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58" r:id="rId3"/>
    <p:sldId id="278" r:id="rId4"/>
    <p:sldId id="297" r:id="rId5"/>
    <p:sldId id="293" r:id="rId6"/>
    <p:sldId id="298" r:id="rId7"/>
    <p:sldId id="303" r:id="rId8"/>
    <p:sldId id="304" r:id="rId9"/>
    <p:sldId id="295" r:id="rId10"/>
    <p:sldId id="299" r:id="rId11"/>
    <p:sldId id="280" r:id="rId12"/>
    <p:sldId id="286" r:id="rId13"/>
    <p:sldId id="272" r:id="rId14"/>
    <p:sldId id="281" r:id="rId15"/>
    <p:sldId id="282" r:id="rId16"/>
    <p:sldId id="283" r:id="rId17"/>
    <p:sldId id="284" r:id="rId18"/>
    <p:sldId id="285" r:id="rId19"/>
    <p:sldId id="268" r:id="rId20"/>
    <p:sldId id="302" r:id="rId21"/>
    <p:sldId id="26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08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11EC2B-BE23-4D86-9966-64EE05739669}" type="doc">
      <dgm:prSet loTypeId="urn:microsoft.com/office/officeart/2005/8/layout/arrow2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ZA"/>
        </a:p>
      </dgm:t>
    </dgm:pt>
    <dgm:pt modelId="{95211226-DD25-4815-8FEB-930406B620A1}">
      <dgm:prSet phldrT="[Text]" custT="1"/>
      <dgm:spPr>
        <a:xfrm>
          <a:off x="255266" y="4050043"/>
          <a:ext cx="2030728" cy="318764"/>
        </a:xfrm>
        <a:noFill/>
        <a:ln>
          <a:noFill/>
        </a:ln>
        <a:effectLst/>
      </dgm:spPr>
      <dgm:t>
        <a:bodyPr/>
        <a:lstStyle/>
        <a:p>
          <a:pPr algn="ctr"/>
          <a:r>
            <a:rPr lang="en-ZA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Web Presence</a:t>
          </a:r>
        </a:p>
      </dgm:t>
    </dgm:pt>
    <dgm:pt modelId="{F900144A-7C08-4E02-92F0-30877AE638FA}" type="parTrans" cxnId="{137C23BC-EB45-4976-8952-A9AFC849AB32}">
      <dgm:prSet/>
      <dgm:spPr/>
      <dgm:t>
        <a:bodyPr/>
        <a:lstStyle/>
        <a:p>
          <a:endParaRPr lang="en-ZA"/>
        </a:p>
      </dgm:t>
    </dgm:pt>
    <dgm:pt modelId="{69F17B35-1728-4543-ACAB-FD8E8997198A}" type="sibTrans" cxnId="{137C23BC-EB45-4976-8952-A9AFC849AB32}">
      <dgm:prSet/>
      <dgm:spPr/>
      <dgm:t>
        <a:bodyPr/>
        <a:lstStyle/>
        <a:p>
          <a:endParaRPr lang="en-ZA"/>
        </a:p>
      </dgm:t>
    </dgm:pt>
    <dgm:pt modelId="{E968FEB9-CEC6-4C4F-A928-CF18AC5D0264}">
      <dgm:prSet phldrT="[Text]" custT="1"/>
      <dgm:spPr>
        <a:xfrm>
          <a:off x="2362205" y="3082926"/>
          <a:ext cx="1441969" cy="355968"/>
        </a:xfrm>
        <a:noFill/>
        <a:ln>
          <a:noFill/>
        </a:ln>
        <a:effectLst/>
      </dgm:spPr>
      <dgm:t>
        <a:bodyPr/>
        <a:lstStyle/>
        <a:p>
          <a:pPr algn="ctr"/>
          <a:r>
            <a:rPr lang="en-ZA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Interaction</a:t>
          </a:r>
        </a:p>
      </dgm:t>
    </dgm:pt>
    <dgm:pt modelId="{E313131A-2E2E-44C5-96D5-F8033618D851}" type="parTrans" cxnId="{AFCF6A0A-F9F3-440F-B00B-448A801A487C}">
      <dgm:prSet/>
      <dgm:spPr/>
      <dgm:t>
        <a:bodyPr/>
        <a:lstStyle/>
        <a:p>
          <a:endParaRPr lang="en-ZA"/>
        </a:p>
      </dgm:t>
    </dgm:pt>
    <dgm:pt modelId="{7BC16EA3-5503-4841-A9F8-515B0E681062}" type="sibTrans" cxnId="{AFCF6A0A-F9F3-440F-B00B-448A801A487C}">
      <dgm:prSet/>
      <dgm:spPr/>
      <dgm:t>
        <a:bodyPr/>
        <a:lstStyle/>
        <a:p>
          <a:endParaRPr lang="en-ZA"/>
        </a:p>
      </dgm:t>
    </dgm:pt>
    <dgm:pt modelId="{2B986A86-5F06-4650-90EE-DBB0D07FFAF1}">
      <dgm:prSet phldrT="[Text]" custT="1"/>
      <dgm:spPr>
        <a:xfrm>
          <a:off x="3874609" y="2387607"/>
          <a:ext cx="2068993" cy="210561"/>
        </a:xfrm>
        <a:noFill/>
        <a:ln>
          <a:noFill/>
        </a:ln>
        <a:effectLst/>
      </dgm:spPr>
      <dgm:t>
        <a:bodyPr/>
        <a:lstStyle/>
        <a:p>
          <a:pPr algn="ctr"/>
          <a:r>
            <a:rPr lang="en-ZA" sz="20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Transaction</a:t>
          </a:r>
        </a:p>
      </dgm:t>
    </dgm:pt>
    <dgm:pt modelId="{8E9F9957-434D-4C6A-88FF-3A07C3194994}" type="parTrans" cxnId="{97E91678-34B4-40CC-9E1C-212189A0B660}">
      <dgm:prSet/>
      <dgm:spPr/>
      <dgm:t>
        <a:bodyPr/>
        <a:lstStyle/>
        <a:p>
          <a:endParaRPr lang="en-ZA"/>
        </a:p>
      </dgm:t>
    </dgm:pt>
    <dgm:pt modelId="{75E8B009-7C67-4420-9378-BDE702760A44}" type="sibTrans" cxnId="{97E91678-34B4-40CC-9E1C-212189A0B660}">
      <dgm:prSet/>
      <dgm:spPr/>
      <dgm:t>
        <a:bodyPr/>
        <a:lstStyle/>
        <a:p>
          <a:endParaRPr lang="en-ZA"/>
        </a:p>
      </dgm:t>
    </dgm:pt>
    <dgm:pt modelId="{0CB5A34E-BCD1-4090-942B-07C1C6D93786}" type="pres">
      <dgm:prSet presAssocID="{4A11EC2B-BE23-4D86-9966-64EE0573966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37431F71-9175-43A0-9B9D-33F4415DBF9B}" type="pres">
      <dgm:prSet presAssocID="{4A11EC2B-BE23-4D86-9966-64EE05739669}" presName="arrow" presStyleLbl="bgShp" presStyleIdx="0" presStyleCnt="1" custScaleX="126404" custLinFactNeighborX="1408" custLinFactNeighborY="69"/>
      <dgm:spPr>
        <a:xfrm>
          <a:off x="35" y="0"/>
          <a:ext cx="9143964" cy="4521200"/>
        </a:xfrm>
        <a:prstGeom prst="swooshArrow">
          <a:avLst>
            <a:gd name="adj1" fmla="val 25000"/>
            <a:gd name="adj2" fmla="val 25000"/>
          </a:avLst>
        </a:prstGeom>
        <a:solidFill>
          <a:srgbClr val="4F81BD">
            <a:lumMod val="60000"/>
            <a:lumOff val="40000"/>
          </a:srgb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  <a:bevelB/>
        </a:sp3d>
      </dgm:spPr>
      <dgm:t>
        <a:bodyPr/>
        <a:lstStyle/>
        <a:p>
          <a:endParaRPr lang="en-ZA"/>
        </a:p>
      </dgm:t>
    </dgm:pt>
    <dgm:pt modelId="{5F1B4218-9A56-41F2-BFAB-5A4DFAA04A8F}" type="pres">
      <dgm:prSet presAssocID="{4A11EC2B-BE23-4D86-9966-64EE05739669}" presName="arrowDiagram3" presStyleCnt="0"/>
      <dgm:spPr/>
    </dgm:pt>
    <dgm:pt modelId="{54489022-C43D-4653-87C1-303835FCE66A}" type="pres">
      <dgm:prSet presAssocID="{95211226-DD25-4815-8FEB-930406B620A1}" presName="bullet3a" presStyleLbl="node1" presStyleIdx="0" presStyleCnt="3" custScaleX="181029" custScaleY="143086" custLinFactX="-188526" custLinFactNeighborX="-200000" custLinFactNeighborY="36998"/>
      <dgm:spPr>
        <a:xfrm>
          <a:off x="1066800" y="3149600"/>
          <a:ext cx="340482" cy="269118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n-ZA"/>
        </a:p>
      </dgm:t>
    </dgm:pt>
    <dgm:pt modelId="{FE51787C-6D08-4413-A971-5A78D4E1EE33}" type="pres">
      <dgm:prSet presAssocID="{95211226-DD25-4815-8FEB-930406B620A1}" presName="textBox3a" presStyleLbl="revTx" presStyleIdx="0" presStyleCnt="3" custScaleX="120482" custScaleY="24396" custLinFactNeighborX="-91362" custLinFactNeighborY="26139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ZA"/>
        </a:p>
      </dgm:t>
    </dgm:pt>
    <dgm:pt modelId="{FE4DDDC0-355D-471A-9E17-70398EAD8FA6}" type="pres">
      <dgm:prSet presAssocID="{E968FEB9-CEC6-4C4F-A928-CF18AC5D0264}" presName="bullet3b" presStyleLbl="node1" presStyleIdx="1" presStyleCnt="3" custScaleX="122412" custScaleY="124122" custLinFactX="-100000" custLinFactNeighborX="-165335" custLinFactNeighborY="90689"/>
      <dgm:spPr>
        <a:xfrm>
          <a:off x="2593709" y="2159000"/>
          <a:ext cx="416193" cy="42200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n-ZA"/>
        </a:p>
      </dgm:t>
    </dgm:pt>
    <dgm:pt modelId="{AB095AB5-4765-4C5D-99D0-8143BE5EE726}" type="pres">
      <dgm:prSet presAssocID="{E968FEB9-CEC6-4C4F-A928-CF18AC5D0264}" presName="textBox3b" presStyleLbl="revTx" presStyleIdx="1" presStyleCnt="3" custScaleX="83056" custScaleY="14473" custLinFactNeighborX="-85754" custLinFactNeighborY="-124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ZA"/>
        </a:p>
      </dgm:t>
    </dgm:pt>
    <dgm:pt modelId="{97B1AD5B-32D5-4A11-B3F6-8752E30D3EB3}" type="pres">
      <dgm:prSet presAssocID="{2B986A86-5F06-4650-90EE-DBB0D07FFAF1}" presName="bullet3c" presStyleLbl="node1" presStyleIdx="2" presStyleCnt="3" custScaleX="132412" custScaleY="126880" custLinFactX="-87640" custLinFactNeighborX="-100000" custLinFactNeighborY="67275"/>
      <dgm:spPr>
        <a:xfrm>
          <a:off x="4572000" y="1396998"/>
          <a:ext cx="622607" cy="596595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en-ZA"/>
        </a:p>
      </dgm:t>
    </dgm:pt>
    <dgm:pt modelId="{8D63B160-D1FE-44AE-BA52-BD51AD14251C}" type="pres">
      <dgm:prSet presAssocID="{2B986A86-5F06-4650-90EE-DBB0D07FFAF1}" presName="textBox3c" presStyleLbl="revTx" presStyleIdx="2" presStyleCnt="3" custScaleX="119172" custScaleY="6701" custLinFactNeighborX="-99333" custLinFactNeighborY="-1455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ZA"/>
        </a:p>
      </dgm:t>
    </dgm:pt>
  </dgm:ptLst>
  <dgm:cxnLst>
    <dgm:cxn modelId="{55D459CB-4AD2-4DC8-9DBB-43DA7A17FD29}" type="presOf" srcId="{95211226-DD25-4815-8FEB-930406B620A1}" destId="{FE51787C-6D08-4413-A971-5A78D4E1EE33}" srcOrd="0" destOrd="0" presId="urn:microsoft.com/office/officeart/2005/8/layout/arrow2"/>
    <dgm:cxn modelId="{B730DACF-CB9E-43F1-AD90-3146CD18CDDA}" type="presOf" srcId="{E968FEB9-CEC6-4C4F-A928-CF18AC5D0264}" destId="{AB095AB5-4765-4C5D-99D0-8143BE5EE726}" srcOrd="0" destOrd="0" presId="urn:microsoft.com/office/officeart/2005/8/layout/arrow2"/>
    <dgm:cxn modelId="{34628D20-2511-4FE5-9F87-558DBAC984C8}" type="presOf" srcId="{2B986A86-5F06-4650-90EE-DBB0D07FFAF1}" destId="{8D63B160-D1FE-44AE-BA52-BD51AD14251C}" srcOrd="0" destOrd="0" presId="urn:microsoft.com/office/officeart/2005/8/layout/arrow2"/>
    <dgm:cxn modelId="{AFCF6A0A-F9F3-440F-B00B-448A801A487C}" srcId="{4A11EC2B-BE23-4D86-9966-64EE05739669}" destId="{E968FEB9-CEC6-4C4F-A928-CF18AC5D0264}" srcOrd="1" destOrd="0" parTransId="{E313131A-2E2E-44C5-96D5-F8033618D851}" sibTransId="{7BC16EA3-5503-4841-A9F8-515B0E681062}"/>
    <dgm:cxn modelId="{97E91678-34B4-40CC-9E1C-212189A0B660}" srcId="{4A11EC2B-BE23-4D86-9966-64EE05739669}" destId="{2B986A86-5F06-4650-90EE-DBB0D07FFAF1}" srcOrd="2" destOrd="0" parTransId="{8E9F9957-434D-4C6A-88FF-3A07C3194994}" sibTransId="{75E8B009-7C67-4420-9378-BDE702760A44}"/>
    <dgm:cxn modelId="{137C23BC-EB45-4976-8952-A9AFC849AB32}" srcId="{4A11EC2B-BE23-4D86-9966-64EE05739669}" destId="{95211226-DD25-4815-8FEB-930406B620A1}" srcOrd="0" destOrd="0" parTransId="{F900144A-7C08-4E02-92F0-30877AE638FA}" sibTransId="{69F17B35-1728-4543-ACAB-FD8E8997198A}"/>
    <dgm:cxn modelId="{1FB1C3B8-5659-46C3-B8E0-54FCA187B24F}" type="presOf" srcId="{4A11EC2B-BE23-4D86-9966-64EE05739669}" destId="{0CB5A34E-BCD1-4090-942B-07C1C6D93786}" srcOrd="0" destOrd="0" presId="urn:microsoft.com/office/officeart/2005/8/layout/arrow2"/>
    <dgm:cxn modelId="{6411AFAD-78A1-4737-8D62-472413A8F31F}" type="presParOf" srcId="{0CB5A34E-BCD1-4090-942B-07C1C6D93786}" destId="{37431F71-9175-43A0-9B9D-33F4415DBF9B}" srcOrd="0" destOrd="0" presId="urn:microsoft.com/office/officeart/2005/8/layout/arrow2"/>
    <dgm:cxn modelId="{D1C3660A-B2B2-4A64-A6A0-2B961EDFCD88}" type="presParOf" srcId="{0CB5A34E-BCD1-4090-942B-07C1C6D93786}" destId="{5F1B4218-9A56-41F2-BFAB-5A4DFAA04A8F}" srcOrd="1" destOrd="0" presId="urn:microsoft.com/office/officeart/2005/8/layout/arrow2"/>
    <dgm:cxn modelId="{7D9D47E2-63C7-411F-AE7E-F6768E03D3F4}" type="presParOf" srcId="{5F1B4218-9A56-41F2-BFAB-5A4DFAA04A8F}" destId="{54489022-C43D-4653-87C1-303835FCE66A}" srcOrd="0" destOrd="0" presId="urn:microsoft.com/office/officeart/2005/8/layout/arrow2"/>
    <dgm:cxn modelId="{C22A3AFE-05DF-47BE-AFAD-8C337EE92434}" type="presParOf" srcId="{5F1B4218-9A56-41F2-BFAB-5A4DFAA04A8F}" destId="{FE51787C-6D08-4413-A971-5A78D4E1EE33}" srcOrd="1" destOrd="0" presId="urn:microsoft.com/office/officeart/2005/8/layout/arrow2"/>
    <dgm:cxn modelId="{2B5F38CA-92C2-439D-B8BD-08B7B968EB20}" type="presParOf" srcId="{5F1B4218-9A56-41F2-BFAB-5A4DFAA04A8F}" destId="{FE4DDDC0-355D-471A-9E17-70398EAD8FA6}" srcOrd="2" destOrd="0" presId="urn:microsoft.com/office/officeart/2005/8/layout/arrow2"/>
    <dgm:cxn modelId="{673A7019-0810-408D-B9F1-2AC7ED2BE5AF}" type="presParOf" srcId="{5F1B4218-9A56-41F2-BFAB-5A4DFAA04A8F}" destId="{AB095AB5-4765-4C5D-99D0-8143BE5EE726}" srcOrd="3" destOrd="0" presId="urn:microsoft.com/office/officeart/2005/8/layout/arrow2"/>
    <dgm:cxn modelId="{628C23EB-7416-4AF7-B756-B8D31A08950E}" type="presParOf" srcId="{5F1B4218-9A56-41F2-BFAB-5A4DFAA04A8F}" destId="{97B1AD5B-32D5-4A11-B3F6-8752E30D3EB3}" srcOrd="4" destOrd="0" presId="urn:microsoft.com/office/officeart/2005/8/layout/arrow2"/>
    <dgm:cxn modelId="{F51342D2-2B60-4446-9B94-42FC7DAF5D28}" type="presParOf" srcId="{5F1B4218-9A56-41F2-BFAB-5A4DFAA04A8F}" destId="{8D63B160-D1FE-44AE-BA52-BD51AD14251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431F71-9175-43A0-9B9D-33F4415DBF9B}">
      <dsp:nvSpPr>
        <dsp:cNvPr id="0" name=""/>
        <dsp:cNvSpPr/>
      </dsp:nvSpPr>
      <dsp:spPr>
        <a:xfrm>
          <a:off x="35" y="0"/>
          <a:ext cx="9143964" cy="4521200"/>
        </a:xfrm>
        <a:prstGeom prst="swooshArrow">
          <a:avLst>
            <a:gd name="adj1" fmla="val 25000"/>
            <a:gd name="adj2" fmla="val 25000"/>
          </a:avLst>
        </a:prstGeom>
        <a:solidFill>
          <a:srgbClr val="4F81BD">
            <a:lumMod val="60000"/>
            <a:lumOff val="40000"/>
          </a:srgb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489022-C43D-4653-87C1-303835FCE66A}">
      <dsp:nvSpPr>
        <dsp:cNvPr id="0" name=""/>
        <dsp:cNvSpPr/>
      </dsp:nvSpPr>
      <dsp:spPr>
        <a:xfrm>
          <a:off x="1066800" y="3149600"/>
          <a:ext cx="340482" cy="269118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51787C-6D08-4413-A971-5A78D4E1EE33}">
      <dsp:nvSpPr>
        <dsp:cNvPr id="0" name=""/>
        <dsp:cNvSpPr/>
      </dsp:nvSpPr>
      <dsp:spPr>
        <a:xfrm>
          <a:off x="255266" y="4050043"/>
          <a:ext cx="2030728" cy="3187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61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Web Presence</a:t>
          </a:r>
        </a:p>
      </dsp:txBody>
      <dsp:txXfrm>
        <a:off x="255266" y="4050043"/>
        <a:ext cx="2030728" cy="318764"/>
      </dsp:txXfrm>
    </dsp:sp>
    <dsp:sp modelId="{FE4DDDC0-355D-471A-9E17-70398EAD8FA6}">
      <dsp:nvSpPr>
        <dsp:cNvPr id="0" name=""/>
        <dsp:cNvSpPr/>
      </dsp:nvSpPr>
      <dsp:spPr>
        <a:xfrm>
          <a:off x="2593709" y="2159000"/>
          <a:ext cx="416193" cy="42200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095AB5-4765-4C5D-99D0-8143BE5EE726}">
      <dsp:nvSpPr>
        <dsp:cNvPr id="0" name=""/>
        <dsp:cNvSpPr/>
      </dsp:nvSpPr>
      <dsp:spPr>
        <a:xfrm>
          <a:off x="2362205" y="3082926"/>
          <a:ext cx="1441969" cy="355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156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Interaction</a:t>
          </a:r>
        </a:p>
      </dsp:txBody>
      <dsp:txXfrm>
        <a:off x="2362205" y="3082926"/>
        <a:ext cx="1441969" cy="355968"/>
      </dsp:txXfrm>
    </dsp:sp>
    <dsp:sp modelId="{97B1AD5B-32D5-4A11-B3F6-8752E30D3EB3}">
      <dsp:nvSpPr>
        <dsp:cNvPr id="0" name=""/>
        <dsp:cNvSpPr/>
      </dsp:nvSpPr>
      <dsp:spPr>
        <a:xfrm>
          <a:off x="4572000" y="1396998"/>
          <a:ext cx="622607" cy="596595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63B160-D1FE-44AE-BA52-BD51AD14251C}">
      <dsp:nvSpPr>
        <dsp:cNvPr id="0" name=""/>
        <dsp:cNvSpPr/>
      </dsp:nvSpPr>
      <dsp:spPr>
        <a:xfrm>
          <a:off x="3874609" y="2387607"/>
          <a:ext cx="2068993" cy="21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152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0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Transaction</a:t>
          </a:r>
        </a:p>
      </dsp:txBody>
      <dsp:txXfrm>
        <a:off x="3874609" y="2387607"/>
        <a:ext cx="2068993" cy="210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5013176"/>
            <a:ext cx="6408712" cy="1152128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6187752"/>
            <a:ext cx="6400800" cy="409600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7757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19408F-7D8D-4162-84C1-858815D7F76E}" type="slidenum">
              <a:rPr lang="en-US" altLang="el-GR"/>
              <a:pPr/>
              <a:t>‹#›</a:t>
            </a:fld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14572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5970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3807273"/>
            <a:ext cx="6912768" cy="1362075"/>
          </a:xfrm>
        </p:spPr>
        <p:txBody>
          <a:bodyPr anchor="t">
            <a:noAutofit/>
          </a:bodyPr>
          <a:lstStyle>
            <a:lvl1pPr algn="ctr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068963"/>
            <a:ext cx="7772400" cy="59429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54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5"/>
            <a:ext cx="4038600" cy="39604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5"/>
            <a:ext cx="4038600" cy="39604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7145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8269"/>
            <a:ext cx="4040188" cy="63976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58032"/>
            <a:ext cx="4040188" cy="35192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718269"/>
            <a:ext cx="4041775" cy="63976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358032"/>
            <a:ext cx="4041775" cy="351924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193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5425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6563072" cy="1162051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5111750" cy="388843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5652120" y="1916832"/>
            <a:ext cx="3024336" cy="388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722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6552728" cy="108012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9552" y="1772816"/>
            <a:ext cx="8136904" cy="40324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D693-670C-4E25-8AB1-BE0ECCADD9C9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798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5085184"/>
            <a:ext cx="6480720" cy="1008112"/>
          </a:xfrm>
        </p:spPr>
        <p:txBody>
          <a:bodyPr anchor="b" anchorCtr="0">
            <a:noAutofit/>
          </a:bodyPr>
          <a:lstStyle>
            <a:lvl1pPr algn="ctr">
              <a:defRPr sz="3200" b="1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5655" y="6093297"/>
            <a:ext cx="6480721" cy="432048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6330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6563072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7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224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9BF142D-A8FF-4513-9CBB-7D827C12F3DD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907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8" r:id="rId7"/>
    <p:sldLayoutId id="2147483789" r:id="rId8"/>
    <p:sldLayoutId id="2147483790" r:id="rId9"/>
    <p:sldLayoutId id="2147483791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4581128"/>
            <a:ext cx="6408712" cy="1152128"/>
          </a:xfrm>
        </p:spPr>
        <p:txBody>
          <a:bodyPr>
            <a:noAutofit/>
          </a:bodyPr>
          <a:lstStyle/>
          <a:p>
            <a:r>
              <a:rPr lang="en-ZA" dirty="0" smtClean="0"/>
              <a:t>eJustice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6021288"/>
            <a:ext cx="6768752" cy="720080"/>
          </a:xfrm>
        </p:spPr>
        <p:txBody>
          <a:bodyPr/>
          <a:lstStyle/>
          <a:p>
            <a:r>
              <a:rPr lang="en-ZA" dirty="0" smtClean="0"/>
              <a:t>Sharon Thomas, Chief Director: Business Application Systems -  </a:t>
            </a:r>
            <a:r>
              <a:rPr lang="en-ZA" dirty="0" err="1" smtClean="0"/>
              <a:t>DoJ&amp;CD</a:t>
            </a:r>
            <a:r>
              <a:rPr lang="en-ZA" dirty="0" smtClean="0"/>
              <a:t> (Dept. of Justice and Constitutional Development)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12016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endParaRPr lang="en-ZA" dirty="0"/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               </a:t>
            </a:r>
            <a:r>
              <a:rPr lang="en-ZA" sz="3600" b="1" dirty="0"/>
              <a:t> </a:t>
            </a:r>
            <a:r>
              <a:rPr lang="en-ZA" sz="3600" b="1" dirty="0" smtClean="0"/>
              <a:t>            </a:t>
            </a:r>
            <a:r>
              <a:rPr lang="en-ZA" sz="3600" b="1" i="1" dirty="0" smtClean="0"/>
              <a:t>E-JUSTICE</a:t>
            </a:r>
            <a:r>
              <a:rPr lang="en-ZA" sz="3600" b="1" dirty="0" smtClean="0"/>
              <a:t> </a:t>
            </a:r>
            <a:endParaRPr lang="en-ZA" sz="3600" b="1" dirty="0"/>
          </a:p>
        </p:txBody>
      </p:sp>
    </p:spTree>
    <p:extLst>
      <p:ext uri="{BB962C8B-B14F-4D97-AF65-F5344CB8AC3E}">
        <p14:creationId xmlns:p14="http://schemas.microsoft.com/office/powerpoint/2010/main" val="341477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7859216" cy="1143000"/>
          </a:xfrm>
        </p:spPr>
        <p:txBody>
          <a:bodyPr>
            <a:noAutofit/>
          </a:bodyPr>
          <a:lstStyle/>
          <a:p>
            <a:r>
              <a:rPr lang="en-ZA" sz="3200" dirty="0" smtClean="0"/>
              <a:t>             </a:t>
            </a:r>
            <a:r>
              <a:rPr lang="en-ZA" sz="3200" dirty="0"/>
              <a:t>Modernisation (e-Justice 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7"/>
            <a:ext cx="8363272" cy="4176464"/>
          </a:xfrm>
        </p:spPr>
        <p:txBody>
          <a:bodyPr>
            <a:normAutofit/>
          </a:bodyPr>
          <a:lstStyle/>
          <a:p>
            <a:r>
              <a:rPr lang="en-ZA" dirty="0" smtClean="0"/>
              <a:t>E-Justice journey started in 2001 – Court Process Project piloted in KZN</a:t>
            </a:r>
          </a:p>
          <a:p>
            <a:r>
              <a:rPr lang="en-ZA" dirty="0" smtClean="0"/>
              <a:t>2003 – Integrated Justice Strategy (IJS) conceptualized</a:t>
            </a:r>
          </a:p>
          <a:p>
            <a:r>
              <a:rPr lang="en-ZA" dirty="0" smtClean="0"/>
              <a:t>Approach for e-Justice &amp; IJS </a:t>
            </a:r>
          </a:p>
          <a:p>
            <a:pPr lvl="1"/>
            <a:r>
              <a:rPr lang="en-ZA" dirty="0" smtClean="0"/>
              <a:t>Create / Upgrade Systems to support and automate business process flow</a:t>
            </a:r>
          </a:p>
          <a:p>
            <a:pPr lvl="1"/>
            <a:r>
              <a:rPr lang="en-ZA" dirty="0" smtClean="0"/>
              <a:t>Integration </a:t>
            </a:r>
          </a:p>
          <a:p>
            <a:pPr lvl="1"/>
            <a:r>
              <a:rPr lang="en-ZA" dirty="0" smtClean="0"/>
              <a:t>Performance Reporting (MIS/BI) </a:t>
            </a:r>
          </a:p>
          <a:p>
            <a:pPr lvl="1"/>
            <a:r>
              <a:rPr lang="en-ZA" dirty="0" smtClean="0"/>
              <a:t>Focus :  Phase 1 Internal and Phase 2 External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53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6995120" cy="1070992"/>
          </a:xfrm>
        </p:spPr>
        <p:txBody>
          <a:bodyPr>
            <a:normAutofit/>
          </a:bodyPr>
          <a:lstStyle/>
          <a:p>
            <a:r>
              <a:rPr lang="en-ZA" sz="4000" dirty="0" smtClean="0"/>
              <a:t> E-Justice Guiding Principles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0479"/>
          </a:xfrm>
        </p:spPr>
        <p:txBody>
          <a:bodyPr>
            <a:normAutofit fontScale="70000" lnSpcReduction="20000"/>
          </a:bodyPr>
          <a:lstStyle/>
          <a:p>
            <a:r>
              <a:rPr lang="en-ZA" sz="3600" dirty="0" smtClean="0"/>
              <a:t>The e-Justice </a:t>
            </a:r>
            <a:r>
              <a:rPr lang="en-ZA" sz="3600" dirty="0"/>
              <a:t>Services strategy is based on the following set of guiding principles</a:t>
            </a:r>
            <a:r>
              <a:rPr lang="en-ZA" sz="3600" dirty="0" smtClean="0"/>
              <a:t>:</a:t>
            </a:r>
            <a:endParaRPr lang="en-ZA" sz="3600" dirty="0"/>
          </a:p>
          <a:p>
            <a:pPr lvl="2"/>
            <a:r>
              <a:rPr lang="en-ZA" sz="2900" dirty="0"/>
              <a:t>Citizen centric service delivery model for </a:t>
            </a:r>
            <a:r>
              <a:rPr lang="en-ZA" sz="2900" dirty="0" smtClean="0"/>
              <a:t>e-Justice </a:t>
            </a:r>
            <a:r>
              <a:rPr lang="en-ZA" sz="2900" dirty="0"/>
              <a:t>services i.e. provide citizens with efficient and effective ways of accessing justice services via different electronic channels anywhere, anytime and anyhow; </a:t>
            </a:r>
            <a:endParaRPr lang="en-ZA" sz="2900" dirty="0" smtClean="0"/>
          </a:p>
          <a:p>
            <a:pPr lvl="2"/>
            <a:r>
              <a:rPr lang="en-ZA" sz="2900" dirty="0" smtClean="0"/>
              <a:t>An </a:t>
            </a:r>
            <a:r>
              <a:rPr lang="en-ZA" sz="2900" dirty="0"/>
              <a:t>appropriate enterprise architecture</a:t>
            </a:r>
            <a:r>
              <a:rPr lang="en-ZA" sz="2900" dirty="0" smtClean="0"/>
              <a:t>;</a:t>
            </a:r>
            <a:endParaRPr lang="en-ZA" sz="2900" dirty="0"/>
          </a:p>
          <a:p>
            <a:pPr lvl="2"/>
            <a:r>
              <a:rPr lang="en-ZA" sz="2900" dirty="0"/>
              <a:t>Interoperability of the delivery platform; </a:t>
            </a:r>
          </a:p>
          <a:p>
            <a:pPr lvl="2"/>
            <a:r>
              <a:rPr lang="en-ZA" sz="2900" dirty="0"/>
              <a:t>Secure service transactions between citizens / stakeholders and the Department; </a:t>
            </a:r>
          </a:p>
          <a:p>
            <a:pPr lvl="2"/>
            <a:r>
              <a:rPr lang="en-ZA" sz="2900" dirty="0"/>
              <a:t>Reducing duplication of applications and services; </a:t>
            </a:r>
          </a:p>
          <a:p>
            <a:pPr lvl="2"/>
            <a:r>
              <a:rPr lang="en-ZA" sz="2900" dirty="0"/>
              <a:t>Leverage economies of scale e.g. in the procurement and use of IT assets; and</a:t>
            </a:r>
          </a:p>
          <a:p>
            <a:pPr lvl="2"/>
            <a:r>
              <a:rPr lang="en-ZA" sz="2900" dirty="0"/>
              <a:t>Lower cost and increased productivity in the Department. </a:t>
            </a:r>
          </a:p>
        </p:txBody>
      </p:sp>
    </p:spTree>
    <p:extLst>
      <p:ext uri="{BB962C8B-B14F-4D97-AF65-F5344CB8AC3E}">
        <p14:creationId xmlns:p14="http://schemas.microsoft.com/office/powerpoint/2010/main" val="308060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6563072" cy="566936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                 E-Justice strategy </a:t>
            </a:r>
            <a:endParaRPr lang="en-ZA" dirty="0"/>
          </a:p>
        </p:txBody>
      </p:sp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424936" cy="522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94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lowchart: Process 128"/>
          <p:cNvSpPr/>
          <p:nvPr/>
        </p:nvSpPr>
        <p:spPr>
          <a:xfrm>
            <a:off x="0" y="717271"/>
            <a:ext cx="9144000" cy="5592049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386088" y="954759"/>
            <a:ext cx="1905000" cy="1561989"/>
            <a:chOff x="838191" y="297751"/>
            <a:chExt cx="1127743" cy="433620"/>
          </a:xfrm>
        </p:grpSpPr>
        <p:sp>
          <p:nvSpPr>
            <p:cNvPr id="131" name="Rounded Rectangle 130"/>
            <p:cNvSpPr/>
            <p:nvPr/>
          </p:nvSpPr>
          <p:spPr>
            <a:xfrm>
              <a:off x="838191" y="560809"/>
              <a:ext cx="1127743" cy="170562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Electronic</a:t>
              </a:r>
            </a:p>
            <a:p>
              <a:pPr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(</a:t>
              </a:r>
              <a:r>
                <a:rPr lang="en-US" sz="1200" b="1" kern="0" dirty="0" smtClean="0">
                  <a:solidFill>
                    <a:prstClr val="white"/>
                  </a:solidFill>
                </a:rPr>
                <a:t>Walk-in)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32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468895" y="930281"/>
            <a:ext cx="1886746" cy="1516637"/>
            <a:chOff x="2766622" y="297751"/>
            <a:chExt cx="1135412" cy="577683"/>
          </a:xfrm>
        </p:grpSpPr>
        <p:sp>
          <p:nvSpPr>
            <p:cNvPr id="134" name="Rounded Rectangle 133"/>
            <p:cNvSpPr/>
            <p:nvPr/>
          </p:nvSpPr>
          <p:spPr>
            <a:xfrm>
              <a:off x="2774291" y="668009"/>
              <a:ext cx="1127743" cy="20742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Electronic</a:t>
              </a:r>
            </a:p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(internet)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35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04800" y="3888160"/>
            <a:ext cx="4012343" cy="556258"/>
            <a:chOff x="838191" y="2189479"/>
            <a:chExt cx="1127743" cy="375920"/>
          </a:xfrm>
        </p:grpSpPr>
        <p:sp>
          <p:nvSpPr>
            <p:cNvPr id="137" name="Rounded Rectangle 136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Records Management</a:t>
              </a:r>
            </a:p>
            <a:p>
              <a:pPr algn="ctr">
                <a:defRPr/>
              </a:pPr>
              <a:r>
                <a:rPr lang="en-ZA" sz="1200" b="1" i="1" kern="0" dirty="0" smtClean="0">
                  <a:solidFill>
                    <a:prstClr val="white"/>
                  </a:solidFill>
                </a:rPr>
                <a:t>(how have </a:t>
              </a:r>
              <a:r>
                <a:rPr lang="en-ZA" sz="1200" b="1" i="1" kern="0" dirty="0">
                  <a:solidFill>
                    <a:prstClr val="white"/>
                  </a:solidFill>
                </a:rPr>
                <a:t>we </a:t>
              </a:r>
              <a:r>
                <a:rPr lang="en-ZA" sz="1200" b="1" i="1" kern="0" dirty="0" smtClean="0">
                  <a:solidFill>
                    <a:prstClr val="white"/>
                  </a:solidFill>
                </a:rPr>
                <a:t>kept </a:t>
              </a:r>
              <a:r>
                <a:rPr lang="en-ZA" sz="1200" b="1" i="1" kern="0" dirty="0">
                  <a:solidFill>
                    <a:prstClr val="white"/>
                  </a:solidFill>
                </a:rPr>
                <a:t>all the </a:t>
              </a:r>
              <a:r>
                <a:rPr lang="en-ZA" sz="1200" b="1" i="1" kern="0" dirty="0" smtClean="0">
                  <a:solidFill>
                    <a:prstClr val="white"/>
                  </a:solidFill>
                </a:rPr>
                <a:t>records securely?)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3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381000" y="1797056"/>
            <a:ext cx="1905000" cy="1415920"/>
            <a:chOff x="838191" y="297751"/>
            <a:chExt cx="1127743" cy="398056"/>
          </a:xfrm>
        </p:grpSpPr>
        <p:sp>
          <p:nvSpPr>
            <p:cNvPr id="140" name="Rounded Rectangle 139"/>
            <p:cNvSpPr/>
            <p:nvPr/>
          </p:nvSpPr>
          <p:spPr>
            <a:xfrm>
              <a:off x="838191" y="530041"/>
              <a:ext cx="1127743" cy="165766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Video Collaboration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(Hearings)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41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2399795" y="4651428"/>
            <a:ext cx="1917347" cy="615949"/>
            <a:chOff x="856542" y="2189479"/>
            <a:chExt cx="1153830" cy="375920"/>
          </a:xfrm>
        </p:grpSpPr>
        <p:sp>
          <p:nvSpPr>
            <p:cNvPr id="143" name="Rounded Rectangle 142"/>
            <p:cNvSpPr/>
            <p:nvPr/>
          </p:nvSpPr>
          <p:spPr>
            <a:xfrm>
              <a:off x="879773" y="2189479"/>
              <a:ext cx="1130599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Audio Records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44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2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15455" y="5307801"/>
            <a:ext cx="3696947" cy="787621"/>
            <a:chOff x="1627006" y="2874373"/>
            <a:chExt cx="2188560" cy="517553"/>
          </a:xfrm>
        </p:grpSpPr>
        <p:sp>
          <p:nvSpPr>
            <p:cNvPr id="146" name="Rounded Rectangle 145"/>
            <p:cNvSpPr/>
            <p:nvPr/>
          </p:nvSpPr>
          <p:spPr>
            <a:xfrm>
              <a:off x="2706173" y="2874373"/>
              <a:ext cx="1109393" cy="347944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Video Records</a:t>
              </a:r>
            </a:p>
            <a:p>
              <a:pPr algn="ctr">
                <a:defRPr/>
              </a:pPr>
              <a:r>
                <a:rPr lang="en-US" sz="1400" b="1" i="1" kern="0" dirty="0" smtClean="0">
                  <a:solidFill>
                    <a:prstClr val="white"/>
                  </a:solidFill>
                </a:rPr>
                <a:t>(long term)</a:t>
              </a:r>
              <a:endParaRPr lang="en-US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47" name="Rounded Rectangle 10"/>
            <p:cNvSpPr/>
            <p:nvPr/>
          </p:nvSpPr>
          <p:spPr>
            <a:xfrm>
              <a:off x="1627006" y="305270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389140" y="5267377"/>
            <a:ext cx="1873998" cy="787620"/>
            <a:chOff x="838191" y="2189479"/>
            <a:chExt cx="1127743" cy="357569"/>
          </a:xfrm>
        </p:grpSpPr>
        <p:sp>
          <p:nvSpPr>
            <p:cNvPr id="149" name="Rounded Rectangle 148"/>
            <p:cNvSpPr/>
            <p:nvPr/>
          </p:nvSpPr>
          <p:spPr>
            <a:xfrm>
              <a:off x="838191" y="2189479"/>
              <a:ext cx="1127743" cy="258741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Transcripts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0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2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81001" y="4104783"/>
            <a:ext cx="1873998" cy="1152434"/>
            <a:chOff x="2748271" y="2207830"/>
            <a:chExt cx="1127743" cy="357569"/>
          </a:xfrm>
        </p:grpSpPr>
        <p:sp>
          <p:nvSpPr>
            <p:cNvPr id="152" name="Rounded Rectangle 151"/>
            <p:cNvSpPr/>
            <p:nvPr/>
          </p:nvSpPr>
          <p:spPr>
            <a:xfrm>
              <a:off x="2748271" y="2377439"/>
              <a:ext cx="1127743" cy="18796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File Records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3" name="Rounded Rectangle 10"/>
            <p:cNvSpPr/>
            <p:nvPr/>
          </p:nvSpPr>
          <p:spPr>
            <a:xfrm>
              <a:off x="276662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4821570" y="1855549"/>
            <a:ext cx="1290312" cy="739068"/>
            <a:chOff x="838191" y="279400"/>
            <a:chExt cx="1127743" cy="375920"/>
          </a:xfrm>
        </p:grpSpPr>
        <p:sp>
          <p:nvSpPr>
            <p:cNvPr id="155" name="Rounded Rectangle 154"/>
            <p:cNvSpPr/>
            <p:nvPr/>
          </p:nvSpPr>
          <p:spPr>
            <a:xfrm>
              <a:off x="838191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</a:t>
              </a:r>
              <a:endParaRPr lang="en-US" sz="1200" b="1" kern="0" dirty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Registration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6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7543800" y="1440592"/>
            <a:ext cx="1371600" cy="1155040"/>
            <a:chOff x="2748271" y="297751"/>
            <a:chExt cx="1127743" cy="577519"/>
          </a:xfrm>
        </p:grpSpPr>
        <p:sp>
          <p:nvSpPr>
            <p:cNvPr id="158" name="Rounded Rectangle 157"/>
            <p:cNvSpPr/>
            <p:nvPr/>
          </p:nvSpPr>
          <p:spPr>
            <a:xfrm>
              <a:off x="2748271" y="505229"/>
              <a:ext cx="1127743" cy="370041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Scheduling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59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4831602" y="3841750"/>
            <a:ext cx="4083797" cy="900837"/>
            <a:chOff x="838191" y="2065163"/>
            <a:chExt cx="1127743" cy="576300"/>
          </a:xfrm>
        </p:grpSpPr>
        <p:sp>
          <p:nvSpPr>
            <p:cNvPr id="161" name="Rounded Rectangle 160"/>
            <p:cNvSpPr/>
            <p:nvPr/>
          </p:nvSpPr>
          <p:spPr>
            <a:xfrm>
              <a:off x="838191" y="2065163"/>
              <a:ext cx="1127743" cy="57630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Performance Management</a:t>
              </a:r>
            </a:p>
            <a:p>
              <a:pPr algn="ctr">
                <a:defRPr/>
              </a:pPr>
              <a:r>
                <a:rPr lang="en-US" sz="1200" b="1" i="1" kern="0" dirty="0" smtClean="0">
                  <a:solidFill>
                    <a:prstClr val="white"/>
                  </a:solidFill>
                </a:rPr>
                <a:t>(how are we performing against our targets?)</a:t>
              </a:r>
            </a:p>
            <a:p>
              <a:pPr algn="ctr">
                <a:defRPr/>
              </a:pPr>
              <a:r>
                <a:rPr lang="en-ZA" sz="1200" b="1" i="1" kern="0" dirty="0">
                  <a:solidFill>
                    <a:prstClr val="white"/>
                  </a:solidFill>
                </a:rPr>
                <a:t>(how are we performing against our norms and standards</a:t>
              </a:r>
              <a:r>
                <a:rPr lang="en-ZA" sz="1200" b="1" i="1" kern="0" dirty="0" smtClean="0">
                  <a:solidFill>
                    <a:prstClr val="white"/>
                  </a:solidFill>
                </a:rPr>
                <a:t>?)</a:t>
              </a:r>
              <a:endParaRPr lang="en-US" sz="12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62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4795744" y="2689528"/>
            <a:ext cx="1295141" cy="794135"/>
            <a:chOff x="819840" y="297751"/>
            <a:chExt cx="1127743" cy="392558"/>
          </a:xfrm>
        </p:grpSpPr>
        <p:sp>
          <p:nvSpPr>
            <p:cNvPr id="164" name="Rounded Rectangle 163"/>
            <p:cNvSpPr/>
            <p:nvPr/>
          </p:nvSpPr>
          <p:spPr>
            <a:xfrm>
              <a:off x="819840" y="31438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Processing</a:t>
              </a:r>
            </a:p>
            <a:p>
              <a:pPr algn="ctr">
                <a:defRPr/>
              </a:pPr>
              <a:r>
                <a:rPr lang="en-US" sz="1200" b="1" i="1" kern="0" dirty="0" smtClean="0">
                  <a:solidFill>
                    <a:prstClr val="white"/>
                  </a:solidFill>
                </a:rPr>
                <a:t>(e.g. Trial Hearing)</a:t>
              </a:r>
              <a:endParaRPr lang="en-US" sz="12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65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6853424" y="4272236"/>
            <a:ext cx="2061975" cy="1081679"/>
            <a:chOff x="838191" y="2207830"/>
            <a:chExt cx="1127743" cy="357569"/>
          </a:xfrm>
        </p:grpSpPr>
        <p:sp>
          <p:nvSpPr>
            <p:cNvPr id="167" name="Rounded Rectangle 166"/>
            <p:cNvSpPr/>
            <p:nvPr/>
          </p:nvSpPr>
          <p:spPr>
            <a:xfrm>
              <a:off x="838191" y="2384694"/>
              <a:ext cx="1127743" cy="18070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C</a:t>
              </a:r>
              <a:r>
                <a:rPr lang="en-US" sz="1200" b="1" kern="0" dirty="0" smtClean="0">
                  <a:solidFill>
                    <a:prstClr val="white"/>
                  </a:solidFill>
                </a:rPr>
                <a:t>ase Lifecycles </a:t>
              </a:r>
            </a:p>
            <a:p>
              <a:pPr algn="ctr">
                <a:defRPr/>
              </a:pPr>
              <a:endParaRPr lang="en-US" sz="1200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6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4837894" y="5066968"/>
            <a:ext cx="1908138" cy="926182"/>
            <a:chOff x="2748270" y="2207830"/>
            <a:chExt cx="1152010" cy="453891"/>
          </a:xfrm>
        </p:grpSpPr>
        <p:sp>
          <p:nvSpPr>
            <p:cNvPr id="170" name="Rounded Rectangle 169"/>
            <p:cNvSpPr/>
            <p:nvPr/>
          </p:nvSpPr>
          <p:spPr>
            <a:xfrm>
              <a:off x="2748270" y="2382416"/>
              <a:ext cx="1152010" cy="27930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Impediments</a:t>
              </a:r>
              <a:r>
                <a:rPr lang="en-US" sz="1200" i="1" kern="0" dirty="0" smtClean="0">
                  <a:solidFill>
                    <a:prstClr val="white"/>
                  </a:solidFill>
                </a:rPr>
                <a:t> </a:t>
              </a:r>
            </a:p>
          </p:txBody>
        </p:sp>
        <p:sp>
          <p:nvSpPr>
            <p:cNvPr id="171" name="Rounded Rectangle 10"/>
            <p:cNvSpPr/>
            <p:nvPr/>
          </p:nvSpPr>
          <p:spPr>
            <a:xfrm>
              <a:off x="276662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6188082" y="2723186"/>
            <a:ext cx="1295401" cy="760476"/>
            <a:chOff x="838190" y="282586"/>
            <a:chExt cx="1127743" cy="375919"/>
          </a:xfrm>
        </p:grpSpPr>
        <p:sp>
          <p:nvSpPr>
            <p:cNvPr id="173" name="Rounded Rectangle 172"/>
            <p:cNvSpPr/>
            <p:nvPr/>
          </p:nvSpPr>
          <p:spPr>
            <a:xfrm>
              <a:off x="838190" y="282586"/>
              <a:ext cx="1127743" cy="37591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Case </a:t>
              </a:r>
              <a:endParaRPr lang="en-US" sz="12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Outcomes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74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4831593" y="4921285"/>
            <a:ext cx="4061488" cy="1022496"/>
            <a:chOff x="2766622" y="297751"/>
            <a:chExt cx="2314643" cy="501091"/>
          </a:xfrm>
        </p:grpSpPr>
        <p:sp>
          <p:nvSpPr>
            <p:cNvPr id="176" name="Rounded Rectangle 175"/>
            <p:cNvSpPr/>
            <p:nvPr/>
          </p:nvSpPr>
          <p:spPr>
            <a:xfrm>
              <a:off x="3946839" y="519227"/>
              <a:ext cx="1134426" cy="27961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Case BacklogS</a:t>
              </a:r>
            </a:p>
          </p:txBody>
        </p:sp>
        <p:sp>
          <p:nvSpPr>
            <p:cNvPr id="177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4826660" y="717271"/>
            <a:ext cx="4088740" cy="1138277"/>
            <a:chOff x="838191" y="2207830"/>
            <a:chExt cx="1127743" cy="707836"/>
          </a:xfrm>
        </p:grpSpPr>
        <p:sp>
          <p:nvSpPr>
            <p:cNvPr id="179" name="Rounded Rectangle 178"/>
            <p:cNvSpPr/>
            <p:nvPr/>
          </p:nvSpPr>
          <p:spPr>
            <a:xfrm>
              <a:off x="838191" y="2552572"/>
              <a:ext cx="1127743" cy="363094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400" b="1" kern="0" dirty="0">
                  <a:solidFill>
                    <a:prstClr val="white"/>
                  </a:solidFill>
                </a:rPr>
                <a:t>Case </a:t>
              </a:r>
              <a:r>
                <a:rPr lang="en-ZA" sz="1400" b="1" kern="0" dirty="0" smtClean="0">
                  <a:solidFill>
                    <a:prstClr val="white"/>
                  </a:solidFill>
                </a:rPr>
                <a:t>Flow Management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(how are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we tracking 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case progress and outcomes?)</a:t>
              </a:r>
            </a:p>
          </p:txBody>
        </p:sp>
        <p:sp>
          <p:nvSpPr>
            <p:cNvPr id="180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23682" y="237290"/>
            <a:ext cx="4131958" cy="1601018"/>
            <a:chOff x="856542" y="2282102"/>
            <a:chExt cx="1109392" cy="687158"/>
          </a:xfrm>
        </p:grpSpPr>
        <p:sp>
          <p:nvSpPr>
            <p:cNvPr id="184" name="Rounded Rectangle 183"/>
            <p:cNvSpPr/>
            <p:nvPr/>
          </p:nvSpPr>
          <p:spPr>
            <a:xfrm>
              <a:off x="878321" y="2722393"/>
              <a:ext cx="1087613" cy="24686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400" b="1" kern="0" dirty="0" smtClean="0">
                  <a:solidFill>
                    <a:prstClr val="white"/>
                  </a:solidFill>
                </a:rPr>
                <a:t>Access to Justice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  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 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      How do we want people to access Justice Services? 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– channels)</a:t>
              </a:r>
              <a:endParaRPr lang="en-ZA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185" name="Rounded Rectangle 8"/>
            <p:cNvSpPr/>
            <p:nvPr/>
          </p:nvSpPr>
          <p:spPr>
            <a:xfrm>
              <a:off x="856542" y="2282102"/>
              <a:ext cx="1091041" cy="26494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868290" y="5905165"/>
            <a:ext cx="4047109" cy="692187"/>
            <a:chOff x="838190" y="2207830"/>
            <a:chExt cx="2385300" cy="339218"/>
          </a:xfrm>
        </p:grpSpPr>
        <p:sp>
          <p:nvSpPr>
            <p:cNvPr id="187" name="Rounded Rectangle 186"/>
            <p:cNvSpPr/>
            <p:nvPr/>
          </p:nvSpPr>
          <p:spPr>
            <a:xfrm>
              <a:off x="838190" y="2250948"/>
              <a:ext cx="2385300" cy="23131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Performance  Improvement</a:t>
              </a:r>
            </a:p>
            <a:p>
              <a:pPr algn="ctr">
                <a:defRPr/>
              </a:pPr>
              <a:r>
                <a:rPr lang="en-US" sz="1200" i="1" kern="0" dirty="0" smtClean="0">
                  <a:solidFill>
                    <a:prstClr val="white"/>
                  </a:solidFill>
                </a:rPr>
                <a:t>(how do we  continuously improve?)</a:t>
              </a:r>
            </a:p>
          </p:txBody>
        </p:sp>
        <p:sp>
          <p:nvSpPr>
            <p:cNvPr id="18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412000" y="1854841"/>
            <a:ext cx="3905144" cy="1358135"/>
            <a:chOff x="856542" y="297751"/>
            <a:chExt cx="2327359" cy="679067"/>
          </a:xfrm>
        </p:grpSpPr>
        <p:sp>
          <p:nvSpPr>
            <p:cNvPr id="190" name="Rounded Rectangle 189"/>
            <p:cNvSpPr/>
            <p:nvPr/>
          </p:nvSpPr>
          <p:spPr>
            <a:xfrm>
              <a:off x="2089990" y="667638"/>
              <a:ext cx="1093911" cy="30918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Telephonic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(Queries)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1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192" name="Rounded Rectangle 191"/>
          <p:cNvSpPr/>
          <p:nvPr/>
        </p:nvSpPr>
        <p:spPr>
          <a:xfrm>
            <a:off x="4842565" y="4837336"/>
            <a:ext cx="1903469" cy="555811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algn="ctr">
              <a:defRPr/>
            </a:pPr>
            <a:r>
              <a:rPr lang="en-US" sz="1200" b="1" kern="0" dirty="0" smtClean="0">
                <a:solidFill>
                  <a:prstClr val="white"/>
                </a:solidFill>
              </a:rPr>
              <a:t>Norms and Standard</a:t>
            </a:r>
            <a:r>
              <a:rPr lang="en-US" sz="1400" b="1" kern="0" dirty="0" smtClean="0">
                <a:solidFill>
                  <a:prstClr val="white"/>
                </a:solidFill>
              </a:rPr>
              <a:t>s</a:t>
            </a:r>
          </a:p>
          <a:p>
            <a:pPr algn="ctr">
              <a:defRPr/>
            </a:pPr>
            <a:endParaRPr lang="en-US" sz="1200" i="1" kern="0" dirty="0">
              <a:solidFill>
                <a:prstClr val="white"/>
              </a:solidFill>
            </a:endParaRPr>
          </a:p>
        </p:txBody>
      </p:sp>
      <p:grpSp>
        <p:nvGrpSpPr>
          <p:cNvPr id="193" name="Group 192"/>
          <p:cNvGrpSpPr/>
          <p:nvPr/>
        </p:nvGrpSpPr>
        <p:grpSpPr>
          <a:xfrm>
            <a:off x="2315958" y="2723186"/>
            <a:ext cx="6599441" cy="1164974"/>
            <a:chOff x="856542" y="54484"/>
            <a:chExt cx="5745304" cy="582485"/>
          </a:xfrm>
        </p:grpSpPr>
        <p:sp>
          <p:nvSpPr>
            <p:cNvPr id="194" name="Rounded Rectangle 193"/>
            <p:cNvSpPr/>
            <p:nvPr/>
          </p:nvSpPr>
          <p:spPr>
            <a:xfrm>
              <a:off x="5407767" y="54484"/>
              <a:ext cx="1194079" cy="38023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Financial </a:t>
              </a: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5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6188082" y="1403890"/>
            <a:ext cx="1295401" cy="1191741"/>
            <a:chOff x="838190" y="297751"/>
            <a:chExt cx="1127743" cy="595869"/>
          </a:xfrm>
        </p:grpSpPr>
        <p:sp>
          <p:nvSpPr>
            <p:cNvPr id="197" name="Rounded Rectangle 196"/>
            <p:cNvSpPr/>
            <p:nvPr/>
          </p:nvSpPr>
          <p:spPr>
            <a:xfrm>
              <a:off x="838190" y="542570"/>
              <a:ext cx="1127743" cy="35105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200" b="1" kern="0" dirty="0">
                  <a:solidFill>
                    <a:prstClr val="white"/>
                  </a:solidFill>
                </a:rPr>
                <a:t>Case </a:t>
              </a:r>
              <a:endParaRPr lang="en-US" sz="12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</a:rPr>
                <a:t>Allocation</a:t>
              </a:r>
              <a:endParaRPr lang="en-US" sz="12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8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182" name="Minus 181"/>
          <p:cNvSpPr/>
          <p:nvPr/>
        </p:nvSpPr>
        <p:spPr>
          <a:xfrm rot="5400000">
            <a:off x="887485" y="3793428"/>
            <a:ext cx="7433319" cy="223743"/>
          </a:xfrm>
          <a:prstGeom prst="mathMinus">
            <a:avLst>
              <a:gd name="adj1" fmla="val 74011"/>
            </a:avLst>
          </a:prstGeom>
          <a:solidFill>
            <a:srgbClr val="F79646">
              <a:lumMod val="75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ln>
                <a:solidFill>
                  <a:prstClr val="white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7504" y="188641"/>
            <a:ext cx="6983817" cy="288031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    </a:t>
            </a:r>
            <a:r>
              <a:rPr lang="en-US" sz="2400" dirty="0"/>
              <a:t>J</a:t>
            </a:r>
            <a:r>
              <a:rPr lang="en-US" sz="2700" dirty="0" smtClean="0"/>
              <a:t>USTICE BUSINESS CAPABILITIES</a:t>
            </a:r>
            <a:endParaRPr lang="en-US" sz="2700" dirty="0"/>
          </a:p>
        </p:txBody>
      </p:sp>
      <p:sp>
        <p:nvSpPr>
          <p:cNvPr id="181" name="Minus 180"/>
          <p:cNvSpPr/>
          <p:nvPr/>
        </p:nvSpPr>
        <p:spPr>
          <a:xfrm>
            <a:off x="-1447800" y="3483664"/>
            <a:ext cx="12039600" cy="404496"/>
          </a:xfrm>
          <a:prstGeom prst="mathMinus">
            <a:avLst/>
          </a:prstGeom>
          <a:solidFill>
            <a:srgbClr val="F79646">
              <a:lumMod val="75000"/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1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4550" y="1"/>
            <a:ext cx="8994453" cy="685800"/>
          </a:xfrm>
        </p:spPr>
        <p:txBody>
          <a:bodyPr anchor="ctr">
            <a:noAutofit/>
          </a:bodyPr>
          <a:lstStyle/>
          <a:p>
            <a:r>
              <a:rPr lang="en-US" sz="2400" dirty="0" smtClean="0"/>
              <a:t>TECHNOLOGY CAPABILITIES – ACCESS TO JUSTICE</a:t>
            </a:r>
            <a:endParaRPr lang="en-US" sz="2400" dirty="0"/>
          </a:p>
        </p:txBody>
      </p:sp>
      <p:sp>
        <p:nvSpPr>
          <p:cNvPr id="73" name="Flowchart: Process 72"/>
          <p:cNvSpPr/>
          <p:nvPr/>
        </p:nvSpPr>
        <p:spPr>
          <a:xfrm>
            <a:off x="152400" y="762000"/>
            <a:ext cx="8839200" cy="6019800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sz="1600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304800" y="2054943"/>
            <a:ext cx="1996448" cy="840659"/>
            <a:chOff x="838191" y="297751"/>
            <a:chExt cx="1127743" cy="350235"/>
          </a:xfrm>
        </p:grpSpPr>
        <p:sp>
          <p:nvSpPr>
            <p:cNvPr id="75" name="Rounded Rectangle 74"/>
            <p:cNvSpPr/>
            <p:nvPr/>
          </p:nvSpPr>
          <p:spPr>
            <a:xfrm>
              <a:off x="838191" y="360211"/>
              <a:ext cx="1127743" cy="28777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Walk-in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6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438400" y="2204864"/>
            <a:ext cx="2063609" cy="690738"/>
            <a:chOff x="2752580" y="279400"/>
            <a:chExt cx="1127743" cy="375920"/>
          </a:xfrm>
        </p:grpSpPr>
        <p:sp>
          <p:nvSpPr>
            <p:cNvPr id="78" name="Rounded Rectangle 77"/>
            <p:cNvSpPr/>
            <p:nvPr/>
          </p:nvSpPr>
          <p:spPr>
            <a:xfrm>
              <a:off x="2752580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Electronic 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Channels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9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657600" y="2070825"/>
            <a:ext cx="3014966" cy="824776"/>
            <a:chOff x="856542" y="297751"/>
            <a:chExt cx="1674906" cy="357570"/>
          </a:xfrm>
        </p:grpSpPr>
        <p:sp>
          <p:nvSpPr>
            <p:cNvPr id="81" name="Rounded Rectangle 80"/>
            <p:cNvSpPr/>
            <p:nvPr/>
          </p:nvSpPr>
          <p:spPr>
            <a:xfrm>
              <a:off x="1403705" y="355862"/>
              <a:ext cx="1127743" cy="29945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Video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Collaboration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82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83" name="Rounded Rectangle 4"/>
          <p:cNvSpPr/>
          <p:nvPr/>
        </p:nvSpPr>
        <p:spPr>
          <a:xfrm>
            <a:off x="1714071" y="5260680"/>
            <a:ext cx="1843002" cy="6921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84" name="Rounded Rectangle 4"/>
          <p:cNvSpPr/>
          <p:nvPr/>
        </p:nvSpPr>
        <p:spPr>
          <a:xfrm>
            <a:off x="4538584" y="2819400"/>
            <a:ext cx="1930656" cy="6784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85" name="Minus 84"/>
          <p:cNvSpPr/>
          <p:nvPr/>
        </p:nvSpPr>
        <p:spPr>
          <a:xfrm>
            <a:off x="-1371600" y="2819400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304800" y="1340768"/>
            <a:ext cx="8507030" cy="864097"/>
            <a:chOff x="838191" y="2207830"/>
            <a:chExt cx="1127743" cy="508477"/>
          </a:xfrm>
        </p:grpSpPr>
        <p:sp>
          <p:nvSpPr>
            <p:cNvPr id="87" name="Rounded Rectangle 86"/>
            <p:cNvSpPr/>
            <p:nvPr/>
          </p:nvSpPr>
          <p:spPr>
            <a:xfrm>
              <a:off x="838191" y="2377439"/>
              <a:ext cx="1127743" cy="338868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600" b="1" kern="0" dirty="0" smtClean="0">
                  <a:solidFill>
                    <a:prstClr val="white"/>
                  </a:solidFill>
                </a:rPr>
                <a:t>Access to Justice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(how are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we making Access to Justice easier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?)</a:t>
              </a:r>
              <a:endParaRPr lang="en-ZA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88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89" name="Rounded Rectangle 4"/>
          <p:cNvSpPr/>
          <p:nvPr/>
        </p:nvSpPr>
        <p:spPr>
          <a:xfrm>
            <a:off x="5536946" y="2868471"/>
            <a:ext cx="1930654" cy="67843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6781800" y="2068132"/>
            <a:ext cx="2030030" cy="824774"/>
            <a:chOff x="838191" y="297751"/>
            <a:chExt cx="1127743" cy="357569"/>
          </a:xfrm>
        </p:grpSpPr>
        <p:sp>
          <p:nvSpPr>
            <p:cNvPr id="91" name="Rounded Rectangle 90"/>
            <p:cNvSpPr/>
            <p:nvPr/>
          </p:nvSpPr>
          <p:spPr>
            <a:xfrm>
              <a:off x="838191" y="357029"/>
              <a:ext cx="1127743" cy="298291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Telephonic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Services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92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93" name="Rounded Rectangle 4"/>
          <p:cNvSpPr/>
          <p:nvPr/>
        </p:nvSpPr>
        <p:spPr>
          <a:xfrm>
            <a:off x="7198843" y="2052791"/>
            <a:ext cx="1756713" cy="77446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74550" y="762000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Business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52400" y="3117481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Technology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304800" y="3505977"/>
            <a:ext cx="1996448" cy="499087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Case Management System (CMS)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2464095" y="3505975"/>
            <a:ext cx="1996450" cy="499090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e-Courts System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4642538" y="3505977"/>
            <a:ext cx="2030028" cy="49908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Video Collaboration System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6781800" y="3505976"/>
            <a:ext cx="1996996" cy="499088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Call Centre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2464095" y="4149080"/>
            <a:ext cx="1996450" cy="540186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Portals: Community &amp; Legal Profession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4642538" y="4149081"/>
            <a:ext cx="2030028" cy="540186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Video Remand System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2" name="Rounded Rectangle 101"/>
          <p:cNvSpPr/>
          <p:nvPr/>
        </p:nvSpPr>
        <p:spPr>
          <a:xfrm>
            <a:off x="331141" y="4149080"/>
            <a:ext cx="2000575" cy="540186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Electronic Signatures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331141" y="4869160"/>
            <a:ext cx="2000575" cy="391520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Display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Kiosks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31141" y="5445225"/>
            <a:ext cx="2000575" cy="618730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1400" b="1" kern="0" dirty="0">
                <a:solidFill>
                  <a:prstClr val="white"/>
                </a:solidFill>
              </a:rPr>
              <a:t>CMS: </a:t>
            </a:r>
            <a:r>
              <a:rPr lang="en-US" sz="1400" b="1" kern="0" dirty="0" smtClean="0">
                <a:solidFill>
                  <a:prstClr val="white"/>
                </a:solidFill>
              </a:rPr>
              <a:t>Content Management</a:t>
            </a:r>
            <a:endParaRPr lang="en-US" sz="1400" b="1" kern="0" dirty="0">
              <a:solidFill>
                <a:prstClr val="white"/>
              </a:solidFill>
            </a:endParaRPr>
          </a:p>
          <a:p>
            <a:pPr algn="ctr"/>
            <a:r>
              <a:rPr lang="en-US" sz="1400" b="1" kern="0" dirty="0">
                <a:solidFill>
                  <a:prstClr val="white"/>
                </a:solidFill>
              </a:rPr>
              <a:t>System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6275450" y="6063954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275450" y="6368753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07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4550" y="-33437"/>
            <a:ext cx="8994453" cy="719237"/>
          </a:xfrm>
        </p:spPr>
        <p:txBody>
          <a:bodyPr anchor="ctr">
            <a:noAutofit/>
          </a:bodyPr>
          <a:lstStyle/>
          <a:p>
            <a:r>
              <a:rPr lang="en-US" sz="2400" dirty="0" smtClean="0"/>
              <a:t>TECHNOLOGY CAPABILITIES – CASE FLOW MANAGEMENT</a:t>
            </a:r>
            <a:endParaRPr lang="en-US" sz="2400" dirty="0"/>
          </a:p>
        </p:txBody>
      </p:sp>
      <p:sp>
        <p:nvSpPr>
          <p:cNvPr id="35" name="Rounded Rectangle 34"/>
          <p:cNvSpPr/>
          <p:nvPr/>
        </p:nvSpPr>
        <p:spPr>
          <a:xfrm>
            <a:off x="431087" y="3581400"/>
            <a:ext cx="6884112" cy="2743200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t"/>
          <a:lstStyle/>
          <a:p>
            <a:pPr algn="ctr">
              <a:defRPr/>
            </a:pPr>
            <a:r>
              <a:rPr lang="en-US" sz="2000" b="1" kern="0" dirty="0" smtClean="0">
                <a:solidFill>
                  <a:prstClr val="white"/>
                </a:solidFill>
              </a:rPr>
              <a:t>Case Management System</a:t>
            </a:r>
            <a:endParaRPr lang="en-US" sz="2000" b="1" kern="0" dirty="0">
              <a:solidFill>
                <a:prstClr val="white"/>
              </a:solidFill>
            </a:endParaRPr>
          </a:p>
        </p:txBody>
      </p:sp>
      <p:sp>
        <p:nvSpPr>
          <p:cNvPr id="36" name="Flowchart: Process 35"/>
          <p:cNvSpPr/>
          <p:nvPr/>
        </p:nvSpPr>
        <p:spPr>
          <a:xfrm>
            <a:off x="174550" y="728326"/>
            <a:ext cx="8817049" cy="6129671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sz="1600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57201" y="2057401"/>
            <a:ext cx="1279950" cy="908588"/>
            <a:chOff x="838191" y="279400"/>
            <a:chExt cx="1127743" cy="357569"/>
          </a:xfrm>
        </p:grpSpPr>
        <p:sp>
          <p:nvSpPr>
            <p:cNvPr id="38" name="Rounded Rectangle 37"/>
            <p:cNvSpPr/>
            <p:nvPr/>
          </p:nvSpPr>
          <p:spPr>
            <a:xfrm>
              <a:off x="838191" y="279400"/>
              <a:ext cx="1127743" cy="35756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Registration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9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378716" y="2079846"/>
            <a:ext cx="1345684" cy="908589"/>
            <a:chOff x="2681062" y="279400"/>
            <a:chExt cx="1176601" cy="375920"/>
          </a:xfrm>
        </p:grpSpPr>
        <p:sp>
          <p:nvSpPr>
            <p:cNvPr id="41" name="Rounded Rectangle 40"/>
            <p:cNvSpPr/>
            <p:nvPr/>
          </p:nvSpPr>
          <p:spPr>
            <a:xfrm>
              <a:off x="2681062" y="279400"/>
              <a:ext cx="1066009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Scheduling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42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69886" y="2057399"/>
            <a:ext cx="1478514" cy="954120"/>
            <a:chOff x="558748" y="252481"/>
            <a:chExt cx="1388835" cy="384488"/>
          </a:xfrm>
        </p:grpSpPr>
        <p:sp>
          <p:nvSpPr>
            <p:cNvPr id="44" name="Rounded Rectangle 43"/>
            <p:cNvSpPr/>
            <p:nvPr/>
          </p:nvSpPr>
          <p:spPr>
            <a:xfrm>
              <a:off x="558748" y="252481"/>
              <a:ext cx="1127743" cy="36614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Processing</a:t>
              </a:r>
              <a:endParaRPr lang="en-US" sz="1400" b="1" kern="0" dirty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i="1" kern="0" dirty="0">
                  <a:solidFill>
                    <a:prstClr val="white"/>
                  </a:solidFill>
                </a:rPr>
                <a:t>(e.g. Trial Hearing)</a:t>
              </a:r>
            </a:p>
          </p:txBody>
        </p:sp>
        <p:sp>
          <p:nvSpPr>
            <p:cNvPr id="45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ounded Rectangle 4"/>
          <p:cNvSpPr/>
          <p:nvPr/>
        </p:nvSpPr>
        <p:spPr>
          <a:xfrm>
            <a:off x="4767184" y="2443199"/>
            <a:ext cx="1402980" cy="71821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46523" y="1143000"/>
            <a:ext cx="8186725" cy="790780"/>
            <a:chOff x="838191" y="2189479"/>
            <a:chExt cx="1127743" cy="375920"/>
          </a:xfrm>
        </p:grpSpPr>
        <p:sp>
          <p:nvSpPr>
            <p:cNvPr id="48" name="Rounded Rectangle 47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ZA" sz="1600" b="1" kern="0" dirty="0" smtClean="0">
                  <a:solidFill>
                    <a:prstClr val="white"/>
                  </a:solidFill>
                </a:rPr>
                <a:t>Case Flow Management</a:t>
              </a:r>
            </a:p>
            <a:p>
              <a:pPr algn="ctr">
                <a:defRPr/>
              </a:pPr>
              <a:r>
                <a:rPr lang="en-ZA" sz="1600" b="1" i="1" kern="0" dirty="0" smtClean="0">
                  <a:solidFill>
                    <a:prstClr val="white"/>
                  </a:solidFill>
                </a:rPr>
                <a:t>(how are </a:t>
              </a:r>
              <a:r>
                <a:rPr lang="en-ZA" sz="1600" b="1" i="1" kern="0" dirty="0">
                  <a:solidFill>
                    <a:prstClr val="white"/>
                  </a:solidFill>
                </a:rPr>
                <a:t>we tracking case processing?)</a:t>
              </a:r>
              <a:endParaRPr lang="en-US" sz="16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49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50" name="Rounded Rectangle 4"/>
          <p:cNvSpPr/>
          <p:nvPr/>
        </p:nvSpPr>
        <p:spPr>
          <a:xfrm>
            <a:off x="4549850" y="2492270"/>
            <a:ext cx="1402978" cy="71821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5983158" y="2057400"/>
            <a:ext cx="1332041" cy="919510"/>
            <a:chOff x="856542" y="265385"/>
            <a:chExt cx="1414773" cy="375920"/>
          </a:xfrm>
        </p:grpSpPr>
        <p:sp>
          <p:nvSpPr>
            <p:cNvPr id="52" name="Rounded Rectangle 51"/>
            <p:cNvSpPr/>
            <p:nvPr/>
          </p:nvSpPr>
          <p:spPr>
            <a:xfrm>
              <a:off x="1071860" y="265385"/>
              <a:ext cx="1199455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Outcomes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53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74550" y="728326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Business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4550" y="3200400"/>
            <a:ext cx="465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Technology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446524" y="4253378"/>
            <a:ext cx="6868676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Standard Forms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440115" y="5472578"/>
            <a:ext cx="6868676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Scanning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7467600" y="2057399"/>
            <a:ext cx="1219200" cy="886682"/>
            <a:chOff x="693023" y="265385"/>
            <a:chExt cx="1254560" cy="375920"/>
          </a:xfrm>
        </p:grpSpPr>
        <p:sp>
          <p:nvSpPr>
            <p:cNvPr id="59" name="Rounded Rectangle 58"/>
            <p:cNvSpPr/>
            <p:nvPr/>
          </p:nvSpPr>
          <p:spPr>
            <a:xfrm>
              <a:off x="693023" y="265385"/>
              <a:ext cx="1199455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Financial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60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61" name="Rounded Rectangle 60"/>
          <p:cNvSpPr/>
          <p:nvPr/>
        </p:nvSpPr>
        <p:spPr>
          <a:xfrm>
            <a:off x="7467601" y="3581400"/>
            <a:ext cx="1165647" cy="2743200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Third Party Funds</a:t>
            </a:r>
          </a:p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System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31087" y="4862978"/>
            <a:ext cx="6877279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Workflow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31087" y="5167778"/>
            <a:ext cx="6877278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Document Management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446523" y="4558178"/>
            <a:ext cx="6868677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Business Rules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904999" y="2057401"/>
            <a:ext cx="1295401" cy="919509"/>
            <a:chOff x="838190" y="282586"/>
            <a:chExt cx="1127743" cy="375919"/>
          </a:xfrm>
        </p:grpSpPr>
        <p:sp>
          <p:nvSpPr>
            <p:cNvPr id="66" name="Rounded Rectangle 65"/>
            <p:cNvSpPr/>
            <p:nvPr/>
          </p:nvSpPr>
          <p:spPr>
            <a:xfrm>
              <a:off x="838190" y="282586"/>
              <a:ext cx="1127743" cy="37591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Allocation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67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68" name="Rounded Rectangle 67"/>
          <p:cNvSpPr/>
          <p:nvPr/>
        </p:nvSpPr>
        <p:spPr>
          <a:xfrm>
            <a:off x="446524" y="5777378"/>
            <a:ext cx="6861841" cy="318622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chemeClr val="tx1">
                <a:alpha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600" b="1" kern="0" dirty="0" smtClean="0">
                <a:solidFill>
                  <a:prstClr val="white"/>
                </a:solidFill>
              </a:rPr>
              <a:t>Integration</a:t>
            </a:r>
            <a:endParaRPr lang="en-US" sz="1600" b="1" kern="0" dirty="0">
              <a:solidFill>
                <a:prstClr val="white"/>
              </a:solidFill>
            </a:endParaRPr>
          </a:p>
        </p:txBody>
      </p:sp>
      <p:sp>
        <p:nvSpPr>
          <p:cNvPr id="69" name="Minus 68"/>
          <p:cNvSpPr/>
          <p:nvPr/>
        </p:nvSpPr>
        <p:spPr>
          <a:xfrm>
            <a:off x="-1371600" y="2895600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7810538" y="6400802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7810538" y="6629401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45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1450" y="-33437"/>
            <a:ext cx="8997553" cy="719237"/>
          </a:xfrm>
        </p:spPr>
        <p:txBody>
          <a:bodyPr anchor="ctr">
            <a:noAutofit/>
          </a:bodyPr>
          <a:lstStyle/>
          <a:p>
            <a:r>
              <a:rPr lang="en-US" sz="2000" dirty="0" smtClean="0"/>
              <a:t>TECHNOLOGY CAPABILITIES – RECORDS MANAGEMENT</a:t>
            </a:r>
            <a:endParaRPr lang="en-US" sz="2000" dirty="0"/>
          </a:p>
        </p:txBody>
      </p:sp>
      <p:sp>
        <p:nvSpPr>
          <p:cNvPr id="70" name="Flowchart: Process 69"/>
          <p:cNvSpPr/>
          <p:nvPr/>
        </p:nvSpPr>
        <p:spPr>
          <a:xfrm>
            <a:off x="176671" y="751842"/>
            <a:ext cx="8839200" cy="6029958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sz="1600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71" name="Rounded Rectangle 4"/>
          <p:cNvSpPr/>
          <p:nvPr/>
        </p:nvSpPr>
        <p:spPr>
          <a:xfrm>
            <a:off x="1339972" y="6242013"/>
            <a:ext cx="1843002" cy="6921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2" name="Rounded Rectangle 4"/>
          <p:cNvSpPr/>
          <p:nvPr/>
        </p:nvSpPr>
        <p:spPr>
          <a:xfrm>
            <a:off x="5380180" y="2661641"/>
            <a:ext cx="1930656" cy="6784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3" name="Minus 72"/>
          <p:cNvSpPr/>
          <p:nvPr/>
        </p:nvSpPr>
        <p:spPr>
          <a:xfrm>
            <a:off x="-1371600" y="3190242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54100" y="1310421"/>
            <a:ext cx="8229599" cy="746979"/>
            <a:chOff x="838191" y="2189479"/>
            <a:chExt cx="1127743" cy="375920"/>
          </a:xfrm>
        </p:grpSpPr>
        <p:sp>
          <p:nvSpPr>
            <p:cNvPr id="75" name="Rounded Rectangle 74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600" b="1" kern="0" dirty="0">
                  <a:solidFill>
                    <a:prstClr val="white"/>
                  </a:solidFill>
                </a:rPr>
                <a:t>Records Management</a:t>
              </a:r>
            </a:p>
            <a:p>
              <a:pPr algn="ctr">
                <a:defRPr/>
              </a:pPr>
              <a:r>
                <a:rPr lang="en-ZA" sz="1400" b="1" i="1" kern="0" dirty="0" smtClean="0">
                  <a:solidFill>
                    <a:prstClr val="white"/>
                  </a:solidFill>
                </a:rPr>
                <a:t>(how have </a:t>
              </a:r>
              <a:r>
                <a:rPr lang="en-ZA" sz="1400" b="1" i="1" kern="0" dirty="0">
                  <a:solidFill>
                    <a:prstClr val="white"/>
                  </a:solidFill>
                </a:rPr>
                <a:t>we securely kept all the records?)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6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4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77" name="Rounded Rectangle 4"/>
          <p:cNvSpPr/>
          <p:nvPr/>
        </p:nvSpPr>
        <p:spPr>
          <a:xfrm>
            <a:off x="5162846" y="2710712"/>
            <a:ext cx="1930654" cy="67843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1450" y="838200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Business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71450" y="3581400"/>
            <a:ext cx="3864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Technology Capability</a:t>
            </a:r>
            <a:endParaRPr lang="en-US" sz="1600" b="1" kern="0" dirty="0">
              <a:solidFill>
                <a:prstClr val="black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2514600" y="4124959"/>
            <a:ext cx="4038600" cy="630064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Court Recording Technology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419350" y="2286535"/>
            <a:ext cx="2095500" cy="767078"/>
            <a:chOff x="838191" y="2189479"/>
            <a:chExt cx="1127743" cy="375920"/>
          </a:xfrm>
        </p:grpSpPr>
        <p:sp>
          <p:nvSpPr>
            <p:cNvPr id="82" name="Rounded Rectangle 81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Audio Records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83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698518" y="2286535"/>
            <a:ext cx="3778482" cy="1523465"/>
            <a:chOff x="1627006" y="2645326"/>
            <a:chExt cx="2236828" cy="746600"/>
          </a:xfrm>
        </p:grpSpPr>
        <p:sp>
          <p:nvSpPr>
            <p:cNvPr id="85" name="Rounded Rectangle 84"/>
            <p:cNvSpPr/>
            <p:nvPr/>
          </p:nvSpPr>
          <p:spPr>
            <a:xfrm>
              <a:off x="2736091" y="2645326"/>
              <a:ext cx="1127743" cy="373233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Video Records</a:t>
              </a:r>
            </a:p>
            <a:p>
              <a:pPr algn="ctr">
                <a:defRPr/>
              </a:pPr>
              <a:r>
                <a:rPr lang="en-US" sz="1400" b="1" i="1" kern="0" dirty="0" smtClean="0">
                  <a:solidFill>
                    <a:prstClr val="white"/>
                  </a:solidFill>
                </a:rPr>
                <a:t>(long term)</a:t>
              </a:r>
              <a:endParaRPr lang="en-US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1627006" y="305270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b="1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781800" y="2286534"/>
            <a:ext cx="1905000" cy="761596"/>
            <a:chOff x="838191" y="2189479"/>
            <a:chExt cx="1127743" cy="375920"/>
          </a:xfrm>
        </p:grpSpPr>
        <p:sp>
          <p:nvSpPr>
            <p:cNvPr id="88" name="Rounded Rectangle 87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Transcripts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89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37423" y="2286534"/>
            <a:ext cx="2095500" cy="800683"/>
            <a:chOff x="2748271" y="2189479"/>
            <a:chExt cx="1127743" cy="375920"/>
          </a:xfrm>
        </p:grpSpPr>
        <p:sp>
          <p:nvSpPr>
            <p:cNvPr id="91" name="Rounded Rectangle 90"/>
            <p:cNvSpPr/>
            <p:nvPr/>
          </p:nvSpPr>
          <p:spPr>
            <a:xfrm>
              <a:off x="274827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File Records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92" name="Rounded Rectangle 10"/>
            <p:cNvSpPr/>
            <p:nvPr/>
          </p:nvSpPr>
          <p:spPr>
            <a:xfrm>
              <a:off x="276662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93" name="Rounded Rectangle 92"/>
          <p:cNvSpPr/>
          <p:nvPr/>
        </p:nvSpPr>
        <p:spPr>
          <a:xfrm>
            <a:off x="432674" y="4124958"/>
            <a:ext cx="1874000" cy="630064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CMS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6581775" y="4124958"/>
            <a:ext cx="2305050" cy="630065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US" sz="1400" b="1" kern="0" dirty="0">
                <a:solidFill>
                  <a:prstClr val="white"/>
                </a:solidFill>
              </a:rPr>
              <a:t>CMS</a:t>
            </a:r>
          </a:p>
        </p:txBody>
      </p:sp>
      <p:sp>
        <p:nvSpPr>
          <p:cNvPr id="95" name="Rounded Rectangle 94"/>
          <p:cNvSpPr/>
          <p:nvPr/>
        </p:nvSpPr>
        <p:spPr>
          <a:xfrm>
            <a:off x="6812798" y="4983622"/>
            <a:ext cx="1874001" cy="609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Electronic</a:t>
            </a:r>
          </a:p>
          <a:p>
            <a:pPr algn="ctr">
              <a:defRPr/>
            </a:pPr>
            <a:r>
              <a:rPr lang="en-US" sz="1400" b="1" kern="0" dirty="0">
                <a:solidFill>
                  <a:prstClr val="white"/>
                </a:solidFill>
              </a:rPr>
              <a:t>(internet</a:t>
            </a:r>
            <a:r>
              <a:rPr lang="en-US" sz="1400" b="1" kern="0" dirty="0" smtClean="0">
                <a:solidFill>
                  <a:prstClr val="white"/>
                </a:solidFill>
              </a:rPr>
              <a:t>)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57200" y="4932536"/>
            <a:ext cx="1874000" cy="630064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Off Site Storage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652120" y="6063954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5652120" y="6368753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4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5496" y="-33437"/>
            <a:ext cx="8994453" cy="719237"/>
          </a:xfrm>
        </p:spPr>
        <p:txBody>
          <a:bodyPr anchor="ctr">
            <a:noAutofit/>
          </a:bodyPr>
          <a:lstStyle/>
          <a:p>
            <a:r>
              <a:rPr lang="en-US" sz="2400" dirty="0" smtClean="0"/>
              <a:t>TECHNOLOGY CAPABILITIES – PERFORMANCE </a:t>
            </a:r>
            <a:r>
              <a:rPr lang="en-US" sz="2400" dirty="0"/>
              <a:t>M</a:t>
            </a:r>
            <a:r>
              <a:rPr lang="en-US" sz="2400" dirty="0" smtClean="0"/>
              <a:t>ANAGEMENT</a:t>
            </a:r>
            <a:endParaRPr lang="en-US" sz="2400" dirty="0"/>
          </a:p>
        </p:txBody>
      </p:sp>
      <p:sp>
        <p:nvSpPr>
          <p:cNvPr id="30" name="Flowchart: Process 29"/>
          <p:cNvSpPr/>
          <p:nvPr/>
        </p:nvSpPr>
        <p:spPr>
          <a:xfrm>
            <a:off x="152400" y="761999"/>
            <a:ext cx="8839200" cy="5861013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7589" y="2345389"/>
            <a:ext cx="2780473" cy="858262"/>
            <a:chOff x="856542" y="279400"/>
            <a:chExt cx="2121180" cy="357569"/>
          </a:xfrm>
        </p:grpSpPr>
        <p:sp>
          <p:nvSpPr>
            <p:cNvPr id="32" name="Rounded Rectangle 31"/>
            <p:cNvSpPr/>
            <p:nvPr/>
          </p:nvSpPr>
          <p:spPr>
            <a:xfrm>
              <a:off x="1849979" y="279400"/>
              <a:ext cx="1127743" cy="35756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>
                  <a:solidFill>
                    <a:prstClr val="white"/>
                  </a:solidFill>
                </a:rPr>
                <a:t>Case </a:t>
              </a:r>
              <a:endParaRPr lang="en-US" sz="1400" b="1" kern="0" dirty="0" smtClean="0">
                <a:solidFill>
                  <a:prstClr val="white"/>
                </a:solidFill>
              </a:endParaRP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Lifecycle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3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81400" y="2345388"/>
            <a:ext cx="1733571" cy="858263"/>
            <a:chOff x="2766622" y="279400"/>
            <a:chExt cx="1279473" cy="375920"/>
          </a:xfrm>
        </p:grpSpPr>
        <p:sp>
          <p:nvSpPr>
            <p:cNvPr id="35" name="Rounded Rectangle 34"/>
            <p:cNvSpPr/>
            <p:nvPr/>
          </p:nvSpPr>
          <p:spPr>
            <a:xfrm>
              <a:off x="2918352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Impediments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6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31074" y="2362991"/>
            <a:ext cx="1503126" cy="867103"/>
            <a:chOff x="838191" y="279400"/>
            <a:chExt cx="1127743" cy="375920"/>
          </a:xfrm>
        </p:grpSpPr>
        <p:sp>
          <p:nvSpPr>
            <p:cNvPr id="38" name="Rounded Rectangle 37"/>
            <p:cNvSpPr/>
            <p:nvPr/>
          </p:nvSpPr>
          <p:spPr>
            <a:xfrm>
              <a:off x="838191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Case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Backlogs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Management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9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40" name="Rounded Rectangle 4"/>
          <p:cNvSpPr/>
          <p:nvPr/>
        </p:nvSpPr>
        <p:spPr>
          <a:xfrm>
            <a:off x="1266872" y="6623013"/>
            <a:ext cx="1843002" cy="69218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kern="0" dirty="0">
              <a:solidFill>
                <a:prstClr val="white"/>
              </a:solidFill>
            </a:endParaRPr>
          </a:p>
        </p:txBody>
      </p:sp>
      <p:sp>
        <p:nvSpPr>
          <p:cNvPr id="41" name="Rounded Rectangle 4"/>
          <p:cNvSpPr/>
          <p:nvPr/>
        </p:nvSpPr>
        <p:spPr>
          <a:xfrm>
            <a:off x="5428613" y="2853893"/>
            <a:ext cx="1930656" cy="678437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sp>
        <p:nvSpPr>
          <p:cNvPr id="42" name="Minus 41"/>
          <p:cNvSpPr/>
          <p:nvPr/>
        </p:nvSpPr>
        <p:spPr>
          <a:xfrm>
            <a:off x="-1371600" y="3276600"/>
            <a:ext cx="11887200" cy="467358"/>
          </a:xfrm>
          <a:prstGeom prst="mathMinus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white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09600" y="1371600"/>
            <a:ext cx="7924800" cy="869685"/>
            <a:chOff x="838191" y="2189479"/>
            <a:chExt cx="1127743" cy="375920"/>
          </a:xfrm>
        </p:grpSpPr>
        <p:sp>
          <p:nvSpPr>
            <p:cNvPr id="44" name="Rounded Rectangle 43"/>
            <p:cNvSpPr/>
            <p:nvPr/>
          </p:nvSpPr>
          <p:spPr>
            <a:xfrm>
              <a:off x="838191" y="2189479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600" b="1" kern="0" dirty="0">
                  <a:solidFill>
                    <a:prstClr val="white"/>
                  </a:solidFill>
                </a:rPr>
                <a:t>Performance Management</a:t>
              </a:r>
            </a:p>
            <a:p>
              <a:pPr algn="ctr">
                <a:defRPr/>
              </a:pPr>
              <a:r>
                <a:rPr lang="en-US" sz="1400" b="1" i="1" kern="0" dirty="0">
                  <a:solidFill>
                    <a:prstClr val="white"/>
                  </a:solidFill>
                </a:rPr>
                <a:t>(how are we performing against our targets</a:t>
              </a:r>
              <a:r>
                <a:rPr lang="en-US" sz="1400" b="1" i="1" kern="0" dirty="0" smtClean="0">
                  <a:solidFill>
                    <a:prstClr val="white"/>
                  </a:solidFill>
                </a:rPr>
                <a:t>?)</a:t>
              </a:r>
            </a:p>
            <a:p>
              <a:pPr algn="ctr">
                <a:defRPr/>
              </a:pPr>
              <a:r>
                <a:rPr lang="en-ZA" sz="1400" b="1" i="1" kern="0" dirty="0">
                  <a:solidFill>
                    <a:prstClr val="white"/>
                  </a:solidFill>
                </a:rPr>
                <a:t>(how are we performing against our norms and standards</a:t>
              </a:r>
              <a:r>
                <a:rPr lang="en-ZA" sz="1400" b="1" i="1" kern="0" dirty="0" smtClean="0">
                  <a:solidFill>
                    <a:prstClr val="white"/>
                  </a:solidFill>
                </a:rPr>
                <a:t>?)</a:t>
              </a:r>
              <a:endParaRPr lang="en-US" sz="1400" b="1" i="1" kern="0" dirty="0">
                <a:solidFill>
                  <a:prstClr val="white"/>
                </a:solidFill>
              </a:endParaRPr>
            </a:p>
          </p:txBody>
        </p:sp>
        <p:sp>
          <p:nvSpPr>
            <p:cNvPr id="45" name="Rounded Rectangle 8"/>
            <p:cNvSpPr/>
            <p:nvPr/>
          </p:nvSpPr>
          <p:spPr>
            <a:xfrm>
              <a:off x="856542" y="2207830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5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ounded Rectangle 4"/>
          <p:cNvSpPr/>
          <p:nvPr/>
        </p:nvSpPr>
        <p:spPr>
          <a:xfrm>
            <a:off x="5211279" y="2902964"/>
            <a:ext cx="1930654" cy="67843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600" kern="0" dirty="0">
              <a:solidFill>
                <a:prstClr val="white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141333" y="2360298"/>
            <a:ext cx="2393067" cy="867103"/>
            <a:chOff x="856542" y="279400"/>
            <a:chExt cx="1795433" cy="375920"/>
          </a:xfrm>
        </p:grpSpPr>
        <p:sp>
          <p:nvSpPr>
            <p:cNvPr id="48" name="Rounded Rectangle 47"/>
            <p:cNvSpPr/>
            <p:nvPr/>
          </p:nvSpPr>
          <p:spPr>
            <a:xfrm>
              <a:off x="1524232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Performance 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Improvement</a:t>
              </a:r>
            </a:p>
            <a:p>
              <a:pPr algn="ctr">
                <a:defRPr/>
              </a:pPr>
              <a:r>
                <a:rPr lang="en-US" sz="1400" b="1" kern="0" dirty="0" smtClean="0">
                  <a:solidFill>
                    <a:prstClr val="white"/>
                  </a:solidFill>
                </a:rPr>
                <a:t>(continuous)</a:t>
              </a:r>
              <a:endParaRPr lang="en-US" sz="1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49" name="Rounded Rectangle 4"/>
            <p:cNvSpPr/>
            <p:nvPr/>
          </p:nvSpPr>
          <p:spPr>
            <a:xfrm>
              <a:off x="85654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74550" y="838200"/>
            <a:ext cx="38640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 smtClean="0">
                <a:solidFill>
                  <a:prstClr val="black"/>
                </a:solidFill>
              </a:rPr>
              <a:t>Business Capability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4550" y="3657600"/>
            <a:ext cx="386405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kern="0" dirty="0" smtClean="0">
                <a:solidFill>
                  <a:prstClr val="black"/>
                </a:solidFill>
              </a:rPr>
              <a:t>Technology Capability</a:t>
            </a:r>
            <a:endParaRPr lang="en-US" b="1" kern="0" dirty="0">
              <a:solidFill>
                <a:prstClr val="black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09600" y="4185847"/>
            <a:ext cx="7924800" cy="61475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CMS: Operational Reporting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609600" y="4947847"/>
            <a:ext cx="7924800" cy="614753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Performance Monitoring System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(Business Intelligence)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09600" y="2362200"/>
            <a:ext cx="1527989" cy="858263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Norms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and</a:t>
            </a:r>
          </a:p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Standards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372200" y="6021288"/>
            <a:ext cx="1104860" cy="228598"/>
          </a:xfrm>
          <a:prstGeom prst="roundRect">
            <a:avLst/>
          </a:prstGeom>
          <a:solidFill>
            <a:srgbClr val="00B050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Place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372200" y="6326087"/>
            <a:ext cx="1104862" cy="228599"/>
          </a:xfrm>
          <a:prstGeom prst="roundRect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1400" b="1" kern="0" dirty="0" smtClean="0">
                <a:solidFill>
                  <a:prstClr val="white"/>
                </a:solidFill>
              </a:rPr>
              <a:t>In Progress</a:t>
            </a:r>
            <a:endParaRPr lang="en-US" sz="1400" b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 err="1" smtClean="0"/>
              <a:t>eGovernment</a:t>
            </a:r>
            <a:r>
              <a:rPr lang="en-ZA" dirty="0" smtClean="0"/>
              <a:t> Maturity Rating 2014</a:t>
            </a:r>
            <a:endParaRPr lang="en-ZA" dirty="0"/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136904" cy="378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6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Overview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Composition of DoJCD  </a:t>
            </a:r>
          </a:p>
          <a:p>
            <a:r>
              <a:rPr lang="en-ZA" dirty="0" smtClean="0"/>
              <a:t>Core Branch Services</a:t>
            </a:r>
          </a:p>
          <a:p>
            <a:r>
              <a:rPr lang="en-ZA" dirty="0" smtClean="0"/>
              <a:t>E-Justice</a:t>
            </a:r>
          </a:p>
          <a:p>
            <a:r>
              <a:rPr lang="en-ZA" dirty="0" smtClean="0"/>
              <a:t>E-Justice Maturity Rating - 2014</a:t>
            </a:r>
          </a:p>
          <a:p>
            <a:r>
              <a:rPr lang="en-ZA" dirty="0" smtClean="0"/>
              <a:t>Initiatives Post 2014</a:t>
            </a:r>
          </a:p>
          <a:p>
            <a:r>
              <a:rPr lang="en-ZA" dirty="0" smtClean="0"/>
              <a:t>E-Justice Roadmap</a:t>
            </a:r>
          </a:p>
          <a:p>
            <a:pPr marL="0" indent="0">
              <a:buNone/>
            </a:pPr>
            <a:endParaRPr lang="en-ZA" dirty="0" smtClean="0"/>
          </a:p>
          <a:p>
            <a:endParaRPr lang="en-ZA" dirty="0" smtClean="0"/>
          </a:p>
          <a:p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79554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37781229"/>
              </p:ext>
            </p:extLst>
          </p:nvPr>
        </p:nvGraphicFramePr>
        <p:xfrm>
          <a:off x="0" y="50800"/>
          <a:ext cx="914400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" y="87868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e-Justice Roadmap</a:t>
            </a:r>
            <a:endParaRPr kumimoji="0" lang="en-ZA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0600" y="4379893"/>
            <a:ext cx="1447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Website is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Static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and provides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Basic Information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 the Citizen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95600" y="3465493"/>
            <a:ext cx="1524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Features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Tools for Interaction with Stakeholders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like Search Engines, Document Downloading and E-mails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76800" y="2765045"/>
            <a:ext cx="13716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Citizen can Perform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complete Transactions Online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including Payments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05600" y="914400"/>
            <a:ext cx="762000" cy="762000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</p:sp>
      <p:grpSp>
        <p:nvGrpSpPr>
          <p:cNvPr id="12" name="Group 11"/>
          <p:cNvGrpSpPr/>
          <p:nvPr/>
        </p:nvGrpSpPr>
        <p:grpSpPr>
          <a:xfrm>
            <a:off x="5940152" y="2133600"/>
            <a:ext cx="2327548" cy="286761"/>
            <a:chOff x="3794961" y="2311407"/>
            <a:chExt cx="2148641" cy="286761"/>
          </a:xfrm>
        </p:grpSpPr>
        <p:sp>
          <p:nvSpPr>
            <p:cNvPr id="13" name="Rectangle 12"/>
            <p:cNvSpPr/>
            <p:nvPr/>
          </p:nvSpPr>
          <p:spPr>
            <a:xfrm>
              <a:off x="3874609" y="2387607"/>
              <a:ext cx="2068993" cy="210561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14" name="Rectangle 13"/>
            <p:cNvSpPr/>
            <p:nvPr/>
          </p:nvSpPr>
          <p:spPr>
            <a:xfrm>
              <a:off x="3794961" y="2311407"/>
              <a:ext cx="2068993" cy="21056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49152" tIns="0" rIns="0" bIns="0" numCol="1" spcCol="1270" anchor="t" anchorCtr="0">
              <a:noAutofit/>
            </a:bodyPr>
            <a:lstStyle/>
            <a:p>
              <a:pPr marL="0" marR="0" lvl="0" indent="0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Transformational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705600" y="243840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processes are </a:t>
            </a:r>
            <a:r>
              <a:rPr kumimoji="0" lang="en-ZA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Integrated and Personalised</a:t>
            </a:r>
            <a:endParaRPr kumimoji="0" lang="en-ZA" sz="11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066800" y="3048000"/>
            <a:ext cx="7334250" cy="3536310"/>
          </a:xfrm>
          <a:custGeom>
            <a:avLst/>
            <a:gdLst>
              <a:gd name="connsiteX0" fmla="*/ 0 w 7334250"/>
              <a:gd name="connsiteY0" fmla="*/ 3536310 h 3536310"/>
              <a:gd name="connsiteX1" fmla="*/ 1028700 w 7334250"/>
              <a:gd name="connsiteY1" fmla="*/ 2669535 h 3536310"/>
              <a:gd name="connsiteX2" fmla="*/ 2619375 w 7334250"/>
              <a:gd name="connsiteY2" fmla="*/ 2155185 h 3536310"/>
              <a:gd name="connsiteX3" fmla="*/ 4152900 w 7334250"/>
              <a:gd name="connsiteY3" fmla="*/ 1812285 h 3536310"/>
              <a:gd name="connsiteX4" fmla="*/ 5448300 w 7334250"/>
              <a:gd name="connsiteY4" fmla="*/ 1116960 h 3536310"/>
              <a:gd name="connsiteX5" fmla="*/ 6305550 w 7334250"/>
              <a:gd name="connsiteY5" fmla="*/ 850260 h 3536310"/>
              <a:gd name="connsiteX6" fmla="*/ 7239000 w 7334250"/>
              <a:gd name="connsiteY6" fmla="*/ 69210 h 3536310"/>
              <a:gd name="connsiteX7" fmla="*/ 7296150 w 7334250"/>
              <a:gd name="connsiteY7" fmla="*/ 31110 h 3536310"/>
              <a:gd name="connsiteX8" fmla="*/ 7334250 w 7334250"/>
              <a:gd name="connsiteY8" fmla="*/ 2535 h 353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34250" h="3536310">
                <a:moveTo>
                  <a:pt x="0" y="3536310"/>
                </a:moveTo>
                <a:cubicBezTo>
                  <a:pt x="296069" y="3218016"/>
                  <a:pt x="592138" y="2899722"/>
                  <a:pt x="1028700" y="2669535"/>
                </a:cubicBezTo>
                <a:cubicBezTo>
                  <a:pt x="1465262" y="2439348"/>
                  <a:pt x="2098675" y="2298060"/>
                  <a:pt x="2619375" y="2155185"/>
                </a:cubicBezTo>
                <a:cubicBezTo>
                  <a:pt x="3140075" y="2012310"/>
                  <a:pt x="3681413" y="1985322"/>
                  <a:pt x="4152900" y="1812285"/>
                </a:cubicBezTo>
                <a:cubicBezTo>
                  <a:pt x="4624387" y="1639248"/>
                  <a:pt x="5089525" y="1277298"/>
                  <a:pt x="5448300" y="1116960"/>
                </a:cubicBezTo>
                <a:cubicBezTo>
                  <a:pt x="5807075" y="956622"/>
                  <a:pt x="6007100" y="1024885"/>
                  <a:pt x="6305550" y="850260"/>
                </a:cubicBezTo>
                <a:cubicBezTo>
                  <a:pt x="6604000" y="675635"/>
                  <a:pt x="7073900" y="205735"/>
                  <a:pt x="7239000" y="69210"/>
                </a:cubicBezTo>
                <a:cubicBezTo>
                  <a:pt x="7404100" y="-67315"/>
                  <a:pt x="7280275" y="42222"/>
                  <a:pt x="7296150" y="31110"/>
                </a:cubicBezTo>
                <a:cubicBezTo>
                  <a:pt x="7312025" y="19997"/>
                  <a:pt x="7323137" y="11266"/>
                  <a:pt x="7334250" y="2535"/>
                </a:cubicBez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1524000" y="3352800"/>
            <a:ext cx="7334250" cy="3536310"/>
          </a:xfrm>
          <a:custGeom>
            <a:avLst/>
            <a:gdLst>
              <a:gd name="connsiteX0" fmla="*/ 0 w 7334250"/>
              <a:gd name="connsiteY0" fmla="*/ 3536310 h 3536310"/>
              <a:gd name="connsiteX1" fmla="*/ 1028700 w 7334250"/>
              <a:gd name="connsiteY1" fmla="*/ 2669535 h 3536310"/>
              <a:gd name="connsiteX2" fmla="*/ 2619375 w 7334250"/>
              <a:gd name="connsiteY2" fmla="*/ 2155185 h 3536310"/>
              <a:gd name="connsiteX3" fmla="*/ 4152900 w 7334250"/>
              <a:gd name="connsiteY3" fmla="*/ 1812285 h 3536310"/>
              <a:gd name="connsiteX4" fmla="*/ 5448300 w 7334250"/>
              <a:gd name="connsiteY4" fmla="*/ 1116960 h 3536310"/>
              <a:gd name="connsiteX5" fmla="*/ 6305550 w 7334250"/>
              <a:gd name="connsiteY5" fmla="*/ 850260 h 3536310"/>
              <a:gd name="connsiteX6" fmla="*/ 7239000 w 7334250"/>
              <a:gd name="connsiteY6" fmla="*/ 69210 h 3536310"/>
              <a:gd name="connsiteX7" fmla="*/ 7296150 w 7334250"/>
              <a:gd name="connsiteY7" fmla="*/ 31110 h 3536310"/>
              <a:gd name="connsiteX8" fmla="*/ 7334250 w 7334250"/>
              <a:gd name="connsiteY8" fmla="*/ 2535 h 353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34250" h="3536310">
                <a:moveTo>
                  <a:pt x="0" y="3536310"/>
                </a:moveTo>
                <a:cubicBezTo>
                  <a:pt x="296069" y="3218016"/>
                  <a:pt x="592138" y="2899722"/>
                  <a:pt x="1028700" y="2669535"/>
                </a:cubicBezTo>
                <a:cubicBezTo>
                  <a:pt x="1465262" y="2439348"/>
                  <a:pt x="2098675" y="2298060"/>
                  <a:pt x="2619375" y="2155185"/>
                </a:cubicBezTo>
                <a:cubicBezTo>
                  <a:pt x="3140075" y="2012310"/>
                  <a:pt x="3681413" y="1985322"/>
                  <a:pt x="4152900" y="1812285"/>
                </a:cubicBezTo>
                <a:cubicBezTo>
                  <a:pt x="4624387" y="1639248"/>
                  <a:pt x="5089525" y="1277298"/>
                  <a:pt x="5448300" y="1116960"/>
                </a:cubicBezTo>
                <a:cubicBezTo>
                  <a:pt x="5807075" y="956622"/>
                  <a:pt x="6007100" y="1024885"/>
                  <a:pt x="6305550" y="850260"/>
                </a:cubicBezTo>
                <a:cubicBezTo>
                  <a:pt x="6604000" y="675635"/>
                  <a:pt x="7073900" y="205735"/>
                  <a:pt x="7239000" y="69210"/>
                </a:cubicBezTo>
                <a:cubicBezTo>
                  <a:pt x="7404100" y="-67315"/>
                  <a:pt x="7280275" y="42222"/>
                  <a:pt x="7296150" y="31110"/>
                </a:cubicBezTo>
                <a:cubicBezTo>
                  <a:pt x="7312025" y="19997"/>
                  <a:pt x="7323137" y="11266"/>
                  <a:pt x="7334250" y="2535"/>
                </a:cubicBez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1476375" y="6276975"/>
            <a:ext cx="276225" cy="295275"/>
          </a:xfrm>
          <a:custGeom>
            <a:avLst/>
            <a:gdLst>
              <a:gd name="connsiteX0" fmla="*/ 0 w 276225"/>
              <a:gd name="connsiteY0" fmla="*/ 295275 h 295275"/>
              <a:gd name="connsiteX1" fmla="*/ 238125 w 276225"/>
              <a:gd name="connsiteY1" fmla="*/ 19050 h 295275"/>
              <a:gd name="connsiteX2" fmla="*/ 238125 w 276225"/>
              <a:gd name="connsiteY2" fmla="*/ 19050 h 295275"/>
              <a:gd name="connsiteX3" fmla="*/ 276225 w 276225"/>
              <a:gd name="connsiteY3" fmla="*/ 0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225" h="295275">
                <a:moveTo>
                  <a:pt x="0" y="295275"/>
                </a:moveTo>
                <a:lnTo>
                  <a:pt x="238125" y="19050"/>
                </a:lnTo>
                <a:lnTo>
                  <a:pt x="238125" y="19050"/>
                </a:lnTo>
                <a:lnTo>
                  <a:pt x="27622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171700" y="5753100"/>
            <a:ext cx="390525" cy="228600"/>
          </a:xfrm>
          <a:custGeom>
            <a:avLst/>
            <a:gdLst>
              <a:gd name="connsiteX0" fmla="*/ 0 w 390525"/>
              <a:gd name="connsiteY0" fmla="*/ 228600 h 228600"/>
              <a:gd name="connsiteX1" fmla="*/ 390525 w 390525"/>
              <a:gd name="connsiteY1" fmla="*/ 0 h 228600"/>
              <a:gd name="connsiteX2" fmla="*/ 390525 w 390525"/>
              <a:gd name="connsiteY2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0525" h="228600">
                <a:moveTo>
                  <a:pt x="0" y="228600"/>
                </a:moveTo>
                <a:lnTo>
                  <a:pt x="390525" y="0"/>
                </a:lnTo>
                <a:lnTo>
                  <a:pt x="39052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2962275" y="5457825"/>
            <a:ext cx="504825" cy="180975"/>
          </a:xfrm>
          <a:custGeom>
            <a:avLst/>
            <a:gdLst>
              <a:gd name="connsiteX0" fmla="*/ 0 w 504825"/>
              <a:gd name="connsiteY0" fmla="*/ 180975 h 180975"/>
              <a:gd name="connsiteX1" fmla="*/ 504825 w 504825"/>
              <a:gd name="connsiteY1" fmla="*/ 0 h 180975"/>
              <a:gd name="connsiteX2" fmla="*/ 504825 w 504825"/>
              <a:gd name="connsiteY2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4825" h="180975">
                <a:moveTo>
                  <a:pt x="0" y="180975"/>
                </a:moveTo>
                <a:lnTo>
                  <a:pt x="504825" y="0"/>
                </a:lnTo>
                <a:lnTo>
                  <a:pt x="50482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952875" y="5215450"/>
            <a:ext cx="600565" cy="147125"/>
          </a:xfrm>
          <a:custGeom>
            <a:avLst/>
            <a:gdLst>
              <a:gd name="connsiteX0" fmla="*/ 0 w 600565"/>
              <a:gd name="connsiteY0" fmla="*/ 147125 h 147125"/>
              <a:gd name="connsiteX1" fmla="*/ 561975 w 600565"/>
              <a:gd name="connsiteY1" fmla="*/ 13775 h 147125"/>
              <a:gd name="connsiteX2" fmla="*/ 552450 w 600565"/>
              <a:gd name="connsiteY2" fmla="*/ 4250 h 147125"/>
              <a:gd name="connsiteX3" fmla="*/ 581025 w 600565"/>
              <a:gd name="connsiteY3" fmla="*/ 32825 h 147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565" h="147125">
                <a:moveTo>
                  <a:pt x="0" y="147125"/>
                </a:moveTo>
                <a:lnTo>
                  <a:pt x="561975" y="13775"/>
                </a:lnTo>
                <a:cubicBezTo>
                  <a:pt x="654050" y="-10037"/>
                  <a:pt x="552450" y="4250"/>
                  <a:pt x="552450" y="4250"/>
                </a:cubicBezTo>
                <a:lnTo>
                  <a:pt x="581025" y="32825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5038725" y="4933950"/>
            <a:ext cx="552450" cy="190500"/>
          </a:xfrm>
          <a:custGeom>
            <a:avLst/>
            <a:gdLst>
              <a:gd name="connsiteX0" fmla="*/ 0 w 552450"/>
              <a:gd name="connsiteY0" fmla="*/ 190500 h 190500"/>
              <a:gd name="connsiteX1" fmla="*/ 552450 w 552450"/>
              <a:gd name="connsiteY1" fmla="*/ 0 h 190500"/>
              <a:gd name="connsiteX2" fmla="*/ 552450 w 552450"/>
              <a:gd name="connsiteY2" fmla="*/ 0 h 19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190500">
                <a:moveTo>
                  <a:pt x="0" y="190500"/>
                </a:moveTo>
                <a:lnTo>
                  <a:pt x="552450" y="0"/>
                </a:lnTo>
                <a:lnTo>
                  <a:pt x="552450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5895975" y="4543425"/>
            <a:ext cx="447675" cy="266700"/>
          </a:xfrm>
          <a:custGeom>
            <a:avLst/>
            <a:gdLst>
              <a:gd name="connsiteX0" fmla="*/ 0 w 447675"/>
              <a:gd name="connsiteY0" fmla="*/ 266700 h 266700"/>
              <a:gd name="connsiteX1" fmla="*/ 447675 w 447675"/>
              <a:gd name="connsiteY1" fmla="*/ 0 h 266700"/>
              <a:gd name="connsiteX2" fmla="*/ 447675 w 447675"/>
              <a:gd name="connsiteY2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675" h="266700">
                <a:moveTo>
                  <a:pt x="0" y="266700"/>
                </a:moveTo>
                <a:lnTo>
                  <a:pt x="447675" y="0"/>
                </a:lnTo>
                <a:lnTo>
                  <a:pt x="44767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6743700" y="4181475"/>
            <a:ext cx="438150" cy="180975"/>
          </a:xfrm>
          <a:custGeom>
            <a:avLst/>
            <a:gdLst>
              <a:gd name="connsiteX0" fmla="*/ 0 w 438150"/>
              <a:gd name="connsiteY0" fmla="*/ 180975 h 180975"/>
              <a:gd name="connsiteX1" fmla="*/ 438150 w 438150"/>
              <a:gd name="connsiteY1" fmla="*/ 0 h 180975"/>
              <a:gd name="connsiteX2" fmla="*/ 438150 w 438150"/>
              <a:gd name="connsiteY2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150" h="180975">
                <a:moveTo>
                  <a:pt x="0" y="180975"/>
                </a:moveTo>
                <a:lnTo>
                  <a:pt x="438150" y="0"/>
                </a:lnTo>
                <a:lnTo>
                  <a:pt x="438150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7543800" y="3810000"/>
            <a:ext cx="333375" cy="276225"/>
          </a:xfrm>
          <a:custGeom>
            <a:avLst/>
            <a:gdLst>
              <a:gd name="connsiteX0" fmla="*/ 0 w 333375"/>
              <a:gd name="connsiteY0" fmla="*/ 276225 h 276225"/>
              <a:gd name="connsiteX1" fmla="*/ 333375 w 333375"/>
              <a:gd name="connsiteY1" fmla="*/ 0 h 276225"/>
              <a:gd name="connsiteX2" fmla="*/ 333375 w 333375"/>
              <a:gd name="connsiteY2" fmla="*/ 0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375" h="276225">
                <a:moveTo>
                  <a:pt x="0" y="276225"/>
                </a:moveTo>
                <a:lnTo>
                  <a:pt x="333375" y="0"/>
                </a:lnTo>
                <a:lnTo>
                  <a:pt x="333375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8267700" y="3248025"/>
            <a:ext cx="266700" cy="247650"/>
          </a:xfrm>
          <a:custGeom>
            <a:avLst/>
            <a:gdLst>
              <a:gd name="connsiteX0" fmla="*/ 0 w 266700"/>
              <a:gd name="connsiteY0" fmla="*/ 247650 h 247650"/>
              <a:gd name="connsiteX1" fmla="*/ 266700 w 266700"/>
              <a:gd name="connsiteY1" fmla="*/ 0 h 247650"/>
              <a:gd name="connsiteX2" fmla="*/ 266700 w 266700"/>
              <a:gd name="connsiteY2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6700" h="247650">
                <a:moveTo>
                  <a:pt x="0" y="247650"/>
                </a:moveTo>
                <a:lnTo>
                  <a:pt x="266700" y="0"/>
                </a:lnTo>
                <a:lnTo>
                  <a:pt x="266700" y="0"/>
                </a:lnTo>
              </a:path>
            </a:pathLst>
          </a:cu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48" y="5289549"/>
            <a:ext cx="666752" cy="463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1" y="619403"/>
            <a:ext cx="884141" cy="79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99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5301208"/>
            <a:ext cx="6408712" cy="720080"/>
          </a:xfrm>
        </p:spPr>
        <p:txBody>
          <a:bodyPr>
            <a:noAutofit/>
          </a:bodyPr>
          <a:lstStyle/>
          <a:p>
            <a:r>
              <a:rPr lang="en-ZA" sz="6000" dirty="0" smtClean="0">
                <a:solidFill>
                  <a:srgbClr val="92D050"/>
                </a:solidFill>
              </a:rPr>
              <a:t>THANK YOU</a:t>
            </a:r>
            <a:endParaRPr lang="en-ZA" sz="6000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6021288"/>
            <a:ext cx="6400800" cy="337592"/>
          </a:xfrm>
        </p:spPr>
        <p:txBody>
          <a:bodyPr/>
          <a:lstStyle/>
          <a:p>
            <a:r>
              <a:rPr lang="en-ZA" dirty="0" smtClean="0"/>
              <a:t>Presenter name here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6275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Composition of DoJ&amp;CD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Core Branches</a:t>
            </a:r>
          </a:p>
          <a:p>
            <a:pPr lvl="1"/>
            <a:r>
              <a:rPr lang="en-ZA" dirty="0" smtClean="0"/>
              <a:t>Magistrate Courts (456)</a:t>
            </a:r>
          </a:p>
          <a:p>
            <a:pPr lvl="1"/>
            <a:r>
              <a:rPr lang="en-ZA" dirty="0" smtClean="0"/>
              <a:t>Masters Offices (14) plus service points at Courts</a:t>
            </a:r>
          </a:p>
          <a:p>
            <a:pPr lvl="1"/>
            <a:r>
              <a:rPr lang="en-ZA" dirty="0" smtClean="0"/>
              <a:t>State Attorneys</a:t>
            </a:r>
          </a:p>
          <a:p>
            <a:r>
              <a:rPr lang="en-ZA" dirty="0" smtClean="0"/>
              <a:t>Support Branches (e.g.)</a:t>
            </a:r>
          </a:p>
          <a:p>
            <a:pPr lvl="1"/>
            <a:r>
              <a:rPr lang="en-ZA" dirty="0" smtClean="0"/>
              <a:t>HR (Human Resources)</a:t>
            </a:r>
          </a:p>
          <a:p>
            <a:pPr lvl="1"/>
            <a:r>
              <a:rPr lang="en-ZA" dirty="0" smtClean="0"/>
              <a:t>Finance</a:t>
            </a:r>
          </a:p>
          <a:p>
            <a:pPr lvl="1"/>
            <a:r>
              <a:rPr lang="en-ZA" dirty="0" smtClean="0"/>
              <a:t>Communications</a:t>
            </a:r>
          </a:p>
          <a:p>
            <a:pPr lvl="1"/>
            <a:r>
              <a:rPr lang="en-ZA" dirty="0" smtClean="0"/>
              <a:t>ISM (Information Systems Manager)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6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 smtClean="0"/>
          </a:p>
          <a:p>
            <a:endParaRPr lang="en-ZA" dirty="0"/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               </a:t>
            </a:r>
            <a:r>
              <a:rPr lang="en-ZA" sz="3600" b="1" i="1" dirty="0" smtClean="0"/>
              <a:t>CORE BRANCH SERVICES</a:t>
            </a:r>
            <a:endParaRPr lang="en-ZA" sz="3600" b="1" i="1" dirty="0"/>
          </a:p>
        </p:txBody>
      </p:sp>
    </p:spTree>
    <p:extLst>
      <p:ext uri="{BB962C8B-B14F-4D97-AF65-F5344CB8AC3E}">
        <p14:creationId xmlns:p14="http://schemas.microsoft.com/office/powerpoint/2010/main" val="4466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7086597" cy="72008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</a:t>
            </a:r>
            <a:r>
              <a:rPr lang="en-US" sz="3200" dirty="0" smtClean="0"/>
              <a:t>COURTS </a:t>
            </a:r>
            <a:endParaRPr lang="en-US" sz="3200" dirty="0"/>
          </a:p>
        </p:txBody>
      </p:sp>
      <p:sp>
        <p:nvSpPr>
          <p:cNvPr id="129" name="Flowchart: Process 128"/>
          <p:cNvSpPr/>
          <p:nvPr/>
        </p:nvSpPr>
        <p:spPr>
          <a:xfrm>
            <a:off x="467544" y="1778180"/>
            <a:ext cx="8496944" cy="4058809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683568" y="1856748"/>
            <a:ext cx="1250175" cy="890780"/>
            <a:chOff x="2748271" y="279400"/>
            <a:chExt cx="2044135" cy="375920"/>
          </a:xfrm>
        </p:grpSpPr>
        <p:sp>
          <p:nvSpPr>
            <p:cNvPr id="134" name="Rounded Rectangle 133"/>
            <p:cNvSpPr/>
            <p:nvPr/>
          </p:nvSpPr>
          <p:spPr>
            <a:xfrm>
              <a:off x="2748271" y="279400"/>
              <a:ext cx="2044135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CRIMINA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825909" y="1856748"/>
            <a:ext cx="1170027" cy="1212212"/>
            <a:chOff x="2766622" y="297751"/>
            <a:chExt cx="3047201" cy="357569"/>
          </a:xfrm>
        </p:grpSpPr>
        <p:sp>
          <p:nvSpPr>
            <p:cNvPr id="78" name="Rounded Rectangle 77"/>
            <p:cNvSpPr/>
            <p:nvPr/>
          </p:nvSpPr>
          <p:spPr>
            <a:xfrm>
              <a:off x="3312139" y="315206"/>
              <a:ext cx="2501684" cy="340114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Sexual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Offences </a:t>
              </a:r>
              <a:endParaRPr lang="en-US" sz="800" b="1" kern="0" dirty="0">
                <a:solidFill>
                  <a:prstClr val="white"/>
                </a:solidFill>
                <a:latin typeface="Calibri"/>
              </a:endParaRPr>
            </a:p>
            <a:p>
              <a:pPr algn="ctr">
                <a:defRPr/>
              </a:pPr>
              <a:r>
                <a:rPr lang="en-US" sz="800" b="1" kern="0" dirty="0">
                  <a:solidFill>
                    <a:prstClr val="white"/>
                  </a:solidFill>
                  <a:latin typeface="Calibri"/>
                </a:rPr>
                <a:t>(NRSO </a:t>
              </a:r>
              <a:r>
                <a:rPr lang="en-US" sz="800" b="1" kern="0" dirty="0" smtClean="0">
                  <a:solidFill>
                    <a:prstClr val="white"/>
                  </a:solidFill>
                  <a:latin typeface="Calibri"/>
                </a:rPr>
                <a:t>– </a:t>
              </a:r>
            </a:p>
            <a:p>
              <a:pPr algn="ctr">
                <a:defRPr/>
              </a:pPr>
              <a:r>
                <a:rPr lang="en-GB" sz="800" b="1" kern="0" dirty="0" smtClean="0">
                  <a:solidFill>
                    <a:prstClr val="white"/>
                  </a:solidFill>
                  <a:latin typeface="Calibri"/>
                </a:rPr>
                <a:t>National Register</a:t>
              </a:r>
            </a:p>
            <a:p>
              <a:pPr algn="ctr">
                <a:defRPr/>
              </a:pPr>
              <a:r>
                <a:rPr lang="en-GB" sz="800" b="1" kern="0" dirty="0" smtClean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GB" sz="800" b="1" kern="0" dirty="0">
                  <a:solidFill>
                    <a:prstClr val="white"/>
                  </a:solidFill>
                  <a:latin typeface="Calibri"/>
                </a:rPr>
                <a:t>for Sex </a:t>
              </a:r>
              <a:r>
                <a:rPr lang="en-GB" sz="800" b="1" kern="0" dirty="0" smtClean="0">
                  <a:solidFill>
                    <a:prstClr val="white"/>
                  </a:solidFill>
                  <a:latin typeface="Calibri"/>
                </a:rPr>
                <a:t>Offenders</a:t>
              </a:r>
              <a:r>
                <a:rPr lang="en-US" sz="800" b="1" kern="0" dirty="0" smtClean="0">
                  <a:solidFill>
                    <a:prstClr val="white"/>
                  </a:solidFill>
                  <a:latin typeface="Calibri"/>
                </a:rPr>
                <a:t>)</a:t>
              </a:r>
              <a:endParaRPr lang="en-US" sz="800" b="1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4132467" y="1900233"/>
            <a:ext cx="1015597" cy="847295"/>
            <a:chOff x="2766622" y="-281105"/>
            <a:chExt cx="2031559" cy="936425"/>
          </a:xfrm>
        </p:grpSpPr>
        <p:sp>
          <p:nvSpPr>
            <p:cNvPr id="220" name="Rounded Rectangle 219"/>
            <p:cNvSpPr/>
            <p:nvPr/>
          </p:nvSpPr>
          <p:spPr>
            <a:xfrm>
              <a:off x="2766622" y="-281105"/>
              <a:ext cx="2031559" cy="936425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Child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Justice</a:t>
              </a:r>
            </a:p>
          </p:txBody>
        </p:sp>
        <p:sp>
          <p:nvSpPr>
            <p:cNvPr id="221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6156176" y="1900233"/>
            <a:ext cx="1237511" cy="2248848"/>
            <a:chOff x="2766623" y="279400"/>
            <a:chExt cx="1255700" cy="375920"/>
          </a:xfrm>
        </p:grpSpPr>
        <p:sp>
          <p:nvSpPr>
            <p:cNvPr id="226" name="Rounded Rectangle 225"/>
            <p:cNvSpPr/>
            <p:nvPr/>
          </p:nvSpPr>
          <p:spPr>
            <a:xfrm>
              <a:off x="2930715" y="279400"/>
              <a:ext cx="1091608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Domestic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Violence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7" name="Rounded Rectangle 6"/>
            <p:cNvSpPr/>
            <p:nvPr/>
          </p:nvSpPr>
          <p:spPr>
            <a:xfrm>
              <a:off x="2766623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5246148" y="1900230"/>
            <a:ext cx="1295344" cy="3936759"/>
            <a:chOff x="2759234" y="-146523"/>
            <a:chExt cx="1098429" cy="783492"/>
          </a:xfrm>
        </p:grpSpPr>
        <p:sp>
          <p:nvSpPr>
            <p:cNvPr id="232" name="Rounded Rectangle 231"/>
            <p:cNvSpPr/>
            <p:nvPr/>
          </p:nvSpPr>
          <p:spPr>
            <a:xfrm>
              <a:off x="2759234" y="-146523"/>
              <a:ext cx="861208" cy="711582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Supreme Court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of Appeal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3" name="Rounded Rectangle 6"/>
            <p:cNvSpPr/>
            <p:nvPr/>
          </p:nvSpPr>
          <p:spPr>
            <a:xfrm>
              <a:off x="2945407" y="297751"/>
              <a:ext cx="912256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9" name="Rounded Rectangle 6"/>
          <p:cNvSpPr/>
          <p:nvPr/>
        </p:nvSpPr>
        <p:spPr>
          <a:xfrm>
            <a:off x="5674576" y="1745473"/>
            <a:ext cx="484456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694792" y="4568938"/>
            <a:ext cx="1251557" cy="1061189"/>
            <a:chOff x="2748271" y="279400"/>
            <a:chExt cx="1127743" cy="357569"/>
          </a:xfrm>
        </p:grpSpPr>
        <p:sp>
          <p:nvSpPr>
            <p:cNvPr id="275" name="Rounded Rectangle 274"/>
            <p:cNvSpPr/>
            <p:nvPr/>
          </p:nvSpPr>
          <p:spPr>
            <a:xfrm>
              <a:off x="2748271" y="279400"/>
              <a:ext cx="1127743" cy="31952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CIVIL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4" name="Rounded Rectangle 6"/>
          <p:cNvSpPr/>
          <p:nvPr/>
        </p:nvSpPr>
        <p:spPr>
          <a:xfrm>
            <a:off x="3640803" y="4626195"/>
            <a:ext cx="749489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8" name="Group 257"/>
          <p:cNvGrpSpPr/>
          <p:nvPr/>
        </p:nvGrpSpPr>
        <p:grpSpPr>
          <a:xfrm>
            <a:off x="3020369" y="4568938"/>
            <a:ext cx="1005808" cy="948294"/>
            <a:chOff x="2748271" y="279400"/>
            <a:chExt cx="1127743" cy="375920"/>
          </a:xfrm>
        </p:grpSpPr>
        <p:sp>
          <p:nvSpPr>
            <p:cNvPr id="271" name="Rounded Rectangle 270"/>
            <p:cNvSpPr/>
            <p:nvPr/>
          </p:nvSpPr>
          <p:spPr>
            <a:xfrm>
              <a:off x="2748271" y="279400"/>
              <a:ext cx="1127743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Small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Claims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2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0" name="Rounded Rectangle 6"/>
          <p:cNvSpPr/>
          <p:nvPr/>
        </p:nvSpPr>
        <p:spPr>
          <a:xfrm>
            <a:off x="4455402" y="3295188"/>
            <a:ext cx="415597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6" name="Rounded Rectangle 6"/>
          <p:cNvSpPr/>
          <p:nvPr/>
        </p:nvSpPr>
        <p:spPr>
          <a:xfrm>
            <a:off x="6056136" y="3357518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4" name="Rounded Rectangle 6"/>
          <p:cNvSpPr/>
          <p:nvPr/>
        </p:nvSpPr>
        <p:spPr>
          <a:xfrm>
            <a:off x="3599602" y="4669013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694792" y="3246299"/>
            <a:ext cx="1255932" cy="902781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FAMILY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278" name="Rounded Rectangle 277"/>
          <p:cNvSpPr/>
          <p:nvPr/>
        </p:nvSpPr>
        <p:spPr>
          <a:xfrm>
            <a:off x="2008329" y="3246299"/>
            <a:ext cx="892484" cy="902781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noProof="0" dirty="0" smtClean="0">
                <a:solidFill>
                  <a:prstClr val="white"/>
                </a:solidFill>
                <a:latin typeface="Calibri"/>
              </a:rPr>
              <a:t>Maintenance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84" name="Rounded Rectangle 6"/>
          <p:cNvSpPr/>
          <p:nvPr/>
        </p:nvSpPr>
        <p:spPr>
          <a:xfrm>
            <a:off x="2900813" y="4741634"/>
            <a:ext cx="749488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8" name="Rounded Rectangle 287"/>
          <p:cNvSpPr/>
          <p:nvPr/>
        </p:nvSpPr>
        <p:spPr>
          <a:xfrm>
            <a:off x="1993776" y="1900233"/>
            <a:ext cx="907037" cy="847294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Criminal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(LC,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RC, HC)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9" name="Rounded Rectangle 288"/>
          <p:cNvSpPr/>
          <p:nvPr/>
        </p:nvSpPr>
        <p:spPr>
          <a:xfrm>
            <a:off x="3020370" y="3246300"/>
            <a:ext cx="962002" cy="902780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Childrens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Court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90" name="Group 289"/>
          <p:cNvGrpSpPr/>
          <p:nvPr/>
        </p:nvGrpSpPr>
        <p:grpSpPr>
          <a:xfrm>
            <a:off x="1336653" y="4572001"/>
            <a:ext cx="1564160" cy="1264988"/>
            <a:chOff x="2766622" y="231537"/>
            <a:chExt cx="2276969" cy="405432"/>
          </a:xfrm>
        </p:grpSpPr>
        <p:sp>
          <p:nvSpPr>
            <p:cNvPr id="291" name="Rounded Rectangle 290"/>
            <p:cNvSpPr/>
            <p:nvPr/>
          </p:nvSpPr>
          <p:spPr>
            <a:xfrm>
              <a:off x="3704716" y="231537"/>
              <a:ext cx="1338875" cy="302949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Civil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(LC, HC)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2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967059" y="1900232"/>
            <a:ext cx="1781405" cy="3844679"/>
            <a:chOff x="2766623" y="258627"/>
            <a:chExt cx="1091041" cy="554557"/>
          </a:xfrm>
        </p:grpSpPr>
        <p:sp>
          <p:nvSpPr>
            <p:cNvPr id="47" name="Rounded Rectangle 46"/>
            <p:cNvSpPr/>
            <p:nvPr/>
          </p:nvSpPr>
          <p:spPr>
            <a:xfrm>
              <a:off x="3075001" y="258627"/>
              <a:ext cx="642653" cy="554557"/>
            </a:xfrm>
            <a:prstGeom prst="roundRect">
              <a:avLst/>
            </a:prstGeom>
            <a:solidFill>
              <a:srgbClr val="00206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OPERATIONAL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="1" kern="0" dirty="0" smtClean="0">
                  <a:solidFill>
                    <a:prstClr val="white"/>
                  </a:solidFill>
                  <a:latin typeface="Calibri"/>
                </a:rPr>
                <a:t> REPORTS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Rounded Rectangle 6"/>
            <p:cNvSpPr/>
            <p:nvPr/>
          </p:nvSpPr>
          <p:spPr>
            <a:xfrm>
              <a:off x="2766623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68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lowchart: Process 128"/>
          <p:cNvSpPr/>
          <p:nvPr/>
        </p:nvSpPr>
        <p:spPr>
          <a:xfrm>
            <a:off x="381000" y="1676396"/>
            <a:ext cx="8382000" cy="4089327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algn="ctr">
              <a:defRPr/>
            </a:pPr>
            <a:endParaRPr lang="en-US" kern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 bwMode="auto">
          <a:xfrm>
            <a:off x="1066800" y="762000"/>
            <a:ext cx="7315200" cy="91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1371600" y="1916832"/>
            <a:ext cx="5602862" cy="662089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lvl="0" algn="ctr">
              <a:defRPr/>
            </a:pPr>
            <a:r>
              <a:rPr lang="en-US" sz="1200" b="1" kern="0" dirty="0" smtClean="0">
                <a:solidFill>
                  <a:prstClr val="black"/>
                </a:solidFill>
              </a:rPr>
              <a:t>Third Party Funds </a:t>
            </a:r>
            <a:r>
              <a:rPr lang="en-US" sz="1200" b="1" kern="0" dirty="0" smtClean="0"/>
              <a:t>(JDAS – Justice </a:t>
            </a:r>
            <a:r>
              <a:rPr lang="en-US" sz="1200" b="1" kern="0" dirty="0"/>
              <a:t>Deposit Accounts System , </a:t>
            </a:r>
            <a:r>
              <a:rPr lang="en-US" sz="1200" b="1" kern="0" dirty="0" smtClean="0"/>
              <a:t>MojaPay e.g</a:t>
            </a:r>
            <a:r>
              <a:rPr lang="en-US" sz="1200" b="1" kern="0" dirty="0"/>
              <a:t>. Bail, Fines)</a:t>
            </a:r>
          </a:p>
          <a:p>
            <a:pPr algn="ctr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79" name="Rounded Rectangle 6"/>
          <p:cNvSpPr/>
          <p:nvPr/>
        </p:nvSpPr>
        <p:spPr>
          <a:xfrm>
            <a:off x="3028369" y="1733658"/>
            <a:ext cx="416050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27" name="Rounded Rectangle 6"/>
          <p:cNvSpPr/>
          <p:nvPr/>
        </p:nvSpPr>
        <p:spPr>
          <a:xfrm>
            <a:off x="5782761" y="1811032"/>
            <a:ext cx="1075237" cy="248867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33" name="Rounded Rectangle 6"/>
          <p:cNvSpPr/>
          <p:nvPr/>
        </p:nvSpPr>
        <p:spPr>
          <a:xfrm>
            <a:off x="5465697" y="3304294"/>
            <a:ext cx="1075796" cy="107204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39" name="Rounded Rectangle 6"/>
          <p:cNvSpPr/>
          <p:nvPr/>
        </p:nvSpPr>
        <p:spPr>
          <a:xfrm>
            <a:off x="5674576" y="1745473"/>
            <a:ext cx="484456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1371601" y="3206930"/>
            <a:ext cx="5650046" cy="1374198"/>
            <a:chOff x="2740806" y="438628"/>
            <a:chExt cx="1144768" cy="381531"/>
          </a:xfrm>
        </p:grpSpPr>
        <p:sp>
          <p:nvSpPr>
            <p:cNvPr id="275" name="Rounded Rectangle 274"/>
            <p:cNvSpPr/>
            <p:nvPr/>
          </p:nvSpPr>
          <p:spPr>
            <a:xfrm>
              <a:off x="2740806" y="608237"/>
              <a:ext cx="1135208" cy="211922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lvl="0" algn="ctr">
                <a:defRPr/>
              </a:pPr>
              <a:r>
                <a:rPr lang="en-US" sz="1200" b="1" kern="0" dirty="0" smtClean="0"/>
                <a:t>Court Recording Technology (CRT)</a:t>
              </a:r>
              <a:endParaRPr lang="en-US" sz="1200" b="1" kern="0" dirty="0"/>
            </a:p>
            <a:p>
              <a:pPr lvl="0" algn="ctr">
                <a:defRPr/>
              </a:pPr>
              <a:r>
                <a:rPr lang="en-US" sz="1200" b="1" kern="0" dirty="0"/>
                <a:t> </a:t>
              </a:r>
              <a:endParaRPr lang="en-US" sz="12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276" name="Rounded Rectangle 6"/>
            <p:cNvSpPr/>
            <p:nvPr/>
          </p:nvSpPr>
          <p:spPr>
            <a:xfrm>
              <a:off x="2794533" y="43862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200" kern="0" dirty="0">
                <a:solidFill>
                  <a:prstClr val="black"/>
                </a:solidFill>
              </a:endParaRPr>
            </a:p>
          </p:txBody>
        </p:sp>
      </p:grpSp>
      <p:sp>
        <p:nvSpPr>
          <p:cNvPr id="266" name="Rounded Rectangle 6"/>
          <p:cNvSpPr/>
          <p:nvPr/>
        </p:nvSpPr>
        <p:spPr>
          <a:xfrm>
            <a:off x="6272160" y="3357518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64" name="Rounded Rectangle 6"/>
          <p:cNvSpPr/>
          <p:nvPr/>
        </p:nvSpPr>
        <p:spPr>
          <a:xfrm>
            <a:off x="3815626" y="4669013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1391203" y="2780928"/>
            <a:ext cx="5583259" cy="719554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lvl="0" algn="ctr">
              <a:defRPr/>
            </a:pPr>
            <a:r>
              <a:rPr lang="en-US" sz="1200" b="1" kern="0" dirty="0" smtClean="0"/>
              <a:t>Audio </a:t>
            </a:r>
            <a:r>
              <a:rPr lang="en-US" sz="1200" b="1" kern="0" dirty="0"/>
              <a:t>Visual Remand </a:t>
            </a:r>
            <a:r>
              <a:rPr lang="en-US" sz="1200" b="1" kern="0" dirty="0" smtClean="0"/>
              <a:t> (</a:t>
            </a:r>
            <a:r>
              <a:rPr lang="en-US" sz="1200" b="1" kern="0" dirty="0"/>
              <a:t>AVR)</a:t>
            </a:r>
          </a:p>
          <a:p>
            <a:pPr algn="ctr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284" name="Rounded Rectangle 6"/>
          <p:cNvSpPr/>
          <p:nvPr/>
        </p:nvSpPr>
        <p:spPr>
          <a:xfrm>
            <a:off x="3116837" y="4741634"/>
            <a:ext cx="749488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92" name="Rounded Rectangle 6"/>
          <p:cNvSpPr/>
          <p:nvPr/>
        </p:nvSpPr>
        <p:spPr>
          <a:xfrm>
            <a:off x="1552678" y="4778595"/>
            <a:ext cx="749489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8" name="Rounded Rectangle 6"/>
          <p:cNvSpPr/>
          <p:nvPr/>
        </p:nvSpPr>
        <p:spPr>
          <a:xfrm>
            <a:off x="5465697" y="1963431"/>
            <a:ext cx="1849503" cy="248867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5" name="Rounded Rectangle 6"/>
          <p:cNvSpPr/>
          <p:nvPr/>
        </p:nvSpPr>
        <p:spPr>
          <a:xfrm>
            <a:off x="1579583" y="4506221"/>
            <a:ext cx="2348938" cy="64916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200" kern="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010400" cy="650776"/>
          </a:xfrm>
        </p:spPr>
        <p:txBody>
          <a:bodyPr>
            <a:normAutofit/>
          </a:bodyPr>
          <a:lstStyle/>
          <a:p>
            <a:r>
              <a:rPr lang="en-ZA" dirty="0" smtClean="0"/>
              <a:t>                 Other Court  Services</a:t>
            </a:r>
            <a:endParaRPr lang="en-ZA" dirty="0"/>
          </a:p>
        </p:txBody>
      </p:sp>
      <p:sp>
        <p:nvSpPr>
          <p:cNvPr id="20" name="Rounded Rectangle 19"/>
          <p:cNvSpPr/>
          <p:nvPr/>
        </p:nvSpPr>
        <p:spPr>
          <a:xfrm>
            <a:off x="1345402" y="4797152"/>
            <a:ext cx="5602862" cy="662089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lvl="0" algn="ctr">
              <a:defRPr/>
            </a:pPr>
            <a:r>
              <a:rPr lang="en-US" sz="1200" b="1" kern="0" dirty="0"/>
              <a:t>Justice </a:t>
            </a:r>
            <a:r>
              <a:rPr lang="en-US" sz="1200" b="1" kern="0" dirty="0" smtClean="0"/>
              <a:t>Management Information </a:t>
            </a:r>
            <a:r>
              <a:rPr lang="en-US" sz="1200" b="1" kern="0" dirty="0"/>
              <a:t>System (JMIS)</a:t>
            </a:r>
          </a:p>
          <a:p>
            <a:pPr algn="ctr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0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8" t="19112" r="29344" b="233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6" t="25694" r="47755" b="43690"/>
          <a:stretch>
            <a:fillRect/>
          </a:stretch>
        </p:blipFill>
        <p:spPr bwMode="auto">
          <a:xfrm>
            <a:off x="0" y="-242888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6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98438"/>
            <a:ext cx="8353425" cy="493712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l-GR">
                <a:latin typeface="Tahoma" panose="020B0604030504040204" pitchFamily="34" charset="0"/>
              </a:rPr>
              <a:t>Video Remand: Impact study: </a:t>
            </a:r>
            <a:r>
              <a:rPr lang="en-US" altLang="el-GR">
                <a:solidFill>
                  <a:srgbClr val="990033"/>
                </a:solidFill>
                <a:latin typeface="Tahoma" panose="020B0604030504040204" pitchFamily="34" charset="0"/>
              </a:rPr>
              <a:t>Benefits </a:t>
            </a:r>
            <a:r>
              <a:rPr lang="en-US" altLang="el-GR"/>
              <a:t> 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569325" cy="5257800"/>
          </a:xfrm>
        </p:spPr>
        <p:txBody>
          <a:bodyPr/>
          <a:lstStyle/>
          <a:p>
            <a:pPr marL="1219200" lvl="2" indent="-304800">
              <a:lnSpc>
                <a:spcPct val="80000"/>
              </a:lnSpc>
              <a:buFontTx/>
              <a:buNone/>
            </a:pPr>
            <a:r>
              <a:rPr lang="en-US" altLang="el-GR" sz="2400" dirty="0">
                <a:solidFill>
                  <a:srgbClr val="990033"/>
                </a:solidFill>
              </a:rPr>
              <a:t>To date -6800 </a:t>
            </a:r>
            <a:r>
              <a:rPr lang="en-US" altLang="el-GR" sz="2400" dirty="0" smtClean="0">
                <a:solidFill>
                  <a:srgbClr val="990033"/>
                </a:solidFill>
              </a:rPr>
              <a:t>cases </a:t>
            </a:r>
            <a:r>
              <a:rPr lang="en-US" altLang="el-GR" sz="2400" dirty="0">
                <a:solidFill>
                  <a:srgbClr val="990033"/>
                </a:solidFill>
              </a:rPr>
              <a:t>appeared before the court utilizing the AVR concept with the </a:t>
            </a:r>
            <a:r>
              <a:rPr lang="en-US" altLang="el-GR" sz="2400" dirty="0" smtClean="0">
                <a:solidFill>
                  <a:srgbClr val="990033"/>
                </a:solidFill>
              </a:rPr>
              <a:t>following </a:t>
            </a:r>
            <a:r>
              <a:rPr lang="en-US" altLang="el-GR" sz="2400" dirty="0">
                <a:solidFill>
                  <a:srgbClr val="990033"/>
                </a:solidFill>
              </a:rPr>
              <a:t>benefits:</a:t>
            </a:r>
          </a:p>
          <a:p>
            <a:pPr marL="1219200" lvl="2" indent="-304800" algn="ctr">
              <a:lnSpc>
                <a:spcPct val="80000"/>
              </a:lnSpc>
              <a:buFontTx/>
              <a:buNone/>
            </a:pPr>
            <a:endParaRPr lang="en-US" altLang="el-GR" sz="2400" dirty="0">
              <a:solidFill>
                <a:srgbClr val="990033"/>
              </a:solidFill>
            </a:endParaRP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Reduction- use of transportation &amp; personnel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Savings - costs associated therewith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 - security risks in the court environment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 - numbers of security officials guarding inmates – </a:t>
            </a:r>
            <a:r>
              <a:rPr lang="en-US" altLang="el-GR" sz="1800" b="0" dirty="0" smtClean="0">
                <a:latin typeface="Tahoma" panose="020B0604030504040204" pitchFamily="34" charset="0"/>
              </a:rPr>
              <a:t>DCS/SAPS (</a:t>
            </a:r>
            <a:r>
              <a:rPr lang="en-GB" sz="1800" dirty="0"/>
              <a:t>Department of Correctional Services/South African Police </a:t>
            </a:r>
            <a:r>
              <a:rPr lang="en-GB" sz="1800" dirty="0" smtClean="0"/>
              <a:t>Service)</a:t>
            </a:r>
            <a:endParaRPr lang="en-US" altLang="el-GR" sz="1800" b="0" dirty="0">
              <a:latin typeface="Tahoma" panose="020B0604030504040204" pitchFamily="34" charset="0"/>
            </a:endParaRP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Reduction – general traffic - no of accused persons at the magistrate courts. 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Reduced administration at holding cells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Shortened time frame - conduct remands – releasing magistrate to more time for trials.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Court rolls increase for remands of cases – further investigation, formal bail application requests, legal aid requests etc. more cases can be dealt with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Accused - granted unopposed bail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Bail set previously - reduced</a:t>
            </a: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Sec 63 of the CPA </a:t>
            </a:r>
            <a:r>
              <a:rPr lang="en-US" altLang="el-GR" sz="1800" b="0" dirty="0" smtClean="0">
                <a:latin typeface="Tahoma" panose="020B0604030504040204" pitchFamily="34" charset="0"/>
              </a:rPr>
              <a:t>(Criminal Procedure Act) applications </a:t>
            </a:r>
            <a:endParaRPr lang="en-US" altLang="el-GR" sz="1800" b="0" dirty="0">
              <a:latin typeface="Tahoma" panose="020B0604030504040204" pitchFamily="34" charset="0"/>
            </a:endParaRPr>
          </a:p>
          <a:p>
            <a:pPr marL="381000" indent="-381000">
              <a:lnSpc>
                <a:spcPct val="80000"/>
              </a:lnSpc>
            </a:pPr>
            <a:r>
              <a:rPr lang="en-US" altLang="el-GR" sz="1800" b="0" dirty="0">
                <a:latin typeface="Tahoma" panose="020B0604030504040204" pitchFamily="34" charset="0"/>
              </a:rPr>
              <a:t>Cases are withdrawn</a:t>
            </a:r>
          </a:p>
        </p:txBody>
      </p:sp>
      <p:sp>
        <p:nvSpPr>
          <p:cNvPr id="236548" name="Text Box 4"/>
          <p:cNvSpPr txBox="1">
            <a:spLocks noChangeArrowheads="1"/>
          </p:cNvSpPr>
          <p:nvPr/>
        </p:nvSpPr>
        <p:spPr bwMode="auto">
          <a:xfrm>
            <a:off x="3779838" y="6237288"/>
            <a:ext cx="53641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l-GR" sz="1200"/>
              <a:t>BRANCH: COURT SERVICES: Chief Directorate: Court Performance</a:t>
            </a:r>
          </a:p>
          <a:p>
            <a:pPr>
              <a:spcBef>
                <a:spcPct val="50000"/>
              </a:spcBef>
            </a:pPr>
            <a:endParaRPr lang="en-GB" altLang="el-GR" sz="1200"/>
          </a:p>
        </p:txBody>
      </p:sp>
    </p:spTree>
    <p:extLst>
      <p:ext uri="{BB962C8B-B14F-4D97-AF65-F5344CB8AC3E}">
        <p14:creationId xmlns:p14="http://schemas.microsoft.com/office/powerpoint/2010/main" val="368175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lowchart: Process 128"/>
          <p:cNvSpPr/>
          <p:nvPr/>
        </p:nvSpPr>
        <p:spPr>
          <a:xfrm>
            <a:off x="381000" y="1676396"/>
            <a:ext cx="8382000" cy="4089327"/>
          </a:xfrm>
          <a:prstGeom prst="flowChartProcess">
            <a:avLst/>
          </a:prstGeom>
          <a:solidFill>
            <a:srgbClr val="F79646">
              <a:alpha val="26000"/>
            </a:srgbClr>
          </a:solidFill>
          <a:ln w="25400" cap="flat" cmpd="sng" algn="ctr">
            <a:solidFill>
              <a:sysClr val="windowText" lastClr="000000">
                <a:alpha val="51000"/>
              </a:sysClr>
            </a:solidFill>
            <a:prstDash val="solid"/>
          </a:ln>
          <a:effectLst/>
        </p:spPr>
        <p:txBody>
          <a:bodyPr wrap="none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 w="3175"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itle 1"/>
          <p:cNvSpPr txBox="1">
            <a:spLocks/>
          </p:cNvSpPr>
          <p:nvPr/>
        </p:nvSpPr>
        <p:spPr bwMode="auto">
          <a:xfrm>
            <a:off x="1066800" y="762000"/>
            <a:ext cx="7315200" cy="91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1371600" y="1745473"/>
            <a:ext cx="2444026" cy="654948"/>
            <a:chOff x="2748271" y="279400"/>
            <a:chExt cx="2049910" cy="375920"/>
          </a:xfrm>
        </p:grpSpPr>
        <p:sp>
          <p:nvSpPr>
            <p:cNvPr id="134" name="Rounded Rectangle 133"/>
            <p:cNvSpPr/>
            <p:nvPr/>
          </p:nvSpPr>
          <p:spPr>
            <a:xfrm>
              <a:off x="2748271" y="279400"/>
              <a:ext cx="2049910" cy="375920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noProof="0" dirty="0" smtClean="0">
                  <a:latin typeface="Calibri"/>
                </a:rPr>
                <a:t>DECEASED ESTATES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9" name="Rounded Rectangle 6"/>
          <p:cNvSpPr/>
          <p:nvPr/>
        </p:nvSpPr>
        <p:spPr>
          <a:xfrm>
            <a:off x="3028369" y="1733658"/>
            <a:ext cx="416050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7" name="Rounded Rectangle 6"/>
          <p:cNvSpPr/>
          <p:nvPr/>
        </p:nvSpPr>
        <p:spPr>
          <a:xfrm>
            <a:off x="5782761" y="1811032"/>
            <a:ext cx="1075237" cy="2488676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3" name="Rounded Rectangle 6"/>
          <p:cNvSpPr/>
          <p:nvPr/>
        </p:nvSpPr>
        <p:spPr>
          <a:xfrm>
            <a:off x="5465697" y="3304294"/>
            <a:ext cx="1075796" cy="107204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9" name="Rounded Rectangle 6"/>
          <p:cNvSpPr/>
          <p:nvPr/>
        </p:nvSpPr>
        <p:spPr>
          <a:xfrm>
            <a:off x="5674576" y="1745473"/>
            <a:ext cx="484456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1371601" y="3210926"/>
            <a:ext cx="2464608" cy="1321113"/>
            <a:chOff x="2740806" y="438628"/>
            <a:chExt cx="1144768" cy="339218"/>
          </a:xfrm>
        </p:grpSpPr>
        <p:sp>
          <p:nvSpPr>
            <p:cNvPr id="275" name="Rounded Rectangle 274"/>
            <p:cNvSpPr/>
            <p:nvPr/>
          </p:nvSpPr>
          <p:spPr>
            <a:xfrm>
              <a:off x="2740806" y="476268"/>
              <a:ext cx="1135208" cy="147917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latin typeface="Calibri"/>
                </a:rPr>
                <a:t>INSOLVENCIES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Rounded Rectangle 6"/>
            <p:cNvSpPr/>
            <p:nvPr/>
          </p:nvSpPr>
          <p:spPr>
            <a:xfrm>
              <a:off x="2794533" y="438628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4" name="Rounded Rectangle 6"/>
          <p:cNvSpPr/>
          <p:nvPr/>
        </p:nvSpPr>
        <p:spPr>
          <a:xfrm>
            <a:off x="3856827" y="4626195"/>
            <a:ext cx="749489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0" name="Rounded Rectangle 6"/>
          <p:cNvSpPr/>
          <p:nvPr/>
        </p:nvSpPr>
        <p:spPr>
          <a:xfrm>
            <a:off x="4671426" y="3295188"/>
            <a:ext cx="415597" cy="127681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6" name="Rounded Rectangle 6"/>
          <p:cNvSpPr/>
          <p:nvPr/>
        </p:nvSpPr>
        <p:spPr>
          <a:xfrm>
            <a:off x="6272160" y="3357518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4" name="Rounded Rectangle 6"/>
          <p:cNvSpPr/>
          <p:nvPr/>
        </p:nvSpPr>
        <p:spPr>
          <a:xfrm>
            <a:off x="3815626" y="4669013"/>
            <a:ext cx="749487" cy="102793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7" name="Rounded Rectangle 276"/>
          <p:cNvSpPr/>
          <p:nvPr/>
        </p:nvSpPr>
        <p:spPr>
          <a:xfrm>
            <a:off x="1391204" y="2590802"/>
            <a:ext cx="2424422" cy="584122"/>
          </a:xfrm>
          <a:prstGeom prst="roundRect">
            <a:avLst/>
          </a:prstGeom>
          <a:solidFill>
            <a:srgbClr val="4F81BD"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latin typeface="Calibri"/>
              </a:rPr>
              <a:t>TRUSTS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284" name="Rounded Rectangle 6"/>
          <p:cNvSpPr/>
          <p:nvPr/>
        </p:nvSpPr>
        <p:spPr>
          <a:xfrm>
            <a:off x="3116837" y="4741634"/>
            <a:ext cx="749488" cy="105839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2" name="Rounded Rectangle 6"/>
          <p:cNvSpPr/>
          <p:nvPr/>
        </p:nvSpPr>
        <p:spPr>
          <a:xfrm>
            <a:off x="1552678" y="4778595"/>
            <a:ext cx="749489" cy="10583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none" lIns="57150" tIns="57150" rIns="57150" bIns="57150" numCol="1" spcCol="1270" anchor="ctr" anchorCtr="1">
            <a:noAutofit/>
          </a:bodyPr>
          <a:lstStyle/>
          <a:p>
            <a:pPr marL="0" marR="0" lvl="0" indent="0" algn="ctr" defTabSz="6667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465697" y="1676398"/>
            <a:ext cx="1849503" cy="4068513"/>
            <a:chOff x="2766623" y="258627"/>
            <a:chExt cx="1091041" cy="554557"/>
          </a:xfrm>
        </p:grpSpPr>
        <p:sp>
          <p:nvSpPr>
            <p:cNvPr id="47" name="Rounded Rectangle 46"/>
            <p:cNvSpPr/>
            <p:nvPr/>
          </p:nvSpPr>
          <p:spPr>
            <a:xfrm>
              <a:off x="3075001" y="258627"/>
              <a:ext cx="642653" cy="554557"/>
            </a:xfrm>
            <a:prstGeom prst="roundRect">
              <a:avLst/>
            </a:prstGeom>
            <a:solidFill>
              <a:srgbClr val="00206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OPERATIONAL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prstClr val="white"/>
                  </a:solidFill>
                  <a:latin typeface="Calibri"/>
                </a:rPr>
                <a:t> REPORTS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Rounded Rectangle 6"/>
            <p:cNvSpPr/>
            <p:nvPr/>
          </p:nvSpPr>
          <p:spPr>
            <a:xfrm>
              <a:off x="2766623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7467600" y="1676398"/>
            <a:ext cx="1143000" cy="4065448"/>
          </a:xfrm>
          <a:prstGeom prst="roundRect">
            <a:avLst/>
          </a:prstGeom>
          <a:solidFill>
            <a:srgbClr val="AE727C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vert="horz" wrap="none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prstClr val="white"/>
                </a:solidFill>
                <a:latin typeface="Calibri"/>
              </a:rPr>
              <a:t>MASTERS WEB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prstClr val="white"/>
                </a:solidFill>
                <a:latin typeface="Calibri"/>
              </a:rPr>
              <a:t>PORTAL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393482" y="4114798"/>
            <a:ext cx="2535037" cy="1040592"/>
            <a:chOff x="2680182" y="304362"/>
            <a:chExt cx="1177481" cy="433327"/>
          </a:xfrm>
        </p:grpSpPr>
        <p:sp>
          <p:nvSpPr>
            <p:cNvPr id="44" name="Rounded Rectangle 43"/>
            <p:cNvSpPr/>
            <p:nvPr/>
          </p:nvSpPr>
          <p:spPr>
            <a:xfrm>
              <a:off x="2680182" y="304362"/>
              <a:ext cx="1125045" cy="261028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latin typeface="Calibri"/>
                </a:rPr>
                <a:t>LIQUIDATIONS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Rounded Rectangle 6"/>
            <p:cNvSpPr/>
            <p:nvPr/>
          </p:nvSpPr>
          <p:spPr>
            <a:xfrm>
              <a:off x="2766622" y="467360"/>
              <a:ext cx="1091041" cy="27032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393481" y="3901511"/>
            <a:ext cx="2687439" cy="1691570"/>
            <a:chOff x="2609394" y="297751"/>
            <a:chExt cx="1248269" cy="339218"/>
          </a:xfrm>
        </p:grpSpPr>
        <p:sp>
          <p:nvSpPr>
            <p:cNvPr id="50" name="Rounded Rectangle 49"/>
            <p:cNvSpPr/>
            <p:nvPr/>
          </p:nvSpPr>
          <p:spPr>
            <a:xfrm>
              <a:off x="2609394" y="508611"/>
              <a:ext cx="1125045" cy="128358"/>
            </a:xfrm>
            <a:prstGeom prst="roundRect">
              <a:avLst/>
            </a:prstGeom>
            <a:solidFill>
              <a:srgbClr val="4F81BD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latin typeface="Calibri"/>
                </a:rPr>
                <a:t>CURATORSHIP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ounded Rectangle 6"/>
            <p:cNvSpPr/>
            <p:nvPr/>
          </p:nvSpPr>
          <p:spPr>
            <a:xfrm>
              <a:off x="2766622" y="297751"/>
              <a:ext cx="1091041" cy="33921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marL="0" marR="0" lvl="0" indent="0" algn="ctr" defTabSz="6667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080920" y="1719181"/>
            <a:ext cx="1835884" cy="833639"/>
            <a:chOff x="2748271" y="279400"/>
            <a:chExt cx="2049910" cy="375920"/>
          </a:xfrm>
          <a:solidFill>
            <a:srgbClr val="FFC000"/>
          </a:solidFill>
        </p:grpSpPr>
        <p:sp>
          <p:nvSpPr>
            <p:cNvPr id="53" name="Rounded Rectangle 52"/>
            <p:cNvSpPr/>
            <p:nvPr/>
          </p:nvSpPr>
          <p:spPr>
            <a:xfrm>
              <a:off x="2748271" y="279400"/>
              <a:ext cx="2049910" cy="375920"/>
            </a:xfrm>
            <a:prstGeom prst="roundRect">
              <a:avLst/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vert="horz" wrap="none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ounded Rectangle 6"/>
            <p:cNvSpPr/>
            <p:nvPr/>
          </p:nvSpPr>
          <p:spPr>
            <a:xfrm>
              <a:off x="2870479" y="297751"/>
              <a:ext cx="1778032" cy="33921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none" lIns="57150" tIns="57150" rIns="57150" bIns="57150" numCol="1" spcCol="1270" anchor="ctr" anchorCtr="1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sz="1200" b="1" i="1" kern="0" dirty="0" smtClean="0">
                  <a:latin typeface="Calibri"/>
                </a:rPr>
                <a:t>GUARDIAN FUND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010400" cy="650776"/>
          </a:xfrm>
        </p:spPr>
        <p:txBody>
          <a:bodyPr>
            <a:normAutofit/>
          </a:bodyPr>
          <a:lstStyle/>
          <a:p>
            <a:r>
              <a:rPr lang="en-ZA" dirty="0" smtClean="0"/>
              <a:t>                  Masters Offices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2333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940</Words>
  <Application>Microsoft Office PowerPoint</Application>
  <PresentationFormat>On-screen Show (4:3)</PresentationFormat>
  <Paragraphs>258</Paragraphs>
  <Slides>21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Tahoma</vt:lpstr>
      <vt:lpstr>Office Theme</vt:lpstr>
      <vt:lpstr>eJustice</vt:lpstr>
      <vt:lpstr>Overview</vt:lpstr>
      <vt:lpstr>Composition of DoJ&amp;CD</vt:lpstr>
      <vt:lpstr>PowerPoint Presentation</vt:lpstr>
      <vt:lpstr>                     COURTS </vt:lpstr>
      <vt:lpstr>                 Other Court  Services</vt:lpstr>
      <vt:lpstr>PowerPoint Presentation</vt:lpstr>
      <vt:lpstr>Video Remand: Impact study: Benefits  </vt:lpstr>
      <vt:lpstr>                  Masters Offices</vt:lpstr>
      <vt:lpstr>PowerPoint Presentation</vt:lpstr>
      <vt:lpstr>             Modernisation (e-Justice )</vt:lpstr>
      <vt:lpstr> E-Justice Guiding Principles</vt:lpstr>
      <vt:lpstr>                 E-Justice strategy </vt:lpstr>
      <vt:lpstr>    JUSTICE BUSINESS CAPABILITIES</vt:lpstr>
      <vt:lpstr>TECHNOLOGY CAPABILITIES – ACCESS TO JUSTICE</vt:lpstr>
      <vt:lpstr>TECHNOLOGY CAPABILITIES – CASE FLOW MANAGEMENT</vt:lpstr>
      <vt:lpstr>TECHNOLOGY CAPABILITIES – RECORDS MANAGEMENT</vt:lpstr>
      <vt:lpstr>TECHNOLOGY CAPABILITIES – PERFORMANCE MANAGEMENT</vt:lpstr>
      <vt:lpstr>eGovernment Maturity Rating 2014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Mariette du Plessis</dc:creator>
  <cp:lastModifiedBy>Yannis Stamatiou</cp:lastModifiedBy>
  <cp:revision>64</cp:revision>
  <dcterms:created xsi:type="dcterms:W3CDTF">2016-09-17T10:22:45Z</dcterms:created>
  <dcterms:modified xsi:type="dcterms:W3CDTF">2021-05-13T08:09:57Z</dcterms:modified>
</cp:coreProperties>
</file>