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73" r:id="rId10"/>
    <p:sldId id="269" r:id="rId11"/>
    <p:sldId id="263" r:id="rId12"/>
    <p:sldId id="270" r:id="rId13"/>
    <p:sldId id="264" r:id="rId14"/>
    <p:sldId id="274" r:id="rId15"/>
    <p:sldId id="265" r:id="rId16"/>
    <p:sldId id="266" r:id="rId17"/>
    <p:sldId id="267" r:id="rId18"/>
    <p:sldId id="271" r:id="rId19"/>
    <p:sldId id="268" r:id="rId20"/>
    <p:sldId id="272" r:id="rId2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showGuides="1">
      <p:cViewPr varScale="1">
        <p:scale>
          <a:sx n="78" d="100"/>
          <a:sy n="78" d="100"/>
        </p:scale>
        <p:origin x="878"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07200" y="1096965"/>
            <a:ext cx="7977600" cy="2085696"/>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3216000" y="3945771"/>
            <a:ext cx="5760000" cy="1832730"/>
          </a:xfrm>
        </p:spPr>
        <p:txBody>
          <a:bodyPr>
            <a:normAutofit/>
          </a:bodyPr>
          <a:lstStyle>
            <a:lvl1pPr marL="0" indent="0" algn="ctr">
              <a:lnSpc>
                <a:spcPct val="125000"/>
              </a:lnSpc>
              <a:buNone/>
              <a:defRPr sz="2400" i="0" spc="5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C743F4-8769-40B4-85DF-6CB8DE9F66AA}"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BD96E-3838-45D2-9031-D3AF67C920A5}" type="slidenum">
              <a:rPr lang="en-US" smtClean="0"/>
            </a:fld>
            <a:endParaRPr lang="en-US"/>
          </a:p>
        </p:txBody>
      </p:sp>
      <p:cxnSp>
        <p:nvCxnSpPr>
          <p:cNvPr id="7" name="Straight Connector 6"/>
          <p:cNvCxnSpPr/>
          <p:nvPr/>
        </p:nvCxnSpPr>
        <p:spPr>
          <a:xfrm>
            <a:off x="5826000" y="3525773"/>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rot="2700000">
            <a:off x="10127693" y="4178240"/>
            <a:ext cx="633413" cy="1862138"/>
            <a:chOff x="5959192" y="333389"/>
            <a:chExt cx="633413" cy="1862138"/>
          </a:xfrm>
        </p:grpSpPr>
        <p:grpSp>
          <p:nvGrpSpPr>
            <p:cNvPr id="9" name="Group 8"/>
            <p:cNvGrpSpPr/>
            <p:nvPr/>
          </p:nvGrpSpPr>
          <p:grpSpPr>
            <a:xfrm>
              <a:off x="5959192" y="333389"/>
              <a:ext cx="633413" cy="1419225"/>
              <a:chOff x="5959192" y="333389"/>
              <a:chExt cx="633413" cy="1419225"/>
            </a:xfrm>
          </p:grpSpPr>
          <p:sp>
            <p:nvSpPr>
              <p:cNvPr id="11" name="Freeform 68"/>
              <p:cNvSpPr/>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a:p>
            </p:txBody>
          </p:sp>
          <p:sp>
            <p:nvSpPr>
              <p:cNvPr id="12" name="Freeform 69"/>
              <p:cNvSpPr/>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endParaRPr lang="en-US"/>
              </a:p>
            </p:txBody>
          </p:sp>
        </p:grpSp>
        <p:sp>
          <p:nvSpPr>
            <p:cNvPr id="10" name="Line 70"/>
            <p:cNvSpPr>
              <a:spLocks noChangeShapeType="1"/>
            </p:cNvSpPr>
            <p:nvPr/>
          </p:nvSpPr>
          <p:spPr bwMode="auto">
            <a:xfrm flipV="1">
              <a:off x="6278280" y="333389"/>
              <a:ext cx="0" cy="1862138"/>
            </a:xfrm>
            <a:prstGeom prst="line">
              <a:avLst/>
            </a:prstGeom>
            <a:noFill/>
            <a:ln w="1270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4EC743F4-8769-40B4-85DF-6CB8DE9F66AA}"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BD96E-3838-45D2-9031-D3AF67C920A5}"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4EC743F4-8769-40B4-85DF-6CB8DE9F66AA}"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BD96E-3838-45D2-9031-D3AF67C920A5}"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4EC743F4-8769-40B4-85DF-6CB8DE9F66AA}"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BD96E-3838-45D2-9031-D3AF67C920A5}"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90000" y="2305800"/>
            <a:ext cx="4636800" cy="2246400"/>
          </a:xfrm>
        </p:spPr>
        <p:txBody>
          <a:bodyPr anchor="ctr">
            <a:normAutofit/>
          </a:bodyPr>
          <a:lstStyle>
            <a:lvl1pPr algn="ctr">
              <a:defRPr sz="4800"/>
            </a:lvl1pPr>
          </a:lstStyle>
          <a:p>
            <a:r>
              <a:rPr lang="en-US"/>
              <a:t>Click to edit Master title style</a:t>
            </a:r>
            <a:endParaRPr lang="en-US" dirty="0"/>
          </a:p>
        </p:txBody>
      </p:sp>
      <p:sp>
        <p:nvSpPr>
          <p:cNvPr id="3" name="Text Placeholder 2"/>
          <p:cNvSpPr>
            <a:spLocks noGrp="1"/>
          </p:cNvSpPr>
          <p:nvPr>
            <p:ph type="body" idx="1"/>
          </p:nvPr>
        </p:nvSpPr>
        <p:spPr>
          <a:xfrm>
            <a:off x="6565250" y="2305800"/>
            <a:ext cx="4636800" cy="2246400"/>
          </a:xfrm>
        </p:spPr>
        <p:txBody>
          <a:bodyPr anchor="ctr">
            <a:normAutofit/>
          </a:bodyPr>
          <a:lstStyle>
            <a:lvl1pPr marL="0" indent="0" algn="ctr">
              <a:lnSpc>
                <a:spcPct val="125000"/>
              </a:lnSpc>
              <a:buNone/>
              <a:defRPr sz="2400" i="1">
                <a:solidFill>
                  <a:schemeClr val="tx1">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4EC743F4-8769-40B4-85DF-6CB8DE9F66AA}"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BD96E-3838-45D2-9031-D3AF67C920A5}" type="slidenum">
              <a:rPr lang="en-US" smtClean="0"/>
            </a:fld>
            <a:endParaRPr lang="en-US"/>
          </a:p>
        </p:txBody>
      </p:sp>
      <p:sp>
        <p:nvSpPr>
          <p:cNvPr id="7" name="Oval 6"/>
          <p:cNvSpPr/>
          <p:nvPr/>
        </p:nvSpPr>
        <p:spPr>
          <a:xfrm>
            <a:off x="1437136" y="649304"/>
            <a:ext cx="340415" cy="340415"/>
          </a:xfrm>
          <a:prstGeom prst="ellipse">
            <a:avLst/>
          </a:pr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pPr lvl="0"/>
            <a:endParaRPr lang="en-US">
              <a:solidFill>
                <a:schemeClr val="tx1"/>
              </a:solidFill>
            </a:endParaRPr>
          </a:p>
        </p:txBody>
      </p:sp>
      <p:grpSp>
        <p:nvGrpSpPr>
          <p:cNvPr id="8" name="Group 7"/>
          <p:cNvGrpSpPr/>
          <p:nvPr/>
        </p:nvGrpSpPr>
        <p:grpSpPr>
          <a:xfrm rot="10800000">
            <a:off x="1079500" y="952167"/>
            <a:ext cx="641184" cy="1069728"/>
            <a:chOff x="6484111" y="2967038"/>
            <a:chExt cx="641184" cy="1069728"/>
          </a:xfrm>
        </p:grpSpPr>
        <p:grpSp>
          <p:nvGrpSpPr>
            <p:cNvPr id="9" name="Group 8"/>
            <p:cNvGrpSpPr/>
            <p:nvPr/>
          </p:nvGrpSpPr>
          <p:grpSpPr>
            <a:xfrm>
              <a:off x="6808136" y="2967038"/>
              <a:ext cx="317159" cy="932400"/>
              <a:chOff x="6808136" y="2967038"/>
              <a:chExt cx="317159" cy="932400"/>
            </a:xfrm>
          </p:grpSpPr>
          <p:sp>
            <p:nvSpPr>
              <p:cNvPr id="14" name="Freeform 68"/>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a:p>
            </p:txBody>
          </p:sp>
          <p:sp>
            <p:nvSpPr>
              <p:cNvPr id="15" name="Freeform 69"/>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endParaRPr lang="en-US"/>
              </a:p>
            </p:txBody>
          </p:sp>
          <p:sp>
            <p:nvSpPr>
              <p:cNvPr id="16" name="Line 70"/>
              <p:cNvSpPr>
                <a:spLocks noChangeShapeType="1"/>
              </p:cNvSpPr>
              <p:nvPr/>
            </p:nvSpPr>
            <p:spPr bwMode="auto">
              <a:xfrm flipV="1">
                <a:off x="6967908" y="2967038"/>
                <a:ext cx="0" cy="932400"/>
              </a:xfrm>
              <a:prstGeom prst="line">
                <a:avLst/>
              </a:prstGeom>
              <a:noFill/>
              <a:ln w="1270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a:p>
            </p:txBody>
          </p:sp>
        </p:grpSp>
        <p:grpSp>
          <p:nvGrpSpPr>
            <p:cNvPr id="10" name="Group 9"/>
            <p:cNvGrpSpPr/>
            <p:nvPr/>
          </p:nvGrpSpPr>
          <p:grpSpPr>
            <a:xfrm rot="18900000" flipH="1">
              <a:off x="6484111" y="3104366"/>
              <a:ext cx="317159" cy="932400"/>
              <a:chOff x="6808136" y="2967038"/>
              <a:chExt cx="317159" cy="932400"/>
            </a:xfrm>
          </p:grpSpPr>
          <p:sp>
            <p:nvSpPr>
              <p:cNvPr id="11" name="Freeform 68"/>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a:p>
            </p:txBody>
          </p:sp>
          <p:sp>
            <p:nvSpPr>
              <p:cNvPr id="12" name="Freeform 69"/>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endParaRPr lang="en-US"/>
              </a:p>
            </p:txBody>
          </p:sp>
          <p:sp>
            <p:nvSpPr>
              <p:cNvPr id="13" name="Line 70"/>
              <p:cNvSpPr>
                <a:spLocks noChangeShapeType="1"/>
              </p:cNvSpPr>
              <p:nvPr/>
            </p:nvSpPr>
            <p:spPr bwMode="auto">
              <a:xfrm flipV="1">
                <a:off x="6967908" y="2967038"/>
                <a:ext cx="0" cy="932400"/>
              </a:xfrm>
              <a:prstGeom prst="line">
                <a:avLst/>
              </a:prstGeom>
              <a:noFill/>
              <a:ln w="1270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a:p>
            </p:txBody>
          </p:sp>
        </p:grpSp>
      </p:grpSp>
      <p:cxnSp>
        <p:nvCxnSpPr>
          <p:cNvPr id="17" name="Straight Connector 16"/>
          <p:cNvCxnSpPr/>
          <p:nvPr/>
        </p:nvCxnSpPr>
        <p:spPr>
          <a:xfrm rot="16200000" flipH="1">
            <a:off x="5826000" y="3429001"/>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89400" y="1685925"/>
            <a:ext cx="4928400" cy="4092575"/>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Content Placeholder 3"/>
          <p:cNvSpPr>
            <a:spLocks noGrp="1"/>
          </p:cNvSpPr>
          <p:nvPr>
            <p:ph sz="half" idx="2"/>
          </p:nvPr>
        </p:nvSpPr>
        <p:spPr>
          <a:xfrm>
            <a:off x="6274202" y="1685925"/>
            <a:ext cx="4928400" cy="4092575"/>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Date Placeholder 4"/>
          <p:cNvSpPr>
            <a:spLocks noGrp="1"/>
          </p:cNvSpPr>
          <p:nvPr>
            <p:ph type="dt" sz="half" idx="10"/>
          </p:nvPr>
        </p:nvSpPr>
        <p:spPr/>
        <p:txBody>
          <a:bodyPr/>
          <a:lstStyle/>
          <a:p>
            <a:fld id="{4EC743F4-8769-40B4-85DF-6CB8DE9F66AA}"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2BD96E-3838-45D2-9031-D3AF67C920A5}"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89400" y="395289"/>
            <a:ext cx="10213200" cy="11128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989399" y="1736732"/>
            <a:ext cx="4928400" cy="661912"/>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989400" y="2431256"/>
            <a:ext cx="4928400" cy="3347244"/>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Text Placeholder 4"/>
          <p:cNvSpPr>
            <a:spLocks noGrp="1"/>
          </p:cNvSpPr>
          <p:nvPr>
            <p:ph type="body" sz="quarter" idx="3"/>
          </p:nvPr>
        </p:nvSpPr>
        <p:spPr>
          <a:xfrm>
            <a:off x="6274200" y="1736732"/>
            <a:ext cx="4928400" cy="662400"/>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274200" y="2431257"/>
            <a:ext cx="4928400" cy="3347244"/>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7" name="Date Placeholder 6"/>
          <p:cNvSpPr>
            <a:spLocks noGrp="1"/>
          </p:cNvSpPr>
          <p:nvPr>
            <p:ph type="dt" sz="half" idx="10"/>
          </p:nvPr>
        </p:nvSpPr>
        <p:spPr/>
        <p:txBody>
          <a:bodyPr/>
          <a:lstStyle/>
          <a:p>
            <a:fld id="{4EC743F4-8769-40B4-85DF-6CB8DE9F66AA}"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2BD96E-3838-45D2-9031-D3AF67C920A5}"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4EC743F4-8769-40B4-85DF-6CB8DE9F66AA}"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2BD96E-3838-45D2-9031-D3AF67C920A5}"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C743F4-8769-40B4-85DF-6CB8DE9F66AA}"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2BD96E-3838-45D2-9031-D3AF67C920A5}"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90001" y="955674"/>
            <a:ext cx="3531600" cy="1384995"/>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444850" y="882651"/>
            <a:ext cx="5760000" cy="489584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Text Placeholder 3"/>
          <p:cNvSpPr>
            <a:spLocks noGrp="1"/>
          </p:cNvSpPr>
          <p:nvPr>
            <p:ph type="body" sz="half" idx="2"/>
          </p:nvPr>
        </p:nvSpPr>
        <p:spPr>
          <a:xfrm>
            <a:off x="989401" y="2584759"/>
            <a:ext cx="3531600" cy="3193741"/>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EC743F4-8769-40B4-85DF-6CB8DE9F66AA}"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2BD96E-3838-45D2-9031-D3AF67C920A5}" type="slidenum">
              <a:rPr lang="en-US" smtClean="0"/>
            </a:fld>
            <a:endParaRPr lang="en-US"/>
          </a:p>
        </p:txBody>
      </p:sp>
      <p:cxnSp>
        <p:nvCxnSpPr>
          <p:cNvPr id="10" name="Straight Connector 9"/>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90000" y="955456"/>
            <a:ext cx="3531600" cy="1384995"/>
          </a:xfrm>
        </p:spPr>
        <p:txBody>
          <a:bodyPr anchor="b" anchorCtr="0">
            <a:normAutofit/>
          </a:bodyPr>
          <a:lstStyle>
            <a:lvl1pPr>
              <a:defRPr sz="2800"/>
            </a:lvl1pPr>
          </a:lstStyle>
          <a:p>
            <a:r>
              <a:rPr lang="en-US"/>
              <a:t>Click to edit Master title style</a:t>
            </a:r>
            <a:endParaRPr lang="en-US" dirty="0"/>
          </a:p>
        </p:txBody>
      </p:sp>
      <p:sp>
        <p:nvSpPr>
          <p:cNvPr id="3" name="Picture Placeholder 2"/>
          <p:cNvSpPr>
            <a:spLocks noGrp="1"/>
          </p:cNvSpPr>
          <p:nvPr>
            <p:ph type="pic" idx="1"/>
          </p:nvPr>
        </p:nvSpPr>
        <p:spPr>
          <a:xfrm>
            <a:off x="5537200" y="540001"/>
            <a:ext cx="6115050" cy="52385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90000" y="2584758"/>
            <a:ext cx="3531600" cy="3284229"/>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EC743F4-8769-40B4-85DF-6CB8DE9F66AA}"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2BD96E-3838-45D2-9031-D3AF67C920A5}" type="slidenum">
              <a:rPr lang="en-US" smtClean="0"/>
            </a:fld>
            <a:endParaRPr lang="en-US"/>
          </a:p>
        </p:txBody>
      </p:sp>
      <p:cxnSp>
        <p:nvCxnSpPr>
          <p:cNvPr id="9" name="Straight Connector 8"/>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89400" y="395289"/>
            <a:ext cx="10213200" cy="1112836"/>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989400" y="1685925"/>
            <a:ext cx="10213200" cy="4040191"/>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2"/>
          </p:nvPr>
        </p:nvSpPr>
        <p:spPr>
          <a:xfrm>
            <a:off x="450000" y="6357168"/>
            <a:ext cx="1760150" cy="461665"/>
          </a:xfrm>
          <a:prstGeom prst="rect">
            <a:avLst/>
          </a:prstGeom>
        </p:spPr>
        <p:txBody>
          <a:bodyPr vert="horz" lIns="91440" tIns="45720" rIns="91440" bIns="45720" rtlCol="0" anchor="ctr">
            <a:normAutofit/>
          </a:bodyPr>
          <a:lstStyle>
            <a:lvl1pPr algn="l">
              <a:defRPr sz="1000" cap="all" spc="200" baseline="0">
                <a:solidFill>
                  <a:schemeClr val="tx1">
                    <a:alpha val="60000"/>
                  </a:schemeClr>
                </a:solidFill>
                <a:latin typeface="+mj-lt"/>
              </a:defRPr>
            </a:lvl1pPr>
          </a:lstStyle>
          <a:p>
            <a:fld id="{4EC743F4-8769-40B4-85DF-6CB8DE9F66AA}" type="datetimeFigureOut">
              <a:rPr lang="en-US" smtClean="0"/>
            </a:fld>
            <a:endParaRPr lang="en-US" dirty="0"/>
          </a:p>
        </p:txBody>
      </p:sp>
      <p:sp>
        <p:nvSpPr>
          <p:cNvPr id="5" name="Footer Placeholder 4"/>
          <p:cNvSpPr>
            <a:spLocks noGrp="1"/>
          </p:cNvSpPr>
          <p:nvPr>
            <p:ph type="ftr" sz="quarter" idx="3"/>
          </p:nvPr>
        </p:nvSpPr>
        <p:spPr>
          <a:xfrm>
            <a:off x="2754312" y="6357600"/>
            <a:ext cx="6683376" cy="460800"/>
          </a:xfrm>
          <a:prstGeom prst="rect">
            <a:avLst/>
          </a:prstGeom>
        </p:spPr>
        <p:txBody>
          <a:bodyPr vert="horz" lIns="91440" tIns="45720" rIns="91440" bIns="45720" rtlCol="0" anchor="ctr"/>
          <a:lstStyle>
            <a:lvl1pPr algn="ctr">
              <a:defRPr sz="1000" cap="all" spc="300" baseline="0">
                <a:solidFill>
                  <a:schemeClr val="tx1">
                    <a:alpha val="60000"/>
                  </a:schemeClr>
                </a:solidFill>
                <a:latin typeface="+mj-lt"/>
              </a:defRPr>
            </a:lvl1pPr>
          </a:lstStyle>
          <a:p>
            <a:endParaRPr lang="en-US" dirty="0"/>
          </a:p>
        </p:txBody>
      </p:sp>
      <p:sp>
        <p:nvSpPr>
          <p:cNvPr id="6" name="Slide Number Placeholder 5"/>
          <p:cNvSpPr>
            <a:spLocks noGrp="1"/>
          </p:cNvSpPr>
          <p:nvPr>
            <p:ph type="sldNum" sz="quarter" idx="4"/>
          </p:nvPr>
        </p:nvSpPr>
        <p:spPr>
          <a:xfrm>
            <a:off x="9982800" y="6357600"/>
            <a:ext cx="1760150" cy="460800"/>
          </a:xfrm>
          <a:prstGeom prst="rect">
            <a:avLst/>
          </a:prstGeom>
        </p:spPr>
        <p:txBody>
          <a:bodyPr vert="horz" lIns="91440" tIns="45720" rIns="91440" bIns="45720" rtlCol="0" anchor="ctr"/>
          <a:lstStyle>
            <a:lvl1pPr algn="r">
              <a:defRPr sz="1000" cap="all" spc="200" baseline="0">
                <a:solidFill>
                  <a:schemeClr val="tx1">
                    <a:alpha val="60000"/>
                  </a:schemeClr>
                </a:solidFill>
                <a:latin typeface="+mj-lt"/>
              </a:defRPr>
            </a:lvl1pPr>
          </a:lstStyle>
          <a:p>
            <a:fld id="{FF2BD96E-3838-45D2-9031-D3AF67C920A5}" type="slidenum">
              <a:rPr lang="en-US" smtClean="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100000"/>
        </a:lnSpc>
        <a:spcBef>
          <a:spcPct val="0"/>
        </a:spcBef>
        <a:buNone/>
        <a:defRPr sz="3200" kern="1200" cap="none" spc="0" baseline="0">
          <a:solidFill>
            <a:schemeClr val="tx1"/>
          </a:solidFill>
          <a:latin typeface="+mj-lt"/>
          <a:ea typeface="+mj-ea"/>
          <a:cs typeface="+mj-cs"/>
        </a:defRPr>
      </a:lvl1pPr>
    </p:titleStyle>
    <p:bodyStyle>
      <a:lvl1pPr marL="360045" indent="-360045" algn="l" defTabSz="914400" rtl="0" eaLnBrk="1" latinLnBrk="0" hangingPunct="1">
        <a:lnSpc>
          <a:spcPct val="150000"/>
        </a:lnSpc>
        <a:spcBef>
          <a:spcPts val="10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1pPr>
      <a:lvl2pPr marL="360045" indent="0" algn="l" defTabSz="914400" rtl="0" eaLnBrk="1" latinLnBrk="0" hangingPunct="1">
        <a:lnSpc>
          <a:spcPct val="150000"/>
        </a:lnSpc>
        <a:spcBef>
          <a:spcPts val="500"/>
        </a:spcBef>
        <a:buFontTx/>
        <a:buNone/>
        <a:defRPr sz="2000" b="0" i="1" kern="1200" spc="50" baseline="0">
          <a:solidFill>
            <a:schemeClr val="tx1">
              <a:alpha val="60000"/>
            </a:schemeClr>
          </a:solidFill>
          <a:latin typeface="+mn-lt"/>
          <a:ea typeface="+mn-ea"/>
          <a:cs typeface="+mn-cs"/>
        </a:defRPr>
      </a:lvl2pPr>
      <a:lvl3pPr marL="1080135" indent="-360045"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3pPr>
      <a:lvl4pPr marL="1080135" indent="0" algn="l" defTabSz="914400" rtl="0" eaLnBrk="1" latinLnBrk="0" hangingPunct="1">
        <a:lnSpc>
          <a:spcPct val="150000"/>
        </a:lnSpc>
        <a:spcBef>
          <a:spcPts val="500"/>
        </a:spcBef>
        <a:buClr>
          <a:schemeClr val="accent3"/>
        </a:buClr>
        <a:buFontTx/>
        <a:buNone/>
        <a:defRPr sz="2000" b="0" i="1" kern="1200" spc="50" baseline="0">
          <a:solidFill>
            <a:schemeClr val="tx1">
              <a:alpha val="60000"/>
            </a:schemeClr>
          </a:solidFill>
          <a:latin typeface="+mn-lt"/>
          <a:ea typeface="+mn-ea"/>
          <a:cs typeface="+mn-cs"/>
        </a:defRPr>
      </a:lvl4pPr>
      <a:lvl5pPr marL="1800225" indent="-360045"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8"/>
          <p:cNvSpPr>
            <a:spLocks noGrp="1" noRot="1" noChangeAspect="1" noMove="1" noResize="1" noEditPoints="1" noAdjustHandles="1" noChangeArrowheads="1" noChangeShapeType="1" noTextEdit="1"/>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p:cNvSpPr>
            <a:spLocks noGrp="1"/>
          </p:cNvSpPr>
          <p:nvPr>
            <p:ph type="ctrTitle"/>
          </p:nvPr>
        </p:nvSpPr>
        <p:spPr>
          <a:xfrm>
            <a:off x="4875975" y="1080000"/>
            <a:ext cx="6307200" cy="2185200"/>
          </a:xfrm>
        </p:spPr>
        <p:txBody>
          <a:bodyPr>
            <a:normAutofit/>
          </a:bodyPr>
          <a:lstStyle/>
          <a:p>
            <a:pPr>
              <a:lnSpc>
                <a:spcPct val="90000"/>
              </a:lnSpc>
            </a:pPr>
            <a:r>
              <a:rPr lang="el-GR" sz="3700"/>
              <a:t>Στο διάκενο ανάμεσα στον εθνικό λόγο &amp; τον λόγο της εξισωτικής αλληλεγγύης</a:t>
            </a:r>
            <a:endParaRPr lang="el-GR" sz="3700"/>
          </a:p>
        </p:txBody>
      </p:sp>
      <p:sp>
        <p:nvSpPr>
          <p:cNvPr id="3" name="Υπότιτλος 2"/>
          <p:cNvSpPr>
            <a:spLocks noGrp="1"/>
          </p:cNvSpPr>
          <p:nvPr>
            <p:ph type="subTitle" idx="1"/>
          </p:nvPr>
        </p:nvSpPr>
        <p:spPr>
          <a:xfrm>
            <a:off x="4875975" y="4068000"/>
            <a:ext cx="6307200" cy="1710500"/>
          </a:xfrm>
        </p:spPr>
        <p:txBody>
          <a:bodyPr>
            <a:normAutofit/>
          </a:bodyPr>
          <a:lstStyle/>
          <a:p>
            <a:pPr>
              <a:lnSpc>
                <a:spcPct val="115000"/>
              </a:lnSpc>
            </a:pPr>
            <a:r>
              <a:rPr lang="el-GR" sz="2200" dirty="0"/>
              <a:t>Κοινωνιογλωσσικοί και κειμενογλωσσικοί προβληματισμοί με αφορμή τα μαθήματα ελληνικών ενός Σχολείου Μεταναστών/τριών και Προσφύγων/ισσών της Πάτρας</a:t>
            </a:r>
            <a:endParaRPr lang="el-GR" sz="2200" dirty="0"/>
          </a:p>
        </p:txBody>
      </p:sp>
      <p:pic>
        <p:nvPicPr>
          <p:cNvPr id="18" name="Picture 3" descr="Εικόνα που περιέχει πολυχρωμία, κίτρινο, μπλε, μοβ&#10;&#10;Περιγραφή που δημιουργήθηκε αυτόματα"/>
          <p:cNvPicPr>
            <a:picLocks noChangeAspect="1"/>
          </p:cNvPicPr>
          <p:nvPr/>
        </p:nvPicPr>
        <p:blipFill>
          <a:blip r:embed="rId1"/>
          <a:srcRect l="10218" r="33440"/>
          <a:stretch>
            <a:fillRect/>
          </a:stretch>
        </p:blipFill>
        <p:spPr>
          <a:xfrm>
            <a:off x="20" y="10"/>
            <a:ext cx="3863955" cy="6857989"/>
          </a:xfrm>
          <a:prstGeom prst="rect">
            <a:avLst/>
          </a:prstGeom>
        </p:spPr>
      </p:pic>
      <p:cxnSp>
        <p:nvCxnSpPr>
          <p:cNvPr id="19" name="Straight Connector 10"/>
          <p:cNvCxnSpPr>
            <a:cxnSpLocks noGrp="1" noRot="1" noChangeAspect="1" noMove="1" noResize="1" noEditPoints="1" noAdjustHandles="1" noChangeArrowheads="1" noChangeShapeType="1"/>
          </p:cNvCxnSpPr>
          <p:nvPr/>
        </p:nvCxnSpPr>
        <p:spPr>
          <a:xfrm>
            <a:off x="7759575" y="3690871"/>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3390" y="395605"/>
            <a:ext cx="10749280" cy="848995"/>
          </a:xfrm>
        </p:spPr>
        <p:txBody>
          <a:bodyPr>
            <a:normAutofit fontScale="90000"/>
          </a:bodyPr>
          <a:lstStyle/>
          <a:p>
            <a:r>
              <a:rPr lang="el-GR" dirty="0"/>
              <a:t>Σύγχρονες προσεγγίσεις στη βιβλιογραφία της γλωσσικής εκπαίδευσης μεταναστών/τριών &amp; προσφύγων/ισσών</a:t>
            </a:r>
            <a:endParaRPr lang="el-GR" dirty="0"/>
          </a:p>
        </p:txBody>
      </p:sp>
      <p:sp>
        <p:nvSpPr>
          <p:cNvPr id="3" name="Θέση περιεχομένου 2"/>
          <p:cNvSpPr>
            <a:spLocks noGrp="1"/>
          </p:cNvSpPr>
          <p:nvPr>
            <p:ph idx="1"/>
          </p:nvPr>
        </p:nvSpPr>
        <p:spPr>
          <a:xfrm>
            <a:off x="699770" y="1616075"/>
            <a:ext cx="11048365" cy="5053965"/>
          </a:xfrm>
        </p:spPr>
        <p:txBody>
          <a:bodyPr>
            <a:normAutofit/>
          </a:bodyPr>
          <a:lstStyle/>
          <a:p>
            <a:pPr>
              <a:buFont typeface="Wingdings" panose="05000000000000000000" pitchFamily="2" charset="2"/>
              <a:buChar char="v"/>
            </a:pPr>
            <a:r>
              <a:rPr lang="el-GR" dirty="0"/>
              <a:t>Έμφαση στην έννοια του</a:t>
            </a:r>
            <a:r>
              <a:rPr lang="el-GR" b="1" dirty="0"/>
              <a:t> translangu</a:t>
            </a:r>
            <a:r>
              <a:rPr lang="el-GR" b="1" dirty="0"/>
              <a:t>aging (διαγλωσσικότητα)</a:t>
            </a:r>
            <a:r>
              <a:rPr lang="el-GR" dirty="0"/>
              <a:t>, δηλαδή στην μείξη όλων των διαθέσιμων γλωσσικών ρεπερτορίων των μαθητών/τριών κατά τη διδακτική πράξη, στην ενεργοποίηση όλων των σημειωτικών τους πόρων</a:t>
            </a:r>
            <a:endParaRPr lang="el-GR" dirty="0"/>
          </a:p>
          <a:p>
            <a:pPr marL="0" indent="0">
              <a:buNone/>
            </a:pPr>
            <a:endParaRPr lang="el-GR" dirty="0"/>
          </a:p>
          <a:p>
            <a:pPr>
              <a:buFont typeface="Wingdings" panose="05000000000000000000" pitchFamily="2" charset="2"/>
              <a:buChar char="v"/>
            </a:pPr>
            <a:r>
              <a:rPr lang="el-GR" dirty="0"/>
              <a:t>Αμφισβήτηση των γλωσσών ως διακριτών, μετρήσιμων γνωσιακών οντοτήτων, αυστηρά οριοθετημένων με συγκεκριμένους λεξικογραμματικούς κανόνες (García et al., 2021:217)</a:t>
            </a:r>
            <a:endParaRPr lang="el-GR" dirty="0"/>
          </a:p>
          <a:p>
            <a:pPr>
              <a:buNone/>
            </a:pP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28015" y="308610"/>
            <a:ext cx="10574655" cy="1014730"/>
          </a:xfrm>
        </p:spPr>
        <p:txBody>
          <a:bodyPr>
            <a:normAutofit fontScale="90000"/>
          </a:bodyPr>
          <a:lstStyle/>
          <a:p>
            <a:r>
              <a:rPr lang="el-GR" dirty="0"/>
              <a:t>Σύγχρονες προσεγγίσεις στη βιβλιογραφία της γλωσσικής εκπαίδευσης μεταναστών/τριών &amp; προσφύγων/ισσών</a:t>
            </a:r>
            <a:endParaRPr lang="el-GR" dirty="0"/>
          </a:p>
        </p:txBody>
      </p:sp>
      <p:sp>
        <p:nvSpPr>
          <p:cNvPr id="3" name="2 - Θέση περιεχομένου"/>
          <p:cNvSpPr>
            <a:spLocks noGrp="1"/>
          </p:cNvSpPr>
          <p:nvPr>
            <p:ph idx="1"/>
          </p:nvPr>
        </p:nvSpPr>
        <p:spPr>
          <a:xfrm>
            <a:off x="418465" y="1712595"/>
            <a:ext cx="11108690" cy="3966845"/>
          </a:xfrm>
        </p:spPr>
        <p:txBody>
          <a:bodyPr/>
          <a:lstStyle/>
          <a:p>
            <a:pPr>
              <a:buFont typeface="Wingdings" panose="05000000000000000000" pitchFamily="2" charset="2"/>
              <a:buChar char="v"/>
            </a:pPr>
            <a:r>
              <a:rPr lang="el-GR" b="1" dirty="0"/>
              <a:t>Γλωσσικότητα (languaging)</a:t>
            </a:r>
            <a:r>
              <a:rPr lang="el-GR" dirty="0"/>
              <a:t> ως πράξη και ατομικά ρεπερτόρια αντί ονοματισμένων γλωσσών  (βλ. και Tsokalidou 2016, Χατζηδάκη &amp; Μαλιγκούδη 2023)</a:t>
            </a:r>
            <a:endParaRPr lang="el-GR" dirty="0"/>
          </a:p>
          <a:p>
            <a:pPr marL="0" indent="0">
              <a:buNone/>
            </a:pPr>
            <a:endParaRPr lang="el-GR" dirty="0"/>
          </a:p>
          <a:p>
            <a:pPr>
              <a:buFont typeface="Wingdings" panose="05000000000000000000" pitchFamily="2" charset="2"/>
              <a:buChar char="v"/>
            </a:pPr>
            <a:r>
              <a:rPr lang="el-GR" dirty="0"/>
              <a:t>Γενικότερα, μεγάλη διάδοση της θέσης περί μη ύπαρξης γλωσσών και γλωσσικών ορίων (βλ. Hornberger &amp; Link 2012, Li 2017, Makoni &amp; Pennycook 2005, 2012)</a:t>
            </a:r>
            <a:endParaRPr lang="el-GR" dirty="0"/>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68960" y="290195"/>
            <a:ext cx="10633710" cy="779145"/>
          </a:xfrm>
        </p:spPr>
        <p:txBody>
          <a:bodyPr>
            <a:normAutofit fontScale="90000"/>
          </a:bodyPr>
          <a:lstStyle/>
          <a:p>
            <a:r>
              <a:rPr lang="el-GR" dirty="0"/>
              <a:t>Η διαγλωσσικότητα ως εργαλείο άμβλυνσης των κοινωνιογλωσσικών ανισοτήτων</a:t>
            </a:r>
            <a:endParaRPr lang="el-GR" dirty="0"/>
          </a:p>
        </p:txBody>
      </p:sp>
      <p:sp>
        <p:nvSpPr>
          <p:cNvPr id="3" name="Θέση περιεχομένου 2"/>
          <p:cNvSpPr>
            <a:spLocks noGrp="1"/>
          </p:cNvSpPr>
          <p:nvPr>
            <p:ph idx="1"/>
          </p:nvPr>
        </p:nvSpPr>
        <p:spPr>
          <a:xfrm>
            <a:off x="200660" y="1454785"/>
            <a:ext cx="11696700" cy="5074920"/>
          </a:xfrm>
        </p:spPr>
        <p:txBody>
          <a:bodyPr>
            <a:noAutofit/>
          </a:bodyPr>
          <a:lstStyle/>
          <a:p>
            <a:pPr>
              <a:buFont typeface="Wingdings" panose="05000000000000000000" pitchFamily="2" charset="2"/>
              <a:buChar char="v"/>
            </a:pPr>
            <a:r>
              <a:rPr lang="el-GR" dirty="0"/>
              <a:t>Σύμφωνα με τη σχετική βιβλιογραφία, ένας εκπαιδευτικός σχεδιασμός που αξιοποιεί ουσιαστικά </a:t>
            </a:r>
            <a:r>
              <a:rPr lang="el-GR" b="1" dirty="0"/>
              <a:t>τη διαγλωσσικότητα</a:t>
            </a:r>
            <a:r>
              <a:rPr lang="el-GR" dirty="0"/>
              <a:t>, ανάμεσα στα άλλα, </a:t>
            </a:r>
            <a:r>
              <a:rPr lang="el-GR" b="1" dirty="0"/>
              <a:t>αποκαθιστά και τις αναδυόμενες μεταξύ των μαθητών/τριών ανισότητες </a:t>
            </a:r>
            <a:endParaRPr lang="el-GR" dirty="0"/>
          </a:p>
          <a:p>
            <a:pPr>
              <a:buFont typeface="Wingdings" panose="05000000000000000000" pitchFamily="2" charset="2"/>
              <a:buChar char="v"/>
            </a:pPr>
            <a:r>
              <a:rPr lang="el-GR" dirty="0"/>
              <a:t>Εστιάζοντας, για παράδειγμα, </a:t>
            </a:r>
            <a:r>
              <a:rPr lang="el-GR" b="1" dirty="0"/>
              <a:t>στο ελληνικό εκπαιδευτικό σύστημα</a:t>
            </a:r>
            <a:r>
              <a:rPr lang="el-GR" dirty="0"/>
              <a:t>, παρατηρείται να κυριαρχεί </a:t>
            </a:r>
            <a:r>
              <a:rPr lang="el-GR" b="1" dirty="0"/>
              <a:t>ο εθνικός λόγος της ομογενοποίησης</a:t>
            </a:r>
            <a:r>
              <a:rPr lang="el-GR" dirty="0"/>
              <a:t>, ο οποίος υπαγορεύει την διεξαγωγή του γλωσσικού μαθήματος αποκλειστικά στην </a:t>
            </a:r>
            <a:r>
              <a:rPr lang="el-GR" b="1" dirty="0"/>
              <a:t>ελληνική γλώσσα και στη βάση ενός αυστηρά μονόγλωσσου προγράμματος σπουδών</a:t>
            </a:r>
            <a:r>
              <a:rPr lang="el-GR" dirty="0"/>
              <a:t>, παρά την ύπαρξη πολλαπλών γλωσσικών ρεπερτορίων εντός των κοινωνιοπολιτισμικά ετερογενών σχολικών τάξεων</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85470" y="273050"/>
            <a:ext cx="10617200" cy="918845"/>
          </a:xfrm>
        </p:spPr>
        <p:txBody>
          <a:bodyPr>
            <a:normAutofit fontScale="90000"/>
          </a:bodyPr>
          <a:lstStyle/>
          <a:p>
            <a:r>
              <a:rPr lang="el-GR" dirty="0"/>
              <a:t>Η διαγλωσσικότητα ως εργαλείο άμβλυνσης των κοινωνιογλωσσικών ανισοτήτων</a:t>
            </a:r>
            <a:endParaRPr lang="el-GR" dirty="0"/>
          </a:p>
        </p:txBody>
      </p:sp>
      <p:sp>
        <p:nvSpPr>
          <p:cNvPr id="3" name="Θέση περιεχομένου 2"/>
          <p:cNvSpPr>
            <a:spLocks noGrp="1"/>
          </p:cNvSpPr>
          <p:nvPr>
            <p:ph idx="1"/>
          </p:nvPr>
        </p:nvSpPr>
        <p:spPr>
          <a:xfrm>
            <a:off x="294640" y="1452245"/>
            <a:ext cx="10908030" cy="5033010"/>
          </a:xfrm>
        </p:spPr>
        <p:txBody>
          <a:bodyPr>
            <a:normAutofit lnSpcReduction="20000"/>
          </a:bodyPr>
          <a:lstStyle/>
          <a:p>
            <a:pPr>
              <a:buFont typeface="Wingdings" panose="05000000000000000000" pitchFamily="2" charset="2"/>
              <a:buChar char="v"/>
            </a:pPr>
            <a:r>
              <a:rPr lang="el-GR" dirty="0"/>
              <a:t>Με τον τρόπο αυτό, </a:t>
            </a:r>
            <a:r>
              <a:rPr lang="el-GR" b="1" dirty="0"/>
              <a:t>οι πλειονοτικοί/ες μαθητές/τριες</a:t>
            </a:r>
            <a:r>
              <a:rPr lang="el-GR" dirty="0"/>
              <a:t> απολαμβάνουν </a:t>
            </a:r>
            <a:r>
              <a:rPr lang="el-GR" b="1" dirty="0"/>
              <a:t>εκπαιδευτικά προνόμια</a:t>
            </a:r>
            <a:r>
              <a:rPr lang="el-GR" dirty="0"/>
              <a:t>, τα οποία θα αμφισβητούνταν ή/και </a:t>
            </a:r>
            <a:r>
              <a:rPr lang="el-GR" b="1" dirty="0"/>
              <a:t>ανατρέπονταν</a:t>
            </a:r>
            <a:r>
              <a:rPr lang="el-GR" dirty="0"/>
              <a:t> μόνο μέσα </a:t>
            </a:r>
            <a:r>
              <a:rPr lang="el-GR" b="1" dirty="0"/>
              <a:t>από απρόβλεπτες προοπτικές μείξης των διαθέσιμων γλωσσών</a:t>
            </a:r>
            <a:r>
              <a:rPr lang="el-GR" dirty="0"/>
              <a:t>. </a:t>
            </a:r>
            <a:endParaRPr lang="el-GR" dirty="0"/>
          </a:p>
          <a:p>
            <a:pPr lvl="2">
              <a:buFont typeface="Wingdings" panose="05000000000000000000" pitchFamily="2" charset="2"/>
              <a:buChar char="v"/>
            </a:pPr>
            <a:r>
              <a:rPr lang="el-GR" dirty="0"/>
              <a:t>Δηλαδή, μέσα από την συγκρότηση μιας ρευστής γλωσσικής (και διδακτικής) πραγματικότητας, όπου οι ιεραρχίες ανάμεσα στις γλώσσες των μαθητών/τριών, καθώς και ο βαθμός κύρους που αποδίδεται σε αυτές στο πλαίσιο του σχολείου, δεν αποτελούν αυτονόητες και «φυσικές» συνθήκες. </a:t>
            </a:r>
            <a:endParaRPr lang="el-GR" dirty="0"/>
          </a:p>
          <a:p>
            <a:pPr>
              <a:buFont typeface="Wingdings" panose="05000000000000000000" pitchFamily="2" charset="2"/>
              <a:buChar char="v"/>
            </a:pPr>
            <a:r>
              <a:rPr lang="el-GR" dirty="0"/>
              <a:t>Η ισότιμη αυτή μείξη οδηγεί στην ανάδυση ενός λόγου ανταγωνιστικού προς τον εθνικό, του </a:t>
            </a:r>
            <a:r>
              <a:rPr lang="el-GR" b="1" dirty="0"/>
              <a:t>μετα – εθνικού</a:t>
            </a:r>
            <a:r>
              <a:rPr lang="el-GR" dirty="0"/>
              <a:t> (Αρχάκης, 2020) </a:t>
            </a:r>
            <a:endParaRPr lang="el-GR" dirty="0"/>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96570" y="247015"/>
            <a:ext cx="10706100" cy="593090"/>
          </a:xfrm>
        </p:spPr>
        <p:txBody>
          <a:bodyPr>
            <a:normAutofit/>
          </a:bodyPr>
          <a:lstStyle/>
          <a:p>
            <a:r>
              <a:rPr lang="el-GR" dirty="0"/>
              <a:t>Η έννοια του λόγου (</a:t>
            </a:r>
            <a:r>
              <a:rPr lang="en-US" dirty="0"/>
              <a:t>discourse</a:t>
            </a:r>
            <a:r>
              <a:rPr lang="el-GR" dirty="0"/>
              <a:t>)</a:t>
            </a:r>
            <a:endParaRPr lang="el-GR" dirty="0"/>
          </a:p>
        </p:txBody>
      </p:sp>
      <p:sp>
        <p:nvSpPr>
          <p:cNvPr id="3" name="Θέση περιεχομένου 2"/>
          <p:cNvSpPr>
            <a:spLocks noGrp="1"/>
          </p:cNvSpPr>
          <p:nvPr>
            <p:ph idx="1"/>
          </p:nvPr>
        </p:nvSpPr>
        <p:spPr>
          <a:xfrm>
            <a:off x="575945" y="1033145"/>
            <a:ext cx="10626725" cy="5731510"/>
          </a:xfrm>
        </p:spPr>
        <p:txBody>
          <a:bodyPr>
            <a:normAutofit fontScale="92500" lnSpcReduction="10000"/>
          </a:bodyPr>
          <a:lstStyle/>
          <a:p>
            <a:pPr>
              <a:buFont typeface="Wingdings" panose="05000000000000000000" pitchFamily="2" charset="2"/>
              <a:buChar char="v"/>
            </a:pPr>
            <a:r>
              <a:rPr lang="el-GR" dirty="0"/>
              <a:t>Όταν αναφερόμαστε στην έννοια του </a:t>
            </a:r>
            <a:r>
              <a:rPr lang="el-GR" b="1" i="1" dirty="0"/>
              <a:t>λόγου</a:t>
            </a:r>
            <a:r>
              <a:rPr lang="el-GR" b="1" dirty="0"/>
              <a:t> </a:t>
            </a:r>
            <a:r>
              <a:rPr lang="el-GR" b="1" i="1" dirty="0"/>
              <a:t>(</a:t>
            </a:r>
            <a:r>
              <a:rPr lang="en-US" b="1" i="1" dirty="0"/>
              <a:t>discourse</a:t>
            </a:r>
            <a:r>
              <a:rPr lang="el-GR" b="1" i="1" dirty="0"/>
              <a:t>)</a:t>
            </a:r>
            <a:r>
              <a:rPr lang="en-US" dirty="0"/>
              <a:t>, </a:t>
            </a:r>
            <a:r>
              <a:rPr lang="el-GR" dirty="0"/>
              <a:t>εκλαμβάνουμε τη </a:t>
            </a:r>
            <a:r>
              <a:rPr lang="el-GR" b="1" dirty="0"/>
              <a:t>γλωσσική χρήση</a:t>
            </a:r>
            <a:r>
              <a:rPr lang="el-GR" dirty="0"/>
              <a:t> ως μια κοινωνική πρακτική η οποία </a:t>
            </a:r>
            <a:r>
              <a:rPr lang="el-GR" b="1" dirty="0"/>
              <a:t>κατασκευάζει αναπαραστάσεις της κοινωνικής πραγματικότητας</a:t>
            </a:r>
            <a:r>
              <a:rPr lang="el-GR" dirty="0"/>
              <a:t>. Μέσα από τη γλώσσα, δηλαδή, εκφράζονται </a:t>
            </a:r>
            <a:r>
              <a:rPr lang="el-GR" b="1" dirty="0"/>
              <a:t>ιδεολογικές οπτικές της πραγματικότητας</a:t>
            </a:r>
            <a:r>
              <a:rPr lang="el-GR" dirty="0"/>
              <a:t>, οι οποίες </a:t>
            </a:r>
            <a:r>
              <a:rPr lang="el-GR" b="1" dirty="0"/>
              <a:t>άλλοτε παγιώνουν και συντηρούν κι άλλοτε μετασχηματίζουν τις υπάρχουσες σχέσεις κυριαρχίας και κοινωνικής ανισότητας</a:t>
            </a:r>
            <a:r>
              <a:rPr lang="el-GR" dirty="0"/>
              <a:t> (Στάμου, 2014:150)</a:t>
            </a:r>
            <a:endParaRPr lang="el-GR" dirty="0"/>
          </a:p>
          <a:p>
            <a:pPr>
              <a:buFont typeface="Wingdings" panose="05000000000000000000" pitchFamily="2" charset="2"/>
              <a:buChar char="v"/>
            </a:pPr>
            <a:r>
              <a:rPr lang="el-GR" b="1" dirty="0"/>
              <a:t>Ο </a:t>
            </a:r>
            <a:r>
              <a:rPr lang="el-GR" b="1" i="1" dirty="0"/>
              <a:t>λόγος</a:t>
            </a:r>
            <a:r>
              <a:rPr lang="el-GR" dirty="0"/>
              <a:t>, επομένως, διαδραματίζει ενεργό ρόλο στην συγκρότηση της κοινωνίας, όχι αντανακλώντας απλώς τις υφιστάμενες κοινωνικές δομές (Fairclough, 1992) αλλά </a:t>
            </a:r>
            <a:r>
              <a:rPr lang="el-GR" b="1" dirty="0"/>
              <a:t>κινητοποιώντας ευρύτερες οικονομικές και κοινωνιοπολιτισμικές αλλαγές</a:t>
            </a:r>
            <a:r>
              <a:rPr lang="el-GR" dirty="0"/>
              <a:t> (Chouliaraki &amp; Fairclough, 1999:4)</a:t>
            </a:r>
            <a:endParaRPr lang="el-GR" dirty="0"/>
          </a:p>
          <a:p>
            <a:pPr>
              <a:buFont typeface="Wingdings" panose="05000000000000000000" pitchFamily="2" charset="2"/>
              <a:buChar char="v"/>
            </a:pPr>
            <a:r>
              <a:rPr lang="el-GR" dirty="0"/>
              <a:t>Εξού και συχνά χρησιμοποιείται εναλλακτικά ο όρος </a:t>
            </a:r>
            <a:r>
              <a:rPr lang="el-GR" b="1" i="1" dirty="0"/>
              <a:t>λογοθετικές πρακτικές (</a:t>
            </a:r>
            <a:r>
              <a:rPr lang="en-US" b="1" i="1" dirty="0"/>
              <a:t>discursive practices</a:t>
            </a:r>
            <a:r>
              <a:rPr lang="el-GR" b="1" i="1" dirty="0"/>
              <a:t>)</a:t>
            </a:r>
            <a:r>
              <a:rPr lang="en-US" i="1" dirty="0"/>
              <a:t> </a:t>
            </a:r>
            <a:r>
              <a:rPr lang="en-US" dirty="0"/>
              <a:t>(</a:t>
            </a:r>
            <a:r>
              <a:rPr lang="el-GR" dirty="0"/>
              <a:t>βλ. Σούζα, Μέρμηγκα, Διακουμάκου, 2021</a:t>
            </a:r>
            <a:r>
              <a:rPr lang="en-US" dirty="0"/>
              <a:t>)</a:t>
            </a:r>
            <a:endParaRPr lang="el-GR" dirty="0"/>
          </a:p>
          <a:p>
            <a:pPr>
              <a:buFont typeface="Wingdings" panose="05000000000000000000" pitchFamily="2" charset="2"/>
              <a:buChar char="v"/>
            </a:pPr>
            <a:endParaRPr lang="el-GR" dirty="0"/>
          </a:p>
          <a:p>
            <a:pPr>
              <a:buFont typeface="Wingdings" panose="05000000000000000000" pitchFamily="2" charset="2"/>
              <a:buChar char="v"/>
            </a:pPr>
            <a:endParaRPr lang="el-GR" dirty="0"/>
          </a:p>
          <a:p>
            <a:pPr>
              <a:buFont typeface="Wingdings" panose="05000000000000000000" pitchFamily="2" charset="2"/>
              <a:buChar char="v"/>
            </a:pP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1795" y="273050"/>
            <a:ext cx="10810875" cy="612775"/>
          </a:xfrm>
        </p:spPr>
        <p:txBody>
          <a:bodyPr/>
          <a:lstStyle/>
          <a:p>
            <a:r>
              <a:rPr lang="el-GR" dirty="0"/>
              <a:t>Η έννοια του διάκενου</a:t>
            </a:r>
            <a:endParaRPr lang="el-GR" dirty="0"/>
          </a:p>
        </p:txBody>
      </p:sp>
      <p:sp>
        <p:nvSpPr>
          <p:cNvPr id="3" name="Θέση περιεχομένου 2"/>
          <p:cNvSpPr>
            <a:spLocks noGrp="1"/>
          </p:cNvSpPr>
          <p:nvPr>
            <p:ph idx="1"/>
          </p:nvPr>
        </p:nvSpPr>
        <p:spPr>
          <a:xfrm>
            <a:off x="102235" y="1227455"/>
            <a:ext cx="11645265" cy="5375910"/>
          </a:xfrm>
        </p:spPr>
        <p:txBody>
          <a:bodyPr/>
          <a:lstStyle/>
          <a:p>
            <a:pPr>
              <a:buFont typeface="Wingdings" panose="05000000000000000000" pitchFamily="2" charset="2"/>
              <a:buChar char="v"/>
            </a:pPr>
            <a:r>
              <a:rPr lang="el-GR" dirty="0"/>
              <a:t>Μια ακόμα ενδιαφέρουσα έννοια που χρησιμοποιούν οι Σούζας, Μέρμηγκα &amp; Διακουμάκου (2021) είναι αυτή του </a:t>
            </a:r>
            <a:r>
              <a:rPr lang="el-GR" b="1" i="1" dirty="0"/>
              <a:t>διάκενου</a:t>
            </a:r>
            <a:r>
              <a:rPr lang="el-GR" dirty="0"/>
              <a:t>, όρος που </a:t>
            </a:r>
            <a:r>
              <a:rPr lang="el-GR" b="1" dirty="0"/>
              <a:t>περιγράφει την ρευστότητα και πολυπλοκότητα των </a:t>
            </a:r>
            <a:r>
              <a:rPr lang="el-GR" b="1" i="1" dirty="0"/>
              <a:t>λογοθετικών πρακτικών </a:t>
            </a:r>
            <a:r>
              <a:rPr lang="el-GR" b="1" dirty="0"/>
              <a:t>στα σημερινά κοινωνικοπολιτικά συμφραζόμενα</a:t>
            </a:r>
            <a:endParaRPr lang="el-GR" dirty="0"/>
          </a:p>
          <a:p>
            <a:pPr>
              <a:buFont typeface="Wingdings" panose="05000000000000000000" pitchFamily="2" charset="2"/>
              <a:buChar char="v"/>
            </a:pPr>
            <a:r>
              <a:rPr lang="el-GR" dirty="0"/>
              <a:t>Με απλά λόγια, συχνά οι κοινωνικοί δράστες/τριες προβαίνουν σε </a:t>
            </a:r>
            <a:r>
              <a:rPr lang="el-GR" i="1" dirty="0"/>
              <a:t>λογοθετικές πρακτικές </a:t>
            </a:r>
            <a:r>
              <a:rPr lang="el-GR" dirty="0"/>
              <a:t>που κινούνται σε ένα </a:t>
            </a:r>
            <a:r>
              <a:rPr lang="el-GR" b="1" dirty="0"/>
              <a:t>μεταίχμιο</a:t>
            </a:r>
            <a:r>
              <a:rPr lang="el-GR" dirty="0"/>
              <a:t>, </a:t>
            </a:r>
            <a:r>
              <a:rPr lang="el-GR" b="1" dirty="0"/>
              <a:t>στον κενό χώρο ανάμεσα σε </a:t>
            </a:r>
            <a:r>
              <a:rPr lang="el-GR" b="1" i="1" dirty="0"/>
              <a:t>λόγους </a:t>
            </a:r>
            <a:r>
              <a:rPr lang="el-GR" b="1" dirty="0"/>
              <a:t>που συντηρούν τις υπάρχουσες σχέσεις κυριαρχίας και ανισότητας και </a:t>
            </a:r>
            <a:r>
              <a:rPr lang="el-GR" b="1" i="1" dirty="0"/>
              <a:t>λόγους </a:t>
            </a:r>
            <a:r>
              <a:rPr lang="el-GR" b="1" dirty="0"/>
              <a:t>που συντελούν </a:t>
            </a:r>
            <a:r>
              <a:rPr lang="el-GR" b="1" dirty="0">
                <a:solidFill>
                  <a:schemeClr val="tx1">
                    <a:alpha val="60000"/>
                  </a:schemeClr>
                </a:solidFill>
              </a:rPr>
              <a:t>στον μετασχηματισμό τους</a:t>
            </a:r>
            <a:endParaRPr lang="el-GR" b="1" i="1" dirty="0">
              <a:solidFill>
                <a:schemeClr val="tx1">
                  <a:alpha val="60000"/>
                </a:schemeClr>
              </a:solidFill>
            </a:endParaRPr>
          </a:p>
          <a:p>
            <a:pPr>
              <a:buFont typeface="Wingdings" panose="05000000000000000000" pitchFamily="2" charset="2"/>
              <a:buChar char="v"/>
            </a:pPr>
            <a:r>
              <a:rPr lang="el-GR" dirty="0">
                <a:solidFill>
                  <a:schemeClr val="tx1">
                    <a:alpha val="60000"/>
                  </a:schemeClr>
                </a:solidFill>
              </a:rPr>
              <a:t>Π.χ. εγκλείουν ταυτόχρονα υπόρρητα, κεκαλυμμένα ρατσιστικές τάσεις με </a:t>
            </a:r>
            <a:r>
              <a:rPr lang="el-GR" dirty="0">
                <a:solidFill>
                  <a:schemeClr val="tx1">
                    <a:alpha val="60000"/>
                  </a:schemeClr>
                </a:solidFill>
                <a:sym typeface="+mn-ea"/>
              </a:rPr>
              <a:t>αντιρατσιστικές τάσεις.</a:t>
            </a:r>
            <a:endParaRPr lang="el-GR" dirty="0">
              <a:solidFill>
                <a:schemeClr val="tx1">
                  <a:alpha val="60000"/>
                </a:schemeClr>
              </a:solidFill>
              <a:sym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88290" y="167640"/>
            <a:ext cx="10914380" cy="584835"/>
          </a:xfrm>
        </p:spPr>
        <p:txBody>
          <a:bodyPr>
            <a:normAutofit/>
          </a:bodyPr>
          <a:lstStyle/>
          <a:p>
            <a:r>
              <a:rPr lang="el-GR" dirty="0"/>
              <a:t>Το διάκενο των λογοθετικών πρακτικών της Κίνησης</a:t>
            </a:r>
            <a:endParaRPr lang="el-GR" dirty="0"/>
          </a:p>
        </p:txBody>
      </p:sp>
      <p:sp>
        <p:nvSpPr>
          <p:cNvPr id="3" name="Θέση περιεχομένου 2"/>
          <p:cNvSpPr>
            <a:spLocks noGrp="1"/>
          </p:cNvSpPr>
          <p:nvPr>
            <p:ph idx="1"/>
          </p:nvPr>
        </p:nvSpPr>
        <p:spPr>
          <a:xfrm>
            <a:off x="104140" y="1105535"/>
            <a:ext cx="11923395" cy="5629275"/>
          </a:xfrm>
        </p:spPr>
        <p:txBody>
          <a:bodyPr>
            <a:normAutofit lnSpcReduction="10000"/>
          </a:bodyPr>
          <a:lstStyle/>
          <a:p>
            <a:pPr>
              <a:buFont typeface="Wingdings" panose="05000000000000000000" pitchFamily="2" charset="2"/>
              <a:buChar char="v"/>
            </a:pPr>
            <a:r>
              <a:rPr lang="el-GR" b="1" dirty="0"/>
              <a:t>Το «Σχολείο εν Κινήσει» της Κίνησης συντονίζεται με τον ομογενοποιητικό εθνικό λόγο της μονογλωσσίας</a:t>
            </a:r>
            <a:r>
              <a:rPr lang="el-GR" dirty="0"/>
              <a:t>, καθότι (παρά την επιφανειακή διαγλωσσικότητα που παρατηρείται στις τάξεις του) </a:t>
            </a:r>
            <a:r>
              <a:rPr lang="el-GR" b="1" dirty="0"/>
              <a:t>η γλώσσα – στόχος είναι αυστηρά προσδιορισμένη και οριοθετημένη από συγκεκριμένους λεξικογραμματικούς κανόνες</a:t>
            </a:r>
            <a:r>
              <a:rPr lang="el-GR" dirty="0"/>
              <a:t> (διδακτικό υλικό αποκλειστικά στα ελληνικά, άρα και μονοκατευθυντικότητα της διδασκαλίας, γλωσσικές ασκήσεις δομικής προσέγγισης σε πολλά χρησιμοποιούμενα εγχειρίδια κ.ο.κ.)</a:t>
            </a:r>
            <a:endParaRPr lang="el-GR" dirty="0"/>
          </a:p>
          <a:p>
            <a:pPr>
              <a:buFont typeface="Wingdings" panose="05000000000000000000" pitchFamily="2" charset="2"/>
              <a:buChar char="v"/>
            </a:pPr>
            <a:r>
              <a:rPr lang="el-GR" b="1" dirty="0"/>
              <a:t>Την ίδια στιγμή, όμως, ο ίδιος ο σκοπός της ύπαρξης του Σχολείου εκκινεί</a:t>
            </a:r>
            <a:r>
              <a:rPr lang="el-GR" dirty="0"/>
              <a:t> από τον λόγο της αλληλεγγύης και μάλιστα της </a:t>
            </a:r>
            <a:r>
              <a:rPr lang="el-GR" b="1" i="1" dirty="0"/>
              <a:t>εξισωτικής αλληλεγγύης,</a:t>
            </a:r>
            <a:r>
              <a:rPr lang="el-GR" i="1" dirty="0"/>
              <a:t> </a:t>
            </a:r>
            <a:r>
              <a:rPr lang="el-GR" dirty="0"/>
              <a:t>η οποία οι </a:t>
            </a:r>
            <a:r>
              <a:rPr lang="el-GR" b="1" dirty="0"/>
              <a:t>διακρίνεται ρητά από την φιλανθρωπία</a:t>
            </a:r>
            <a:r>
              <a:rPr lang="el-GR" dirty="0"/>
              <a:t>, καθώς η δεύτερη αποτελεί ένα ιεραρχικό σχήμα προσφοράς ανώτερου προς κατώτερο, ενώ η πρώτη συνιστά μια αλληλεπίδραση ίσου προς ίσο (βλ. </a:t>
            </a:r>
            <a:r>
              <a:rPr lang="el-GR" dirty="0">
                <a:sym typeface="+mn-ea"/>
              </a:rPr>
              <a:t>Σούζας κ.ά. 2021</a:t>
            </a:r>
            <a:r>
              <a:rPr lang="el-GR" dirty="0"/>
              <a:t>)</a:t>
            </a:r>
            <a:endParaRPr lang="el-GR" dirty="0"/>
          </a:p>
          <a:p>
            <a:pPr>
              <a:buFont typeface="Wingdings" panose="05000000000000000000" pitchFamily="2" charset="2"/>
              <a:buChar char="v"/>
            </a:pPr>
            <a:endParaRPr lang="el-GR" dirty="0"/>
          </a:p>
          <a:p>
            <a:pPr>
              <a:buFont typeface="Wingdings" panose="05000000000000000000" pitchFamily="2" charset="2"/>
              <a:buChar char="v"/>
            </a:pP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78765" y="79375"/>
            <a:ext cx="10836275" cy="673735"/>
          </a:xfrm>
        </p:spPr>
        <p:txBody>
          <a:bodyPr/>
          <a:lstStyle/>
          <a:p>
            <a:r>
              <a:rPr lang="el-GR" dirty="0"/>
              <a:t>Το διάκενο των λογοθετικών πρακτικών της Κίνησης</a:t>
            </a:r>
            <a:endParaRPr lang="el-GR" dirty="0"/>
          </a:p>
        </p:txBody>
      </p:sp>
      <p:sp>
        <p:nvSpPr>
          <p:cNvPr id="3" name="2 - Θέση περιεχομένου"/>
          <p:cNvSpPr>
            <a:spLocks noGrp="1"/>
          </p:cNvSpPr>
          <p:nvPr>
            <p:ph idx="1"/>
          </p:nvPr>
        </p:nvSpPr>
        <p:spPr>
          <a:xfrm>
            <a:off x="154940" y="1045210"/>
            <a:ext cx="11574780" cy="5586095"/>
          </a:xfrm>
        </p:spPr>
        <p:txBody>
          <a:bodyPr>
            <a:noAutofit/>
          </a:bodyPr>
          <a:lstStyle/>
          <a:p>
            <a:pPr>
              <a:buFont typeface="Wingdings" panose="05000000000000000000" pitchFamily="2" charset="2"/>
              <a:buChar char="v"/>
            </a:pPr>
            <a:r>
              <a:rPr lang="el-GR" sz="1700" dirty="0"/>
              <a:t>Συγκεκριμένα, </a:t>
            </a:r>
            <a:r>
              <a:rPr lang="el-GR" sz="1700" b="1" dirty="0"/>
              <a:t>τα μαθήματα ελληνικών της Κίνησης</a:t>
            </a:r>
            <a:r>
              <a:rPr lang="el-GR" sz="1700" dirty="0"/>
              <a:t> αποπειρώνται </a:t>
            </a:r>
            <a:r>
              <a:rPr lang="el-GR" sz="1700" b="1" dirty="0"/>
              <a:t>να υποστηρίξουν τους μετανάστες/τριες </a:t>
            </a:r>
            <a:r>
              <a:rPr lang="el-GR" sz="1700" dirty="0"/>
              <a:t>και πρόσφυγες/ισσες ώστε να καλύπτουν τις καθημερινές επικοινωνιακές τους ανάγκες</a:t>
            </a:r>
            <a:endParaRPr lang="el-GR" sz="1700" dirty="0"/>
          </a:p>
          <a:p>
            <a:pPr lvl="3">
              <a:buFont typeface="Wingdings" panose="05000000000000000000" pitchFamily="2" charset="2"/>
              <a:buChar char="v"/>
            </a:pPr>
            <a:r>
              <a:rPr lang="el-GR" sz="1700" b="1" dirty="0"/>
              <a:t>Οι μετανάστες/τριες κινούνται σε μια πλειονοτική κοινωνία ρητά ρατσιστικών </a:t>
            </a:r>
            <a:r>
              <a:rPr lang="el-GR" sz="1700" b="1" i="1" dirty="0"/>
              <a:t>λογοθετικών πρακτικών</a:t>
            </a:r>
            <a:r>
              <a:rPr lang="el-GR" sz="1700" b="1" dirty="0"/>
              <a:t>, η οποία, με πρόσχημα την από μεριάς των μεταναστών/τριών μη γνώση της ελληνικής, συχνά αρνείται να συνδιαλλαγεί μαζί τους</a:t>
            </a:r>
            <a:r>
              <a:rPr lang="el-GR" sz="1700" dirty="0"/>
              <a:t> </a:t>
            </a:r>
            <a:endParaRPr lang="el-GR" sz="1700" dirty="0"/>
          </a:p>
          <a:p>
            <a:pPr>
              <a:buFont typeface="Wingdings" panose="05000000000000000000" pitchFamily="2" charset="2"/>
              <a:buChar char="v"/>
            </a:pPr>
            <a:r>
              <a:rPr lang="el-GR" sz="1700" dirty="0"/>
              <a:t>Προαπαιτούμενη ελληνομάθεια (τουλάχιστον επιπέδου Α2) σε πολλές θέσεις εργασίας, καθημερινά περιστατικά άρνησης διευκόλυνσής τους εάν δεν μιλούν ελληνικά (σε δημόσιες υπηρεσίες ή και στα σχολεία των παιδιών τους, όπως συμβαίνει σε μία από τις μαθήτριες του σχολείου, την αραβόφωνη Λ., η οποία αναφέρει πως, όποτε πηγαίνει στο σχολείο για να ενημερωθεί για την πρόοδο της κόρης της, η δασκάλα του παιδιού τής μιλάει αποκλειστικά στα ελληνικά και δίχως καν αλλαγή στην ταχύτητα ομιλίας της, μολονότι η Λ. εμφανώς δυσκολεύεται να την παρακολουθήσει</a:t>
            </a:r>
            <a:r>
              <a:rPr lang="en-GB" sz="1700" dirty="0"/>
              <a:t>)</a:t>
            </a:r>
            <a:endParaRPr lang="en-GB" sz="17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47345" y="246380"/>
            <a:ext cx="10855325" cy="725805"/>
          </a:xfrm>
        </p:spPr>
        <p:txBody>
          <a:bodyPr/>
          <a:lstStyle/>
          <a:p>
            <a:r>
              <a:rPr lang="el-GR" dirty="0"/>
              <a:t>Αντιφάσεις (;) και στρατηγικές αναδιπλώσεις</a:t>
            </a:r>
            <a:endParaRPr lang="el-GR" dirty="0"/>
          </a:p>
        </p:txBody>
      </p:sp>
      <p:sp>
        <p:nvSpPr>
          <p:cNvPr id="3" name="Θέση περιεχομένου 2"/>
          <p:cNvSpPr>
            <a:spLocks noGrp="1"/>
          </p:cNvSpPr>
          <p:nvPr>
            <p:ph idx="1"/>
          </p:nvPr>
        </p:nvSpPr>
        <p:spPr>
          <a:xfrm>
            <a:off x="-635" y="1416050"/>
            <a:ext cx="11932285" cy="5259705"/>
          </a:xfrm>
        </p:spPr>
        <p:txBody>
          <a:bodyPr>
            <a:normAutofit fontScale="92500"/>
          </a:bodyPr>
          <a:lstStyle/>
          <a:p>
            <a:pPr>
              <a:buFont typeface="Wingdings" panose="05000000000000000000" pitchFamily="2" charset="2"/>
              <a:buChar char="v"/>
            </a:pPr>
            <a:r>
              <a:rPr lang="el-GR" dirty="0"/>
              <a:t>Έτσι, </a:t>
            </a:r>
            <a:r>
              <a:rPr lang="el-GR" b="1" dirty="0">
                <a:sym typeface="+mn-ea"/>
              </a:rPr>
              <a:t>τα μαθήματα ελληνικών της Κίνησης, αν και </a:t>
            </a:r>
            <a:r>
              <a:rPr lang="el-GR" b="1" dirty="0"/>
              <a:t>εκ πρώτης όψεως φαίνεται να είναι εναρμονισμένα με τον εθνικό </a:t>
            </a:r>
            <a:r>
              <a:rPr lang="el-GR" b="1" i="1" dirty="0"/>
              <a:t>λόγο</a:t>
            </a:r>
            <a:r>
              <a:rPr lang="el-GR" b="1" dirty="0"/>
              <a:t> της μονογλωσσίας και της μονοπολιτισμικότητας</a:t>
            </a:r>
            <a:r>
              <a:rPr lang="el-GR" dirty="0"/>
              <a:t> (έναν </a:t>
            </a:r>
            <a:r>
              <a:rPr lang="el-GR" i="1" dirty="0"/>
              <a:t>λόγο</a:t>
            </a:r>
            <a:r>
              <a:rPr lang="el-GR" dirty="0"/>
              <a:t>, δηλαδή, που απλώς αναπαράγει την κυρίαρχη τάξη), στην πραγματικότητα παρέχουν </a:t>
            </a:r>
            <a:r>
              <a:rPr lang="el-GR" b="1" dirty="0"/>
              <a:t>εργαλεία αντιμετώπισης του (συστημικού) ρατσισμού σε όσους/ες βιώνουν καθημερινά ανισότητες λόγω της εθνικής, γλωσσικής ή/και θρησκευτικής τους ταυτότητας</a:t>
            </a:r>
            <a:r>
              <a:rPr lang="el-GR" dirty="0"/>
              <a:t> </a:t>
            </a:r>
            <a:endParaRPr lang="el-GR" dirty="0"/>
          </a:p>
          <a:p>
            <a:pPr>
              <a:buFont typeface="Wingdings" panose="05000000000000000000" pitchFamily="2" charset="2"/>
              <a:buChar char="v"/>
            </a:pPr>
            <a:r>
              <a:rPr lang="el-GR" b="1" dirty="0"/>
              <a:t>Διαμορφώνουν, άρα, και διαμορφώνονται από έναν </a:t>
            </a:r>
            <a:r>
              <a:rPr lang="el-GR" b="1" i="1" dirty="0"/>
              <a:t>λόγο</a:t>
            </a:r>
            <a:r>
              <a:rPr lang="el-GR" b="1" dirty="0"/>
              <a:t> ανταγωνιστικό προς τον εθνικό, με ευδιάκριτη αντιρατσιστική στόχευση</a:t>
            </a:r>
            <a:r>
              <a:rPr lang="el-GR" dirty="0"/>
              <a:t>, επιβεβαιώνοντας την πολυπλοκότητα των σημερινών </a:t>
            </a:r>
            <a:r>
              <a:rPr lang="el-GR" i="1" dirty="0"/>
              <a:t>λογοθετικών πρακτικών </a:t>
            </a:r>
            <a:r>
              <a:rPr lang="el-GR" dirty="0"/>
              <a:t>κι ενδεχομένως </a:t>
            </a:r>
            <a:r>
              <a:rPr lang="el-GR" b="1" dirty="0"/>
              <a:t>καταδεικνύοντας τις αναδιπλώσεις που ενίοτε απαιτούνται στο δρόμο για τον μετασχηματισμό των υφιστάμενων σχέσεων εξουσίας και ιδεολογικής κυριαρχίας</a:t>
            </a:r>
            <a:endParaRPr lang="el-GR" dirty="0"/>
          </a:p>
          <a:p>
            <a:pPr>
              <a:buFont typeface="Wingdings" panose="05000000000000000000" pitchFamily="2" charset="2"/>
              <a:buChar char="v"/>
            </a:pPr>
            <a:endParaRPr lang="el-GR" dirty="0"/>
          </a:p>
          <a:p>
            <a:pPr>
              <a:buFont typeface="Wingdings" panose="05000000000000000000" pitchFamily="2" charset="2"/>
              <a:buChar char="v"/>
            </a:pP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44500" y="132080"/>
            <a:ext cx="10758170" cy="742315"/>
          </a:xfrm>
        </p:spPr>
        <p:txBody>
          <a:bodyPr/>
          <a:lstStyle/>
          <a:p>
            <a:r>
              <a:rPr lang="el-GR" dirty="0"/>
              <a:t>Βιβλιογραφία</a:t>
            </a:r>
            <a:endParaRPr lang="el-GR" dirty="0"/>
          </a:p>
        </p:txBody>
      </p:sp>
      <p:sp>
        <p:nvSpPr>
          <p:cNvPr id="3" name="2 - Θέση περιεχομένου"/>
          <p:cNvSpPr>
            <a:spLocks noGrp="1"/>
          </p:cNvSpPr>
          <p:nvPr>
            <p:ph idx="1"/>
          </p:nvPr>
        </p:nvSpPr>
        <p:spPr>
          <a:xfrm>
            <a:off x="329565" y="1158875"/>
            <a:ext cx="11268710" cy="5553075"/>
          </a:xfrm>
        </p:spPr>
        <p:txBody>
          <a:bodyPr>
            <a:normAutofit fontScale="55000" lnSpcReduction="20000"/>
          </a:bodyPr>
          <a:lstStyle/>
          <a:p>
            <a:pPr>
              <a:buFont typeface="Wingdings" panose="05000000000000000000" pitchFamily="2" charset="2"/>
              <a:buChar char="v"/>
            </a:pPr>
            <a:r>
              <a:rPr lang="el-GR" dirty="0"/>
              <a:t>Αρχάκης, Α. (2020). Από τον Εθνικό στον Μετα – εθνικό Λόγο: Μεταναστευτικές Ταυτότητες και Κριτική Εκπαίδευση. Αθήνα: Πατάκης.</a:t>
            </a:r>
            <a:endParaRPr lang="el-GR" dirty="0"/>
          </a:p>
          <a:p>
            <a:pPr>
              <a:buFont typeface="Wingdings" panose="05000000000000000000" pitchFamily="2" charset="2"/>
              <a:buChar char="v"/>
            </a:pPr>
            <a:r>
              <a:rPr lang="en-US" dirty="0"/>
              <a:t>Chouliaraki L, Fairclough N. (1999). Discourse in Late Modernity: Rethinking Critical Discourse Analysis. Edinburgh: Edinburgh University Press.</a:t>
            </a:r>
            <a:endParaRPr lang="en-US" dirty="0"/>
          </a:p>
          <a:p>
            <a:pPr>
              <a:buFont typeface="Wingdings" panose="05000000000000000000" pitchFamily="2" charset="2"/>
              <a:buChar char="v"/>
            </a:pPr>
            <a:r>
              <a:rPr lang="en-US" dirty="0"/>
              <a:t>Fairclough, N. (1992). Discourse and Social Change. Cambridge: Polity Press.</a:t>
            </a:r>
            <a:endParaRPr lang="en-US" dirty="0"/>
          </a:p>
          <a:p>
            <a:pPr>
              <a:buFont typeface="Wingdings" panose="05000000000000000000" pitchFamily="2" charset="2"/>
              <a:buChar char="v"/>
            </a:pPr>
            <a:r>
              <a:rPr lang="en-US" dirty="0"/>
              <a:t>García, O., Flores, N., Seltzer, K., Li, Wei, &amp; Otheguy, R. (2021). Rejecting abyssal thinking in the language and education of racialized bilinguals: A manifesto. Critical Inquiry in Language Studies, 18(3), 203–228.</a:t>
            </a:r>
            <a:endParaRPr lang="el-GR" dirty="0"/>
          </a:p>
          <a:p>
            <a:pPr>
              <a:buFont typeface="Wingdings" panose="05000000000000000000" pitchFamily="2" charset="2"/>
              <a:buChar char="v"/>
            </a:pPr>
            <a:r>
              <a:rPr lang="en-US" dirty="0"/>
              <a:t>Makoni, S., &amp; Pennycook, A. (2005). Disinventing and (re)constituting languages. Critical Inquiry in Language Studies 2, 137–156. </a:t>
            </a:r>
            <a:endParaRPr lang="el-GR" dirty="0"/>
          </a:p>
          <a:p>
            <a:pPr>
              <a:buFont typeface="Wingdings" panose="05000000000000000000" pitchFamily="2" charset="2"/>
              <a:buChar char="v"/>
            </a:pPr>
            <a:r>
              <a:rPr lang="en-US" dirty="0"/>
              <a:t>Makoni, S., &amp; Pennycook, A. (2012). Disinventing multilingualism: From monological multilingualism to multilingua francas. In The Routledge handbook of multilingualism (pp. 439–453). Taylor &amp; Francis</a:t>
            </a:r>
            <a:endParaRPr lang="el-GR" dirty="0"/>
          </a:p>
          <a:p>
            <a:pPr>
              <a:buFont typeface="Wingdings" panose="05000000000000000000" pitchFamily="2" charset="2"/>
              <a:buChar char="v"/>
            </a:pPr>
            <a:r>
              <a:rPr lang="el-GR" dirty="0"/>
              <a:t>Σούζας, Ν., Μέρμηγκα, Ι., Διακουμάκου, Τ. (2021). ‘Γιατί η μοναξιά μου θεωρείται ασφαλής χώρα’: Αγώνες αιτούντων άσυλο και τοπικές αντιδράσεις στο συνοριακό καθεστώς της Χίου (2015-2016). Αθήνα: Ψηφίδες.</a:t>
            </a:r>
            <a:endParaRPr lang="el-GR" dirty="0"/>
          </a:p>
          <a:p>
            <a:pPr>
              <a:buFont typeface="Wingdings" panose="05000000000000000000" pitchFamily="2" charset="2"/>
              <a:buChar char="v"/>
            </a:pPr>
            <a:r>
              <a:rPr lang="el-GR" dirty="0"/>
              <a:t>Στάμου, Α.Γ. (2014). Η κριτική ανάλυση λόγου: Μελετώντας τον ιδεολογικό ρόλο της γλώσσας. Στο Μ. Γεωργαλίδου, Μ. Σηφιανού, Β. Τσάκωνα (επιμ.) (2014), Ανάλυση Λόγου: Θεωρία και Εφαρμογές. Αθήνα: Νήσος. </a:t>
            </a:r>
            <a:endParaRPr lang="el-GR" dirty="0"/>
          </a:p>
          <a:p>
            <a:pPr>
              <a:buFont typeface="Wingdings" panose="05000000000000000000" pitchFamily="2" charset="2"/>
              <a:buChar char="v"/>
            </a:pPr>
            <a:r>
              <a:rPr lang="en-US" dirty="0"/>
              <a:t>Tsokalidou, R. (2016) Beyond language borders to translanguaging within and outside the educational context. In C. E. Wilson (Ed.), Bilingualism: Cultural influences, global perspectives and advantages/disadvantages, (pp. 108–118). </a:t>
            </a:r>
            <a:r>
              <a:rPr lang="el-GR" dirty="0"/>
              <a:t>Nova Science Publishers.</a:t>
            </a:r>
            <a:endParaRPr lang="en-GB" dirty="0"/>
          </a:p>
          <a:p>
            <a:pPr>
              <a:buFont typeface="Wingdings" panose="05000000000000000000" pitchFamily="2" charset="2"/>
              <a:buChar char="v"/>
            </a:pPr>
            <a:r>
              <a:rPr lang="el-GR" dirty="0"/>
              <a:t>Χατζηδάκη, Α. &amp; Μαλιγκούδη, Α. (2023). Η ανάπτυξη της γλώσσας της κοινότητας σε παιδιά από μειονοτικές ομάδες. http://dx.doi.org/10.57713/kallipos-359.</a:t>
            </a:r>
            <a:endParaRPr lang="el-GR" dirty="0"/>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36245" y="395605"/>
            <a:ext cx="10766425" cy="612140"/>
          </a:xfrm>
        </p:spPr>
        <p:txBody>
          <a:bodyPr>
            <a:normAutofit fontScale="90000"/>
          </a:bodyPr>
          <a:lstStyle/>
          <a:p>
            <a:r>
              <a:rPr lang="el-GR" dirty="0"/>
              <a:t>Η Κίνηση Υπεράσπισης Δικαιωμάτων Προσφύγων/ισσών &amp; Μεταναστών/τριών </a:t>
            </a:r>
            <a:endParaRPr lang="el-GR" dirty="0"/>
          </a:p>
        </p:txBody>
      </p:sp>
      <p:sp>
        <p:nvSpPr>
          <p:cNvPr id="3" name="Θέση περιεχομένου 2"/>
          <p:cNvSpPr>
            <a:spLocks noGrp="1"/>
          </p:cNvSpPr>
          <p:nvPr>
            <p:ph idx="1"/>
          </p:nvPr>
        </p:nvSpPr>
        <p:spPr>
          <a:xfrm>
            <a:off x="217170" y="1256030"/>
            <a:ext cx="10985500" cy="5404485"/>
          </a:xfrm>
        </p:spPr>
        <p:txBody>
          <a:bodyPr>
            <a:normAutofit fontScale="85000"/>
          </a:bodyPr>
          <a:lstStyle/>
          <a:p>
            <a:pPr>
              <a:buFont typeface="Wingdings" panose="05000000000000000000" pitchFamily="2" charset="2"/>
              <a:buChar char="v"/>
            </a:pPr>
            <a:r>
              <a:rPr lang="el-GR" b="1" dirty="0"/>
              <a:t>Συλλογικότητα</a:t>
            </a:r>
            <a:r>
              <a:rPr lang="el-GR" dirty="0"/>
              <a:t> ανοιχτών διαδικασιών/συνελεύσεων με ισότιμη συμμετοχή όλων των μελών, που δημιουργήθηκε το 2007, με αφορμή τις άθλιες συνθήκες διαβίωσης των προσφύγων στην Πάτρα και τις απόπειρες εκδίωξής τους με κατασταλτικές μεθόδους</a:t>
            </a:r>
            <a:endParaRPr lang="el-GR" dirty="0"/>
          </a:p>
          <a:p>
            <a:pPr>
              <a:buFont typeface="Wingdings" panose="05000000000000000000" pitchFamily="2" charset="2"/>
              <a:buChar char="v"/>
            </a:pPr>
            <a:r>
              <a:rPr lang="el-GR" b="1" dirty="0"/>
              <a:t>Εθελοντική προσπάθεια</a:t>
            </a:r>
            <a:r>
              <a:rPr lang="el-GR" dirty="0"/>
              <a:t> κάλυψης των αναγκών των μεταναστών/τριών και προσφύγων/ισσών της πόλης (επισιτιστικών, ιατροφαρμακευτικών, νομικών, εκπαιδευτικών κ.ο.κ.)</a:t>
            </a:r>
            <a:endParaRPr lang="el-GR" dirty="0"/>
          </a:p>
          <a:p>
            <a:pPr>
              <a:buFont typeface="Wingdings" panose="05000000000000000000" pitchFamily="2" charset="2"/>
              <a:buChar char="v"/>
            </a:pPr>
            <a:r>
              <a:rPr lang="el-GR" dirty="0"/>
              <a:t>Σε αυτήν την κατεύθυνση, </a:t>
            </a:r>
            <a:r>
              <a:rPr lang="el-GR" b="1" dirty="0"/>
              <a:t>στον χώρο (Στέκι) της Κίνησης (Ιωάννου Βλάχου 19) </a:t>
            </a:r>
            <a:r>
              <a:rPr lang="el-GR" dirty="0"/>
              <a:t>«λειτουργεί», μεταξύ άλλων, ανελλιπώς </a:t>
            </a:r>
            <a:r>
              <a:rPr lang="el-GR" b="1" dirty="0"/>
              <a:t>τα τελευταία 17 χρόνια και το «Σχολείο εν Κινήσει»</a:t>
            </a:r>
            <a:r>
              <a:rPr lang="el-GR" dirty="0"/>
              <a:t>, από το οποίο έχουν περάσει εκατοντάδες μαθητές/τριες μέχρι σήμερα (καταγόμενοι/ες από Αφγανιστάν, το Πακιστάν, το Μπαγκλαντές, την Συρία, την Αιθιοπία, το Σουδάν, την Νιγηρία, την Τυνησία, την Αλγερία, την Γκάνα, το Ιράκ, το Ιράν, την Ιορδανία, το Κασμίρ, την Ρωσία, τη Βουλγαρία, την Ουκρανία, την Εσθονία, την Λευκορωσία, την Αλβανία και τη Λιθουανία) </a:t>
            </a:r>
            <a:endParaRPr lang="el-GR" dirty="0"/>
          </a:p>
          <a:p>
            <a:pPr>
              <a:buFont typeface="Wingdings" panose="05000000000000000000" pitchFamily="2" charset="2"/>
              <a:buChar char="v"/>
            </a:pP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67690" y="395605"/>
            <a:ext cx="10634980" cy="515620"/>
          </a:xfrm>
        </p:spPr>
        <p:txBody>
          <a:bodyPr>
            <a:normAutofit fontScale="90000"/>
          </a:bodyPr>
          <a:lstStyle/>
          <a:p>
            <a:r>
              <a:rPr lang="el-GR" dirty="0"/>
              <a:t>Σχολείο «εν Κινήσει»</a:t>
            </a:r>
            <a:endParaRPr lang="el-GR" dirty="0"/>
          </a:p>
        </p:txBody>
      </p:sp>
      <p:sp>
        <p:nvSpPr>
          <p:cNvPr id="3" name="Θέση περιεχομένου 2"/>
          <p:cNvSpPr>
            <a:spLocks noGrp="1"/>
          </p:cNvSpPr>
          <p:nvPr>
            <p:ph idx="1"/>
          </p:nvPr>
        </p:nvSpPr>
        <p:spPr>
          <a:xfrm>
            <a:off x="216535" y="1228725"/>
            <a:ext cx="10986135" cy="5165725"/>
          </a:xfrm>
        </p:spPr>
        <p:txBody>
          <a:bodyPr>
            <a:normAutofit lnSpcReduction="10000"/>
          </a:bodyPr>
          <a:lstStyle/>
          <a:p>
            <a:pPr>
              <a:buFont typeface="Wingdings" panose="05000000000000000000" pitchFamily="2" charset="2"/>
              <a:buChar char="v"/>
            </a:pPr>
            <a:r>
              <a:rPr lang="el-GR" dirty="0"/>
              <a:t>Μαθήματα ελληνικών – 2 φορές την εβδομάδα – σε </a:t>
            </a:r>
            <a:r>
              <a:rPr lang="el-GR" b="1" dirty="0"/>
              <a:t>ενήλικες</a:t>
            </a:r>
            <a:r>
              <a:rPr lang="el-GR" dirty="0"/>
              <a:t> (ενίοτε επειδή τους ζητείται πιστοποίηση ελληνομάθειας για απόκτηση ιθαγένειας ή για επαγγελματικούς σκοπούς ή «απλώς» για να μπορούν να καλύπτουν τις καθημερινές τους επικοινωνιακές ανάγκες) αλλά και </a:t>
            </a:r>
            <a:r>
              <a:rPr lang="el-GR" b="1" dirty="0"/>
              <a:t>παιδιά προσφυγικών οικογενειών</a:t>
            </a:r>
            <a:r>
              <a:rPr lang="el-GR" dirty="0"/>
              <a:t> (ουσιαστικά ενισχυτική διδασκαλία, συνήθως στο μάθημα της Γλώσσας, αλλά ενίοτε και στα Μαθηματικά)</a:t>
            </a:r>
            <a:endParaRPr lang="el-GR" dirty="0"/>
          </a:p>
          <a:p>
            <a:pPr>
              <a:buFont typeface="Wingdings" panose="05000000000000000000" pitchFamily="2" charset="2"/>
              <a:buChar char="v"/>
            </a:pPr>
            <a:r>
              <a:rPr lang="el-GR" dirty="0"/>
              <a:t>Φέτος, επίσης, τμήματα για ενισχυτική διδασκαλία σε </a:t>
            </a:r>
            <a:r>
              <a:rPr lang="el-GR" b="1" dirty="0"/>
              <a:t>Ρομά μαθητές/τριες Δημοτικού</a:t>
            </a:r>
            <a:endParaRPr lang="el-GR" b="1" dirty="0"/>
          </a:p>
          <a:p>
            <a:pPr>
              <a:buFont typeface="Wingdings" panose="05000000000000000000" pitchFamily="2" charset="2"/>
              <a:buChar char="v"/>
            </a:pPr>
            <a:r>
              <a:rPr lang="el-GR" sz="2400" b="1" dirty="0"/>
              <a:t>Εθελοντές εκπαιδευτικοί </a:t>
            </a:r>
            <a:r>
              <a:rPr lang="el-GR" dirty="0"/>
              <a:t> (συνταξιούχοι, εν ενεργεία ή φοιτητές/τριες – κατά βάση τμημάτων όπως  το Παιδαγωγικό ή η Φιλολογία)</a:t>
            </a:r>
            <a:endParaRPr lang="el-GR" dirty="0"/>
          </a:p>
          <a:p>
            <a:pPr>
              <a:buFont typeface="Wingdings" panose="05000000000000000000" pitchFamily="2" charset="2"/>
              <a:buChar char="v"/>
            </a:pPr>
            <a:endParaRPr lang="el-GR" dirty="0"/>
          </a:p>
          <a:p>
            <a:pPr>
              <a:buFont typeface="Wingdings" panose="05000000000000000000" pitchFamily="2" charset="2"/>
              <a:buChar char="v"/>
            </a:pP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56870" y="281940"/>
            <a:ext cx="10845800" cy="523240"/>
          </a:xfrm>
        </p:spPr>
        <p:txBody>
          <a:bodyPr>
            <a:normAutofit fontScale="90000"/>
          </a:bodyPr>
          <a:lstStyle/>
          <a:p>
            <a:r>
              <a:rPr lang="el-GR" dirty="0"/>
              <a:t>Κατανομή σε τμήματα</a:t>
            </a:r>
            <a:endParaRPr lang="el-GR" dirty="0"/>
          </a:p>
        </p:txBody>
      </p:sp>
      <p:sp>
        <p:nvSpPr>
          <p:cNvPr id="3" name="Θέση περιεχομένου 2"/>
          <p:cNvSpPr>
            <a:spLocks noGrp="1"/>
          </p:cNvSpPr>
          <p:nvPr>
            <p:ph idx="1"/>
          </p:nvPr>
        </p:nvSpPr>
        <p:spPr>
          <a:xfrm>
            <a:off x="67945" y="1045210"/>
            <a:ext cx="11345545" cy="5339715"/>
          </a:xfrm>
        </p:spPr>
        <p:txBody>
          <a:bodyPr>
            <a:noAutofit/>
          </a:bodyPr>
          <a:lstStyle/>
          <a:p>
            <a:pPr>
              <a:buFont typeface="Wingdings" panose="05000000000000000000" pitchFamily="2" charset="2"/>
              <a:buChar char="v"/>
            </a:pPr>
            <a:r>
              <a:rPr lang="el-GR" dirty="0"/>
              <a:t>Κάθε σχολική χρονιά, γύρω στον Νοέμβρη, οι μαθητές/τριες κατανέμονται σε 2 ή 3 τμήματα, ανάλογα με την προσέλευση</a:t>
            </a:r>
            <a:endParaRPr lang="el-GR" dirty="0"/>
          </a:p>
          <a:p>
            <a:pPr>
              <a:buFont typeface="Wingdings" panose="05000000000000000000" pitchFamily="2" charset="2"/>
              <a:buChar char="v"/>
            </a:pPr>
            <a:r>
              <a:rPr lang="el-GR" dirty="0"/>
              <a:t>Κριτήριο για την κατανομή τους η ικανότητα προφορικής επικοινωνίας στα ελληνικά, τόσο σε επίπεδο παραγωγής όσο και πρόσληψης (κατανόησης) προφορικού λόγου</a:t>
            </a:r>
            <a:endParaRPr lang="el-GR" dirty="0"/>
          </a:p>
          <a:p>
            <a:pPr>
              <a:buFont typeface="Wingdings" panose="05000000000000000000" pitchFamily="2" charset="2"/>
              <a:buChar char="v"/>
            </a:pPr>
            <a:r>
              <a:rPr lang="el-GR" dirty="0"/>
              <a:t>Σε αδρές γραμμές, προκύπτουν έτσι </a:t>
            </a:r>
            <a:r>
              <a:rPr lang="el-GR" b="1" dirty="0"/>
              <a:t>3 επίπεδα: ένα αρχάριων, ένα μέσων κι ένα προχωρημένων</a:t>
            </a:r>
            <a:endParaRPr lang="el-GR" b="1" dirty="0"/>
          </a:p>
          <a:p>
            <a:pPr>
              <a:buFont typeface="Wingdings" panose="05000000000000000000" pitchFamily="2" charset="2"/>
              <a:buChar char="v"/>
            </a:pPr>
            <a:r>
              <a:rPr lang="el-GR" dirty="0"/>
              <a:t>Ωστόσο, ακόμα και μέσα στο ίδιο τμήμα, το επίπεδο «ελληνομάθειας» δεν είναι ποτέ ακριβώς το ίδιο για όλους/ες, δεδομένου κιόλας πως σπάνια υπάρχουν τόσοι εκπαιδευτικοί διαθέσιμοι/ες όσα και τα επιμέρους επίπεδα των μαθητών/τριών</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65760" y="210820"/>
            <a:ext cx="10836910" cy="619760"/>
          </a:xfrm>
        </p:spPr>
        <p:txBody>
          <a:bodyPr/>
          <a:lstStyle/>
          <a:p>
            <a:r>
              <a:rPr lang="el-GR" dirty="0"/>
              <a:t>Διδακτικό υλικό</a:t>
            </a:r>
            <a:endParaRPr lang="el-GR" dirty="0"/>
          </a:p>
        </p:txBody>
      </p:sp>
      <p:sp>
        <p:nvSpPr>
          <p:cNvPr id="3" name="Θέση περιεχομένου 2"/>
          <p:cNvSpPr>
            <a:spLocks noGrp="1"/>
          </p:cNvSpPr>
          <p:nvPr>
            <p:ph idx="1"/>
          </p:nvPr>
        </p:nvSpPr>
        <p:spPr>
          <a:xfrm>
            <a:off x="365125" y="1079500"/>
            <a:ext cx="10837545" cy="5354320"/>
          </a:xfrm>
        </p:spPr>
        <p:txBody>
          <a:bodyPr>
            <a:normAutofit fontScale="85000" lnSpcReduction="20000"/>
          </a:bodyPr>
          <a:lstStyle/>
          <a:p>
            <a:pPr>
              <a:buFont typeface="Wingdings" panose="05000000000000000000" pitchFamily="2" charset="2"/>
              <a:buChar char="v"/>
            </a:pPr>
            <a:r>
              <a:rPr lang="el-GR" dirty="0"/>
              <a:t>Η παραπάνω συνθήκη εύλογα επηρεάζει και την επιλογή ή/και δημιουργία του διδακτικού υλικού από τους/τις δασκάλους/ες, μιας και αυτό θα πρέπει να ανταποκρίνεται στις διαφορετικές ανάγκες ενός ετερογενούς ακροατηρίου</a:t>
            </a:r>
            <a:endParaRPr lang="el-GR" dirty="0"/>
          </a:p>
          <a:p>
            <a:pPr>
              <a:buFont typeface="Wingdings" panose="05000000000000000000" pitchFamily="2" charset="2"/>
              <a:buChar char="v"/>
            </a:pPr>
            <a:r>
              <a:rPr lang="el-GR" dirty="0"/>
              <a:t>Σαν γενικό «περίγραμμα» για την εκμάθηση της </a:t>
            </a:r>
            <a:r>
              <a:rPr lang="el-GR" b="1" dirty="0"/>
              <a:t>ελληνικής ως ξένης γλώσσας</a:t>
            </a:r>
            <a:r>
              <a:rPr lang="el-GR" dirty="0"/>
              <a:t>, τουλάχιστον για το επίπεδο των αρχάριων, ιδιαίτερα χρήσιμο αποδεικνύεται το </a:t>
            </a:r>
            <a:r>
              <a:rPr lang="el-GR" b="1" dirty="0"/>
              <a:t>εγχειρίδιο της Κατάληψης Σινιάλο (Εγχειρίδιο Εκμάθησης της Ελληνικής σε Μετανάστες και Πρόσφυγες, 2012)</a:t>
            </a:r>
            <a:endParaRPr lang="el-GR" dirty="0"/>
          </a:p>
          <a:p>
            <a:pPr>
              <a:buFont typeface="Wingdings" panose="05000000000000000000" pitchFamily="2" charset="2"/>
              <a:buChar char="v"/>
            </a:pPr>
            <a:r>
              <a:rPr lang="el-GR" dirty="0"/>
              <a:t>Ακόμη, για αραβόφωνους αρχάριους μαθητές/τριες, πολύ βοηθητικές είναι και οι </a:t>
            </a:r>
            <a:r>
              <a:rPr lang="el-GR" b="1" dirty="0"/>
              <a:t>«Γέφυρες» του Γιώργου Σιμόπουλου (Οδηγός δίγλωσσης υποστήριξης προσφύγων, 2016)</a:t>
            </a:r>
            <a:endParaRPr lang="el-GR" b="1" dirty="0"/>
          </a:p>
          <a:p>
            <a:pPr>
              <a:buFont typeface="Wingdings" panose="05000000000000000000" pitchFamily="2" charset="2"/>
              <a:buChar char="v"/>
            </a:pPr>
            <a:r>
              <a:rPr lang="el-GR" dirty="0"/>
              <a:t>Ωστόσο, επειδή οι ανάγκες των μαθητών/τριών ποικίλλουν, αναγκαία κρίνεται και </a:t>
            </a:r>
            <a:r>
              <a:rPr lang="el-GR" b="1" dirty="0"/>
              <a:t>η «αυτοσχεδιαστική» αυτενέργεια του/της εκάστοτε εκπαιδευτικού</a:t>
            </a:r>
            <a:r>
              <a:rPr lang="el-GR" dirty="0"/>
              <a:t> με τη δημιουργία δικού του/της υλικού με χαρακτηριστικά περισσότερο εξατομικευμένα και προσαρμοσμένα στο γνωστικό επίπεδο κάθε μαθητή/τριας</a:t>
            </a:r>
            <a:endParaRPr lang="el-GR" dirty="0"/>
          </a:p>
          <a:p>
            <a:pPr>
              <a:buFont typeface="Wingdings" panose="05000000000000000000" pitchFamily="2" charset="2"/>
              <a:buChar char="v"/>
            </a:pP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58800" y="395605"/>
            <a:ext cx="10643870" cy="549910"/>
          </a:xfrm>
        </p:spPr>
        <p:txBody>
          <a:bodyPr>
            <a:normAutofit fontScale="90000"/>
          </a:bodyPr>
          <a:lstStyle/>
          <a:p>
            <a:r>
              <a:rPr lang="el-GR" dirty="0"/>
              <a:t>Διδακτική πορεία</a:t>
            </a:r>
            <a:endParaRPr lang="el-GR" dirty="0"/>
          </a:p>
        </p:txBody>
      </p:sp>
      <p:sp>
        <p:nvSpPr>
          <p:cNvPr id="3" name="Θέση περιεχομένου 2"/>
          <p:cNvSpPr>
            <a:spLocks noGrp="1"/>
          </p:cNvSpPr>
          <p:nvPr>
            <p:ph idx="1"/>
          </p:nvPr>
        </p:nvSpPr>
        <p:spPr>
          <a:xfrm>
            <a:off x="321310" y="1229995"/>
            <a:ext cx="11373485" cy="5186680"/>
          </a:xfrm>
        </p:spPr>
        <p:txBody>
          <a:bodyPr>
            <a:normAutofit fontScale="87500" lnSpcReduction="20000"/>
          </a:bodyPr>
          <a:lstStyle/>
          <a:p>
            <a:pPr>
              <a:buFont typeface="Wingdings" panose="05000000000000000000" pitchFamily="2" charset="2"/>
              <a:buChar char="v"/>
            </a:pPr>
            <a:r>
              <a:rPr lang="el-GR" dirty="0"/>
              <a:t>Εστίαση σε </a:t>
            </a:r>
            <a:r>
              <a:rPr lang="el-GR" b="1" dirty="0"/>
              <a:t>θεματικά οργανωμένο λεξιλόγιο</a:t>
            </a:r>
            <a:r>
              <a:rPr lang="el-GR" dirty="0"/>
              <a:t>, συχνά συνοδευόμενο από εικόνες, για τους/τις αρχάριους/ες (π.χ. μήνες, αριθμοί, χρώματα, μέρη του σπιτιού κ.λπ.)</a:t>
            </a:r>
            <a:endParaRPr lang="el-GR" dirty="0"/>
          </a:p>
          <a:p>
            <a:pPr>
              <a:buFont typeface="Wingdings" panose="05000000000000000000" pitchFamily="2" charset="2"/>
              <a:buChar char="v"/>
            </a:pPr>
            <a:r>
              <a:rPr lang="en-US" b="1" dirty="0"/>
              <a:t>Role playing </a:t>
            </a:r>
            <a:r>
              <a:rPr lang="el-GR" b="1" dirty="0"/>
              <a:t>στο ίδιο επίπεδο με προσομοιώσεις επικοινωνιακών περιστάσεων της καθημερινότητάς τους</a:t>
            </a:r>
            <a:r>
              <a:rPr lang="el-GR" dirty="0"/>
              <a:t>, όπου χρησιμοποιούνται τυποποιημένες φράσεις («ελληνικά επιβίωσης»), όπως π.χ. πιθανοί διάλογοι σε ένα νοσοκομείο, φαρμακείο, μανάβικο, εστιατόριο, μαγαζί με ρούχα κ.ο.κ. (ένα ιδιαίτερα χρήσιμο πλαίσιο για τέτοιου είδους παιχνίδια προσφέρουν οι «Γέφυρες» που αναφέρθηκαν προηγουμένως)</a:t>
            </a:r>
            <a:endParaRPr lang="el-GR" dirty="0"/>
          </a:p>
          <a:p>
            <a:pPr>
              <a:buFont typeface="Wingdings" panose="05000000000000000000" pitchFamily="2" charset="2"/>
              <a:buChar char="v"/>
            </a:pPr>
            <a:r>
              <a:rPr lang="el-GR" b="1" dirty="0"/>
              <a:t>Μετάβαση σε κείμενο όσο το επίπεδο κατανόησης λόγου αυξάνει</a:t>
            </a:r>
            <a:r>
              <a:rPr lang="el-GR" dirty="0"/>
              <a:t>: ανάγνωση, ανίχνευση άγνωστων λέξεων ανά περίοδο, </a:t>
            </a:r>
            <a:r>
              <a:rPr lang="el-GR" b="1" dirty="0"/>
              <a:t>σύνδεσή τους με το γενικότερο γραμματικό φαινόμενο που εκπροσωπούν</a:t>
            </a:r>
            <a:r>
              <a:rPr lang="el-GR" dirty="0"/>
              <a:t>, με έμφαση </a:t>
            </a:r>
            <a:r>
              <a:rPr lang="el-GR" b="1" dirty="0"/>
              <a:t>όχι σε μεταγλωσσική ορολογία</a:t>
            </a:r>
            <a:r>
              <a:rPr lang="el-GR" dirty="0"/>
              <a:t> αλλά στην έννοια του περιβάλλοντος χρήσης, δηλαδή στο πότε χρησιμοποιείται η εκάστοτε δομή και γιατί (π.χ. δομές «να + ρήμα» μετά από τι είδους ρήματα; - θέλω, προσπαθώ, προτείνω κ.λπ.) </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06095" y="245745"/>
            <a:ext cx="10696575" cy="998220"/>
          </a:xfrm>
        </p:spPr>
        <p:txBody>
          <a:bodyPr>
            <a:normAutofit fontScale="90000"/>
          </a:bodyPr>
          <a:lstStyle/>
          <a:p>
            <a:r>
              <a:rPr lang="el-GR" dirty="0"/>
              <a:t>Με ποιον τρόπο αλληλεπιδρούν οι γλώσσες στο Σχολείο «εν Κινήσει»; Μια ιχνηλάτηση των γλωσσικών ιεραρχιών </a:t>
            </a:r>
            <a:endParaRPr lang="el-GR" dirty="0"/>
          </a:p>
        </p:txBody>
      </p:sp>
      <p:sp>
        <p:nvSpPr>
          <p:cNvPr id="3" name="Θέση περιεχομένου 2"/>
          <p:cNvSpPr>
            <a:spLocks noGrp="1"/>
          </p:cNvSpPr>
          <p:nvPr>
            <p:ph idx="1"/>
          </p:nvPr>
        </p:nvSpPr>
        <p:spPr>
          <a:xfrm>
            <a:off x="321945" y="1718945"/>
            <a:ext cx="11311890" cy="4777105"/>
          </a:xfrm>
        </p:spPr>
        <p:txBody>
          <a:bodyPr>
            <a:normAutofit/>
          </a:bodyPr>
          <a:lstStyle/>
          <a:p>
            <a:pPr>
              <a:buFont typeface="Wingdings" panose="05000000000000000000" pitchFamily="2" charset="2"/>
              <a:buChar char="v"/>
            </a:pPr>
            <a:r>
              <a:rPr lang="el-GR" dirty="0"/>
              <a:t>Ο χώρος της Κίνησης αποτελεί πριν, κατά τη διάρκεια αλλά και μετά το τέλος της διδακτικής πράξης ένα </a:t>
            </a:r>
            <a:r>
              <a:rPr lang="el-GR" b="1" dirty="0"/>
              <a:t>«</a:t>
            </a:r>
            <a:r>
              <a:rPr lang="en-US" b="1" dirty="0"/>
              <a:t>safe space</a:t>
            </a:r>
            <a:r>
              <a:rPr lang="el-GR" b="1" dirty="0"/>
              <a:t>» για τους μαθητές/τριες, όπου μπορούν να εκφραστούν ελεύθερα στις Γ1 τους</a:t>
            </a:r>
            <a:r>
              <a:rPr lang="el-GR" dirty="0"/>
              <a:t> </a:t>
            </a:r>
            <a:endParaRPr lang="el-GR" dirty="0"/>
          </a:p>
          <a:p>
            <a:pPr>
              <a:buFont typeface="Wingdings" panose="05000000000000000000" pitchFamily="2" charset="2"/>
              <a:buChar char="v"/>
            </a:pPr>
            <a:endParaRPr lang="el-GR" dirty="0"/>
          </a:p>
          <a:p>
            <a:pPr>
              <a:buFont typeface="Wingdings" panose="05000000000000000000" pitchFamily="2" charset="2"/>
              <a:buChar char="v"/>
            </a:pPr>
            <a:r>
              <a:rPr lang="el-GR" dirty="0"/>
              <a:t>Οι ομόγλωσσοι/ες ανταλλάσσουν νέα, απόψεις κι εμπειρίες στην κοινή τους μητρική, καθώς και κοινωνικοποιούνται επίσης με άτομα που έχουν διαφορετική Γ1, συνήθως με όχημα τα αγγλικά</a:t>
            </a:r>
            <a:r>
              <a:rPr lang="en-US" dirty="0"/>
              <a:t> </a:t>
            </a:r>
            <a:r>
              <a:rPr lang="el-GR" dirty="0"/>
              <a:t>(κατά βάση πριν ή μετά το μάθημα)</a:t>
            </a:r>
            <a:endParaRPr lang="el-GR" dirty="0"/>
          </a:p>
          <a:p>
            <a:pPr marL="0" indent="0">
              <a:buNone/>
            </a:pP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2765" y="219710"/>
            <a:ext cx="10669905" cy="875030"/>
          </a:xfrm>
        </p:spPr>
        <p:txBody>
          <a:bodyPr>
            <a:normAutofit fontScale="90000"/>
          </a:bodyPr>
          <a:lstStyle/>
          <a:p>
            <a:r>
              <a:rPr lang="el-GR" dirty="0"/>
              <a:t>Με ποιον τρόπο αλληλεπιδρούν οι γλώσσες στο Σχολείο «εν Κινήσει»; Μια ιχνηλάτηση των γλωσσικών ιεραρχιών </a:t>
            </a:r>
            <a:endParaRPr lang="el-GR" dirty="0"/>
          </a:p>
        </p:txBody>
      </p:sp>
      <p:sp>
        <p:nvSpPr>
          <p:cNvPr id="3" name="Θέση περιεχομένου 2"/>
          <p:cNvSpPr>
            <a:spLocks noGrp="1"/>
          </p:cNvSpPr>
          <p:nvPr>
            <p:ph idx="1"/>
          </p:nvPr>
        </p:nvSpPr>
        <p:spPr>
          <a:xfrm>
            <a:off x="533400" y="1430655"/>
            <a:ext cx="10984865" cy="4524375"/>
          </a:xfrm>
        </p:spPr>
        <p:txBody>
          <a:bodyPr>
            <a:normAutofit/>
          </a:bodyPr>
          <a:lstStyle/>
          <a:p>
            <a:pPr>
              <a:buFont typeface="Wingdings" panose="05000000000000000000" pitchFamily="2" charset="2"/>
              <a:buChar char="v"/>
            </a:pPr>
            <a:r>
              <a:rPr lang="el-GR" dirty="0"/>
              <a:t>Στη διάρκεια του μαθήματος, πάλι, συχνά γνωστοποιού</a:t>
            </a:r>
            <a:r>
              <a:rPr lang="el-GR" dirty="0">
                <a:solidFill>
                  <a:schemeClr val="tx1">
                    <a:alpha val="60000"/>
                  </a:schemeClr>
                </a:solidFill>
              </a:rPr>
              <a:t>ν οι μεν στους δε </a:t>
            </a:r>
            <a:r>
              <a:rPr lang="el-GR" dirty="0"/>
              <a:t>τα μεταφραστικά ισοδύναμα του ελληνικού λεξιλογίου που μαθαίνουν στις προσωπικές τους Γ1 κι ύστερα – μαθητές/τριες κι εκπαιδευτικοί – προσπαθούν να τις προφέρουν εν είδει παιχνιδιού (λ.χ. οι αραβόφωνοι/ες προσπαθούν να προφέρουν ρωσικές λέξεις και το αντίστροφο)</a:t>
            </a:r>
            <a:endParaRPr lang="el-GR" dirty="0"/>
          </a:p>
          <a:p>
            <a:pPr>
              <a:buFont typeface="Wingdings" panose="05000000000000000000" pitchFamily="2" charset="2"/>
              <a:buChar char="v"/>
            </a:pPr>
            <a:r>
              <a:rPr lang="el-GR" dirty="0"/>
              <a:t>Παράλληλα, παρατηρείται το φαινόμενο της αλληλοβοήθειας ομόγλωσσων μαθητών/τριών, με τον/την πιο προχωρημένο/η να εξηγεί κατά τη διάρκεια του μαθήματος διεξοδικά στον/στην άλλον/άλλη κάτι που τον/την δυσκολεύει στην κοινή τους Γ1 </a:t>
            </a:r>
            <a:endParaRPr lang="el-GR" dirty="0"/>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5945" y="395605"/>
            <a:ext cx="10626725" cy="901700"/>
          </a:xfrm>
        </p:spPr>
        <p:txBody>
          <a:bodyPr>
            <a:normAutofit fontScale="90000"/>
          </a:bodyPr>
          <a:lstStyle/>
          <a:p>
            <a:r>
              <a:rPr lang="el-GR" dirty="0"/>
              <a:t>Με ποιον τρόπο αλληλεπιδρούν οι γλώσσες στο Σχολείο «εν Κινήσει»; Μια ιχνηλάτηση των γλωσσικών ιεραρχιών </a:t>
            </a:r>
            <a:endParaRPr lang="el-GR" dirty="0"/>
          </a:p>
        </p:txBody>
      </p:sp>
      <p:sp>
        <p:nvSpPr>
          <p:cNvPr id="3" name="2 - Θέση περιεχομένου"/>
          <p:cNvSpPr>
            <a:spLocks noGrp="1"/>
          </p:cNvSpPr>
          <p:nvPr>
            <p:ph idx="1"/>
          </p:nvPr>
        </p:nvSpPr>
        <p:spPr>
          <a:xfrm>
            <a:off x="321945" y="1518920"/>
            <a:ext cx="11469370" cy="5006975"/>
          </a:xfrm>
        </p:spPr>
        <p:txBody>
          <a:bodyPr>
            <a:normAutofit fontScale="85000" lnSpcReduction="10000"/>
          </a:bodyPr>
          <a:lstStyle/>
          <a:p>
            <a:pPr>
              <a:buFont typeface="Wingdings" panose="05000000000000000000" pitchFamily="2" charset="2"/>
              <a:buChar char="v"/>
            </a:pPr>
            <a:r>
              <a:rPr lang="el-GR" dirty="0"/>
              <a:t>Παρόλα αυτά, η συχνότητα χρήσης των Γ1 τους μειώνεται κατά τη διδακτική πράξη, καθώς εντός του μαθήματος όλοι/ες προσπαθούν να χρησιμοποιούν περισσότερο ελληνικές λέξεις (ακόμη κι οι αρχάριοι/ες), γεγονός που δεν παρατηρείται στις κατ’ ιδίαν (πριν και μετά το μάθημα) συνομιλίες τους</a:t>
            </a:r>
            <a:endParaRPr lang="el-GR" dirty="0"/>
          </a:p>
          <a:p>
            <a:pPr>
              <a:buFont typeface="Wingdings" panose="05000000000000000000" pitchFamily="2" charset="2"/>
              <a:buChar char="v"/>
            </a:pPr>
            <a:r>
              <a:rPr lang="el-GR" dirty="0"/>
              <a:t>Μοιάζει, επομένως, </a:t>
            </a:r>
            <a:r>
              <a:rPr lang="el-GR" b="1" dirty="0"/>
              <a:t>να συνειδητοποιούν πως η νόρμα κατά την περιγραφόμενη επικοινωνιακή περίσταση είναι η χρήση της ελληνικής</a:t>
            </a:r>
            <a:endParaRPr lang="el-GR" dirty="0"/>
          </a:p>
          <a:p>
            <a:pPr>
              <a:buFont typeface="Wingdings" panose="05000000000000000000" pitchFamily="2" charset="2"/>
              <a:buChar char="v"/>
            </a:pPr>
            <a:r>
              <a:rPr lang="el-GR" dirty="0"/>
              <a:t>Άλλωστε, το σύνολο του προσφερόμενου διδακτικού υλικού είναι αυστηρά μονόγλωσσο (ακόμα κι οι χρησιμοπο</a:t>
            </a:r>
            <a:r>
              <a:rPr lang="el-GR" dirty="0">
                <a:solidFill>
                  <a:schemeClr val="tx1">
                    <a:alpha val="60000"/>
                  </a:schemeClr>
                </a:solidFill>
                <a:highlight>
                  <a:srgbClr val="000000">
                    <a:alpha val="0"/>
                  </a:srgbClr>
                </a:highlight>
              </a:rPr>
              <a:t>ιούμενοι δίγλωσσοι οδηγοί στοχ</a:t>
            </a:r>
            <a:r>
              <a:rPr lang="el-GR" dirty="0"/>
              <a:t>εύουν στην παραγωγή ελληνικού λόγου από μέρους των μη ελληνόφωνων), ενώ ταυτόχρονα η προτροπή των εμπειρότερων εκπαιδευτικών είναι να περιορίζεται η χρήση της αγγλικής ως κοινού γλωσσικού ρεπερτορίου στη διάρκεια της διδασκαλίας και το μάθημα να διεξάγεται – ει δυνατόν – κατ’ αποκλειστικότητα στα ελληνικά   </a:t>
            </a:r>
            <a:endParaRPr lang="el-GR" dirty="0"/>
          </a:p>
        </p:txBody>
      </p:sp>
    </p:spTree>
  </p:cSld>
  <p:clrMapOvr>
    <a:masterClrMapping/>
  </p:clrMapOvr>
</p:sld>
</file>

<file path=ppt/theme/theme1.xml><?xml version="1.0" encoding="utf-8"?>
<a:theme xmlns:a="http://schemas.openxmlformats.org/drawingml/2006/main" name="FrostyVTI">
  <a:themeElements>
    <a:clrScheme name="AnalogousFromRegularSeed_2SEEDS">
      <a:dk1>
        <a:srgbClr val="000000"/>
      </a:dk1>
      <a:lt1>
        <a:srgbClr val="FFFFFF"/>
      </a:lt1>
      <a:dk2>
        <a:srgbClr val="1B1632"/>
      </a:dk2>
      <a:lt2>
        <a:srgbClr val="F3F3F0"/>
      </a:lt2>
      <a:accent1>
        <a:srgbClr val="4022D7"/>
      </a:accent1>
      <a:accent2>
        <a:srgbClr val="2958E7"/>
      </a:accent2>
      <a:accent3>
        <a:srgbClr val="9829E7"/>
      </a:accent3>
      <a:accent4>
        <a:srgbClr val="D55217"/>
      </a:accent4>
      <a:accent5>
        <a:srgbClr val="D7A726"/>
      </a:accent5>
      <a:accent6>
        <a:srgbClr val="A1B914"/>
      </a:accent6>
      <a:hlink>
        <a:srgbClr val="839431"/>
      </a:hlink>
      <a:folHlink>
        <a:srgbClr val="7F7F7F"/>
      </a:folHlink>
    </a:clrScheme>
    <a:fontScheme name="Frosted Leaf">
      <a:majorFont>
        <a:latin typeface="Goudy Old Style"/>
        <a:ea typeface=""/>
        <a:cs typeface=""/>
      </a:majorFont>
      <a:minorFont>
        <a:latin typeface="Avenir Next LT Pro"/>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14397</Words>
  <Application>WPS Presentation</Application>
  <PresentationFormat>Ευρεία οθόνη</PresentationFormat>
  <Paragraphs>134</Paragraphs>
  <Slides>19</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19</vt:i4>
      </vt:variant>
    </vt:vector>
  </HeadingPairs>
  <TitlesOfParts>
    <vt:vector size="29" baseType="lpstr">
      <vt:lpstr>Arial</vt:lpstr>
      <vt:lpstr>SimSun</vt:lpstr>
      <vt:lpstr>Wingdings</vt:lpstr>
      <vt:lpstr>Avenir Next LT Pro</vt:lpstr>
      <vt:lpstr>Segoe Print</vt:lpstr>
      <vt:lpstr>Goudy Old Style</vt:lpstr>
      <vt:lpstr>Microsoft YaHei</vt:lpstr>
      <vt:lpstr>Arial Unicode MS</vt:lpstr>
      <vt:lpstr>Calibri</vt:lpstr>
      <vt:lpstr>FrostyVTI</vt:lpstr>
      <vt:lpstr>Στο διάκενο ανάμεσα στον εθνικό λόγο &amp; τον λόγο της εξισωτικής αλληλεγγύης</vt:lpstr>
      <vt:lpstr>Η Κίνηση Υπεράσπισης Δικαιωμάτων Προσφύγων/ισσών &amp; Μεταναστών/τριών </vt:lpstr>
      <vt:lpstr>Σχολείο «εν Κινήσει»</vt:lpstr>
      <vt:lpstr>Κατανομή σε τμήματα</vt:lpstr>
      <vt:lpstr>Διδακτικό υλικό</vt:lpstr>
      <vt:lpstr>Διδακτική πορεία</vt:lpstr>
      <vt:lpstr>Με ποιον τρόπο αλληλεπιδρούν οι γλώσσες στο Σχολείο «εν Κινήσει»; Μια ιχνηλάτηση των γλωσσικών ιεραρχιών </vt:lpstr>
      <vt:lpstr>Με ποιον τρόπο αλληλεπιδρούν οι γλώσσες στο Σχολείο «εν Κινήσει»; Μια ιχνηλάτηση των γλωσσικών ιεραρχιών </vt:lpstr>
      <vt:lpstr>Με ποιον τρόπο αλληλεπιδρούν οι γλώσσες στο Σχολείο «εν Κινήσει»; Μια ιχνηλάτηση των γλωσσικών ιεραρχιών </vt:lpstr>
      <vt:lpstr>Σύγχρονες προσεγγίσεις στη βιβλιογραφία της γλωσσικής εκπαίδευσης μεταναστών/τριών &amp; προσφύγων/ισσών</vt:lpstr>
      <vt:lpstr>Σύγχρονες προσεγγίσεις στη βιβλιογραφία της γλωσσικής εκπαίδευσης μεταναστών/τριών &amp; προσφύγων/ισσών</vt:lpstr>
      <vt:lpstr>Η διαγλωσσικότητα ως εργαλείο άμβλυνσης των κοινωνιογλωσσικών ανισοτήτων</vt:lpstr>
      <vt:lpstr>Η διαγλωσσικότητα ως εργαλείο άμβλυνσης των κοινωνιογλωσσικών ανισοτήτων</vt:lpstr>
      <vt:lpstr>Η έννοια του λόγου (discourse)</vt:lpstr>
      <vt:lpstr>Η έννοια του διάκενου</vt:lpstr>
      <vt:lpstr>Το διάκενο των λογοθετικών πρακτικών της Κίνησης</vt:lpstr>
      <vt:lpstr>Το διάκενο των λογοθετικών πρακτικών της Κίνησης</vt:lpstr>
      <vt:lpstr>Αντιφάσεις (;) και στρατηγικές αναδιπλώσεις</vt:lpstr>
      <vt:lpstr>Βιβλιογραφία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Στο διάκενο ανάμεσα στον εθνικό λόγο &amp; τον λόγο της εξισωτικής αλληλεγγύης</dc:title>
  <dc:creator>ΜΑΥΡΙΔΗ ΠΑΝΩΡΑΙΑ</dc:creator>
  <cp:lastModifiedBy>Teratech</cp:lastModifiedBy>
  <cp:revision>42</cp:revision>
  <dcterms:created xsi:type="dcterms:W3CDTF">2024-12-01T12:55:00Z</dcterms:created>
  <dcterms:modified xsi:type="dcterms:W3CDTF">2024-12-08T18:37:52Z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606700F2B30D4E2FA1F3D192B44789DC_13</vt:lpwstr>
  </property>
  <property fmtid="{D5CDD505-2E9C-101B-9397-08002B2CF9AE}" pid="3" name="KSOProductBuildVer">
    <vt:lpwstr>1033-12.2.0.19307</vt:lpwstr>
  </property>
</Properties>
</file>