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85" r:id="rId2"/>
    <p:sldId id="286" r:id="rId3"/>
    <p:sldId id="270" r:id="rId4"/>
    <p:sldId id="271" r:id="rId5"/>
    <p:sldId id="272" r:id="rId6"/>
    <p:sldId id="273" r:id="rId7"/>
    <p:sldId id="274" r:id="rId8"/>
    <p:sldId id="275" r:id="rId9"/>
    <p:sldId id="276" r:id="rId10"/>
    <p:sldId id="277" r:id="rId11"/>
    <p:sldId id="278" r:id="rId12"/>
    <p:sldId id="279" r:id="rId13"/>
    <p:sldId id="280" r:id="rId14"/>
    <p:sldId id="281" r:id="rId15"/>
    <p:sldId id="282" r:id="rId16"/>
    <p:sldId id="283" r:id="rId17"/>
    <p:sldId id="284" r:id="rId18"/>
    <p:sldId id="287" r:id="rId19"/>
    <p:sldId id="288" r:id="rId20"/>
    <p:sldId id="289" r:id="rId21"/>
    <p:sldId id="290" r:id="rId22"/>
    <p:sldId id="291" r:id="rId23"/>
    <p:sldId id="292" r:id="rId2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280" y="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FC3F23-B350-424F-8994-1B3B87DFDB27}" type="datetimeFigureOut">
              <a:rPr lang="el-GR" smtClean="0"/>
              <a:t>7/9/2015</a:t>
            </a:fld>
            <a:endParaRPr lang="el-GR"/>
          </a:p>
        </p:txBody>
      </p:sp>
      <p:sp>
        <p:nvSpPr>
          <p:cNvPr id="4" name="Θέση εικόνας διαφάνειας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C20BD0-C07C-4DC9-B96C-DA84133DE059}" type="slidenum">
              <a:rPr lang="el-GR" smtClean="0"/>
              <a:t>‹#›</a:t>
            </a:fld>
            <a:endParaRPr lang="el-GR"/>
          </a:p>
        </p:txBody>
      </p:sp>
    </p:spTree>
    <p:extLst>
      <p:ext uri="{BB962C8B-B14F-4D97-AF65-F5344CB8AC3E}">
        <p14:creationId xmlns:p14="http://schemas.microsoft.com/office/powerpoint/2010/main" val="35297497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a:t>
            </a:fld>
            <a:endParaRPr lang="el-GR"/>
          </a:p>
        </p:txBody>
      </p:sp>
    </p:spTree>
    <p:extLst>
      <p:ext uri="{BB962C8B-B14F-4D97-AF65-F5344CB8AC3E}">
        <p14:creationId xmlns:p14="http://schemas.microsoft.com/office/powerpoint/2010/main" val="6540126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a:t>
            </a:fld>
            <a:endParaRPr lang="el-GR"/>
          </a:p>
        </p:txBody>
      </p:sp>
    </p:spTree>
    <p:extLst>
      <p:ext uri="{BB962C8B-B14F-4D97-AF65-F5344CB8AC3E}">
        <p14:creationId xmlns:p14="http://schemas.microsoft.com/office/powerpoint/2010/main" val="18465539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18</a:t>
            </a:fld>
            <a:endParaRPr lang="el-GR"/>
          </a:p>
        </p:txBody>
      </p:sp>
    </p:spTree>
    <p:extLst>
      <p:ext uri="{BB962C8B-B14F-4D97-AF65-F5344CB8AC3E}">
        <p14:creationId xmlns:p14="http://schemas.microsoft.com/office/powerpoint/2010/main" val="387327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19</a:t>
            </a:fld>
            <a:endParaRPr lang="el-GR"/>
          </a:p>
        </p:txBody>
      </p:sp>
    </p:spTree>
    <p:extLst>
      <p:ext uri="{BB962C8B-B14F-4D97-AF65-F5344CB8AC3E}">
        <p14:creationId xmlns:p14="http://schemas.microsoft.com/office/powerpoint/2010/main" val="38106444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20</a:t>
            </a:fld>
            <a:endParaRPr lang="el-GR"/>
          </a:p>
        </p:txBody>
      </p:sp>
    </p:spTree>
    <p:extLst>
      <p:ext uri="{BB962C8B-B14F-4D97-AF65-F5344CB8AC3E}">
        <p14:creationId xmlns:p14="http://schemas.microsoft.com/office/powerpoint/2010/main" val="31735564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21</a:t>
            </a:fld>
            <a:endParaRPr lang="el-GR"/>
          </a:p>
        </p:txBody>
      </p:sp>
    </p:spTree>
    <p:extLst>
      <p:ext uri="{BB962C8B-B14F-4D97-AF65-F5344CB8AC3E}">
        <p14:creationId xmlns:p14="http://schemas.microsoft.com/office/powerpoint/2010/main" val="10412848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22</a:t>
            </a:fld>
            <a:endParaRPr lang="el-GR"/>
          </a:p>
        </p:txBody>
      </p:sp>
    </p:spTree>
    <p:extLst>
      <p:ext uri="{BB962C8B-B14F-4D97-AF65-F5344CB8AC3E}">
        <p14:creationId xmlns:p14="http://schemas.microsoft.com/office/powerpoint/2010/main" val="24586599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23</a:t>
            </a:fld>
            <a:endParaRPr lang="el-GR"/>
          </a:p>
        </p:txBody>
      </p:sp>
    </p:spTree>
    <p:extLst>
      <p:ext uri="{BB962C8B-B14F-4D97-AF65-F5344CB8AC3E}">
        <p14:creationId xmlns:p14="http://schemas.microsoft.com/office/powerpoint/2010/main" val="1013818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C388ABEB-23CC-4495-8384-28DE31D99882}" type="datetimeFigureOut">
              <a:rPr lang="el-GR" smtClean="0"/>
              <a:t>7/9/2015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62014B6-D8C6-40C9-8FE6-6FF84DCDDA14}" type="slidenum">
              <a:rPr lang="el-GR" smtClean="0"/>
              <a:t>‹#›</a:t>
            </a:fld>
            <a:endParaRPr lang="el-GR"/>
          </a:p>
        </p:txBody>
      </p:sp>
    </p:spTree>
    <p:extLst>
      <p:ext uri="{BB962C8B-B14F-4D97-AF65-F5344CB8AC3E}">
        <p14:creationId xmlns:p14="http://schemas.microsoft.com/office/powerpoint/2010/main" val="3670234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C388ABEB-23CC-4495-8384-28DE31D99882}" type="datetimeFigureOut">
              <a:rPr lang="el-GR" smtClean="0"/>
              <a:t>7/9/2015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62014B6-D8C6-40C9-8FE6-6FF84DCDDA14}" type="slidenum">
              <a:rPr lang="el-GR" smtClean="0"/>
              <a:t>‹#›</a:t>
            </a:fld>
            <a:endParaRPr lang="el-GR"/>
          </a:p>
        </p:txBody>
      </p:sp>
    </p:spTree>
    <p:extLst>
      <p:ext uri="{BB962C8B-B14F-4D97-AF65-F5344CB8AC3E}">
        <p14:creationId xmlns:p14="http://schemas.microsoft.com/office/powerpoint/2010/main" val="16173934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C388ABEB-23CC-4495-8384-28DE31D99882}" type="datetimeFigureOut">
              <a:rPr lang="el-GR" smtClean="0"/>
              <a:t>7/9/2015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62014B6-D8C6-40C9-8FE6-6FF84DCDDA14}" type="slidenum">
              <a:rPr lang="el-GR" smtClean="0"/>
              <a:t>‹#›</a:t>
            </a:fld>
            <a:endParaRPr lang="el-GR"/>
          </a:p>
        </p:txBody>
      </p:sp>
    </p:spTree>
    <p:extLst>
      <p:ext uri="{BB962C8B-B14F-4D97-AF65-F5344CB8AC3E}">
        <p14:creationId xmlns:p14="http://schemas.microsoft.com/office/powerpoint/2010/main" val="200823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C388ABEB-23CC-4495-8384-28DE31D99882}" type="datetimeFigureOut">
              <a:rPr lang="el-GR" smtClean="0"/>
              <a:t>7/9/2015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62014B6-D8C6-40C9-8FE6-6FF84DCDDA14}" type="slidenum">
              <a:rPr lang="el-GR" smtClean="0"/>
              <a:t>‹#›</a:t>
            </a:fld>
            <a:endParaRPr lang="el-GR"/>
          </a:p>
        </p:txBody>
      </p:sp>
    </p:spTree>
    <p:extLst>
      <p:ext uri="{BB962C8B-B14F-4D97-AF65-F5344CB8AC3E}">
        <p14:creationId xmlns:p14="http://schemas.microsoft.com/office/powerpoint/2010/main" val="658790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88ABEB-23CC-4495-8384-28DE31D99882}" type="datetimeFigureOut">
              <a:rPr lang="el-GR" smtClean="0"/>
              <a:t>7/9/2015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62014B6-D8C6-40C9-8FE6-6FF84DCDDA14}" type="slidenum">
              <a:rPr lang="el-GR" smtClean="0"/>
              <a:t>‹#›</a:t>
            </a:fld>
            <a:endParaRPr lang="el-GR"/>
          </a:p>
        </p:txBody>
      </p:sp>
    </p:spTree>
    <p:extLst>
      <p:ext uri="{BB962C8B-B14F-4D97-AF65-F5344CB8AC3E}">
        <p14:creationId xmlns:p14="http://schemas.microsoft.com/office/powerpoint/2010/main" val="101584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C388ABEB-23CC-4495-8384-28DE31D99882}" type="datetimeFigureOut">
              <a:rPr lang="el-GR" smtClean="0"/>
              <a:t>7/9/2015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62014B6-D8C6-40C9-8FE6-6FF84DCDDA14}" type="slidenum">
              <a:rPr lang="el-GR" smtClean="0"/>
              <a:t>‹#›</a:t>
            </a:fld>
            <a:endParaRPr lang="el-GR"/>
          </a:p>
        </p:txBody>
      </p:sp>
    </p:spTree>
    <p:extLst>
      <p:ext uri="{BB962C8B-B14F-4D97-AF65-F5344CB8AC3E}">
        <p14:creationId xmlns:p14="http://schemas.microsoft.com/office/powerpoint/2010/main" val="1055647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C388ABEB-23CC-4495-8384-28DE31D99882}" type="datetimeFigureOut">
              <a:rPr lang="el-GR" smtClean="0"/>
              <a:t>7/9/2015</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F62014B6-D8C6-40C9-8FE6-6FF84DCDDA14}" type="slidenum">
              <a:rPr lang="el-GR" smtClean="0"/>
              <a:t>‹#›</a:t>
            </a:fld>
            <a:endParaRPr lang="el-GR"/>
          </a:p>
        </p:txBody>
      </p:sp>
    </p:spTree>
    <p:extLst>
      <p:ext uri="{BB962C8B-B14F-4D97-AF65-F5344CB8AC3E}">
        <p14:creationId xmlns:p14="http://schemas.microsoft.com/office/powerpoint/2010/main" val="23213335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C388ABEB-23CC-4495-8384-28DE31D99882}" type="datetimeFigureOut">
              <a:rPr lang="el-GR" smtClean="0"/>
              <a:t>7/9/2015</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F62014B6-D8C6-40C9-8FE6-6FF84DCDDA14}" type="slidenum">
              <a:rPr lang="el-GR" smtClean="0"/>
              <a:t>‹#›</a:t>
            </a:fld>
            <a:endParaRPr lang="el-GR"/>
          </a:p>
        </p:txBody>
      </p:sp>
    </p:spTree>
    <p:extLst>
      <p:ext uri="{BB962C8B-B14F-4D97-AF65-F5344CB8AC3E}">
        <p14:creationId xmlns:p14="http://schemas.microsoft.com/office/powerpoint/2010/main" val="1465912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88ABEB-23CC-4495-8384-28DE31D99882}" type="datetimeFigureOut">
              <a:rPr lang="el-GR" smtClean="0"/>
              <a:t>7/9/2015</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F62014B6-D8C6-40C9-8FE6-6FF84DCDDA14}" type="slidenum">
              <a:rPr lang="el-GR" smtClean="0"/>
              <a:t>‹#›</a:t>
            </a:fld>
            <a:endParaRPr lang="el-GR"/>
          </a:p>
        </p:txBody>
      </p:sp>
    </p:spTree>
    <p:extLst>
      <p:ext uri="{BB962C8B-B14F-4D97-AF65-F5344CB8AC3E}">
        <p14:creationId xmlns:p14="http://schemas.microsoft.com/office/powerpoint/2010/main" val="4012158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88ABEB-23CC-4495-8384-28DE31D99882}" type="datetimeFigureOut">
              <a:rPr lang="el-GR" smtClean="0"/>
              <a:t>7/9/2015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62014B6-D8C6-40C9-8FE6-6FF84DCDDA14}" type="slidenum">
              <a:rPr lang="el-GR" smtClean="0"/>
              <a:t>‹#›</a:t>
            </a:fld>
            <a:endParaRPr lang="el-GR"/>
          </a:p>
        </p:txBody>
      </p:sp>
    </p:spTree>
    <p:extLst>
      <p:ext uri="{BB962C8B-B14F-4D97-AF65-F5344CB8AC3E}">
        <p14:creationId xmlns:p14="http://schemas.microsoft.com/office/powerpoint/2010/main" val="2996406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88ABEB-23CC-4495-8384-28DE31D99882}" type="datetimeFigureOut">
              <a:rPr lang="el-GR" smtClean="0"/>
              <a:t>7/9/2015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62014B6-D8C6-40C9-8FE6-6FF84DCDDA14}" type="slidenum">
              <a:rPr lang="el-GR" smtClean="0"/>
              <a:t>‹#›</a:t>
            </a:fld>
            <a:endParaRPr lang="el-GR"/>
          </a:p>
        </p:txBody>
      </p:sp>
    </p:spTree>
    <p:extLst>
      <p:ext uri="{BB962C8B-B14F-4D97-AF65-F5344CB8AC3E}">
        <p14:creationId xmlns:p14="http://schemas.microsoft.com/office/powerpoint/2010/main" val="34419775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88ABEB-23CC-4495-8384-28DE31D99882}" type="datetimeFigureOut">
              <a:rPr lang="el-GR" smtClean="0"/>
              <a:t>7/9/2015</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2014B6-D8C6-40C9-8FE6-6FF84DCDDA14}" type="slidenum">
              <a:rPr lang="el-GR" smtClean="0"/>
              <a:t>‹#›</a:t>
            </a:fld>
            <a:endParaRPr lang="el-GR"/>
          </a:p>
        </p:txBody>
      </p:sp>
    </p:spTree>
    <p:extLst>
      <p:ext uri="{BB962C8B-B14F-4D97-AF65-F5344CB8AC3E}">
        <p14:creationId xmlns:p14="http://schemas.microsoft.com/office/powerpoint/2010/main" val="4151250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3568" y="1772816"/>
            <a:ext cx="7772400" cy="1470025"/>
          </a:xfrm>
        </p:spPr>
        <p:txBody>
          <a:bodyPr/>
          <a:lstStyle/>
          <a:p>
            <a:r>
              <a:rPr lang="el-GR" dirty="0" smtClean="0">
                <a:solidFill>
                  <a:srgbClr val="5075BC"/>
                </a:solidFill>
              </a:rPr>
              <a:t>ΕΥΦΥΗ ΣΥΣΤΗΜΑΤΑ ΜΕΤΑΦΟΡΩΝ</a:t>
            </a:r>
            <a:endParaRPr lang="el-GR" dirty="0">
              <a:solidFill>
                <a:srgbClr val="5075BC"/>
              </a:solidFill>
            </a:endParaRPr>
          </a:p>
        </p:txBody>
      </p:sp>
      <p:sp>
        <p:nvSpPr>
          <p:cNvPr id="3" name="Υπότιτλος 2"/>
          <p:cNvSpPr>
            <a:spLocks noGrp="1"/>
          </p:cNvSpPr>
          <p:nvPr>
            <p:ph type="subTitle" idx="1"/>
          </p:nvPr>
        </p:nvSpPr>
        <p:spPr>
          <a:xfrm>
            <a:off x="683568" y="3384823"/>
            <a:ext cx="7776864" cy="1752600"/>
          </a:xfrm>
        </p:spPr>
        <p:txBody>
          <a:bodyPr>
            <a:noAutofit/>
          </a:bodyPr>
          <a:lstStyle/>
          <a:p>
            <a:r>
              <a:rPr lang="el-GR" sz="2800" dirty="0" smtClean="0">
                <a:solidFill>
                  <a:srgbClr val="5075BC"/>
                </a:solidFill>
                <a:latin typeface="+mj-lt"/>
                <a:ea typeface="+mj-ea"/>
                <a:cs typeface="+mj-cs"/>
              </a:rPr>
              <a:t>Ενότητα 3:</a:t>
            </a:r>
            <a:r>
              <a:rPr lang="en-US" sz="2800" dirty="0" smtClean="0">
                <a:solidFill>
                  <a:srgbClr val="5075BC"/>
                </a:solidFill>
                <a:latin typeface="+mj-lt"/>
                <a:ea typeface="+mj-ea"/>
                <a:cs typeface="+mj-cs"/>
              </a:rPr>
              <a:t> </a:t>
            </a:r>
            <a:r>
              <a:rPr lang="el-GR" sz="2800" dirty="0" smtClean="0"/>
              <a:t>Χρήση Ευφυών Συστημάτων Μεταφορών στην απόκριση ατυχήματος</a:t>
            </a:r>
            <a:endParaRPr lang="en-US" sz="2800" dirty="0" smtClean="0"/>
          </a:p>
          <a:p>
            <a:endParaRPr lang="el-GR" sz="1100" dirty="0" smtClean="0"/>
          </a:p>
          <a:p>
            <a:r>
              <a:rPr lang="el-GR" sz="2800" b="1" dirty="0" smtClean="0"/>
              <a:t>Διδάσκων: Γεώργιος Στεφανίδης</a:t>
            </a:r>
          </a:p>
          <a:p>
            <a:r>
              <a:rPr lang="el-GR" sz="2800" dirty="0" smtClean="0"/>
              <a:t>Πολυτεχνική Σχολή</a:t>
            </a:r>
          </a:p>
          <a:p>
            <a:r>
              <a:rPr lang="el-GR" sz="2800" dirty="0" smtClean="0"/>
              <a:t>Τμήμα Πολιτικών Μηχανικών</a:t>
            </a:r>
          </a:p>
        </p:txBody>
      </p:sp>
      <p:pic>
        <p:nvPicPr>
          <p:cNvPr id="4" name="Εικόνα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99992" y="506460"/>
            <a:ext cx="4514857" cy="935086"/>
          </a:xfrm>
          <a:prstGeom prst="rect">
            <a:avLst/>
          </a:prstGeom>
        </p:spPr>
      </p:pic>
      <p:pic>
        <p:nvPicPr>
          <p:cNvPr id="13" name="Εικόνα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91305" y="279862"/>
            <a:ext cx="3692664" cy="1388283"/>
          </a:xfrm>
          <a:prstGeom prst="rect">
            <a:avLst/>
          </a:prstGeom>
        </p:spPr>
      </p:pic>
    </p:spTree>
    <p:extLst>
      <p:ext uri="{BB962C8B-B14F-4D97-AF65-F5344CB8AC3E}">
        <p14:creationId xmlns:p14="http://schemas.microsoft.com/office/powerpoint/2010/main" val="33631495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solidFill>
                  <a:srgbClr val="5075BC"/>
                </a:solidFill>
              </a:rPr>
              <a:t>Χρόνος μεταξύ</a:t>
            </a:r>
          </a:p>
        </p:txBody>
      </p:sp>
      <p:sp>
        <p:nvSpPr>
          <p:cNvPr id="3" name="Content Placeholder 2"/>
          <p:cNvSpPr>
            <a:spLocks noGrp="1"/>
          </p:cNvSpPr>
          <p:nvPr>
            <p:ph idx="1"/>
          </p:nvPr>
        </p:nvSpPr>
        <p:spPr/>
        <p:txBody>
          <a:bodyPr>
            <a:normAutofit/>
          </a:bodyPr>
          <a:lstStyle/>
          <a:p>
            <a:pPr marL="0" indent="0">
              <a:buNone/>
            </a:pPr>
            <a:r>
              <a:rPr lang="el-GR" dirty="0">
                <a:latin typeface="Cambria" panose="02040503050406030204" pitchFamily="18" charset="0"/>
              </a:rPr>
              <a:t>Μεταβάλλεται συνεχώς με τη μεταβολή του βαθμού κατάληψης αλλά το εύρος της κατανομής είναι 50% εκείνου του βαθμού κατάληψης και δεν είναι ευαίσθητος στο μήκος οχήματος και στο σχηματισμό των φωρατών. Δεδομένου του ρυθμού λανθασμένης ανίχνευσης, ο χρόνος ανίχνευσης είναι 25% εκείνου με χρήση του βαθμού κατάληψης.</a:t>
            </a:r>
          </a:p>
        </p:txBody>
      </p:sp>
      <p:pic>
        <p:nvPicPr>
          <p:cNvPr id="5" name="Εικόνα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15402"/>
            <a:ext cx="726005" cy="704483"/>
          </a:xfrm>
          <a:prstGeom prst="rect">
            <a:avLst/>
          </a:prstGeom>
        </p:spPr>
      </p:pic>
    </p:spTree>
    <p:extLst>
      <p:ext uri="{BB962C8B-B14F-4D97-AF65-F5344CB8AC3E}">
        <p14:creationId xmlns:p14="http://schemas.microsoft.com/office/powerpoint/2010/main" val="27125714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solidFill>
                  <a:srgbClr val="5075BC"/>
                </a:solidFill>
              </a:rPr>
              <a:t>Τοποθέτηση ανιχνευτών</a:t>
            </a:r>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r>
              <a:rPr lang="el-GR" dirty="0">
                <a:latin typeface="Cambria" panose="02040503050406030204" pitchFamily="18" charset="0"/>
              </a:rPr>
              <a:t>Επηρεάζει το χρόνο ανίχνευσης, αλλά επηρεάζει αντιστρόφως το κόστος. Συνήθως, η απόσταση είναι περίπου 600-900 </a:t>
            </a:r>
            <a:r>
              <a:rPr lang="en-US" dirty="0">
                <a:latin typeface="Cambria" panose="02040503050406030204" pitchFamily="18" charset="0"/>
              </a:rPr>
              <a:t>m.</a:t>
            </a:r>
            <a:endParaRPr lang="el-GR" dirty="0">
              <a:latin typeface="Cambria" panose="02040503050406030204" pitchFamily="18" charset="0"/>
            </a:endParaRPr>
          </a:p>
        </p:txBody>
      </p:sp>
      <p:pic>
        <p:nvPicPr>
          <p:cNvPr id="4" name="Εικόνα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15402"/>
            <a:ext cx="726005" cy="704483"/>
          </a:xfrm>
          <a:prstGeom prst="rect">
            <a:avLst/>
          </a:prstGeom>
        </p:spPr>
      </p:pic>
    </p:spTree>
    <p:extLst>
      <p:ext uri="{BB962C8B-B14F-4D97-AF65-F5344CB8AC3E}">
        <p14:creationId xmlns:p14="http://schemas.microsoft.com/office/powerpoint/2010/main" val="730405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solidFill>
                  <a:srgbClr val="5075BC"/>
                </a:solidFill>
              </a:rPr>
              <a:t>Μετρήσεις </a:t>
            </a:r>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l-GR" dirty="0">
                <a:latin typeface="Cambria" panose="02040503050406030204" pitchFamily="18" charset="0"/>
              </a:rPr>
              <a:t>Αποστέλλονται στο κέντρο ελέγχου σε διαστήματα μεταξύ 20-60 </a:t>
            </a:r>
            <a:r>
              <a:rPr lang="en-US" dirty="0">
                <a:latin typeface="Cambria" panose="02040503050406030204" pitchFamily="18" charset="0"/>
              </a:rPr>
              <a:t>s</a:t>
            </a:r>
            <a:r>
              <a:rPr lang="el-GR" dirty="0">
                <a:latin typeface="Cambria" panose="02040503050406030204" pitchFamily="18" charset="0"/>
              </a:rPr>
              <a:t>, επηρεάζοντας το χρόνο ανίχνευσης και αντιστρόφως το ρυθμό λανθασμένων συναγερμών </a:t>
            </a:r>
            <a:r>
              <a:rPr lang="en-US" dirty="0">
                <a:latin typeface="Cambria" panose="02040503050406030204" pitchFamily="18" charset="0"/>
              </a:rPr>
              <a:t>(FAR).</a:t>
            </a:r>
            <a:endParaRPr lang="el-GR" dirty="0">
              <a:latin typeface="Cambria" panose="02040503050406030204" pitchFamily="18" charset="0"/>
            </a:endParaRPr>
          </a:p>
        </p:txBody>
      </p:sp>
      <p:pic>
        <p:nvPicPr>
          <p:cNvPr id="4" name="Εικόνα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15402"/>
            <a:ext cx="726005" cy="704483"/>
          </a:xfrm>
          <a:prstGeom prst="rect">
            <a:avLst/>
          </a:prstGeom>
        </p:spPr>
      </p:pic>
    </p:spTree>
    <p:extLst>
      <p:ext uri="{BB962C8B-B14F-4D97-AF65-F5344CB8AC3E}">
        <p14:creationId xmlns:p14="http://schemas.microsoft.com/office/powerpoint/2010/main" val="33254893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solidFill>
                  <a:srgbClr val="5075BC"/>
                </a:solidFill>
              </a:rPr>
              <a:t>Επιλογή μεταβλητής προς μέτρηση</a:t>
            </a:r>
          </a:p>
        </p:txBody>
      </p:sp>
      <p:sp>
        <p:nvSpPr>
          <p:cNvPr id="3" name="Content Placeholder 2"/>
          <p:cNvSpPr>
            <a:spLocks noGrp="1"/>
          </p:cNvSpPr>
          <p:nvPr>
            <p:ph idx="1"/>
          </p:nvPr>
        </p:nvSpPr>
        <p:spPr/>
        <p:txBody>
          <a:bodyPr/>
          <a:lstStyle/>
          <a:p>
            <a:pPr marL="0" indent="0">
              <a:buNone/>
            </a:pPr>
            <a:endParaRPr lang="el-GR" dirty="0" smtClean="0"/>
          </a:p>
          <a:p>
            <a:pPr marL="0" indent="0">
              <a:buNone/>
            </a:pPr>
            <a:endParaRPr lang="el-GR" dirty="0"/>
          </a:p>
          <a:p>
            <a:pPr marL="0" indent="0">
              <a:buNone/>
            </a:pPr>
            <a:r>
              <a:rPr lang="el-GR" dirty="0">
                <a:latin typeface="Cambria" panose="02040503050406030204" pitchFamily="18" charset="0"/>
              </a:rPr>
              <a:t>Η στατιστική φύση των δεδομένων είναι κρίσιμη στην ανάλυση ατυχημάτων.</a:t>
            </a:r>
          </a:p>
          <a:p>
            <a:pPr marL="0" indent="0">
              <a:buNone/>
            </a:pPr>
            <a:endParaRPr lang="el-GR" dirty="0">
              <a:latin typeface="Cambria" panose="02040503050406030204" pitchFamily="18" charset="0"/>
            </a:endParaRPr>
          </a:p>
          <a:p>
            <a:pPr marL="0" indent="0">
              <a:buNone/>
            </a:pPr>
            <a:endParaRPr lang="el-GR" dirty="0"/>
          </a:p>
        </p:txBody>
      </p:sp>
      <p:pic>
        <p:nvPicPr>
          <p:cNvPr id="4" name="Εικόνα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15402"/>
            <a:ext cx="726005" cy="704483"/>
          </a:xfrm>
          <a:prstGeom prst="rect">
            <a:avLst/>
          </a:prstGeom>
        </p:spPr>
      </p:pic>
    </p:spTree>
    <p:extLst>
      <p:ext uri="{BB962C8B-B14F-4D97-AF65-F5344CB8AC3E}">
        <p14:creationId xmlns:p14="http://schemas.microsoft.com/office/powerpoint/2010/main" val="13872579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solidFill>
                  <a:srgbClr val="5075BC"/>
                </a:solidFill>
              </a:rPr>
              <a:t>Επιλογή μεταβλητής προς μέτρηση</a:t>
            </a:r>
          </a:p>
        </p:txBody>
      </p:sp>
      <p:sp>
        <p:nvSpPr>
          <p:cNvPr id="3" name="Content Placeholder 2"/>
          <p:cNvSpPr>
            <a:spLocks noGrp="1"/>
          </p:cNvSpPr>
          <p:nvPr>
            <p:ph idx="1"/>
          </p:nvPr>
        </p:nvSpPr>
        <p:spPr/>
        <p:txBody>
          <a:bodyPr/>
          <a:lstStyle/>
          <a:p>
            <a:pPr marL="0" indent="0">
              <a:buNone/>
            </a:pPr>
            <a:endParaRPr lang="el-GR" u="sng" dirty="0" smtClean="0"/>
          </a:p>
          <a:p>
            <a:pPr marL="0" indent="0">
              <a:buNone/>
            </a:pPr>
            <a:r>
              <a:rPr lang="el-GR" u="sng" dirty="0">
                <a:latin typeface="Cambria" panose="02040503050406030204" pitchFamily="18" charset="0"/>
              </a:rPr>
              <a:t>Φόρτος</a:t>
            </a:r>
          </a:p>
          <a:p>
            <a:pPr marL="0" indent="0">
              <a:buNone/>
            </a:pPr>
            <a:r>
              <a:rPr lang="el-GR" dirty="0">
                <a:latin typeface="Cambria" panose="02040503050406030204" pitchFamily="18" charset="0"/>
              </a:rPr>
              <a:t> Δε συνίσταται να μετράται μόνος, διότι δεν έχει μονοσήμαντη αντιστοίχιση με την κατάσταση της κυκλοφορίας.</a:t>
            </a:r>
          </a:p>
          <a:p>
            <a:pPr marL="0" indent="0">
              <a:buNone/>
            </a:pPr>
            <a:r>
              <a:rPr lang="el-GR" dirty="0">
                <a:latin typeface="Cambria" panose="02040503050406030204" pitchFamily="18" charset="0"/>
              </a:rPr>
              <a:t>π.χ. Είναι χαμηλός κατά τη διάρκεια συμφόρησης, αλλά </a:t>
            </a:r>
            <a:r>
              <a:rPr lang="el-GR" dirty="0" smtClean="0">
                <a:latin typeface="Cambria" panose="02040503050406030204" pitchFamily="18" charset="0"/>
              </a:rPr>
              <a:t>και εκτός αυτής</a:t>
            </a:r>
            <a:endParaRPr lang="el-GR" dirty="0">
              <a:latin typeface="Cambria" panose="02040503050406030204" pitchFamily="18" charset="0"/>
            </a:endParaRPr>
          </a:p>
        </p:txBody>
      </p:sp>
      <p:pic>
        <p:nvPicPr>
          <p:cNvPr id="4" name="Εικόνα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6015402"/>
            <a:ext cx="726005" cy="704483"/>
          </a:xfrm>
          <a:prstGeom prst="rect">
            <a:avLst/>
          </a:prstGeom>
        </p:spPr>
      </p:pic>
    </p:spTree>
    <p:extLst>
      <p:ext uri="{BB962C8B-B14F-4D97-AF65-F5344CB8AC3E}">
        <p14:creationId xmlns:p14="http://schemas.microsoft.com/office/powerpoint/2010/main" val="1668527756"/>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solidFill>
                  <a:srgbClr val="5075BC"/>
                </a:solidFill>
              </a:rPr>
              <a:t>Επιλογή μεταβλητής προς μέτρηση</a:t>
            </a:r>
          </a:p>
        </p:txBody>
      </p:sp>
      <p:sp>
        <p:nvSpPr>
          <p:cNvPr id="3" name="Content Placeholder 2"/>
          <p:cNvSpPr>
            <a:spLocks noGrp="1"/>
          </p:cNvSpPr>
          <p:nvPr>
            <p:ph idx="1"/>
          </p:nvPr>
        </p:nvSpPr>
        <p:spPr/>
        <p:txBody>
          <a:bodyPr>
            <a:noAutofit/>
          </a:bodyPr>
          <a:lstStyle/>
          <a:p>
            <a:pPr marL="0" indent="0">
              <a:buNone/>
            </a:pPr>
            <a:r>
              <a:rPr lang="el-GR" sz="2700" u="sng" dirty="0" smtClean="0">
                <a:latin typeface="Cambria" panose="02040503050406030204" pitchFamily="18" charset="0"/>
              </a:rPr>
              <a:t>Πυκνότητα</a:t>
            </a:r>
            <a:endParaRPr lang="el-GR" sz="2700" dirty="0" smtClean="0">
              <a:latin typeface="Cambria" panose="02040503050406030204" pitchFamily="18" charset="0"/>
            </a:endParaRPr>
          </a:p>
          <a:p>
            <a:pPr marL="0" indent="0">
              <a:buNone/>
            </a:pPr>
            <a:r>
              <a:rPr lang="el-GR" sz="2700" dirty="0" smtClean="0">
                <a:latin typeface="Cambria" panose="02040503050406030204" pitchFamily="18" charset="0"/>
              </a:rPr>
              <a:t>Μετράται εύκολα στο βίντεο, αλλά όχι ορθά από φωρατές.</a:t>
            </a:r>
            <a:endParaRPr lang="en-US" sz="2700" dirty="0" smtClean="0">
              <a:latin typeface="Cambria" panose="02040503050406030204" pitchFamily="18" charset="0"/>
            </a:endParaRPr>
          </a:p>
          <a:p>
            <a:pPr marL="0" indent="0">
              <a:buNone/>
            </a:pPr>
            <a:endParaRPr lang="en-US" sz="2700" dirty="0" smtClean="0">
              <a:latin typeface="Cambria" panose="02040503050406030204" pitchFamily="18" charset="0"/>
            </a:endParaRPr>
          </a:p>
          <a:p>
            <a:pPr marL="0" indent="0">
              <a:buNone/>
            </a:pPr>
            <a:r>
              <a:rPr lang="el-GR" sz="2700" u="sng" dirty="0" smtClean="0">
                <a:latin typeface="Cambria" panose="02040503050406030204" pitchFamily="18" charset="0"/>
              </a:rPr>
              <a:t>Βαθμός κατάληψης</a:t>
            </a:r>
          </a:p>
          <a:p>
            <a:pPr marL="0" indent="0">
              <a:buNone/>
            </a:pPr>
            <a:r>
              <a:rPr lang="el-GR" sz="2700" dirty="0" smtClean="0">
                <a:latin typeface="Cambria" panose="02040503050406030204" pitchFamily="18" charset="0"/>
              </a:rPr>
              <a:t>Είναι μεταβλητή που αυξάνει συνεχώς, καθώς αυξάνει η συμφόρηση. Επηρεάζεται από το μήκος του οχήματος και από αυξομειώσεις στο φόρτο. Τυπική απόκλιση σχετικά μεγάλη, σε όλο το εύρος των μετρήσεων. Ζ</a:t>
            </a:r>
            <a:r>
              <a:rPr lang="el-GR" sz="2700" dirty="0">
                <a:latin typeface="Cambria" panose="02040503050406030204" pitchFamily="18" charset="0"/>
              </a:rPr>
              <a:t>ώ</a:t>
            </a:r>
            <a:r>
              <a:rPr lang="el-GR" sz="2700" dirty="0" smtClean="0">
                <a:latin typeface="Cambria" panose="02040503050406030204" pitchFamily="18" charset="0"/>
              </a:rPr>
              <a:t>νη ανιχνευτή τυπικά ίση με μήκος 7</a:t>
            </a:r>
            <a:r>
              <a:rPr lang="en-US" sz="2700" dirty="0" smtClean="0">
                <a:latin typeface="Cambria" panose="02040503050406030204" pitchFamily="18" charset="0"/>
              </a:rPr>
              <a:t>m.</a:t>
            </a:r>
          </a:p>
        </p:txBody>
      </p:sp>
      <p:pic>
        <p:nvPicPr>
          <p:cNvPr id="4" name="Εικόνα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044" y="6126163"/>
            <a:ext cx="726005" cy="704483"/>
          </a:xfrm>
          <a:prstGeom prst="rect">
            <a:avLst/>
          </a:prstGeom>
        </p:spPr>
      </p:pic>
    </p:spTree>
    <p:extLst>
      <p:ext uri="{BB962C8B-B14F-4D97-AF65-F5344CB8AC3E}">
        <p14:creationId xmlns:p14="http://schemas.microsoft.com/office/powerpoint/2010/main" val="17091372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solidFill>
                  <a:srgbClr val="5075BC"/>
                </a:solidFill>
              </a:rPr>
              <a:t>Επιλογή μεταβλητής προς μέτρηση</a:t>
            </a:r>
          </a:p>
        </p:txBody>
      </p:sp>
      <p:sp>
        <p:nvSpPr>
          <p:cNvPr id="3" name="Content Placeholder 2"/>
          <p:cNvSpPr>
            <a:spLocks noGrp="1"/>
          </p:cNvSpPr>
          <p:nvPr>
            <p:ph idx="1"/>
          </p:nvPr>
        </p:nvSpPr>
        <p:spPr/>
        <p:txBody>
          <a:bodyPr>
            <a:normAutofit lnSpcReduction="10000"/>
          </a:bodyPr>
          <a:lstStyle/>
          <a:p>
            <a:pPr marL="0" indent="0">
              <a:buNone/>
            </a:pPr>
            <a:r>
              <a:rPr lang="el-GR" u="sng" dirty="0" smtClean="0">
                <a:latin typeface="Cambria" panose="02040503050406030204" pitchFamily="18" charset="0"/>
              </a:rPr>
              <a:t>Χρόνος μεταξύ (</a:t>
            </a:r>
            <a:r>
              <a:rPr lang="en-US" u="sng" dirty="0" smtClean="0">
                <a:latin typeface="Cambria" panose="02040503050406030204" pitchFamily="18" charset="0"/>
              </a:rPr>
              <a:t>Trap Time)</a:t>
            </a:r>
            <a:endParaRPr lang="en-US" dirty="0" smtClean="0">
              <a:latin typeface="Cambria" panose="02040503050406030204" pitchFamily="18" charset="0"/>
            </a:endParaRPr>
          </a:p>
          <a:p>
            <a:pPr marL="0" indent="0">
              <a:buNone/>
            </a:pPr>
            <a:r>
              <a:rPr lang="el-GR" dirty="0" smtClean="0">
                <a:latin typeface="Cambria" panose="02040503050406030204" pitchFamily="18" charset="0"/>
              </a:rPr>
              <a:t>Χρόνος μεταξύ της ενεργοποίησης του ανάντι φωρατή και αυτής του κατάντι φωρατή. Προσφέρει μία νέα χρονική μεταβλητή με μεγαλύτερη ακρίβεια από το βαθμό κατάληψης και πραγματοποιείται όπου χρησιμοποιούνται «ανιχνευτές-παγίδες» ή ζεύγη ανιχνευτών, όπου ο ένας είναι ο «ανάντι» και ο άλλος ο «κατάντι».</a:t>
            </a:r>
            <a:endParaRPr lang="el-GR" dirty="0">
              <a:latin typeface="Cambria" panose="02040503050406030204" pitchFamily="18" charset="0"/>
            </a:endParaRPr>
          </a:p>
        </p:txBody>
      </p:sp>
      <p:pic>
        <p:nvPicPr>
          <p:cNvPr id="4" name="Εικόνα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15402"/>
            <a:ext cx="726005" cy="704483"/>
          </a:xfrm>
          <a:prstGeom prst="rect">
            <a:avLst/>
          </a:prstGeom>
        </p:spPr>
      </p:pic>
    </p:spTree>
    <p:extLst>
      <p:ext uri="{BB962C8B-B14F-4D97-AF65-F5344CB8AC3E}">
        <p14:creationId xmlns:p14="http://schemas.microsoft.com/office/powerpoint/2010/main" val="25750393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solidFill>
                  <a:srgbClr val="5075BC"/>
                </a:solidFill>
              </a:rPr>
              <a:t>Επιλογή μεταβλητής προς μέτρηση</a:t>
            </a:r>
          </a:p>
        </p:txBody>
      </p:sp>
      <p:sp>
        <p:nvSpPr>
          <p:cNvPr id="3" name="Content Placeholder 2"/>
          <p:cNvSpPr>
            <a:spLocks noGrp="1"/>
          </p:cNvSpPr>
          <p:nvPr>
            <p:ph idx="1"/>
          </p:nvPr>
        </p:nvSpPr>
        <p:spPr/>
        <p:txBody>
          <a:bodyPr/>
          <a:lstStyle/>
          <a:p>
            <a:pPr marL="0" indent="0">
              <a:buNone/>
            </a:pPr>
            <a:endParaRPr lang="el-GR" dirty="0" smtClean="0"/>
          </a:p>
          <a:p>
            <a:pPr marL="0" indent="0">
              <a:buNone/>
            </a:pPr>
            <a:endParaRPr lang="el-GR" dirty="0"/>
          </a:p>
          <a:p>
            <a:pPr marL="0" indent="0">
              <a:buNone/>
            </a:pPr>
            <a:r>
              <a:rPr lang="el-GR" dirty="0" smtClean="0">
                <a:latin typeface="Cambria" panose="02040503050406030204" pitchFamily="18" charset="0"/>
              </a:rPr>
              <a:t>Γενικά, η παράμετρος που επιλέγεται για μέτρηση πρέπει να προβάλλει μόνο το βαθμό μεταβολής που την χαρακτηρίζει.</a:t>
            </a:r>
          </a:p>
        </p:txBody>
      </p:sp>
      <p:pic>
        <p:nvPicPr>
          <p:cNvPr id="4" name="Εικόνα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15402"/>
            <a:ext cx="726005" cy="704483"/>
          </a:xfrm>
          <a:prstGeom prst="rect">
            <a:avLst/>
          </a:prstGeom>
        </p:spPr>
      </p:pic>
    </p:spTree>
    <p:extLst>
      <p:ext uri="{BB962C8B-B14F-4D97-AF65-F5344CB8AC3E}">
        <p14:creationId xmlns:p14="http://schemas.microsoft.com/office/powerpoint/2010/main" val="40036321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normAutofit/>
          </a:bodyPr>
          <a:lstStyle/>
          <a:p>
            <a:r>
              <a:rPr lang="el-GR" dirty="0">
                <a:solidFill>
                  <a:srgbClr val="5075BC"/>
                </a:solidFill>
              </a:rPr>
              <a:t>Τέλος Ενότητας</a:t>
            </a:r>
          </a:p>
        </p:txBody>
      </p:sp>
    </p:spTree>
    <p:extLst>
      <p:ext uri="{BB962C8B-B14F-4D97-AF65-F5344CB8AC3E}">
        <p14:creationId xmlns:p14="http://schemas.microsoft.com/office/powerpoint/2010/main" val="32148708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solidFill>
                  <a:srgbClr val="5075BC"/>
                </a:solidFill>
              </a:rPr>
              <a:t>Χρηματοδότηση</a:t>
            </a:r>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
        <p:nvSpPr>
          <p:cNvPr id="5" name="Ορθογώνιο 4"/>
          <p:cNvSpPr/>
          <p:nvPr/>
        </p:nvSpPr>
        <p:spPr>
          <a:xfrm>
            <a:off x="107504" y="6237312"/>
            <a:ext cx="356652" cy="57606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Ορθογώνιο 5"/>
          <p:cNvSpPr/>
          <p:nvPr/>
        </p:nvSpPr>
        <p:spPr>
          <a:xfrm>
            <a:off x="464156" y="6453336"/>
            <a:ext cx="8068284" cy="2880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8" name="Εικόνα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504" y="6015402"/>
            <a:ext cx="726005" cy="704483"/>
          </a:xfrm>
          <a:prstGeom prst="rect">
            <a:avLst/>
          </a:prstGeom>
        </p:spPr>
      </p:pic>
    </p:spTree>
    <p:extLst>
      <p:ext uri="{BB962C8B-B14F-4D97-AF65-F5344CB8AC3E}">
        <p14:creationId xmlns:p14="http://schemas.microsoft.com/office/powerpoint/2010/main" val="26656890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solidFill>
                  <a:srgbClr val="5075BC"/>
                </a:solidFill>
              </a:rPr>
              <a:t>Σκοποί  ενότητας</a:t>
            </a:r>
          </a:p>
        </p:txBody>
      </p:sp>
      <p:sp>
        <p:nvSpPr>
          <p:cNvPr id="3" name="Content Placeholder 2"/>
          <p:cNvSpPr>
            <a:spLocks noGrp="1"/>
          </p:cNvSpPr>
          <p:nvPr>
            <p:ph idx="1"/>
          </p:nvPr>
        </p:nvSpPr>
        <p:spPr/>
        <p:txBody>
          <a:bodyPr/>
          <a:lstStyle/>
          <a:p>
            <a:pPr marL="0" algn="just">
              <a:buNone/>
            </a:pPr>
            <a:r>
              <a:rPr lang="el-GR" dirty="0" smtClean="0"/>
              <a:t>Σκοπός της ενότητας αυτής είναι η παρουσ</a:t>
            </a:r>
            <a:r>
              <a:rPr lang="el-GR" dirty="0"/>
              <a:t>ί</a:t>
            </a:r>
            <a:r>
              <a:rPr lang="el-GR" dirty="0" smtClean="0"/>
              <a:t>αση των τρόπων και μεθόδων όπου τα Ευφυή Συστήματα Μεταφορών μπορούν να συμβάλλουν στην απόκριση ατυχημάτων.</a:t>
            </a:r>
          </a:p>
        </p:txBody>
      </p:sp>
      <p:sp>
        <p:nvSpPr>
          <p:cNvPr id="4" name="Ορθογώνιο 3"/>
          <p:cNvSpPr/>
          <p:nvPr/>
        </p:nvSpPr>
        <p:spPr>
          <a:xfrm>
            <a:off x="107504" y="6237312"/>
            <a:ext cx="356652" cy="57606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464156" y="6453336"/>
            <a:ext cx="8068284" cy="2880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6" name="Εικόνα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6015402"/>
            <a:ext cx="726005" cy="704483"/>
          </a:xfrm>
          <a:prstGeom prst="rect">
            <a:avLst/>
          </a:prstGeom>
        </p:spPr>
      </p:pic>
    </p:spTree>
    <p:extLst>
      <p:ext uri="{BB962C8B-B14F-4D97-AF65-F5344CB8AC3E}">
        <p14:creationId xmlns:p14="http://schemas.microsoft.com/office/powerpoint/2010/main" val="37648321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74638"/>
            <a:ext cx="9144000" cy="1143000"/>
          </a:xfrm>
        </p:spPr>
        <p:txBody>
          <a:bodyPr>
            <a:noAutofit/>
          </a:bodyPr>
          <a:lstStyle/>
          <a:p>
            <a:r>
              <a:rPr lang="el-GR" dirty="0">
                <a:solidFill>
                  <a:srgbClr val="5075BC"/>
                </a:solidFill>
              </a:rPr>
              <a:t>Σημείωμα Ιστορικού Εκδόσεων</a:t>
            </a:r>
            <a:r>
              <a:rPr lang="en-US" dirty="0">
                <a:solidFill>
                  <a:srgbClr val="5075BC"/>
                </a:solidFill>
              </a:rPr>
              <a:t> </a:t>
            </a:r>
            <a:r>
              <a:rPr lang="el-GR" dirty="0">
                <a:solidFill>
                  <a:srgbClr val="5075BC"/>
                </a:solidFill>
              </a:rPr>
              <a:t>Έργου</a:t>
            </a:r>
          </a:p>
        </p:txBody>
      </p:sp>
      <p:sp>
        <p:nvSpPr>
          <p:cNvPr id="5" name="Content Placeholder 4"/>
          <p:cNvSpPr>
            <a:spLocks noGrp="1"/>
          </p:cNvSpPr>
          <p:nvPr>
            <p:ph idx="1"/>
          </p:nvPr>
        </p:nvSpPr>
        <p:spPr>
          <a:xfrm>
            <a:off x="395536" y="1556792"/>
            <a:ext cx="8208912" cy="4525963"/>
          </a:xfrm>
        </p:spPr>
        <p:txBody>
          <a:bodyPr>
            <a:normAutofit/>
          </a:bodyPr>
          <a:lstStyle/>
          <a:p>
            <a:pPr marL="0" indent="0">
              <a:buNone/>
            </a:pPr>
            <a:r>
              <a:rPr lang="el-GR" sz="2800" dirty="0" smtClean="0"/>
              <a:t>Το </a:t>
            </a:r>
            <a:r>
              <a:rPr lang="el-GR" sz="2800" dirty="0"/>
              <a:t>παρόν έργο αποτελεί την έκδοση </a:t>
            </a:r>
            <a:r>
              <a:rPr lang="el-GR" sz="2800" dirty="0" smtClean="0"/>
              <a:t>1.0 και δεν έχουν προηγηθεί άλλες εκδόσεις.</a:t>
            </a:r>
            <a:endParaRPr lang="el-GR" sz="2800" dirty="0"/>
          </a:p>
        </p:txBody>
      </p:sp>
      <p:sp>
        <p:nvSpPr>
          <p:cNvPr id="6" name="Ορθογώνιο 5"/>
          <p:cNvSpPr/>
          <p:nvPr/>
        </p:nvSpPr>
        <p:spPr>
          <a:xfrm>
            <a:off x="107504" y="6237312"/>
            <a:ext cx="356652" cy="57606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Ορθογώνιο 6"/>
          <p:cNvSpPr/>
          <p:nvPr/>
        </p:nvSpPr>
        <p:spPr>
          <a:xfrm>
            <a:off x="464156" y="6453336"/>
            <a:ext cx="8068284" cy="2880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8" name="Εικόνα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6015402"/>
            <a:ext cx="726005" cy="704483"/>
          </a:xfrm>
          <a:prstGeom prst="rect">
            <a:avLst/>
          </a:prstGeom>
        </p:spPr>
      </p:pic>
    </p:spTree>
    <p:extLst>
      <p:ext uri="{BB962C8B-B14F-4D97-AF65-F5344CB8AC3E}">
        <p14:creationId xmlns:p14="http://schemas.microsoft.com/office/powerpoint/2010/main" val="30945376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solidFill>
                  <a:srgbClr val="5075BC"/>
                </a:solidFill>
              </a:rPr>
              <a:t>Σημείωμα Αναφοράς</a:t>
            </a:r>
          </a:p>
        </p:txBody>
      </p:sp>
      <p:sp>
        <p:nvSpPr>
          <p:cNvPr id="3" name="Content Placeholder 2"/>
          <p:cNvSpPr>
            <a:spLocks noGrp="1"/>
          </p:cNvSpPr>
          <p:nvPr>
            <p:ph idx="1"/>
          </p:nvPr>
        </p:nvSpPr>
        <p:spPr/>
        <p:txBody>
          <a:bodyPr>
            <a:normAutofit/>
          </a:bodyPr>
          <a:lstStyle/>
          <a:p>
            <a:pPr marL="0" indent="0" algn="just">
              <a:buNone/>
            </a:pPr>
            <a:r>
              <a:rPr lang="el-GR" sz="2400" dirty="0" err="1" smtClean="0"/>
              <a:t>Copyright</a:t>
            </a:r>
            <a:r>
              <a:rPr lang="el-GR" sz="2400" dirty="0" smtClean="0"/>
              <a:t>  Πανεπιστήμιο Πατρών, Πολυτεχνική Σχολή, Τμήμα Πολιτικών Μηχανικών, Διδάσκων: Γεώργιος Στεφανίδης. «Ευφυή Συστήματα Μεταφορών. Ενότητα 3: </a:t>
            </a:r>
            <a:r>
              <a:rPr lang="el-GR" sz="2400" dirty="0"/>
              <a:t>Χρήση Ευφυών Συστημάτων Μεταφορών στην απόκριση ατυχήματος». </a:t>
            </a:r>
            <a:r>
              <a:rPr lang="el-GR" sz="2400" dirty="0" smtClean="0"/>
              <a:t>Έκδοση: 1.0. Πάτρα 2015. Διαθέσιμο από τη δικτυακή διεύθυνση: </a:t>
            </a:r>
            <a:r>
              <a:rPr lang="en-US" sz="2400" dirty="0">
                <a:solidFill>
                  <a:srgbClr val="FF0000"/>
                </a:solidFill>
              </a:rPr>
              <a:t>https://eclass.upatras.gr/courses/CIV1698/</a:t>
            </a:r>
            <a:endParaRPr lang="el-GR" sz="2400" dirty="0">
              <a:solidFill>
                <a:srgbClr val="FF0000"/>
              </a:solidFill>
            </a:endParaRPr>
          </a:p>
          <a:p>
            <a:endParaRPr lang="el-GR" sz="2000" dirty="0"/>
          </a:p>
        </p:txBody>
      </p:sp>
      <p:sp>
        <p:nvSpPr>
          <p:cNvPr id="4" name="Ορθογώνιο 3"/>
          <p:cNvSpPr/>
          <p:nvPr/>
        </p:nvSpPr>
        <p:spPr>
          <a:xfrm>
            <a:off x="107504" y="6237312"/>
            <a:ext cx="356652" cy="57606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464156" y="6453336"/>
            <a:ext cx="8068284" cy="2880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6" name="Εικόνα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6015402"/>
            <a:ext cx="726005" cy="704483"/>
          </a:xfrm>
          <a:prstGeom prst="rect">
            <a:avLst/>
          </a:prstGeom>
        </p:spPr>
      </p:pic>
    </p:spTree>
    <p:extLst>
      <p:ext uri="{BB962C8B-B14F-4D97-AF65-F5344CB8AC3E}">
        <p14:creationId xmlns:p14="http://schemas.microsoft.com/office/powerpoint/2010/main" val="3144489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solidFill>
                  <a:srgbClr val="5075BC"/>
                </a:solidFill>
              </a:rPr>
              <a:t>Σημείωμα Αδειοδότησης</a:t>
            </a:r>
          </a:p>
        </p:txBody>
      </p:sp>
      <p:sp>
        <p:nvSpPr>
          <p:cNvPr id="3" name="Content Placeholder 2"/>
          <p:cNvSpPr>
            <a:spLocks noGrp="1"/>
          </p:cNvSpPr>
          <p:nvPr>
            <p:ph idx="1"/>
          </p:nvPr>
        </p:nvSpPr>
        <p:spPr>
          <a:xfrm>
            <a:off x="107504" y="764704"/>
            <a:ext cx="8928992" cy="1440159"/>
          </a:xfrm>
        </p:spPr>
        <p:txBody>
          <a:bodyPr>
            <a:noAutofit/>
          </a:bodyPr>
          <a:lstStyle/>
          <a:p>
            <a:pPr marL="0" indent="0">
              <a:buNone/>
            </a:pPr>
            <a:r>
              <a:rPr lang="el-GR" sz="2000" dirty="0" smtClean="0"/>
              <a:t>Το παρόν υλικό διατίθεται με τους όρους της άδειας χρήσης </a:t>
            </a:r>
            <a:r>
              <a:rPr lang="en-US" sz="2000" dirty="0" smtClean="0"/>
              <a:t>Creative Commons</a:t>
            </a:r>
            <a:r>
              <a:rPr lang="el-GR" sz="2000" dirty="0" smtClean="0"/>
              <a:t> Αναφορά, Μη Εμπορική Χρήση, Μη παράγωγα έργα 4.0 [1] ή μεταγενέστερη, Διεθνής Έκδοση. Εξαιρούνται τα αυτοτελή έργα τρίτων π.χ. φωτογραφίες, διαγράμματα </a:t>
            </a:r>
            <a:r>
              <a:rPr lang="el-GR" sz="2000" dirty="0" err="1" smtClean="0"/>
              <a:t>κ.λ.π</a:t>
            </a:r>
            <a:r>
              <a:rPr lang="el-GR" sz="2000" dirty="0" smtClean="0"/>
              <a:t>., τα οποία εμπεριέχονται σε αυτό και τα οποία αναφέρονται μαζί με τους όρους χρήσης τους στο «Σημείωμα Χρήσης Έργων Τρίτων».</a:t>
            </a:r>
            <a:endParaRPr lang="en-US" sz="2000" dirty="0" smtClean="0"/>
          </a:p>
          <a:p>
            <a:pPr marL="0" indent="0">
              <a:buNone/>
            </a:pPr>
            <a:r>
              <a:rPr lang="el-GR" sz="2000" dirty="0" smtClean="0"/>
              <a:t>              </a:t>
            </a:r>
          </a:p>
          <a:p>
            <a:pPr marL="0" indent="0">
              <a:buNone/>
            </a:pPr>
            <a:endParaRPr lang="el-GR" sz="2000" dirty="0"/>
          </a:p>
        </p:txBody>
      </p:sp>
      <p:sp>
        <p:nvSpPr>
          <p:cNvPr id="6" name="TextBox 5"/>
          <p:cNvSpPr txBox="1"/>
          <p:nvPr/>
        </p:nvSpPr>
        <p:spPr>
          <a:xfrm>
            <a:off x="107504" y="2852936"/>
            <a:ext cx="9036496" cy="3456384"/>
          </a:xfrm>
          <a:prstGeom prst="rect">
            <a:avLst/>
          </a:prstGeom>
        </p:spPr>
        <p:txBody>
          <a:bodyPr vert="horz" wrap="square" lIns="91440" tIns="45720" rIns="91440" bIns="45720" rtlCol="0" anchor="ctr">
            <a:normAutofit/>
          </a:bodyPr>
          <a:lstStyle/>
          <a:p>
            <a:endParaRPr lang="en-US" dirty="0" smtClean="0"/>
          </a:p>
          <a:p>
            <a:r>
              <a:rPr lang="en-US" dirty="0" smtClean="0"/>
              <a:t>[1] http://creativecommons.org/licenses/by-nc-nd/4.0/ </a:t>
            </a:r>
            <a:endParaRPr lang="el-GR" dirty="0" smtClean="0"/>
          </a:p>
          <a:p>
            <a:endParaRPr lang="el-GR" dirty="0"/>
          </a:p>
          <a:p>
            <a:r>
              <a:rPr lang="el-GR" b="1" dirty="0" smtClean="0"/>
              <a:t>Σύμφωνα με αυτήν την άδεια ο δικαιούχος σας δίνει το δικαίωμα να: </a:t>
            </a:r>
          </a:p>
          <a:p>
            <a:r>
              <a:rPr lang="el-GR" b="1" dirty="0" smtClean="0"/>
              <a:t>Μοιραστείτε</a:t>
            </a:r>
            <a:r>
              <a:rPr lang="el-GR" dirty="0" smtClean="0"/>
              <a:t> — αντιγράψετε και αναδιανέμετε το υλικό </a:t>
            </a:r>
          </a:p>
          <a:p>
            <a:r>
              <a:rPr lang="el-GR" b="1" dirty="0" smtClean="0"/>
              <a:t>Υπό τους ακόλουθους όρους:</a:t>
            </a:r>
            <a:r>
              <a:rPr lang="el-GR" dirty="0" smtClean="0"/>
              <a:t> </a:t>
            </a:r>
          </a:p>
          <a:p>
            <a:r>
              <a:rPr lang="el-GR" b="1" dirty="0" smtClean="0"/>
              <a:t>Αναφορά Δημιουργού </a:t>
            </a:r>
            <a:r>
              <a:rPr lang="el-GR" dirty="0" smtClean="0"/>
              <a:t>— Θα πρέπει να καταχωρίσετε αναφορά στο δημιουργό, με σύνδεσμο της άδειας </a:t>
            </a:r>
          </a:p>
          <a:p>
            <a:r>
              <a:rPr lang="el-GR" b="1" dirty="0" smtClean="0"/>
              <a:t>Μη εμπορική χρήση </a:t>
            </a:r>
            <a:r>
              <a:rPr lang="el-GR" dirty="0" smtClean="0"/>
              <a:t>— Δεν μπορείτε να χρησιμοποιήσετε το υλικό για εμπορικούς σκοπούς </a:t>
            </a:r>
            <a:r>
              <a:rPr lang="el-GR" b="1" dirty="0" smtClean="0"/>
              <a:t>Μη παράγωγα έργα </a:t>
            </a:r>
            <a:r>
              <a:rPr lang="el-GR" dirty="0" smtClean="0"/>
              <a:t>— Μπορείτε να αναδιανείμετε το υλικό ως έχει, χωρίς να προβείτε σε αλλαγές (ανάμιξη, τροποποίηση)</a:t>
            </a:r>
            <a:endParaRPr lang="en-US" dirty="0"/>
          </a:p>
        </p:txBody>
      </p:sp>
      <p:sp>
        <p:nvSpPr>
          <p:cNvPr id="7" name="Ορθογώνιο 6"/>
          <p:cNvSpPr/>
          <p:nvPr/>
        </p:nvSpPr>
        <p:spPr>
          <a:xfrm>
            <a:off x="107504" y="6237312"/>
            <a:ext cx="356652" cy="57606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Ορθογώνιο 7"/>
          <p:cNvSpPr/>
          <p:nvPr/>
        </p:nvSpPr>
        <p:spPr>
          <a:xfrm>
            <a:off x="464156" y="6453336"/>
            <a:ext cx="8068284" cy="2880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9" name="8 - Εικόνα" descr="http://mirrors.creativecommons.org/presskit/buttons/88x31/png/by-nc-nd.eu.png"/>
          <p:cNvPicPr/>
          <p:nvPr/>
        </p:nvPicPr>
        <p:blipFill>
          <a:blip r:embed="rId3" cstate="print"/>
          <a:srcRect/>
          <a:stretch>
            <a:fillRect/>
          </a:stretch>
        </p:blipFill>
        <p:spPr bwMode="auto">
          <a:xfrm>
            <a:off x="3348051" y="2428458"/>
            <a:ext cx="2448085" cy="856526"/>
          </a:xfrm>
          <a:prstGeom prst="rect">
            <a:avLst/>
          </a:prstGeom>
          <a:noFill/>
          <a:ln w="9525">
            <a:noFill/>
            <a:miter lim="800000"/>
            <a:headEnd/>
            <a:tailEnd/>
          </a:ln>
        </p:spPr>
      </p:pic>
    </p:spTree>
    <p:extLst>
      <p:ext uri="{BB962C8B-B14F-4D97-AF65-F5344CB8AC3E}">
        <p14:creationId xmlns:p14="http://schemas.microsoft.com/office/powerpoint/2010/main" val="4809103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solidFill>
                  <a:srgbClr val="5075BC"/>
                </a:solidFill>
              </a:rPr>
              <a:t>Διατήρηση Σημειωμάτων</a:t>
            </a:r>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Σημείωμα</a:t>
            </a:r>
            <a:r>
              <a:rPr lang="en-US" sz="2000" dirty="0"/>
              <a:t>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marL="0" indent="0">
              <a:buNone/>
            </a:pPr>
            <a:r>
              <a:rPr lang="el-GR" sz="2400" dirty="0" smtClean="0"/>
              <a:t>μαζί </a:t>
            </a:r>
            <a:r>
              <a:rPr lang="el-GR" sz="2400" dirty="0"/>
              <a:t>με τους συνοδευόμενους </a:t>
            </a:r>
            <a:r>
              <a:rPr lang="el-GR" sz="2400" dirty="0" err="1"/>
              <a:t>υπερσυνδέσμους</a:t>
            </a:r>
            <a:r>
              <a:rPr lang="el-GR" sz="2400" dirty="0"/>
              <a:t>.</a:t>
            </a:r>
          </a:p>
          <a:p>
            <a:endParaRPr lang="el-GR" sz="2000" dirty="0"/>
          </a:p>
        </p:txBody>
      </p:sp>
      <p:sp>
        <p:nvSpPr>
          <p:cNvPr id="4" name="Ορθογώνιο 3"/>
          <p:cNvSpPr/>
          <p:nvPr/>
        </p:nvSpPr>
        <p:spPr>
          <a:xfrm>
            <a:off x="107504" y="6237312"/>
            <a:ext cx="356652" cy="57606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464156" y="6453336"/>
            <a:ext cx="8068284" cy="2880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6" name="Εικόνα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6015402"/>
            <a:ext cx="726005" cy="704483"/>
          </a:xfrm>
          <a:prstGeom prst="rect">
            <a:avLst/>
          </a:prstGeom>
        </p:spPr>
      </p:pic>
    </p:spTree>
    <p:extLst>
      <p:ext uri="{BB962C8B-B14F-4D97-AF65-F5344CB8AC3E}">
        <p14:creationId xmlns:p14="http://schemas.microsoft.com/office/powerpoint/2010/main" val="35811528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solidFill>
                  <a:srgbClr val="5075BC"/>
                </a:solidFill>
              </a:rPr>
              <a:t>Δείκτες Απόδοσης (1/3)</a:t>
            </a:r>
          </a:p>
        </p:txBody>
      </p:sp>
      <p:sp>
        <p:nvSpPr>
          <p:cNvPr id="3" name="Content Placeholder 2"/>
          <p:cNvSpPr>
            <a:spLocks noGrp="1"/>
          </p:cNvSpPr>
          <p:nvPr>
            <p:ph idx="1"/>
          </p:nvPr>
        </p:nvSpPr>
        <p:spPr/>
        <p:txBody>
          <a:bodyPr>
            <a:noAutofit/>
          </a:bodyPr>
          <a:lstStyle/>
          <a:p>
            <a:pPr marL="0" indent="0">
              <a:buNone/>
            </a:pPr>
            <a:r>
              <a:rPr lang="el-GR" sz="3000" u="sng" dirty="0">
                <a:latin typeface="Cambria" panose="02040503050406030204" pitchFamily="18" charset="0"/>
              </a:rPr>
              <a:t>Χρόνος </a:t>
            </a:r>
            <a:r>
              <a:rPr lang="el-GR" sz="3000" u="sng" dirty="0" smtClean="0">
                <a:latin typeface="Cambria" panose="02040503050406030204" pitchFamily="18" charset="0"/>
              </a:rPr>
              <a:t>ανίχνευσης</a:t>
            </a:r>
            <a:endParaRPr lang="el-GR" sz="3000" u="sng" dirty="0">
              <a:latin typeface="Cambria" panose="02040503050406030204" pitchFamily="18" charset="0"/>
            </a:endParaRPr>
          </a:p>
          <a:p>
            <a:pPr marL="0" indent="0">
              <a:buNone/>
            </a:pPr>
            <a:r>
              <a:rPr lang="el-GR" sz="3000" dirty="0">
                <a:latin typeface="Cambria" panose="02040503050406030204" pitchFamily="18" charset="0"/>
              </a:rPr>
              <a:t>Εξαρτάται από τα χαρακτηριστικά της κυκλοφοριακής ροής που εμποδίζεται και την πιστότητα της μεθόδου για να ληφθεί και αναλυθεί το δείγμα από τον ανιχνευτή. Δηλαδή, την ταχύτητα και τη μέθοδο που ερωτώνται οι ανιχνευτές, τη θέση και το σχηματισμό των φωρατών καθώς και τον τύπο δεδομένων που αναλύουν τα </a:t>
            </a:r>
            <a:r>
              <a:rPr lang="el-GR" sz="3000" dirty="0" smtClean="0">
                <a:latin typeface="Cambria" panose="02040503050406030204" pitchFamily="18" charset="0"/>
              </a:rPr>
              <a:t>ηλεκτρονικά </a:t>
            </a:r>
            <a:r>
              <a:rPr lang="el-GR" sz="3000" dirty="0">
                <a:latin typeface="Cambria" panose="02040503050406030204" pitchFamily="18" charset="0"/>
              </a:rPr>
              <a:t>συστήματα. </a:t>
            </a:r>
          </a:p>
        </p:txBody>
      </p:sp>
      <p:pic>
        <p:nvPicPr>
          <p:cNvPr id="4" name="Εικόνα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15402"/>
            <a:ext cx="726005" cy="704483"/>
          </a:xfrm>
          <a:prstGeom prst="rect">
            <a:avLst/>
          </a:prstGeom>
        </p:spPr>
      </p:pic>
    </p:spTree>
    <p:extLst>
      <p:ext uri="{BB962C8B-B14F-4D97-AF65-F5344CB8AC3E}">
        <p14:creationId xmlns:p14="http://schemas.microsoft.com/office/powerpoint/2010/main" val="13825427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solidFill>
                  <a:srgbClr val="5075BC"/>
                </a:solidFill>
              </a:rPr>
              <a:t>Δείκτες Απόδοσης (2/3)</a:t>
            </a:r>
          </a:p>
        </p:txBody>
      </p:sp>
      <p:sp>
        <p:nvSpPr>
          <p:cNvPr id="3" name="Content Placeholder 2"/>
          <p:cNvSpPr>
            <a:spLocks noGrp="1"/>
          </p:cNvSpPr>
          <p:nvPr>
            <p:ph idx="1"/>
          </p:nvPr>
        </p:nvSpPr>
        <p:spPr/>
        <p:txBody>
          <a:bodyPr>
            <a:noAutofit/>
          </a:bodyPr>
          <a:lstStyle/>
          <a:p>
            <a:pPr marL="0" indent="0">
              <a:buNone/>
            </a:pPr>
            <a:r>
              <a:rPr lang="el-GR" sz="3000" dirty="0">
                <a:latin typeface="Cambria" panose="02040503050406030204" pitchFamily="18" charset="0"/>
              </a:rPr>
              <a:t>Αρκετές μέθοδοι υπάρχουν για να βελτιώσουν τον τρόπο που λαμβάνεται το δείγμα και να μειώσουν τους λανθασμένους συναγερμούς </a:t>
            </a:r>
          </a:p>
          <a:p>
            <a:pPr>
              <a:buFontTx/>
              <a:buChar char="-"/>
            </a:pPr>
            <a:r>
              <a:rPr lang="el-GR" sz="3000" dirty="0">
                <a:latin typeface="Cambria" panose="02040503050406030204" pitchFamily="18" charset="0"/>
              </a:rPr>
              <a:t>Λείανση και φιλτράρισμα των δεδομένων με βάση ιστορικές πληροφορίες</a:t>
            </a:r>
          </a:p>
          <a:p>
            <a:pPr>
              <a:buFontTx/>
              <a:buChar char="-"/>
            </a:pPr>
            <a:r>
              <a:rPr lang="el-GR" sz="3000" dirty="0">
                <a:latin typeface="Cambria" panose="02040503050406030204" pitchFamily="18" charset="0"/>
              </a:rPr>
              <a:t>Λογική για οχήματα πολύ χαμηλής ταχύτητας</a:t>
            </a:r>
          </a:p>
          <a:p>
            <a:pPr>
              <a:buFontTx/>
              <a:buChar char="-"/>
            </a:pPr>
            <a:r>
              <a:rPr lang="el-GR" sz="3000" dirty="0">
                <a:latin typeface="Cambria" panose="02040503050406030204" pitchFamily="18" charset="0"/>
              </a:rPr>
              <a:t>Ελαχιστοποίηση συμφόρησης που δε σχετίζεται με ατυχήματα με τη χρήση μεθόδων που ελέγχουν τη ζήτηση και συστήματα πληροφόρησης οδηγών </a:t>
            </a:r>
          </a:p>
        </p:txBody>
      </p:sp>
      <p:pic>
        <p:nvPicPr>
          <p:cNvPr id="4" name="Εικόνα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15402"/>
            <a:ext cx="726005" cy="704483"/>
          </a:xfrm>
          <a:prstGeom prst="rect">
            <a:avLst/>
          </a:prstGeom>
        </p:spPr>
      </p:pic>
    </p:spTree>
    <p:extLst>
      <p:ext uri="{BB962C8B-B14F-4D97-AF65-F5344CB8AC3E}">
        <p14:creationId xmlns:p14="http://schemas.microsoft.com/office/powerpoint/2010/main" val="1442677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solidFill>
                  <a:srgbClr val="5075BC"/>
                </a:solidFill>
              </a:rPr>
              <a:t>Δείκτες Απόδοσης (3/3)</a:t>
            </a:r>
          </a:p>
        </p:txBody>
      </p:sp>
      <p:sp>
        <p:nvSpPr>
          <p:cNvPr id="3" name="Content Placeholder 2"/>
          <p:cNvSpPr>
            <a:spLocks noGrp="1"/>
          </p:cNvSpPr>
          <p:nvPr>
            <p:ph idx="1"/>
          </p:nvPr>
        </p:nvSpPr>
        <p:spPr/>
        <p:txBody>
          <a:bodyPr/>
          <a:lstStyle/>
          <a:p>
            <a:pPr marL="0" indent="0">
              <a:buNone/>
            </a:pPr>
            <a:r>
              <a:rPr lang="el-GR" sz="3000" u="sng" dirty="0">
                <a:latin typeface="Cambria" panose="02040503050406030204" pitchFamily="18" charset="0"/>
              </a:rPr>
              <a:t>Ρυθμός ανίχνευσης </a:t>
            </a:r>
          </a:p>
          <a:p>
            <a:pPr marL="0" indent="0">
              <a:buNone/>
            </a:pPr>
            <a:r>
              <a:rPr lang="el-GR" sz="3000" dirty="0">
                <a:latin typeface="Cambria" panose="02040503050406030204" pitchFamily="18" charset="0"/>
              </a:rPr>
              <a:t>Βελτιώνεται με τη χρήση ιστορικών δεδομένων ζήτησης, αφού αυτά περιγράφουν σημαντικά την ταχύτητα διάδοσης ενός ατυχήματος, καθώς και το μέγεθος των αλλαγών σε φόρτο, ταχύτητα και βαθμό κατάληψης</a:t>
            </a:r>
            <a:r>
              <a:rPr lang="el-GR" dirty="0" smtClean="0"/>
              <a:t>.</a:t>
            </a:r>
            <a:endParaRPr lang="el-GR" dirty="0"/>
          </a:p>
        </p:txBody>
      </p:sp>
      <p:pic>
        <p:nvPicPr>
          <p:cNvPr id="4" name="Εικόνα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15402"/>
            <a:ext cx="726005" cy="704483"/>
          </a:xfrm>
          <a:prstGeom prst="rect">
            <a:avLst/>
          </a:prstGeom>
        </p:spPr>
      </p:pic>
    </p:spTree>
    <p:extLst>
      <p:ext uri="{BB962C8B-B14F-4D97-AF65-F5344CB8AC3E}">
        <p14:creationId xmlns:p14="http://schemas.microsoft.com/office/powerpoint/2010/main" val="38626766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solidFill>
                  <a:srgbClr val="5075BC"/>
                </a:solidFill>
              </a:rPr>
              <a:t>Λείανση (</a:t>
            </a:r>
            <a:r>
              <a:rPr lang="en-US" dirty="0">
                <a:solidFill>
                  <a:srgbClr val="5075BC"/>
                </a:solidFill>
              </a:rPr>
              <a:t>smoothing)</a:t>
            </a:r>
            <a:r>
              <a:rPr lang="el-GR" dirty="0">
                <a:solidFill>
                  <a:srgbClr val="5075BC"/>
                </a:solidFill>
              </a:rPr>
              <a:t> (1/4)</a:t>
            </a:r>
          </a:p>
        </p:txBody>
      </p:sp>
      <p:sp>
        <p:nvSpPr>
          <p:cNvPr id="3" name="Content Placeholder 2"/>
          <p:cNvSpPr>
            <a:spLocks noGrp="1"/>
          </p:cNvSpPr>
          <p:nvPr>
            <p:ph idx="1"/>
          </p:nvPr>
        </p:nvSpPr>
        <p:spPr/>
        <p:txBody>
          <a:bodyPr>
            <a:normAutofit/>
          </a:bodyPr>
          <a:lstStyle/>
          <a:p>
            <a:pPr marL="0" indent="0">
              <a:buNone/>
            </a:pPr>
            <a:r>
              <a:rPr lang="el-GR" sz="3000" dirty="0">
                <a:latin typeface="Cambria" panose="02040503050406030204" pitchFamily="18" charset="0"/>
              </a:rPr>
              <a:t>Οι περισσότεροι αλγόριθμοι πολλαπλών σταθμών βασίζονται σε λείανση (</a:t>
            </a:r>
            <a:r>
              <a:rPr lang="en-US" sz="3000" dirty="0">
                <a:latin typeface="Cambria" panose="02040503050406030204" pitchFamily="18" charset="0"/>
              </a:rPr>
              <a:t>smoothing) </a:t>
            </a:r>
            <a:r>
              <a:rPr lang="el-GR" sz="3000" dirty="0">
                <a:latin typeface="Cambria" panose="02040503050406030204" pitchFamily="18" charset="0"/>
              </a:rPr>
              <a:t>δεδομένων για τη διάρκεια αρκετών περιόδων δείγματος  (</a:t>
            </a:r>
            <a:r>
              <a:rPr lang="en-US" sz="3000" dirty="0">
                <a:latin typeface="Cambria" panose="02040503050406030204" pitchFamily="18" charset="0"/>
              </a:rPr>
              <a:t>sampling periods)</a:t>
            </a:r>
            <a:r>
              <a:rPr lang="el-GR" sz="3000" dirty="0" smtClean="0">
                <a:latin typeface="Cambria" panose="02040503050406030204" pitchFamily="18" charset="0"/>
              </a:rPr>
              <a:t>.</a:t>
            </a:r>
          </a:p>
          <a:p>
            <a:pPr marL="0" indent="0">
              <a:buNone/>
            </a:pPr>
            <a:endParaRPr lang="en-US" sz="3000" dirty="0">
              <a:latin typeface="Cambria" panose="02040503050406030204" pitchFamily="18" charset="0"/>
            </a:endParaRPr>
          </a:p>
          <a:p>
            <a:pPr marL="0" indent="0">
              <a:buNone/>
            </a:pPr>
            <a:r>
              <a:rPr lang="el-GR" sz="3000" dirty="0">
                <a:latin typeface="Cambria" panose="02040503050406030204" pitchFamily="18" charset="0"/>
              </a:rPr>
              <a:t>Μία στατιστικά σημαντική διαφορά στην τιμή της επιλεγμένης παραμέτρου σε δύο διαδοχικούς σταθμούς είναι ένδειξη ατυχήματος στο μεταξύ τους οδικό </a:t>
            </a:r>
            <a:r>
              <a:rPr lang="el-GR" sz="3000" dirty="0" smtClean="0">
                <a:latin typeface="Cambria" panose="02040503050406030204" pitchFamily="18" charset="0"/>
              </a:rPr>
              <a:t>τμήμα.</a:t>
            </a:r>
            <a:endParaRPr lang="en-US" sz="3000" dirty="0">
              <a:latin typeface="Cambria" panose="02040503050406030204" pitchFamily="18" charset="0"/>
            </a:endParaRPr>
          </a:p>
        </p:txBody>
      </p:sp>
      <p:pic>
        <p:nvPicPr>
          <p:cNvPr id="4" name="Εικόνα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15402"/>
            <a:ext cx="726005" cy="704483"/>
          </a:xfrm>
          <a:prstGeom prst="rect">
            <a:avLst/>
          </a:prstGeom>
        </p:spPr>
      </p:pic>
    </p:spTree>
    <p:extLst>
      <p:ext uri="{BB962C8B-B14F-4D97-AF65-F5344CB8AC3E}">
        <p14:creationId xmlns:p14="http://schemas.microsoft.com/office/powerpoint/2010/main" val="3407152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solidFill>
                  <a:srgbClr val="5075BC"/>
                </a:solidFill>
              </a:rPr>
              <a:t>Λείανση (</a:t>
            </a:r>
            <a:r>
              <a:rPr lang="en-US" dirty="0">
                <a:solidFill>
                  <a:srgbClr val="5075BC"/>
                </a:solidFill>
              </a:rPr>
              <a:t>smoothing)</a:t>
            </a:r>
            <a:r>
              <a:rPr lang="el-GR" dirty="0">
                <a:solidFill>
                  <a:srgbClr val="5075BC"/>
                </a:solidFill>
              </a:rPr>
              <a:t> (2/4)</a:t>
            </a:r>
          </a:p>
        </p:txBody>
      </p:sp>
      <p:sp>
        <p:nvSpPr>
          <p:cNvPr id="3" name="Content Placeholder 2"/>
          <p:cNvSpPr>
            <a:spLocks noGrp="1"/>
          </p:cNvSpPr>
          <p:nvPr>
            <p:ph idx="1"/>
          </p:nvPr>
        </p:nvSpPr>
        <p:spPr/>
        <p:txBody>
          <a:bodyPr>
            <a:noAutofit/>
          </a:bodyPr>
          <a:lstStyle/>
          <a:p>
            <a:pPr marL="0" indent="0">
              <a:buNone/>
            </a:pPr>
            <a:r>
              <a:rPr lang="el-GR" dirty="0">
                <a:latin typeface="Cambria" panose="02040503050406030204" pitchFamily="18" charset="0"/>
              </a:rPr>
              <a:t>Μία διαφορά πρέπει να είναι παρούσα επί αρκετό χρόνο πριν οδηγήσει ολοκληρωτικά σε αλλαγή της τιμής της παραμέτρου. </a:t>
            </a:r>
          </a:p>
          <a:p>
            <a:pPr marL="0" indent="0">
              <a:buNone/>
            </a:pPr>
            <a:endParaRPr lang="el-GR" dirty="0">
              <a:latin typeface="Cambria" panose="02040503050406030204" pitchFamily="18" charset="0"/>
            </a:endParaRPr>
          </a:p>
          <a:p>
            <a:pPr marL="0" indent="0">
              <a:buNone/>
            </a:pPr>
            <a:r>
              <a:rPr lang="el-GR" dirty="0">
                <a:latin typeface="Cambria" panose="02040503050406030204" pitchFamily="18" charset="0"/>
              </a:rPr>
              <a:t>Αν η λείανση είναι χαμηλή,ο αλγόριθμος έχει χαμήλό χρόνο ανίχνευσης, αναγωρίζει και ελαφρά ατυχήματα αλλά οι συνήθεις αλλαγές στην κυκλοφοριακή ροή είναι δυνατόν να αναγνωρισθούν (λανθασμένα) ως ατύχημα. </a:t>
            </a:r>
          </a:p>
        </p:txBody>
      </p:sp>
      <p:pic>
        <p:nvPicPr>
          <p:cNvPr id="4" name="Εικόνα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94" y="6126163"/>
            <a:ext cx="726005" cy="704483"/>
          </a:xfrm>
          <a:prstGeom prst="rect">
            <a:avLst/>
          </a:prstGeom>
        </p:spPr>
      </p:pic>
    </p:spTree>
    <p:extLst>
      <p:ext uri="{BB962C8B-B14F-4D97-AF65-F5344CB8AC3E}">
        <p14:creationId xmlns:p14="http://schemas.microsoft.com/office/powerpoint/2010/main" val="4936088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solidFill>
                  <a:srgbClr val="5075BC"/>
                </a:solidFill>
              </a:rPr>
              <a:t>Λείανση (</a:t>
            </a:r>
            <a:r>
              <a:rPr lang="en-US" dirty="0">
                <a:solidFill>
                  <a:srgbClr val="5075BC"/>
                </a:solidFill>
              </a:rPr>
              <a:t>smoothing)</a:t>
            </a:r>
            <a:r>
              <a:rPr lang="el-GR" dirty="0">
                <a:solidFill>
                  <a:srgbClr val="5075BC"/>
                </a:solidFill>
              </a:rPr>
              <a:t> (3/4)</a:t>
            </a:r>
          </a:p>
        </p:txBody>
      </p:sp>
      <p:sp>
        <p:nvSpPr>
          <p:cNvPr id="3" name="Content Placeholder 2"/>
          <p:cNvSpPr>
            <a:spLocks noGrp="1"/>
          </p:cNvSpPr>
          <p:nvPr>
            <p:ph idx="1"/>
          </p:nvPr>
        </p:nvSpPr>
        <p:spPr/>
        <p:txBody>
          <a:bodyPr>
            <a:normAutofit/>
          </a:bodyPr>
          <a:lstStyle/>
          <a:p>
            <a:pPr marL="0" indent="0">
              <a:buNone/>
            </a:pPr>
            <a:endParaRPr lang="el-GR" dirty="0" smtClean="0"/>
          </a:p>
          <a:p>
            <a:pPr marL="0" indent="0">
              <a:buNone/>
            </a:pPr>
            <a:r>
              <a:rPr lang="el-GR" dirty="0">
                <a:latin typeface="Cambria" panose="02040503050406030204" pitchFamily="18" charset="0"/>
              </a:rPr>
              <a:t>Αν η λείανση είναι υψηλή ώστε να αφήνει να περνούν μόνον μεγάλες διαφορές στα δεδομένα, εξασφαλίζεται χαμηλός ρυθμός λανθασμένων συναγερμών αλλά ο αλγόριθμος έχει υψηλό χρόνο ανίχνευσης και δεν αναγνωρίζει ελαφρα ατυχήματα.</a:t>
            </a:r>
          </a:p>
        </p:txBody>
      </p:sp>
      <p:pic>
        <p:nvPicPr>
          <p:cNvPr id="4" name="Εικόνα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15402"/>
            <a:ext cx="726005" cy="704483"/>
          </a:xfrm>
          <a:prstGeom prst="rect">
            <a:avLst/>
          </a:prstGeom>
        </p:spPr>
      </p:pic>
    </p:spTree>
    <p:extLst>
      <p:ext uri="{BB962C8B-B14F-4D97-AF65-F5344CB8AC3E}">
        <p14:creationId xmlns:p14="http://schemas.microsoft.com/office/powerpoint/2010/main" val="12334816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solidFill>
                  <a:srgbClr val="5075BC"/>
                </a:solidFill>
              </a:rPr>
              <a:t>Λείανση (</a:t>
            </a:r>
            <a:r>
              <a:rPr lang="en-US" dirty="0">
                <a:solidFill>
                  <a:srgbClr val="5075BC"/>
                </a:solidFill>
              </a:rPr>
              <a:t>smoothing)</a:t>
            </a:r>
            <a:r>
              <a:rPr lang="el-GR" dirty="0">
                <a:solidFill>
                  <a:srgbClr val="5075BC"/>
                </a:solidFill>
              </a:rPr>
              <a:t> (4/4)</a:t>
            </a:r>
          </a:p>
        </p:txBody>
      </p:sp>
      <p:sp>
        <p:nvSpPr>
          <p:cNvPr id="3" name="Content Placeholder 2"/>
          <p:cNvSpPr>
            <a:spLocks noGrp="1"/>
          </p:cNvSpPr>
          <p:nvPr>
            <p:ph idx="1"/>
          </p:nvPr>
        </p:nvSpPr>
        <p:spPr/>
        <p:txBody>
          <a:bodyPr/>
          <a:lstStyle/>
          <a:p>
            <a:pPr marL="0" indent="0">
              <a:buNone/>
            </a:pPr>
            <a:endParaRPr lang="el-GR" dirty="0" smtClean="0"/>
          </a:p>
          <a:p>
            <a:pPr marL="0" indent="0">
              <a:buNone/>
            </a:pPr>
            <a:r>
              <a:rPr lang="el-GR" dirty="0">
                <a:latin typeface="Cambria" panose="02040503050406030204" pitchFamily="18" charset="0"/>
              </a:rPr>
              <a:t>Η χρήση συνδυασμού λείανσης με ιστορικά δεδομένα επιτρέπει την ταχεία ανίχνευση (α) σημαντικών ατυχημάτων και τη λιγότερο γρήγορη ανίχνευση (β) ελαφρύτερων ατυχημάτων χωρίς να επηρεάζεται η απόδοση κατά τη διάρκεια των (α). </a:t>
            </a:r>
          </a:p>
        </p:txBody>
      </p:sp>
      <p:pic>
        <p:nvPicPr>
          <p:cNvPr id="4" name="Εικόνα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15402"/>
            <a:ext cx="726005" cy="704483"/>
          </a:xfrm>
          <a:prstGeom prst="rect">
            <a:avLst/>
          </a:prstGeom>
        </p:spPr>
      </p:pic>
    </p:spTree>
    <p:extLst>
      <p:ext uri="{BB962C8B-B14F-4D97-AF65-F5344CB8AC3E}">
        <p14:creationId xmlns:p14="http://schemas.microsoft.com/office/powerpoint/2010/main" val="17147132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381</TotalTime>
  <Words>1028</Words>
  <Application>Microsoft Office PowerPoint</Application>
  <PresentationFormat>Προβολή στην οθόνη (4:3)</PresentationFormat>
  <Paragraphs>99</Paragraphs>
  <Slides>23</Slides>
  <Notes>8</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23</vt:i4>
      </vt:variant>
    </vt:vector>
  </HeadingPairs>
  <TitlesOfParts>
    <vt:vector size="28" baseType="lpstr">
      <vt:lpstr>Arial</vt:lpstr>
      <vt:lpstr>Calibri</vt:lpstr>
      <vt:lpstr>Cambria</vt:lpstr>
      <vt:lpstr>Wingdings</vt:lpstr>
      <vt:lpstr>Office Theme</vt:lpstr>
      <vt:lpstr>ΕΥΦΥΗ ΣΥΣΤΗΜΑΤΑ ΜΕΤΑΦΟΡΩΝ</vt:lpstr>
      <vt:lpstr>Σκοποί  ενότητας</vt:lpstr>
      <vt:lpstr>Δείκτες Απόδοσης (1/3)</vt:lpstr>
      <vt:lpstr>Δείκτες Απόδοσης (2/3)</vt:lpstr>
      <vt:lpstr>Δείκτες Απόδοσης (3/3)</vt:lpstr>
      <vt:lpstr>Λείανση (smoothing) (1/4)</vt:lpstr>
      <vt:lpstr>Λείανση (smoothing) (2/4)</vt:lpstr>
      <vt:lpstr>Λείανση (smoothing) (3/4)</vt:lpstr>
      <vt:lpstr>Λείανση (smoothing) (4/4)</vt:lpstr>
      <vt:lpstr>Χρόνος μεταξύ</vt:lpstr>
      <vt:lpstr>Τοποθέτηση ανιχνευτών</vt:lpstr>
      <vt:lpstr>Μετρήσεις </vt:lpstr>
      <vt:lpstr>Επιλογή μεταβλητής προς μέτρηση</vt:lpstr>
      <vt:lpstr>Επιλογή μεταβλητής προς μέτρηση</vt:lpstr>
      <vt:lpstr>Επιλογή μεταβλητής προς μέτρηση</vt:lpstr>
      <vt:lpstr>Επιλογή μεταβλητής προς μέτρηση</vt:lpstr>
      <vt:lpstr>Επιλογή μεταβλητής προς μέτρηση</vt:lpstr>
      <vt:lpstr>Τέλος Ενότητας</vt:lpstr>
      <vt:lpstr>Χρηματοδότηση</vt:lpstr>
      <vt:lpstr>Σημείωμα Ιστορικού Εκδόσεων Έργου</vt:lpstr>
      <vt:lpstr>Σημείωμα Αναφοράς</vt:lpstr>
      <vt:lpstr>Σημείωμα Αδειοδότησης</vt:lpstr>
      <vt:lpstr>Διατήρηση Σημειωμάτων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ΕΥΦΥΗ ΣΥΣΤΗΜΑΤΑ ΜΕΤΑΦΟΡΩΝ</dc:title>
  <dc:creator>Χαράλαμπος Σιπέτας</dc:creator>
  <cp:lastModifiedBy>Harry</cp:lastModifiedBy>
  <cp:revision>80</cp:revision>
  <dcterms:created xsi:type="dcterms:W3CDTF">2015-07-13T09:42:13Z</dcterms:created>
  <dcterms:modified xsi:type="dcterms:W3CDTF">2015-09-07T13:01:53Z</dcterms:modified>
</cp:coreProperties>
</file>