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5" r:id="rId1"/>
  </p:sldMasterIdLst>
  <p:sldIdLst>
    <p:sldId id="256" r:id="rId2"/>
    <p:sldId id="266" r:id="rId3"/>
    <p:sldId id="267" r:id="rId4"/>
    <p:sldId id="268" r:id="rId5"/>
    <p:sldId id="269" r:id="rId6"/>
    <p:sldId id="270" r:id="rId7"/>
    <p:sldId id="271" r:id="rId8"/>
    <p:sldId id="27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99"/>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l-GR" smtClean="0"/>
              <a:t>Στυλ κύριου τίτλου</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E9462EF3-3C4F-43EE-ACEE-D4B806740EA3}" type="datetimeFigureOut">
              <a:rPr lang="en-US" smtClean="0"/>
              <a:pPr/>
              <a:t>12/19/2023</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34435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smtClean="0"/>
              <a:t>12/19/2023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6156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smtClean="0"/>
              <a:t>12/19/2023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3053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076C0EF2-9919-473B-8215-8616BAF10692}" type="datetimeFigureOut">
              <a:rPr lang="en-US" smtClean="0"/>
              <a:t>12/19/2023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9419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09472EB-AC54-4713-BFC2-BEB621108C63}" type="datetimeFigureOut">
              <a:rPr lang="en-US" smtClean="0"/>
              <a:t>12/19/2023</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77414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smtClean="0"/>
              <a:t>12/19/2023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7427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smtClean="0"/>
              <a:t>12/19/2023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1589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smtClean="0"/>
              <a:t>12/19/2023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9320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smtClean="0"/>
              <a:t>12/19/2023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326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l-GR" smtClean="0"/>
              <a:t>Στυλ κύριου τίτλου</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8" name="Date Placeholder 7"/>
          <p:cNvSpPr>
            <a:spLocks noGrp="1"/>
          </p:cNvSpPr>
          <p:nvPr>
            <p:ph type="dt" sz="half" idx="10"/>
          </p:nvPr>
        </p:nvSpPr>
        <p:spPr/>
        <p:txBody>
          <a:bodyPr/>
          <a:lstStyle/>
          <a:p>
            <a:fld id="{16ED06B6-C816-4861-964D-15A98395707D}" type="datetimeFigureOut">
              <a:rPr lang="en-US" smtClean="0"/>
              <a:t>12/19/2023</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D57F1E4F-1CFF-5643-939E-217C01CDF565}" type="slidenum">
              <a:rPr lang="en-US" smtClean="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58084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00B1A8AB-EA7C-4B1B-9D73-E2551851FABE}" type="datetimeFigureOut">
              <a:rPr lang="en-US" smtClean="0"/>
              <a:t>12/19/2023</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D57F1E4F-1CFF-5643-939E-217C01CDF565}" type="slidenum">
              <a:rPr lang="en-US" smtClean="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0002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0786BE5-D2A3-4BF0-8B30-D7403E61B3DC}" type="datetimeFigureOut">
              <a:rPr lang="en-US" smtClean="0"/>
              <a:t>12/19/2023</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8352896"/>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271016" y="1243584"/>
            <a:ext cx="9610344" cy="4443984"/>
          </a:xfrm>
          <a:solidFill>
            <a:schemeClr val="accent4"/>
          </a:solidFill>
        </p:spPr>
        <p:txBody>
          <a:bodyPr/>
          <a:lstStyle/>
          <a:p>
            <a:r>
              <a:rPr lang="el-GR" sz="3200" b="1" dirty="0" smtClean="0">
                <a:solidFill>
                  <a:srgbClr val="7030A0"/>
                </a:solidFill>
              </a:rPr>
              <a:t>ΦΟΡΜΑΛΙΣΜΟΣ </a:t>
            </a:r>
            <a:br>
              <a:rPr lang="el-GR" sz="3200" b="1" dirty="0" smtClean="0">
                <a:solidFill>
                  <a:srgbClr val="7030A0"/>
                </a:solidFill>
              </a:rPr>
            </a:br>
            <a:r>
              <a:rPr lang="el-GR" sz="3200" b="1" dirty="0">
                <a:solidFill>
                  <a:srgbClr val="7030A0"/>
                </a:solidFill>
              </a:rPr>
              <a:t/>
            </a:r>
            <a:br>
              <a:rPr lang="el-GR" sz="3200" b="1" dirty="0">
                <a:solidFill>
                  <a:srgbClr val="7030A0"/>
                </a:solidFill>
              </a:rPr>
            </a:br>
            <a:r>
              <a:rPr lang="el-GR" sz="3200" b="1" dirty="0">
                <a:solidFill>
                  <a:srgbClr val="7030A0"/>
                </a:solidFill>
              </a:rPr>
              <a:t>ΚΑΙ ΣΥΣΧΕΤΙΣΜΟΙ ΜΕ ΤΗΝ ΑΙΣΘΗΤΙΚΗ ΑΓΩΓΗ</a:t>
            </a:r>
            <a:endParaRPr lang="en-US" sz="3200" dirty="0">
              <a:solidFill>
                <a:srgbClr val="7030A0"/>
              </a:solidFill>
            </a:endParaRPr>
          </a:p>
        </p:txBody>
      </p:sp>
    </p:spTree>
    <p:extLst>
      <p:ext uri="{BB962C8B-B14F-4D97-AF65-F5344CB8AC3E}">
        <p14:creationId xmlns:p14="http://schemas.microsoft.com/office/powerpoint/2010/main" val="55942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31520" y="484632"/>
            <a:ext cx="10853927" cy="5660135"/>
          </a:xfrm>
          <a:solidFill>
            <a:schemeClr val="accent4">
              <a:lumMod val="40000"/>
              <a:lumOff val="60000"/>
            </a:schemeClr>
          </a:solidFill>
        </p:spPr>
        <p:txBody>
          <a:bodyPr/>
          <a:lstStyle/>
          <a:p>
            <a:pPr marL="0" indent="0">
              <a:buNone/>
            </a:pPr>
            <a:endParaRPr lang="el-GR" b="1" dirty="0" smtClean="0"/>
          </a:p>
          <a:p>
            <a:pPr marL="0" indent="0">
              <a:buNone/>
            </a:pPr>
            <a:endParaRPr lang="el-GR" b="1" dirty="0"/>
          </a:p>
          <a:p>
            <a:pPr marL="0" indent="0">
              <a:buNone/>
            </a:pPr>
            <a:r>
              <a:rPr lang="el-GR" sz="2000" b="1" dirty="0" smtClean="0"/>
              <a:t>H </a:t>
            </a:r>
            <a:r>
              <a:rPr lang="el-GR" sz="2000" b="1" dirty="0"/>
              <a:t>οπτική του μοντερνιστικού φορμαλισμού επηρέασε σε μεγάλο βαθμό την αισθητική αγωγή</a:t>
            </a:r>
            <a:r>
              <a:rPr lang="el-GR" sz="2000" dirty="0"/>
              <a:t>, κατά τη διάρκεια του 20ου αιώνα, και οδήγησε στη διαμόρφωση ενός </a:t>
            </a:r>
            <a:r>
              <a:rPr lang="el-GR" sz="2000" b="1" dirty="0"/>
              <a:t>αντίστοιχου εκπαιδευτικού μοντέλου.</a:t>
            </a:r>
            <a:r>
              <a:rPr lang="el-GR" sz="2000" dirty="0"/>
              <a:t> </a:t>
            </a:r>
            <a:endParaRPr lang="el-GR" sz="2000" dirty="0" smtClean="0"/>
          </a:p>
          <a:p>
            <a:pPr marL="0" indent="0">
              <a:buNone/>
            </a:pPr>
            <a:endParaRPr lang="el-GR" sz="2000" dirty="0"/>
          </a:p>
          <a:p>
            <a:pPr marL="0" indent="0">
              <a:buNone/>
            </a:pPr>
            <a:r>
              <a:rPr lang="el-GR" sz="2000" dirty="0" smtClean="0"/>
              <a:t>Μεγάλη </a:t>
            </a:r>
            <a:r>
              <a:rPr lang="el-GR" sz="2000" dirty="0"/>
              <a:t>επίδραση προς την κατεύθυνση αυτή φαίνεται να έχουν ασκήσει γνωστοί παιδαγωγοί όπως ο </a:t>
            </a:r>
            <a:r>
              <a:rPr lang="en-US" sz="2000" dirty="0"/>
              <a:t>Harry Broudy</a:t>
            </a:r>
            <a:r>
              <a:rPr lang="el-GR" sz="2000" dirty="0"/>
              <a:t>, ο οποίος έθεσε ως πυρήνα της αισθητικής αγωγής </a:t>
            </a:r>
            <a:r>
              <a:rPr lang="el-GR" sz="2000" b="1" dirty="0"/>
              <a:t>την καλλιέργεια της ευαισθησίας απέναντι στην αισθητική μορφή (</a:t>
            </a:r>
            <a:r>
              <a:rPr lang="el-GR" sz="2000" dirty="0"/>
              <a:t>1994). Στο ίδιο πνεύμα, ο </a:t>
            </a:r>
            <a:r>
              <a:rPr lang="en-US" sz="2000" dirty="0"/>
              <a:t>Ralph Smith</a:t>
            </a:r>
            <a:r>
              <a:rPr lang="el-GR" sz="2000" dirty="0"/>
              <a:t>, υπεραμύνθηκε της θεμελιώδους σημασίας της </a:t>
            </a:r>
            <a:r>
              <a:rPr lang="el-GR" sz="2000" b="1" dirty="0"/>
              <a:t>αισθητικής εμπειρίας</a:t>
            </a:r>
            <a:r>
              <a:rPr lang="el-GR" sz="2000" dirty="0"/>
              <a:t> (1991). </a:t>
            </a:r>
            <a:endParaRPr lang="en-US" sz="2000" dirty="0"/>
          </a:p>
        </p:txBody>
      </p:sp>
    </p:spTree>
    <p:extLst>
      <p:ext uri="{BB962C8B-B14F-4D97-AF65-F5344CB8AC3E}">
        <p14:creationId xmlns:p14="http://schemas.microsoft.com/office/powerpoint/2010/main" val="1187384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286693" y="365760"/>
            <a:ext cx="9601196" cy="6108192"/>
          </a:xfrm>
          <a:solidFill>
            <a:srgbClr val="FFCCFF"/>
          </a:solidFill>
        </p:spPr>
        <p:txBody>
          <a:bodyPr>
            <a:normAutofit/>
          </a:bodyPr>
          <a:lstStyle/>
          <a:p>
            <a:endParaRPr lang="el-GR" sz="800" dirty="0" smtClean="0">
              <a:latin typeface="Book Antiqua" panose="02040602050305030304" pitchFamily="18" charset="0"/>
            </a:endParaRPr>
          </a:p>
          <a:p>
            <a:pPr marL="0" indent="0">
              <a:buNone/>
            </a:pPr>
            <a:endParaRPr lang="el-GR" sz="2000" dirty="0" smtClean="0">
              <a:latin typeface="Book Antiqua" panose="02040602050305030304" pitchFamily="18" charset="0"/>
            </a:endParaRPr>
          </a:p>
          <a:p>
            <a:r>
              <a:rPr lang="la-Latn" sz="2000" dirty="0" smtClean="0">
                <a:latin typeface="Book Antiqua" panose="02040602050305030304" pitchFamily="18" charset="0"/>
              </a:rPr>
              <a:t>Θα </a:t>
            </a:r>
            <a:r>
              <a:rPr lang="la-Latn" sz="2000" dirty="0">
                <a:latin typeface="Book Antiqua" panose="02040602050305030304" pitchFamily="18" charset="0"/>
              </a:rPr>
              <a:t>πρέπει να σημειωθεί βέβαια ότι, στην πραγματικότητα, κανένας από τους δύο αυτούς θεωρητικούς </a:t>
            </a:r>
            <a:r>
              <a:rPr lang="la-Latn" sz="2000" b="1" dirty="0">
                <a:latin typeface="Book Antiqua" panose="02040602050305030304" pitchFamily="18" charset="0"/>
              </a:rPr>
              <a:t>δεν περιορίζεται στην πρόταση μιας στενής φορμαλιστικής θεώρησης της τέχνης</a:t>
            </a:r>
            <a:r>
              <a:rPr lang="la-Latn" sz="2000" dirty="0">
                <a:latin typeface="Book Antiqua" panose="02040602050305030304" pitchFamily="18" charset="0"/>
              </a:rPr>
              <a:t>, στην αποκλειστική, δηλαδή, επισήμανση και περιγραφή των μορφικών χαρακτηριστικών των έργων τέχνης. </a:t>
            </a:r>
            <a:endParaRPr lang="el-GR" sz="2000" dirty="0" smtClean="0">
              <a:latin typeface="Book Antiqua" panose="02040602050305030304" pitchFamily="18" charset="0"/>
            </a:endParaRPr>
          </a:p>
          <a:p>
            <a:r>
              <a:rPr lang="la-Latn" sz="2000" dirty="0" smtClean="0">
                <a:latin typeface="Book Antiqua" panose="02040602050305030304" pitchFamily="18" charset="0"/>
              </a:rPr>
              <a:t>Ο </a:t>
            </a:r>
            <a:r>
              <a:rPr lang="la-Latn" sz="2000" dirty="0">
                <a:latin typeface="Book Antiqua" panose="02040602050305030304" pitchFamily="18" charset="0"/>
              </a:rPr>
              <a:t>Broudy αφιερώνει ένα μεγάλο μέρος των αναλύσεών του στην καλλιέργεια της φαντασίας και του συναισθήματος. Ο Smith αναλύει το σύνθετο χαρακτήρα της αισθητικής εμπειρίας, η οποία δεν συνίσταται μόνο στην ικανότητα διάκρισης και διαχείρισης των μορφικών χαρακτηριστικών των έργων αλλά εμπεριέχει και άλλες πλευρές, όπως η συγκινησιακή και η γνωστική. </a:t>
            </a:r>
            <a:endParaRPr lang="el-GR" sz="2000" dirty="0">
              <a:latin typeface="Book Antiqua" panose="02040602050305030304" pitchFamily="18" charset="0"/>
            </a:endParaRPr>
          </a:p>
          <a:p>
            <a:r>
              <a:rPr lang="la-Latn" sz="2000" dirty="0">
                <a:latin typeface="Book Antiqua" panose="02040602050305030304" pitchFamily="18" charset="0"/>
              </a:rPr>
              <a:t>Η πιο γνωστή πλευρά των θεωριών τους, ωστόσο, παραμένει η προσέγγιση της αισθητικής διερεύνησης των μορφικών στοιχείων—αναφερόμενη ως </a:t>
            </a:r>
            <a:r>
              <a:rPr lang="la-Latn" sz="2000" b="1" dirty="0">
                <a:latin typeface="Book Antiqua" panose="02040602050305030304" pitchFamily="18" charset="0"/>
              </a:rPr>
              <a:t>«αισθητικό σκανάρισμα» (aesthetic scanning)</a:t>
            </a:r>
            <a:r>
              <a:rPr lang="la-Latn" sz="2000" dirty="0">
                <a:latin typeface="Book Antiqua" panose="02040602050305030304" pitchFamily="18" charset="0"/>
              </a:rPr>
              <a:t>—</a:t>
            </a:r>
            <a:r>
              <a:rPr lang="la-Latn" sz="2000" b="1" dirty="0">
                <a:latin typeface="Book Antiqua" panose="02040602050305030304" pitchFamily="18" charset="0"/>
              </a:rPr>
              <a:t> </a:t>
            </a:r>
            <a:r>
              <a:rPr lang="la-Latn" sz="2000" dirty="0">
                <a:latin typeface="Book Antiqua" panose="02040602050305030304" pitchFamily="18" charset="0"/>
              </a:rPr>
              <a:t>επειδή, κατά την άποψή τους, είναι πιο εύκολο να τη διαχειριστεί ο εκπαιδευτικός και να την προσαρμόσει στην εκπαιδευτική πράξη. </a:t>
            </a:r>
            <a:endParaRPr lang="en-US" sz="2000" dirty="0">
              <a:latin typeface="Book Antiqua" panose="02040602050305030304" pitchFamily="18" charset="0"/>
            </a:endParaRPr>
          </a:p>
          <a:p>
            <a:endParaRPr lang="en-US" sz="2000" dirty="0"/>
          </a:p>
        </p:txBody>
      </p:sp>
    </p:spTree>
    <p:extLst>
      <p:ext uri="{BB962C8B-B14F-4D97-AF65-F5344CB8AC3E}">
        <p14:creationId xmlns:p14="http://schemas.microsoft.com/office/powerpoint/2010/main" val="2861366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31520" y="539931"/>
            <a:ext cx="10798629" cy="5738949"/>
          </a:xfrm>
          <a:solidFill>
            <a:srgbClr val="FFCCFF"/>
          </a:solidFill>
        </p:spPr>
        <p:txBody>
          <a:bodyPr>
            <a:normAutofit/>
          </a:bodyPr>
          <a:lstStyle/>
          <a:p>
            <a:pPr marL="0" indent="0">
              <a:lnSpc>
                <a:spcPct val="110000"/>
              </a:lnSpc>
              <a:buNone/>
            </a:pPr>
            <a:r>
              <a:rPr lang="la-Latn" sz="2000" dirty="0">
                <a:latin typeface="Book Antiqua" panose="02040602050305030304" pitchFamily="18" charset="0"/>
              </a:rPr>
              <a:t>Γενικότερα, η φορμαλιστική αισθητική αγωγή αξιώνει την </a:t>
            </a:r>
            <a:r>
              <a:rPr lang="la-Latn" sz="2000" b="1" dirty="0">
                <a:latin typeface="Book Antiqua" panose="02040602050305030304" pitchFamily="18" charset="0"/>
              </a:rPr>
              <a:t>ανάπτυξη της ικανότητας των μαθητών να συγκεντρώνουν την προσοχή τους στα χαρακτηριστικά των έργων τέχνης, στο ίδιο το έργο ως μορφή, με στόχο την απόκτηση σημαντικών αισθητικών εμπειριών</a:t>
            </a:r>
            <a:r>
              <a:rPr lang="el-GR" sz="2000" dirty="0">
                <a:latin typeface="Book Antiqua" panose="02040602050305030304" pitchFamily="18" charset="0"/>
              </a:rPr>
              <a:t>.</a:t>
            </a:r>
          </a:p>
          <a:p>
            <a:pPr marL="0" indent="0">
              <a:lnSpc>
                <a:spcPct val="110000"/>
              </a:lnSpc>
              <a:buNone/>
            </a:pPr>
            <a:endParaRPr lang="el-GR" sz="800" dirty="0" smtClean="0">
              <a:latin typeface="Book Antiqua" panose="02040602050305030304" pitchFamily="18" charset="0"/>
            </a:endParaRPr>
          </a:p>
          <a:p>
            <a:pPr marL="0" indent="0">
              <a:lnSpc>
                <a:spcPct val="110000"/>
              </a:lnSpc>
              <a:buNone/>
            </a:pPr>
            <a:r>
              <a:rPr lang="la-Latn" sz="2000" dirty="0" smtClean="0">
                <a:latin typeface="Book Antiqua" panose="02040602050305030304" pitchFamily="18" charset="0"/>
              </a:rPr>
              <a:t>Κάθε </a:t>
            </a:r>
            <a:r>
              <a:rPr lang="la-Latn" sz="2000" dirty="0">
                <a:latin typeface="Book Antiqua" panose="02040602050305030304" pitchFamily="18" charset="0"/>
              </a:rPr>
              <a:t>άλλου είδους θεώρηση των έργων τέχνης, η οποία τα εξετάζει σε σχέση με το περιεχόμενό τους, τις προθέσεις του καλλιτέχνη, την κοινωνική, πολιτική ή ηθική τους σημασία, θεωρείται δευτερεύουσα. Αυτή η προσέγγιση γνώρισε μεγάλη διάδοση μεταξύ των εκπαιδευτικών τέχνης. </a:t>
            </a:r>
            <a:endParaRPr lang="el-GR" sz="2000" dirty="0" smtClean="0">
              <a:latin typeface="Book Antiqua" panose="02040602050305030304" pitchFamily="18" charset="0"/>
            </a:endParaRPr>
          </a:p>
          <a:p>
            <a:pPr marL="0" indent="0">
              <a:lnSpc>
                <a:spcPct val="110000"/>
              </a:lnSpc>
              <a:buNone/>
            </a:pPr>
            <a:endParaRPr lang="en-US" sz="800" dirty="0">
              <a:latin typeface="Book Antiqua" panose="02040602050305030304" pitchFamily="18" charset="0"/>
            </a:endParaRPr>
          </a:p>
          <a:p>
            <a:pPr marL="0" indent="0">
              <a:lnSpc>
                <a:spcPct val="110000"/>
              </a:lnSpc>
              <a:buNone/>
            </a:pPr>
            <a:r>
              <a:rPr lang="el-GR" sz="2000" dirty="0">
                <a:latin typeface="Book Antiqua" panose="02040602050305030304" pitchFamily="18" charset="0"/>
              </a:rPr>
              <a:t>Ακολουθώντας το φορμαλιστικό μοντέλο, διαμορφώθηκαν προγράμματα καλλιτεχνικής αγωγής, ο κύριος στόχος των οποίων είναι να ενθαρρύνουν τα παιδιά ν</a:t>
            </a:r>
            <a:r>
              <a:rPr lang="el-GR" sz="2000" b="1" dirty="0">
                <a:latin typeface="Book Antiqua" panose="02040602050305030304" pitchFamily="18" charset="0"/>
              </a:rPr>
              <a:t>α μελετούν και να κατανοούν καλλιτεχνικές δομές και μορφές. </a:t>
            </a:r>
            <a:r>
              <a:rPr lang="el-GR" sz="2000" dirty="0">
                <a:latin typeface="Book Antiqua" panose="02040602050305030304" pitchFamily="18" charset="0"/>
              </a:rPr>
              <a:t>Την εφαρμογή των προγραμμάτων αυτών αναλαμβάνουν εξειδικευμένοι εκπαιδευτικοί, οι οποίοι διδάσκουν καλλιτεχνικά μαθήματα ως αναπόσπαστο μέρος του αναλυτικού προγράμματος. </a:t>
            </a:r>
          </a:p>
          <a:p>
            <a:endParaRPr lang="en-US" dirty="0"/>
          </a:p>
        </p:txBody>
      </p:sp>
    </p:spTree>
    <p:extLst>
      <p:ext uri="{BB962C8B-B14F-4D97-AF65-F5344CB8AC3E}">
        <p14:creationId xmlns:p14="http://schemas.microsoft.com/office/powerpoint/2010/main" val="229645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66800" y="461553"/>
            <a:ext cx="10058400" cy="5799909"/>
          </a:xfrm>
          <a:solidFill>
            <a:srgbClr val="FFCCFF"/>
          </a:solidFill>
        </p:spPr>
        <p:txBody>
          <a:bodyPr/>
          <a:lstStyle/>
          <a:p>
            <a:pPr marL="0" indent="0" algn="just">
              <a:buNone/>
            </a:pPr>
            <a:endParaRPr lang="el-GR" sz="800" dirty="0" smtClean="0">
              <a:latin typeface="Book Antiqua" panose="02040602050305030304" pitchFamily="18" charset="0"/>
            </a:endParaRPr>
          </a:p>
          <a:p>
            <a:pPr marL="0" indent="0" algn="just">
              <a:buNone/>
            </a:pPr>
            <a:r>
              <a:rPr lang="el-GR" sz="2000" dirty="0" smtClean="0">
                <a:latin typeface="Book Antiqua" panose="02040602050305030304" pitchFamily="18" charset="0"/>
              </a:rPr>
              <a:t>Με </a:t>
            </a:r>
            <a:r>
              <a:rPr lang="el-GR" sz="2000" dirty="0">
                <a:latin typeface="Book Antiqua" panose="02040602050305030304" pitchFamily="18" charset="0"/>
              </a:rPr>
              <a:t>παρόμοιους αλλά περισσότερο διευρυμένους στόχους, ένα τέτοιο πρόγραμμα καλλιτεχνικής αγωγής κυριάρχησε προς το τέλος του 20</a:t>
            </a:r>
            <a:r>
              <a:rPr lang="el-GR" sz="2000" baseline="30000" dirty="0">
                <a:latin typeface="Book Antiqua" panose="02040602050305030304" pitchFamily="18" charset="0"/>
              </a:rPr>
              <a:t>ου</a:t>
            </a:r>
            <a:r>
              <a:rPr lang="el-GR" sz="2000" dirty="0">
                <a:latin typeface="Book Antiqua" panose="02040602050305030304" pitchFamily="18" charset="0"/>
              </a:rPr>
              <a:t> αιώνα στην Αμερική, το ονομαζόμενο </a:t>
            </a:r>
            <a:r>
              <a:rPr lang="en-GB" sz="2000" dirty="0">
                <a:latin typeface="Book Antiqua" panose="02040602050305030304" pitchFamily="18" charset="0"/>
              </a:rPr>
              <a:t>“discipline-based arts education” DBAE (Greer 1984). </a:t>
            </a:r>
            <a:endParaRPr lang="el-GR" sz="2000" dirty="0" smtClean="0">
              <a:latin typeface="Book Antiqua" panose="02040602050305030304" pitchFamily="18" charset="0"/>
            </a:endParaRPr>
          </a:p>
          <a:p>
            <a:pPr marL="0" indent="0" algn="just">
              <a:buNone/>
            </a:pPr>
            <a:r>
              <a:rPr lang="el-GR" sz="2000" dirty="0" smtClean="0">
                <a:latin typeface="Book Antiqua" panose="02040602050305030304" pitchFamily="18" charset="0"/>
              </a:rPr>
              <a:t>Το </a:t>
            </a:r>
            <a:r>
              <a:rPr lang="el-GR" sz="2000" dirty="0">
                <a:latin typeface="Book Antiqua" panose="02040602050305030304" pitchFamily="18" charset="0"/>
              </a:rPr>
              <a:t>μοντέλο αυτό αμφισβητεί την αυθορμησία του </a:t>
            </a:r>
            <a:r>
              <a:rPr lang="el-GR" sz="2000" dirty="0" smtClean="0">
                <a:latin typeface="Book Antiqua" panose="02040602050305030304" pitchFamily="18" charset="0"/>
              </a:rPr>
              <a:t>εκφρασιοκεντρικού </a:t>
            </a:r>
            <a:r>
              <a:rPr lang="el-GR" sz="2000" dirty="0">
                <a:latin typeface="Book Antiqua" panose="02040602050305030304" pitchFamily="18" charset="0"/>
              </a:rPr>
              <a:t>παραδείγματος, αλλά και απομακρύνεται από τη μονομέρεια του αυστηρού φορμαλιστικού παραδείγματος. </a:t>
            </a:r>
            <a:endParaRPr lang="el-GR" sz="2000" dirty="0" smtClean="0">
              <a:latin typeface="Book Antiqua" panose="02040602050305030304" pitchFamily="18" charset="0"/>
            </a:endParaRPr>
          </a:p>
          <a:p>
            <a:pPr marL="0" indent="0" algn="just">
              <a:buNone/>
            </a:pPr>
            <a:r>
              <a:rPr lang="el-GR" sz="2000" dirty="0" smtClean="0">
                <a:latin typeface="Book Antiqua" panose="02040602050305030304" pitchFamily="18" charset="0"/>
              </a:rPr>
              <a:t>Αναγνωρίζει </a:t>
            </a:r>
            <a:r>
              <a:rPr lang="el-GR" sz="2000" dirty="0" smtClean="0">
                <a:latin typeface="Book Antiqua" panose="02040602050305030304" pitchFamily="18" charset="0"/>
              </a:rPr>
              <a:t>πάντως τη </a:t>
            </a:r>
            <a:r>
              <a:rPr lang="el-GR" sz="2000" dirty="0">
                <a:latin typeface="Book Antiqua" panose="02040602050305030304" pitchFamily="18" charset="0"/>
              </a:rPr>
              <a:t>χρησιμότητα της τεχνικής, του ελέγχου των υλικών και των μέσων. Σημαντικοί θεωρητικοί της αισθητικής αγωγής, όπως οι </a:t>
            </a:r>
            <a:r>
              <a:rPr lang="en-GB" sz="2000" dirty="0">
                <a:latin typeface="Book Antiqua" panose="02040602050305030304" pitchFamily="18" charset="0"/>
              </a:rPr>
              <a:t>Broudy (1987, 2000) </a:t>
            </a:r>
            <a:r>
              <a:rPr lang="el-GR" sz="2000" dirty="0">
                <a:latin typeface="Book Antiqua" panose="02040602050305030304" pitchFamily="18" charset="0"/>
              </a:rPr>
              <a:t>και</a:t>
            </a:r>
            <a:r>
              <a:rPr lang="en-GB" sz="2000" dirty="0">
                <a:latin typeface="Book Antiqua" panose="02040602050305030304" pitchFamily="18" charset="0"/>
              </a:rPr>
              <a:t> Smith (1989, 1991) </a:t>
            </a:r>
            <a:r>
              <a:rPr lang="el-GR" sz="2000" dirty="0">
                <a:latin typeface="Book Antiqua" panose="02040602050305030304" pitchFamily="18" charset="0"/>
              </a:rPr>
              <a:t>συνέβαλαν σημαντικά στην επεξεργασία των αρχών και τη διασαφήνιση των εκπαιδευτικών στοχεύσεων και των προσδοκώμενων μαθησιακών ωφελημάτων από την εφαρμογή του προγράμματος αυτού. </a:t>
            </a:r>
          </a:p>
          <a:p>
            <a:pPr marL="0" indent="0" algn="just">
              <a:buNone/>
            </a:pPr>
            <a:endParaRPr lang="en-GB" sz="2000" dirty="0"/>
          </a:p>
          <a:p>
            <a:pPr algn="just"/>
            <a:endParaRPr lang="en-US" dirty="0"/>
          </a:p>
        </p:txBody>
      </p:sp>
    </p:spTree>
    <p:extLst>
      <p:ext uri="{BB962C8B-B14F-4D97-AF65-F5344CB8AC3E}">
        <p14:creationId xmlns:p14="http://schemas.microsoft.com/office/powerpoint/2010/main" val="468736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66800" y="461554"/>
            <a:ext cx="10058400" cy="5939246"/>
          </a:xfrm>
          <a:solidFill>
            <a:schemeClr val="accent4">
              <a:lumMod val="40000"/>
              <a:lumOff val="60000"/>
            </a:schemeClr>
          </a:solidFill>
        </p:spPr>
        <p:txBody>
          <a:bodyPr>
            <a:normAutofit fontScale="92500" lnSpcReduction="10000"/>
          </a:bodyPr>
          <a:lstStyle/>
          <a:p>
            <a:pPr marL="0" indent="0">
              <a:lnSpc>
                <a:spcPct val="150000"/>
              </a:lnSpc>
              <a:buNone/>
            </a:pPr>
            <a:r>
              <a:rPr lang="la-Latn" dirty="0"/>
              <a:t>Το πρόγραμμα DBAE (Discipline-Based Art Education) προτάθηκε τη δεκαετία του ΄80 στις Η.Π.Α. (βλ. W. Dwaine Greer, «Discipline-based art education: Approaching art as a subject of study», Studies in Art Edu-cation, 25(4) 1984, 212-218). </a:t>
            </a:r>
            <a:endParaRPr lang="en-US" dirty="0"/>
          </a:p>
          <a:p>
            <a:pPr marL="0" indent="0">
              <a:lnSpc>
                <a:spcPct val="150000"/>
              </a:lnSpc>
              <a:buNone/>
            </a:pPr>
            <a:r>
              <a:rPr lang="la-Latn" dirty="0"/>
              <a:t>Το πρόγραμμα αυτό προέκυψε κατόπιν της συστηματικής κριτικής που ασκήθηκε από μία σειρά θεωρητικών </a:t>
            </a:r>
            <a:r>
              <a:rPr lang="la-Latn" dirty="0" smtClean="0"/>
              <a:t>της</a:t>
            </a:r>
            <a:r>
              <a:rPr lang="en-US" dirty="0" smtClean="0"/>
              <a:t> </a:t>
            </a:r>
            <a:r>
              <a:rPr lang="el-GR" dirty="0" smtClean="0"/>
              <a:t>αισθητικής αγωγής</a:t>
            </a:r>
            <a:r>
              <a:rPr lang="la-Latn" dirty="0" smtClean="0"/>
              <a:t> </a:t>
            </a:r>
            <a:r>
              <a:rPr lang="la-Latn" dirty="0"/>
              <a:t>στην επικρατούσα μετά τον 2ο Παγκόσμιο Πόλεμο τάση στην αμερικανική εκπαίδευση η οποία απέδιδε κεντρική θέση στην άσκηση και καλλιέργεια της αυτο-έκφρασης. </a:t>
            </a:r>
            <a:endParaRPr lang="en-US" dirty="0"/>
          </a:p>
          <a:p>
            <a:pPr marL="0" indent="0">
              <a:lnSpc>
                <a:spcPct val="150000"/>
              </a:lnSpc>
              <a:buNone/>
            </a:pPr>
            <a:r>
              <a:rPr lang="la-Latn" dirty="0"/>
              <a:t>Στο πρόγραμμα D.B.A.E. η μελέτη στρέφεται στους τέσσερις τομείς έρευνας και μελέτης που συνιστούν τον κόσμο της τέχνης:  </a:t>
            </a:r>
            <a:r>
              <a:rPr lang="la-Latn" b="1" dirty="0"/>
              <a:t>παραγωγή τέχνης (art production</a:t>
            </a:r>
            <a:r>
              <a:rPr lang="la-Latn" dirty="0"/>
              <a:t>), </a:t>
            </a:r>
            <a:endParaRPr lang="en-US" dirty="0"/>
          </a:p>
          <a:p>
            <a:pPr marL="0" indent="0">
              <a:lnSpc>
                <a:spcPct val="150000"/>
              </a:lnSpc>
              <a:buNone/>
            </a:pPr>
            <a:r>
              <a:rPr lang="la-Latn" b="1" dirty="0"/>
              <a:t>κριτική της τέχνης (art criticism), </a:t>
            </a:r>
            <a:endParaRPr lang="en-US" b="1" dirty="0"/>
          </a:p>
          <a:p>
            <a:pPr marL="0" indent="0">
              <a:lnSpc>
                <a:spcPct val="150000"/>
              </a:lnSpc>
              <a:buNone/>
            </a:pPr>
            <a:r>
              <a:rPr lang="la-Latn" b="1" dirty="0"/>
              <a:t>ιστορία της τέχνης (art history) </a:t>
            </a:r>
            <a:r>
              <a:rPr lang="la-Latn" dirty="0"/>
              <a:t>και </a:t>
            </a:r>
            <a:endParaRPr lang="en-US" dirty="0"/>
          </a:p>
          <a:p>
            <a:pPr marL="0" indent="0">
              <a:lnSpc>
                <a:spcPct val="150000"/>
              </a:lnSpc>
              <a:buNone/>
            </a:pPr>
            <a:r>
              <a:rPr lang="la-Latn" b="1" dirty="0"/>
              <a:t>αισθητική (aesthetics</a:t>
            </a:r>
            <a:r>
              <a:rPr lang="la-Latn" dirty="0"/>
              <a:t>), η οποία νοείται ως διερεύνηση βασικών αρχών για τον ορισμό της τέχνης αλλά και κατανόηση των προϋποθέσεων υπό τις οποίες είναι δυνατόν να προβαίνουμε σε κρίσεις και αξιολογήσεις σχετικά με την τέχνη και τα έργα τέχνης. </a:t>
            </a:r>
          </a:p>
          <a:p>
            <a:endParaRPr lang="en-US" dirty="0"/>
          </a:p>
        </p:txBody>
      </p:sp>
    </p:spTree>
    <p:extLst>
      <p:ext uri="{BB962C8B-B14F-4D97-AF65-F5344CB8AC3E}">
        <p14:creationId xmlns:p14="http://schemas.microsoft.com/office/powerpoint/2010/main" val="2916020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83177" y="330925"/>
            <a:ext cx="11295017" cy="6183085"/>
          </a:xfrm>
          <a:solidFill>
            <a:schemeClr val="accent4">
              <a:lumMod val="40000"/>
              <a:lumOff val="60000"/>
            </a:schemeClr>
          </a:solidFill>
        </p:spPr>
        <p:txBody>
          <a:bodyPr/>
          <a:lstStyle/>
          <a:p>
            <a:pPr marL="0" indent="0">
              <a:lnSpc>
                <a:spcPct val="110000"/>
              </a:lnSpc>
              <a:buNone/>
            </a:pPr>
            <a:endParaRPr lang="el-GR" dirty="0" smtClean="0">
              <a:latin typeface="Book Antiqua" panose="02040602050305030304" pitchFamily="18" charset="0"/>
            </a:endParaRPr>
          </a:p>
          <a:p>
            <a:pPr marL="0" indent="0">
              <a:lnSpc>
                <a:spcPct val="110000"/>
              </a:lnSpc>
              <a:buNone/>
            </a:pPr>
            <a:r>
              <a:rPr lang="la-Latn" sz="2000" dirty="0" smtClean="0">
                <a:latin typeface="Book Antiqua" panose="02040602050305030304" pitchFamily="18" charset="0"/>
              </a:rPr>
              <a:t>Κατά </a:t>
            </a:r>
            <a:r>
              <a:rPr lang="la-Latn" sz="2000" dirty="0">
                <a:latin typeface="Book Antiqua" panose="02040602050305030304" pitchFamily="18" charset="0"/>
              </a:rPr>
              <a:t>τις τελευταίες δεκαετίες του 20</a:t>
            </a:r>
            <a:r>
              <a:rPr lang="la-Latn" sz="2000" baseline="30000" dirty="0">
                <a:latin typeface="Book Antiqua" panose="02040602050305030304" pitchFamily="18" charset="0"/>
              </a:rPr>
              <a:t>ου</a:t>
            </a:r>
            <a:r>
              <a:rPr lang="la-Latn" sz="2000" dirty="0">
                <a:latin typeface="Book Antiqua" panose="02040602050305030304" pitchFamily="18" charset="0"/>
              </a:rPr>
              <a:t> αιώνα ωστόσο, ασκήθηκε</a:t>
            </a:r>
            <a:r>
              <a:rPr lang="la-Latn" sz="2000" b="1" dirty="0">
                <a:latin typeface="Book Antiqua" panose="02040602050305030304" pitchFamily="18" charset="0"/>
              </a:rPr>
              <a:t> έντονη κριτική από τους θεωρητικούς της αισθητικής αγωγής στον μονοδιάστατο προσανατολισμό του φορμαλιστικού μοντέλου </a:t>
            </a:r>
            <a:r>
              <a:rPr lang="la-Latn" sz="2000" dirty="0">
                <a:latin typeface="Book Antiqua" panose="02040602050305030304" pitchFamily="18" charset="0"/>
              </a:rPr>
              <a:t>(της προσπάθειάς του, δηλαδή, να παρέχει επιχειρήματα κατανόησης της τέχνης αποκλειστικά μέσω της αναζήτησης των μορφικών ποιοτήτων της). </a:t>
            </a:r>
            <a:endParaRPr lang="el-GR" sz="2000" dirty="0">
              <a:latin typeface="Book Antiqua" panose="02040602050305030304" pitchFamily="18" charset="0"/>
            </a:endParaRPr>
          </a:p>
          <a:p>
            <a:pPr marL="0" indent="0">
              <a:buNone/>
            </a:pPr>
            <a:endParaRPr lang="el-GR" sz="2000" dirty="0">
              <a:latin typeface="Book Antiqua" panose="02040602050305030304" pitchFamily="18" charset="0"/>
            </a:endParaRPr>
          </a:p>
          <a:p>
            <a:pPr marL="0" indent="0">
              <a:buNone/>
            </a:pPr>
            <a:r>
              <a:rPr lang="la-Latn" sz="2000" dirty="0">
                <a:latin typeface="Book Antiqua" panose="02040602050305030304" pitchFamily="18" charset="0"/>
              </a:rPr>
              <a:t>Ιδιαιτέρως, </a:t>
            </a:r>
            <a:r>
              <a:rPr lang="la-Latn" sz="2000" b="1" dirty="0">
                <a:latin typeface="Book Antiqua" panose="02040602050305030304" pitchFamily="18" charset="0"/>
              </a:rPr>
              <a:t>η κριτική αυτή ασκήθηκε εναντίον της εμμονής του φορμαλισμού στην αυτονομία της τέχνης, στο δόγμα “η τέχνη για την τέχνη”, </a:t>
            </a:r>
            <a:r>
              <a:rPr lang="la-Latn" sz="2000" dirty="0">
                <a:latin typeface="Book Antiqua" panose="02040602050305030304" pitchFamily="18" charset="0"/>
              </a:rPr>
              <a:t>ανεξαρτήτως του πλαισίου εντός του οποίου αυτή παράγεται και βιώνεται. </a:t>
            </a:r>
            <a:endParaRPr lang="el-GR" sz="2000" dirty="0">
              <a:latin typeface="Book Antiqua" panose="02040602050305030304" pitchFamily="18" charset="0"/>
            </a:endParaRPr>
          </a:p>
          <a:p>
            <a:pPr marL="0" indent="0">
              <a:buNone/>
            </a:pPr>
            <a:r>
              <a:rPr lang="la-Latn" sz="2000" dirty="0">
                <a:latin typeface="Book Antiqua" panose="02040602050305030304" pitchFamily="18" charset="0"/>
              </a:rPr>
              <a:t>Κρίθηκε ότι η αξιοποίηση του φορμαλισμού ως υπόβαθρου της αισθητικής αγωγής μπορεί να οδηγήσει σε εξαιρετικά περιοριστικές εφαρμογές, στο πλαίσιο των οποίων η τέχνη διδάσκεται ως φαινόμενο αποκομμένο από τη ζωή και από την πραγματικότητα των μαθητών. </a:t>
            </a:r>
            <a:r>
              <a:rPr lang="la-Latn" sz="2000" b="1" dirty="0">
                <a:latin typeface="Book Antiqua" panose="02040602050305030304" pitchFamily="18" charset="0"/>
              </a:rPr>
              <a:t>Το πρόβλημα </a:t>
            </a:r>
            <a:r>
              <a:rPr lang="la-Latn" sz="2000" dirty="0">
                <a:latin typeface="Book Antiqua" panose="02040602050305030304" pitchFamily="18" charset="0"/>
              </a:rPr>
              <a:t>με τα φορμαλιστικά εκπαιδευτικά προγράμματα, όπως έχει επισημάνει η Freedman (2003), </a:t>
            </a:r>
            <a:r>
              <a:rPr lang="la-Latn" sz="2000" b="1" dirty="0">
                <a:latin typeface="Book Antiqua" panose="02040602050305030304" pitchFamily="18" charset="0"/>
              </a:rPr>
              <a:t>δεν είναι η μορφή τους αλλά η υπερβολική τους εξάρτηση από τον φορμαλισμό.</a:t>
            </a:r>
            <a:endParaRPr lang="el-GR" sz="2000" b="1" dirty="0">
              <a:latin typeface="Book Antiqua" panose="02040602050305030304" pitchFamily="18" charset="0"/>
            </a:endParaRPr>
          </a:p>
          <a:p>
            <a:endParaRPr lang="en-US" sz="2000" dirty="0"/>
          </a:p>
        </p:txBody>
      </p:sp>
    </p:spTree>
    <p:extLst>
      <p:ext uri="{BB962C8B-B14F-4D97-AF65-F5344CB8AC3E}">
        <p14:creationId xmlns:p14="http://schemas.microsoft.com/office/powerpoint/2010/main" val="3567837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17438" y="648789"/>
            <a:ext cx="10885714" cy="5765074"/>
          </a:xfrm>
          <a:solidFill>
            <a:schemeClr val="accent4">
              <a:lumMod val="40000"/>
              <a:lumOff val="60000"/>
            </a:schemeClr>
          </a:solidFill>
        </p:spPr>
        <p:txBody>
          <a:bodyPr>
            <a:normAutofit/>
          </a:bodyPr>
          <a:lstStyle/>
          <a:p>
            <a:pPr marL="0" indent="0">
              <a:buNone/>
            </a:pPr>
            <a:endParaRPr lang="el-GR" sz="2000" dirty="0" smtClean="0">
              <a:latin typeface="Book Antiqua" panose="02040602050305030304" pitchFamily="18" charset="0"/>
            </a:endParaRPr>
          </a:p>
          <a:p>
            <a:pPr marL="0" indent="0">
              <a:buNone/>
            </a:pPr>
            <a:r>
              <a:rPr lang="la-Latn" sz="2000" dirty="0" smtClean="0">
                <a:latin typeface="Book Antiqua" panose="02040602050305030304" pitchFamily="18" charset="0"/>
              </a:rPr>
              <a:t>Συμβαδίζοντας</a:t>
            </a:r>
            <a:r>
              <a:rPr lang="en-US" sz="2000" dirty="0" smtClean="0">
                <a:latin typeface="Book Antiqua" panose="02040602050305030304" pitchFamily="18" charset="0"/>
              </a:rPr>
              <a:t> </a:t>
            </a:r>
            <a:r>
              <a:rPr lang="el-GR" sz="2000" dirty="0">
                <a:latin typeface="Book Antiqua" panose="02040602050305030304" pitchFamily="18" charset="0"/>
              </a:rPr>
              <a:t>ωστόσο</a:t>
            </a:r>
            <a:r>
              <a:rPr lang="la-Latn" sz="2000" dirty="0">
                <a:latin typeface="Book Antiqua" panose="02040602050305030304" pitchFamily="18" charset="0"/>
              </a:rPr>
              <a:t> με μια νεοφορμαλιστική προσέγγιση και αποφεύγοντας τις υπερβολές, </a:t>
            </a:r>
            <a:r>
              <a:rPr lang="la-Latn" sz="2000" b="1" dirty="0">
                <a:latin typeface="Book Antiqua" panose="02040602050305030304" pitchFamily="18" charset="0"/>
              </a:rPr>
              <a:t>το ενδιαφέρον για τη μορφή μπορεί πάντως να ενταχθεί στα προγράμματα αισθητικής αγωγής με έναν λιγότερο στενό και περισσότερο μετριοπαθή τρόπο</a:t>
            </a:r>
            <a:r>
              <a:rPr lang="la-Latn" sz="2000" dirty="0">
                <a:latin typeface="Book Antiqua" panose="02040602050305030304" pitchFamily="18" charset="0"/>
              </a:rPr>
              <a:t>. </a:t>
            </a:r>
            <a:endParaRPr lang="el-GR" sz="2000" dirty="0">
              <a:latin typeface="Book Antiqua" panose="02040602050305030304" pitchFamily="18" charset="0"/>
            </a:endParaRPr>
          </a:p>
          <a:p>
            <a:pPr marL="0" indent="0">
              <a:buNone/>
            </a:pPr>
            <a:endParaRPr lang="el-GR" sz="2000" dirty="0">
              <a:latin typeface="Book Antiqua" panose="02040602050305030304" pitchFamily="18" charset="0"/>
            </a:endParaRPr>
          </a:p>
          <a:p>
            <a:pPr marL="0" indent="0">
              <a:buNone/>
            </a:pPr>
            <a:r>
              <a:rPr lang="el-GR" sz="2000" dirty="0">
                <a:latin typeface="Book Antiqua" panose="02040602050305030304" pitchFamily="18" charset="0"/>
              </a:rPr>
              <a:t>Στο πλαίσιο μιας τέτοιας προσέγγισης, </a:t>
            </a:r>
            <a:r>
              <a:rPr lang="el-GR" sz="2000" b="1" dirty="0">
                <a:latin typeface="Book Antiqua" panose="02040602050305030304" pitchFamily="18" charset="0"/>
              </a:rPr>
              <a:t>η μορφή δεν απομονώνεται από το περιεχόμενο</a:t>
            </a:r>
            <a:r>
              <a:rPr lang="el-GR" sz="2000" dirty="0">
                <a:latin typeface="Book Antiqua" panose="02040602050305030304" pitchFamily="18" charset="0"/>
              </a:rPr>
              <a:t>, ενώ, ταυτοχρόνως, αναγνωρίζεται η συμβολή της διερεύνησης των μορφικών χαρακτηριστικών των έργων τέχνης στην προσπάθεια πληρέστερης σύλληψης και κατανόησής τους. </a:t>
            </a:r>
          </a:p>
          <a:p>
            <a:pPr marL="0" indent="0">
              <a:buNone/>
            </a:pPr>
            <a:endParaRPr lang="el-GR" sz="2000" dirty="0">
              <a:latin typeface="Book Antiqua" panose="02040602050305030304" pitchFamily="18" charset="0"/>
            </a:endParaRPr>
          </a:p>
          <a:p>
            <a:pPr marL="0" indent="0">
              <a:buNone/>
            </a:pPr>
            <a:r>
              <a:rPr lang="el-GR" sz="2000" dirty="0">
                <a:latin typeface="Book Antiqua" panose="02040602050305030304" pitchFamily="18" charset="0"/>
              </a:rPr>
              <a:t>Προσδίδεται έτσι μεγάλη αξία στην απόκτηση από τα παιδιά </a:t>
            </a:r>
            <a:r>
              <a:rPr lang="el-GR" sz="2000" b="1" dirty="0">
                <a:latin typeface="Book Antiqua" panose="02040602050305030304" pitchFamily="18" charset="0"/>
              </a:rPr>
              <a:t>αυθεντικών αισθητικών εμπειριών,</a:t>
            </a:r>
            <a:r>
              <a:rPr lang="el-GR" sz="2000" dirty="0">
                <a:latin typeface="Book Antiqua" panose="02040602050305030304" pitchFamily="18" charset="0"/>
              </a:rPr>
              <a:t> οι οποίες δημιουργούν προοπτικές για μια πιο ουσιαστική επαφή τους με τον κόσμο τους και τη ζωή (Efland, </a:t>
            </a:r>
            <a:r>
              <a:rPr lang="el-GR" sz="2000" dirty="0" smtClean="0">
                <a:latin typeface="Book Antiqua" panose="02040602050305030304" pitchFamily="18" charset="0"/>
              </a:rPr>
              <a:t>2004· </a:t>
            </a:r>
            <a:r>
              <a:rPr lang="el-GR" sz="2000" dirty="0">
                <a:latin typeface="Book Antiqua" panose="02040602050305030304" pitchFamily="18" charset="0"/>
              </a:rPr>
              <a:t>Gude, 2008, 2013· Sandell, 2009). </a:t>
            </a:r>
            <a:endParaRPr lang="el-GR" sz="2000" dirty="0" smtClean="0">
              <a:latin typeface="Book Antiqua" panose="02040602050305030304" pitchFamily="18" charset="0"/>
            </a:endParaRPr>
          </a:p>
          <a:p>
            <a:pPr marL="0" indent="0">
              <a:buNone/>
            </a:pPr>
            <a:r>
              <a:rPr lang="el-GR" sz="2000" dirty="0" smtClean="0">
                <a:latin typeface="Book Antiqua" panose="02040602050305030304" pitchFamily="18" charset="0"/>
              </a:rPr>
              <a:t>Αυτός </a:t>
            </a:r>
            <a:r>
              <a:rPr lang="el-GR" sz="2000" dirty="0">
                <a:latin typeface="Book Antiqua" panose="02040602050305030304" pitchFamily="18" charset="0"/>
              </a:rPr>
              <a:t>είναι ο τρόπος </a:t>
            </a:r>
            <a:r>
              <a:rPr lang="el-GR" sz="2000" dirty="0" smtClean="0">
                <a:latin typeface="Book Antiqua" panose="02040602050305030304" pitchFamily="18" charset="0"/>
              </a:rPr>
              <a:t>με τον οποίο προσεγγίζουμε </a:t>
            </a:r>
            <a:r>
              <a:rPr lang="el-GR" sz="2000" dirty="0">
                <a:latin typeface="Book Antiqua" panose="02040602050305030304" pitchFamily="18" charset="0"/>
              </a:rPr>
              <a:t>το φορμαλιστικό υπόβαθρο των δραστηριοτήτων ενσωμάτωσης της τέχνης.</a:t>
            </a:r>
          </a:p>
          <a:p>
            <a:endParaRPr lang="en-US" sz="2000" dirty="0"/>
          </a:p>
        </p:txBody>
      </p:sp>
    </p:spTree>
    <p:extLst>
      <p:ext uri="{BB962C8B-B14F-4D97-AF65-F5344CB8AC3E}">
        <p14:creationId xmlns:p14="http://schemas.microsoft.com/office/powerpoint/2010/main" val="11676286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TM03457510[[fn=Σαπούνι]]</Template>
  <TotalTime>80</TotalTime>
  <Words>938</Words>
  <Application>Microsoft Office PowerPoint</Application>
  <PresentationFormat>Ευρεία οθόνη</PresentationFormat>
  <Paragraphs>38</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Book Antiqua</vt:lpstr>
      <vt:lpstr>Century Gothic</vt:lpstr>
      <vt:lpstr>Garamond</vt:lpstr>
      <vt:lpstr>Savon</vt:lpstr>
      <vt:lpstr>ΦΟΡΜΑΛΙΣΜΟΣ   ΚΑΙ ΣΥΣΧΕΤΙΣΜΟΙ ΜΕ ΤΗΝ ΑΙΣΘΗΤΙΚΗ ΑΓΩΓΗ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ΦΟΡΜΑΛΙΣΜΟΣ  Η τέχνη ως μορφή (Μοντερνισμός)</dc:title>
  <dc:creator>user</dc:creator>
  <cp:lastModifiedBy>user</cp:lastModifiedBy>
  <cp:revision>9</cp:revision>
  <dcterms:created xsi:type="dcterms:W3CDTF">2021-12-14T11:22:56Z</dcterms:created>
  <dcterms:modified xsi:type="dcterms:W3CDTF">2023-12-19T14:53:31Z</dcterms:modified>
</cp:coreProperties>
</file>