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6" r:id="rId5"/>
    <p:sldId id="267" r:id="rId6"/>
    <p:sldId id="265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D4A21-7220-4E7D-9814-78BEC098CD93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ADC0D-F69A-4D38-98E3-08F4CABFDD1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D2F8-1FE6-47AD-A6F3-0B570B45E9A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9ACA-3D30-402A-B9DE-6FD14B602EF0}" type="datetimeFigureOut">
              <a:rPr lang="el-GR" smtClean="0"/>
              <a:pPr/>
              <a:t>2/6/2013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04DD-1BB1-4670-A759-09927D0224C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2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l-GR" sz="4000" dirty="0" smtClean="0">
                <a:latin typeface="Tahoma" pitchFamily="34" charset="0"/>
                <a:cs typeface="Tahoma" pitchFamily="34" charset="0"/>
              </a:rPr>
            </a:br>
            <a:r>
              <a:rPr lang="el-GR" sz="4000" dirty="0" smtClean="0">
                <a:latin typeface="Tahoma" pitchFamily="34" charset="0"/>
                <a:cs typeface="Tahoma" pitchFamily="34" charset="0"/>
              </a:rPr>
              <a:t>ΚΟΙΝΩΝΙΟΛΟΓΙΑ ΤΗΣ ΟΙΚΟΓΕΝΕΙΑΣ</a:t>
            </a:r>
            <a:endParaRPr lang="el-GR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503003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ΑΝΤΙΓΟΝΗ-ΑΛΜΠΑ ΠΑΠΑΚΩΝΣΤΑΝΤΙΝΟΥ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l-GR" sz="2000" dirty="0" smtClean="0">
                <a:latin typeface="Tahoma" pitchFamily="34" charset="0"/>
                <a:cs typeface="Tahoma" pitchFamily="34" charset="0"/>
              </a:rPr>
              <a:t>Διδάσκουσα Π.Δ. 407/80</a:t>
            </a:r>
            <a:endParaRPr lang="el-GR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838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latin typeface="Tahoma" pitchFamily="34" charset="0"/>
                <a:cs typeface="Tahoma" pitchFamily="34" charset="0"/>
              </a:rPr>
              <a:t>ΜΑΘΗΜΑ </a:t>
            </a:r>
            <a:r>
              <a:rPr lang="el-GR" smtClean="0">
                <a:latin typeface="Tahoma" pitchFamily="34" charset="0"/>
                <a:cs typeface="Tahoma" pitchFamily="34" charset="0"/>
              </a:rPr>
              <a:t>12</a:t>
            </a:r>
            <a:r>
              <a:rPr lang="el-GR" baseline="30000" smtClean="0">
                <a:latin typeface="Tahoma" pitchFamily="34" charset="0"/>
                <a:cs typeface="Tahoma" pitchFamily="34" charset="0"/>
              </a:rPr>
              <a:t>ο</a:t>
            </a:r>
            <a:r>
              <a:rPr lang="el-GR" smtClean="0">
                <a:latin typeface="Tahoma" pitchFamily="34" charset="0"/>
                <a:cs typeface="Tahoma" pitchFamily="34" charset="0"/>
              </a:rPr>
              <a:t> (24/05/2013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): ΤΟ ΔΙΑΖΥΓΙΟ</a:t>
            </a:r>
            <a:endParaRPr lang="el-GR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ΤΟ ΔΙΑΖΥΓΙΟ</a:t>
            </a:r>
            <a:endParaRPr lang="el-GR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" y="1683603"/>
            <a:ext cx="910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Το διαζύγιο είναι η λύση ενός γάμου και αποτελεί την κύρια πλέον αιτία τερματισμού της κοινής ζωής των συζύγων.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62535"/>
            <a:ext cx="910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Αύξηση των διαζυγίων-Νομικές διευκολύνσεις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29000"/>
            <a:ext cx="910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Δυσκολίες στη μελέτη του διαζυγίου: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8600"/>
            <a:ext cx="910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α. αδυναμία μέτρησης της συχνότητας – τερματισμός σχέσης χωρίς τον τερματισμό του γάμου ή χωρίς να έχει υπάρξει γάμος.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71871"/>
            <a:ext cx="910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ahoma" pitchFamily="34" charset="0"/>
                <a:cs typeface="Tahoma" pitchFamily="34" charset="0"/>
              </a:rPr>
              <a:t>β. αδυναμία στην ανάλυση του φαινομένου – η επισήμανση των παραγόντων δεν δικαιολογούν την ύπαρξη του φαινομένου και το ποσοστό των διαζυγίων δεν αφορά τους γάμους σε πρόβλημα.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76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Στατιστικά στοιχεία σχετικά με το διαζύγιο:</a:t>
            </a:r>
            <a:endParaRPr lang="el-GR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063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Κοινωνικοοικονομικό και μορφωτικό επίπεδο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35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Ηλικία κατά τον πρώτο γάμο (συνθήκες ζωής)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55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Εργασία της γυναίκας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ΤΟ ΔΙΑΖΥΓΙΟ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036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Ύπαρξη παιδιών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55229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Χρόνια έγγαμου βίου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1009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Αιτήσεις κυρίως από τις συζύγους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0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76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Παράγοντες που οδηγούν στο διαζύγιο κατά τον </a:t>
            </a:r>
            <a:r>
              <a:rPr lang="en-US" sz="2400" u="sng" dirty="0" err="1" smtClean="0">
                <a:latin typeface="Tahoma" pitchFamily="34" charset="0"/>
                <a:cs typeface="Tahoma" pitchFamily="34" charset="0"/>
              </a:rPr>
              <a:t>Henslin</a:t>
            </a:r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 :</a:t>
            </a:r>
            <a:endParaRPr lang="el-GR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5743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Διαφορετικού τύπου κοινωνικοποίηση, διαφορετική προσέγγιση της καθημερινότητας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57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Οι ασύμβατοι ρόλοι των φύλων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ΤΟ ΔΙΑΖΥΓΙΟ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2679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Οι απαιτήσεις της κοινής ζωής και της καθημερινότητας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6268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Η ρουτίνα του έγγαμου βίου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026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Οι αλλαγές στις λειτουργίες του γάμου και της οικογένειας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2688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Η μεγάλη έμφαση στην προσωπικότητα και στην συναισθηματική εκπλήρωση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1962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Η ισότιμη κατανομή της εξουσίας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5962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Η αυξανόμενη θεσμική υποστήριξη των διαζευγμένων 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9963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Οι προσδοκίες για τον κοινωνικό ρόλο του συζύγου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Η κυριαρχία της απόλαυσης και το κυνήγι της ευτυχίας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76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u="sng" dirty="0" smtClean="0">
                <a:latin typeface="Tahoma" pitchFamily="34" charset="0"/>
                <a:cs typeface="Tahoma" pitchFamily="34" charset="0"/>
              </a:rPr>
              <a:t>Ερωτήσεις σχετικές με το διαζύγιο:</a:t>
            </a:r>
            <a:endParaRPr lang="el-GR" sz="24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063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Ποια τα συναισθήματα κατά και μετά το διαζύγιο;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35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Πώς και πότε παίρνουμε την απόφαση λύσης του γάμου;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455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Ποια τα κύρια παράπονα όσων χωρίζουν;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600" b="1" dirty="0" smtClean="0">
                <a:latin typeface="Tahoma" pitchFamily="34" charset="0"/>
                <a:cs typeface="Tahoma" pitchFamily="34" charset="0"/>
              </a:rPr>
              <a:t>ΤΟ ΔΙΑΖΥΓΙΟ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0036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el-GR" sz="2400" dirty="0" smtClean="0">
                <a:latin typeface="Tahoma" pitchFamily="34" charset="0"/>
                <a:cs typeface="Tahoma" pitchFamily="34" charset="0"/>
              </a:rPr>
              <a:t>Πώς είναι η ζωή μετά το διαζύγιο;</a:t>
            </a:r>
            <a:endParaRPr lang="el-G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600" b="1" noProof="0" dirty="0" smtClean="0">
                <a:latin typeface="Tahoma" pitchFamily="34" charset="0"/>
                <a:ea typeface="+mj-ea"/>
                <a:cs typeface="Tahoma" pitchFamily="34" charset="0"/>
              </a:rPr>
              <a:t>ΒΙΒΛΙΟΓΡΑΦΙΑ ΜΑΘΗΜΑΤΟΣ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>
                <a:latin typeface="Tahoma" pitchFamily="34" charset="0"/>
                <a:cs typeface="Tahoma" pitchFamily="34" charset="0"/>
              </a:rPr>
              <a:t>Hennon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2004. Το διαζύγιο και οι ηλικιωμένοι. Ένας παραμελημένος τομέας της έρευνας.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: Χ. Νόβα-Καλτσούνη (επ.),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Αθήνα: Τυπωθήτω-Δαρδάνος, σσ. 355-363</a:t>
            </a: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Henslin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J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2004. Γιατί υπάρχουν τόσα πολλά διαζύγια;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: Χ. Νόβα-Καλτσούνη (επ.),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Αθήνα: Τυπωθήτω-Δαρδάνος, σσ. 297-309</a:t>
            </a:r>
          </a:p>
          <a:p>
            <a:pPr lvl="0"/>
            <a:r>
              <a:rPr lang="en-US" dirty="0" smtClean="0">
                <a:latin typeface="Tahoma" pitchFamily="34" charset="0"/>
                <a:cs typeface="Tahoma" pitchFamily="34" charset="0"/>
              </a:rPr>
              <a:t>Hetherington, E.M., Cox, M. &amp; Cox, R. 1976. Divorced fathers.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Family Coordinator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25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</a:t>
            </a:r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Kelly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J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2004. Πως αντιδρούν οι ενήλικοι στο διαζύγιο.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In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: Χ. Νόβα-Καλτσούνη (επ.),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Αθήνα: Τυπωθήτω-Δαρδάνος, σσ. 309-327</a:t>
            </a: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Kitson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G.C.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Sussman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M.B. 1977.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Marital complaints, characteristics and symptoms of mental distress among the divorcing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P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presented at the Midwest Sociological Society, Minneapolis</a:t>
            </a:r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el-GR" dirty="0" smtClean="0">
                <a:latin typeface="Tahoma" pitchFamily="34" charset="0"/>
                <a:cs typeface="Tahoma" pitchFamily="34" charset="0"/>
              </a:rPr>
              <a:t>Μισέλ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Α. 1993.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Κοινωνιολογία της οικογένειας και του γάμου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Αθήνα: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Gutenberg</a:t>
            </a:r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r>
              <a:rPr lang="el-GR" dirty="0" smtClean="0">
                <a:latin typeface="Tahoma" pitchFamily="34" charset="0"/>
                <a:cs typeface="Tahoma" pitchFamily="34" charset="0"/>
              </a:rPr>
              <a:t>Μουσούρου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, Λ. 2005.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Κοινωνιολογία της σύγχρονης οικογένειας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Αθήνα: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Gutenberg</a:t>
            </a:r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r>
              <a:rPr lang="el-GR" dirty="0" smtClean="0">
                <a:latin typeface="Tahoma" pitchFamily="34" charset="0"/>
                <a:cs typeface="Tahoma" pitchFamily="34" charset="0"/>
              </a:rPr>
              <a:t>Νοβα-Καλτσούνη, Χ. (επ.). 2004. </a:t>
            </a:r>
            <a:r>
              <a:rPr lang="el-GR" i="1" dirty="0" smtClean="0">
                <a:latin typeface="Tahoma" pitchFamily="34" charset="0"/>
                <a:cs typeface="Tahoma" pitchFamily="34" charset="0"/>
              </a:rPr>
              <a:t>Κείμενα κοινωνιολογίας του γάμου και της οικογένειας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. Αθήνα: </a:t>
            </a:r>
            <a:r>
              <a:rPr lang="el-GR" dirty="0" smtClean="0">
                <a:latin typeface="Tahoma" pitchFamily="34" charset="0"/>
                <a:cs typeface="Tahoma" pitchFamily="34" charset="0"/>
              </a:rPr>
              <a:t>Τυπωθήτω-Δαρδάνος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l-GR" dirty="0" smtClean="0">
              <a:latin typeface="Tahoma" pitchFamily="34" charset="0"/>
              <a:cs typeface="Tahoma" pitchFamily="34" charset="0"/>
            </a:endParaRPr>
          </a:p>
          <a:p>
            <a:endParaRPr lang="el-GR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426</Words>
  <Application>Microsoft Office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ΚΟΙΝΩΝΙΟΛΟΓΙΑ ΤΗΣ ΟΙΚΟΓΕΝΕΙΑΣ</vt:lpstr>
      <vt:lpstr>ΤΟ ΔΙΑΖΥΓΙΟ</vt:lpstr>
      <vt:lpstr>Slide 3</vt:lpstr>
      <vt:lpstr>Slide 4</vt:lpstr>
      <vt:lpstr>Slide 5</vt:lpstr>
      <vt:lpstr>Slide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ΚΟΙΝΩΝΙΟΛΟΓΙΑ ΤΗΣ ΟΙΚΟΓΕΝΕΙΑΣ</dc:title>
  <dc:creator>Valued Acer Customer</dc:creator>
  <cp:lastModifiedBy>Valued Acer Customer</cp:lastModifiedBy>
  <cp:revision>50</cp:revision>
  <dcterms:created xsi:type="dcterms:W3CDTF">2013-04-11T20:19:22Z</dcterms:created>
  <dcterms:modified xsi:type="dcterms:W3CDTF">2013-06-01T21:26:06Z</dcterms:modified>
</cp:coreProperties>
</file>