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0" r:id="rId4"/>
    <p:sldId id="266" r:id="rId5"/>
    <p:sldId id="267" r:id="rId6"/>
    <p:sldId id="265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D4A21-7220-4E7D-9814-78BEC098CD93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ADC0D-F69A-4D38-98E3-08F4CABFDD1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A9ACA-3D30-402A-B9DE-6FD14B602EF0}" type="datetimeFigureOut">
              <a:rPr lang="el-GR" smtClean="0"/>
              <a:pPr/>
              <a:t>2/6/2013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3528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40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l-GR" sz="4000" dirty="0" smtClean="0">
                <a:latin typeface="Tahoma" pitchFamily="34" charset="0"/>
                <a:cs typeface="Tahoma" pitchFamily="34" charset="0"/>
              </a:rPr>
            </a:br>
            <a:r>
              <a:rPr lang="el-GR" sz="4000" dirty="0" smtClean="0">
                <a:latin typeface="Tahoma" pitchFamily="34" charset="0"/>
                <a:cs typeface="Tahoma" pitchFamily="34" charset="0"/>
              </a:rPr>
              <a:t>ΚΟΙΝΩΝΙΟΛΟΓΙΑ ΤΗΣ ΟΙΚΟΓΕΝΕΙΑΣ</a:t>
            </a:r>
            <a:endParaRPr lang="el-GR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4503003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Tahoma" pitchFamily="34" charset="0"/>
                <a:cs typeface="Tahoma" pitchFamily="34" charset="0"/>
              </a:rPr>
              <a:t>ΑΝΤΙΓΟΝΗ-ΑΛΜΠΑ ΠΑΠΑΚΩΝΣΤΑΝΤΙΝΟΥ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l-GR" sz="2000" dirty="0" smtClean="0">
                <a:latin typeface="Tahoma" pitchFamily="34" charset="0"/>
                <a:cs typeface="Tahoma" pitchFamily="34" charset="0"/>
              </a:rPr>
              <a:t>Διδάσκουσα Π.Δ. 407/80</a:t>
            </a:r>
            <a:endParaRPr lang="el-GR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1838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Tahoma" pitchFamily="34" charset="0"/>
                <a:cs typeface="Tahoma" pitchFamily="34" charset="0"/>
              </a:rPr>
              <a:t>ΜΑΘΗΜΑ </a:t>
            </a:r>
            <a:r>
              <a:rPr lang="el-GR" smtClean="0">
                <a:latin typeface="Tahoma" pitchFamily="34" charset="0"/>
                <a:cs typeface="Tahoma" pitchFamily="34" charset="0"/>
              </a:rPr>
              <a:t>12</a:t>
            </a:r>
            <a:r>
              <a:rPr lang="el-GR" baseline="30000" smtClean="0">
                <a:latin typeface="Tahoma" pitchFamily="34" charset="0"/>
                <a:cs typeface="Tahoma" pitchFamily="34" charset="0"/>
              </a:rPr>
              <a:t>ο</a:t>
            </a:r>
            <a:r>
              <a:rPr lang="el-GR" smtClean="0">
                <a:latin typeface="Tahoma" pitchFamily="34" charset="0"/>
                <a:cs typeface="Tahoma" pitchFamily="34" charset="0"/>
              </a:rPr>
              <a:t> (24/05/2013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): ΤΟ ΔΙΑΖΥΓΙΟ</a:t>
            </a:r>
            <a:endParaRPr lang="el-GR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ΤΟ ΔΙΑΖΥΓΙΟ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" y="1683603"/>
            <a:ext cx="910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Το διαζύγιο είναι η λύση ενός γάμου και αποτελεί την κύρια πλέον αιτία τερματισμού της κοινής ζωής των συζύγων.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662535"/>
            <a:ext cx="910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Αύξηση των διαζυγίων-Νομικές διευκολύνσεις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429000"/>
            <a:ext cx="910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Δυσκολίες στη μελέτη του διαζυγίου: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038600"/>
            <a:ext cx="910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α. αδυναμία μέτρησης της συχνότητας – τερματισμός σχέσης χωρίς τον τερματισμό του γάμου ή χωρίς να έχει υπάρξει γάμος.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971871"/>
            <a:ext cx="9107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β. αδυναμία στην ανάλυση του φαινομένου – η επισήμανση των παραγόντων δεν δικαιολογούν την ύπαρξη του φαινομένου και το ποσοστό των διαζυγίων δεν αφορά τους γάμους σε πρόβλημα.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676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u="sng" dirty="0" smtClean="0">
                <a:latin typeface="Tahoma" pitchFamily="34" charset="0"/>
                <a:cs typeface="Tahoma" pitchFamily="34" charset="0"/>
              </a:rPr>
              <a:t>Στατιστικά στοιχεία σχετικά με το διαζύγιο:</a:t>
            </a:r>
            <a:endParaRPr lang="el-GR" sz="2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9063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Κοινωνικοοικονομικό και μορφωτικό επίπεδο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3577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Ηλικία κατά τον πρώτο γάμο (συνθήκες ζωής)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45501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Εργασία της γυναίκας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ΤΟ ΔΙΑΖΥΓΙΟ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00365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Ύπαρξη παιδιών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55229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Χρόνια έγγαμου βίου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1009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Αιτήσεις κυρίως από τις συζύγους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0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676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u="sng" dirty="0" smtClean="0">
                <a:latin typeface="Tahoma" pitchFamily="34" charset="0"/>
                <a:cs typeface="Tahoma" pitchFamily="34" charset="0"/>
              </a:rPr>
              <a:t>Παράγοντες που οδηγούν στο διαζύγιο κατά τον </a:t>
            </a:r>
            <a:r>
              <a:rPr lang="en-US" sz="2400" u="sng" dirty="0" err="1" smtClean="0">
                <a:latin typeface="Tahoma" pitchFamily="34" charset="0"/>
                <a:cs typeface="Tahoma" pitchFamily="34" charset="0"/>
              </a:rPr>
              <a:t>Henslin</a:t>
            </a:r>
            <a:r>
              <a:rPr lang="el-GR" sz="2400" u="sng" dirty="0" smtClean="0">
                <a:latin typeface="Tahoma" pitchFamily="34" charset="0"/>
                <a:cs typeface="Tahoma" pitchFamily="34" charset="0"/>
              </a:rPr>
              <a:t> :</a:t>
            </a:r>
            <a:endParaRPr lang="el-GR" sz="2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45743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Διαφορετικού τύπου κοινωνικοποίηση, διαφορετική προσέγγιση της καθημερινότητας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057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Οι ασύμβατοι ρόλοι των φύλων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ΤΟ ΔΙΑΖΥΓΙΟ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22679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Οι απαιτήσεις της κοινής ζωής και της καθημερινότητας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62682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Η ρουτίνα του έγγαμου βίου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026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Οι αλλαγές στις λειτουργίες του γάμου και της οικογένειας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42688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Η μεγάλη έμφαση στην προσωπικότητα και στην συναισθηματική εκπλήρωση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519624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Η ισότιμη κατανομή της εξουσίας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59627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Η αυξανόμενη θεσμική υποστήριξη των διαζευγμένων 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599630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Οι προσδοκίες για τον κοινωνικό ρόλο του συζύγου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Η κυριαρχία της απόλαυσης και το κυνήγι της ευτυχίας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6764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u="sng" dirty="0" smtClean="0">
                <a:latin typeface="Tahoma" pitchFamily="34" charset="0"/>
                <a:cs typeface="Tahoma" pitchFamily="34" charset="0"/>
              </a:rPr>
              <a:t>Ερωτήσεις σχετικές με το διαζύγιο:</a:t>
            </a:r>
            <a:endParaRPr lang="el-GR" sz="2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9063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Ποια τα συναισθήματα κατά και μετά το διαζύγιο;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3577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Πώς και πότε παίρνουμε την απόφαση λύσης του γάμου;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345501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Ποια τα κύρια παράπονα όσων χωρίζουν;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ΤΟ ΔΙΑΖΥΓΙΟ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00365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Πώς είναι η ζωή μετά το διαζύγιο;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b="1" noProof="0" dirty="0" smtClean="0">
                <a:latin typeface="Tahoma" pitchFamily="34" charset="0"/>
                <a:ea typeface="+mj-ea"/>
                <a:cs typeface="Tahoma" pitchFamily="34" charset="0"/>
              </a:rPr>
              <a:t>ΒΙΒΛΙΟΓΡΑΦΙΑ ΜΑΘΗΜΑΤΟΣ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47800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err="1" smtClean="0">
                <a:latin typeface="Tahoma" pitchFamily="34" charset="0"/>
                <a:cs typeface="Tahoma" pitchFamily="34" charset="0"/>
              </a:rPr>
              <a:t>Hennon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. 2004. Το διαζύγιο και οι ηλικιωμένοι. Ένας παραμελημένος τομέας της έρευνας.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In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: Χ. Νόβα-Καλτσούνη (επ.), </a:t>
            </a:r>
            <a:r>
              <a:rPr lang="el-GR" i="1" dirty="0" smtClean="0">
                <a:latin typeface="Tahoma" pitchFamily="34" charset="0"/>
                <a:cs typeface="Tahoma" pitchFamily="34" charset="0"/>
              </a:rPr>
              <a:t>Κείμενα κοινωνιολογίας του γάμου και της οικογένειας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, Αθήνα: Τυπωθήτω-Δαρδάνος, σσ. 355-363</a:t>
            </a:r>
          </a:p>
          <a:p>
            <a:r>
              <a:rPr lang="en-US" dirty="0" err="1" smtClean="0">
                <a:latin typeface="Tahoma" pitchFamily="34" charset="0"/>
                <a:cs typeface="Tahoma" pitchFamily="34" charset="0"/>
              </a:rPr>
              <a:t>Henslin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fr-FR" dirty="0" smtClean="0">
                <a:latin typeface="Tahoma" pitchFamily="34" charset="0"/>
                <a:cs typeface="Tahoma" pitchFamily="34" charset="0"/>
              </a:rPr>
              <a:t>J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. 2004. Γιατί υπάρχουν τόσα πολλά διαζύγια;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In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: Χ. Νόβα-Καλτσούνη (επ.), </a:t>
            </a:r>
            <a:r>
              <a:rPr lang="el-GR" i="1" dirty="0" smtClean="0">
                <a:latin typeface="Tahoma" pitchFamily="34" charset="0"/>
                <a:cs typeface="Tahoma" pitchFamily="34" charset="0"/>
              </a:rPr>
              <a:t>Κείμενα κοινωνιολογίας του γάμου και της οικογένειας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, Αθήνα: Τυπωθήτω-Δαρδάνος, σσ. 297-309</a:t>
            </a:r>
          </a:p>
          <a:p>
            <a:pPr lvl="0"/>
            <a:r>
              <a:rPr lang="en-US" dirty="0" smtClean="0">
                <a:latin typeface="Tahoma" pitchFamily="34" charset="0"/>
                <a:cs typeface="Tahoma" pitchFamily="34" charset="0"/>
              </a:rPr>
              <a:t>Hetherington, E.M., Cox, M. &amp; Cox, R. 1976. Divorced fathers. </a:t>
            </a:r>
            <a:r>
              <a:rPr lang="en-US" i="1" dirty="0" smtClean="0">
                <a:latin typeface="Tahoma" pitchFamily="34" charset="0"/>
                <a:cs typeface="Tahoma" pitchFamily="34" charset="0"/>
              </a:rPr>
              <a:t>Family Coordinator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b="1" dirty="0" smtClean="0">
                <a:latin typeface="Tahoma" pitchFamily="34" charset="0"/>
                <a:cs typeface="Tahoma" pitchFamily="34" charset="0"/>
              </a:rPr>
              <a:t>25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)</a:t>
            </a:r>
            <a:endParaRPr lang="el-GR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Kelly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J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. 2004. Πως αντιδρούν οι ενήλικοι στο διαζύγιο.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In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: Χ. Νόβα-Καλτσούνη (επ.), </a:t>
            </a:r>
            <a:r>
              <a:rPr lang="el-GR" i="1" dirty="0" smtClean="0">
                <a:latin typeface="Tahoma" pitchFamily="34" charset="0"/>
                <a:cs typeface="Tahoma" pitchFamily="34" charset="0"/>
              </a:rPr>
              <a:t>Κείμενα κοινωνιολογίας του γάμου και της οικογένειας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, Αθήνα: Τυπωθήτω-Δαρδάνος, σσ. 309-327</a:t>
            </a:r>
          </a:p>
          <a:p>
            <a:r>
              <a:rPr lang="en-US" dirty="0" err="1" smtClean="0">
                <a:latin typeface="Tahoma" pitchFamily="34" charset="0"/>
                <a:cs typeface="Tahoma" pitchFamily="34" charset="0"/>
              </a:rPr>
              <a:t>Kitson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G.C. &amp;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Sussman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, M.B. 1977. </a:t>
            </a:r>
            <a:r>
              <a:rPr lang="en-US" i="1" dirty="0" smtClean="0">
                <a:latin typeface="Tahoma" pitchFamily="34" charset="0"/>
                <a:cs typeface="Tahoma" pitchFamily="34" charset="0"/>
              </a:rPr>
              <a:t>Marital complaints, characteristics and symptoms of mental distress among the divorcing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. P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aper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presented at the Midwest Sociological Society, Minneapolis</a:t>
            </a:r>
            <a:endParaRPr lang="el-GR" dirty="0" smtClean="0">
              <a:latin typeface="Tahoma" pitchFamily="34" charset="0"/>
              <a:cs typeface="Tahoma" pitchFamily="34" charset="0"/>
            </a:endParaRPr>
          </a:p>
          <a:p>
            <a:pPr lvl="0"/>
            <a:r>
              <a:rPr lang="el-GR" dirty="0" smtClean="0">
                <a:latin typeface="Tahoma" pitchFamily="34" charset="0"/>
                <a:cs typeface="Tahoma" pitchFamily="34" charset="0"/>
              </a:rPr>
              <a:t>Μισέλ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, Α. 1993. </a:t>
            </a:r>
            <a:r>
              <a:rPr lang="el-GR" i="1" dirty="0" smtClean="0">
                <a:latin typeface="Tahoma" pitchFamily="34" charset="0"/>
                <a:cs typeface="Tahoma" pitchFamily="34" charset="0"/>
              </a:rPr>
              <a:t>Κοινωνιολογία της οικογένειας και του γάμου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. Αθήνα: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Gutenberg</a:t>
            </a:r>
            <a:endParaRPr lang="el-GR" dirty="0" smtClean="0">
              <a:latin typeface="Tahoma" pitchFamily="34" charset="0"/>
              <a:cs typeface="Tahoma" pitchFamily="34" charset="0"/>
            </a:endParaRPr>
          </a:p>
          <a:p>
            <a:r>
              <a:rPr lang="el-GR" dirty="0" smtClean="0">
                <a:latin typeface="Tahoma" pitchFamily="34" charset="0"/>
                <a:cs typeface="Tahoma" pitchFamily="34" charset="0"/>
              </a:rPr>
              <a:t>Μουσούρου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, Λ. 2005. </a:t>
            </a:r>
            <a:r>
              <a:rPr lang="el-GR" i="1" dirty="0" smtClean="0">
                <a:latin typeface="Tahoma" pitchFamily="34" charset="0"/>
                <a:cs typeface="Tahoma" pitchFamily="34" charset="0"/>
              </a:rPr>
              <a:t>Κοινωνιολογία της σύγχρονης οικογένειας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. Αθήνα: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Gutenberg</a:t>
            </a:r>
            <a:endParaRPr lang="el-GR" dirty="0" smtClean="0">
              <a:latin typeface="Tahoma" pitchFamily="34" charset="0"/>
              <a:cs typeface="Tahoma" pitchFamily="34" charset="0"/>
            </a:endParaRPr>
          </a:p>
          <a:p>
            <a:r>
              <a:rPr lang="el-GR" dirty="0" smtClean="0">
                <a:latin typeface="Tahoma" pitchFamily="34" charset="0"/>
                <a:cs typeface="Tahoma" pitchFamily="34" charset="0"/>
              </a:rPr>
              <a:t>Νοβα-Καλτσούνη, Χ. (επ.). 2004. </a:t>
            </a:r>
            <a:r>
              <a:rPr lang="el-GR" i="1" dirty="0" smtClean="0">
                <a:latin typeface="Tahoma" pitchFamily="34" charset="0"/>
                <a:cs typeface="Tahoma" pitchFamily="34" charset="0"/>
              </a:rPr>
              <a:t>Κείμενα κοινωνιολογίας του γάμου και της οικογένειας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. Αθήνα: 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Τυπωθήτω-Δαρδάνος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el-GR" dirty="0" smtClean="0">
              <a:latin typeface="Tahoma" pitchFamily="34" charset="0"/>
              <a:cs typeface="Tahoma" pitchFamily="34" charset="0"/>
            </a:endParaRPr>
          </a:p>
          <a:p>
            <a:endParaRPr lang="el-GR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426</Words>
  <Application>Microsoft Office PowerPoint</Application>
  <PresentationFormat>On-screen Show (4:3)</PresentationFormat>
  <Paragraphs>52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ΚΟΙΝΩΝΙΟΛΟΓΙΑ ΤΗΣ ΟΙΚΟΓΕΝΕΙΑΣ</vt:lpstr>
      <vt:lpstr>ΤΟ ΔΙΑΖΥΓΙΟ</vt:lpstr>
      <vt:lpstr>Slide 3</vt:lpstr>
      <vt:lpstr>Slide 4</vt:lpstr>
      <vt:lpstr>Slide 5</vt:lpstr>
      <vt:lpstr>Slide 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ΚΟΙΝΩΝΙΟΛΟΓΙΑ ΤΗΣ ΟΙΚΟΓΕΝΕΙΑΣ</dc:title>
  <dc:creator>Valued Acer Customer</dc:creator>
  <cp:lastModifiedBy>Valued Acer Customer</cp:lastModifiedBy>
  <cp:revision>50</cp:revision>
  <dcterms:created xsi:type="dcterms:W3CDTF">2013-04-11T20:19:22Z</dcterms:created>
  <dcterms:modified xsi:type="dcterms:W3CDTF">2013-06-01T21:26:06Z</dcterms:modified>
</cp:coreProperties>
</file>