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7" r:id="rId4"/>
    <p:sldId id="258" r:id="rId5"/>
    <p:sldId id="291" r:id="rId6"/>
    <p:sldId id="259" r:id="rId7"/>
    <p:sldId id="260" r:id="rId8"/>
    <p:sldId id="292" r:id="rId9"/>
    <p:sldId id="261" r:id="rId10"/>
    <p:sldId id="262" r:id="rId11"/>
    <p:sldId id="263" r:id="rId12"/>
    <p:sldId id="264" r:id="rId13"/>
    <p:sldId id="271" r:id="rId14"/>
    <p:sldId id="265" r:id="rId15"/>
    <p:sldId id="277" r:id="rId16"/>
    <p:sldId id="276" r:id="rId17"/>
    <p:sldId id="293" r:id="rId18"/>
    <p:sldId id="278" r:id="rId19"/>
    <p:sldId id="280" r:id="rId20"/>
    <p:sldId id="294" r:id="rId21"/>
    <p:sldId id="281" r:id="rId22"/>
    <p:sldId id="295" r:id="rId23"/>
    <p:sldId id="282" r:id="rId24"/>
    <p:sldId id="283" r:id="rId25"/>
    <p:sldId id="284" r:id="rId26"/>
    <p:sldId id="285" r:id="rId27"/>
    <p:sldId id="286" r:id="rId28"/>
    <p:sldId id="287" r:id="rId29"/>
    <p:sldId id="296" r:id="rId30"/>
    <p:sldId id="297" r:id="rId31"/>
    <p:sldId id="288" r:id="rId32"/>
    <p:sldId id="272" r:id="rId33"/>
    <p:sldId id="298" r:id="rId34"/>
    <p:sldId id="299" r:id="rId35"/>
    <p:sldId id="30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950" autoAdjust="0"/>
  </p:normalViewPr>
  <p:slideViewPr>
    <p:cSldViewPr>
      <p:cViewPr>
        <p:scale>
          <a:sx n="66" d="100"/>
          <a:sy n="66" d="100"/>
        </p:scale>
        <p:origin x="-1170" y="-744"/>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pPr>
              <a:spcAft>
                <a:spcPts val="600"/>
              </a:spcAft>
            </a:pPr>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3</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a:r>
            <a:br>
              <a:rPr lang="el-GR" sz="3200" b="1" dirty="0" smtClean="0">
                <a:solidFill>
                  <a:srgbClr val="C00000"/>
                </a:solidFill>
                <a:effectLst>
                  <a:outerShdw blurRad="50800" dist="38100" algn="tr" rotWithShape="0">
                    <a:prstClr val="black">
                      <a:alpha val="40000"/>
                    </a:prstClr>
                  </a:outerShdw>
                </a:effectLst>
                <a:latin typeface="Book Antiqua" pitchFamily="18" charset="0"/>
              </a:rPr>
            </a:br>
            <a:r>
              <a:rPr lang="el-GR" sz="800" b="1" dirty="0" smtClean="0">
                <a:solidFill>
                  <a:srgbClr val="FF0000"/>
                </a:solidFill>
                <a:latin typeface="Book Antiqua" pitchFamily="18" charset="0"/>
              </a:rPr>
              <a:t/>
            </a:r>
            <a:br>
              <a:rPr lang="el-GR" sz="800" b="1" dirty="0" smtClean="0">
                <a:solidFill>
                  <a:srgbClr val="FF0000"/>
                </a:solidFill>
                <a:latin typeface="Book Antiqua" pitchFamily="18" charset="0"/>
              </a:rPr>
            </a:br>
            <a:r>
              <a:rPr lang="el-GR" sz="800" b="1" dirty="0" smtClean="0">
                <a:solidFill>
                  <a:srgbClr val="FF0000"/>
                </a:solidFill>
                <a:latin typeface="Book Antiqua" pitchFamily="18" charset="0"/>
              </a:rPr>
              <a:t/>
            </a:r>
            <a:br>
              <a:rPr lang="el-GR" sz="800" b="1" dirty="0" smtClean="0">
                <a:solidFill>
                  <a:srgbClr val="FF0000"/>
                </a:solidFill>
                <a:latin typeface="Book Antiqua" pitchFamily="18" charset="0"/>
              </a:rPr>
            </a:br>
            <a:r>
              <a:rPr lang="el-GR" sz="2800" b="1" dirty="0" smtClean="0">
                <a:solidFill>
                  <a:srgbClr val="FF0000"/>
                </a:solidFill>
                <a:latin typeface="Book Antiqua" pitchFamily="18" charset="0"/>
              </a:rPr>
              <a:t> </a:t>
            </a:r>
            <a:r>
              <a:rPr lang="el-GR" sz="3200" b="1" i="1" dirty="0" smtClean="0">
                <a:solidFill>
                  <a:srgbClr val="002060"/>
                </a:solidFill>
                <a:latin typeface="Book Antiqua"/>
                <a:ea typeface="Calibri"/>
                <a:cs typeface="Times New Roman"/>
              </a:rPr>
              <a:t>Αἰωνιότητα Ι</a:t>
            </a:r>
            <a:r>
              <a:rPr lang="en-US" sz="3200" b="1" i="1" dirty="0" smtClean="0">
                <a:solidFill>
                  <a:srgbClr val="002060"/>
                </a:solidFill>
                <a:latin typeface="Book Antiqua" pitchFamily="18" charset="0"/>
              </a:rPr>
              <a:t> </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0" y="1981200"/>
            <a:ext cx="4114800" cy="3276600"/>
          </a:xfrm>
        </p:spPr>
        <p:txBody>
          <a:bodyPr>
            <a:noAutofit/>
          </a:bodyPr>
          <a:lstStyle/>
          <a:p>
            <a:pPr marL="0" lvl="0" indent="0" algn="just">
              <a:buNone/>
            </a:pPr>
            <a:r>
              <a:rPr lang="el-GR" sz="2400" dirty="0" smtClean="0">
                <a:solidFill>
                  <a:srgbClr val="002060"/>
                </a:solidFill>
                <a:latin typeface="Book Antiqua" pitchFamily="18" charset="0"/>
              </a:rPr>
              <a:t>Όταν θέλουμε να ανιχνεύσουμε τη φύση μίας συγκεκριμένης ὀντότητας είναι καλύτερο και πιο ασφαλές </a:t>
            </a:r>
            <a:r>
              <a:rPr lang="el-GR" sz="2400" u="sng" dirty="0" smtClean="0">
                <a:solidFill>
                  <a:srgbClr val="002060"/>
                </a:solidFill>
                <a:latin typeface="Book Antiqua" pitchFamily="18" charset="0"/>
              </a:rPr>
              <a:t>να ξεκινήσουμε από το αρχέτυπο αυτής της ὀντότητας</a:t>
            </a:r>
            <a:r>
              <a:rPr lang="el-GR" sz="2400" dirty="0" smtClean="0">
                <a:solidFill>
                  <a:srgbClr val="002060"/>
                </a:solidFill>
                <a:latin typeface="Book Antiqua" pitchFamily="18" charset="0"/>
              </a:rPr>
              <a:t>.</a:t>
            </a:r>
            <a:endParaRPr lang="el-GR" sz="2400" dirty="0">
              <a:solidFill>
                <a:srgbClr val="002060"/>
              </a:solidFill>
              <a:latin typeface="Book Antiqua" pitchFamily="18" charset="0"/>
            </a:endParaRPr>
          </a:p>
        </p:txBody>
      </p:sp>
      <p:pic>
        <p:nvPicPr>
          <p:cNvPr id="4" name="3 - Εικόνα"/>
          <p:cNvPicPr/>
          <p:nvPr/>
        </p:nvPicPr>
        <p:blipFill>
          <a:blip r:embed="rId2" cstate="print"/>
          <a:srcRect l="21929" t="29578" r="46235" b="37265"/>
          <a:stretch>
            <a:fillRect/>
          </a:stretch>
        </p:blipFill>
        <p:spPr bwMode="auto">
          <a:xfrm>
            <a:off x="0" y="1676400"/>
            <a:ext cx="4953000" cy="36576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04800" y="4191000"/>
            <a:ext cx="8534400" cy="369332"/>
          </a:xfrm>
          <a:prstGeom prst="rect">
            <a:avLst/>
          </a:prstGeom>
        </p:spPr>
        <p:txBody>
          <a:bodyPr wrap="square">
            <a:spAutoFit/>
          </a:bodyPr>
          <a:lstStyle/>
          <a:p>
            <a:pPr algn="just"/>
            <a:r>
              <a:rPr lang="el-GR" dirty="0" smtClean="0"/>
              <a:t> </a:t>
            </a:r>
            <a:endParaRPr lang="el-GR" dirty="0"/>
          </a:p>
        </p:txBody>
      </p:sp>
      <p:sp>
        <p:nvSpPr>
          <p:cNvPr id="6" name="1 - Τίτλος"/>
          <p:cNvSpPr txBox="1">
            <a:spLocks/>
          </p:cNvSpPr>
          <p:nvPr/>
        </p:nvSpPr>
        <p:spPr>
          <a:xfrm>
            <a:off x="304800" y="76200"/>
            <a:ext cx="8610600" cy="1524000"/>
          </a:xfrm>
          <a:prstGeom prst="rect">
            <a:avLst/>
          </a:prstGeom>
        </p:spPr>
        <p:txBody>
          <a:bodyPr vert="horz" lIns="91440" tIns="45720" rIns="91440" bIns="45720" rtlCol="0" anchor="ctr">
            <a:noAutofit/>
          </a:bodyPr>
          <a:lstStyle/>
          <a:p>
            <a:pPr algn="just">
              <a:spcBef>
                <a:spcPct val="0"/>
              </a:spcBef>
            </a:pPr>
            <a:r>
              <a:rPr lang="el-GR" sz="3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Γιατί εδώ ο Πλωτῖνος δεν ακολουθεί τη φιλοσοφική μέθοδο της ἀναγωγῆς και προτείνει τη μέθοδος της αντίθετης φοράς;</a:t>
            </a:r>
            <a:endParaRPr kumimoji="0" lang="el-GR" sz="30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
        <p:nvSpPr>
          <p:cNvPr id="8" name="1 - Τίτλος"/>
          <p:cNvSpPr>
            <a:spLocks noGrp="1"/>
          </p:cNvSpPr>
          <p:nvPr>
            <p:ph type="title"/>
          </p:nvPr>
        </p:nvSpPr>
        <p:spPr>
          <a:xfrm>
            <a:off x="228600" y="5227638"/>
            <a:ext cx="8686800" cy="1706562"/>
          </a:xfrm>
        </p:spPr>
        <p:txBody>
          <a:bodyPr>
            <a:normAutofit/>
          </a:bodyPr>
          <a:lstStyle/>
          <a:p>
            <a:pPr algn="just"/>
            <a:r>
              <a:rPr lang="el-GR" sz="2400" b="1" dirty="0" smtClean="0">
                <a:solidFill>
                  <a:srgbClr val="002060"/>
                </a:solidFill>
                <a:latin typeface="Book Antiqua" pitchFamily="18" charset="0"/>
                <a:ea typeface="+mn-ea"/>
                <a:cs typeface="+mn-cs"/>
              </a:rPr>
              <a:t>Σ' αυτήν την αναζήτηση των ἀρχῶν δε μας βοηθά το σχήμα του αρχετύπου και της εικόνας. Το αρχέτυπο και η εικόνα μάς δείχνουν απλώς ότι έχουμε δύο επίπεδα.</a:t>
            </a:r>
            <a:endParaRPr lang="el-GR" sz="2400" b="1" dirty="0">
              <a:solidFill>
                <a:srgbClr val="002060"/>
              </a:solidFill>
              <a:latin typeface="Book Antiqua" pitchFamily="18"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57200" y="990600"/>
            <a:ext cx="8153400" cy="923330"/>
          </a:xfrm>
          <a:prstGeom prst="rect">
            <a:avLst/>
          </a:prstGeom>
        </p:spPr>
        <p:txBody>
          <a:bodyPr wrap="square">
            <a:spAutoFit/>
          </a:bodyPr>
          <a:lstStyle/>
          <a:p>
            <a:pPr algn="just"/>
            <a:endParaRPr lang="el-GR" dirty="0" smtClean="0">
              <a:latin typeface="Book Antiqua" pitchFamily="18" charset="0"/>
            </a:endParaRPr>
          </a:p>
          <a:p>
            <a:pPr algn="just"/>
            <a:endParaRPr lang="el-GR" dirty="0" smtClean="0">
              <a:latin typeface="Book Antiqua"/>
              <a:cs typeface="Times New Roman"/>
            </a:endParaRPr>
          </a:p>
          <a:p>
            <a:pPr algn="just"/>
            <a:endParaRPr lang="el-GR" dirty="0">
              <a:latin typeface="Book Antiqua" pitchFamily="18" charset="0"/>
            </a:endParaRPr>
          </a:p>
        </p:txBody>
      </p:sp>
      <p:sp>
        <p:nvSpPr>
          <p:cNvPr id="5" name="4 - Ορθογώνιο"/>
          <p:cNvSpPr/>
          <p:nvPr/>
        </p:nvSpPr>
        <p:spPr>
          <a:xfrm>
            <a:off x="304800" y="1894582"/>
            <a:ext cx="8610600" cy="1077218"/>
          </a:xfrm>
          <a:prstGeom prst="rect">
            <a:avLst/>
          </a:prstGeom>
        </p:spPr>
        <p:txBody>
          <a:bodyPr wrap="square">
            <a:spAutoFit/>
          </a:bodyPr>
          <a:lstStyle/>
          <a:p>
            <a:pPr algn="ctr"/>
            <a:r>
              <a:rPr lang="el-GR" sz="3200" b="1" u="sng" dirty="0" smtClean="0">
                <a:solidFill>
                  <a:srgbClr val="002060"/>
                </a:solidFill>
                <a:latin typeface="Book Antiqua" pitchFamily="18" charset="0"/>
              </a:rPr>
              <a:t>Το πρόβλημα που θέλουμε να αποφύγουμε είναι ένα </a:t>
            </a:r>
            <a:r>
              <a:rPr lang="el-GR" sz="3200" b="1" u="sng" dirty="0" err="1" smtClean="0">
                <a:solidFill>
                  <a:srgbClr val="002060"/>
                </a:solidFill>
                <a:latin typeface="Book Antiqua" pitchFamily="18" charset="0"/>
              </a:rPr>
              <a:t>ὀντολογικό</a:t>
            </a:r>
            <a:r>
              <a:rPr lang="el-GR" sz="3200" b="1" u="sng" dirty="0" smtClean="0">
                <a:solidFill>
                  <a:srgbClr val="002060"/>
                </a:solidFill>
                <a:latin typeface="Book Antiqua" pitchFamily="18" charset="0"/>
              </a:rPr>
              <a:t> λάθος.</a:t>
            </a:r>
            <a:endParaRPr lang="el-GR" sz="3200" b="1" u="sng" dirty="0">
              <a:solidFill>
                <a:srgbClr val="002060"/>
              </a:solidFill>
              <a:latin typeface="Book Antiqua" pitchFamily="18" charset="0"/>
            </a:endParaRPr>
          </a:p>
        </p:txBody>
      </p:sp>
      <p:pic>
        <p:nvPicPr>
          <p:cNvPr id="6" name="5 - Εικόνα"/>
          <p:cNvPicPr/>
          <p:nvPr/>
        </p:nvPicPr>
        <p:blipFill>
          <a:blip r:embed="rId2" cstate="print"/>
          <a:srcRect l="23761" t="30903" r="48197" b="59110"/>
          <a:stretch>
            <a:fillRect/>
          </a:stretch>
        </p:blipFill>
        <p:spPr bwMode="auto">
          <a:xfrm>
            <a:off x="2209800" y="3048000"/>
            <a:ext cx="5181600" cy="1447800"/>
          </a:xfrm>
          <a:prstGeom prst="rect">
            <a:avLst/>
          </a:prstGeom>
          <a:noFill/>
          <a:ln w="9525">
            <a:noFill/>
            <a:miter lim="800000"/>
            <a:headEnd/>
            <a:tailEnd/>
          </a:ln>
        </p:spPr>
      </p:pic>
      <p:sp>
        <p:nvSpPr>
          <p:cNvPr id="7" name="6 - Ορθογώνιο"/>
          <p:cNvSpPr/>
          <p:nvPr/>
        </p:nvSpPr>
        <p:spPr>
          <a:xfrm>
            <a:off x="914400" y="4495800"/>
            <a:ext cx="8001000" cy="830997"/>
          </a:xfrm>
          <a:prstGeom prst="rect">
            <a:avLst/>
          </a:prstGeom>
        </p:spPr>
        <p:txBody>
          <a:bodyPr wrap="square">
            <a:spAutoFit/>
          </a:bodyPr>
          <a:lstStyle/>
          <a:p>
            <a:pPr algn="just"/>
            <a:r>
              <a:rPr lang="el-GR" sz="2400" b="1" dirty="0" smtClean="0">
                <a:solidFill>
                  <a:srgbClr val="002060"/>
                </a:solidFill>
                <a:latin typeface="Book Antiqua" pitchFamily="18" charset="0"/>
              </a:rPr>
              <a:t>Και γιατί να πει κανείς ότι ο χρόνος ταυτίζεται με το σύμπαν; </a:t>
            </a:r>
            <a:endParaRPr lang="el-GR" sz="2400" b="1" dirty="0">
              <a:solidFill>
                <a:srgbClr val="002060"/>
              </a:solidFill>
              <a:latin typeface="Book Antiqua" pitchFamily="18" charset="0"/>
            </a:endParaRPr>
          </a:p>
        </p:txBody>
      </p:sp>
      <p:sp>
        <p:nvSpPr>
          <p:cNvPr id="8" name="7 - Ορθογώνιο"/>
          <p:cNvSpPr/>
          <p:nvPr/>
        </p:nvSpPr>
        <p:spPr>
          <a:xfrm>
            <a:off x="1219200" y="5334000"/>
            <a:ext cx="7696200" cy="1200329"/>
          </a:xfrm>
          <a:prstGeom prst="rect">
            <a:avLst/>
          </a:prstGeom>
        </p:spPr>
        <p:txBody>
          <a:bodyPr wrap="square">
            <a:spAutoFit/>
          </a:bodyPr>
          <a:lstStyle/>
          <a:p>
            <a:pPr algn="just"/>
            <a:r>
              <a:rPr lang="el-GR" sz="2400" b="1" dirty="0" smtClean="0">
                <a:solidFill>
                  <a:srgbClr val="002060"/>
                </a:solidFill>
                <a:latin typeface="Book Antiqua" pitchFamily="18" charset="0"/>
              </a:rPr>
              <a:t>Οπότε, έχουμε τον συλλογισμό: ο αιών είναι σεμνότατον, η νοητή οὐσία είναι σεμνότατη, άρα ο αἰών και η νοητή οὐσία ταυτίζονται.</a:t>
            </a:r>
            <a:endParaRPr lang="el-GR" sz="2400" b="1" dirty="0">
              <a:solidFill>
                <a:srgbClr val="002060"/>
              </a:solidFill>
              <a:latin typeface="Book Antiqua" pitchFamily="18" charset="0"/>
            </a:endParaRPr>
          </a:p>
        </p:txBody>
      </p:sp>
      <p:sp>
        <p:nvSpPr>
          <p:cNvPr id="10" name="1 - Τίτλος"/>
          <p:cNvSpPr txBox="1">
            <a:spLocks/>
          </p:cNvSpPr>
          <p:nvPr/>
        </p:nvSpPr>
        <p:spPr>
          <a:xfrm>
            <a:off x="228600" y="76200"/>
            <a:ext cx="8686800" cy="1676400"/>
          </a:xfrm>
          <a:prstGeom prst="rect">
            <a:avLst/>
          </a:prstGeom>
        </p:spPr>
        <p:txBody>
          <a:bodyPr vert="horz" lIns="91440" tIns="45720" rIns="91440" bIns="45720" rtlCol="0" anchor="ctr">
            <a:noAutofit/>
          </a:bodyPr>
          <a:lstStyle/>
          <a:p>
            <a:pPr lvl="0" algn="just">
              <a:spcBef>
                <a:spcPct val="0"/>
              </a:spcBef>
            </a:pPr>
            <a:r>
              <a:rPr lang="el-GR" sz="31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Ποιο είναι το πρόβλημα που θέλουμε να αποφύγουμε και προκρίνουμε την αντίθετη πορεία;</a:t>
            </a:r>
            <a:endParaRPr kumimoji="0" lang="el-GR" sz="31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pic>
        <p:nvPicPr>
          <p:cNvPr id="12" name="78 - Εικόνα" descr="3534516458_48e4e8595f_b.jpg"/>
          <p:cNvPicPr/>
          <p:nvPr/>
        </p:nvPicPr>
        <p:blipFill>
          <a:blip r:embed="rId3" cstate="print">
            <a:duotone>
              <a:prstClr val="black"/>
              <a:srgbClr val="00B050">
                <a:tint val="45000"/>
                <a:satMod val="400000"/>
              </a:srgbClr>
            </a:duotone>
          </a:blip>
          <a:stretch>
            <a:fillRect/>
          </a:stretch>
        </p:blipFill>
        <p:spPr>
          <a:xfrm>
            <a:off x="304800" y="44958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6" name="AutoShape 2"/>
          <p:cNvSpPr>
            <a:spLocks noChangeArrowheads="1"/>
          </p:cNvSpPr>
          <p:nvPr/>
        </p:nvSpPr>
        <p:spPr bwMode="auto">
          <a:xfrm>
            <a:off x="457200" y="5486400"/>
            <a:ext cx="641350"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81000"/>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Γιατί η αἰωνιότητα είναι περιεκτικό πράγμα;</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905000"/>
            <a:ext cx="8610600" cy="4525963"/>
          </a:xfrm>
        </p:spPr>
        <p:txBody>
          <a:bodyPr>
            <a:normAutofit/>
          </a:bodyPr>
          <a:lstStyle/>
          <a:p>
            <a:pPr marL="0" indent="0" algn="just">
              <a:buNone/>
            </a:pPr>
            <a:r>
              <a:rPr lang="el-GR" b="1" dirty="0" smtClean="0">
                <a:solidFill>
                  <a:srgbClr val="002060"/>
                </a:solidFill>
                <a:latin typeface="Book Antiqua" pitchFamily="18" charset="0"/>
              </a:rPr>
              <a:t>Γιατί η αἰωνιότητα περιέχει όλα τα αἰώνια πράγματα. </a:t>
            </a:r>
          </a:p>
          <a:p>
            <a:pPr marL="0" indent="0" algn="just">
              <a:buNone/>
            </a:pPr>
            <a:endParaRPr lang="el-GR" b="1" dirty="0" smtClean="0">
              <a:solidFill>
                <a:srgbClr val="002060"/>
              </a:solidFill>
              <a:latin typeface="Book Antiqua" pitchFamily="18" charset="0"/>
            </a:endParaRPr>
          </a:p>
          <a:p>
            <a:pPr marL="1081088" indent="-1081088" algn="just">
              <a:buNone/>
            </a:pPr>
            <a:r>
              <a:rPr lang="el-GR" dirty="0" smtClean="0">
                <a:solidFill>
                  <a:srgbClr val="002060"/>
                </a:solidFill>
                <a:latin typeface="Book Antiqua" pitchFamily="18" charset="0"/>
              </a:rPr>
              <a:t>	</a:t>
            </a:r>
            <a:r>
              <a:rPr lang="el-GR" u="sng" dirty="0" smtClean="0">
                <a:solidFill>
                  <a:srgbClr val="002060"/>
                </a:solidFill>
                <a:latin typeface="Book Antiqua" pitchFamily="18" charset="0"/>
              </a:rPr>
              <a:t>Ποια είναι αἰώνια πράγματα για εμάς τους φιλοσόφους</a:t>
            </a:r>
            <a:r>
              <a:rPr lang="el-GR" dirty="0" smtClean="0">
                <a:solidFill>
                  <a:srgbClr val="002060"/>
                </a:solidFill>
                <a:latin typeface="Book Antiqua" pitchFamily="18" charset="0"/>
              </a:rPr>
              <a:t>; Οι Ἰδέες, τα μαθηματικά, τα νοητά ὄντα, κ.λ.π. </a:t>
            </a:r>
          </a:p>
          <a:p>
            <a:pPr marL="1081088" indent="-1081088" algn="just">
              <a:buNone/>
            </a:pPr>
            <a:r>
              <a:rPr lang="el-GR" dirty="0" smtClean="0">
                <a:solidFill>
                  <a:srgbClr val="002060"/>
                </a:solidFill>
                <a:latin typeface="Book Antiqua" pitchFamily="18" charset="0"/>
              </a:rPr>
              <a:t>	</a:t>
            </a:r>
            <a:r>
              <a:rPr lang="el-GR" u="sng" dirty="0" smtClean="0">
                <a:solidFill>
                  <a:srgbClr val="002060"/>
                </a:solidFill>
                <a:latin typeface="Book Antiqua" pitchFamily="18" charset="0"/>
              </a:rPr>
              <a:t>Ποια είναι τώρα τα περιεχόμενα του νοητοῦ κόσμου</a:t>
            </a:r>
            <a:r>
              <a:rPr lang="el-GR" dirty="0" smtClean="0">
                <a:solidFill>
                  <a:srgbClr val="002060"/>
                </a:solidFill>
                <a:latin typeface="Book Antiqua" pitchFamily="18" charset="0"/>
              </a:rPr>
              <a:t>; Τα ίδια.</a:t>
            </a:r>
            <a:endParaRPr lang="el-GR"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762000" y="37338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78 - Εικόνα" descr="3534516458_48e4e8595f_b.jpg"/>
          <p:cNvPicPr/>
          <p:nvPr/>
        </p:nvPicPr>
        <p:blipFill>
          <a:blip r:embed="rId2" cstate="print">
            <a:duotone>
              <a:prstClr val="black"/>
              <a:srgbClr val="00B050">
                <a:tint val="45000"/>
                <a:satMod val="400000"/>
              </a:srgbClr>
            </a:duotone>
          </a:blip>
          <a:stretch>
            <a:fillRect/>
          </a:stretch>
        </p:blipFill>
        <p:spPr>
          <a:xfrm>
            <a:off x="762000" y="49530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Autofit/>
          </a:bodyPr>
          <a:lstStyle/>
          <a:p>
            <a:pPr algn="just">
              <a:spcAft>
                <a:spcPts val="0"/>
              </a:spcAft>
            </a:pPr>
            <a:r>
              <a:rPr lang="el-GR" sz="3200" b="1" dirty="0" smtClean="0">
                <a:solidFill>
                  <a:srgbClr val="C00000"/>
                </a:solidFill>
                <a:effectLst>
                  <a:outerShdw blurRad="50800" dist="38100" algn="tr" rotWithShape="0">
                    <a:prstClr val="black">
                      <a:alpha val="40000"/>
                    </a:prstClr>
                  </a:outerShdw>
                </a:effectLst>
                <a:latin typeface="Book Antiqua" pitchFamily="18" charset="0"/>
              </a:rPr>
              <a:t>Οι τρόποι ύπαρξης μίας ιδιότητας σε ένα πράγμα:</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76400"/>
            <a:ext cx="8686800" cy="2286000"/>
          </a:xfrm>
        </p:spPr>
        <p:txBody>
          <a:bodyPr>
            <a:normAutofit lnSpcReduction="10000"/>
          </a:bodyPr>
          <a:lstStyle/>
          <a:p>
            <a:pPr lvl="0" algn="just">
              <a:lnSpc>
                <a:spcPct val="110000"/>
              </a:lnSpc>
            </a:pPr>
            <a:r>
              <a:rPr lang="el-GR" sz="2600" b="1" dirty="0" smtClean="0">
                <a:solidFill>
                  <a:srgbClr val="002060"/>
                </a:solidFill>
                <a:latin typeface="Book Antiqua" pitchFamily="18" charset="0"/>
              </a:rPr>
              <a:t>ένα πράγμα μπορεί να παρουσιάζει μία ιδιότητα, </a:t>
            </a:r>
            <a:endParaRPr lang="el-GR" sz="2600" dirty="0" smtClean="0">
              <a:solidFill>
                <a:srgbClr val="002060"/>
              </a:solidFill>
              <a:latin typeface="Book Antiqua" pitchFamily="18" charset="0"/>
            </a:endParaRPr>
          </a:p>
          <a:p>
            <a:pPr lvl="0" algn="just">
              <a:lnSpc>
                <a:spcPct val="110000"/>
              </a:lnSpc>
            </a:pPr>
            <a:r>
              <a:rPr lang="el-GR" sz="2600" b="1" dirty="0" smtClean="0">
                <a:solidFill>
                  <a:srgbClr val="002060"/>
                </a:solidFill>
                <a:latin typeface="Book Antiqua" pitchFamily="18" charset="0"/>
              </a:rPr>
              <a:t>μπορεί αυτή η ιδιότητα να είναι εγγενής στο πράγμα –το </a:t>
            </a:r>
            <a:r>
              <a:rPr lang="el-GR" sz="2600" b="1" i="1" dirty="0" smtClean="0">
                <a:solidFill>
                  <a:srgbClr val="002060"/>
                </a:solidFill>
                <a:latin typeface="Book Antiqua" pitchFamily="18" charset="0"/>
              </a:rPr>
              <a:t>ἐν </a:t>
            </a:r>
            <a:r>
              <a:rPr lang="el-GR" sz="2600" b="1" i="1" dirty="0" err="1" smtClean="0">
                <a:solidFill>
                  <a:srgbClr val="002060"/>
                </a:solidFill>
                <a:latin typeface="Book Antiqua" pitchFamily="18" charset="0"/>
              </a:rPr>
              <a:t>ἐκείνη</a:t>
            </a:r>
            <a:r>
              <a:rPr lang="el-GR" sz="2600" b="1" dirty="0" smtClean="0">
                <a:solidFill>
                  <a:srgbClr val="002060"/>
                </a:solidFill>
                <a:latin typeface="Book Antiqua" pitchFamily="18" charset="0"/>
              </a:rPr>
              <a:t>, </a:t>
            </a:r>
            <a:endParaRPr lang="el-GR" sz="2600" dirty="0" smtClean="0">
              <a:solidFill>
                <a:srgbClr val="002060"/>
              </a:solidFill>
              <a:latin typeface="Book Antiqua" pitchFamily="18" charset="0"/>
            </a:endParaRPr>
          </a:p>
          <a:p>
            <a:pPr lvl="0" algn="just">
              <a:lnSpc>
                <a:spcPct val="110000"/>
              </a:lnSpc>
            </a:pPr>
            <a:r>
              <a:rPr lang="el-GR" sz="2600" b="1" dirty="0" smtClean="0">
                <a:solidFill>
                  <a:srgbClr val="002060"/>
                </a:solidFill>
                <a:latin typeface="Book Antiqua" pitchFamily="18" charset="0"/>
              </a:rPr>
              <a:t>μπορεί αυτή η ιδιότητα να παρίσταται σ' αυτό το πράγμα.</a:t>
            </a:r>
            <a:endParaRPr lang="el-GR" sz="2600" dirty="0" smtClean="0">
              <a:solidFill>
                <a:srgbClr val="002060"/>
              </a:solidFill>
              <a:latin typeface="Book Antiqua" pitchFamily="18" charset="0"/>
            </a:endParaRPr>
          </a:p>
          <a:p>
            <a:pPr algn="just">
              <a:buNone/>
            </a:pPr>
            <a:endParaRPr lang="el-GR" sz="1300" dirty="0">
              <a:latin typeface="Book Antiqua" pitchFamily="18" charset="0"/>
            </a:endParaRPr>
          </a:p>
        </p:txBody>
      </p:sp>
      <p:sp>
        <p:nvSpPr>
          <p:cNvPr id="4" name="3 - Ορθογώνιο"/>
          <p:cNvSpPr/>
          <p:nvPr/>
        </p:nvSpPr>
        <p:spPr>
          <a:xfrm>
            <a:off x="304800" y="4228743"/>
            <a:ext cx="8610600" cy="2400657"/>
          </a:xfrm>
          <a:prstGeom prst="rect">
            <a:avLst/>
          </a:prstGeom>
        </p:spPr>
        <p:txBody>
          <a:bodyPr wrap="square">
            <a:spAutoFit/>
          </a:bodyPr>
          <a:lstStyle/>
          <a:p>
            <a:pPr algn="just"/>
            <a:r>
              <a:rPr lang="el-GR" sz="2400" b="1" dirty="0" smtClean="0">
                <a:solidFill>
                  <a:srgbClr val="002060"/>
                </a:solidFill>
                <a:latin typeface="Book Antiqua" pitchFamily="18" charset="0"/>
              </a:rPr>
              <a:t>Αυτή η παρατήρηση δεν προκύπτει λογικά αλλά είναι βασικό κομμάτι της διδασκαλίας του Πλωτίνου. </a:t>
            </a:r>
          </a:p>
          <a:p>
            <a:pPr algn="just"/>
            <a:endParaRPr lang="el-GR" sz="600" b="1" dirty="0" smtClean="0">
              <a:solidFill>
                <a:srgbClr val="002060"/>
              </a:solidFill>
              <a:latin typeface="Book Antiqua" pitchFamily="18" charset="0"/>
            </a:endParaRPr>
          </a:p>
          <a:p>
            <a:pPr algn="just"/>
            <a:r>
              <a:rPr lang="el-GR" sz="2400" b="1" dirty="0" smtClean="0">
                <a:solidFill>
                  <a:srgbClr val="002060"/>
                </a:solidFill>
                <a:latin typeface="Book Antiqua" pitchFamily="18" charset="0"/>
              </a:rPr>
              <a:t>Ο Νοῦς, ο νοητός κόσμος δεν είναι μία ιδιότητα που μοιράζονται τα νοητά, ο νοητός κόσμος προκύπτει </a:t>
            </a:r>
            <a:r>
              <a:rPr lang="el-GR" sz="2400" b="1" i="1" u="sng" dirty="0" smtClean="0">
                <a:solidFill>
                  <a:srgbClr val="002060"/>
                </a:solidFill>
                <a:latin typeface="Book Antiqua" pitchFamily="18" charset="0"/>
              </a:rPr>
              <a:t>ως το ὅλον </a:t>
            </a:r>
            <a:r>
              <a:rPr lang="el-GR" sz="2400" b="1" dirty="0" smtClean="0">
                <a:solidFill>
                  <a:srgbClr val="002060"/>
                </a:solidFill>
                <a:latin typeface="Book Antiqua" pitchFamily="18" charset="0"/>
              </a:rPr>
              <a:t>που συναπαρτίζεται από όλα τα νοητά και τις μεταξύ τους σχέσεις. </a:t>
            </a:r>
            <a:endParaRPr lang="el-GR" sz="2400" dirty="0">
              <a:solidFill>
                <a:srgbClr val="002060"/>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0"/>
            <a:ext cx="8686800" cy="1752600"/>
          </a:xfrm>
        </p:spPr>
        <p:txBody>
          <a:bodyPr>
            <a:normAutofit/>
          </a:bodyPr>
          <a:lstStyle/>
          <a:p>
            <a:pPr algn="just">
              <a:lnSpc>
                <a:spcPct val="120000"/>
              </a:lnSpc>
            </a:pPr>
            <a:r>
              <a:rPr lang="el-GR" sz="3400" b="1" dirty="0" smtClean="0">
                <a:solidFill>
                  <a:srgbClr val="C00000"/>
                </a:solidFill>
                <a:effectLst>
                  <a:outerShdw blurRad="50800" dist="38100" algn="tr" rotWithShape="0">
                    <a:prstClr val="black">
                      <a:alpha val="40000"/>
                    </a:prstClr>
                  </a:outerShdw>
                </a:effectLst>
                <a:latin typeface="Book Antiqua" pitchFamily="18" charset="0"/>
              </a:rPr>
              <a:t>Η πρώτη σημαντική διαφορά του Νοῦ από την αἰωνιότητα: </a:t>
            </a:r>
          </a:p>
        </p:txBody>
      </p:sp>
      <p:sp>
        <p:nvSpPr>
          <p:cNvPr id="3" name="2 - Θέση περιεχομένου"/>
          <p:cNvSpPr>
            <a:spLocks noGrp="1"/>
          </p:cNvSpPr>
          <p:nvPr>
            <p:ph idx="1"/>
          </p:nvPr>
        </p:nvSpPr>
        <p:spPr>
          <a:xfrm>
            <a:off x="1143000" y="1981200"/>
            <a:ext cx="7772400" cy="4038600"/>
          </a:xfrm>
        </p:spPr>
        <p:txBody>
          <a:bodyPr>
            <a:normAutofit/>
          </a:bodyPr>
          <a:lstStyle/>
          <a:p>
            <a:pPr marL="0" indent="0" algn="just">
              <a:buNone/>
            </a:pPr>
            <a:r>
              <a:rPr lang="el-GR" dirty="0" smtClean="0">
                <a:solidFill>
                  <a:srgbClr val="002060"/>
                </a:solidFill>
                <a:latin typeface="Book Antiqua" pitchFamily="18" charset="0"/>
              </a:rPr>
              <a:t>άλλη σχέση έχει ο Νοῦς με τα περιεχόμενά του και άλλη σχέση η αἰωνιότητα με τα περιεχόμενά της, </a:t>
            </a:r>
          </a:p>
          <a:p>
            <a:pPr marL="0" indent="0" algn="just">
              <a:buNone/>
            </a:pPr>
            <a:endParaRPr lang="el-GR" sz="800" dirty="0" smtClean="0">
              <a:solidFill>
                <a:srgbClr val="002060"/>
              </a:solidFill>
              <a:latin typeface="Book Antiqua" pitchFamily="18" charset="0"/>
            </a:endParaRPr>
          </a:p>
          <a:p>
            <a:pPr marL="0" indent="0" algn="just">
              <a:buNone/>
            </a:pPr>
            <a:r>
              <a:rPr lang="el-GR" dirty="0" smtClean="0">
                <a:solidFill>
                  <a:srgbClr val="002060"/>
                </a:solidFill>
                <a:latin typeface="Book Antiqua" pitchFamily="18" charset="0"/>
              </a:rPr>
              <a:t>ο Νοῦς είναι το σύνολο των νοητῶν και των μεταξύ τους σχέσεων και η αἰωνιότητα είναι ιδιότητα, δεν είναι σύνολο.</a:t>
            </a:r>
          </a:p>
          <a:p>
            <a:pPr algn="just"/>
            <a:endParaRPr lang="el-GR" dirty="0" smtClean="0">
              <a:latin typeface="Book Antiqua" pitchFamily="18" charset="0"/>
            </a:endParaRPr>
          </a:p>
        </p:txBody>
      </p:sp>
      <p:sp>
        <p:nvSpPr>
          <p:cNvPr id="1026" name="AutoShape 2"/>
          <p:cNvSpPr>
            <a:spLocks noChangeArrowheads="1"/>
          </p:cNvSpPr>
          <p:nvPr/>
        </p:nvSpPr>
        <p:spPr bwMode="auto">
          <a:xfrm>
            <a:off x="152400" y="22098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6" name="AutoShape 2"/>
          <p:cNvSpPr>
            <a:spLocks noChangeArrowheads="1"/>
          </p:cNvSpPr>
          <p:nvPr/>
        </p:nvSpPr>
        <p:spPr bwMode="auto">
          <a:xfrm>
            <a:off x="152400" y="38100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C00000"/>
                </a:solidFill>
                <a:effectLst>
                  <a:outerShdw blurRad="50800" dist="38100" algn="tr" rotWithShape="0">
                    <a:prstClr val="black">
                      <a:alpha val="40000"/>
                    </a:prstClr>
                  </a:outerShdw>
                </a:effectLst>
                <a:latin typeface="Book Antiqua" pitchFamily="18" charset="0"/>
              </a:rPr>
              <a:t>Τα δύο είδη της στάσης</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2514599"/>
          </a:xfrm>
        </p:spPr>
        <p:txBody>
          <a:bodyPr>
            <a:normAutofit fontScale="92500" lnSpcReduction="10000"/>
          </a:bodyPr>
          <a:lstStyle/>
          <a:p>
            <a:pPr lvl="0"/>
            <a:r>
              <a:rPr lang="el-GR" sz="2800" dirty="0" smtClean="0">
                <a:solidFill>
                  <a:srgbClr val="002060"/>
                </a:solidFill>
                <a:latin typeface="Book Antiqua" pitchFamily="18" charset="0"/>
              </a:rPr>
              <a:t>η στάση που ανήκει στην οὐσία, αυτό μπορεί να σημαίνει τα εξής:</a:t>
            </a:r>
          </a:p>
          <a:p>
            <a:pPr lvl="1"/>
            <a:r>
              <a:rPr lang="el-GR" dirty="0" smtClean="0">
                <a:solidFill>
                  <a:srgbClr val="002060"/>
                </a:solidFill>
                <a:latin typeface="Book Antiqua" pitchFamily="18" charset="0"/>
              </a:rPr>
              <a:t>την έννοια της στάσης εν γένει ,</a:t>
            </a:r>
          </a:p>
          <a:p>
            <a:pPr lvl="1"/>
            <a:r>
              <a:rPr lang="el-GR" dirty="0" smtClean="0">
                <a:solidFill>
                  <a:srgbClr val="002060"/>
                </a:solidFill>
                <a:latin typeface="Book Antiqua" pitchFamily="18" charset="0"/>
              </a:rPr>
              <a:t>την έννοια της απουσίας κίνησης,</a:t>
            </a:r>
          </a:p>
          <a:p>
            <a:r>
              <a:rPr lang="el-GR" sz="2800" dirty="0" smtClean="0">
                <a:solidFill>
                  <a:srgbClr val="002060"/>
                </a:solidFill>
                <a:latin typeface="Book Antiqua" pitchFamily="18" charset="0"/>
              </a:rPr>
              <a:t>τη Στάση ως μέγιστο γένος του ὄντος που είναι ειδική έννοια της στάσης.  </a:t>
            </a:r>
          </a:p>
          <a:p>
            <a:pPr algn="just"/>
            <a:endParaRPr lang="el-GR" dirty="0">
              <a:latin typeface="Book Antiqua" pitchFamily="18" charset="0"/>
            </a:endParaRPr>
          </a:p>
        </p:txBody>
      </p:sp>
      <p:sp>
        <p:nvSpPr>
          <p:cNvPr id="4" name="3 - Ορθογώνιο"/>
          <p:cNvSpPr/>
          <p:nvPr/>
        </p:nvSpPr>
        <p:spPr>
          <a:xfrm>
            <a:off x="228600" y="4267200"/>
            <a:ext cx="8686800" cy="892552"/>
          </a:xfrm>
          <a:prstGeom prst="rect">
            <a:avLst/>
          </a:prstGeom>
        </p:spPr>
        <p:txBody>
          <a:bodyPr wrap="square">
            <a:spAutoFit/>
          </a:bodyPr>
          <a:lstStyle/>
          <a:p>
            <a:pPr algn="just"/>
            <a:r>
              <a:rPr lang="el-GR" sz="2600" b="1" dirty="0" smtClean="0">
                <a:solidFill>
                  <a:srgbClr val="C00000"/>
                </a:solidFill>
                <a:latin typeface="Book Antiqua" pitchFamily="18" charset="0"/>
              </a:rPr>
              <a:t>1η περίπτωση: </a:t>
            </a:r>
            <a:r>
              <a:rPr lang="el-GR" sz="2600" b="1" dirty="0" smtClean="0">
                <a:solidFill>
                  <a:srgbClr val="002060"/>
                </a:solidFill>
                <a:latin typeface="Book Antiqua" pitchFamily="18" charset="0"/>
              </a:rPr>
              <a:t>Μπορεί η αἰωνιότητα να ταυτίζεται με τη στάση εν γένει;</a:t>
            </a:r>
            <a:endParaRPr lang="el-GR" sz="2600" b="1" dirty="0">
              <a:solidFill>
                <a:srgbClr val="002060"/>
              </a:solidFill>
              <a:latin typeface="Book Antiqua" pitchFamily="18" charset="0"/>
            </a:endParaRPr>
          </a:p>
        </p:txBody>
      </p:sp>
      <p:sp>
        <p:nvSpPr>
          <p:cNvPr id="5" name="4 - Ορθογώνιο"/>
          <p:cNvSpPr/>
          <p:nvPr/>
        </p:nvSpPr>
        <p:spPr>
          <a:xfrm>
            <a:off x="914400" y="5410200"/>
            <a:ext cx="8001000" cy="892552"/>
          </a:xfrm>
          <a:prstGeom prst="rect">
            <a:avLst/>
          </a:prstGeom>
        </p:spPr>
        <p:txBody>
          <a:bodyPr wrap="square">
            <a:spAutoFit/>
          </a:bodyPr>
          <a:lstStyle/>
          <a:p>
            <a:pPr algn="just"/>
            <a:r>
              <a:rPr lang="el-GR" sz="2600" b="1" u="sng" dirty="0" smtClean="0">
                <a:solidFill>
                  <a:srgbClr val="002060"/>
                </a:solidFill>
                <a:latin typeface="Book Antiqua" pitchFamily="18" charset="0"/>
              </a:rPr>
              <a:t>Πώς θα μπορεί να αποδίδεται η κίνηση στην αἰωνιότητα</a:t>
            </a:r>
            <a:r>
              <a:rPr lang="el-GR" sz="2600" b="1" dirty="0" smtClean="0">
                <a:solidFill>
                  <a:srgbClr val="002060"/>
                </a:solidFill>
                <a:latin typeface="Book Antiqua" pitchFamily="18" charset="0"/>
              </a:rPr>
              <a:t>; </a:t>
            </a:r>
            <a:endParaRPr lang="el-GR" sz="2600" b="1" dirty="0">
              <a:solidFill>
                <a:srgbClr val="002060"/>
              </a:solidFill>
              <a:latin typeface="Book Antiqua" pitchFamily="18" charset="0"/>
            </a:endParaRPr>
          </a:p>
        </p:txBody>
      </p:sp>
      <p:pic>
        <p:nvPicPr>
          <p:cNvPr id="9" name="78 - Εικόνα" descr="3534516458_48e4e8595f_b.jpg"/>
          <p:cNvPicPr/>
          <p:nvPr/>
        </p:nvPicPr>
        <p:blipFill>
          <a:blip r:embed="rId2" cstate="print">
            <a:duotone>
              <a:prstClr val="black"/>
              <a:srgbClr val="00B050">
                <a:tint val="45000"/>
                <a:satMod val="400000"/>
              </a:srgbClr>
            </a:duotone>
          </a:blip>
          <a:stretch>
            <a:fillRect/>
          </a:stretch>
        </p:blipFill>
        <p:spPr>
          <a:xfrm>
            <a:off x="304800" y="54864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300" b="1" dirty="0" smtClean="0">
                <a:solidFill>
                  <a:srgbClr val="C00000"/>
                </a:solidFill>
                <a:effectLst>
                  <a:outerShdw blurRad="50800" dist="38100" algn="tr" rotWithShape="0">
                    <a:prstClr val="black">
                      <a:alpha val="40000"/>
                    </a:prstClr>
                  </a:outerShdw>
                </a:effectLst>
                <a:latin typeface="Book Antiqua" pitchFamily="18" charset="0"/>
              </a:rPr>
              <a:t>Για να σκεφτώ κάτι πρέπει να είναι πραγματικό, δε σκέφτομαι το ανύπαρκτο.</a:t>
            </a:r>
            <a:endParaRPr lang="el-GR" sz="33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28800"/>
            <a:ext cx="8686800" cy="3581399"/>
          </a:xfrm>
        </p:spPr>
        <p:txBody>
          <a:bodyPr>
            <a:normAutofit fontScale="92500"/>
          </a:bodyPr>
          <a:lstStyle/>
          <a:p>
            <a:pPr marL="631825" indent="-631825" algn="just">
              <a:buBlip>
                <a:blip r:embed="rId2"/>
              </a:buBlip>
            </a:pPr>
            <a:r>
              <a:rPr lang="el-GR" b="1" dirty="0" smtClean="0">
                <a:solidFill>
                  <a:srgbClr val="002060"/>
                </a:solidFill>
                <a:latin typeface="Book Antiqua"/>
                <a:ea typeface="Calibri"/>
                <a:cs typeface="Times New Roman"/>
              </a:rPr>
              <a:t>Εάν όλα είναι ἀλήθεια, τότε τίποτα δεν είναι ἀλήθεια. </a:t>
            </a:r>
          </a:p>
          <a:p>
            <a:pPr marL="631825" indent="-631825" algn="just">
              <a:buNone/>
            </a:pPr>
            <a:endParaRPr lang="el-GR" sz="900" b="1" dirty="0" smtClean="0">
              <a:solidFill>
                <a:srgbClr val="002060"/>
              </a:solidFill>
              <a:latin typeface="Book Antiqua"/>
              <a:ea typeface="Calibri"/>
              <a:cs typeface="Times New Roman"/>
            </a:endParaRPr>
          </a:p>
          <a:p>
            <a:pPr marL="631825" indent="-631825" algn="just">
              <a:buBlip>
                <a:blip r:embed="rId2"/>
              </a:buBlip>
            </a:pPr>
            <a:r>
              <a:rPr lang="el-GR" b="1" dirty="0" smtClean="0">
                <a:solidFill>
                  <a:srgbClr val="002060"/>
                </a:solidFill>
                <a:latin typeface="Book Antiqua"/>
                <a:ea typeface="Calibri"/>
                <a:cs typeface="Times New Roman"/>
              </a:rPr>
              <a:t>Για να έχουμε ἀλήθεια, θα πρέπει να μπορούμε να τη διακρίνουμε από το ψευδές. </a:t>
            </a:r>
          </a:p>
          <a:p>
            <a:pPr marL="631825" indent="-631825" algn="just">
              <a:buBlip>
                <a:blip r:embed="rId2"/>
              </a:buBlip>
            </a:pPr>
            <a:endParaRPr lang="el-GR" sz="800" b="1" dirty="0" smtClean="0">
              <a:solidFill>
                <a:srgbClr val="002060"/>
              </a:solidFill>
              <a:latin typeface="Book Antiqua"/>
              <a:ea typeface="Calibri"/>
              <a:cs typeface="Times New Roman"/>
            </a:endParaRPr>
          </a:p>
          <a:p>
            <a:pPr marL="631825" indent="-631825" algn="just">
              <a:buBlip>
                <a:blip r:embed="rId2"/>
              </a:buBlip>
            </a:pPr>
            <a:r>
              <a:rPr lang="el-GR" b="1" dirty="0" smtClean="0">
                <a:solidFill>
                  <a:srgbClr val="002060"/>
                </a:solidFill>
                <a:latin typeface="Book Antiqua"/>
                <a:ea typeface="Calibri"/>
                <a:cs typeface="Times New Roman"/>
              </a:rPr>
              <a:t>Για να έχουμε το ορθό, θα πρέπει να μπορούμε να το διακρίνουμε από το λάθος.</a:t>
            </a:r>
            <a:endParaRPr lang="el-GR" dirty="0">
              <a:solidFill>
                <a:srgbClr val="002060"/>
              </a:solidFill>
              <a:latin typeface="Book Antiqua" pitchFamily="18" charset="0"/>
            </a:endParaRPr>
          </a:p>
        </p:txBody>
      </p:sp>
      <p:sp>
        <p:nvSpPr>
          <p:cNvPr id="4" name="3 - Ορθογώνιο"/>
          <p:cNvSpPr/>
          <p:nvPr/>
        </p:nvSpPr>
        <p:spPr>
          <a:xfrm>
            <a:off x="228600" y="5410200"/>
            <a:ext cx="8686800" cy="1015663"/>
          </a:xfrm>
          <a:prstGeom prst="rect">
            <a:avLst/>
          </a:prstGeom>
        </p:spPr>
        <p:txBody>
          <a:bodyPr wrap="square">
            <a:spAutoFit/>
          </a:bodyPr>
          <a:lstStyle/>
          <a:p>
            <a:pPr algn="just"/>
            <a:r>
              <a:rPr lang="el-GR" sz="3000" dirty="0" smtClean="0">
                <a:solidFill>
                  <a:srgbClr val="002060"/>
                </a:solidFill>
                <a:latin typeface="Book Antiqua"/>
                <a:ea typeface="Calibri"/>
                <a:cs typeface="Times New Roman"/>
              </a:rPr>
              <a:t>Αυτό είναι το φιλοσοφικό πρόβλημα που αντιμετωπίζει ο Πλάτων στον </a:t>
            </a:r>
            <a:r>
              <a:rPr lang="el-GR" sz="3000" i="1" dirty="0" smtClean="0">
                <a:solidFill>
                  <a:srgbClr val="002060"/>
                </a:solidFill>
                <a:latin typeface="Book Antiqua"/>
                <a:ea typeface="Calibri"/>
                <a:cs typeface="Times New Roman"/>
              </a:rPr>
              <a:t>Σοφιστή</a:t>
            </a:r>
            <a:r>
              <a:rPr lang="el-GR" sz="3000" dirty="0" smtClean="0">
                <a:solidFill>
                  <a:srgbClr val="002060"/>
                </a:solidFill>
                <a:latin typeface="Book Antiqua"/>
                <a:ea typeface="Calibri"/>
                <a:cs typeface="Times New Roman"/>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533400"/>
            <a:ext cx="8915400" cy="1371600"/>
          </a:xfrm>
        </p:spPr>
        <p:txBody>
          <a:bodyPr>
            <a:noAutofit/>
          </a:bodyPr>
          <a:lstStyle/>
          <a:p>
            <a:pPr algn="just"/>
            <a:r>
              <a:rPr lang="el-GR" sz="3000" b="1" dirty="0" smtClean="0">
                <a:solidFill>
                  <a:srgbClr val="C00000"/>
                </a:solidFill>
                <a:effectLst>
                  <a:outerShdw blurRad="50800" dist="38100" algn="tr" rotWithShape="0">
                    <a:prstClr val="black">
                      <a:alpha val="40000"/>
                    </a:prstClr>
                  </a:outerShdw>
                </a:effectLst>
                <a:latin typeface="Book Antiqua" pitchFamily="18" charset="0"/>
              </a:rPr>
              <a:t>Τι πρέπει να κάνω για να θεμελιώσω τη δυνατότητα να υπάρχει ψεύδος, άρα και ἀλήθεια;</a:t>
            </a:r>
            <a:r>
              <a:rPr lang="el-GR" sz="3400" b="1" dirty="0" smtClean="0">
                <a:solidFill>
                  <a:srgbClr val="C00000"/>
                </a:solidFill>
                <a:effectLst>
                  <a:outerShdw blurRad="50800" dist="38100" algn="tr" rotWithShape="0">
                    <a:prstClr val="black">
                      <a:alpha val="40000"/>
                    </a:prstClr>
                  </a:outerShdw>
                </a:effectLst>
                <a:latin typeface="Book Antiqua" pitchFamily="18" charset="0"/>
              </a:rPr>
              <a:t/>
            </a:r>
            <a:br>
              <a:rPr lang="el-GR" sz="3400" b="1" dirty="0" smtClean="0">
                <a:solidFill>
                  <a:srgbClr val="C00000"/>
                </a:solidFill>
                <a:effectLst>
                  <a:outerShdw blurRad="50800" dist="38100" algn="tr" rotWithShape="0">
                    <a:prstClr val="black">
                      <a:alpha val="40000"/>
                    </a:prstClr>
                  </a:outerShdw>
                </a:effectLst>
                <a:latin typeface="Book Antiqua" pitchFamily="18" charset="0"/>
              </a:rPr>
            </a:br>
            <a:endParaRPr lang="el-GR" sz="34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5" name="4 - Εικόνα"/>
          <p:cNvPicPr/>
          <p:nvPr/>
        </p:nvPicPr>
        <p:blipFill>
          <a:blip r:embed="rId2" cstate="print">
            <a:lum bright="-10000" contrast="10000"/>
          </a:blip>
          <a:srcRect l="7478" t="26568" r="32969" b="57792"/>
          <a:stretch>
            <a:fillRect/>
          </a:stretch>
        </p:blipFill>
        <p:spPr bwMode="auto">
          <a:xfrm>
            <a:off x="381000" y="2514600"/>
            <a:ext cx="82296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52400"/>
            <a:ext cx="8229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κατανόηση του μή ὄντος </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3 - Θέση περιεχομένου"/>
          <p:cNvPicPr>
            <a:picLocks noGrp="1"/>
          </p:cNvPicPr>
          <p:nvPr>
            <p:ph idx="1"/>
          </p:nvPr>
        </p:nvPicPr>
        <p:blipFill>
          <a:blip r:embed="rId2" cstate="print"/>
          <a:srcRect l="8383" t="20595" r="51324" b="71352"/>
          <a:stretch>
            <a:fillRect/>
          </a:stretch>
        </p:blipFill>
        <p:spPr bwMode="auto">
          <a:xfrm>
            <a:off x="533400" y="2743200"/>
            <a:ext cx="8153400" cy="1295400"/>
          </a:xfrm>
          <a:prstGeom prst="rect">
            <a:avLst/>
          </a:prstGeom>
          <a:ln>
            <a:noFill/>
          </a:ln>
          <a:effectLst>
            <a:outerShdw blurRad="292100" dist="139700" dir="2700000" algn="tl" rotWithShape="0">
              <a:srgbClr val="333333">
                <a:alpha val="65000"/>
              </a:srgbClr>
            </a:outerShdw>
          </a:effectLst>
        </p:spPr>
      </p:pic>
      <p:sp>
        <p:nvSpPr>
          <p:cNvPr id="6" name="5 - Ορθογώνιο"/>
          <p:cNvSpPr/>
          <p:nvPr/>
        </p:nvSpPr>
        <p:spPr>
          <a:xfrm>
            <a:off x="228600" y="4343400"/>
            <a:ext cx="8610600" cy="2308324"/>
          </a:xfrm>
          <a:prstGeom prst="rect">
            <a:avLst/>
          </a:prstGeom>
        </p:spPr>
        <p:txBody>
          <a:bodyPr wrap="square">
            <a:spAutoFit/>
          </a:bodyPr>
          <a:lstStyle/>
          <a:p>
            <a:pPr algn="just"/>
            <a:r>
              <a:rPr lang="el-GR" sz="2400" dirty="0" smtClean="0">
                <a:solidFill>
                  <a:srgbClr val="002060"/>
                </a:solidFill>
                <a:latin typeface="Book Antiqua"/>
                <a:ea typeface="Calibri"/>
                <a:cs typeface="Times New Roman"/>
              </a:rPr>
              <a:t>Φαίνεται ότι η γνώση γενικώς χρειάζεται και την κίνηση και την στάση ως προαπαιτούμενα. </a:t>
            </a:r>
          </a:p>
          <a:p>
            <a:pPr algn="just"/>
            <a:r>
              <a:rPr lang="el-GR" sz="2400" dirty="0" smtClean="0">
                <a:solidFill>
                  <a:srgbClr val="002060"/>
                </a:solidFill>
                <a:latin typeface="Book Antiqua"/>
                <a:ea typeface="Calibri"/>
                <a:cs typeface="Times New Roman"/>
              </a:rPr>
              <a:t>Συνεπώς, συμβαίνει το εξής: </a:t>
            </a:r>
            <a:r>
              <a:rPr lang="el-GR" sz="2400" b="1" u="sng" dirty="0" smtClean="0">
                <a:solidFill>
                  <a:srgbClr val="002060"/>
                </a:solidFill>
                <a:latin typeface="Book Antiqua"/>
                <a:ea typeface="Calibri"/>
                <a:cs typeface="Times New Roman"/>
              </a:rPr>
              <a:t>η κίνηση και η στάση είναι δύο έννοιες που είναι αντιφατικές μεταξύ τους, αλλά μέσα στην ίδια διαδικασία του γεγονότος της γνώσης συνυπάρχουν αναγκαστικά</a:t>
            </a:r>
            <a:r>
              <a:rPr lang="el-GR" sz="2400" dirty="0" smtClean="0">
                <a:solidFill>
                  <a:srgbClr val="002060"/>
                </a:solidFill>
                <a:latin typeface="Book Antiqua"/>
                <a:ea typeface="Calibri"/>
                <a:cs typeface="Times New Roman"/>
              </a:rPr>
              <a:t>.</a:t>
            </a:r>
            <a:endParaRPr lang="el-GR" sz="2400" dirty="0">
              <a:solidFill>
                <a:srgbClr val="002060"/>
              </a:solidFill>
            </a:endParaRPr>
          </a:p>
        </p:txBody>
      </p:sp>
      <p:sp>
        <p:nvSpPr>
          <p:cNvPr id="7" name="6 - Ορθογώνιο"/>
          <p:cNvSpPr/>
          <p:nvPr/>
        </p:nvSpPr>
        <p:spPr>
          <a:xfrm>
            <a:off x="1219200" y="1371600"/>
            <a:ext cx="7467600" cy="1077218"/>
          </a:xfrm>
          <a:prstGeom prst="rect">
            <a:avLst/>
          </a:prstGeom>
        </p:spPr>
        <p:txBody>
          <a:bodyPr wrap="square">
            <a:spAutoFit/>
          </a:bodyPr>
          <a:lstStyle/>
          <a:p>
            <a:pPr algn="just"/>
            <a:r>
              <a:rPr lang="el-GR" sz="3200" b="1" dirty="0" smtClean="0">
                <a:solidFill>
                  <a:srgbClr val="002060"/>
                </a:solidFill>
                <a:effectLst>
                  <a:outerShdw blurRad="50800" dist="38100" algn="tr" rotWithShape="0">
                    <a:prstClr val="black">
                      <a:alpha val="40000"/>
                    </a:prstClr>
                  </a:outerShdw>
                </a:effectLst>
                <a:latin typeface="Book Antiqua" pitchFamily="18" charset="0"/>
              </a:rPr>
              <a:t>όχι ως κάτι που είναι άρνηση του ὄντος εν γένει, αλλά ως ἕτερον</a:t>
            </a:r>
            <a:endParaRPr lang="el-GR" sz="3200" dirty="0">
              <a:solidFill>
                <a:srgbClr val="002060"/>
              </a:solidFill>
            </a:endParaRPr>
          </a:p>
        </p:txBody>
      </p:sp>
      <p:sp>
        <p:nvSpPr>
          <p:cNvPr id="8" name="AutoShape 2"/>
          <p:cNvSpPr>
            <a:spLocks noChangeArrowheads="1"/>
          </p:cNvSpPr>
          <p:nvPr/>
        </p:nvSpPr>
        <p:spPr bwMode="auto">
          <a:xfrm>
            <a:off x="152400" y="15240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Autofit/>
          </a:bodyPr>
          <a:lstStyle/>
          <a:p>
            <a:pPr algn="just">
              <a:lnSpc>
                <a:spcPct val="120000"/>
              </a:lnSpc>
            </a:pPr>
            <a:r>
              <a:rPr lang="el-GR" sz="3600" b="1" dirty="0" smtClean="0">
                <a:solidFill>
                  <a:srgbClr val="C00000"/>
                </a:solidFill>
                <a:effectLst>
                  <a:outerShdw blurRad="50800" dist="38100" algn="tr" rotWithShape="0">
                    <a:prstClr val="black">
                      <a:alpha val="40000"/>
                    </a:prstClr>
                  </a:outerShdw>
                </a:effectLst>
                <a:latin typeface="Book Antiqua" pitchFamily="18" charset="0"/>
              </a:rPr>
              <a:t>Πώς μπορούν αυτά τα δύο να συνυπάρχουν μέσα στο ίδιο πράγμα;</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514600"/>
            <a:ext cx="8686800" cy="761999"/>
          </a:xfrm>
        </p:spPr>
        <p:txBody>
          <a:bodyPr>
            <a:normAutofit/>
          </a:bodyPr>
          <a:lstStyle/>
          <a:p>
            <a:pPr algn="ctr">
              <a:buNone/>
            </a:pPr>
            <a:r>
              <a:rPr lang="el-GR" sz="3600" b="1" dirty="0" smtClean="0">
                <a:solidFill>
                  <a:srgbClr val="002060"/>
                </a:solidFill>
                <a:latin typeface="Book Antiqua"/>
                <a:ea typeface="Calibri"/>
                <a:cs typeface="Times New Roman"/>
              </a:rPr>
              <a:t>Αυτή η </a:t>
            </a:r>
            <a:r>
              <a:rPr lang="el-GR" sz="3600" b="1" i="1" dirty="0" smtClean="0">
                <a:solidFill>
                  <a:srgbClr val="002060"/>
                </a:solidFill>
                <a:latin typeface="Book Antiqua"/>
                <a:ea typeface="Calibri"/>
                <a:cs typeface="Times New Roman"/>
              </a:rPr>
              <a:t>δύναμις κοινωνίας </a:t>
            </a:r>
            <a:r>
              <a:rPr lang="el-GR" sz="3600" b="1" dirty="0" smtClean="0">
                <a:solidFill>
                  <a:srgbClr val="002060"/>
                </a:solidFill>
                <a:latin typeface="Book Antiqua"/>
                <a:ea typeface="Calibri"/>
                <a:cs typeface="Times New Roman"/>
              </a:rPr>
              <a:t>είναι το </a:t>
            </a:r>
            <a:r>
              <a:rPr lang="el-GR" sz="3600" b="1" dirty="0" smtClean="0">
                <a:solidFill>
                  <a:srgbClr val="002060"/>
                </a:solidFill>
                <a:latin typeface="Times New Roman"/>
                <a:ea typeface="Calibri"/>
              </a:rPr>
              <a:t>ὄ</a:t>
            </a:r>
            <a:r>
              <a:rPr lang="el-GR" sz="3600" b="1" dirty="0" smtClean="0">
                <a:solidFill>
                  <a:srgbClr val="002060"/>
                </a:solidFill>
                <a:latin typeface="Book Antiqua"/>
                <a:ea typeface="Calibri"/>
                <a:cs typeface="Times New Roman"/>
              </a:rPr>
              <a:t>ν.</a:t>
            </a:r>
            <a:endParaRPr lang="el-GR" sz="3600" dirty="0">
              <a:solidFill>
                <a:srgbClr val="002060"/>
              </a:solidFill>
              <a:latin typeface="Book Antiqua" pitchFamily="18" charset="0"/>
            </a:endParaRPr>
          </a:p>
        </p:txBody>
      </p:sp>
      <p:sp>
        <p:nvSpPr>
          <p:cNvPr id="8" name="7 - Ορθογώνιο"/>
          <p:cNvSpPr/>
          <p:nvPr/>
        </p:nvSpPr>
        <p:spPr>
          <a:xfrm>
            <a:off x="2743200" y="4057471"/>
            <a:ext cx="6172200" cy="1200329"/>
          </a:xfrm>
          <a:prstGeom prst="rect">
            <a:avLst/>
          </a:prstGeom>
        </p:spPr>
        <p:txBody>
          <a:bodyPr wrap="square">
            <a:spAutoFit/>
          </a:bodyPr>
          <a:lstStyle/>
          <a:p>
            <a:pPr algn="just"/>
            <a:r>
              <a:rPr lang="el-GR" sz="3600" dirty="0" smtClean="0">
                <a:solidFill>
                  <a:srgbClr val="002060"/>
                </a:solidFill>
                <a:latin typeface="Book Antiqua" pitchFamily="18" charset="0"/>
              </a:rPr>
              <a:t>Τι σημαίνει να ορίζεις τα ὄντα ως υλικά πράγματα;</a:t>
            </a:r>
          </a:p>
        </p:txBody>
      </p:sp>
      <p:pic>
        <p:nvPicPr>
          <p:cNvPr id="9" name="78 - Εικόνα" descr="3534516458_48e4e8595f_b.jpg"/>
          <p:cNvPicPr/>
          <p:nvPr/>
        </p:nvPicPr>
        <p:blipFill>
          <a:blip r:embed="rId2" cstate="print">
            <a:duotone>
              <a:prstClr val="black"/>
              <a:srgbClr val="00B050">
                <a:tint val="45000"/>
                <a:satMod val="400000"/>
              </a:srgbClr>
            </a:duotone>
          </a:blip>
          <a:stretch>
            <a:fillRect/>
          </a:stretch>
        </p:blipFill>
        <p:spPr>
          <a:xfrm>
            <a:off x="1524000" y="3886200"/>
            <a:ext cx="9906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457200" y="1600200"/>
            <a:ext cx="8229600" cy="4495799"/>
          </a:xfrm>
        </p:spPr>
        <p:txBody>
          <a:bodyPr>
            <a:normAutofit fontScale="25000" lnSpcReduction="20000"/>
          </a:bodyPr>
          <a:lstStyle/>
          <a:p>
            <a:pPr algn="just">
              <a:buNone/>
            </a:pPr>
            <a:r>
              <a:rPr lang="el-GR" dirty="0" smtClean="0">
                <a:latin typeface="Book Antiqua" pitchFamily="18" charset="0"/>
              </a:rPr>
              <a:t>   </a:t>
            </a:r>
          </a:p>
          <a:p>
            <a:pPr marL="0" indent="0" algn="just">
              <a:lnSpc>
                <a:spcPct val="140000"/>
              </a:lnSpc>
              <a:buNone/>
            </a:pPr>
            <a:r>
              <a:rPr lang="el-GR" sz="15200" b="1" dirty="0" smtClean="0">
                <a:solidFill>
                  <a:srgbClr val="002060"/>
                </a:solidFill>
                <a:latin typeface="Book Antiqua" pitchFamily="18" charset="0"/>
              </a:rPr>
              <a:t>Εκτενής ανάλυση του 1</a:t>
            </a:r>
            <a:r>
              <a:rPr lang="el-GR" sz="15200" b="1" baseline="30000" dirty="0" smtClean="0">
                <a:solidFill>
                  <a:srgbClr val="002060"/>
                </a:solidFill>
                <a:latin typeface="Book Antiqua" pitchFamily="18" charset="0"/>
              </a:rPr>
              <a:t>ου</a:t>
            </a:r>
            <a:r>
              <a:rPr lang="el-GR" sz="15200" b="1" dirty="0" smtClean="0">
                <a:solidFill>
                  <a:srgbClr val="002060"/>
                </a:solidFill>
                <a:latin typeface="Book Antiqua" pitchFamily="18" charset="0"/>
              </a:rPr>
              <a:t> και του 2</a:t>
            </a:r>
            <a:r>
              <a:rPr lang="el-GR" sz="15200" b="1" baseline="30000" dirty="0" smtClean="0">
                <a:solidFill>
                  <a:srgbClr val="002060"/>
                </a:solidFill>
                <a:latin typeface="Book Antiqua" pitchFamily="18" charset="0"/>
              </a:rPr>
              <a:t>ου</a:t>
            </a:r>
            <a:r>
              <a:rPr lang="el-GR" sz="15200" b="1" dirty="0" smtClean="0">
                <a:solidFill>
                  <a:srgbClr val="002060"/>
                </a:solidFill>
                <a:latin typeface="Book Antiqua" pitchFamily="18" charset="0"/>
              </a:rPr>
              <a:t> κεφαλαίου της πραγματείας του Πλωτίνου  </a:t>
            </a:r>
            <a:r>
              <a:rPr lang="el-GR" sz="15200" b="1" i="1" dirty="0" smtClean="0">
                <a:solidFill>
                  <a:srgbClr val="C00000"/>
                </a:solidFill>
                <a:latin typeface="Book Antiqua" pitchFamily="18" charset="0"/>
              </a:rPr>
              <a:t>Περί αἰώνος καί χρόνου</a:t>
            </a:r>
            <a:r>
              <a:rPr lang="el-GR" sz="15200" b="1" dirty="0" smtClean="0">
                <a:solidFill>
                  <a:srgbClr val="002060"/>
                </a:solidFill>
                <a:latin typeface="Book Antiqua" pitchFamily="18" charset="0"/>
              </a:rPr>
              <a:t>.</a:t>
            </a:r>
          </a:p>
          <a:p>
            <a:pPr marL="0" indent="0" algn="ctr">
              <a:lnSpc>
                <a:spcPct val="140000"/>
              </a:lnSpc>
              <a:buNone/>
            </a:pPr>
            <a:endParaRPr lang="el-GR" b="1" i="1" dirty="0" smtClean="0">
              <a:solidFill>
                <a:srgbClr val="C00000"/>
              </a:solidFill>
              <a:latin typeface="Book Antiqua" pitchFamily="18" charset="0"/>
            </a:endParaRPr>
          </a:p>
          <a:p>
            <a:pPr marL="0" indent="0" algn="ctr">
              <a:lnSpc>
                <a:spcPct val="140000"/>
              </a:lnSpc>
              <a:buNone/>
            </a:pPr>
            <a:r>
              <a:rPr lang="el-GR" sz="15200" b="1" dirty="0" smtClean="0">
                <a:solidFill>
                  <a:srgbClr val="C00000"/>
                </a:solidFill>
                <a:latin typeface="Book Antiqua" pitchFamily="18" charset="0"/>
              </a:rPr>
              <a:t>ΙΙΙ 7 [45] 1</a:t>
            </a:r>
            <a:r>
              <a:rPr lang="el-GR" sz="15200" b="1" dirty="0" smtClean="0">
                <a:solidFill>
                  <a:srgbClr val="C00000"/>
                </a:solidFill>
                <a:latin typeface="Book Antiqua"/>
                <a:sym typeface="Wingdings"/>
              </a:rPr>
              <a:t>–2.</a:t>
            </a:r>
            <a:r>
              <a:rPr lang="el-GR" sz="15200" b="1" i="1" dirty="0" smtClean="0">
                <a:solidFill>
                  <a:srgbClr val="C00000"/>
                </a:solidFill>
                <a:latin typeface="Book Antiqua" pitchFamily="18" charset="0"/>
              </a:rPr>
              <a:t>  </a:t>
            </a:r>
            <a:endParaRPr lang="el-GR" sz="15200" b="1" dirty="0" smtClean="0">
              <a:solidFill>
                <a:srgbClr val="C00000"/>
              </a:solidFill>
              <a:latin typeface="Book Antiqua" pitchFamily="18" charset="0"/>
            </a:endParaRPr>
          </a:p>
          <a:p>
            <a:pPr algn="ctr">
              <a:buNone/>
            </a:pPr>
            <a:endParaRPr lang="el-GR" sz="8000" b="1" dirty="0" smtClean="0">
              <a:solidFill>
                <a:srgbClr val="002060"/>
              </a:solidFill>
              <a:latin typeface="Book Antiqua" pitchFamily="18" charset="0"/>
            </a:endParaRPr>
          </a:p>
          <a:p>
            <a:pPr marL="723900" indent="-723900" algn="just">
              <a:buBlip>
                <a:blip r:embed="rId2"/>
              </a:buBlip>
            </a:pPr>
            <a:endParaRPr lang="el-GR" b="1" dirty="0" smtClean="0">
              <a:solidFill>
                <a:srgbClr val="002060"/>
              </a:solidFill>
              <a:latin typeface="Book Antiqua" pitchFamily="18" charset="0"/>
            </a:endParaRP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Πώς αποφεύγουμε, λέει ο Πλάτων, αυτό το διπλό λάθος, το λάθος των δύο αυτών θεωρήσεων;</a:t>
            </a:r>
          </a:p>
        </p:txBody>
      </p:sp>
      <p:pic>
        <p:nvPicPr>
          <p:cNvPr id="5" name="4 - Εικόνα"/>
          <p:cNvPicPr/>
          <p:nvPr/>
        </p:nvPicPr>
        <p:blipFill>
          <a:blip r:embed="rId2" cstate="print"/>
          <a:srcRect l="8082" t="28264" r="32819" b="58786"/>
          <a:stretch>
            <a:fillRect/>
          </a:stretch>
        </p:blipFill>
        <p:spPr bwMode="auto">
          <a:xfrm>
            <a:off x="228600" y="2286000"/>
            <a:ext cx="8534400" cy="1828800"/>
          </a:xfrm>
          <a:prstGeom prst="rect">
            <a:avLst/>
          </a:prstGeom>
          <a:ln>
            <a:noFill/>
          </a:ln>
          <a:effectLst>
            <a:outerShdw blurRad="292100" dist="139700" dir="2700000" algn="tl" rotWithShape="0">
              <a:srgbClr val="333333">
                <a:alpha val="65000"/>
              </a:srgbClr>
            </a:outerShdw>
          </a:effectLst>
        </p:spPr>
      </p:pic>
      <p:sp>
        <p:nvSpPr>
          <p:cNvPr id="7" name="6 - Ορθογώνιο"/>
          <p:cNvSpPr/>
          <p:nvPr/>
        </p:nvSpPr>
        <p:spPr>
          <a:xfrm>
            <a:off x="228600" y="4648200"/>
            <a:ext cx="8686800" cy="1815882"/>
          </a:xfrm>
          <a:prstGeom prst="rect">
            <a:avLst/>
          </a:prstGeom>
        </p:spPr>
        <p:txBody>
          <a:bodyPr wrap="square">
            <a:spAutoFit/>
          </a:bodyPr>
          <a:lstStyle/>
          <a:p>
            <a:pPr algn="just"/>
            <a:r>
              <a:rPr lang="el-GR" sz="2800" b="1" dirty="0" smtClean="0">
                <a:solidFill>
                  <a:srgbClr val="002060"/>
                </a:solidFill>
                <a:effectLst>
                  <a:outerShdw blurRad="38100" dist="38100" dir="2700000" algn="tl">
                    <a:srgbClr val="000000">
                      <a:alpha val="43137"/>
                    </a:srgbClr>
                  </a:outerShdw>
                </a:effectLst>
                <a:latin typeface="Book Antiqua" pitchFamily="18" charset="0"/>
              </a:rPr>
              <a:t>Όλη η νομολογία του Πλωτίνου, η διδασκαλία του Πλωτίνου τι είναι ο Νοῦς, και πώς ο Νοῦς είναι συγκροτημένος στηρίζεται στην ερμηνεία αυτού του διαλόγου.</a:t>
            </a:r>
            <a:endParaRPr lang="el-GR" sz="2800" b="1"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381000" y="381000"/>
            <a:ext cx="8229600" cy="685800"/>
          </a:xfrm>
        </p:spPr>
        <p:txBody>
          <a:bodyPr>
            <a:normAutofit/>
          </a:bodyPr>
          <a:lstStyle/>
          <a:p>
            <a:pPr marL="0" indent="0" algn="just">
              <a:spcBef>
                <a:spcPct val="0"/>
              </a:spcBef>
              <a:buNone/>
            </a:pP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Η Ἰδέα  του  Ἀγαθοῦ </a:t>
            </a:r>
          </a:p>
        </p:txBody>
      </p:sp>
      <p:sp>
        <p:nvSpPr>
          <p:cNvPr id="4" name="3 - Ορθογώνιο"/>
          <p:cNvSpPr/>
          <p:nvPr/>
        </p:nvSpPr>
        <p:spPr>
          <a:xfrm>
            <a:off x="533400" y="4876800"/>
            <a:ext cx="8229600" cy="954107"/>
          </a:xfrm>
          <a:prstGeom prst="rect">
            <a:avLst/>
          </a:prstGeom>
        </p:spPr>
        <p:txBody>
          <a:bodyPr wrap="square">
            <a:spAutoFit/>
          </a:bodyPr>
          <a:lstStyle/>
          <a:p>
            <a:pPr algn="just"/>
            <a:r>
              <a:rPr lang="el-GR" sz="2800" b="1" dirty="0" smtClean="0">
                <a:solidFill>
                  <a:srgbClr val="002060"/>
                </a:solidFill>
                <a:latin typeface="Book Antiqua" pitchFamily="18" charset="0"/>
              </a:rPr>
              <a:t>Άρα, αυτή η </a:t>
            </a:r>
            <a:r>
              <a:rPr lang="el-GR" sz="2800" b="1" i="1" dirty="0" smtClean="0">
                <a:solidFill>
                  <a:srgbClr val="002060"/>
                </a:solidFill>
                <a:latin typeface="Book Antiqua" pitchFamily="18" charset="0"/>
              </a:rPr>
              <a:t>δύναμις κοινωνίας </a:t>
            </a:r>
            <a:r>
              <a:rPr lang="el-GR" sz="2800" b="1" dirty="0" smtClean="0">
                <a:solidFill>
                  <a:srgbClr val="002060"/>
                </a:solidFill>
                <a:latin typeface="Book Antiqua" pitchFamily="18" charset="0"/>
              </a:rPr>
              <a:t>είναι δύναμη σύνδεσης και αποσύνδεσης.</a:t>
            </a:r>
            <a:endParaRPr lang="el-GR" sz="2800" b="1" dirty="0">
              <a:solidFill>
                <a:srgbClr val="002060"/>
              </a:solidFill>
              <a:latin typeface="Book Antiqua" pitchFamily="18" charset="0"/>
            </a:endParaRPr>
          </a:p>
        </p:txBody>
      </p:sp>
      <p:sp>
        <p:nvSpPr>
          <p:cNvPr id="10" name="9 - Ορθογώνιο"/>
          <p:cNvSpPr/>
          <p:nvPr/>
        </p:nvSpPr>
        <p:spPr>
          <a:xfrm>
            <a:off x="228600" y="2209800"/>
            <a:ext cx="8686800" cy="1815882"/>
          </a:xfrm>
          <a:prstGeom prst="rect">
            <a:avLst/>
          </a:prstGeom>
        </p:spPr>
        <p:txBody>
          <a:bodyPr wrap="square">
            <a:spAutoFit/>
          </a:bodyPr>
          <a:lstStyle/>
          <a:p>
            <a:pPr algn="just"/>
            <a:r>
              <a:rPr lang="el-GR" sz="2800" b="1" dirty="0" smtClean="0">
                <a:solidFill>
                  <a:srgbClr val="002060"/>
                </a:solidFill>
                <a:latin typeface="Book Antiqua" pitchFamily="18" charset="0"/>
              </a:rPr>
              <a:t>όχι αρχέτυπο αλλά όρος δυνατότητας της νοησιμότητας των νοητῶν, της δυνατότητας του Νοῦ να γνωρίσει τα νοητά, της δυνατότητας των νοητῶν να είναι αυτό που είναι.</a:t>
            </a:r>
          </a:p>
        </p:txBody>
      </p:sp>
      <p:sp>
        <p:nvSpPr>
          <p:cNvPr id="11" name="10 - Βέλος προς τα κάτω"/>
          <p:cNvSpPr/>
          <p:nvPr/>
        </p:nvSpPr>
        <p:spPr>
          <a:xfrm>
            <a:off x="3124200" y="1219200"/>
            <a:ext cx="838200" cy="8382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12" name="11 - Βέλος προς τα κάτω"/>
          <p:cNvSpPr/>
          <p:nvPr/>
        </p:nvSpPr>
        <p:spPr>
          <a:xfrm>
            <a:off x="5181600" y="4038600"/>
            <a:ext cx="838200" cy="8382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381000" y="381000"/>
            <a:ext cx="8229600" cy="685800"/>
          </a:xfrm>
        </p:spPr>
        <p:txBody>
          <a:bodyPr>
            <a:normAutofit/>
          </a:bodyPr>
          <a:lstStyle/>
          <a:p>
            <a:pPr marL="0" indent="0" algn="ctr">
              <a:spcBef>
                <a:spcPct val="0"/>
              </a:spcBef>
              <a:buNone/>
            </a:pP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Τα  Μέγιστα  Γένη </a:t>
            </a:r>
          </a:p>
        </p:txBody>
      </p:sp>
      <p:sp>
        <p:nvSpPr>
          <p:cNvPr id="7" name="6 - Ορθογώνιο"/>
          <p:cNvSpPr/>
          <p:nvPr/>
        </p:nvSpPr>
        <p:spPr>
          <a:xfrm>
            <a:off x="1752600" y="4191000"/>
            <a:ext cx="5638800" cy="1200329"/>
          </a:xfrm>
          <a:prstGeom prst="rect">
            <a:avLst/>
          </a:prstGeom>
        </p:spPr>
        <p:txBody>
          <a:bodyPr wrap="square">
            <a:spAutoFit/>
          </a:bodyPr>
          <a:lstStyle/>
          <a:p>
            <a:pPr algn="ct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μέγιστα γένη:</a:t>
            </a:r>
          </a:p>
          <a:p>
            <a:pPr algn="ct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το </a:t>
            </a: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rPr>
              <a:t>ὄ</a:t>
            </a: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a:t>
            </a:r>
            <a:endParaRPr lang="el-GR" sz="3600" dirty="0">
              <a:effectLst>
                <a:outerShdw blurRad="38100" dist="38100" dir="2700000" algn="tl">
                  <a:srgbClr val="000000">
                    <a:alpha val="43137"/>
                  </a:srgbClr>
                </a:outerShdw>
              </a:effectLst>
              <a:latin typeface="Book Antiqua" pitchFamily="18" charset="0"/>
            </a:endParaRPr>
          </a:p>
        </p:txBody>
      </p:sp>
      <p:sp>
        <p:nvSpPr>
          <p:cNvPr id="8" name="7 - Ορθογώνιο"/>
          <p:cNvSpPr/>
          <p:nvPr/>
        </p:nvSpPr>
        <p:spPr>
          <a:xfrm>
            <a:off x="2562261" y="5410200"/>
            <a:ext cx="4067139" cy="646331"/>
          </a:xfrm>
          <a:prstGeom prst="rect">
            <a:avLst/>
          </a:prstGeom>
        </p:spPr>
        <p:txBody>
          <a:bodyPr wrap="none">
            <a:spAutoFit/>
          </a:bodyPr>
          <a:lstStyle/>
          <a:p>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κίνησις</a:t>
            </a:r>
            <a:r>
              <a:rPr lang="el-GR" b="1" dirty="0" smtClean="0">
                <a:solidFill>
                  <a:srgbClr val="C00000"/>
                </a:solidFill>
                <a:effectLst>
                  <a:outerShdw blurRad="38100" dist="38100" dir="2700000" algn="tl">
                    <a:srgbClr val="000000">
                      <a:alpha val="43137"/>
                    </a:srgbClr>
                  </a:outerShdw>
                </a:effectLst>
                <a:latin typeface="Book Antiqua"/>
                <a:ea typeface="Calibri"/>
                <a:cs typeface="Times New Roman"/>
              </a:rPr>
              <a:t>               </a:t>
            </a: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στάσις</a:t>
            </a:r>
            <a:endParaRPr lang="el-GR" sz="3600" b="1" dirty="0">
              <a:solidFill>
                <a:srgbClr val="C00000"/>
              </a:solidFill>
              <a:effectLst>
                <a:outerShdw blurRad="38100" dist="38100" dir="2700000" algn="tl">
                  <a:srgbClr val="000000">
                    <a:alpha val="43137"/>
                  </a:srgbClr>
                </a:outerShdw>
              </a:effectLst>
              <a:latin typeface="Book Antiqua" pitchFamily="18" charset="0"/>
              <a:ea typeface="Calibri"/>
              <a:cs typeface="Times New Roman"/>
            </a:endParaRPr>
          </a:p>
        </p:txBody>
      </p:sp>
      <p:sp>
        <p:nvSpPr>
          <p:cNvPr id="10" name="9 - Ορθογώνιο"/>
          <p:cNvSpPr/>
          <p:nvPr/>
        </p:nvSpPr>
        <p:spPr>
          <a:xfrm>
            <a:off x="228600" y="1371600"/>
            <a:ext cx="8686800" cy="3108543"/>
          </a:xfrm>
          <a:prstGeom prst="rect">
            <a:avLst/>
          </a:prstGeom>
        </p:spPr>
        <p:txBody>
          <a:bodyPr wrap="square">
            <a:spAutoFit/>
          </a:bodyPr>
          <a:lstStyle/>
          <a:p>
            <a:pPr lvl="0" algn="just"/>
            <a:r>
              <a:rPr lang="el-GR" sz="2800" b="1" dirty="0" smtClean="0">
                <a:solidFill>
                  <a:srgbClr val="002060"/>
                </a:solidFill>
                <a:latin typeface="Book Antiqua" pitchFamily="18" charset="0"/>
              </a:rPr>
              <a:t>Επειδή η Ἰδέα του ὄντος λειτουργεί ως δύναμη συσχετισμού, είτε ο συσχετισμός είναι σύνδεση είτε είναι αποσύνδεση, μπορούμε να συμπλέξουμε μεταξύ τους τις έννοιες, και από τη στιγμή που το κάνουμε αυτό, μπορούμε να σκεφτούμε και να διατυπώσουμε τη σκέψη μας.</a:t>
            </a:r>
          </a:p>
          <a:p>
            <a:pPr lvl="0" algn="just"/>
            <a:endParaRPr lang="el-GR" sz="2800" b="1" dirty="0" smtClean="0">
              <a:solidFill>
                <a:srgbClr val="002060"/>
              </a:solidFill>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cstate="print"/>
          <a:srcRect l="21500" t="21480" r="48649" b="54402"/>
          <a:stretch>
            <a:fillRect/>
          </a:stretch>
        </p:blipFill>
        <p:spPr bwMode="auto">
          <a:xfrm>
            <a:off x="2743200" y="0"/>
            <a:ext cx="5334000" cy="2895600"/>
          </a:xfrm>
          <a:prstGeom prst="rect">
            <a:avLst/>
          </a:prstGeom>
          <a:ln>
            <a:noFill/>
          </a:ln>
          <a:effectLst>
            <a:outerShdw blurRad="292100" dist="139700" dir="2700000" algn="tl" rotWithShape="0">
              <a:srgbClr val="333333">
                <a:alpha val="65000"/>
              </a:srgbClr>
            </a:outerShdw>
          </a:effectLst>
        </p:spPr>
      </p:pic>
      <p:pic>
        <p:nvPicPr>
          <p:cNvPr id="7" name="6 - Εικόνα"/>
          <p:cNvPicPr/>
          <p:nvPr/>
        </p:nvPicPr>
        <p:blipFill>
          <a:blip r:embed="rId3" cstate="print"/>
          <a:srcRect l="49041" t="22231" r="33271" b="40090"/>
          <a:stretch>
            <a:fillRect/>
          </a:stretch>
        </p:blipFill>
        <p:spPr bwMode="auto">
          <a:xfrm>
            <a:off x="0" y="1981200"/>
            <a:ext cx="2209800" cy="3200400"/>
          </a:xfrm>
          <a:prstGeom prst="rect">
            <a:avLst/>
          </a:prstGeom>
          <a:noFill/>
          <a:ln w="9525">
            <a:noFill/>
            <a:miter lim="800000"/>
            <a:headEnd/>
            <a:tailEnd/>
          </a:ln>
        </p:spPr>
      </p:pic>
      <p:sp>
        <p:nvSpPr>
          <p:cNvPr id="8" name="7 - Ορθογώνιο"/>
          <p:cNvSpPr/>
          <p:nvPr/>
        </p:nvSpPr>
        <p:spPr>
          <a:xfrm>
            <a:off x="2971800" y="3244334"/>
            <a:ext cx="5274201" cy="415498"/>
          </a:xfrm>
          <a:prstGeom prst="rect">
            <a:avLst/>
          </a:prstGeom>
        </p:spPr>
        <p:txBody>
          <a:bodyPr wrap="none">
            <a:spAutoFit/>
          </a:bodyPr>
          <a:lstStyle/>
          <a:p>
            <a:pPr algn="just"/>
            <a:r>
              <a:rPr lang="el-GR" sz="2100" b="1" u="sng" dirty="0" smtClean="0">
                <a:solidFill>
                  <a:srgbClr val="002060"/>
                </a:solidFill>
                <a:latin typeface="Book Antiqua" pitchFamily="18" charset="0"/>
              </a:rPr>
              <a:t>Πώς τα ξεχωρίζω τα έδρανα μεταξύ τους</a:t>
            </a:r>
            <a:r>
              <a:rPr lang="el-GR" sz="2100" b="1" dirty="0" smtClean="0">
                <a:solidFill>
                  <a:srgbClr val="002060"/>
                </a:solidFill>
                <a:latin typeface="Book Antiqua" pitchFamily="18" charset="0"/>
              </a:rPr>
              <a:t>;</a:t>
            </a:r>
            <a:endParaRPr lang="el-GR" sz="2100" b="1" dirty="0">
              <a:solidFill>
                <a:srgbClr val="002060"/>
              </a:solidFill>
              <a:latin typeface="Book Antiqua" pitchFamily="18" charset="0"/>
            </a:endParaRPr>
          </a:p>
        </p:txBody>
      </p:sp>
      <p:sp>
        <p:nvSpPr>
          <p:cNvPr id="9" name="8 - Ορθογώνιο"/>
          <p:cNvSpPr/>
          <p:nvPr/>
        </p:nvSpPr>
        <p:spPr>
          <a:xfrm>
            <a:off x="2286000" y="3833336"/>
            <a:ext cx="6629400" cy="738664"/>
          </a:xfrm>
          <a:prstGeom prst="rect">
            <a:avLst/>
          </a:prstGeom>
        </p:spPr>
        <p:txBody>
          <a:bodyPr wrap="square">
            <a:spAutoFit/>
          </a:bodyPr>
          <a:lstStyle/>
          <a:p>
            <a:pPr algn="just"/>
            <a:r>
              <a:rPr lang="el-GR" sz="2100" b="1" dirty="0" smtClean="0">
                <a:solidFill>
                  <a:srgbClr val="002060"/>
                </a:solidFill>
                <a:latin typeface="Book Antiqua" pitchFamily="18" charset="0"/>
              </a:rPr>
              <a:t>Προσδιορίζουμε το κάθε πράγμα μέσα από τις έννοιες της ταυτότητας και της ἑτερότητας.</a:t>
            </a:r>
            <a:endParaRPr lang="el-GR" sz="2100" b="1" dirty="0">
              <a:solidFill>
                <a:srgbClr val="002060"/>
              </a:solidFill>
              <a:latin typeface="Book Antiqua" pitchFamily="18" charset="0"/>
            </a:endParaRPr>
          </a:p>
        </p:txBody>
      </p:sp>
      <p:sp>
        <p:nvSpPr>
          <p:cNvPr id="10" name="9 - Ορθογώνιο"/>
          <p:cNvSpPr/>
          <p:nvPr/>
        </p:nvSpPr>
        <p:spPr>
          <a:xfrm>
            <a:off x="2209800" y="4653171"/>
            <a:ext cx="6705600" cy="1061829"/>
          </a:xfrm>
          <a:prstGeom prst="rect">
            <a:avLst/>
          </a:prstGeom>
        </p:spPr>
        <p:txBody>
          <a:bodyPr wrap="square">
            <a:spAutoFit/>
          </a:bodyPr>
          <a:lstStyle/>
          <a:p>
            <a:pPr algn="just"/>
            <a:r>
              <a:rPr lang="el-GR" sz="2100" b="1" dirty="0" smtClean="0">
                <a:solidFill>
                  <a:srgbClr val="002060"/>
                </a:solidFill>
                <a:latin typeface="Book Antiqua" pitchFamily="18" charset="0"/>
              </a:rPr>
              <a:t>Το κάθε πράγμα προσδιορίζεται, αποκτά όρια και γίνεται αυτό που είναι στον βαθμό που είναι ἕτερον των άλλων.</a:t>
            </a:r>
            <a:endParaRPr lang="el-GR" sz="2100" b="1" dirty="0">
              <a:solidFill>
                <a:srgbClr val="002060"/>
              </a:solidFill>
              <a:latin typeface="Book Antiqua" pitchFamily="18" charset="0"/>
            </a:endParaRPr>
          </a:p>
        </p:txBody>
      </p:sp>
      <p:sp>
        <p:nvSpPr>
          <p:cNvPr id="11" name="10 - Ορθογώνιο"/>
          <p:cNvSpPr/>
          <p:nvPr/>
        </p:nvSpPr>
        <p:spPr>
          <a:xfrm>
            <a:off x="1295400" y="5814536"/>
            <a:ext cx="7620000" cy="738664"/>
          </a:xfrm>
          <a:prstGeom prst="rect">
            <a:avLst/>
          </a:prstGeom>
        </p:spPr>
        <p:txBody>
          <a:bodyPr wrap="square">
            <a:spAutoFit/>
          </a:bodyPr>
          <a:lstStyle/>
          <a:p>
            <a:pPr algn="just"/>
            <a:r>
              <a:rPr lang="el-GR" sz="2100" b="1" dirty="0" smtClean="0">
                <a:solidFill>
                  <a:srgbClr val="002060"/>
                </a:solidFill>
                <a:latin typeface="Book Antiqua" pitchFamily="18" charset="0"/>
              </a:rPr>
              <a:t>Άρα, το μή ὄν παρουσιάζεται ως αποτέλεσμα μίας άρνησης: το α δεν είναι β.</a:t>
            </a:r>
            <a:endParaRPr lang="el-GR" sz="2100" b="1" dirty="0">
              <a:solidFill>
                <a:srgbClr val="002060"/>
              </a:solidFill>
              <a:latin typeface="Book Antiqua" pitchFamily="18" charset="0"/>
            </a:endParaRPr>
          </a:p>
        </p:txBody>
      </p:sp>
      <p:sp>
        <p:nvSpPr>
          <p:cNvPr id="12" name="AutoShape 2"/>
          <p:cNvSpPr>
            <a:spLocks noChangeArrowheads="1"/>
          </p:cNvSpPr>
          <p:nvPr/>
        </p:nvSpPr>
        <p:spPr bwMode="auto">
          <a:xfrm>
            <a:off x="228600" y="59436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304800"/>
            <a:ext cx="8458200" cy="2209799"/>
          </a:xfrm>
        </p:spPr>
        <p:txBody>
          <a:bodyPr>
            <a:normAutofit/>
          </a:bodyPr>
          <a:lstStyle/>
          <a:p>
            <a:pPr marL="531813" indent="-531813" algn="just">
              <a:lnSpc>
                <a:spcPct val="115000"/>
              </a:lnSpc>
              <a:spcAft>
                <a:spcPts val="600"/>
              </a:spcAft>
              <a:buNone/>
            </a:pPr>
            <a:r>
              <a:rPr lang="el-GR" sz="2800" b="1" dirty="0" smtClean="0">
                <a:solidFill>
                  <a:srgbClr val="C00000"/>
                </a:solidFill>
                <a:latin typeface="Book Antiqua"/>
                <a:ea typeface="Calibri"/>
                <a:cs typeface="Times New Roman"/>
              </a:rPr>
              <a:t>	εάν η στάση είναι α</a:t>
            </a:r>
            <a:r>
              <a:rPr lang="el-GR" sz="2800" b="1" dirty="0" smtClean="0">
                <a:solidFill>
                  <a:srgbClr val="C00000"/>
                </a:solidFill>
                <a:latin typeface="Times New Roman"/>
                <a:ea typeface="Calibri"/>
                <a:cs typeface="Times New Roman"/>
              </a:rPr>
              <a:t>ἰ</a:t>
            </a:r>
            <a:r>
              <a:rPr lang="el-GR" sz="2800" b="1" dirty="0" smtClean="0">
                <a:solidFill>
                  <a:srgbClr val="C00000"/>
                </a:solidFill>
                <a:latin typeface="Book Antiqua"/>
                <a:ea typeface="Calibri"/>
                <a:cs typeface="Times New Roman"/>
              </a:rPr>
              <a:t>ώνια, τότε δεν μπορούμε να έχουμε προσωρινή στάση, </a:t>
            </a:r>
            <a:endParaRPr lang="el-GR" sz="2800" dirty="0" smtClean="0">
              <a:ea typeface="Calibri"/>
              <a:cs typeface="Times New Roman"/>
            </a:endParaRPr>
          </a:p>
          <a:p>
            <a:pPr marL="531813" indent="-531813" algn="just">
              <a:buNone/>
            </a:pPr>
            <a:r>
              <a:rPr lang="el-GR" sz="2800" b="1" dirty="0" smtClean="0">
                <a:solidFill>
                  <a:srgbClr val="C00000"/>
                </a:solidFill>
                <a:latin typeface="Book Antiqua"/>
                <a:ea typeface="Calibri"/>
                <a:cs typeface="Times New Roman"/>
              </a:rPr>
              <a:t>	εάν η α</a:t>
            </a:r>
            <a:r>
              <a:rPr lang="el-GR" sz="2800" b="1" dirty="0" smtClean="0">
                <a:solidFill>
                  <a:srgbClr val="C00000"/>
                </a:solidFill>
                <a:latin typeface="Times New Roman"/>
                <a:ea typeface="Calibri"/>
              </a:rPr>
              <a:t>ἰ</a:t>
            </a:r>
            <a:r>
              <a:rPr lang="el-GR" sz="2800" b="1" dirty="0" smtClean="0">
                <a:solidFill>
                  <a:srgbClr val="C00000"/>
                </a:solidFill>
                <a:latin typeface="Book Antiqua"/>
                <a:ea typeface="Calibri"/>
                <a:cs typeface="Times New Roman"/>
              </a:rPr>
              <a:t>ωνιότητα είναι στάση, δεν μπορεί να υπάρχει α</a:t>
            </a:r>
            <a:r>
              <a:rPr lang="el-GR" sz="2800" b="1" dirty="0" smtClean="0">
                <a:solidFill>
                  <a:srgbClr val="C00000"/>
                </a:solidFill>
                <a:latin typeface="Times New Roman"/>
                <a:ea typeface="Calibri"/>
              </a:rPr>
              <a:t>ἰ</a:t>
            </a:r>
            <a:r>
              <a:rPr lang="el-GR" sz="2800" b="1" dirty="0" smtClean="0">
                <a:solidFill>
                  <a:srgbClr val="C00000"/>
                </a:solidFill>
                <a:latin typeface="Book Antiqua"/>
                <a:ea typeface="Calibri"/>
                <a:cs typeface="Times New Roman"/>
              </a:rPr>
              <a:t>ώνια κίνηση.</a:t>
            </a:r>
            <a:endParaRPr lang="en-US" sz="3100" dirty="0" smtClean="0">
              <a:latin typeface="Book Antiqua" pitchFamily="18" charset="0"/>
            </a:endParaRPr>
          </a:p>
        </p:txBody>
      </p:sp>
      <p:sp>
        <p:nvSpPr>
          <p:cNvPr id="4" name="3 - Ορθογώνιο"/>
          <p:cNvSpPr/>
          <p:nvPr/>
        </p:nvSpPr>
        <p:spPr>
          <a:xfrm>
            <a:off x="228600" y="2743200"/>
            <a:ext cx="8686800" cy="1692771"/>
          </a:xfrm>
          <a:prstGeom prst="rect">
            <a:avLst/>
          </a:prstGeom>
        </p:spPr>
        <p:txBody>
          <a:bodyPr wrap="square">
            <a:spAutoFit/>
          </a:bodyPr>
          <a:lstStyle/>
          <a:p>
            <a:pPr algn="just"/>
            <a:r>
              <a:rPr lang="el-GR" sz="2400" b="1" dirty="0" smtClean="0">
                <a:solidFill>
                  <a:srgbClr val="002060"/>
                </a:solidFill>
                <a:latin typeface="Book Antiqua" pitchFamily="18" charset="0"/>
              </a:rPr>
              <a:t>Αλλά, αν βγάλουμε απέξω τα υπόλοιπα γένη, δεν έχουμε τρόπο να συνδέσουμε μεταξύ τους τις Ἰδέες. </a:t>
            </a:r>
          </a:p>
          <a:p>
            <a:pPr algn="just"/>
            <a:endParaRPr lang="el-GR" sz="800" b="1" dirty="0" smtClean="0">
              <a:solidFill>
                <a:srgbClr val="002060"/>
              </a:solidFill>
              <a:latin typeface="Book Antiqua" pitchFamily="18" charset="0"/>
            </a:endParaRPr>
          </a:p>
          <a:p>
            <a:pPr algn="just"/>
            <a:r>
              <a:rPr lang="el-GR" sz="2400" b="1" dirty="0" smtClean="0">
                <a:solidFill>
                  <a:srgbClr val="002060"/>
                </a:solidFill>
                <a:latin typeface="Book Antiqua" pitchFamily="18" charset="0"/>
              </a:rPr>
              <a:t>Ο Πλωτῖνος λέει πως εάν δεν έχουμε αυτά τα πέντε «δομικά υλικά» του νοητοῦ κόσμου, δεν έχουμε νοητό κόσμο.</a:t>
            </a:r>
            <a:endParaRPr lang="el-GR" sz="2400" b="1" dirty="0">
              <a:solidFill>
                <a:srgbClr val="002060"/>
              </a:solidFill>
              <a:latin typeface="Book Antiqua" pitchFamily="18" charset="0"/>
            </a:endParaRPr>
          </a:p>
        </p:txBody>
      </p:sp>
      <p:sp>
        <p:nvSpPr>
          <p:cNvPr id="25601" name="Rectangle 1"/>
          <p:cNvSpPr>
            <a:spLocks noChangeArrowheads="1"/>
          </p:cNvSpPr>
          <p:nvPr/>
        </p:nvSpPr>
        <p:spPr bwMode="auto">
          <a:xfrm>
            <a:off x="0" y="4740295"/>
            <a:ext cx="9144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sng"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εἶναι</a:t>
            </a:r>
            <a:r>
              <a:rPr kumimoji="0" lang="el-GR" sz="2800" b="1" i="0" u="none"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 </a:t>
            </a:r>
            <a:r>
              <a:rPr kumimoji="0" lang="el-GR" sz="2800" b="0" i="0" u="none"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–απουσία μεταβολής και</a:t>
            </a:r>
            <a:endParaRPr kumimoji="0" lang="el-GR" sz="2800" b="0" i="0" u="none" strike="noStrike" cap="none" normalizeH="0" baseline="0" dirty="0" smtClean="0">
              <a:ln>
                <a:noFill/>
              </a:ln>
              <a:solidFill>
                <a:srgbClr val="C00000"/>
              </a:solidFill>
              <a:effectLst/>
              <a:latin typeface="Book Antiqu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1" i="0" u="sng"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γίγνεσθαι</a:t>
            </a:r>
            <a:r>
              <a:rPr kumimoji="0" lang="el-GR" sz="2800" b="0" i="0" u="none"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 –μεταβολή</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8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Το όριο περνά ανάμεσα στο </a:t>
            </a:r>
            <a:r>
              <a:rPr kumimoji="0" lang="el-GR" sz="28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εἶναι</a:t>
            </a:r>
            <a:r>
              <a:rPr kumimoji="0" lang="el-GR" sz="28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 και στο </a:t>
            </a:r>
            <a:r>
              <a:rPr kumimoji="0" lang="el-GR" sz="2800" b="1" i="1"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γίγνεσθαι</a:t>
            </a:r>
            <a:r>
              <a:rPr kumimoji="0" lang="el-GR" sz="2800" b="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a:t>
            </a:r>
            <a:r>
              <a:rPr kumimoji="0" lang="el-GR" sz="2800" b="0" i="0" u="none" strike="noStrike" cap="none" normalizeH="0" baseline="0" dirty="0" smtClean="0">
                <a:ln>
                  <a:noFill/>
                </a:ln>
                <a:solidFill>
                  <a:srgbClr val="002060"/>
                </a:solidFill>
                <a:effectLst/>
                <a:latin typeface="Book Antiqua" pitchFamily="18" charset="0"/>
                <a:cs typeface="Arial" pitchFamily="34" charset="0"/>
              </a:rPr>
              <a:t> </a:t>
            </a:r>
          </a:p>
        </p:txBody>
      </p:sp>
      <p:sp>
        <p:nvSpPr>
          <p:cNvPr id="5" name="AutoShape 2"/>
          <p:cNvSpPr>
            <a:spLocks noChangeArrowheads="1"/>
          </p:cNvSpPr>
          <p:nvPr/>
        </p:nvSpPr>
        <p:spPr bwMode="auto">
          <a:xfrm>
            <a:off x="0" y="4572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6" name="AutoShape 2"/>
          <p:cNvSpPr>
            <a:spLocks noChangeArrowheads="1"/>
          </p:cNvSpPr>
          <p:nvPr/>
        </p:nvSpPr>
        <p:spPr bwMode="auto">
          <a:xfrm>
            <a:off x="0" y="15240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Χωρίς κίνηση δεν είναι δυνατή η σκέψη</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28800"/>
            <a:ext cx="8610600" cy="4525963"/>
          </a:xfrm>
        </p:spPr>
        <p:txBody>
          <a:bodyPr>
            <a:normAutofit/>
          </a:bodyPr>
          <a:lstStyle/>
          <a:p>
            <a:pPr marL="0" indent="0" algn="just">
              <a:buNone/>
            </a:pPr>
            <a:r>
              <a:rPr lang="el-GR" sz="2800" b="1" dirty="0" smtClean="0">
                <a:solidFill>
                  <a:srgbClr val="002060"/>
                </a:solidFill>
                <a:latin typeface="Book Antiqua" pitchFamily="18" charset="0"/>
              </a:rPr>
              <a:t>Ο Πλωτῖνος έχει ως βασική κεντρική θέση της φιλοσοφίας του ότι χωρίς κίνηση δεν είναι δυνατή η σκέψη, άρα παύει το όριο να περνάει στην έννοια της μεταβολής και της κίνησης, πρέπει να εισαγάγει τη μεταβολή και την κίνηση και στον νοητό κόσμο. </a:t>
            </a:r>
          </a:p>
          <a:p>
            <a:pPr marL="1431925" indent="0" algn="just">
              <a:buNone/>
            </a:pPr>
            <a:r>
              <a:rPr lang="el-GR" sz="2800" b="1" dirty="0" smtClean="0">
                <a:solidFill>
                  <a:srgbClr val="002060"/>
                </a:solidFill>
                <a:latin typeface="Book Antiqua" pitchFamily="18" charset="0"/>
              </a:rPr>
              <a:t>όχι τη μεταβολή με τον ίδιο τρόπο που γίνεται στον αἰσθητό κόσμο, αλλά τη μεταβολή με την έννοια της σύνδεσης.</a:t>
            </a:r>
            <a:endParaRPr lang="el-GR" sz="2800" b="1" dirty="0">
              <a:solidFill>
                <a:srgbClr val="002060"/>
              </a:solidFill>
              <a:latin typeface="Book Antiqua" pitchFamily="18" charset="0"/>
            </a:endParaRPr>
          </a:p>
        </p:txBody>
      </p:sp>
      <p:sp>
        <p:nvSpPr>
          <p:cNvPr id="4" name="AutoShape 2"/>
          <p:cNvSpPr>
            <a:spLocks noChangeArrowheads="1"/>
          </p:cNvSpPr>
          <p:nvPr/>
        </p:nvSpPr>
        <p:spPr bwMode="auto">
          <a:xfrm>
            <a:off x="609600" y="47244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457200" y="1600200"/>
            <a:ext cx="8229600" cy="4267200"/>
          </a:xfrm>
        </p:spPr>
        <p:txBody>
          <a:bodyPr/>
          <a:lstStyle/>
          <a:p>
            <a:pPr marL="363538" lvl="0" indent="-363538" algn="just">
              <a:buNone/>
            </a:pPr>
            <a:r>
              <a:rPr lang="el-GR" sz="2800" b="1" dirty="0" smtClean="0">
                <a:solidFill>
                  <a:srgbClr val="C00000"/>
                </a:solidFill>
                <a:latin typeface="Book Antiqua"/>
                <a:ea typeface="Calibri"/>
                <a:cs typeface="Times New Roman"/>
              </a:rPr>
              <a:t>	</a:t>
            </a:r>
            <a:r>
              <a:rPr lang="el-GR" sz="2400" b="1" dirty="0" smtClean="0">
                <a:solidFill>
                  <a:srgbClr val="C00000"/>
                </a:solidFill>
                <a:latin typeface="Book Antiqua"/>
                <a:ea typeface="Calibri"/>
                <a:cs typeface="Times New Roman"/>
              </a:rPr>
              <a:t>έχουμε σύνδεση μεταξύ των Ἰδεῶν, έχουμε αυτήν την πολλαπλότητα των Ἰδεῶν που συνδέονται μεταξύ τους,</a:t>
            </a:r>
          </a:p>
          <a:p>
            <a:pPr marL="814388" lvl="0" indent="-814388" algn="just">
              <a:buNone/>
            </a:pPr>
            <a:r>
              <a:rPr lang="el-GR" sz="700" b="1" dirty="0" smtClean="0">
                <a:solidFill>
                  <a:srgbClr val="C00000"/>
                </a:solidFill>
                <a:latin typeface="Book Antiqua"/>
                <a:ea typeface="Calibri"/>
                <a:cs typeface="Times New Roman"/>
              </a:rPr>
              <a:t> </a:t>
            </a:r>
          </a:p>
          <a:p>
            <a:pPr marL="363538" lvl="0" indent="-363538" algn="just">
              <a:buNone/>
            </a:pPr>
            <a:r>
              <a:rPr lang="el-GR" sz="2400" b="1" dirty="0" smtClean="0">
                <a:solidFill>
                  <a:srgbClr val="C00000"/>
                </a:solidFill>
                <a:latin typeface="Book Antiqua"/>
                <a:ea typeface="Calibri"/>
                <a:cs typeface="Times New Roman"/>
              </a:rPr>
              <a:t>	έχουμε την κίνηση που κάνει ο Νοῦς απέναντι στα περιεχόμενά του για να τα γνωρίσει, και</a:t>
            </a:r>
          </a:p>
          <a:p>
            <a:pPr marL="814388" lvl="0" indent="-814388" algn="just">
              <a:buNone/>
            </a:pPr>
            <a:endParaRPr lang="el-GR" sz="700" b="1" dirty="0" smtClean="0">
              <a:solidFill>
                <a:srgbClr val="C00000"/>
              </a:solidFill>
              <a:latin typeface="Book Antiqua"/>
              <a:ea typeface="Calibri"/>
              <a:cs typeface="Times New Roman"/>
            </a:endParaRPr>
          </a:p>
          <a:p>
            <a:pPr marL="363538" lvl="0" indent="-363538" algn="just">
              <a:buNone/>
            </a:pPr>
            <a:r>
              <a:rPr lang="el-GR" sz="2400" b="1" dirty="0" smtClean="0">
                <a:solidFill>
                  <a:srgbClr val="C00000"/>
                </a:solidFill>
                <a:latin typeface="Book Antiqua"/>
                <a:ea typeface="Calibri"/>
                <a:cs typeface="Times New Roman"/>
              </a:rPr>
              <a:t>	την κίνηση της αποβλεπτικότητας.</a:t>
            </a:r>
          </a:p>
          <a:p>
            <a:endParaRPr lang="el-GR" dirty="0"/>
          </a:p>
        </p:txBody>
      </p:sp>
      <p:sp>
        <p:nvSpPr>
          <p:cNvPr id="4" name="3 - Ορθογώνιο"/>
          <p:cNvSpPr/>
          <p:nvPr/>
        </p:nvSpPr>
        <p:spPr>
          <a:xfrm>
            <a:off x="152400" y="4195480"/>
            <a:ext cx="5105400" cy="1900520"/>
          </a:xfrm>
          <a:prstGeom prst="rect">
            <a:avLst/>
          </a:prstGeom>
          <a:ln w="9525">
            <a:solidFill>
              <a:schemeClr val="accent1"/>
            </a:solidFill>
          </a:ln>
        </p:spPr>
        <p:txBody>
          <a:bodyPr wrap="square">
            <a:spAutoFit/>
          </a:bodyPr>
          <a:lstStyle/>
          <a:p>
            <a:pPr algn="just"/>
            <a:r>
              <a:rPr lang="el-GR" sz="2350" b="1" dirty="0" smtClean="0">
                <a:solidFill>
                  <a:srgbClr val="002060"/>
                </a:solidFill>
                <a:latin typeface="Book Antiqua" pitchFamily="18" charset="0"/>
              </a:rPr>
              <a:t>Και γι' αυτό δεν έχουμε δύο κόσμους, αλλά έχουμε </a:t>
            </a:r>
            <a:r>
              <a:rPr lang="el-GR" sz="2350" b="1" dirty="0" err="1" smtClean="0">
                <a:solidFill>
                  <a:srgbClr val="002060"/>
                </a:solidFill>
                <a:latin typeface="Book Antiqua" pitchFamily="18" charset="0"/>
              </a:rPr>
              <a:t>διαφορετι</a:t>
            </a:r>
            <a:r>
              <a:rPr lang="el-GR" sz="2350" b="1" dirty="0" smtClean="0">
                <a:solidFill>
                  <a:srgbClr val="002060"/>
                </a:solidFill>
                <a:latin typeface="Book Antiqua" pitchFamily="18" charset="0"/>
              </a:rPr>
              <a:t>-</a:t>
            </a:r>
            <a:r>
              <a:rPr lang="el-GR" sz="2350" b="1" dirty="0" err="1" smtClean="0">
                <a:solidFill>
                  <a:srgbClr val="002060"/>
                </a:solidFill>
                <a:latin typeface="Book Antiqua" pitchFamily="18" charset="0"/>
              </a:rPr>
              <a:t>κούς</a:t>
            </a:r>
            <a:r>
              <a:rPr lang="el-GR" sz="2350" b="1" dirty="0" smtClean="0">
                <a:solidFill>
                  <a:srgbClr val="002060"/>
                </a:solidFill>
                <a:latin typeface="Book Antiqua" pitchFamily="18" charset="0"/>
              </a:rPr>
              <a:t> τρόπους ύπαρξης της κίνησης που είναι διαφορετικοί τρόποι σχέσης του Ἑνός με τα πολλά.</a:t>
            </a:r>
            <a:endParaRPr lang="el-GR" sz="2350" b="1" dirty="0">
              <a:solidFill>
                <a:srgbClr val="002060"/>
              </a:solidFill>
              <a:latin typeface="Book Antiqua" pitchFamily="18" charset="0"/>
            </a:endParaRPr>
          </a:p>
        </p:txBody>
      </p:sp>
      <p:sp>
        <p:nvSpPr>
          <p:cNvPr id="8" name="AutoShape 2"/>
          <p:cNvSpPr>
            <a:spLocks noChangeArrowheads="1"/>
          </p:cNvSpPr>
          <p:nvPr/>
        </p:nvSpPr>
        <p:spPr bwMode="auto">
          <a:xfrm>
            <a:off x="0" y="35052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9" name="AutoShape 2"/>
          <p:cNvSpPr>
            <a:spLocks noChangeArrowheads="1"/>
          </p:cNvSpPr>
          <p:nvPr/>
        </p:nvSpPr>
        <p:spPr bwMode="auto">
          <a:xfrm>
            <a:off x="5334000" y="49530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l-GR"/>
          </a:p>
        </p:txBody>
      </p:sp>
      <p:sp>
        <p:nvSpPr>
          <p:cNvPr id="10" name="1 - Τίτλος"/>
          <p:cNvSpPr>
            <a:spLocks noGrp="1"/>
          </p:cNvSpPr>
          <p:nvPr>
            <p:ph type="title"/>
          </p:nvPr>
        </p:nvSpPr>
        <p:spPr>
          <a:xfrm>
            <a:off x="6172200" y="4343400"/>
            <a:ext cx="2895600" cy="1905000"/>
          </a:xfrm>
        </p:spPr>
        <p:txBody>
          <a:bodyPr>
            <a:normAutofit fontScale="90000"/>
          </a:bodyPr>
          <a:lstStyle/>
          <a:p>
            <a:pPr algn="just"/>
            <a:r>
              <a:rPr lang="el-GR" sz="2400" b="1" dirty="0" smtClean="0">
                <a:solidFill>
                  <a:srgbClr val="002060"/>
                </a:solidFill>
                <a:latin typeface="Book Antiqua" pitchFamily="18" charset="0"/>
                <a:ea typeface="+mn-ea"/>
                <a:cs typeface="+mn-cs"/>
              </a:rPr>
              <a:t>Οπότε, δε δεχόμαστε την ταύτιση της στάσης ως μέγιστο γένος με την αἰωνιότητα.</a:t>
            </a:r>
            <a:endParaRPr lang="el-GR" sz="2400" b="1" dirty="0">
              <a:solidFill>
                <a:srgbClr val="002060"/>
              </a:solidFill>
              <a:latin typeface="Book Antiqua" pitchFamily="18" charset="0"/>
              <a:ea typeface="+mn-ea"/>
              <a:cs typeface="+mn-cs"/>
            </a:endParaRPr>
          </a:p>
        </p:txBody>
      </p:sp>
      <p:sp>
        <p:nvSpPr>
          <p:cNvPr id="11" name="AutoShape 2"/>
          <p:cNvSpPr>
            <a:spLocks noChangeArrowheads="1"/>
          </p:cNvSpPr>
          <p:nvPr/>
        </p:nvSpPr>
        <p:spPr bwMode="auto">
          <a:xfrm>
            <a:off x="0" y="27432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12" name="AutoShape 2"/>
          <p:cNvSpPr>
            <a:spLocks noChangeArrowheads="1"/>
          </p:cNvSpPr>
          <p:nvPr/>
        </p:nvSpPr>
        <p:spPr bwMode="auto">
          <a:xfrm>
            <a:off x="0" y="17526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13" name="6 - Τίτλος"/>
          <p:cNvSpPr txBox="1">
            <a:spLocks/>
          </p:cNvSpPr>
          <p:nvPr/>
        </p:nvSpPr>
        <p:spPr>
          <a:xfrm>
            <a:off x="228600" y="274638"/>
            <a:ext cx="8763000" cy="1143000"/>
          </a:xfrm>
          <a:prstGeom prst="rect">
            <a:avLst/>
          </a:prstGeom>
        </p:spPr>
        <p:txBody>
          <a:bodyPr vert="horz" lIns="91440" tIns="45720" rIns="91440" bIns="45720" rtlCol="0" anchor="ctr">
            <a:normAutofit fontScale="85000" lnSpcReduction="10000"/>
          </a:bodyPr>
          <a:lstStyle/>
          <a:p>
            <a:pPr algn="just">
              <a:spcBef>
                <a:spcPct val="0"/>
              </a:spcBef>
            </a:pPr>
            <a:r>
              <a:rPr kumimoji="0" lang="el-GR" sz="4400" b="1" i="0" u="none" strike="noStrike" kern="1200" cap="none" spc="0" normalizeH="0" baseline="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Οι 3 τρόποι με τους</a:t>
            </a:r>
            <a:r>
              <a:rPr kumimoji="0" lang="el-GR" sz="4400" b="1" i="0" u="none" strike="noStrike" kern="1200" cap="none" spc="0" normalizeH="0" noProof="0" dirty="0" smtClean="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rPr>
              <a:t> </a:t>
            </a:r>
            <a:r>
              <a:rPr lang="el-GR" sz="44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οποίους υπάρχει διαρκής κίνηση στον νοητό κόσμο</a:t>
            </a:r>
            <a:endParaRPr kumimoji="0" lang="el-GR" sz="44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1752600"/>
            <a:ext cx="8229600" cy="792163"/>
          </a:xfrm>
        </p:spPr>
        <p:txBody>
          <a:bodyPr>
            <a:normAutofit/>
          </a:bodyPr>
          <a:lstStyle/>
          <a:p>
            <a:pPr algn="just">
              <a:buNone/>
            </a:pPr>
            <a:r>
              <a:rPr lang="el-GR" sz="3600" b="1" dirty="0" smtClean="0">
                <a:solidFill>
                  <a:srgbClr val="002060"/>
                </a:solidFill>
                <a:latin typeface="Book Antiqua" pitchFamily="18" charset="0"/>
              </a:rPr>
              <a:t>Είναι ἑνότητα και απουσία έκτασης.</a:t>
            </a:r>
          </a:p>
          <a:p>
            <a:pPr algn="just"/>
            <a:endParaRPr lang="el-GR" b="1" dirty="0" smtClean="0">
              <a:latin typeface="Book Antiqua" pitchFamily="18" charset="0"/>
            </a:endParaRPr>
          </a:p>
        </p:txBody>
      </p:sp>
      <p:sp>
        <p:nvSpPr>
          <p:cNvPr id="4" name="3 - Ορθογώνιο"/>
          <p:cNvSpPr/>
          <p:nvPr/>
        </p:nvSpPr>
        <p:spPr>
          <a:xfrm>
            <a:off x="2345562" y="2895600"/>
            <a:ext cx="184731" cy="369332"/>
          </a:xfrm>
          <a:prstGeom prst="rect">
            <a:avLst/>
          </a:prstGeom>
        </p:spPr>
        <p:txBody>
          <a:bodyPr wrap="none">
            <a:spAutoFit/>
          </a:bodyPr>
          <a:lstStyle/>
          <a:p>
            <a:pPr algn="just"/>
            <a:endParaRPr lang="el-GR" dirty="0"/>
          </a:p>
        </p:txBody>
      </p:sp>
      <p:sp>
        <p:nvSpPr>
          <p:cNvPr id="5" name="4 - Ορθογώνιο"/>
          <p:cNvSpPr/>
          <p:nvPr/>
        </p:nvSpPr>
        <p:spPr>
          <a:xfrm>
            <a:off x="1371600" y="2819400"/>
            <a:ext cx="6019799" cy="830997"/>
          </a:xfrm>
          <a:prstGeom prst="rect">
            <a:avLst/>
          </a:prstGeom>
        </p:spPr>
        <p:txBody>
          <a:bodyPr wrap="square">
            <a:spAutoFit/>
          </a:bodyPr>
          <a:lstStyle/>
          <a:p>
            <a:pPr algn="just"/>
            <a:r>
              <a:rPr lang="el-GR" sz="4800" dirty="0" smtClean="0">
                <a:latin typeface="Book Antiqua"/>
                <a:ea typeface="Calibri"/>
                <a:cs typeface="Times New Roman"/>
                <a:sym typeface="Wingdings"/>
              </a:rPr>
              <a:t></a:t>
            </a:r>
            <a:r>
              <a:rPr lang="el-GR" dirty="0" smtClean="0">
                <a:latin typeface="Book Antiqua"/>
                <a:ea typeface="Calibri"/>
                <a:cs typeface="Times New Roman"/>
              </a:rPr>
              <a:t>   </a:t>
            </a:r>
            <a:r>
              <a:rPr lang="el-GR" b="1" dirty="0" smtClean="0">
                <a:solidFill>
                  <a:srgbClr val="C00000"/>
                </a:solidFill>
                <a:latin typeface="Book Antiqua"/>
                <a:ea typeface="Calibri"/>
                <a:cs typeface="Times New Roman"/>
              </a:rPr>
              <a:t> </a:t>
            </a:r>
            <a:r>
              <a:rPr lang="el-GR" sz="3600" b="1" i="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ἐν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ea typeface="+mj-ea"/>
                <a:cs typeface="+mj-cs"/>
              </a:rPr>
              <a:t>ἑνί</a:t>
            </a:r>
            <a:r>
              <a:rPr lang="el-GR" sz="3600" b="1" i="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ea typeface="+mj-ea"/>
                <a:cs typeface="+mj-cs"/>
              </a:rPr>
              <a:t>τέ</a:t>
            </a:r>
            <a:r>
              <a:rPr lang="el-GR" sz="3600" b="1" i="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 καί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ea typeface="+mj-ea"/>
                <a:cs typeface="+mj-cs"/>
              </a:rPr>
              <a:t>ἀδιάστατον</a:t>
            </a:r>
            <a:endParaRPr lang="el-GR" sz="4400" b="1" i="1" dirty="0" smtClean="0">
              <a:solidFill>
                <a:srgbClr val="C00000"/>
              </a:solidFill>
              <a:effectLst>
                <a:outerShdw blurRad="50800" dist="38100" algn="tr" rotWithShape="0">
                  <a:prstClr val="black">
                    <a:alpha val="40000"/>
                  </a:prstClr>
                </a:outerShdw>
              </a:effectLst>
              <a:latin typeface="Book Antiqua" pitchFamily="18" charset="0"/>
              <a:ea typeface="+mj-ea"/>
              <a:cs typeface="+mj-cs"/>
            </a:endParaRPr>
          </a:p>
        </p:txBody>
      </p:sp>
      <p:pic>
        <p:nvPicPr>
          <p:cNvPr id="6" name="5 - Εικόνα"/>
          <p:cNvPicPr/>
          <p:nvPr/>
        </p:nvPicPr>
        <p:blipFill>
          <a:blip r:embed="rId2" cstate="print"/>
          <a:srcRect l="3860" t="29017" r="29627" b="56475"/>
          <a:stretch>
            <a:fillRect/>
          </a:stretch>
        </p:blipFill>
        <p:spPr bwMode="auto">
          <a:xfrm>
            <a:off x="76200" y="4419600"/>
            <a:ext cx="8991600" cy="1828800"/>
          </a:xfrm>
          <a:prstGeom prst="rect">
            <a:avLst/>
          </a:prstGeom>
          <a:noFill/>
          <a:ln w="9525">
            <a:noFill/>
            <a:miter lim="800000"/>
            <a:headEnd/>
            <a:tailEnd/>
          </a:ln>
        </p:spPr>
      </p:pic>
      <p:sp>
        <p:nvSpPr>
          <p:cNvPr id="7" name="6 - Τίτλος"/>
          <p:cNvSpPr>
            <a:spLocks noGrp="1"/>
          </p:cNvSpPr>
          <p:nvPr>
            <p:ph type="title"/>
          </p:nvPr>
        </p:nvSpPr>
        <p:spPr/>
        <p:txBody>
          <a:bodyPr>
            <a:normAutofit/>
          </a:bodyPr>
          <a:lstStyle/>
          <a:p>
            <a:r>
              <a:rPr lang="el-GR" b="1" dirty="0" smtClean="0">
                <a:solidFill>
                  <a:srgbClr val="C00000"/>
                </a:solidFill>
                <a:effectLst>
                  <a:outerShdw blurRad="50800" dist="38100" algn="tr" rotWithShape="0">
                    <a:prstClr val="black">
                      <a:alpha val="40000"/>
                    </a:prstClr>
                  </a:outerShdw>
                </a:effectLst>
                <a:latin typeface="Book Antiqua" pitchFamily="18" charset="0"/>
              </a:rPr>
              <a:t>Τι είναι η αἰωνιότητα;</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C00000"/>
                </a:solidFill>
                <a:effectLst>
                  <a:outerShdw blurRad="50800" dist="38100" algn="tr" rotWithShape="0">
                    <a:prstClr val="black">
                      <a:alpha val="40000"/>
                    </a:prstClr>
                  </a:outerShdw>
                </a:effectLst>
                <a:latin typeface="Book Antiqua" pitchFamily="18" charset="0"/>
              </a:rPr>
              <a:t>Το  </a:t>
            </a:r>
            <a:r>
              <a:rPr lang="el-GR" b="1" i="1" dirty="0" smtClean="0">
                <a:solidFill>
                  <a:srgbClr val="C00000"/>
                </a:solidFill>
                <a:effectLst>
                  <a:outerShdw blurRad="50800" dist="38100" algn="tr" rotWithShape="0">
                    <a:prstClr val="black">
                      <a:alpha val="40000"/>
                    </a:prstClr>
                  </a:outerShdw>
                </a:effectLst>
                <a:latin typeface="Book Antiqua" pitchFamily="18" charset="0"/>
              </a:rPr>
              <a:t>παραμένει</a:t>
            </a:r>
            <a:r>
              <a:rPr lang="el-GR" sz="3200" b="1" i="1" u="sng" dirty="0" smtClean="0"/>
              <a:t> </a:t>
            </a:r>
            <a:endParaRPr lang="el-GR" sz="2800" i="1" dirty="0" smtClean="0">
              <a:latin typeface="Book Antiqua" pitchFamily="18" charset="0"/>
            </a:endParaRPr>
          </a:p>
        </p:txBody>
      </p:sp>
      <p:sp>
        <p:nvSpPr>
          <p:cNvPr id="3" name="2 - Θέση περιεχομένου"/>
          <p:cNvSpPr>
            <a:spLocks noGrp="1"/>
          </p:cNvSpPr>
          <p:nvPr>
            <p:ph idx="1"/>
          </p:nvPr>
        </p:nvSpPr>
        <p:spPr>
          <a:xfrm>
            <a:off x="304800" y="2057400"/>
            <a:ext cx="8610600" cy="3276600"/>
          </a:xfrm>
        </p:spPr>
        <p:txBody>
          <a:bodyPr>
            <a:normAutofit/>
          </a:bodyPr>
          <a:lstStyle/>
          <a:p>
            <a:pPr marL="714375" indent="-714375" algn="just">
              <a:buBlip>
                <a:blip r:embed="rId2"/>
              </a:buBlip>
            </a:pPr>
            <a:r>
              <a:rPr lang="el-GR" sz="2800" dirty="0" smtClean="0">
                <a:solidFill>
                  <a:srgbClr val="002060"/>
                </a:solidFill>
                <a:latin typeface="Book Antiqua" pitchFamily="18" charset="0"/>
              </a:rPr>
              <a:t>Εδώ αυτό που μάς αποδίδει την έννοια της στάσης είναι το </a:t>
            </a:r>
            <a:r>
              <a:rPr lang="el-GR" sz="2800" b="1" i="1" dirty="0" smtClean="0">
                <a:solidFill>
                  <a:srgbClr val="002060"/>
                </a:solidFill>
                <a:latin typeface="Book Antiqua" pitchFamily="18" charset="0"/>
              </a:rPr>
              <a:t>παραμένει</a:t>
            </a:r>
            <a:r>
              <a:rPr lang="el-GR" sz="2800" dirty="0" smtClean="0">
                <a:solidFill>
                  <a:srgbClr val="002060"/>
                </a:solidFill>
                <a:latin typeface="Book Antiqua" pitchFamily="18" charset="0"/>
              </a:rPr>
              <a:t> το οποίο σημαίνει πως είμαι στατικός. </a:t>
            </a:r>
          </a:p>
          <a:p>
            <a:pPr marL="714375" indent="-714375" algn="just">
              <a:buBlip>
                <a:blip r:embed="rId2"/>
              </a:buBlip>
            </a:pPr>
            <a:r>
              <a:rPr lang="el-GR" sz="2800" dirty="0" smtClean="0">
                <a:solidFill>
                  <a:srgbClr val="002060"/>
                </a:solidFill>
                <a:latin typeface="Book Antiqua" pitchFamily="18" charset="0"/>
              </a:rPr>
              <a:t>Το </a:t>
            </a:r>
            <a:r>
              <a:rPr lang="el-GR" sz="2800" b="1" i="1" dirty="0" smtClean="0">
                <a:solidFill>
                  <a:srgbClr val="002060"/>
                </a:solidFill>
                <a:latin typeface="Book Antiqua" pitchFamily="18" charset="0"/>
              </a:rPr>
              <a:t>παραμένει</a:t>
            </a:r>
            <a:r>
              <a:rPr lang="el-GR" sz="2800" dirty="0" smtClean="0">
                <a:solidFill>
                  <a:srgbClr val="002060"/>
                </a:solidFill>
                <a:latin typeface="Book Antiqua" pitchFamily="18" charset="0"/>
              </a:rPr>
              <a:t> μέσα σε ἑνότητα σημαίνει, λέει ο Πλωτῖνος, </a:t>
            </a:r>
            <a:r>
              <a:rPr lang="el-GR" sz="2800" b="1" u="sng" dirty="0" smtClean="0">
                <a:solidFill>
                  <a:srgbClr val="002060"/>
                </a:solidFill>
                <a:latin typeface="Book Antiqua" pitchFamily="18" charset="0"/>
              </a:rPr>
              <a:t>πως μετέχει με κάποιον τρόπο της στάσης, δεν είναι στάση</a:t>
            </a:r>
            <a:r>
              <a:rPr lang="el-GR" sz="2800" dirty="0" smtClean="0">
                <a:solidFill>
                  <a:srgbClr val="002060"/>
                </a:solidFill>
                <a:latin typeface="Book Antiqua" pitchFamily="18" charset="0"/>
              </a:rPr>
              <a:t>.</a:t>
            </a:r>
            <a:endParaRPr lang="el-GR" sz="2800" dirty="0">
              <a:solidFill>
                <a:srgbClr val="002060"/>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800" b="1" dirty="0" smtClean="0">
                <a:solidFill>
                  <a:srgbClr val="C00000"/>
                </a:solidFill>
                <a:effectLst>
                  <a:outerShdw blurRad="50800" dist="38100" algn="tr" rotWithShape="0">
                    <a:prstClr val="black">
                      <a:alpha val="40000"/>
                    </a:prstClr>
                  </a:outerShdw>
                </a:effectLst>
                <a:latin typeface="Book Antiqua" pitchFamily="18" charset="0"/>
              </a:rPr>
              <a:t>Η αἰωνιότητα δεν ταυτίζεται με την στάση</a:t>
            </a:r>
          </a:p>
        </p:txBody>
      </p:sp>
      <p:sp>
        <p:nvSpPr>
          <p:cNvPr id="4" name="3 - Θέση περιεχομένου"/>
          <p:cNvSpPr>
            <a:spLocks noGrp="1"/>
          </p:cNvSpPr>
          <p:nvPr>
            <p:ph idx="1"/>
          </p:nvPr>
        </p:nvSpPr>
        <p:spPr>
          <a:xfrm>
            <a:off x="457200" y="1798637"/>
            <a:ext cx="8229600" cy="1384995"/>
          </a:xfrm>
          <a:prstGeom prst="rect">
            <a:avLst/>
          </a:prstGeom>
        </p:spPr>
        <p:txBody>
          <a:bodyPr wrap="square">
            <a:spAutoFit/>
          </a:bodyPr>
          <a:lstStyle/>
          <a:p>
            <a:pPr algn="just"/>
            <a:r>
              <a:rPr lang="el-GR" sz="2800" dirty="0" smtClean="0">
                <a:solidFill>
                  <a:srgbClr val="002060"/>
                </a:solidFill>
                <a:latin typeface="Book Antiqua" pitchFamily="18" charset="0"/>
              </a:rPr>
              <a:t>Οπότε, θεωρούμε ότι η αἰωνιότητα δεν ταυτίζεται με την στάση, δηλαδή </a:t>
            </a:r>
            <a:r>
              <a:rPr lang="el-GR" sz="2800" b="1" u="sng" dirty="0" smtClean="0">
                <a:solidFill>
                  <a:srgbClr val="002060"/>
                </a:solidFill>
                <a:latin typeface="Book Antiqua" pitchFamily="18" charset="0"/>
              </a:rPr>
              <a:t>η υπόθεση ότι η  αἰωνιότητα είναι στάση δεν ισχύει</a:t>
            </a:r>
            <a:r>
              <a:rPr lang="el-GR" sz="2800" dirty="0" smtClean="0">
                <a:solidFill>
                  <a:srgbClr val="002060"/>
                </a:solidFill>
                <a:latin typeface="Book Antiqua" pitchFamily="18" charset="0"/>
              </a:rPr>
              <a:t>.</a:t>
            </a:r>
            <a:endParaRPr lang="el-GR" sz="2800" dirty="0">
              <a:solidFill>
                <a:srgbClr val="002060"/>
              </a:solidFill>
              <a:latin typeface="Book Antiqua" pitchFamily="18" charset="0"/>
            </a:endParaRPr>
          </a:p>
        </p:txBody>
      </p:sp>
      <p:sp>
        <p:nvSpPr>
          <p:cNvPr id="5" name="4 - Ορθογώνιο"/>
          <p:cNvSpPr/>
          <p:nvPr/>
        </p:nvSpPr>
        <p:spPr>
          <a:xfrm>
            <a:off x="304800" y="3746718"/>
            <a:ext cx="8610600" cy="1815882"/>
          </a:xfrm>
          <a:prstGeom prst="rect">
            <a:avLst/>
          </a:prstGeom>
        </p:spPr>
        <p:txBody>
          <a:bodyPr wrap="square">
            <a:spAutoFit/>
          </a:bodyPr>
          <a:lstStyle/>
          <a:p>
            <a:pPr algn="just"/>
            <a:r>
              <a:rPr lang="el-GR" sz="2800" dirty="0" smtClean="0">
                <a:solidFill>
                  <a:srgbClr val="002060"/>
                </a:solidFill>
                <a:latin typeface="Book Antiqua" pitchFamily="18" charset="0"/>
              </a:rPr>
              <a:t>Έχουμε βρει </a:t>
            </a:r>
            <a:r>
              <a:rPr lang="el-GR" sz="2800" b="1" dirty="0" smtClean="0">
                <a:solidFill>
                  <a:srgbClr val="002060"/>
                </a:solidFill>
                <a:latin typeface="Book Antiqua" pitchFamily="18" charset="0"/>
              </a:rPr>
              <a:t>δύο σχέσεις μέθεξης</a:t>
            </a:r>
            <a:r>
              <a:rPr lang="el-GR" sz="2800" dirty="0" smtClean="0">
                <a:solidFill>
                  <a:srgbClr val="002060"/>
                </a:solidFill>
                <a:latin typeface="Book Antiqua" pitchFamily="18" charset="0"/>
              </a:rPr>
              <a:t>: η αἰωνιότητα μετέχει στη Στάση, τα νοητά μετέχουν στην αἰωνιότητα, </a:t>
            </a:r>
            <a:r>
              <a:rPr lang="el-GR" sz="2800" b="1" u="sng" dirty="0" smtClean="0">
                <a:solidFill>
                  <a:srgbClr val="002060"/>
                </a:solidFill>
                <a:latin typeface="Book Antiqua" pitchFamily="18" charset="0"/>
              </a:rPr>
              <a:t>αλλά δεν έχουμε ακόμα βρει τη φύση της αἰωνιότητας</a:t>
            </a:r>
            <a:r>
              <a:rPr lang="el-GR" sz="2800" dirty="0" smtClean="0">
                <a:solidFill>
                  <a:srgbClr val="002060"/>
                </a:solidFill>
                <a:latin typeface="Book Antiqua" pitchFamily="18" charset="0"/>
              </a:rPr>
              <a:t>.</a:t>
            </a:r>
            <a:endParaRPr lang="el-GR" sz="2800" dirty="0">
              <a:solidFill>
                <a:srgbClr val="002060"/>
              </a:solidFill>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609600" y="1600200"/>
            <a:ext cx="8229600" cy="3352800"/>
          </a:xfrm>
          <a:prstGeom prst="rect">
            <a:avLst/>
          </a:prstGeom>
        </p:spPr>
        <p:txBody>
          <a:bodyPr vert="horz" lIns="91440" tIns="45720" rIns="91440" bIns="45720" rtlCol="0" anchor="ctr">
            <a:normAutofit/>
          </a:bodyPr>
          <a:lstStyle/>
          <a:p>
            <a:pPr lvl="0" algn="ctr">
              <a:spcBef>
                <a:spcPct val="0"/>
              </a:spcBef>
            </a:pPr>
            <a:endParaRPr kumimoji="0" lang="el-GR" sz="4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9" name="3 - Θέση περιεχομένου"/>
          <p:cNvSpPr txBox="1">
            <a:spLocks/>
          </p:cNvSpPr>
          <p:nvPr/>
        </p:nvSpPr>
        <p:spPr>
          <a:xfrm>
            <a:off x="381000" y="5638800"/>
            <a:ext cx="8458200" cy="10668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sp>
        <p:nvSpPr>
          <p:cNvPr id="10" name="9 - Θέση περιεχομένου"/>
          <p:cNvSpPr>
            <a:spLocks noGrp="1"/>
          </p:cNvSpPr>
          <p:nvPr>
            <p:ph idx="1"/>
          </p:nvPr>
        </p:nvSpPr>
        <p:spPr>
          <a:xfrm>
            <a:off x="304800" y="609600"/>
            <a:ext cx="8610600" cy="4572000"/>
          </a:xfrm>
        </p:spPr>
        <p:txBody>
          <a:bodyPr>
            <a:normAutofit lnSpcReduction="10000"/>
          </a:bodyPr>
          <a:lstStyle/>
          <a:p>
            <a:pPr algn="ctr">
              <a:buNone/>
            </a:pPr>
            <a:r>
              <a:rPr lang="el-GR" sz="4000" b="1" i="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Περί αἰώνος καί χρόνου  </a:t>
            </a:r>
          </a:p>
          <a:p>
            <a:pPr algn="ctr">
              <a:buNone/>
            </a:pPr>
            <a:r>
              <a:rPr lang="el-GR" sz="4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ΙΙΙ 7 [45] 1.</a:t>
            </a:r>
            <a:endParaRPr lang="en-US" sz="4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endParaRPr>
          </a:p>
          <a:p>
            <a:endParaRPr lang="el-GR" b="1" i="1" dirty="0" smtClean="0"/>
          </a:p>
          <a:p>
            <a:pPr>
              <a:buNone/>
            </a:pPr>
            <a:endParaRPr lang="en-US" b="1" i="1" dirty="0" smtClean="0"/>
          </a:p>
          <a:p>
            <a:pPr marL="723900" lvl="0" indent="-723900">
              <a:buBlip>
                <a:blip r:embed="rId2"/>
              </a:buBlip>
            </a:pPr>
            <a:r>
              <a:rPr lang="el-GR" b="1" dirty="0" smtClean="0">
                <a:solidFill>
                  <a:srgbClr val="002060"/>
                </a:solidFill>
                <a:latin typeface="Book Antiqua" pitchFamily="18" charset="0"/>
              </a:rPr>
              <a:t>έμφαση στη λεπτομέρεια,</a:t>
            </a:r>
          </a:p>
          <a:p>
            <a:pPr marL="723900" lvl="0" indent="-723900">
              <a:buNone/>
            </a:pPr>
            <a:r>
              <a:rPr lang="el-GR" sz="800" b="1" dirty="0" smtClean="0">
                <a:solidFill>
                  <a:srgbClr val="002060"/>
                </a:solidFill>
                <a:latin typeface="Book Antiqua" pitchFamily="18" charset="0"/>
              </a:rPr>
              <a:t> </a:t>
            </a:r>
            <a:endParaRPr lang="el-GR" sz="800" dirty="0" smtClean="0">
              <a:solidFill>
                <a:srgbClr val="002060"/>
              </a:solidFill>
              <a:latin typeface="Book Antiqua" pitchFamily="18" charset="0"/>
            </a:endParaRPr>
          </a:p>
          <a:p>
            <a:pPr marL="723900" lvl="0" indent="-723900">
              <a:buBlip>
                <a:blip r:embed="rId2"/>
              </a:buBlip>
            </a:pPr>
            <a:r>
              <a:rPr lang="el-GR" b="1" dirty="0" smtClean="0">
                <a:solidFill>
                  <a:srgbClr val="002060"/>
                </a:solidFill>
                <a:latin typeface="Book Antiqua" pitchFamily="18" charset="0"/>
              </a:rPr>
              <a:t>πολύ προσεκτική ανάλυση των εννοιών,</a:t>
            </a:r>
          </a:p>
          <a:p>
            <a:pPr marL="723900" lvl="0" indent="-723900">
              <a:buNone/>
            </a:pPr>
            <a:r>
              <a:rPr lang="el-GR" sz="800" b="1" dirty="0" smtClean="0">
                <a:solidFill>
                  <a:srgbClr val="002060"/>
                </a:solidFill>
                <a:latin typeface="Book Antiqua" pitchFamily="18" charset="0"/>
              </a:rPr>
              <a:t> </a:t>
            </a:r>
            <a:endParaRPr lang="el-GR" sz="800" dirty="0" smtClean="0">
              <a:solidFill>
                <a:srgbClr val="002060"/>
              </a:solidFill>
              <a:latin typeface="Book Antiqua" pitchFamily="18" charset="0"/>
            </a:endParaRPr>
          </a:p>
          <a:p>
            <a:pPr marL="723900" lvl="0" indent="-723900">
              <a:buBlip>
                <a:blip r:embed="rId2"/>
              </a:buBlip>
            </a:pPr>
            <a:r>
              <a:rPr lang="el-GR" b="1" dirty="0" smtClean="0">
                <a:solidFill>
                  <a:srgbClr val="002060"/>
                </a:solidFill>
                <a:latin typeface="Book Antiqua" pitchFamily="18" charset="0"/>
              </a:rPr>
              <a:t>πολύ προσεκτική χρήση επιχειρημάτων</a:t>
            </a:r>
            <a:endParaRPr lang="el-GR" dirty="0" smtClean="0">
              <a:solidFill>
                <a:srgbClr val="002060"/>
              </a:solidFill>
              <a:latin typeface="Book Antiqua" pitchFamily="18" charset="0"/>
            </a:endParaRP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Εικόνες –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3124201"/>
            <a:ext cx="8458200" cy="3047999"/>
          </a:xfrm>
        </p:spPr>
        <p:txBody>
          <a:bodyPr>
            <a:normAutofit fontScale="92500" lnSpcReduction="10000"/>
          </a:bodyPr>
          <a:lstStyle/>
          <a:p>
            <a:pPr>
              <a:buNone/>
            </a:pPr>
            <a:endParaRPr lang="el-GR" sz="3000" dirty="0" smtClean="0">
              <a:solidFill>
                <a:srgbClr val="002060"/>
              </a:solidFill>
              <a:latin typeface="Book Antiqua" pitchFamily="18" charset="0"/>
            </a:endParaRPr>
          </a:p>
          <a:p>
            <a:pPr algn="just">
              <a:lnSpc>
                <a:spcPct val="115000"/>
              </a:lnSpc>
              <a:spcAft>
                <a:spcPts val="1000"/>
              </a:spcAft>
              <a:buNone/>
            </a:pPr>
            <a:endParaRPr lang="el-GR" sz="500" b="1" dirty="0" smtClean="0">
              <a:solidFill>
                <a:srgbClr val="002060"/>
              </a:solidFill>
              <a:latin typeface="Book Antiqua" pitchFamily="18" charset="0"/>
            </a:endParaRPr>
          </a:p>
          <a:p>
            <a:pPr algn="just">
              <a:lnSpc>
                <a:spcPct val="115000"/>
              </a:lnSpc>
              <a:spcAft>
                <a:spcPts val="500"/>
              </a:spcAft>
              <a:buNone/>
            </a:pPr>
            <a:r>
              <a:rPr lang="el-GR" b="1" dirty="0" smtClean="0">
                <a:solidFill>
                  <a:srgbClr val="002060"/>
                </a:solidFill>
                <a:latin typeface="Book Antiqua" pitchFamily="18" charset="0"/>
              </a:rPr>
              <a:t>Σύμβολα:   </a:t>
            </a:r>
          </a:p>
          <a:p>
            <a:pPr algn="just">
              <a:lnSpc>
                <a:spcPct val="115000"/>
              </a:lnSpc>
              <a:spcAft>
                <a:spcPts val="500"/>
              </a:spcAft>
              <a:buNone/>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endParaRPr lang="el-GR" b="1" dirty="0">
              <a:solidFill>
                <a:srgbClr val="002060"/>
              </a:solidFill>
              <a:latin typeface="Book Antiqua" pitchFamily="18" charset="0"/>
            </a:endParaRPr>
          </a:p>
          <a:p>
            <a:pPr marL="0" indent="0">
              <a:lnSpc>
                <a:spcPct val="120000"/>
              </a:lnSpc>
              <a:buNone/>
            </a:pPr>
            <a:r>
              <a:rPr lang="fr-FR" sz="2800" dirty="0" smtClean="0">
                <a:solidFill>
                  <a:srgbClr val="002060"/>
                </a:solidFill>
                <a:latin typeface="Book Antiqua"/>
                <a:ea typeface="Calibri"/>
                <a:cs typeface="Times New Roman"/>
              </a:rPr>
              <a:t>http</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www</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gutenberg</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org</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files</a:t>
            </a:r>
            <a:r>
              <a:rPr lang="el-GR" sz="2800" dirty="0" smtClean="0">
                <a:solidFill>
                  <a:srgbClr val="002060"/>
                </a:solidFill>
                <a:latin typeface="Book Antiqua"/>
                <a:ea typeface="Calibri"/>
                <a:cs typeface="Times New Roman"/>
              </a:rPr>
              <a:t>/17330/17330-</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/17330 </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htm</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linkC</a:t>
            </a:r>
            <a:r>
              <a:rPr lang="el-GR" sz="2800" dirty="0" smtClean="0">
                <a:solidFill>
                  <a:srgbClr val="002060"/>
                </a:solidFill>
                <a:latin typeface="Book Antiqua"/>
                <a:ea typeface="Calibri"/>
                <a:cs typeface="Times New Roman"/>
              </a:rPr>
              <a:t>2</a:t>
            </a:r>
            <a:r>
              <a:rPr lang="fr-FR" sz="2800" dirty="0" smtClean="0">
                <a:solidFill>
                  <a:srgbClr val="002060"/>
                </a:solidFill>
                <a:latin typeface="Book Antiqua"/>
                <a:ea typeface="Calibri"/>
                <a:cs typeface="Times New Roman"/>
              </a:rPr>
              <a:t>HCH</a:t>
            </a:r>
            <a:r>
              <a:rPr lang="el-GR" sz="2800" dirty="0" smtClean="0">
                <a:solidFill>
                  <a:srgbClr val="002060"/>
                </a:solidFill>
                <a:latin typeface="Book Antiqua"/>
                <a:ea typeface="Calibri"/>
                <a:cs typeface="Times New Roman"/>
              </a:rPr>
              <a:t>0002</a:t>
            </a:r>
            <a:endParaRPr lang="el-GR" sz="2800" dirty="0">
              <a:solidFill>
                <a:srgbClr val="002060"/>
              </a:solidFill>
              <a:latin typeface="Book Antiqua" pitchFamily="18" charset="0"/>
            </a:endParaRPr>
          </a:p>
        </p:txBody>
      </p:sp>
      <p:sp>
        <p:nvSpPr>
          <p:cNvPr id="4" name="3 - Ορθογώνιο"/>
          <p:cNvSpPr/>
          <p:nvPr/>
        </p:nvSpPr>
        <p:spPr>
          <a:xfrm>
            <a:off x="381000" y="1598474"/>
            <a:ext cx="8458200" cy="1754326"/>
          </a:xfrm>
          <a:prstGeom prst="rect">
            <a:avLst/>
          </a:prstGeom>
        </p:spPr>
        <p:txBody>
          <a:bodyPr wrap="square">
            <a:spAutoFit/>
          </a:bodyPr>
          <a:lstStyle/>
          <a:p>
            <a:pPr marL="898525" indent="-898525" algn="just"/>
            <a:r>
              <a:rPr lang="el-GR" sz="2800" b="1" dirty="0" smtClean="0">
                <a:solidFill>
                  <a:srgbClr val="002060"/>
                </a:solidFill>
                <a:latin typeface="Book Antiqua" pitchFamily="18" charset="0"/>
              </a:rPr>
              <a:t>(1)  	Εικόνα 1 –  Έδρανα πανεπιστημιακού</a:t>
            </a:r>
            <a:r>
              <a:rPr lang="el-GR" b="1" dirty="0" smtClean="0"/>
              <a:t> </a:t>
            </a:r>
            <a:r>
              <a:rPr lang="el-GR" sz="2800" b="1" dirty="0" smtClean="0">
                <a:solidFill>
                  <a:srgbClr val="002060"/>
                </a:solidFill>
                <a:latin typeface="Book Antiqua" pitchFamily="18" charset="0"/>
              </a:rPr>
              <a:t>αμφιθεάτρου</a:t>
            </a:r>
            <a:r>
              <a:rPr lang="el-GR" b="1" dirty="0" smtClean="0"/>
              <a:t>.</a:t>
            </a:r>
            <a:endParaRPr lang="el-GR" dirty="0" smtClean="0"/>
          </a:p>
          <a:p>
            <a:pPr algn="just"/>
            <a:r>
              <a:rPr lang="en-US" sz="2600" dirty="0" smtClean="0">
                <a:solidFill>
                  <a:srgbClr val="002060"/>
                </a:solidFill>
                <a:latin typeface="Book Antiqua"/>
                <a:ea typeface="Calibri"/>
                <a:cs typeface="Times New Roman"/>
              </a:rPr>
              <a:t>http</a:t>
            </a:r>
            <a:r>
              <a:rPr lang="el-GR" sz="2600" dirty="0" smtClean="0">
                <a:solidFill>
                  <a:srgbClr val="002060"/>
                </a:solidFill>
                <a:latin typeface="Book Antiqua"/>
                <a:ea typeface="Calibri"/>
                <a:cs typeface="Times New Roman"/>
              </a:rPr>
              <a:t>://</a:t>
            </a:r>
            <a:r>
              <a:rPr lang="en-US" sz="2600" dirty="0" err="1" smtClean="0">
                <a:solidFill>
                  <a:srgbClr val="002060"/>
                </a:solidFill>
                <a:latin typeface="Book Antiqua"/>
                <a:ea typeface="Calibri"/>
                <a:cs typeface="Times New Roman"/>
              </a:rPr>
              <a:t>martijn</a:t>
            </a:r>
            <a:r>
              <a:rPr lang="el-GR" sz="2600" dirty="0" smtClean="0">
                <a:solidFill>
                  <a:srgbClr val="002060"/>
                </a:solidFill>
                <a:latin typeface="Book Antiqua"/>
                <a:ea typeface="Calibri"/>
                <a:cs typeface="Times New Roman"/>
              </a:rPr>
              <a:t>.</a:t>
            </a:r>
            <a:r>
              <a:rPr lang="en-US" sz="2600" dirty="0" smtClean="0">
                <a:solidFill>
                  <a:srgbClr val="002060"/>
                </a:solidFill>
                <a:latin typeface="Book Antiqua"/>
                <a:ea typeface="Calibri"/>
                <a:cs typeface="Times New Roman"/>
              </a:rPr>
              <a:t>van</a:t>
            </a:r>
            <a:r>
              <a:rPr lang="el-GR" sz="2600" dirty="0" smtClean="0">
                <a:solidFill>
                  <a:srgbClr val="002060"/>
                </a:solidFill>
                <a:latin typeface="Book Antiqua"/>
                <a:ea typeface="Calibri"/>
                <a:cs typeface="Times New Roman"/>
              </a:rPr>
              <a:t>.</a:t>
            </a:r>
            <a:r>
              <a:rPr lang="en-US" sz="2600" dirty="0" err="1" smtClean="0">
                <a:solidFill>
                  <a:srgbClr val="002060"/>
                </a:solidFill>
                <a:latin typeface="Book Antiqua"/>
                <a:ea typeface="Calibri"/>
                <a:cs typeface="Times New Roman"/>
              </a:rPr>
              <a:t>steenbergen</a:t>
            </a:r>
            <a:r>
              <a:rPr lang="el-GR" sz="2600" dirty="0" smtClean="0">
                <a:solidFill>
                  <a:srgbClr val="002060"/>
                </a:solidFill>
                <a:latin typeface="Book Antiqua"/>
                <a:ea typeface="Calibri"/>
                <a:cs typeface="Times New Roman"/>
              </a:rPr>
              <a:t>.</a:t>
            </a:r>
            <a:r>
              <a:rPr lang="en-US" sz="2600" dirty="0" err="1" smtClean="0">
                <a:solidFill>
                  <a:srgbClr val="002060"/>
                </a:solidFill>
                <a:latin typeface="Book Antiqua"/>
                <a:ea typeface="Calibri"/>
                <a:cs typeface="Times New Roman"/>
              </a:rPr>
              <a:t>nl</a:t>
            </a:r>
            <a:r>
              <a:rPr lang="el-GR" sz="2600" dirty="0" smtClean="0">
                <a:solidFill>
                  <a:srgbClr val="002060"/>
                </a:solidFill>
                <a:latin typeface="Book Antiqua"/>
                <a:ea typeface="Calibri"/>
                <a:cs typeface="Times New Roman"/>
              </a:rPr>
              <a:t>/</a:t>
            </a:r>
            <a:r>
              <a:rPr lang="en-US" sz="2600" dirty="0" smtClean="0">
                <a:solidFill>
                  <a:srgbClr val="002060"/>
                </a:solidFill>
                <a:latin typeface="Book Antiqua"/>
                <a:ea typeface="Calibri"/>
                <a:cs typeface="Times New Roman"/>
              </a:rPr>
              <a:t>journal</a:t>
            </a:r>
            <a:r>
              <a:rPr lang="el-GR" sz="2600" dirty="0" smtClean="0">
                <a:solidFill>
                  <a:srgbClr val="002060"/>
                </a:solidFill>
                <a:latin typeface="Book Antiqua"/>
                <a:ea typeface="Calibri"/>
                <a:cs typeface="Times New Roman"/>
              </a:rPr>
              <a:t>/2009/07/22/</a:t>
            </a:r>
            <a:r>
              <a:rPr lang="en-US" sz="2600" dirty="0" err="1" smtClean="0">
                <a:solidFill>
                  <a:srgbClr val="002060"/>
                </a:solidFill>
                <a:latin typeface="Book Antiqua"/>
                <a:ea typeface="Calibri"/>
                <a:cs typeface="Times New Roman"/>
              </a:rPr>
              <a:t>coimbra</a:t>
            </a:r>
            <a:r>
              <a:rPr lang="el-GR" sz="2600" dirty="0" smtClean="0">
                <a:solidFill>
                  <a:srgbClr val="002060"/>
                </a:solidFill>
                <a:latin typeface="Book Antiqua"/>
                <a:ea typeface="Calibri"/>
                <a:cs typeface="Times New Roma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229600" cy="5715000"/>
          </a:xfrm>
        </p:spPr>
        <p:txBody>
          <a:bodyPr>
            <a:normAutofit/>
          </a:bodyPr>
          <a:lstStyle/>
          <a:p>
            <a:pPr>
              <a:buNone/>
            </a:pPr>
            <a:r>
              <a:rPr lang="el-GR" sz="4000" b="1" dirty="0" smtClean="0">
                <a:solidFill>
                  <a:srgbClr val="C00000"/>
                </a:solidFill>
                <a:latin typeface="Book Antiqua" pitchFamily="18" charset="0"/>
              </a:rPr>
              <a:t>Σχήματα:</a:t>
            </a:r>
          </a:p>
          <a:p>
            <a:pPr>
              <a:buNone/>
            </a:pPr>
            <a:endParaRPr lang="el-GR" sz="3000" b="1" dirty="0" smtClean="0">
              <a:solidFill>
                <a:srgbClr val="002060"/>
              </a:solidFill>
              <a:latin typeface="Book Antiqua" pitchFamily="18" charset="0"/>
            </a:endParaRPr>
          </a:p>
          <a:p>
            <a:pPr algn="just">
              <a:lnSpc>
                <a:spcPct val="115000"/>
              </a:lnSpc>
              <a:spcBef>
                <a:spcPts val="1200"/>
              </a:spcBef>
              <a:spcAft>
                <a:spcPts val="1000"/>
              </a:spcAft>
            </a:pPr>
            <a:r>
              <a:rPr lang="el-GR" sz="2800" b="1" dirty="0" smtClean="0">
                <a:solidFill>
                  <a:srgbClr val="002060"/>
                </a:solidFill>
                <a:latin typeface="Book Antiqua" pitchFamily="18" charset="0"/>
              </a:rPr>
              <a:t>Σχήμα 1: </a:t>
            </a:r>
          </a:p>
          <a:p>
            <a:pPr algn="just">
              <a:lnSpc>
                <a:spcPct val="115000"/>
              </a:lnSpc>
              <a:spcBef>
                <a:spcPts val="1200"/>
              </a:spcBef>
              <a:spcAft>
                <a:spcPts val="1000"/>
              </a:spcAft>
              <a:buNone/>
            </a:pPr>
            <a:r>
              <a:rPr lang="el-GR" sz="2800" dirty="0" smtClean="0">
                <a:solidFill>
                  <a:srgbClr val="002060"/>
                </a:solidFill>
                <a:latin typeface="Book Antiqua" pitchFamily="18" charset="0"/>
              </a:rPr>
              <a:t>	Η βασική «οικεία» διάκριση αἰώνος και χρόνου.</a:t>
            </a:r>
          </a:p>
          <a:p>
            <a:pPr algn="just">
              <a:lnSpc>
                <a:spcPct val="115000"/>
              </a:lnSpc>
              <a:spcBef>
                <a:spcPts val="1200"/>
              </a:spcBef>
              <a:spcAft>
                <a:spcPts val="1000"/>
              </a:spcAft>
            </a:pPr>
            <a:r>
              <a:rPr lang="el-GR" sz="2800" b="1" dirty="0" smtClean="0">
                <a:solidFill>
                  <a:srgbClr val="002060"/>
                </a:solidFill>
                <a:latin typeface="Book Antiqua" pitchFamily="18" charset="0"/>
              </a:rPr>
              <a:t>Σχήμα 2:</a:t>
            </a:r>
          </a:p>
          <a:p>
            <a:pPr>
              <a:buNone/>
            </a:pPr>
            <a:r>
              <a:rPr lang="el-GR" sz="2800" dirty="0" smtClean="0">
                <a:solidFill>
                  <a:srgbClr val="002060"/>
                </a:solidFill>
                <a:latin typeface="Book Antiqua" pitchFamily="18" charset="0"/>
              </a:rPr>
              <a:t>	Η αντίθετη πορεία της ἀναμνήσεως.</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65238"/>
            <a:ext cx="8229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3200" dirty="0">
                <a:latin typeface="Book Antiqua" pitchFamily="18" charset="0"/>
              </a:rPr>
              <a:t/>
            </a:r>
            <a:br>
              <a:rPr lang="el-GR" sz="3200" dirty="0">
                <a:latin typeface="Book Antiqua" pitchFamily="18" charset="0"/>
              </a:rPr>
            </a:br>
            <a:endParaRPr lang="el-GR" sz="3200" dirty="0">
              <a:latin typeface="Book Antiqua" pitchFamily="18" charset="0"/>
            </a:endParaRPr>
          </a:p>
        </p:txBody>
      </p:sp>
      <p:sp>
        <p:nvSpPr>
          <p:cNvPr id="4" name="3 - Θέση περιεχομένου"/>
          <p:cNvSpPr>
            <a:spLocks noGrp="1"/>
          </p:cNvSpPr>
          <p:nvPr>
            <p:ph idx="1"/>
          </p:nvPr>
        </p:nvSpPr>
        <p:spPr>
          <a:xfrm>
            <a:off x="304800" y="609600"/>
            <a:ext cx="8229600" cy="2286000"/>
          </a:xfrm>
        </p:spPr>
        <p:txBody>
          <a:bodyPr>
            <a:normAutofit/>
          </a:bodyPr>
          <a:lstStyle/>
          <a:p>
            <a:pPr algn="just">
              <a:buNone/>
            </a:pPr>
            <a:r>
              <a:rPr lang="el-GR" dirty="0" smtClean="0">
                <a:latin typeface="Book Antiqua" pitchFamily="18" charset="0"/>
              </a:rPr>
              <a:t>	</a:t>
            </a:r>
            <a:endParaRPr lang="el-GR" dirty="0">
              <a:latin typeface="Book Antiqua" pitchFamily="18" charset="0"/>
            </a:endParaRPr>
          </a:p>
        </p:txBody>
      </p:sp>
      <p:sp>
        <p:nvSpPr>
          <p:cNvPr id="5" name="3 - Θέση περιεχομένου"/>
          <p:cNvSpPr txBox="1">
            <a:spLocks/>
          </p:cNvSpPr>
          <p:nvPr/>
        </p:nvSpPr>
        <p:spPr>
          <a:xfrm>
            <a:off x="381000" y="3048000"/>
            <a:ext cx="8229600" cy="3124200"/>
          </a:xfrm>
          <a:prstGeom prst="rect">
            <a:avLst/>
          </a:prstGeom>
        </p:spPr>
        <p:txBody>
          <a:bodyPr vert="horz" lIns="91440" tIns="45720" rIns="91440" bIns="45720" rtlCol="0">
            <a:normAutofit/>
          </a:bodyPr>
          <a:lstStyle/>
          <a:p>
            <a:pPr marL="342900" indent="-342900" algn="just">
              <a:spcBef>
                <a:spcPct val="20000"/>
              </a:spcBef>
            </a:pPr>
            <a:endParaRPr lang="el-GR" sz="3200" dirty="0" smtClean="0">
              <a:latin typeface="Book Antiqua"/>
              <a:ea typeface="Calibri"/>
              <a:cs typeface="Times New Roman"/>
            </a:endParaRPr>
          </a:p>
        </p:txBody>
      </p:sp>
      <p:pic>
        <p:nvPicPr>
          <p:cNvPr id="7" name="6 - Εικόνα"/>
          <p:cNvPicPr/>
          <p:nvPr/>
        </p:nvPicPr>
        <p:blipFill>
          <a:blip r:embed="rId2" cstate="print"/>
          <a:srcRect l="18371" t="20971" r="44269" b="74028"/>
          <a:stretch>
            <a:fillRect/>
          </a:stretch>
        </p:blipFill>
        <p:spPr bwMode="auto">
          <a:xfrm>
            <a:off x="762000" y="1981200"/>
            <a:ext cx="7924800" cy="914400"/>
          </a:xfrm>
          <a:prstGeom prst="rect">
            <a:avLst/>
          </a:prstGeom>
          <a:ln>
            <a:noFill/>
          </a:ln>
          <a:effectLst>
            <a:outerShdw blurRad="292100" dist="139700" dir="2700000" algn="tl" rotWithShape="0">
              <a:srgbClr val="333333">
                <a:alpha val="65000"/>
              </a:srgbClr>
            </a:outerShdw>
          </a:effectLst>
        </p:spPr>
      </p:pic>
      <p:sp>
        <p:nvSpPr>
          <p:cNvPr id="8" name="7 - Ορθογώνιο"/>
          <p:cNvSpPr/>
          <p:nvPr/>
        </p:nvSpPr>
        <p:spPr>
          <a:xfrm>
            <a:off x="152400" y="3276600"/>
            <a:ext cx="8763000" cy="3508653"/>
          </a:xfrm>
          <a:prstGeom prst="rect">
            <a:avLst/>
          </a:prstGeom>
        </p:spPr>
        <p:txBody>
          <a:bodyPr wrap="square">
            <a:spAutoFit/>
          </a:bodyPr>
          <a:lstStyle/>
          <a:p>
            <a:pPr algn="just"/>
            <a:r>
              <a:rPr lang="el-GR" sz="2600" dirty="0" smtClean="0">
                <a:solidFill>
                  <a:srgbClr val="002060"/>
                </a:solidFill>
                <a:latin typeface="Book Antiqua" pitchFamily="18" charset="0"/>
              </a:rPr>
              <a:t>Έχουμε αυτή τη βασική διάκριση που μάς είναι οικεία, γιατί λέμε ότι: </a:t>
            </a:r>
          </a:p>
          <a:p>
            <a:pPr algn="just"/>
            <a:endParaRPr lang="el-GR" sz="600" dirty="0" smtClean="0">
              <a:solidFill>
                <a:srgbClr val="002060"/>
              </a:solidFill>
              <a:latin typeface="Book Antiqua" pitchFamily="18" charset="0"/>
            </a:endParaRPr>
          </a:p>
          <a:p>
            <a:pPr marL="571500" indent="-571500" algn="just">
              <a:buFont typeface="+mj-lt"/>
              <a:buAutoNum type="romanLcPeriod"/>
            </a:pPr>
            <a:r>
              <a:rPr lang="el-GR" sz="2600" dirty="0" smtClean="0">
                <a:solidFill>
                  <a:srgbClr val="002060"/>
                </a:solidFill>
                <a:latin typeface="Book Antiqua" pitchFamily="18" charset="0"/>
              </a:rPr>
              <a:t>υπάρχουν αἰώνια ὄντα, οι Θεοί, οι πλατωνικές Ἰδέες, οι </a:t>
            </a:r>
            <a:r>
              <a:rPr lang="el-GR" sz="2600" dirty="0" err="1" smtClean="0">
                <a:solidFill>
                  <a:srgbClr val="002060"/>
                </a:solidFill>
                <a:latin typeface="Book Antiqua" pitchFamily="18" charset="0"/>
              </a:rPr>
              <a:t>ἀριθμοί</a:t>
            </a:r>
            <a:r>
              <a:rPr lang="el-GR" sz="2600" dirty="0" smtClean="0">
                <a:solidFill>
                  <a:srgbClr val="002060"/>
                </a:solidFill>
                <a:latin typeface="Book Antiqua" pitchFamily="18" charset="0"/>
              </a:rPr>
              <a:t>, τα γεωμετρικά σχήματα, τα γεωμετρικά στερεά και, </a:t>
            </a:r>
          </a:p>
          <a:p>
            <a:pPr marL="571500" indent="-571500" algn="just">
              <a:buFont typeface="+mj-lt"/>
              <a:buAutoNum type="romanLcPeriod"/>
            </a:pPr>
            <a:r>
              <a:rPr lang="el-GR" sz="2600" dirty="0" smtClean="0">
                <a:solidFill>
                  <a:srgbClr val="002060"/>
                </a:solidFill>
                <a:latin typeface="Book Antiqua" pitchFamily="18" charset="0"/>
              </a:rPr>
              <a:t>υπάρχουν και πράγματα που γίγνονται, δηλαδή που υπόκεινται σε γένεση και φθορά. Αυτά τα πράγματα περιέχονται μέσα στο αἰσθητό σύμπαν.</a:t>
            </a:r>
            <a:endParaRPr lang="el-GR" sz="2600" dirty="0">
              <a:solidFill>
                <a:srgbClr val="002060"/>
              </a:solidFill>
              <a:latin typeface="Book Antiqua" pitchFamily="18" charset="0"/>
            </a:endParaRPr>
          </a:p>
        </p:txBody>
      </p:sp>
      <p:sp>
        <p:nvSpPr>
          <p:cNvPr id="10" name="1 - Τίτλος"/>
          <p:cNvSpPr txBox="1">
            <a:spLocks/>
          </p:cNvSpPr>
          <p:nvPr/>
        </p:nvSpPr>
        <p:spPr>
          <a:xfrm>
            <a:off x="228600" y="228600"/>
            <a:ext cx="8686800" cy="1371600"/>
          </a:xfrm>
          <a:prstGeom prst="rect">
            <a:avLst/>
          </a:prstGeom>
        </p:spPr>
        <p:txBody>
          <a:bodyPr vert="horz" lIns="91440" tIns="45720" rIns="91440" bIns="45720" rtlCol="0" anchor="ctr">
            <a:normAutofit fontScale="77500" lnSpcReduction="20000"/>
          </a:bodyPr>
          <a:lstStyle/>
          <a:p>
            <a:pPr algn="just">
              <a:lnSpc>
                <a:spcPct val="140000"/>
              </a:lnSpc>
              <a:spcBef>
                <a:spcPct val="0"/>
              </a:spcBef>
            </a:pPr>
            <a:r>
              <a:rPr lang="el-GR" sz="4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Ποια είναι η άμεση αίσθηση που έχουμε όταν μιλάμε για την αἰωνιότητα και τον χρόνο;</a:t>
            </a:r>
            <a:endParaRPr kumimoji="0" lang="el-GR" sz="40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βασική «οικεία» διάκριση αἰώνος  και χρόνου</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3 - Θέση περιεχομένου"/>
          <p:cNvPicPr>
            <a:picLocks noGrp="1"/>
          </p:cNvPicPr>
          <p:nvPr>
            <p:ph idx="1"/>
          </p:nvPr>
        </p:nvPicPr>
        <p:blipFill>
          <a:blip r:embed="rId2" cstate="print"/>
          <a:srcRect l="5971" t="21670" r="34628" b="60240"/>
          <a:stretch>
            <a:fillRect/>
          </a:stretch>
        </p:blipFill>
        <p:spPr bwMode="auto">
          <a:xfrm>
            <a:off x="76200" y="2286000"/>
            <a:ext cx="89154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2819400"/>
            <a:ext cx="8686800" cy="2743200"/>
          </a:xfrm>
        </p:spPr>
        <p:txBody>
          <a:bodyPr numCol="1">
            <a:normAutofit/>
          </a:bodyPr>
          <a:lstStyle/>
          <a:p>
            <a:pPr algn="just">
              <a:buNone/>
            </a:pPr>
            <a:r>
              <a:rPr lang="el-GR" sz="2800" dirty="0" smtClean="0">
                <a:solidFill>
                  <a:srgbClr val="002060"/>
                </a:solidFill>
                <a:latin typeface="Book Antiqua" pitchFamily="18" charset="0"/>
              </a:rPr>
              <a:t>	Στην πραγματικότητα, η έννοια που έχουμε της αἰωνιότητας και του χρόνου δεν είναι τίποτα παραπάνω από </a:t>
            </a:r>
            <a:r>
              <a:rPr lang="el-GR" sz="2800" b="1" u="sng" dirty="0" smtClean="0">
                <a:solidFill>
                  <a:srgbClr val="002060"/>
                </a:solidFill>
                <a:latin typeface="Book Antiqua" pitchFamily="18" charset="0"/>
              </a:rPr>
              <a:t>μία συγκεχυμένη παράσταση</a:t>
            </a:r>
            <a:r>
              <a:rPr lang="el-GR" sz="2800" dirty="0" smtClean="0">
                <a:solidFill>
                  <a:srgbClr val="002060"/>
                </a:solidFill>
                <a:latin typeface="Book Antiqua" pitchFamily="18" charset="0"/>
              </a:rPr>
              <a:t>, ξέρουμε στο περίπου πως η αἰωνιότητα έχει να κάνει με κάτι που δεν καταστρέφεται, και ο χρόνος έχει να κάνει με κάτι που καταστρέφεται.</a:t>
            </a:r>
          </a:p>
          <a:p>
            <a:pPr algn="just"/>
            <a:endParaRPr lang="el-GR" sz="3000" dirty="0">
              <a:latin typeface="Book Antiqua" pitchFamily="18" charset="0"/>
            </a:endParaRPr>
          </a:p>
          <a:p>
            <a:pPr algn="just"/>
            <a:endParaRPr lang="el-GR" dirty="0">
              <a:latin typeface="Book Antiqua" pitchFamily="18" charset="0"/>
            </a:endParaRPr>
          </a:p>
        </p:txBody>
      </p:sp>
      <p:sp>
        <p:nvSpPr>
          <p:cNvPr id="4" name="3 - Τίτλος"/>
          <p:cNvSpPr>
            <a:spLocks noGrp="1"/>
          </p:cNvSpPr>
          <p:nvPr>
            <p:ph type="title"/>
          </p:nvPr>
        </p:nvSpPr>
        <p:spPr>
          <a:xfrm>
            <a:off x="457200" y="5486400"/>
            <a:ext cx="8229600" cy="1219200"/>
          </a:xfrm>
        </p:spPr>
        <p:txBody>
          <a:bodyPr>
            <a:noAutofit/>
          </a:bodyPr>
          <a:lstStyle/>
          <a:p>
            <a:r>
              <a:rPr lang="el-GR" sz="3400" b="1" i="1" dirty="0" err="1" smtClean="0">
                <a:solidFill>
                  <a:srgbClr val="002060"/>
                </a:solidFill>
                <a:latin typeface="Book Antiqua" pitchFamily="18" charset="0"/>
                <a:ea typeface="+mn-ea"/>
                <a:cs typeface="+mn-cs"/>
              </a:rPr>
              <a:t>ἐπίστασιν</a:t>
            </a:r>
            <a:r>
              <a:rPr lang="el-GR" sz="3400" b="1" i="1" dirty="0" smtClean="0">
                <a:solidFill>
                  <a:srgbClr val="002060"/>
                </a:solidFill>
                <a:latin typeface="Book Antiqua" pitchFamily="18" charset="0"/>
                <a:ea typeface="+mn-ea"/>
                <a:cs typeface="+mn-cs"/>
              </a:rPr>
              <a:t> </a:t>
            </a:r>
            <a:r>
              <a:rPr lang="el-GR" sz="3400" b="1" dirty="0" smtClean="0">
                <a:solidFill>
                  <a:srgbClr val="002060"/>
                </a:solidFill>
                <a:latin typeface="Book Antiqua" pitchFamily="18" charset="0"/>
                <a:ea typeface="+mn-ea"/>
                <a:cs typeface="+mn-cs"/>
              </a:rPr>
              <a:t> [από το ρήμα </a:t>
            </a:r>
            <a:r>
              <a:rPr lang="el-GR" sz="3400" b="1" dirty="0" err="1" smtClean="0">
                <a:solidFill>
                  <a:srgbClr val="002060"/>
                </a:solidFill>
                <a:latin typeface="Book Antiqua" pitchFamily="18" charset="0"/>
                <a:ea typeface="+mn-ea"/>
                <a:cs typeface="+mn-cs"/>
              </a:rPr>
              <a:t>ἐπίσταμαι</a:t>
            </a:r>
            <a:r>
              <a:rPr lang="el-GR" sz="3400" b="1" dirty="0" smtClean="0">
                <a:solidFill>
                  <a:srgbClr val="002060"/>
                </a:solidFill>
                <a:latin typeface="Book Antiqua" pitchFamily="18" charset="0"/>
                <a:ea typeface="+mn-ea"/>
                <a:cs typeface="+mn-cs"/>
              </a:rPr>
              <a:t>] </a:t>
            </a:r>
            <a:endParaRPr lang="el-GR" sz="3400" b="1" dirty="0">
              <a:solidFill>
                <a:srgbClr val="002060"/>
              </a:solidFill>
              <a:latin typeface="Book Antiqua" pitchFamily="18" charset="0"/>
              <a:ea typeface="+mn-ea"/>
              <a:cs typeface="+mn-cs"/>
            </a:endParaRPr>
          </a:p>
        </p:txBody>
      </p:sp>
      <p:sp>
        <p:nvSpPr>
          <p:cNvPr id="9" name="8 - Ορθογώνιο"/>
          <p:cNvSpPr/>
          <p:nvPr/>
        </p:nvSpPr>
        <p:spPr>
          <a:xfrm>
            <a:off x="381000" y="1905000"/>
            <a:ext cx="8305800" cy="615553"/>
          </a:xfrm>
          <a:prstGeom prst="rect">
            <a:avLst/>
          </a:prstGeom>
        </p:spPr>
        <p:txBody>
          <a:bodyPr wrap="square">
            <a:spAutoFit/>
          </a:bodyPr>
          <a:lstStyle/>
          <a:p>
            <a:r>
              <a:rPr lang="el-GR" sz="3400" b="1" dirty="0" smtClean="0">
                <a:solidFill>
                  <a:srgbClr val="002060"/>
                </a:solidFill>
                <a:latin typeface="Book Antiqua" pitchFamily="18" charset="0"/>
              </a:rPr>
              <a:t>«</a:t>
            </a:r>
            <a:r>
              <a:rPr lang="el-GR" sz="3400" b="1" dirty="0" err="1" smtClean="0">
                <a:solidFill>
                  <a:srgbClr val="002060"/>
                </a:solidFill>
                <a:latin typeface="Book Antiqua" pitchFamily="18" charset="0"/>
              </a:rPr>
              <a:t>ἀθροωτέραις</a:t>
            </a:r>
            <a:r>
              <a:rPr lang="el-GR" sz="3400" b="1" dirty="0" smtClean="0">
                <a:solidFill>
                  <a:srgbClr val="002060"/>
                </a:solidFill>
                <a:latin typeface="Book Antiqua" pitchFamily="18" charset="0"/>
              </a:rPr>
              <a:t> </a:t>
            </a:r>
            <a:r>
              <a:rPr lang="el-GR" sz="3400" b="1" dirty="0" err="1" smtClean="0">
                <a:solidFill>
                  <a:srgbClr val="002060"/>
                </a:solidFill>
                <a:latin typeface="Book Antiqua" pitchFamily="18" charset="0"/>
              </a:rPr>
              <a:t>ἐπιβολαῖς</a:t>
            </a:r>
            <a:r>
              <a:rPr lang="el-GR" sz="3400" b="1" dirty="0" smtClean="0">
                <a:solidFill>
                  <a:srgbClr val="002060"/>
                </a:solidFill>
                <a:latin typeface="Book Antiqua" pitchFamily="18" charset="0"/>
              </a:rPr>
              <a:t>» (</a:t>
            </a:r>
            <a:r>
              <a:rPr lang="el-GR" sz="3400" b="1" dirty="0" smtClean="0">
                <a:solidFill>
                  <a:srgbClr val="C00000"/>
                </a:solidFill>
                <a:latin typeface="Book Antiqua" pitchFamily="18" charset="0"/>
              </a:rPr>
              <a:t>ΙΙΙ 7 [45] 1. 4</a:t>
            </a:r>
            <a:r>
              <a:rPr lang="el-GR" sz="3400" b="1" dirty="0" smtClean="0">
                <a:solidFill>
                  <a:srgbClr val="002060"/>
                </a:solidFill>
                <a:latin typeface="Book Antiqua" pitchFamily="18" charset="0"/>
              </a:rPr>
              <a:t>) </a:t>
            </a:r>
            <a:endParaRPr lang="el-GR" sz="3400" b="1" dirty="0">
              <a:solidFill>
                <a:srgbClr val="002060"/>
              </a:solidFill>
              <a:latin typeface="Book Antiqua" pitchFamily="18" charset="0"/>
            </a:endParaRPr>
          </a:p>
        </p:txBody>
      </p:sp>
      <p:sp>
        <p:nvSpPr>
          <p:cNvPr id="6" name="1 - Τίτλος"/>
          <p:cNvSpPr txBox="1">
            <a:spLocks/>
          </p:cNvSpPr>
          <p:nvPr/>
        </p:nvSpPr>
        <p:spPr>
          <a:xfrm>
            <a:off x="304800" y="304800"/>
            <a:ext cx="8610600" cy="1143000"/>
          </a:xfrm>
          <a:prstGeom prst="rect">
            <a:avLst/>
          </a:prstGeom>
        </p:spPr>
        <p:txBody>
          <a:bodyPr vert="horz" lIns="91440" tIns="45720" rIns="91440" bIns="45720" rtlCol="0" anchor="ctr">
            <a:noAutofit/>
          </a:bodyPr>
          <a:lstStyle/>
          <a:p>
            <a:pPr algn="just">
              <a:lnSpc>
                <a:spcPct val="120000"/>
              </a:lnSpc>
              <a:spcBef>
                <a:spcPct val="0"/>
              </a:spcBef>
            </a:pPr>
            <a:r>
              <a:rPr lang="el-GR" sz="33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Σε τι οφείλεται αυτή η αυτόματη αίσθηση ότι ξέρουμε για τι πράγμα μιλάμε;</a:t>
            </a:r>
            <a:endParaRPr kumimoji="0" lang="el-GR" sz="33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Autofit/>
          </a:bodyPr>
          <a:lstStyle/>
          <a:p>
            <a:r>
              <a:rPr lang="el-GR" sz="3600" b="1" dirty="0" smtClean="0">
                <a:solidFill>
                  <a:srgbClr val="C00000"/>
                </a:solidFill>
                <a:effectLst>
                  <a:outerShdw blurRad="50800" dist="38100" algn="tr" rotWithShape="0">
                    <a:prstClr val="black">
                      <a:alpha val="40000"/>
                    </a:prstClr>
                  </a:outerShdw>
                </a:effectLst>
                <a:latin typeface="Book Antiqua" pitchFamily="18" charset="0"/>
              </a:rPr>
              <a:t>ἀθρόα  ἐπιβολή     ≠    ἐπίστασις</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1219200"/>
            <a:ext cx="8229600" cy="2286000"/>
          </a:xfrm>
        </p:spPr>
        <p:txBody>
          <a:bodyPr>
            <a:normAutofit/>
          </a:bodyPr>
          <a:lstStyle/>
          <a:p>
            <a:pPr algn="just"/>
            <a:endParaRPr lang="el-GR" dirty="0">
              <a:latin typeface="Book Antiqua" pitchFamily="18" charset="0"/>
            </a:endParaRPr>
          </a:p>
          <a:p>
            <a:pPr algn="just"/>
            <a:endParaRPr lang="el-GR" sz="2400" dirty="0">
              <a:solidFill>
                <a:srgbClr val="002060"/>
              </a:solidFill>
              <a:latin typeface="Book Antiqua" pitchFamily="18" charset="0"/>
            </a:endParaRPr>
          </a:p>
        </p:txBody>
      </p:sp>
      <p:sp>
        <p:nvSpPr>
          <p:cNvPr id="5" name="2 - Θέση περιεχομένου"/>
          <p:cNvSpPr txBox="1">
            <a:spLocks/>
          </p:cNvSpPr>
          <p:nvPr/>
        </p:nvSpPr>
        <p:spPr>
          <a:xfrm>
            <a:off x="609600" y="4191000"/>
            <a:ext cx="8229600" cy="228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1 - Τίτλος"/>
          <p:cNvSpPr txBox="1">
            <a:spLocks/>
          </p:cNvSpPr>
          <p:nvPr/>
        </p:nvSpPr>
        <p:spPr>
          <a:xfrm>
            <a:off x="457200" y="5562600"/>
            <a:ext cx="8229600" cy="944562"/>
          </a:xfrm>
          <a:prstGeom prst="rect">
            <a:avLst/>
          </a:prstGeom>
        </p:spPr>
        <p:txBody>
          <a:bodyPr vert="horz" lIns="91440" tIns="45720" rIns="91440" bIns="45720" rtlCol="0" anchor="ctr">
            <a:normAutofit/>
          </a:bodyPr>
          <a:lstStyle/>
          <a:p>
            <a:pPr algn="just">
              <a:buNone/>
            </a:pPr>
            <a:endParaRPr kumimoji="0" lang="el-GR" sz="4000" b="0" i="0" u="none" strike="noStrike" kern="1200" cap="none" spc="0" normalizeH="0" baseline="0" noProof="0" dirty="0">
              <a:ln>
                <a:noFill/>
              </a:ln>
              <a:solidFill>
                <a:srgbClr val="FF0000"/>
              </a:solidFill>
              <a:effectLst/>
              <a:uLnTx/>
              <a:uFillTx/>
              <a:latin typeface="Book Antiqua" pitchFamily="18" charset="0"/>
              <a:ea typeface="+mj-ea"/>
              <a:cs typeface="+mj-cs"/>
            </a:endParaRPr>
          </a:p>
        </p:txBody>
      </p:sp>
      <p:sp>
        <p:nvSpPr>
          <p:cNvPr id="7" name="6 - Ορθογώνιο"/>
          <p:cNvSpPr/>
          <p:nvPr/>
        </p:nvSpPr>
        <p:spPr>
          <a:xfrm>
            <a:off x="228600" y="3581400"/>
            <a:ext cx="8686800" cy="1200329"/>
          </a:xfrm>
          <a:prstGeom prst="rect">
            <a:avLst/>
          </a:prstGeom>
        </p:spPr>
        <p:txBody>
          <a:bodyPr wrap="square">
            <a:spAutoFit/>
          </a:bodyPr>
          <a:lstStyle/>
          <a:p>
            <a:pPr marL="1081088" algn="just"/>
            <a:r>
              <a:rPr lang="el-GR" sz="2400" u="sng" dirty="0" smtClean="0">
                <a:solidFill>
                  <a:srgbClr val="002060"/>
                </a:solidFill>
                <a:latin typeface="Book Antiqua" pitchFamily="18" charset="0"/>
              </a:rPr>
              <a:t>Τι ισχύει από αυτά που είπαν οι παλαιοί</a:t>
            </a:r>
            <a:r>
              <a:rPr lang="el-GR" sz="2400" dirty="0" smtClean="0">
                <a:solidFill>
                  <a:srgbClr val="002060"/>
                </a:solidFill>
                <a:latin typeface="Book Antiqua" pitchFamily="18" charset="0"/>
              </a:rPr>
              <a:t>; </a:t>
            </a:r>
            <a:r>
              <a:rPr lang="el-GR" sz="2400" u="sng" dirty="0" smtClean="0">
                <a:solidFill>
                  <a:srgbClr val="002060"/>
                </a:solidFill>
                <a:latin typeface="Book Antiqua" pitchFamily="18" charset="0"/>
              </a:rPr>
              <a:t>Έχουμε λόγο να πειστούμε από αυτά και να κρατήσουμε αυτά που είπανε ή όχι</a:t>
            </a:r>
            <a:r>
              <a:rPr lang="el-GR" sz="2400" dirty="0" smtClean="0">
                <a:solidFill>
                  <a:srgbClr val="002060"/>
                </a:solidFill>
                <a:latin typeface="Book Antiqua" pitchFamily="18" charset="0"/>
              </a:rPr>
              <a:t>; </a:t>
            </a:r>
            <a:r>
              <a:rPr lang="el-GR" sz="2400" b="1" dirty="0" smtClean="0">
                <a:solidFill>
                  <a:srgbClr val="002060"/>
                </a:solidFill>
                <a:latin typeface="Book Antiqua" pitchFamily="18" charset="0"/>
              </a:rPr>
              <a:t>Όλα αυτά πρέπει να τα εξετάσουμε.</a:t>
            </a:r>
            <a:endParaRPr lang="el-GR" sz="2400" b="1" dirty="0">
              <a:solidFill>
                <a:srgbClr val="002060"/>
              </a:solidFill>
              <a:latin typeface="Book Antiqua" pitchFamily="18" charset="0"/>
            </a:endParaRPr>
          </a:p>
        </p:txBody>
      </p:sp>
      <p:sp>
        <p:nvSpPr>
          <p:cNvPr id="38913" name="Text Box 1"/>
          <p:cNvSpPr txBox="1">
            <a:spLocks noChangeArrowheads="1"/>
          </p:cNvSpPr>
          <p:nvPr/>
        </p:nvSpPr>
        <p:spPr bwMode="auto">
          <a:xfrm>
            <a:off x="228600" y="4953000"/>
            <a:ext cx="8686800" cy="16764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54000" tIns="10800" rIns="54000" bIns="10800" numCol="1" anchor="t" anchorCtr="0" compatLnSpc="1">
            <a:prstTxWarp prst="textNoShape">
              <a:avLst/>
            </a:prstTxWarp>
          </a:bodyPr>
          <a:lstStyle/>
          <a:p>
            <a:pPr marL="457200" marR="0" lvl="1" indent="0" algn="just" defTabSz="914400" rtl="0" eaLnBrk="1" fontAlgn="base" latinLnBrk="0" hangingPunct="1">
              <a:lnSpc>
                <a:spcPct val="100000"/>
              </a:lnSpc>
              <a:spcBef>
                <a:spcPts val="600"/>
              </a:spcBef>
              <a:spcAft>
                <a:spcPts val="300"/>
              </a:spcAft>
              <a:buClrTx/>
              <a:buSzTx/>
              <a:buFont typeface="Wingdings"/>
              <a:buChar char="ð"/>
              <a:tabLst/>
            </a:pPr>
            <a:endParaRPr kumimoji="0" lang="el-GR" sz="600" b="0" i="0" u="none" strike="noStrike" cap="none" normalizeH="0" baseline="0" dirty="0" smtClean="0">
              <a:ln>
                <a:noFill/>
              </a:ln>
              <a:solidFill>
                <a:schemeClr val="tx1"/>
              </a:solidFill>
              <a:effectLst/>
              <a:latin typeface="Book Antiqua" pitchFamily="18" charset="0"/>
              <a:cs typeface="Arial" pitchFamily="34" charset="0"/>
            </a:endParaRPr>
          </a:p>
          <a:p>
            <a:pPr marL="182563" marR="0" lvl="1" algn="just" defTabSz="914400" rtl="0" eaLnBrk="1" fontAlgn="base" latinLnBrk="0" hangingPunct="1">
              <a:lnSpc>
                <a:spcPct val="100000"/>
              </a:lnSpc>
              <a:spcBef>
                <a:spcPts val="600"/>
              </a:spcBef>
              <a:spcAft>
                <a:spcPts val="300"/>
              </a:spcAft>
              <a:buClrTx/>
              <a:buSzTx/>
              <a:buFont typeface="Wingdings"/>
              <a:buChar char="ð"/>
              <a:tabLst/>
            </a:pPr>
            <a:r>
              <a:rPr kumimoji="0" lang="el-GR" sz="2400" b="0" i="0" u="none" strike="noStrike" cap="none" normalizeH="0" baseline="0" dirty="0" smtClean="0">
                <a:ln>
                  <a:noFill/>
                </a:ln>
                <a:solidFill>
                  <a:srgbClr val="002060"/>
                </a:solidFill>
                <a:effectLst/>
                <a:latin typeface="Book Antiqua" pitchFamily="18" charset="0"/>
                <a:cs typeface="Arial" pitchFamily="34" charset="0"/>
              </a:rPr>
              <a:t>δηλαδή, οι προγενέστεροι</a:t>
            </a:r>
            <a:r>
              <a:rPr kumimoji="0" lang="el-GR" sz="2400" b="0" i="0" u="none" strike="noStrike" cap="none" normalizeH="0" dirty="0" smtClean="0">
                <a:ln>
                  <a:noFill/>
                </a:ln>
                <a:solidFill>
                  <a:srgbClr val="002060"/>
                </a:solidFill>
                <a:effectLst/>
                <a:latin typeface="Book Antiqua" pitchFamily="18" charset="0"/>
                <a:cs typeface="Arial" pitchFamily="34" charset="0"/>
              </a:rPr>
              <a:t> </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δίνουν </a:t>
            </a:r>
            <a:r>
              <a:rPr kumimoji="0" lang="el-GR" sz="2400" b="0" i="0" u="none" strike="noStrike" cap="none" normalizeH="0" baseline="0" dirty="0" smtClean="0">
                <a:ln>
                  <a:noFill/>
                </a:ln>
                <a:solidFill>
                  <a:srgbClr val="002060"/>
                </a:solidFill>
                <a:effectLst/>
                <a:latin typeface="Times New Roman" pitchFamily="18" charset="0"/>
                <a:cs typeface="Arial" pitchFamily="34" charset="0"/>
              </a:rPr>
              <a:t>ὀ</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ντολογική </a:t>
            </a:r>
            <a:r>
              <a:rPr kumimoji="0" lang="el-GR" sz="2400" b="0" i="0" u="none" strike="noStrike" cap="none" normalizeH="0" baseline="0" dirty="0" err="1" smtClean="0">
                <a:ln>
                  <a:noFill/>
                </a:ln>
                <a:solidFill>
                  <a:srgbClr val="002060"/>
                </a:solidFill>
                <a:effectLst/>
                <a:latin typeface="Book Antiqua" pitchFamily="18" charset="0"/>
                <a:cs typeface="Arial" pitchFamily="34" charset="0"/>
              </a:rPr>
              <a:t>προτε</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a:t>
            </a:r>
            <a:r>
              <a:rPr kumimoji="0" lang="el-GR" sz="2400" b="0" i="0" u="none" strike="noStrike" cap="none" normalizeH="0" baseline="0" dirty="0" err="1" smtClean="0">
                <a:ln>
                  <a:noFill/>
                </a:ln>
                <a:solidFill>
                  <a:srgbClr val="002060"/>
                </a:solidFill>
                <a:effectLst/>
                <a:latin typeface="Book Antiqua" pitchFamily="18" charset="0"/>
                <a:cs typeface="Arial" pitchFamily="34" charset="0"/>
              </a:rPr>
              <a:t>ραιότητα</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 στην κίνηση, ενώ ο Πλωτ</a:t>
            </a:r>
            <a:r>
              <a:rPr kumimoji="0" lang="el-GR" sz="2400" b="0" i="0" u="none" strike="noStrike" cap="none" normalizeH="0" baseline="0" dirty="0" smtClean="0">
                <a:ln>
                  <a:noFill/>
                </a:ln>
                <a:solidFill>
                  <a:srgbClr val="002060"/>
                </a:solidFill>
                <a:effectLst/>
                <a:latin typeface="Times New Roman" pitchFamily="18" charset="0"/>
                <a:cs typeface="Arial" pitchFamily="34" charset="0"/>
              </a:rPr>
              <a:t>ῖ</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νος θα δώσει </a:t>
            </a:r>
            <a:r>
              <a:rPr kumimoji="0" lang="el-GR" sz="2400" b="0" i="0" u="none" strike="noStrike" cap="none" normalizeH="0" baseline="0" dirty="0" smtClean="0">
                <a:ln>
                  <a:noFill/>
                </a:ln>
                <a:solidFill>
                  <a:srgbClr val="002060"/>
                </a:solidFill>
                <a:effectLst/>
                <a:latin typeface="Times New Roman" pitchFamily="18" charset="0"/>
                <a:cs typeface="Arial" pitchFamily="34" charset="0"/>
              </a:rPr>
              <a:t>ὀ</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ντολογική προτεραιότητα στον χρόνο. Ο Πλωτ</a:t>
            </a:r>
            <a:r>
              <a:rPr kumimoji="0" lang="el-GR" sz="2400" b="0" i="0" u="none" strike="noStrike" cap="none" normalizeH="0" baseline="0" dirty="0" smtClean="0">
                <a:ln>
                  <a:noFill/>
                </a:ln>
                <a:solidFill>
                  <a:srgbClr val="002060"/>
                </a:solidFill>
                <a:effectLst/>
                <a:latin typeface="Times New Roman" pitchFamily="18" charset="0"/>
                <a:cs typeface="Arial" pitchFamily="34" charset="0"/>
              </a:rPr>
              <a:t>ῖ</a:t>
            </a:r>
            <a:r>
              <a:rPr kumimoji="0" lang="el-GR" sz="2400" b="0" i="0" u="none" strike="noStrike" cap="none" normalizeH="0" baseline="0" dirty="0" smtClean="0">
                <a:ln>
                  <a:noFill/>
                </a:ln>
                <a:solidFill>
                  <a:srgbClr val="002060"/>
                </a:solidFill>
                <a:effectLst/>
                <a:latin typeface="Book Antiqua" pitchFamily="18" charset="0"/>
                <a:cs typeface="Arial" pitchFamily="34" charset="0"/>
              </a:rPr>
              <a:t>νος ετοιμάζεται, λοιπόν, να πει κάτι που δεν έχει ξαναειπωθεί!</a:t>
            </a:r>
            <a:endParaRPr kumimoji="0" lang="el-GR" sz="2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9" name="8 - Εικόνα"/>
          <p:cNvPicPr/>
          <p:nvPr/>
        </p:nvPicPr>
        <p:blipFill>
          <a:blip r:embed="rId2" cstate="print"/>
          <a:srcRect l="5066" t="17335" r="64715" b="68970"/>
          <a:stretch>
            <a:fillRect/>
          </a:stretch>
        </p:blipFill>
        <p:spPr bwMode="auto">
          <a:xfrm>
            <a:off x="2133600" y="1371600"/>
            <a:ext cx="4855089" cy="2062162"/>
          </a:xfrm>
          <a:prstGeom prst="rect">
            <a:avLst/>
          </a:prstGeom>
          <a:ln>
            <a:noFill/>
          </a:ln>
          <a:effectLst>
            <a:outerShdw blurRad="292100" dist="139700" dir="2700000" algn="tl" rotWithShape="0">
              <a:srgbClr val="333333">
                <a:alpha val="65000"/>
              </a:srgbClr>
            </a:outerShdw>
          </a:effectLst>
        </p:spPr>
      </p:pic>
      <p:pic>
        <p:nvPicPr>
          <p:cNvPr id="10" name="78 - Εικόνα" descr="3534516458_48e4e8595f_b.jpg"/>
          <p:cNvPicPr/>
          <p:nvPr/>
        </p:nvPicPr>
        <p:blipFill>
          <a:blip r:embed="rId3" cstate="print">
            <a:duotone>
              <a:prstClr val="black"/>
              <a:srgbClr val="00B050">
                <a:tint val="45000"/>
                <a:satMod val="400000"/>
              </a:srgbClr>
            </a:duotone>
          </a:blip>
          <a:stretch>
            <a:fillRect/>
          </a:stretch>
        </p:blipFill>
        <p:spPr>
          <a:xfrm>
            <a:off x="685800" y="37338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19200"/>
            <a:ext cx="8229600" cy="2286000"/>
          </a:xfrm>
        </p:spPr>
        <p:txBody>
          <a:bodyPr>
            <a:normAutofit/>
          </a:bodyPr>
          <a:lstStyle/>
          <a:p>
            <a:pPr algn="just"/>
            <a:endParaRPr lang="el-GR" dirty="0">
              <a:latin typeface="Book Antiqua" pitchFamily="18" charset="0"/>
            </a:endParaRPr>
          </a:p>
          <a:p>
            <a:pPr algn="just"/>
            <a:endParaRPr lang="el-GR" sz="2400" dirty="0">
              <a:solidFill>
                <a:srgbClr val="002060"/>
              </a:solidFill>
              <a:latin typeface="Book Antiqua" pitchFamily="18" charset="0"/>
            </a:endParaRPr>
          </a:p>
        </p:txBody>
      </p:sp>
      <p:sp>
        <p:nvSpPr>
          <p:cNvPr id="5" name="2 - Θέση περιεχομένου"/>
          <p:cNvSpPr txBox="1">
            <a:spLocks/>
          </p:cNvSpPr>
          <p:nvPr/>
        </p:nvSpPr>
        <p:spPr>
          <a:xfrm>
            <a:off x="609600" y="4191000"/>
            <a:ext cx="8229600" cy="228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1 - Τίτλος"/>
          <p:cNvSpPr txBox="1">
            <a:spLocks/>
          </p:cNvSpPr>
          <p:nvPr/>
        </p:nvSpPr>
        <p:spPr>
          <a:xfrm>
            <a:off x="457200" y="5562600"/>
            <a:ext cx="8229600" cy="944562"/>
          </a:xfrm>
          <a:prstGeom prst="rect">
            <a:avLst/>
          </a:prstGeom>
        </p:spPr>
        <p:txBody>
          <a:bodyPr vert="horz" lIns="91440" tIns="45720" rIns="91440" bIns="45720" rtlCol="0" anchor="ctr">
            <a:normAutofit/>
          </a:bodyPr>
          <a:lstStyle/>
          <a:p>
            <a:pPr algn="just">
              <a:buNone/>
            </a:pPr>
            <a:endParaRPr kumimoji="0" lang="el-GR" sz="4000" b="0" i="0" u="none" strike="noStrike" kern="1200" cap="none" spc="0" normalizeH="0" baseline="0" noProof="0" dirty="0">
              <a:ln>
                <a:noFill/>
              </a:ln>
              <a:solidFill>
                <a:srgbClr val="FF0000"/>
              </a:solidFill>
              <a:effectLst/>
              <a:uLnTx/>
              <a:uFillTx/>
              <a:latin typeface="Book Antiqua" pitchFamily="18" charset="0"/>
              <a:ea typeface="+mj-ea"/>
              <a:cs typeface="+mj-cs"/>
            </a:endParaRPr>
          </a:p>
        </p:txBody>
      </p:sp>
      <p:pic>
        <p:nvPicPr>
          <p:cNvPr id="10" name="9 - Εικόνα"/>
          <p:cNvPicPr/>
          <p:nvPr/>
        </p:nvPicPr>
        <p:blipFill>
          <a:blip r:embed="rId2" cstate="print"/>
          <a:srcRect l="5066" t="30454" r="60493" b="55721"/>
          <a:stretch>
            <a:fillRect/>
          </a:stretch>
        </p:blipFill>
        <p:spPr bwMode="auto">
          <a:xfrm>
            <a:off x="914400" y="1066800"/>
            <a:ext cx="7848600" cy="2133600"/>
          </a:xfrm>
          <a:prstGeom prst="rect">
            <a:avLst/>
          </a:prstGeom>
          <a:ln>
            <a:noFill/>
          </a:ln>
          <a:effectLst>
            <a:outerShdw blurRad="292100" dist="139700" dir="2700000" algn="tl" rotWithShape="0">
              <a:srgbClr val="333333">
                <a:alpha val="65000"/>
              </a:srgbClr>
            </a:outerShdw>
          </a:effectLst>
        </p:spPr>
      </p:pic>
      <p:pic>
        <p:nvPicPr>
          <p:cNvPr id="12" name="11 - Εικόνα"/>
          <p:cNvPicPr/>
          <p:nvPr/>
        </p:nvPicPr>
        <p:blipFill>
          <a:blip r:embed="rId2" cstate="print"/>
          <a:srcRect l="42968" t="33334" r="32366" b="55721"/>
          <a:stretch>
            <a:fillRect/>
          </a:stretch>
        </p:blipFill>
        <p:spPr bwMode="auto">
          <a:xfrm>
            <a:off x="1752600" y="4114800"/>
            <a:ext cx="6096000" cy="2286000"/>
          </a:xfrm>
          <a:prstGeom prst="rect">
            <a:avLst/>
          </a:prstGeom>
          <a:ln>
            <a:noFill/>
          </a:ln>
          <a:effectLst>
            <a:outerShdw blurRad="292100" dist="139700" dir="2700000" algn="tl" rotWithShape="0">
              <a:srgbClr val="333333">
                <a:alpha val="65000"/>
              </a:srgbClr>
            </a:outerShdw>
          </a:effectLst>
        </p:spPr>
      </p:pic>
      <p:sp>
        <p:nvSpPr>
          <p:cNvPr id="13" name="12 - Βέλος προς τα κάτω"/>
          <p:cNvSpPr/>
          <p:nvPr/>
        </p:nvSpPr>
        <p:spPr>
          <a:xfrm>
            <a:off x="3962400" y="2667000"/>
            <a:ext cx="762000" cy="13716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2209800"/>
          </a:xfrm>
        </p:spPr>
        <p:txBody>
          <a:bodyPr>
            <a:noAutofit/>
          </a:bodyPr>
          <a:lstStyle/>
          <a:p>
            <a:pPr algn="just"/>
            <a:r>
              <a:rPr lang="el-GR" sz="2400" dirty="0" smtClean="0">
                <a:latin typeface="Book Antiqua"/>
                <a:ea typeface="Calibri"/>
                <a:cs typeface="Times New Roman"/>
              </a:rPr>
              <a:t/>
            </a:r>
            <a:br>
              <a:rPr lang="el-GR" sz="2400" dirty="0" smtClean="0">
                <a:latin typeface="Book Antiqua"/>
                <a:ea typeface="Calibri"/>
                <a:cs typeface="Times New Roman"/>
              </a:rPr>
            </a:br>
            <a:r>
              <a:rPr lang="el-GR" sz="2400" dirty="0" smtClean="0">
                <a:latin typeface="Book Antiqua"/>
                <a:ea typeface="Calibri"/>
                <a:cs typeface="Times New Roman"/>
              </a:rPr>
              <a:t> </a:t>
            </a:r>
            <a:r>
              <a:rPr lang="el-GR" sz="2800" dirty="0" smtClean="0">
                <a:latin typeface="Book Antiqua" pitchFamily="18" charset="0"/>
              </a:rPr>
              <a:t/>
            </a:r>
            <a:br>
              <a:rPr lang="el-GR" sz="2800" dirty="0" smtClean="0">
                <a:latin typeface="Book Antiqua" pitchFamily="18" charset="0"/>
              </a:rPr>
            </a:br>
            <a:endParaRPr lang="el-GR" sz="2800" dirty="0">
              <a:latin typeface="Book Antiqua" pitchFamily="18" charset="0"/>
            </a:endParaRPr>
          </a:p>
        </p:txBody>
      </p:sp>
      <p:sp>
        <p:nvSpPr>
          <p:cNvPr id="3" name="2 - Θέση περιεχομένου"/>
          <p:cNvSpPr>
            <a:spLocks noGrp="1"/>
          </p:cNvSpPr>
          <p:nvPr>
            <p:ph idx="1"/>
          </p:nvPr>
        </p:nvSpPr>
        <p:spPr>
          <a:xfrm>
            <a:off x="457200" y="2438400"/>
            <a:ext cx="8229600" cy="3687763"/>
          </a:xfrm>
        </p:spPr>
        <p:txBody>
          <a:bodyPr>
            <a:normAutofit/>
          </a:bodyPr>
          <a:lstStyle/>
          <a:p>
            <a:pPr algn="just">
              <a:buNone/>
            </a:pPr>
            <a:r>
              <a:rPr lang="el-GR" sz="3100" dirty="0" smtClean="0">
                <a:latin typeface="Book Antiqua" pitchFamily="18" charset="0"/>
              </a:rPr>
              <a:t>	</a:t>
            </a:r>
          </a:p>
        </p:txBody>
      </p:sp>
      <p:sp>
        <p:nvSpPr>
          <p:cNvPr id="4" name="3 - Ορθογώνιο"/>
          <p:cNvSpPr/>
          <p:nvPr/>
        </p:nvSpPr>
        <p:spPr>
          <a:xfrm>
            <a:off x="304800" y="1542871"/>
            <a:ext cx="8686800" cy="1569660"/>
          </a:xfrm>
          <a:prstGeom prst="rect">
            <a:avLst/>
          </a:prstGeom>
        </p:spPr>
        <p:txBody>
          <a:bodyPr wrap="square">
            <a:spAutoFit/>
          </a:bodyPr>
          <a:lstStyle/>
          <a:p>
            <a:pPr algn="just"/>
            <a:r>
              <a:rPr lang="el-GR" sz="2400" b="1" u="sng" dirty="0" smtClean="0">
                <a:solidFill>
                  <a:srgbClr val="002060"/>
                </a:solidFill>
                <a:latin typeface="Book Antiqua" pitchFamily="18" charset="0"/>
              </a:rPr>
              <a:t>Εγώ ο Πλωτῖνος </a:t>
            </a:r>
            <a:r>
              <a:rPr lang="el-GR" sz="2400" dirty="0" smtClean="0">
                <a:solidFill>
                  <a:srgbClr val="002060"/>
                </a:solidFill>
                <a:latin typeface="Book Antiqua" pitchFamily="18" charset="0"/>
              </a:rPr>
              <a:t>ξεκινάω από τη θέση ότι υπάρχει η σχέση αρχετύπου – εικόνας/ έκτυπου ανάμεσα στην αἰωνιότητα και τον χρόνο. Θα ξεκινήσω να μελετήσω το αρχέτυπο και μετά από αυτό θα «κατέβω» για να δω τι είναι ο χρόνος:</a:t>
            </a:r>
            <a:endParaRPr lang="el-GR" sz="2400" dirty="0">
              <a:solidFill>
                <a:srgbClr val="002060"/>
              </a:solidFill>
              <a:latin typeface="Book Antiqua" pitchFamily="18" charset="0"/>
            </a:endParaRPr>
          </a:p>
        </p:txBody>
      </p:sp>
      <p:pic>
        <p:nvPicPr>
          <p:cNvPr id="5" name="4 - Εικόνα"/>
          <p:cNvPicPr/>
          <p:nvPr/>
        </p:nvPicPr>
        <p:blipFill>
          <a:blip r:embed="rId2" cstate="print"/>
          <a:srcRect l="33349" t="23553" r="57092" b="54967"/>
          <a:stretch>
            <a:fillRect/>
          </a:stretch>
        </p:blipFill>
        <p:spPr bwMode="auto">
          <a:xfrm>
            <a:off x="152400" y="3352800"/>
            <a:ext cx="1371600" cy="2286000"/>
          </a:xfrm>
          <a:prstGeom prst="rect">
            <a:avLst/>
          </a:prstGeom>
          <a:ln>
            <a:noFill/>
          </a:ln>
          <a:effectLst>
            <a:outerShdw blurRad="292100" dist="139700" dir="2700000" algn="tl" rotWithShape="0">
              <a:srgbClr val="333333">
                <a:alpha val="65000"/>
              </a:srgbClr>
            </a:outerShdw>
          </a:effectLst>
        </p:spPr>
      </p:pic>
      <p:sp>
        <p:nvSpPr>
          <p:cNvPr id="6" name="5 - Ορθογώνιο"/>
          <p:cNvSpPr/>
          <p:nvPr/>
        </p:nvSpPr>
        <p:spPr>
          <a:xfrm>
            <a:off x="1905000" y="3276600"/>
            <a:ext cx="6858000" cy="1200329"/>
          </a:xfrm>
          <a:prstGeom prst="rect">
            <a:avLst/>
          </a:prstGeom>
        </p:spPr>
        <p:txBody>
          <a:bodyPr wrap="square">
            <a:spAutoFit/>
          </a:bodyPr>
          <a:lstStyle/>
          <a:p>
            <a:pPr algn="just"/>
            <a:r>
              <a:rPr lang="el-GR" sz="2400" b="1" dirty="0" smtClean="0">
                <a:solidFill>
                  <a:srgbClr val="002060"/>
                </a:solidFill>
                <a:latin typeface="Book Antiqua" pitchFamily="18" charset="0"/>
              </a:rPr>
              <a:t>Η θέση αυτή είναι ότι ο χρόνος αποτελεί την κινητή εικόνα της αἰωνιότητας.       </a:t>
            </a:r>
          </a:p>
          <a:p>
            <a:pPr algn="just"/>
            <a:r>
              <a:rPr lang="el-GR" sz="2400" dirty="0" smtClean="0">
                <a:solidFill>
                  <a:srgbClr val="002060"/>
                </a:solidFill>
                <a:latin typeface="Book Antiqua" pitchFamily="18" charset="0"/>
              </a:rPr>
              <a:t>                               (Πλάτων, </a:t>
            </a:r>
            <a:r>
              <a:rPr lang="el-GR" sz="2400" i="1" dirty="0" smtClean="0">
                <a:solidFill>
                  <a:srgbClr val="002060"/>
                </a:solidFill>
                <a:latin typeface="Book Antiqua" pitchFamily="18" charset="0"/>
              </a:rPr>
              <a:t>Τίμαιος</a:t>
            </a:r>
            <a:r>
              <a:rPr lang="el-GR" sz="2400" dirty="0" smtClean="0">
                <a:solidFill>
                  <a:srgbClr val="002060"/>
                </a:solidFill>
                <a:latin typeface="Book Antiqua" pitchFamily="18" charset="0"/>
              </a:rPr>
              <a:t>, 27</a:t>
            </a:r>
            <a:r>
              <a:rPr lang="en-US" sz="2400" dirty="0" smtClean="0">
                <a:solidFill>
                  <a:srgbClr val="002060"/>
                </a:solidFill>
                <a:latin typeface="Book Antiqua" pitchFamily="18" charset="0"/>
              </a:rPr>
              <a:t>d</a:t>
            </a:r>
            <a:r>
              <a:rPr lang="el-GR" sz="2400" dirty="0" smtClean="0">
                <a:solidFill>
                  <a:srgbClr val="002060"/>
                </a:solidFill>
                <a:latin typeface="Book Antiqua" pitchFamily="18" charset="0"/>
              </a:rPr>
              <a:t>6 -28</a:t>
            </a:r>
            <a:r>
              <a:rPr lang="en-US" sz="2400" dirty="0" smtClean="0">
                <a:solidFill>
                  <a:srgbClr val="002060"/>
                </a:solidFill>
                <a:latin typeface="Book Antiqua" pitchFamily="18" charset="0"/>
              </a:rPr>
              <a:t>a</a:t>
            </a:r>
            <a:r>
              <a:rPr lang="el-GR" sz="2400" dirty="0" smtClean="0">
                <a:solidFill>
                  <a:srgbClr val="002060"/>
                </a:solidFill>
                <a:latin typeface="Book Antiqua" pitchFamily="18" charset="0"/>
              </a:rPr>
              <a:t>4)</a:t>
            </a:r>
            <a:endParaRPr lang="el-GR" sz="2400" dirty="0">
              <a:solidFill>
                <a:srgbClr val="002060"/>
              </a:solidFill>
              <a:latin typeface="Book Antiqua" pitchFamily="18" charset="0"/>
            </a:endParaRPr>
          </a:p>
        </p:txBody>
      </p:sp>
      <p:sp>
        <p:nvSpPr>
          <p:cNvPr id="8" name="7 - Ορθογώνιο"/>
          <p:cNvSpPr/>
          <p:nvPr/>
        </p:nvSpPr>
        <p:spPr>
          <a:xfrm>
            <a:off x="1676400" y="4648200"/>
            <a:ext cx="7239000" cy="2031325"/>
          </a:xfrm>
          <a:prstGeom prst="rect">
            <a:avLst/>
          </a:prstGeom>
        </p:spPr>
        <p:txBody>
          <a:bodyPr wrap="square">
            <a:spAutoFit/>
          </a:bodyPr>
          <a:lstStyle/>
          <a:p>
            <a:pPr algn="just"/>
            <a:r>
              <a:rPr lang="el-GR" sz="2400" dirty="0" smtClean="0">
                <a:solidFill>
                  <a:srgbClr val="002060"/>
                </a:solidFill>
                <a:latin typeface="Book Antiqua" pitchFamily="18" charset="0"/>
              </a:rPr>
              <a:t>Εμείς, όμως,  μόλις τα παρουσιάσαμε ως αντίθετα.</a:t>
            </a:r>
          </a:p>
          <a:p>
            <a:pPr algn="just"/>
            <a:endParaRPr lang="el-GR" sz="6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Υπάρχει μία </a:t>
            </a:r>
            <a:r>
              <a:rPr lang="el-GR" sz="2400" u="sng" dirty="0" smtClean="0">
                <a:solidFill>
                  <a:srgbClr val="002060"/>
                </a:solidFill>
                <a:latin typeface="Book Antiqua" pitchFamily="18" charset="0"/>
              </a:rPr>
              <a:t>παραδοξότητα</a:t>
            </a:r>
            <a:r>
              <a:rPr lang="el-GR" sz="2400" dirty="0" smtClean="0">
                <a:solidFill>
                  <a:srgbClr val="002060"/>
                </a:solidFill>
                <a:latin typeface="Book Antiqua" pitchFamily="18" charset="0"/>
              </a:rPr>
              <a:t>: ταυτόχρονα τα παρουσιάζει ως αντίθετα, από την άλλη, παρουσιάζει τον χρόνο ως εικόνα του αρχετύπου αἰωνιότητα.</a:t>
            </a:r>
            <a:endParaRPr lang="el-GR" sz="2400" dirty="0">
              <a:solidFill>
                <a:srgbClr val="002060"/>
              </a:solidFill>
              <a:latin typeface="Book Antiqua" pitchFamily="18" charset="0"/>
            </a:endParaRPr>
          </a:p>
        </p:txBody>
      </p:sp>
      <p:sp>
        <p:nvSpPr>
          <p:cNvPr id="9" name="1 - Τίτλος"/>
          <p:cNvSpPr txBox="1">
            <a:spLocks/>
          </p:cNvSpPr>
          <p:nvPr/>
        </p:nvSpPr>
        <p:spPr>
          <a:xfrm>
            <a:off x="228600" y="76200"/>
            <a:ext cx="8686800" cy="1371600"/>
          </a:xfrm>
          <a:prstGeom prst="rect">
            <a:avLst/>
          </a:prstGeom>
        </p:spPr>
        <p:txBody>
          <a:bodyPr vert="horz" lIns="91440" tIns="45720" rIns="91440" bIns="45720" rtlCol="0" anchor="ctr">
            <a:normAutofit/>
          </a:bodyPr>
          <a:lstStyle/>
          <a:p>
            <a:pPr lvl="0" algn="just">
              <a:spcBef>
                <a:spcPct val="0"/>
              </a:spcBef>
            </a:pP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Ποια είναι η μέθοδος που θα χρησιμοποιήσω </a:t>
            </a: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 εγώ</a:t>
            </a: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a:t>
            </a:r>
            <a:endParaRPr kumimoji="0" lang="el-GR" sz="3600" b="1" i="0" u="none" strike="noStrike" kern="1200" cap="none" spc="0" normalizeH="0" baseline="0" noProof="0" dirty="0">
              <a:ln>
                <a:noFill/>
              </a:ln>
              <a:solidFill>
                <a:srgbClr val="C00000"/>
              </a:solidFill>
              <a:effectLst>
                <a:outerShdw blurRad="50800" dist="38100" algn="tr" rotWithShape="0">
                  <a:prstClr val="black">
                    <a:alpha val="40000"/>
                  </a:prstClr>
                </a:outerShdw>
              </a:effectLst>
              <a:uLnTx/>
              <a:uFillTx/>
              <a:latin typeface="Book Antiqua" pitchFamily="18" charset="0"/>
              <a:ea typeface="+mj-ea"/>
              <a:cs typeface="+mj-cs"/>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1641</Words>
  <Application>Microsoft Office PowerPoint</Application>
  <PresentationFormat>Προβολή στην οθόνη (4:3)</PresentationFormat>
  <Paragraphs>179</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   Χρόνος καί αἰωνιότητα στόν Πλωτῖνο   Ενότητα 3η:     Αἰωνιότητα Ι    Ελένη Περδικούρη  Σχολή Ανθρωπιστικών και Κοινωνικών Σπουδών Τμήμα Φιλοσοφίας </vt:lpstr>
      <vt:lpstr>Σκοπός ενότητας</vt:lpstr>
      <vt:lpstr>Διαφάνεια 3</vt:lpstr>
      <vt:lpstr> </vt:lpstr>
      <vt:lpstr>Η βασική «οικεία» διάκριση αἰώνος  και χρόνου</vt:lpstr>
      <vt:lpstr>ἐπίστασιν  [από το ρήμα ἐπίσταμαι] </vt:lpstr>
      <vt:lpstr>ἀθρόα  ἐπιβολή     ≠    ἐπίστασις</vt:lpstr>
      <vt:lpstr>Διαφάνεια 8</vt:lpstr>
      <vt:lpstr>   </vt:lpstr>
      <vt:lpstr>Σ' αυτήν την αναζήτηση των ἀρχῶν δε μας βοηθά το σχήμα του αρχετύπου και της εικόνας. Το αρχέτυπο και η εικόνα μάς δείχνουν απλώς ότι έχουμε δύο επίπεδα.</vt:lpstr>
      <vt:lpstr>Διαφάνεια 11</vt:lpstr>
      <vt:lpstr>Γιατί η αἰωνιότητα είναι περιεκτικό πράγμα;</vt:lpstr>
      <vt:lpstr>Οι τρόποι ύπαρξης μίας ιδιότητας σε ένα πράγμα:</vt:lpstr>
      <vt:lpstr>Η πρώτη σημαντική διαφορά του Νοῦ από την αἰωνιότητα: </vt:lpstr>
      <vt:lpstr>Τα δύο είδη της στάσης</vt:lpstr>
      <vt:lpstr>Για να σκεφτώ κάτι πρέπει να είναι πραγματικό, δε σκέφτομαι το ανύπαρκτο.</vt:lpstr>
      <vt:lpstr>Τι πρέπει να κάνω για να θεμελιώσω τη δυνατότητα να υπάρχει ψεύδος, άρα και ἀλήθεια; </vt:lpstr>
      <vt:lpstr>Η κατανόηση του μή ὄντος </vt:lpstr>
      <vt:lpstr>Πώς μπορούν αυτά τα δύο να συνυπάρχουν μέσα στο ίδιο πράγμα;</vt:lpstr>
      <vt:lpstr>Πώς αποφεύγουμε, λέει ο Πλάτων, αυτό το διπλό λάθος, το λάθος των δύο αυτών θεωρήσεων;</vt:lpstr>
      <vt:lpstr>Διαφάνεια 21</vt:lpstr>
      <vt:lpstr>Διαφάνεια 22</vt:lpstr>
      <vt:lpstr>Διαφάνεια 23</vt:lpstr>
      <vt:lpstr>Διαφάνεια 24</vt:lpstr>
      <vt:lpstr>Χωρίς κίνηση δεν είναι δυνατή η σκέψη</vt:lpstr>
      <vt:lpstr>Οπότε, δε δεχόμαστε την ταύτιση της στάσης ως μέγιστο γένος με την αἰωνιότητα.</vt:lpstr>
      <vt:lpstr>Τι είναι η αἰωνιότητα;</vt:lpstr>
      <vt:lpstr>Το  παραμένει </vt:lpstr>
      <vt:lpstr>Η αἰωνιότητα δεν ταυτίζεται με την στάση</vt:lpstr>
      <vt:lpstr>Εικόνες – Πηγές:</vt:lpstr>
      <vt:lpstr>Διαφάνεια 31</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113</cp:revision>
  <dcterms:created xsi:type="dcterms:W3CDTF">2015-05-05T07:26:37Z</dcterms:created>
  <dcterms:modified xsi:type="dcterms:W3CDTF">2015-07-29T18:38:16Z</dcterms:modified>
</cp:coreProperties>
</file>