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419" r:id="rId4"/>
    <p:sldId id="264" r:id="rId5"/>
    <p:sldId id="345" r:id="rId6"/>
    <p:sldId id="317" r:id="rId7"/>
    <p:sldId id="349" r:id="rId8"/>
    <p:sldId id="385" r:id="rId9"/>
    <p:sldId id="353" r:id="rId10"/>
    <p:sldId id="420" r:id="rId11"/>
    <p:sldId id="355" r:id="rId12"/>
    <p:sldId id="421" r:id="rId13"/>
    <p:sldId id="422" r:id="rId14"/>
    <p:sldId id="388" r:id="rId15"/>
    <p:sldId id="423" r:id="rId16"/>
    <p:sldId id="390" r:id="rId17"/>
    <p:sldId id="362" r:id="rId18"/>
    <p:sldId id="437" r:id="rId19"/>
    <p:sldId id="404" r:id="rId20"/>
    <p:sldId id="444" r:id="rId21"/>
    <p:sldId id="443" r:id="rId22"/>
    <p:sldId id="440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666699"/>
    <a:srgbClr val="A50021"/>
    <a:srgbClr val="F0EFE0"/>
    <a:srgbClr val="1F408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>
              <a:buNone/>
            </a:pPr>
            <a:fld id="{9A0DB2DC-4C9A-4742-B13C-FB6460FD3503}" type="slidenum">
              <a:rPr lang="en-US" sz="1400" dirty="0"/>
              <a:pPr algn="r">
                <a:buNone/>
              </a:pPr>
              <a:t>‹#›</a:t>
            </a:fld>
            <a:endParaRPr lang="en-US" sz="1400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1561465" y="1645285"/>
            <a:ext cx="7065645" cy="2119630"/>
          </a:xfrm>
        </p:spPr>
        <p:txBody>
          <a:bodyPr vert="horz" wrap="square" lIns="91440" tIns="45720" rIns="91440" bIns="45720" anchor="b" anchorCtr="0"/>
          <a:lstStyle/>
          <a:p>
            <a:pPr algn="ctr" eaLnBrk="1" hangingPunct="1">
              <a:buClrTx/>
              <a:buSzTx/>
              <a:buFontTx/>
            </a:pPr>
            <a:r>
              <a:rPr lang="el-GR" altLang="x-none" dirty="0">
                <a:latin typeface="+mj-lt"/>
                <a:ea typeface="+mj-ea"/>
                <a:cs typeface="+mj-cs"/>
              </a:rPr>
              <a:t>Οξεοβασική ισορροπία και διαταραχές</a:t>
            </a:r>
            <a:br>
              <a:rPr lang="el-GR" altLang="x-none" dirty="0">
                <a:latin typeface="+mj-lt"/>
                <a:ea typeface="+mj-ea"/>
                <a:cs typeface="+mj-cs"/>
              </a:rPr>
            </a:br>
            <a:r>
              <a:rPr sz="3200" dirty="0">
                <a:latin typeface="+mj-lt"/>
                <a:ea typeface="+mj-ea"/>
                <a:cs typeface="+mj-cs"/>
              </a:rPr>
              <a:t>(Arterial Blood Gases – ABG</a:t>
            </a:r>
            <a:r>
              <a:rPr lang="en-US" sz="3200" dirty="0">
                <a:latin typeface="+mj-lt"/>
                <a:ea typeface="+mj-ea"/>
                <a:cs typeface="+mj-cs"/>
              </a:rPr>
              <a:t>s</a:t>
            </a:r>
            <a:r>
              <a:rPr sz="3200" dirty="0">
                <a:latin typeface="+mj-lt"/>
                <a:ea typeface="+mj-ea"/>
                <a:cs typeface="+mj-cs"/>
              </a:rPr>
              <a:t>)</a:t>
            </a:r>
            <a:endParaRPr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4036695" y="5069205"/>
            <a:ext cx="4439285" cy="1336040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Μπέλλου Αγγελική</a:t>
            </a:r>
          </a:p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Πνευμονολόγος-Φυματιολόγος</a:t>
            </a:r>
          </a:p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Επιμ. Β’ ΜΕΘ ΠΓΝΠ</a:t>
            </a:r>
          </a:p>
          <a:p>
            <a:pPr algn="ctr" eaLnBrk="1" hangingPunct="1">
              <a:buClr>
                <a:srgbClr val="A50021"/>
              </a:buClr>
              <a:buSzPct val="75000"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l-GR" altLang="x-none" sz="2000" dirty="0">
              <a:latin typeface="+mn-lt"/>
              <a:ea typeface="+mn-ea"/>
              <a:cs typeface="+mn-cs"/>
            </a:endParaRPr>
          </a:p>
          <a:p>
            <a:pPr algn="ctr" eaLnBrk="1" hangingPunct="1">
              <a:buClr>
                <a:srgbClr val="A50021"/>
              </a:buClr>
              <a:buSzPct val="75000"/>
            </a:pPr>
            <a:endParaRPr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Χωρίς τίτλ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435" y="260350"/>
            <a:ext cx="4155440" cy="1092835"/>
          </a:xfrm>
          <a:prstGeom prst="rect">
            <a:avLst/>
          </a:prstGeom>
        </p:spPr>
      </p:pic>
      <p:pic>
        <p:nvPicPr>
          <p:cNvPr id="3" name="Picture 2" descr="Χωρίς τίτλ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" y="4580890"/>
            <a:ext cx="3200400" cy="18408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Αίτια ΜΟ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" y="1174750"/>
            <a:ext cx="4503420" cy="5511800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l-GR" altLang="en-US" sz="2400" b="1"/>
              <a:t>Προσθήκη οξέων</a:t>
            </a:r>
          </a:p>
          <a:p>
            <a:pPr>
              <a:buFont typeface="Wingdings" panose="05000000000000000000" charset="0"/>
              <a:buChar char="Ø"/>
            </a:pPr>
            <a:endParaRPr lang="el-GR" altLang="en-US" sz="2400" b="1"/>
          </a:p>
          <a:p>
            <a:pPr>
              <a:buNone/>
            </a:pPr>
            <a:r>
              <a:rPr lang="el-GR" altLang="en-US" sz="1600"/>
              <a:t>ΕΞΩΓΕΝΩΣ</a:t>
            </a:r>
          </a:p>
          <a:p>
            <a:pPr>
              <a:buNone/>
            </a:pPr>
            <a:r>
              <a:rPr lang="el-GR" altLang="en-US" sz="1600"/>
              <a:t>1. Φάρμακα (δηλητηρίαση από σαλικυλικά, μεθανόλη, αιθυλενογλυκόλη)</a:t>
            </a:r>
          </a:p>
          <a:p>
            <a:pPr>
              <a:buNone/>
            </a:pPr>
            <a:r>
              <a:rPr lang="el-GR" altLang="en-US" sz="1600"/>
              <a:t>2. Παρεντερική χορήγηση αμινοξέων</a:t>
            </a:r>
          </a:p>
          <a:p>
            <a:pPr>
              <a:buNone/>
            </a:pPr>
            <a:endParaRPr lang="el-GR" altLang="en-US" sz="1600"/>
          </a:p>
          <a:p>
            <a:pPr>
              <a:buNone/>
            </a:pPr>
            <a:r>
              <a:rPr lang="el-GR" altLang="en-US" sz="1600"/>
              <a:t>ΑΥΞΗΜΕΝΗ ΠΑΡΑΓΩΓΗ ΟΡΓΑΝΙΚΩΝ ΟΞΕΩΝ</a:t>
            </a:r>
          </a:p>
          <a:p>
            <a:pPr>
              <a:buNone/>
            </a:pPr>
            <a:r>
              <a:rPr lang="el-GR" altLang="en-US" sz="1600"/>
              <a:t>1. Γαλακτική οξέωση</a:t>
            </a:r>
          </a:p>
          <a:p>
            <a:pPr>
              <a:buNone/>
            </a:pPr>
            <a:r>
              <a:rPr lang="el-GR" altLang="en-US" sz="1600"/>
              <a:t>2. Διαβητική κετοξέωση (ακετοξικό, β-υδροξυβουτυρικό)</a:t>
            </a:r>
          </a:p>
          <a:p>
            <a:pPr>
              <a:buNone/>
            </a:pPr>
            <a:r>
              <a:rPr lang="el-GR" altLang="en-US" sz="1600"/>
              <a:t>3. Ραβδομυολυση</a:t>
            </a:r>
          </a:p>
          <a:p>
            <a:pPr>
              <a:buNone/>
            </a:pPr>
            <a:endParaRPr lang="el-GR" altLang="en-US" sz="1600"/>
          </a:p>
          <a:p>
            <a:pPr>
              <a:buNone/>
            </a:pPr>
            <a:r>
              <a:rPr lang="el-GR" altLang="en-US" sz="1600"/>
              <a:t>ΜΕΙΩΜΕΝΗ ΝΕΦΡΙΚΗ ΑΠΕΚΚΡΙΣΗ Η</a:t>
            </a:r>
            <a:r>
              <a:rPr lang="el-GR" altLang="en-US" sz="1600" baseline="30000"/>
              <a:t>+</a:t>
            </a:r>
            <a:endParaRPr lang="el-GR" altLang="en-US" sz="1600"/>
          </a:p>
          <a:p>
            <a:pPr>
              <a:buNone/>
            </a:pPr>
            <a:r>
              <a:rPr lang="el-GR" altLang="en-US" sz="1600"/>
              <a:t>1. Νεφρική ανεπάρκεια</a:t>
            </a:r>
          </a:p>
          <a:p>
            <a:pPr>
              <a:buNone/>
            </a:pPr>
            <a:r>
              <a:rPr lang="el-GR" altLang="en-US" sz="1600"/>
              <a:t>2. ΝΣΟ Ι</a:t>
            </a:r>
            <a:r>
              <a:rPr lang="en-US" altLang="el-GR" sz="1600"/>
              <a:t> </a:t>
            </a:r>
            <a:r>
              <a:rPr lang="el-GR" altLang="el-GR" sz="1600"/>
              <a:t>ή </a:t>
            </a:r>
            <a:r>
              <a:rPr lang="en-US" altLang="el-GR" sz="1600"/>
              <a:t>IV</a:t>
            </a:r>
          </a:p>
          <a:p>
            <a:pPr>
              <a:buNone/>
            </a:pPr>
            <a:r>
              <a:rPr lang="el-GR" altLang="el-GR" sz="1600"/>
              <a:t>3. Υποαλδοστερονισμός</a:t>
            </a:r>
            <a:endParaRPr lang="el-GR" altLang="en-US" sz="1600"/>
          </a:p>
          <a:p>
            <a:pPr marL="0" indent="0">
              <a:buNone/>
            </a:pPr>
            <a:endParaRPr lang="el-GR" altLang="en-US" sz="1600"/>
          </a:p>
          <a:p>
            <a:pPr marL="0" indent="0">
              <a:buNone/>
            </a:pPr>
            <a:endParaRPr lang="el-GR" altLang="en-US" sz="1600" b="1" u="s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690" y="1174750"/>
            <a:ext cx="3674110" cy="5448935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l-GR" altLang="en-US" sz="2400" b="1"/>
              <a:t>Αποβολή </a:t>
            </a:r>
            <a:r>
              <a:rPr lang="en-US" altLang="en-US" sz="2400" b="1"/>
              <a:t>HCO</a:t>
            </a:r>
            <a:r>
              <a:rPr lang="en-US" altLang="en-US" sz="2400" b="1" baseline="-25000"/>
              <a:t>3</a:t>
            </a:r>
            <a:r>
              <a:rPr lang="en-US" altLang="en-US" sz="2400" b="1" baseline="30000"/>
              <a:t>-</a:t>
            </a:r>
          </a:p>
          <a:p>
            <a:pPr marL="0" indent="0">
              <a:buFont typeface="Wingdings" panose="05000000000000000000" charset="0"/>
              <a:buNone/>
            </a:pPr>
            <a:endParaRPr lang="el-GR" altLang="en-US" sz="2400" b="1"/>
          </a:p>
          <a:p>
            <a:pPr marL="0" indent="0">
              <a:buNone/>
            </a:pPr>
            <a:r>
              <a:rPr lang="el-GR" sz="1600"/>
              <a:t>ΓΕΣ  </a:t>
            </a:r>
          </a:p>
          <a:p>
            <a:pPr marL="0" indent="0">
              <a:buNone/>
            </a:pPr>
            <a:r>
              <a:rPr lang="el-GR" sz="1600"/>
              <a:t>1. Διάρροιες*</a:t>
            </a:r>
          </a:p>
          <a:p>
            <a:pPr marL="0" indent="0">
              <a:buNone/>
            </a:pPr>
            <a:r>
              <a:rPr lang="el-GR" sz="1600"/>
              <a:t>2. Συρίγγια (παγκρεατικά, χοληφόρα, εντερικά)</a:t>
            </a:r>
          </a:p>
          <a:p>
            <a:pPr marL="0" indent="0">
              <a:buNone/>
            </a:pPr>
            <a:r>
              <a:rPr lang="el-GR" sz="1600"/>
              <a:t>3. Ουρητηροσιγμοειδοστομία</a:t>
            </a:r>
          </a:p>
          <a:p>
            <a:pPr marL="0" indent="0">
              <a:buNone/>
            </a:pPr>
            <a:endParaRPr lang="el-GR" sz="1600"/>
          </a:p>
          <a:p>
            <a:pPr marL="0" indent="0">
              <a:buNone/>
            </a:pPr>
            <a:endParaRPr lang="el-GR" sz="1800"/>
          </a:p>
          <a:p>
            <a:pPr marL="0" indent="0">
              <a:buNone/>
            </a:pPr>
            <a:r>
              <a:rPr lang="el-GR" sz="1600"/>
              <a:t>ΝΕΦΡΟΙ</a:t>
            </a:r>
          </a:p>
          <a:p>
            <a:pPr marL="0" indent="0">
              <a:buNone/>
            </a:pPr>
            <a:r>
              <a:rPr lang="el-GR" sz="1600"/>
              <a:t>1.ΝΣΟ ΙΙ</a:t>
            </a:r>
          </a:p>
          <a:p>
            <a:pPr marL="0" indent="0">
              <a:buNone/>
            </a:pPr>
            <a:r>
              <a:rPr lang="el-GR" sz="1600"/>
              <a:t>2. Αναστολείς της ανθρακικής ανυδράσης.</a:t>
            </a:r>
          </a:p>
          <a:p>
            <a:pPr marL="0" indent="0">
              <a:buNone/>
            </a:pPr>
            <a:endParaRPr lang="el-GR" sz="1600"/>
          </a:p>
          <a:p>
            <a:pPr marL="0" indent="0">
              <a:buNone/>
            </a:pPr>
            <a:endParaRPr lang="el-GR" sz="1600"/>
          </a:p>
          <a:p>
            <a:pPr marL="0" indent="0">
              <a:buNone/>
            </a:pPr>
            <a:r>
              <a:rPr lang="el-GR" sz="1600"/>
              <a:t>*Οι εντερικές εκκρίσεις είναι πλούσιες σε</a:t>
            </a:r>
            <a:r>
              <a:rPr lang="en-US" altLang="el-GR" sz="1600"/>
              <a:t> HCO</a:t>
            </a:r>
            <a:r>
              <a:rPr lang="en-US" altLang="el-GR" sz="1600" baseline="-25000"/>
              <a:t>3</a:t>
            </a:r>
            <a:r>
              <a:rPr lang="en-US" altLang="el-GR" sz="1600" baseline="30000"/>
              <a:t>-</a:t>
            </a:r>
            <a:r>
              <a:rPr lang="en-US" altLang="el-GR" sz="1600"/>
              <a:t>. </a:t>
            </a:r>
            <a:r>
              <a:rPr lang="el-GR" altLang="en-US" sz="1600"/>
              <a:t>Από τα συνηθέστερα αίτια.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/>
          </p:cNvSpPr>
          <p:nvPr>
            <p:ph type="title"/>
          </p:nvPr>
        </p:nvSpPr>
        <p:spPr>
          <a:xfrm>
            <a:off x="457200" y="124460"/>
            <a:ext cx="8298815" cy="114173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sz="40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Χάσμα Ανιόντων</a:t>
            </a:r>
            <a:br>
              <a:rPr lang="el-GR" altLang="x-none" sz="40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</a:br>
            <a:endParaRPr sz="40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76867" name="Rectangle 3"/>
          <p:cNvSpPr>
            <a:spLocks noGrp="1"/>
          </p:cNvSpPr>
          <p:nvPr>
            <p:ph idx="1"/>
          </p:nvPr>
        </p:nvSpPr>
        <p:spPr>
          <a:xfrm>
            <a:off x="457200" y="1374775"/>
            <a:ext cx="8021320" cy="4751705"/>
          </a:xfrm>
        </p:spPr>
        <p:txBody>
          <a:bodyPr vert="horz" wrap="square" lIns="91440" tIns="45720" rIns="91440" bIns="45720" anchor="t" anchorCtr="0"/>
          <a:lstStyle/>
          <a:p>
            <a:pPr marL="0" indent="0" algn="l" eaLnBrk="1" hangingPunct="1">
              <a:buFont typeface="Wingdings" panose="05000000000000000000" charset="0"/>
              <a:buNone/>
            </a:pPr>
            <a:r>
              <a:rPr lang="es-ES_tradnl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Na</a:t>
            </a:r>
            <a:r>
              <a:rPr lang="es-ES_tradnl" altLang="x-none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+</a:t>
            </a:r>
            <a:r>
              <a:rPr lang="el-GR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 +Κ</a:t>
            </a:r>
            <a:r>
              <a:rPr lang="el-GR" altLang="x-none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+</a:t>
            </a:r>
            <a:r>
              <a:rPr lang="el-GR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- [</a:t>
            </a:r>
            <a:r>
              <a:rPr lang="es-ES_tradnl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HCO</a:t>
            </a:r>
            <a:r>
              <a:rPr lang="es-ES_tradnl" altLang="x-none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lang="es-ES_tradnl" altLang="x-none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 + </a:t>
            </a:r>
            <a:r>
              <a:rPr b="1" dirty="0">
                <a:latin typeface="Calibri" panose="020F0502020204030204" charset="0"/>
                <a:cs typeface="Calibri" panose="020F0502020204030204" charset="0"/>
                <a:sym typeface="+mn-ea"/>
              </a:rPr>
              <a:t>Cl</a:t>
            </a:r>
            <a:r>
              <a:rPr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b="1" dirty="0">
                <a:latin typeface="Calibri" panose="020F0502020204030204" charset="0"/>
                <a:cs typeface="Calibri" panose="020F0502020204030204" charset="0"/>
                <a:sym typeface="+mn-ea"/>
              </a:rPr>
              <a:t>]</a:t>
            </a:r>
            <a:r>
              <a:rPr lang="el-GR" altLang="x-none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Φ.Τ. 12 (±4) </a:t>
            </a:r>
            <a:r>
              <a:rPr b="1" dirty="0">
                <a:latin typeface="Calibri" panose="020F0502020204030204" charset="0"/>
                <a:cs typeface="Calibri" panose="020F0502020204030204" charset="0"/>
                <a:sym typeface="+mn-ea"/>
              </a:rPr>
              <a:t>mEq/L</a:t>
            </a:r>
          </a:p>
          <a:p>
            <a:pPr marL="0" indent="0" algn="l" eaLnBrk="1" hangingPunct="1">
              <a:buFont typeface="Wingdings" panose="05000000000000000000" charset="0"/>
              <a:buNone/>
            </a:pPr>
            <a:endParaRPr lang="el-GR" altLang="x-none" dirty="0"/>
          </a:p>
          <a:p>
            <a:pPr algn="just" eaLnBrk="1" hangingPunct="1">
              <a:buFont typeface="Wingdings" panose="05000000000000000000" charset="0"/>
              <a:buChar char="Ø"/>
            </a:pPr>
            <a:r>
              <a:rPr lang="el-GR" altLang="x-none" sz="2400" b="1" dirty="0">
                <a:cs typeface="+mn-lt"/>
              </a:rPr>
              <a:t>Τι δείχνει το χάσμα ανιόντων;</a:t>
            </a:r>
          </a:p>
          <a:p>
            <a:pPr marL="0" indent="0" algn="just" eaLnBrk="1" hangingPunct="1">
              <a:buFont typeface="Wingdings" panose="05000000000000000000" charset="0"/>
              <a:buNone/>
            </a:pPr>
            <a:r>
              <a:rPr lang="el-GR" altLang="x-none" sz="2400" dirty="0">
                <a:cs typeface="+mn-lt"/>
              </a:rPr>
              <a:t>Αντιπροσωπεύει τα ανιόντα που υπάρχουν στο πλάσμα, αλλά δεν προσδιορίζονται με τις συνήθεις μεθόδους (πρωτεΐνες, θειϊκα, φωσφορικά και οργανικά ανιόντα). </a:t>
            </a:r>
          </a:p>
          <a:p>
            <a:pPr marL="0" indent="0" algn="just" eaLnBrk="1" hangingPunct="1">
              <a:buFont typeface="Wingdings" panose="05000000000000000000" charset="0"/>
              <a:buNone/>
            </a:pPr>
            <a:endParaRPr lang="el-GR" altLang="x-none" sz="2400" dirty="0">
              <a:cs typeface="+mn-lt"/>
            </a:endParaRPr>
          </a:p>
          <a:p>
            <a:pPr algn="just" eaLnBrk="1" hangingPunct="1">
              <a:buFont typeface="Wingdings" panose="05000000000000000000" charset="0"/>
              <a:buChar char="Ø"/>
            </a:pPr>
            <a:r>
              <a:rPr lang="el-GR" altLang="x-none" sz="2400" b="1" dirty="0">
                <a:cs typeface="+mn-lt"/>
              </a:rPr>
              <a:t>Πώς με βοηθάει στην ερμηνεία της ΜΟ;</a:t>
            </a:r>
          </a:p>
          <a:p>
            <a:pPr marL="0" indent="0" algn="just" eaLnBrk="1" hangingPunct="1">
              <a:buNone/>
            </a:pPr>
            <a:r>
              <a:rPr lang="el-GR" altLang="x-none" sz="2400" dirty="0">
                <a:cs typeface="+mn-lt"/>
              </a:rPr>
              <a:t>Αν μια μεταβολική οξέωση οφείλεται σε </a:t>
            </a:r>
            <a:r>
              <a:rPr lang="el-GR" altLang="x-none" sz="2400" dirty="0">
                <a:solidFill>
                  <a:srgbClr val="FF3300"/>
                </a:solidFill>
                <a:cs typeface="+mn-lt"/>
              </a:rPr>
              <a:t>προσθήκη οξέων</a:t>
            </a:r>
            <a:r>
              <a:rPr lang="el-GR" altLang="x-none" sz="2400" dirty="0">
                <a:cs typeface="+mn-lt"/>
              </a:rPr>
              <a:t> έχει αυξημένο Χ.Α. ενώ σε </a:t>
            </a:r>
            <a:r>
              <a:rPr lang="el-GR" altLang="x-none" sz="2400" dirty="0">
                <a:solidFill>
                  <a:srgbClr val="FF3300"/>
                </a:solidFill>
                <a:cs typeface="+mn-lt"/>
              </a:rPr>
              <a:t>απώλεια </a:t>
            </a:r>
            <a:r>
              <a:rPr lang="es-ES_tradnl" altLang="x-none" sz="2400" dirty="0">
                <a:solidFill>
                  <a:srgbClr val="FF3300"/>
                </a:solidFill>
                <a:cs typeface="+mn-lt"/>
              </a:rPr>
              <a:t>HCO3</a:t>
            </a:r>
            <a:r>
              <a:rPr lang="es-ES_tradnl" altLang="x-none" sz="2400" baseline="30000" dirty="0">
                <a:solidFill>
                  <a:srgbClr val="FF3300"/>
                </a:solidFill>
                <a:cs typeface="+mn-lt"/>
              </a:rPr>
              <a:t>-</a:t>
            </a:r>
            <a:r>
              <a:rPr lang="el-GR" altLang="x-none" sz="2400" baseline="30000" dirty="0">
                <a:cs typeface="+mn-lt"/>
              </a:rPr>
              <a:t> </a:t>
            </a:r>
            <a:r>
              <a:rPr lang="el-GR" altLang="x-none" sz="2400" dirty="0">
                <a:cs typeface="+mn-lt"/>
              </a:rPr>
              <a:t> το Χ.Α παραμένει μετάβλητο.</a:t>
            </a:r>
            <a:endParaRPr lang="el-GR" altLang="x-none" sz="2400" baseline="30000" dirty="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/>
      <p:bldP spid="676866" grpId="1"/>
      <p:bldP spid="676866" grpId="2"/>
      <p:bldP spid="676866" grpId="3"/>
      <p:bldP spid="67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Υπερχλωραιμική Μ.Ο.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6290"/>
          </a:xfrm>
        </p:spPr>
        <p:txBody>
          <a:bodyPr/>
          <a:lstStyle/>
          <a:p>
            <a:pPr marL="0" indent="0">
              <a:buNone/>
            </a:pPr>
            <a:r>
              <a:rPr lang="el-GR" altLang="en-US">
                <a:latin typeface="Calibri" panose="020F0502020204030204" charset="0"/>
                <a:cs typeface="Calibri" panose="020F0502020204030204" charset="0"/>
              </a:rPr>
              <a:t>Αίτια:</a:t>
            </a:r>
          </a:p>
          <a:p>
            <a:pPr algn="just">
              <a:buFont typeface="Wingdings" panose="05000000000000000000" charset="0"/>
              <a:buChar char="ü"/>
            </a:pP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Αποβολή </a:t>
            </a:r>
            <a:r>
              <a:rPr lang="es-ES_tradnl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HCO</a:t>
            </a:r>
            <a:r>
              <a:rPr lang="es-ES_tradnl" altLang="x-none"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lang="es-ES_tradnl" altLang="x-none"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  από το ΓΕΣ/Νεφρούς (αντιστάθμιση με υπερχλωραιμία)</a:t>
            </a:r>
          </a:p>
          <a:p>
            <a:pPr algn="just">
              <a:buFont typeface="Wingdings" panose="05000000000000000000" charset="0"/>
              <a:buChar char="ü"/>
            </a:pPr>
            <a:endParaRPr lang="el-GR" altLang="en-US" sz="2400">
              <a:latin typeface="Calibri" panose="020F0502020204030204" charset="0"/>
              <a:cs typeface="Calibri" panose="020F05020202040302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ΝΣΟ</a:t>
            </a:r>
          </a:p>
          <a:p>
            <a:pPr algn="just">
              <a:buFont typeface="Wingdings" panose="05000000000000000000" charset="0"/>
              <a:buChar char="ü"/>
            </a:pPr>
            <a:endParaRPr lang="el-GR" altLang="en-US" sz="2400">
              <a:latin typeface="Calibri" panose="020F0502020204030204" charset="0"/>
              <a:cs typeface="Calibri" panose="020F0502020204030204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Χορήγηση οξέων που περιέχουν </a:t>
            </a:r>
            <a:r>
              <a:rPr lang="en-US" altLang="en-US" sz="2400">
                <a:latin typeface="Calibri" panose="020F0502020204030204" charset="0"/>
                <a:cs typeface="Calibri" panose="020F0502020204030204" charset="0"/>
              </a:rPr>
              <a:t>Cl</a:t>
            </a:r>
            <a:r>
              <a:rPr lang="en-US" altLang="en-US" sz="2400" baseline="30000"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en-US" altLang="en-US" sz="2400">
                <a:latin typeface="Calibri" panose="020F0502020204030204" charset="0"/>
                <a:cs typeface="Calibri" panose="020F0502020204030204" charset="0"/>
              </a:rPr>
              <a:t>HCl, NH</a:t>
            </a:r>
            <a:r>
              <a:rPr lang="en-US" altLang="en-US" sz="2400" baseline="-25000"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lang="en-US" altLang="en-US" sz="2400">
                <a:latin typeface="Calibri" panose="020F0502020204030204" charset="0"/>
                <a:cs typeface="Calibri" panose="020F0502020204030204" charset="0"/>
              </a:rPr>
              <a:t>Cl, </a:t>
            </a:r>
            <a:r>
              <a:rPr lang="el-GR" altLang="en-US" sz="2400">
                <a:latin typeface="Calibri" panose="020F0502020204030204" charset="0"/>
                <a:cs typeface="Calibri" panose="020F0502020204030204" charset="0"/>
              </a:rPr>
              <a:t>υδροχλωτικά άλατα αμινοξέων)</a:t>
            </a:r>
          </a:p>
          <a:p>
            <a:pPr algn="just">
              <a:buFont typeface="Wingdings" panose="05000000000000000000" charset="0"/>
              <a:buChar char="ü"/>
            </a:pPr>
            <a:endParaRPr lang="el-GR" altLang="en-US" sz="2400">
              <a:latin typeface="Calibri" panose="020F0502020204030204" charset="0"/>
              <a:cs typeface="Calibri" panose="020F0502020204030204" charset="0"/>
            </a:endParaRPr>
          </a:p>
          <a:p>
            <a:pPr>
              <a:buNone/>
            </a:pPr>
            <a:r>
              <a:rPr lang="el-GR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Χ.Α. φυσιολογικό ή ελαττωμένο.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Θεραπευτικά...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4725"/>
            <a:ext cx="8144510" cy="5883275"/>
          </a:xfrm>
        </p:spPr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lang="el-GR" altLang="en-US" sz="2400"/>
              <a:t>Διόρθωση υποκείμενου αιτίου</a:t>
            </a:r>
          </a:p>
          <a:p>
            <a:pPr>
              <a:buFont typeface="Wingdings" panose="05000000000000000000" charset="0"/>
              <a:buChar char="ü"/>
            </a:pPr>
            <a:endParaRPr lang="el-GR" altLang="en-US" sz="2400"/>
          </a:p>
          <a:p>
            <a:pPr>
              <a:buFont typeface="Wingdings" panose="05000000000000000000" charset="0"/>
              <a:buChar char="ü"/>
            </a:pPr>
            <a:r>
              <a:rPr lang="el-GR" altLang="en-US" sz="2400"/>
              <a:t>Προσοχή στις τιμές </a:t>
            </a:r>
            <a:r>
              <a:rPr lang="en-US" altLang="el-GR" sz="2400"/>
              <a:t>K</a:t>
            </a:r>
            <a:r>
              <a:rPr lang="el-GR" altLang="en-US" sz="2400" baseline="30000"/>
              <a:t>+</a:t>
            </a:r>
            <a:endParaRPr lang="el-GR" altLang="en-US" sz="2400"/>
          </a:p>
          <a:p>
            <a:pPr>
              <a:buFont typeface="Wingdings" panose="05000000000000000000" charset="0"/>
              <a:buChar char="ü"/>
            </a:pPr>
            <a:endParaRPr lang="el-GR" altLang="en-US" sz="2400"/>
          </a:p>
          <a:p>
            <a:pPr>
              <a:buFont typeface="Wingdings" panose="05000000000000000000" charset="0"/>
              <a:buChar char="ü"/>
            </a:pPr>
            <a:r>
              <a:rPr lang="en-US" altLang="en-US" sz="2400"/>
              <a:t>NaHCO</a:t>
            </a:r>
            <a:r>
              <a:rPr lang="en-US" altLang="en-US" sz="2400" baseline="-25000"/>
              <a:t>3</a:t>
            </a:r>
            <a:r>
              <a:rPr lang="el-GR" altLang="en-US" sz="2400" baseline="30000"/>
              <a:t>-</a:t>
            </a:r>
            <a:endParaRPr lang="en-US" altLang="en-US" sz="2400" baseline="-25000"/>
          </a:p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cs typeface="+mn-lt"/>
              </a:rPr>
              <a:t>Σε ασθενείς με βαριά οξέωση δηλ. </a:t>
            </a:r>
            <a:r>
              <a:rPr lang="en-US" altLang="en-US" baseline="-25000">
                <a:cs typeface="+mn-lt"/>
              </a:rPr>
              <a:t>pH &lt;7.20, </a:t>
            </a:r>
            <a:r>
              <a:rPr lang="el-GR" altLang="en-US" baseline="-25000">
                <a:cs typeface="+mn-lt"/>
              </a:rPr>
              <a:t>οι οποίοι διατρέχουν τον κίνδυνο σοβαρών αρρυθμιών και καρδιαγγειακών διαταραχών. </a:t>
            </a:r>
          </a:p>
          <a:p>
            <a:pPr marL="0" indent="0" algn="just">
              <a:buFont typeface="Wingdings" panose="05000000000000000000" charset="0"/>
              <a:buNone/>
            </a:pPr>
            <a:endParaRPr lang="el-GR" altLang="en-US" baseline="-25000">
              <a:cs typeface="+mn-lt"/>
            </a:endParaRPr>
          </a:p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cs typeface="+mn-lt"/>
              </a:rPr>
              <a:t>Δεν αποσκοπεί στην αποκατάσταση του </a:t>
            </a:r>
            <a:r>
              <a:rPr lang="en-US" altLang="en-US" baseline="-25000">
                <a:cs typeface="+mn-lt"/>
              </a:rPr>
              <a:t>ph </a:t>
            </a:r>
            <a:r>
              <a:rPr lang="el-GR" altLang="en-US" baseline="-25000">
                <a:cs typeface="+mn-lt"/>
              </a:rPr>
              <a:t>στο φυσιολογικό, αλλά στη σταθεροποίησή του</a:t>
            </a:r>
            <a:r>
              <a:rPr lang="en-US" altLang="el-GR" baseline="-25000">
                <a:cs typeface="+mn-lt"/>
              </a:rPr>
              <a:t>.</a:t>
            </a:r>
          </a:p>
          <a:p>
            <a:pPr marL="0" indent="0" algn="just">
              <a:buFont typeface="Wingdings" panose="05000000000000000000" charset="0"/>
              <a:buNone/>
            </a:pPr>
            <a:endParaRPr lang="el-GR" altLang="en-US" baseline="-25000">
              <a:cs typeface="+mn-lt"/>
            </a:endParaRPr>
          </a:p>
          <a:p>
            <a:pPr algn="just">
              <a:buFont typeface="Wingdings" panose="05000000000000000000" charset="0"/>
              <a:buChar char="§"/>
            </a:pPr>
            <a:r>
              <a:rPr lang="el-GR" altLang="en-US" baseline="-25000">
                <a:cs typeface="+mn-lt"/>
              </a:rPr>
              <a:t>Στο εμπόριο κυκλοφορούν ως διαλύματα 4,2% και 8,4% (1</a:t>
            </a:r>
            <a:r>
              <a:rPr lang="en-US" altLang="en-US" baseline="-25000">
                <a:cs typeface="+mn-lt"/>
              </a:rPr>
              <a:t>ml </a:t>
            </a:r>
            <a:r>
              <a:rPr lang="el-GR" altLang="en-US" baseline="-25000">
                <a:cs typeface="+mn-lt"/>
              </a:rPr>
              <a:t>περιέχει περί τα 0,5</a:t>
            </a:r>
            <a:r>
              <a:rPr lang="en-US" altLang="en-US" baseline="-25000">
                <a:cs typeface="+mn-lt"/>
              </a:rPr>
              <a:t>meq </a:t>
            </a:r>
            <a:r>
              <a:rPr lang="el-GR" altLang="en-US" baseline="-25000">
                <a:cs typeface="+mn-lt"/>
              </a:rPr>
              <a:t>ή 1</a:t>
            </a:r>
            <a:r>
              <a:rPr lang="en-US" altLang="en-US" baseline="-25000">
                <a:cs typeface="+mn-lt"/>
              </a:rPr>
              <a:t>meq</a:t>
            </a:r>
            <a:r>
              <a:rPr lang="el-GR" altLang="en-US" baseline="-25000">
                <a:cs typeface="+mn-lt"/>
              </a:rPr>
              <a:t>, αντίστοιχα). Το 1/2 χορηγείται σε 15</a:t>
            </a:r>
            <a:r>
              <a:rPr lang="en-US" altLang="el-GR" baseline="-25000">
                <a:cs typeface="+mn-lt"/>
              </a:rPr>
              <a:t>min </a:t>
            </a:r>
            <a:r>
              <a:rPr lang="el-GR" altLang="el-GR" baseline="-25000">
                <a:cs typeface="+mn-lt"/>
              </a:rPr>
              <a:t>και το υπόλοιπο σε 1-2 </a:t>
            </a:r>
            <a:r>
              <a:rPr lang="en-US" altLang="el-GR" baseline="-25000">
                <a:cs typeface="+mn-lt"/>
              </a:rPr>
              <a:t>hrs. </a:t>
            </a:r>
            <a:endParaRPr lang="en-US" altLang="en-US" baseline="-25000">
              <a:cs typeface="+mn-lt"/>
            </a:endParaRPr>
          </a:p>
          <a:p>
            <a:pPr>
              <a:buFont typeface="Wingdings" panose="05000000000000000000" charset="0"/>
              <a:buChar char="§"/>
            </a:pPr>
            <a:endParaRPr lang="en-US" altLang="en-US" baseline="-25000"/>
          </a:p>
          <a:p>
            <a:endParaRPr lang="en-US" altLang="en-US"/>
          </a:p>
        </p:txBody>
      </p:sp>
      <p:pic>
        <p:nvPicPr>
          <p:cNvPr id="4" name="Content Placeholder 3" descr="Χωρίς τίτλο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3980" y="1196340"/>
            <a:ext cx="196278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dirty="0"/>
              <a:t>M</a:t>
            </a:r>
            <a:r>
              <a:rPr lang="el-GR" altLang="x-none" dirty="0"/>
              <a:t>εταβολική Αλκάλωση</a:t>
            </a:r>
            <a:endParaRPr dirty="0"/>
          </a:p>
        </p:txBody>
      </p:sp>
      <p:sp>
        <p:nvSpPr>
          <p:cNvPr id="2" name="Text Box 1"/>
          <p:cNvSpPr txBox="1"/>
          <p:nvPr/>
        </p:nvSpPr>
        <p:spPr>
          <a:xfrm>
            <a:off x="1071245" y="1326515"/>
            <a:ext cx="6943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pH </a:t>
            </a:r>
            <a:r>
              <a:rPr lang="el-GR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&gt;</a:t>
            </a:r>
            <a:r>
              <a:rPr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7</a:t>
            </a:r>
            <a:r>
              <a:rPr lang="el-GR" altLang="x-none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.4 </a:t>
            </a:r>
            <a:r>
              <a:rPr lang="en-US" altLang="el-GR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altLang="en-US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     </a:t>
            </a:r>
            <a:r>
              <a:rPr lang="el-GR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l-GR" altLang="x-none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[Η</a:t>
            </a:r>
            <a:r>
              <a:rPr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32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32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]</a:t>
            </a:r>
            <a:r>
              <a:rPr lang="el-GR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    (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r>
              <a:rPr lang="en-US" sz="32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32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  <a:sym typeface="+mn-ea"/>
              </a:rPr>
              <a:t>)</a:t>
            </a:r>
          </a:p>
        </p:txBody>
      </p:sp>
      <p:pic>
        <p:nvPicPr>
          <p:cNvPr id="3" name="Content Placeholder 2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4890" y="2143125"/>
            <a:ext cx="7434580" cy="32778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14375" y="5613400"/>
            <a:ext cx="7595235" cy="906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buFont typeface="Wingdings" panose="05000000000000000000" charset="0"/>
              <a:buChar char="v"/>
            </a:pPr>
            <a:r>
              <a:rPr lang="el-GR" altLang="x-none" sz="2000" i="1" dirty="0">
                <a:sym typeface="+mn-ea"/>
              </a:rPr>
              <a:t>Αλκαλαιμία: η αύξηση του </a:t>
            </a:r>
            <a:r>
              <a:rPr lang="en-US" altLang="x-none" sz="2000" i="1" dirty="0">
                <a:sym typeface="+mn-ea"/>
              </a:rPr>
              <a:t>pH </a:t>
            </a:r>
            <a:r>
              <a:rPr lang="el-GR" altLang="x-none" sz="2000" i="1" dirty="0">
                <a:sym typeface="+mn-ea"/>
              </a:rPr>
              <a:t>στο αίμα/αύξηση Η</a:t>
            </a:r>
            <a:r>
              <a:rPr lang="en-US" altLang="x-none" sz="2000" i="1" dirty="0">
                <a:sym typeface="+mn-ea"/>
              </a:rPr>
              <a:t>CO</a:t>
            </a:r>
            <a:r>
              <a:rPr lang="en-US" altLang="x-none" sz="2000" i="1" baseline="-25000" dirty="0">
                <a:sym typeface="+mn-ea"/>
              </a:rPr>
              <a:t>3</a:t>
            </a:r>
            <a:r>
              <a:rPr lang="en-US" altLang="x-none" sz="2000" i="1" baseline="30000" dirty="0">
                <a:sym typeface="+mn-ea"/>
              </a:rPr>
              <a:t>-</a:t>
            </a:r>
            <a:endParaRPr lang="el-GR" altLang="x-none" sz="2000" i="1" baseline="30000" dirty="0"/>
          </a:p>
          <a:p>
            <a:pPr algn="ctr" eaLnBrk="1" hangingPunct="1">
              <a:buFont typeface="Wingdings" panose="05000000000000000000" charset="0"/>
              <a:buChar char="v"/>
            </a:pPr>
            <a:r>
              <a:rPr lang="el-GR" altLang="x-none" sz="2000" i="1" dirty="0">
                <a:sym typeface="+mn-ea"/>
              </a:rPr>
              <a:t>Αλκάλωση: η διαδικασία που τείνει να αυξήσει το </a:t>
            </a:r>
            <a:r>
              <a:rPr lang="en-US" altLang="x-none" sz="2000" i="1" dirty="0">
                <a:sym typeface="+mn-ea"/>
              </a:rPr>
              <a:t>ph/</a:t>
            </a:r>
            <a:r>
              <a:rPr lang="el-GR" altLang="x-none" sz="2000" i="1" dirty="0">
                <a:sym typeface="+mn-ea"/>
              </a:rPr>
              <a:t>αυξήσει τα Η</a:t>
            </a:r>
            <a:r>
              <a:rPr lang="en-US" altLang="x-none" sz="2000" i="1" dirty="0">
                <a:sym typeface="+mn-ea"/>
              </a:rPr>
              <a:t>CO</a:t>
            </a:r>
            <a:r>
              <a:rPr lang="en-US" altLang="x-none" sz="2000" i="1" baseline="-25000" dirty="0">
                <a:sym typeface="+mn-ea"/>
              </a:rPr>
              <a:t>3</a:t>
            </a:r>
            <a:r>
              <a:rPr lang="en-US" altLang="x-none" sz="2000" i="1" baseline="30000" dirty="0">
                <a:sym typeface="+mn-ea"/>
              </a:rPr>
              <a:t>-</a:t>
            </a:r>
            <a:endParaRPr lang="el-GR" altLang="x-none" sz="2000" i="1" baseline="30000" dirty="0"/>
          </a:p>
          <a:p>
            <a:pPr algn="ctr" eaLnBrk="1" hangingPunct="1">
              <a:buFont typeface="Wingdings" panose="05000000000000000000" charset="0"/>
              <a:buChar char="v"/>
            </a:pPr>
            <a:endParaRPr lang="el-GR" altLang="x-none" sz="2000" b="1" i="1" baseline="30000" dirty="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Αίτια 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553585" cy="5368290"/>
          </a:xfrm>
        </p:spPr>
        <p:txBody>
          <a:bodyPr/>
          <a:lstStyle/>
          <a:p>
            <a:pPr algn="l">
              <a:buFont typeface="Wingdings" panose="05000000000000000000" charset="0"/>
              <a:buChar char="Ø"/>
            </a:pPr>
            <a:r>
              <a:rPr lang="el-GR" altLang="en-US" sz="2400" b="1"/>
              <a:t>Απώλεια Η</a:t>
            </a:r>
            <a:r>
              <a:rPr lang="el-GR" altLang="en-US" sz="2400" b="1" baseline="30000"/>
              <a:t>+ </a:t>
            </a:r>
            <a:r>
              <a:rPr lang="el-GR" altLang="en-US" sz="2400" b="1"/>
              <a:t>από το </a:t>
            </a:r>
            <a:r>
              <a:rPr lang="en-US" altLang="en-US" sz="2400" b="1"/>
              <a:t>ECF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ΓΕΣ 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1. έμετοι, γαστρικές αναρροφήσεις, συρίγγια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2. θηλώδη αδενώματα παχέος εντέρου</a:t>
            </a:r>
          </a:p>
          <a:p>
            <a:pPr marL="0" indent="0" algn="l">
              <a:buFont typeface="Wingdings" panose="05000000000000000000" charset="0"/>
              <a:buNone/>
            </a:pPr>
            <a:endParaRPr lang="el-GR" altLang="en-US" sz="18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ΝΕΦΡΟΙ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1. διουρητικά κυρίως θειαζιδικά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2. Υπερέκκριση αλατοκορτικοειδών (σύνδρομο </a:t>
            </a:r>
            <a:r>
              <a:rPr lang="en-US" altLang="en-US" sz="1800">
                <a:latin typeface="Calibri" panose="020F0502020204030204" charset="0"/>
                <a:cs typeface="Calibri" panose="020F0502020204030204" charset="0"/>
              </a:rPr>
              <a:t>Barter, </a:t>
            </a:r>
            <a:r>
              <a:rPr lang="el-GR" altLang="en-US" sz="1800">
                <a:latin typeface="Calibri" panose="020F0502020204030204" charset="0"/>
                <a:cs typeface="Calibri" panose="020F0502020204030204" charset="0"/>
              </a:rPr>
              <a:t>πρωτοπαθής ή δευτεροπαθής υπεραλδοστερονισμός)*</a:t>
            </a:r>
          </a:p>
          <a:p>
            <a:pPr marL="0" indent="0" algn="l">
              <a:buFont typeface="Wingdings" panose="05000000000000000000" charset="0"/>
              <a:buNone/>
            </a:pPr>
            <a:endParaRPr lang="el-GR" altLang="en-US" sz="1800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buFont typeface="Wingdings" panose="05000000000000000000" charset="0"/>
              <a:buNone/>
            </a:pPr>
            <a:r>
              <a:rPr lang="el-GR" altLang="en-US" sz="1800"/>
              <a:t>ΥΠΟΚΑΛΙΑΙΜΙΑ (είσοδος Η</a:t>
            </a:r>
            <a:r>
              <a:rPr lang="el-GR" altLang="en-US" sz="1800" baseline="30000"/>
              <a:t>+ </a:t>
            </a:r>
            <a:r>
              <a:rPr lang="el-GR" altLang="en-US" sz="1800"/>
              <a:t>στα κύτταρα)</a:t>
            </a:r>
          </a:p>
          <a:p>
            <a:pPr algn="l">
              <a:buNone/>
            </a:pPr>
            <a:endParaRPr lang="el-GR" altLang="en-US" sz="1600"/>
          </a:p>
          <a:p>
            <a:pPr marL="0" indent="0" algn="l">
              <a:buNone/>
            </a:pPr>
            <a:endParaRPr lang="el-GR" altLang="en-US" sz="1600"/>
          </a:p>
          <a:p>
            <a:pPr marL="0" indent="0" algn="l">
              <a:buNone/>
            </a:pPr>
            <a:r>
              <a:rPr lang="el-GR" altLang="en-US" sz="1600" b="1" u="sng"/>
              <a:t>*Τα αλατοκορτικοειδή αυξάνουν την επαναρρόφηση Να</a:t>
            </a:r>
            <a:r>
              <a:rPr lang="el-GR" altLang="en-US" sz="1600" b="1" u="sng" baseline="30000"/>
              <a:t>+</a:t>
            </a:r>
            <a:r>
              <a:rPr lang="el-GR" altLang="en-US" sz="1600" b="1" u="sng"/>
              <a:t>, απεκκρίνοντας Η</a:t>
            </a:r>
            <a:r>
              <a:rPr lang="el-GR" altLang="en-US" sz="1600" b="1" u="sng" baseline="30000"/>
              <a:t>+</a:t>
            </a:r>
            <a:r>
              <a:rPr lang="el-GR" altLang="en-US" sz="1600" b="1" u="sng"/>
              <a:t>/Κ+.</a:t>
            </a:r>
          </a:p>
          <a:p>
            <a:pPr marL="0" indent="0" algn="l">
              <a:buNone/>
            </a:pPr>
            <a:endParaRPr lang="el-GR" altLang="en-US" sz="1600" b="1" u="s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4945" y="1174750"/>
            <a:ext cx="3597910" cy="4872355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l-GR" sz="2400" b="1"/>
              <a:t>Κατακράτηση </a:t>
            </a:r>
            <a:r>
              <a:rPr lang="en-US" sz="2400" b="1"/>
              <a:t>HCO</a:t>
            </a:r>
            <a:r>
              <a:rPr lang="en-US" sz="2400" b="1" baseline="-25000"/>
              <a:t>3</a:t>
            </a:r>
            <a:r>
              <a:rPr lang="en-US" sz="2400" b="1" baseline="30000"/>
              <a:t>-</a:t>
            </a:r>
            <a:endParaRPr lang="en-US" sz="2400" baseline="30000"/>
          </a:p>
          <a:p>
            <a:pPr>
              <a:buFont typeface="Wingdings" panose="05000000000000000000" charset="0"/>
              <a:buAutoNum type="arabicPeriod"/>
            </a:pPr>
            <a:r>
              <a:rPr lang="el-GR" sz="1800"/>
              <a:t>Χορήγηση </a:t>
            </a:r>
            <a:r>
              <a:rPr lang="en-US" sz="1800"/>
              <a:t>NaHCO</a:t>
            </a:r>
            <a:r>
              <a:rPr lang="el-GR" altLang="en-US" sz="1800" baseline="-25000"/>
              <a:t>3</a:t>
            </a:r>
            <a:r>
              <a:rPr lang="el-GR" altLang="en-US" sz="1800" baseline="30000"/>
              <a:t>-</a:t>
            </a:r>
            <a:endParaRPr lang="en-US" sz="1800" baseline="-25000"/>
          </a:p>
          <a:p>
            <a:pPr>
              <a:buFont typeface="Wingdings" panose="05000000000000000000" charset="0"/>
              <a:buAutoNum type="arabicPeriod"/>
            </a:pPr>
            <a:r>
              <a:rPr lang="el-GR" sz="1800"/>
              <a:t>Θεραπεία με κιτρικά</a:t>
            </a:r>
          </a:p>
          <a:p>
            <a:pPr>
              <a:buFont typeface="Wingdings" panose="05000000000000000000" charset="0"/>
              <a:buAutoNum type="arabicPeriod"/>
            </a:pPr>
            <a:r>
              <a:rPr lang="el-GR" sz="1800"/>
              <a:t>Μαζικές μεταγγίσεις αίματος και παραγώγων</a:t>
            </a:r>
          </a:p>
          <a:p>
            <a:pPr>
              <a:buFont typeface="Wingdings" panose="05000000000000000000" charset="0"/>
              <a:buAutoNum type="arabicPeriod"/>
            </a:pPr>
            <a:r>
              <a:rPr lang="el-GR" altLang="en-US" sz="1800"/>
              <a:t>Διόρθωση ΔΚΟ, γαλακτικής οξέωσης</a:t>
            </a:r>
          </a:p>
          <a:p>
            <a:pPr>
              <a:buFont typeface="Wingdings" panose="05000000000000000000" charset="0"/>
              <a:buChar char="Ø"/>
            </a:pPr>
            <a:endParaRPr lang="el-GR" altLang="en-US" sz="1800"/>
          </a:p>
          <a:p>
            <a:pPr>
              <a:buFont typeface="Wingdings" panose="05000000000000000000" charset="0"/>
              <a:buChar char="Ø"/>
            </a:pPr>
            <a:endParaRPr lang="el-GR" altLang="en-US" sz="1800"/>
          </a:p>
          <a:p>
            <a:pPr marL="0" indent="0">
              <a:buFont typeface="Wingdings" panose="05000000000000000000" charset="0"/>
              <a:buNone/>
            </a:pPr>
            <a:endParaRPr lang="el-GR" altLang="en-US" sz="1800"/>
          </a:p>
          <a:p>
            <a:pPr>
              <a:buFont typeface="Wingdings" panose="05000000000000000000" charset="0"/>
              <a:buChar char="Ø"/>
            </a:pPr>
            <a:r>
              <a:rPr lang="el-GR" altLang="en-US" sz="2400" b="1"/>
              <a:t>Απώλεια υγρών πλούσιων σε </a:t>
            </a:r>
            <a:r>
              <a:rPr lang="en-US" altLang="en-US" sz="2400" b="1"/>
              <a:t>Cl</a:t>
            </a:r>
            <a:r>
              <a:rPr lang="el-GR" altLang="en-US" sz="2400" b="1" baseline="30000"/>
              <a:t>-</a:t>
            </a:r>
            <a:r>
              <a:rPr lang="en-US" altLang="en-US" sz="2400" b="1"/>
              <a:t>.</a:t>
            </a:r>
            <a:r>
              <a:rPr lang="en-US" altLang="en-US" sz="1800"/>
              <a:t>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1800"/>
              <a:t>       contraction alkalosis</a:t>
            </a:r>
            <a:endParaRPr lang="en-US" sz="1800"/>
          </a:p>
          <a:p>
            <a:pPr>
              <a:buFont typeface="Wingdings" panose="05000000000000000000" charset="0"/>
              <a:buChar char="Ø"/>
            </a:pPr>
            <a:endParaRPr 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dirty="0"/>
              <a:t>Αναπνευστική Οξέωση</a:t>
            </a:r>
            <a:endParaRPr dirty="0"/>
          </a:p>
        </p:txBody>
      </p:sp>
      <p:sp>
        <p:nvSpPr>
          <p:cNvPr id="2" name="Text Box 1"/>
          <p:cNvSpPr txBox="1"/>
          <p:nvPr/>
        </p:nvSpPr>
        <p:spPr>
          <a:xfrm>
            <a:off x="446405" y="1675765"/>
            <a:ext cx="8321040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pH 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&lt;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7</a:t>
            </a:r>
            <a:r>
              <a:rPr lang="el-GR" altLang="x-none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.4 </a:t>
            </a:r>
            <a:r>
              <a:rPr lang="en-US" alt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alt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(↑</a:t>
            </a:r>
            <a:r>
              <a:rPr lang="en-US" sz="28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8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)</a:t>
            </a:r>
            <a:r>
              <a:rPr lang="el-GR" alt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    </a:t>
            </a:r>
            <a:r>
              <a:rPr lang="el-GR" altLang="x-none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[↑Η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8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8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]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800" dirty="0">
                <a:latin typeface="Calibri" panose="020F0502020204030204" charset="0"/>
                <a:cs typeface="Calibri" panose="020F0502020204030204" charset="0"/>
                <a:sym typeface="+mn-ea"/>
              </a:rPr>
              <a:t>     </a:t>
            </a:r>
          </a:p>
          <a:p>
            <a:pPr marL="342900" indent="-342900"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οξεία: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για κάθε 10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mmHg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↑</a:t>
            </a:r>
            <a:r>
              <a:rPr lang="en-US" sz="24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4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έχουμε  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↑Η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κατά 1</a:t>
            </a: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χρόνια: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για κάθε 10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mmHg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↑</a:t>
            </a:r>
            <a:r>
              <a:rPr lang="en-US" sz="24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4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έχουμε  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↑Η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κατά 4</a:t>
            </a: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r>
              <a:rPr lang="en-US" alt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ξίσωση του κυψελιδικού αερισμού 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Va=VCO</a:t>
            </a:r>
            <a:r>
              <a:rPr lang="en-US"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/PaCO</a:t>
            </a:r>
            <a:r>
              <a:rPr lang="en-US"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dirty="0"/>
              <a:t>Αίτια Αναπνευστικής Οξέωσης</a:t>
            </a:r>
            <a:endParaRPr dirty="0"/>
          </a:p>
        </p:txBody>
      </p:sp>
      <p:sp>
        <p:nvSpPr>
          <p:cNvPr id="2" name="Rectangles 1"/>
          <p:cNvSpPr/>
          <p:nvPr/>
        </p:nvSpPr>
        <p:spPr>
          <a:xfrm>
            <a:off x="456565" y="836930"/>
            <a:ext cx="8420735" cy="5953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l-GR" b="1"/>
              <a:t>1. </a:t>
            </a:r>
            <a:r>
              <a:rPr lang="el-GR" altLang="en-US" b="1"/>
              <a:t>Καταστολή του αναπνευστικού κέντρου</a:t>
            </a:r>
          </a:p>
          <a:p>
            <a:pPr algn="just"/>
            <a:r>
              <a:rPr lang="el-GR" altLang="en-US"/>
              <a:t>Φάρμακα (οπιούχα, αναισθητικά)</a:t>
            </a:r>
          </a:p>
          <a:p>
            <a:pPr algn="just"/>
            <a:r>
              <a:rPr lang="el-GR" altLang="en-US"/>
              <a:t>Καρδιακή ανακοπή</a:t>
            </a:r>
          </a:p>
          <a:p>
            <a:pPr algn="just"/>
            <a:r>
              <a:rPr lang="el-GR" altLang="en-US"/>
              <a:t>Σύνδρομο </a:t>
            </a:r>
            <a:r>
              <a:rPr lang="en-US" altLang="en-US"/>
              <a:t>Pickwick</a:t>
            </a:r>
          </a:p>
          <a:p>
            <a:pPr algn="just"/>
            <a:r>
              <a:rPr lang="el-GR" altLang="en-US"/>
              <a:t>Όγκοι του εγκεφάλου</a:t>
            </a:r>
          </a:p>
          <a:p>
            <a:pPr algn="just"/>
            <a:endParaRPr lang="el-GR" altLang="en-US"/>
          </a:p>
          <a:p>
            <a:pPr algn="just"/>
            <a:r>
              <a:rPr lang="el-GR" altLang="en-US" b="1"/>
              <a:t>2. Απόφραξη ανώτερων αεραγωγών</a:t>
            </a:r>
          </a:p>
          <a:p>
            <a:pPr algn="just"/>
            <a:r>
              <a:rPr lang="el-GR" altLang="en-US"/>
              <a:t>Ενσφήνωση ξένου σώματος</a:t>
            </a:r>
          </a:p>
          <a:p>
            <a:pPr algn="just"/>
            <a:r>
              <a:rPr lang="el-GR" altLang="en-US"/>
              <a:t>Αποφρακτική άπνοια του ύπνου</a:t>
            </a:r>
          </a:p>
          <a:p>
            <a:pPr algn="just"/>
            <a:r>
              <a:rPr lang="el-GR" altLang="en-US"/>
              <a:t>Οίδημα λάρυγγα, λαρυγγόσπασμος</a:t>
            </a:r>
          </a:p>
          <a:p>
            <a:pPr algn="just"/>
            <a:r>
              <a:rPr lang="el-GR" altLang="en-US"/>
              <a:t>ΧΑΠ</a:t>
            </a:r>
          </a:p>
          <a:p>
            <a:pPr algn="just"/>
            <a:endParaRPr lang="el-GR" altLang="en-US"/>
          </a:p>
          <a:p>
            <a:pPr algn="just"/>
            <a:r>
              <a:rPr lang="el-GR" altLang="en-US" b="1"/>
              <a:t>3. Βλάβες του θωρακικού τοιχώματος, αναπνευστικών μυών ή υπεζωκότα</a:t>
            </a:r>
          </a:p>
          <a:p>
            <a:pPr algn="just"/>
            <a:r>
              <a:rPr lang="el-GR" altLang="el-GR"/>
              <a:t>Σύνδρομο </a:t>
            </a:r>
            <a:r>
              <a:rPr lang="en-US" altLang="el-GR"/>
              <a:t>Guillain Barre</a:t>
            </a:r>
          </a:p>
          <a:p>
            <a:pPr algn="just"/>
            <a:r>
              <a:rPr lang="el-GR" altLang="el-GR"/>
              <a:t>Μυασθένεια </a:t>
            </a:r>
            <a:r>
              <a:rPr lang="en-US" altLang="el-GR"/>
              <a:t>Gravis</a:t>
            </a:r>
          </a:p>
          <a:p>
            <a:pPr algn="just"/>
            <a:r>
              <a:rPr lang="el-GR" altLang="el-GR"/>
              <a:t>Φάρμακα (σιζατρακούριο)</a:t>
            </a:r>
          </a:p>
          <a:p>
            <a:pPr algn="just"/>
            <a:r>
              <a:rPr lang="en-US" altLang="el-GR"/>
              <a:t>ALS, MS</a:t>
            </a:r>
          </a:p>
          <a:p>
            <a:pPr algn="just"/>
            <a:r>
              <a:rPr lang="el-GR" altLang="el-GR"/>
              <a:t>Μυξοίδημα</a:t>
            </a:r>
          </a:p>
          <a:p>
            <a:pPr algn="just"/>
            <a:r>
              <a:rPr lang="el-GR" altLang="el-GR"/>
              <a:t>Κυφοσκολιωση, Υπεζωκοτική συλλογή</a:t>
            </a:r>
          </a:p>
          <a:p>
            <a:pPr algn="just"/>
            <a:r>
              <a:rPr lang="el-GR" altLang="el-GR"/>
              <a:t>Παχυσαρκία</a:t>
            </a:r>
          </a:p>
          <a:p>
            <a:pPr algn="just"/>
            <a:r>
              <a:rPr lang="el-GR" altLang="el-GR"/>
              <a:t>Βαριά υποκαλιαιμία</a:t>
            </a:r>
          </a:p>
          <a:p>
            <a:pPr algn="just"/>
            <a:endParaRPr lang="el-GR" altLang="el-GR"/>
          </a:p>
          <a:p>
            <a:pPr algn="just"/>
            <a:r>
              <a:rPr lang="el-GR" altLang="el-GR" b="1"/>
              <a:t>4. Διαταραχές στην ανταλλαγή των αερίων</a:t>
            </a:r>
          </a:p>
          <a:p>
            <a:pPr algn="just"/>
            <a:r>
              <a:rPr lang="el-GR" altLang="el-GR"/>
              <a:t>Οξεία αναπνευστική ανεπάρκεια, </a:t>
            </a:r>
            <a:r>
              <a:rPr lang="en-US" altLang="el-GR"/>
              <a:t>IPF.</a:t>
            </a:r>
            <a:endParaRPr lang="el-GR" altLang="el-GR"/>
          </a:p>
          <a:p>
            <a:pPr algn="just"/>
            <a:endParaRPr lang="el-GR" alt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Κλινική εικόνα</a:t>
            </a:r>
          </a:p>
        </p:txBody>
      </p:sp>
      <p:pic>
        <p:nvPicPr>
          <p:cNvPr id="4" name="Content Placeholder 2" descr="Χωρίς τίτλο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39790" y="2444115"/>
            <a:ext cx="3255645" cy="1969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 descr="Χωρίς τίτλο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605" y="1484630"/>
            <a:ext cx="5457825" cy="4451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dirty="0"/>
              <a:t>Αναπνευστική Αλκάλωση</a:t>
            </a:r>
            <a:endParaRPr dirty="0"/>
          </a:p>
        </p:txBody>
      </p:sp>
      <p:sp>
        <p:nvSpPr>
          <p:cNvPr id="50179" name="Text Box 3"/>
          <p:cNvSpPr txBox="1"/>
          <p:nvPr/>
        </p:nvSpPr>
        <p:spPr>
          <a:xfrm>
            <a:off x="898525" y="1860550"/>
            <a:ext cx="7569835" cy="3519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pH 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&gt;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7</a:t>
            </a:r>
            <a:r>
              <a:rPr lang="el-GR" altLang="x-none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.4 </a:t>
            </a:r>
            <a:r>
              <a:rPr lang="en-US" alt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alt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(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28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8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)</a:t>
            </a:r>
            <a:r>
              <a:rPr lang="el-GR" altLang="en-US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       </a:t>
            </a:r>
            <a:r>
              <a:rPr lang="el-GR" altLang="x-none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[</a:t>
            </a:r>
            <a:r>
              <a:rPr lang="el-GR" altLang="x-none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l-GR" altLang="x-none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Η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8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8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]</a:t>
            </a:r>
            <a:r>
              <a:rPr lang="el-GR" sz="28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</a:p>
          <a:p>
            <a:pPr algn="l">
              <a:buFont typeface="Arial" panose="020B0604020202020204" pitchFamily="34" charset="0"/>
            </a:pPr>
            <a:endParaRPr lang="el-GR" sz="28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l-GR" altLang="x-none" sz="24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οξεία: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για κάθε 10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mmHg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24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4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έχουμε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Η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κατά </a:t>
            </a:r>
            <a:r>
              <a:rPr lang="en-US" alt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endParaRPr lang="el-GR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/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χρόνια: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για κάθε 10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mmHg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sz="2400" b="1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PCO</a:t>
            </a:r>
            <a:r>
              <a:rPr lang="en-US" sz="2400" b="1" baseline="-25000" dirty="0">
                <a:latin typeface="Calibri" panose="020F0502020204030204" charset="0"/>
                <a:ea typeface="SimSun-ExtB" panose="02010609060101010101" charset="-122"/>
                <a:cs typeface="Calibri" panose="020F0502020204030204" charset="0"/>
                <a:sym typeface="+mn-ea"/>
              </a:rPr>
              <a:t>2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έχουμε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Η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</a:t>
            </a:r>
            <a:r>
              <a:rPr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l-GR" sz="24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κατά 4</a:t>
            </a:r>
          </a:p>
          <a:p>
            <a:pPr algn="l">
              <a:buFont typeface="Wingdings" panose="05000000000000000000" pitchFamily="2" charset="2"/>
            </a:pPr>
            <a:endParaRPr lang="el-GR" altLang="x-none" sz="2400" dirty="0">
              <a:latin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sz="2400" baseline="-25000" dirty="0">
              <a:latin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sz="2400" baseline="-25000" dirty="0">
              <a:latin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sz="2400" baseline="-25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/>
          </p:cNvSpPr>
          <p:nvPr>
            <p:ph type="title"/>
          </p:nvPr>
        </p:nvSpPr>
        <p:spPr>
          <a:xfrm>
            <a:off x="1432560" y="190500"/>
            <a:ext cx="4906645" cy="582930"/>
          </a:xfrm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b="1" dirty="0">
                <a:latin typeface="Calibri" panose="020F0502020204030204" charset="0"/>
                <a:cs typeface="Calibri" panose="020F0502020204030204" charset="0"/>
              </a:rPr>
              <a:t>ABG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</a:rPr>
              <a:t>s</a:t>
            </a:r>
            <a:endParaRPr lang="el-GR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147" name="Text Box 1027"/>
          <p:cNvSpPr txBox="1"/>
          <p:nvPr/>
        </p:nvSpPr>
        <p:spPr>
          <a:xfrm>
            <a:off x="466090" y="1892935"/>
            <a:ext cx="81921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sz="24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Λαμβάνονται από αρτηρία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κερκιδική, βραχιόνιο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μηριαία.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Είναι 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</a:rPr>
              <a:t>παρεμβατική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 μέθοδος.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</a:rPr>
              <a:t>Προσοχή σε όσους παίρνουν αντιπηκτικά/θρομβοπενία</a:t>
            </a:r>
            <a:r>
              <a:rPr lang="en-US" altLang="el-GR" sz="24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342900" indent="-342900" algn="just">
              <a:buFont typeface="Wingdings" panose="05000000000000000000" charset="0"/>
              <a:buChar char="Ø"/>
            </a:pPr>
            <a:endParaRPr lang="en-US" altLang="el-GR" sz="2400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l-GR" sz="2400" dirty="0">
                <a:latin typeface="Calibri" panose="020F0502020204030204" charset="0"/>
                <a:cs typeface="Calibri" panose="020F0502020204030204" charset="0"/>
              </a:rPr>
              <a:t>Θα πρέπει να προηγείται η </a:t>
            </a:r>
            <a:r>
              <a:rPr lang="el-GR" sz="2400" b="1" dirty="0">
                <a:latin typeface="Calibri" panose="020F0502020204030204" charset="0"/>
                <a:cs typeface="Calibri" panose="020F0502020204030204" charset="0"/>
              </a:rPr>
              <a:t>δοκιμασία 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Allen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</a:endParaRPr>
          </a:p>
          <a:p>
            <a:pPr marL="342900" indent="-342900"/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2" name="Content Placeholder 1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9880" y="188595"/>
            <a:ext cx="224028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435610" y="1010285"/>
            <a:ext cx="8030845" cy="539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altLang="en-US"/>
              <a:t>1. Διέγερση του αναπνευστικού κέντρου</a:t>
            </a:r>
          </a:p>
          <a:p>
            <a:pPr algn="just"/>
            <a:r>
              <a:rPr lang="el-GR" altLang="en-US"/>
              <a:t>Ψυχογενώς</a:t>
            </a:r>
          </a:p>
          <a:p>
            <a:pPr algn="just"/>
            <a:r>
              <a:rPr lang="el-GR" altLang="en-US"/>
              <a:t>Ηπατική ανεπάρκεια (αύξηση </a:t>
            </a:r>
            <a:r>
              <a:rPr lang="en-US" altLang="en-US"/>
              <a:t>NH</a:t>
            </a:r>
            <a:r>
              <a:rPr lang="en-US" altLang="en-US" baseline="-25000"/>
              <a:t>3</a:t>
            </a:r>
            <a:r>
              <a:rPr lang="en-US" altLang="en-US"/>
              <a:t> </a:t>
            </a:r>
            <a:r>
              <a:rPr lang="el-GR" altLang="en-US"/>
              <a:t>στα εγκεφαλικά κύτταρα)</a:t>
            </a:r>
          </a:p>
          <a:p>
            <a:pPr algn="just"/>
            <a:r>
              <a:rPr lang="el-GR" altLang="en-US"/>
              <a:t>Βλάβες ΚΝΣ (τραύμα, όγκοι, λοίμωξη, ΑΕΕ)</a:t>
            </a:r>
          </a:p>
          <a:p>
            <a:pPr algn="just"/>
            <a:r>
              <a:rPr lang="en-US" altLang="en-US"/>
              <a:t>Gram - </a:t>
            </a:r>
          </a:p>
          <a:p>
            <a:pPr algn="just"/>
            <a:r>
              <a:rPr lang="el-GR" altLang="en-US"/>
              <a:t>Δηλητηρίαση με σαλικυλικά</a:t>
            </a:r>
          </a:p>
          <a:p>
            <a:pPr algn="just"/>
            <a:r>
              <a:rPr lang="el-GR" altLang="en-US"/>
              <a:t>Κύηση (άνοδος διαφράγματος από τη μήτρα και δράση προγεστερόνης στο αναπνευστικό κέντρο)</a:t>
            </a:r>
          </a:p>
          <a:p>
            <a:pPr algn="just"/>
            <a:endParaRPr lang="el-GR" altLang="en-US"/>
          </a:p>
          <a:p>
            <a:pPr algn="just"/>
            <a:r>
              <a:rPr lang="el-GR" altLang="en-US"/>
              <a:t>2. Υποξαιμία*</a:t>
            </a:r>
          </a:p>
          <a:p>
            <a:pPr algn="just"/>
            <a:r>
              <a:rPr lang="el-GR" altLang="en-US"/>
              <a:t>πνευμονία, πνευμονική εμβολή, παρόξυνση άσθματος, ΟΠΟ</a:t>
            </a:r>
          </a:p>
          <a:p>
            <a:pPr algn="just"/>
            <a:r>
              <a:rPr lang="el-GR" altLang="en-US"/>
              <a:t>Υπόταση </a:t>
            </a:r>
          </a:p>
          <a:p>
            <a:pPr algn="just"/>
            <a:r>
              <a:rPr lang="el-GR" altLang="en-US"/>
              <a:t>Βαριά αναιμία</a:t>
            </a:r>
          </a:p>
          <a:p>
            <a:pPr algn="just"/>
            <a:r>
              <a:rPr lang="el-GR" altLang="en-US"/>
              <a:t>Υψόμετρο</a:t>
            </a:r>
          </a:p>
          <a:p>
            <a:pPr algn="just"/>
            <a:endParaRPr lang="el-GR" altLang="en-US"/>
          </a:p>
          <a:p>
            <a:pPr algn="just"/>
            <a:r>
              <a:rPr lang="en-US" altLang="el-GR">
                <a:sym typeface="+mn-ea"/>
              </a:rPr>
              <a:t>*</a:t>
            </a:r>
            <a:r>
              <a:rPr lang="el-GR" altLang="en-US">
                <a:sym typeface="+mn-ea"/>
              </a:rPr>
              <a:t>Η υποξαιμία διεγείρει του περιφερικούς χημειοϋποδοχείς μόνο όταν η </a:t>
            </a:r>
            <a:r>
              <a:rPr lang="en-US" altLang="en-US">
                <a:sym typeface="+mn-ea"/>
              </a:rPr>
              <a:t>PO</a:t>
            </a:r>
            <a:r>
              <a:rPr lang="en-US" altLang="en-US" baseline="-25000">
                <a:sym typeface="+mn-ea"/>
              </a:rPr>
              <a:t>2</a:t>
            </a:r>
            <a:r>
              <a:rPr lang="en-US" altLang="en-US">
                <a:sym typeface="+mn-ea"/>
              </a:rPr>
              <a:t> &lt; 50mmHg</a:t>
            </a:r>
            <a:endParaRPr lang="en-US" altLang="en-US"/>
          </a:p>
          <a:p>
            <a:pPr algn="just"/>
            <a:endParaRPr lang="el-GR" altLang="en-US"/>
          </a:p>
          <a:p>
            <a:pPr algn="just"/>
            <a:endParaRPr lang="el-GR" altLang="en-US"/>
          </a:p>
          <a:p>
            <a:pPr algn="just"/>
            <a:r>
              <a:rPr lang="el-GR" altLang="en-US"/>
              <a:t>3. Μηχανικός αερισμός</a:t>
            </a:r>
          </a:p>
          <a:p>
            <a:pPr algn="just"/>
            <a:endParaRPr lang="el-GR" altLang="en-US"/>
          </a:p>
          <a:p>
            <a:pPr algn="just"/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Αίτια αναπνευστικής αλκάλωσης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Κλινική εικόνα</a:t>
            </a:r>
          </a:p>
        </p:txBody>
      </p:sp>
      <p:pic>
        <p:nvPicPr>
          <p:cNvPr id="3" name="Content Placeholder 2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205" y="1196340"/>
            <a:ext cx="764159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6225" y="190500"/>
            <a:ext cx="7112000" cy="582930"/>
          </a:xfrm>
        </p:spPr>
        <p:txBody>
          <a:bodyPr/>
          <a:lstStyle/>
          <a:p>
            <a:r>
              <a:rPr lang="el-GR"/>
              <a:t>Ευχαριστώ για την προσοχή σας</a:t>
            </a:r>
          </a:p>
        </p:txBody>
      </p:sp>
      <p:pic>
        <p:nvPicPr>
          <p:cNvPr id="5" name="Content Placeholder 4" descr="Χωρίς τίτλο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7310" y="1700530"/>
            <a:ext cx="6469380" cy="3732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9865"/>
            <a:ext cx="8308975" cy="650240"/>
          </a:xfrm>
        </p:spPr>
        <p:txBody>
          <a:bodyPr/>
          <a:lstStyle/>
          <a:p>
            <a:r>
              <a:rPr lang="el-GR" altLang="en-US"/>
              <a:t>Δοκιμασία </a:t>
            </a:r>
            <a:r>
              <a:rPr lang="en-US" altLang="en-US"/>
              <a:t>Allen.</a:t>
            </a:r>
          </a:p>
        </p:txBody>
      </p:sp>
      <p:pic>
        <p:nvPicPr>
          <p:cNvPr id="5" name="Content Placeholder 4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685" y="1195705"/>
            <a:ext cx="7990840" cy="4815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dirty="0"/>
              <a:t>Εύρη φυσιολογικών τιμών</a:t>
            </a:r>
          </a:p>
        </p:txBody>
      </p:sp>
      <p:sp>
        <p:nvSpPr>
          <p:cNvPr id="1028" name="Text Box 1027"/>
          <p:cNvSpPr txBox="1"/>
          <p:nvPr/>
        </p:nvSpPr>
        <p:spPr>
          <a:xfrm>
            <a:off x="4288790" y="1917700"/>
            <a:ext cx="439801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pH		7.35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7.45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PCO</a:t>
            </a:r>
            <a:r>
              <a:rPr sz="2400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		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35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45  mmHg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PO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		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80 </a:t>
            </a:r>
            <a:r>
              <a:rPr lang="el-GR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100 mmHg</a:t>
            </a:r>
            <a:endParaRPr sz="2400" b="1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HCO</a:t>
            </a:r>
            <a:r>
              <a:rPr sz="2400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3		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22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26 m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eq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/L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BE		±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endParaRPr sz="24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SaO</a:t>
            </a:r>
            <a:r>
              <a:rPr sz="2400" b="1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		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&gt;95%</a:t>
            </a:r>
            <a:r>
              <a:rPr sz="2400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	</a:t>
            </a:r>
            <a:endParaRPr sz="24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Text Box 1028"/>
          <p:cNvSpPr txBox="1"/>
          <p:nvPr/>
        </p:nvSpPr>
        <p:spPr>
          <a:xfrm>
            <a:off x="7223125" y="25558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l-GR" altLang="x-none" sz="2400" dirty="0">
              <a:latin typeface="Times New Roman" panose="02020603050405020304" pitchFamily="18" charset="0"/>
            </a:endParaRPr>
          </a:p>
        </p:txBody>
      </p:sp>
      <p:pic>
        <p:nvPicPr>
          <p:cNvPr id="2" name="Content Placeholder 1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2348865"/>
            <a:ext cx="3770630" cy="3234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860550" y="60325"/>
            <a:ext cx="7007225" cy="75565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dirty="0"/>
              <a:t>Τι βλέπουμε στα </a:t>
            </a:r>
            <a:r>
              <a:rPr dirty="0"/>
              <a:t>ABG</a:t>
            </a:r>
            <a:r>
              <a:rPr lang="el-GR" dirty="0"/>
              <a:t>;</a:t>
            </a:r>
          </a:p>
        </p:txBody>
      </p:sp>
      <p:sp>
        <p:nvSpPr>
          <p:cNvPr id="8195" name="Text Box 3"/>
          <p:cNvSpPr txBox="1"/>
          <p:nvPr/>
        </p:nvSpPr>
        <p:spPr>
          <a:xfrm>
            <a:off x="979170" y="1570355"/>
            <a:ext cx="74422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l-GR" altLang="x-none" sz="2400" dirty="0">
                <a:latin typeface="+mn-lt"/>
                <a:ea typeface="SimSun-ExtB" panose="02010609060101010101" charset="-122"/>
                <a:cs typeface="+mn-lt"/>
              </a:rPr>
              <a:t>1. Λειτουργία του αναπνευστικού συστήματος και νεφρών.</a:t>
            </a:r>
          </a:p>
          <a:p>
            <a:pPr marL="457200" indent="-457200"/>
            <a:r>
              <a:rPr lang="el-GR" altLang="x-none" sz="2400" b="1" dirty="0">
                <a:latin typeface="+mn-lt"/>
                <a:ea typeface="SimSun-ExtB" panose="02010609060101010101" charset="-122"/>
                <a:cs typeface="+mn-lt"/>
              </a:rPr>
              <a:t>	</a:t>
            </a:r>
          </a:p>
          <a:p>
            <a:pPr marL="457200" indent="-457200"/>
            <a:r>
              <a:rPr lang="el-GR" altLang="x-none" sz="2400" dirty="0">
                <a:latin typeface="+mn-lt"/>
                <a:ea typeface="SimSun-ExtB" panose="02010609060101010101" charset="-122"/>
                <a:cs typeface="+mn-lt"/>
              </a:rPr>
              <a:t>2. Εκτίμηση της Οξεοβασικής Ισορροπίας </a:t>
            </a:r>
            <a:r>
              <a:rPr lang="el-GR" sz="2400" dirty="0">
                <a:latin typeface="+mn-lt"/>
                <a:ea typeface="SimSun-ExtB" panose="02010609060101010101" charset="-122"/>
                <a:cs typeface="+mn-lt"/>
              </a:rPr>
              <a:t>και διαφορική διάγνωση.</a:t>
            </a:r>
            <a:r>
              <a:rPr lang="el-GR" sz="2400" dirty="0">
                <a:latin typeface="SimSun-ExtB" panose="02010609060101010101" charset="-122"/>
                <a:ea typeface="SimSun-ExtB" panose="02010609060101010101" charset="-122"/>
              </a:rPr>
              <a:t> </a:t>
            </a:r>
            <a:endParaRPr sz="2400" dirty="0">
              <a:latin typeface="SimSun-ExtB" panose="02010609060101010101" charset="-122"/>
              <a:ea typeface="SimSun-ExtB" panose="02010609060101010101" charset="-122"/>
            </a:endParaRPr>
          </a:p>
          <a:p>
            <a:pPr marL="457200" indent="-457200"/>
            <a:endParaRPr sz="2400" dirty="0">
              <a:latin typeface="Times New Roman" panose="02020603050405020304" pitchFamily="18" charset="0"/>
            </a:endParaRPr>
          </a:p>
          <a:p>
            <a:pPr marL="457200" indent="-457200"/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2" name="Content Placeholder 1" descr="Χωρίς τίτλο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855" y="3716655"/>
            <a:ext cx="4352925" cy="2736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247140" y="17780"/>
            <a:ext cx="7439660" cy="85471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sz="4000" b="1" dirty="0"/>
              <a:t>Έχει ο πνεύμονας πρόβλημα;</a:t>
            </a:r>
          </a:p>
        </p:txBody>
      </p:sp>
      <p:sp>
        <p:nvSpPr>
          <p:cNvPr id="11267" name="Text Box 3"/>
          <p:cNvSpPr txBox="1"/>
          <p:nvPr/>
        </p:nvSpPr>
        <p:spPr>
          <a:xfrm>
            <a:off x="4445" y="1417320"/>
            <a:ext cx="901192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charset="0"/>
                <a:cs typeface="Calibri" panose="020F0502020204030204" charset="0"/>
              </a:rPr>
              <a:t>Κυψελιδοαρτηριακή διαφορά οξυγόνου (Α</a:t>
            </a:r>
            <a:r>
              <a:rPr lang="en-US" altLang="el-GR" sz="2400" dirty="0">
                <a:latin typeface="Calibri" panose="020F0502020204030204" charset="0"/>
                <a:cs typeface="Calibri" panose="020F0502020204030204" charset="0"/>
              </a:rPr>
              <a:t>-a dif)</a:t>
            </a:r>
            <a:r>
              <a:rPr lang="el-GR" altLang="el-GR" sz="2400" dirty="0"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l-GR" sz="2400" dirty="0">
                <a:latin typeface="Calibri" panose="020F0502020204030204" charset="0"/>
                <a:cs typeface="Calibri" panose="020F0502020204030204" charset="0"/>
              </a:rPr>
              <a:t>Η διαφορά μεταξύ της κυψελιδικής από την αρτηριακή συγκέντρωση οξυγόνου.</a:t>
            </a: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Partial pressure of 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 in arterial blood (PaO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)</a:t>
            </a: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Partial pressure of 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in Alveolar gas (P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)</a:t>
            </a: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Partial pressure of 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 in Inspired gas (P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)</a:t>
            </a: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Partial pressure of 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 in arterial blood (PaCO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) = P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sz="2000" b="1" u="sng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b="1" u="sng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 = P</a:t>
            </a:r>
            <a:r>
              <a:rPr sz="2000" b="1" u="sng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b="1" u="sng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 – PaCO</a:t>
            </a:r>
            <a:r>
              <a:rPr sz="2000" b="1" u="sng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b="1" u="sng" dirty="0">
                <a:latin typeface="Calibri" panose="020F0502020204030204" charset="0"/>
                <a:cs typeface="Calibri" panose="020F0502020204030204" charset="0"/>
              </a:rPr>
              <a:t>/R</a:t>
            </a: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=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Patm * F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= (762 – 48) * F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= 714 * F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</a:t>
            </a: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</a:rPr>
              <a:t>PaCO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/R = PaCO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/0,80 = PaCO</a:t>
            </a:r>
            <a:r>
              <a:rPr sz="2000" dirty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sz="2400" dirty="0">
                <a:latin typeface="Calibri" panose="020F0502020204030204" charset="0"/>
                <a:cs typeface="Calibri" panose="020F0502020204030204" charset="0"/>
              </a:rPr>
              <a:t>* 1,25</a:t>
            </a:r>
          </a:p>
          <a:p>
            <a:r>
              <a:rPr lang="el-GR" altLang="x-none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Φυσιολογική 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A-a O2D 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≤ 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15 </a:t>
            </a:r>
            <a:r>
              <a:rPr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mmHg</a:t>
            </a:r>
            <a:endParaRPr sz="2400" b="1" dirty="0">
              <a:latin typeface="Calibri" panose="020F0502020204030204" charset="0"/>
              <a:cs typeface="Calibri" panose="020F0502020204030204" charset="0"/>
            </a:endParaRPr>
          </a:p>
          <a:p>
            <a:endParaRPr lang="el-GR" altLang="x-none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A-a O2D &gt;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15 </a:t>
            </a:r>
            <a:r>
              <a:rPr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mmHg</a:t>
            </a:r>
            <a:r>
              <a:rPr lang="el-GR" altLang="x-none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→ </a:t>
            </a:r>
            <a:r>
              <a:rPr lang="el-GR" altLang="x-none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ο πνεύμονας έχει πρόβλημα </a:t>
            </a:r>
            <a:endParaRPr lang="el-GR" altLang="x-none" sz="2400" b="1" dirty="0">
              <a:latin typeface="Calibri" panose="020F0502020204030204" charset="0"/>
              <a:cs typeface="Calibri" panose="020F0502020204030204" charset="0"/>
            </a:endParaRPr>
          </a:p>
          <a:p>
            <a:endParaRPr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ctrTitle"/>
          </p:nvPr>
        </p:nvSpPr>
        <p:spPr>
          <a:xfrm>
            <a:off x="394970" y="4766945"/>
            <a:ext cx="8218805" cy="1458595"/>
          </a:xfrm>
        </p:spPr>
        <p:txBody>
          <a:bodyPr vert="horz" wrap="square" lIns="91440" tIns="45720" rIns="91440" bIns="45720" anchor="b" anchorCtr="0"/>
          <a:lstStyle/>
          <a:p>
            <a:pPr algn="just" eaLnBrk="1" hangingPunct="1">
              <a:buClrTx/>
              <a:buSzTx/>
              <a:buFontTx/>
            </a:pP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j-ea"/>
                <a:cs typeface="+mn-lt"/>
              </a:rPr>
              <a:t>“Οι διαταραχές της </a:t>
            </a:r>
            <a:r>
              <a:rPr lang="el-GR" altLang="x-none" sz="2000" b="1" i="1" dirty="0">
                <a:solidFill>
                  <a:schemeClr val="tx1"/>
                </a:solidFill>
                <a:latin typeface="+mn-lt"/>
                <a:ea typeface="+mj-ea"/>
                <a:cs typeface="+mn-lt"/>
              </a:rPr>
              <a:t>οξεοβασικής ισορροπίας</a:t>
            </a:r>
            <a:r>
              <a:rPr lang="el-GR" altLang="x-none" sz="2000" i="1" dirty="0">
                <a:solidFill>
                  <a:schemeClr val="tx1"/>
                </a:solidFill>
                <a:latin typeface="+mn-lt"/>
                <a:ea typeface="+mj-ea"/>
                <a:cs typeface="+mn-lt"/>
              </a:rPr>
              <a:t> αποτελούν συχνό κλινικό πρόβλημα και η ορθή θεραπευτική αντιμετώπισή τους, προϋποθέτει κατανόηση των φυσιολογικών τους μηχανισμών’’</a:t>
            </a:r>
            <a:r>
              <a:rPr lang="el-GR" altLang="x-none" dirty="0">
                <a:latin typeface="+mj-lt"/>
                <a:ea typeface="+mj-ea"/>
                <a:cs typeface="+mj-cs"/>
              </a:rPr>
              <a:t>ροπία</a:t>
            </a:r>
            <a:endParaRPr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Χωρίς τίτλο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540" y="692785"/>
            <a:ext cx="5295900" cy="3360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395605" y="1916430"/>
            <a:ext cx="8536940" cy="4264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charset="0"/>
                <a:cs typeface="Calibri" panose="020F0502020204030204" charset="0"/>
              </a:rPr>
              <a:t>Κατά την καταβολική φάση των υδατανθράκων, των πρωτεϊνών και των λιπών παράγεται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CO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2 </a:t>
            </a:r>
            <a:r>
              <a:rPr lang="el-GR" sz="2000" dirty="0">
                <a:latin typeface="Calibri" panose="020F0502020204030204" charset="0"/>
                <a:cs typeface="Calibri" panose="020F0502020204030204" charset="0"/>
              </a:rPr>
              <a:t>διά του κύκλου του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Krebs, </a:t>
            </a:r>
            <a:r>
              <a:rPr lang="el-GR" sz="2000" dirty="0">
                <a:latin typeface="Calibri" panose="020F0502020204030204" charset="0"/>
                <a:cs typeface="Calibri" panose="020F0502020204030204" charset="0"/>
              </a:rPr>
              <a:t>μέσω του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AcCoA. </a:t>
            </a:r>
          </a:p>
          <a:p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CO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+ H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O &lt;-&gt; H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CO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l-GR" altLang="en-US" sz="2000" baseline="300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&lt;-&gt; H</a:t>
            </a:r>
            <a:r>
              <a:rPr lang="el-GR" altLang="en-US" sz="2000" baseline="30000" dirty="0">
                <a:latin typeface="Calibri" panose="020F0502020204030204" charset="0"/>
                <a:cs typeface="Calibri" panose="020F0502020204030204" charset="0"/>
              </a:rPr>
              <a:t>+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</a:rPr>
              <a:t> + HCO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</a:rPr>
              <a:t>3</a:t>
            </a:r>
            <a:r>
              <a:rPr lang="el-GR" altLang="en-US" sz="2000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Η αντίδραση καταλύεται από την ανθράκικη ανυδράση. </a:t>
            </a:r>
          </a:p>
          <a:p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l-GR" sz="2000" b="1" dirty="0">
                <a:latin typeface="Calibri" panose="020F0502020204030204" charset="0"/>
                <a:cs typeface="Calibri" panose="020F0502020204030204" charset="0"/>
              </a:rPr>
              <a:t>Η συγκέντρωση των </a:t>
            </a:r>
            <a:r>
              <a:rPr lang="en-US" sz="2000" b="1" dirty="0">
                <a:latin typeface="Calibri" panose="020F0502020204030204" charset="0"/>
                <a:cs typeface="Calibri" panose="020F0502020204030204" charset="0"/>
                <a:sym typeface="+mn-ea"/>
              </a:rPr>
              <a:t>H</a:t>
            </a:r>
            <a:r>
              <a:rPr lang="el-GR" altLang="en-US" sz="2000" b="1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+ </a:t>
            </a:r>
            <a:r>
              <a:rPr lang="el-GR" altLang="en-US" sz="2000" b="1" dirty="0">
                <a:latin typeface="Calibri" panose="020F0502020204030204" charset="0"/>
                <a:cs typeface="Calibri" panose="020F0502020204030204" charset="0"/>
                <a:sym typeface="+mn-ea"/>
              </a:rPr>
              <a:t>στο πλάσμα διατηρείται σταθερή:</a:t>
            </a:r>
          </a:p>
          <a:p>
            <a:r>
              <a:rPr lang="el-GR" alt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1. από τους πνεύμονες (αποβολή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CO</a:t>
            </a:r>
            <a:r>
              <a:rPr lang="el-GR" altLang="en-US" sz="2000" baseline="-25000" dirty="0"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l-GR" alt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)</a:t>
            </a:r>
          </a:p>
          <a:p>
            <a:r>
              <a:rPr lang="el-GR" alt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2. από τους νεφρούς που αποβάλλουν μη πτητικά οξέα (υπό μορφή θειικών, φωσφορικών κτλ). </a:t>
            </a:r>
          </a:p>
          <a:p>
            <a:r>
              <a:rPr lang="el-GR" alt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3. από τα Ρ/Δ που δεσμεύουν τα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H</a:t>
            </a:r>
            <a:r>
              <a:rPr lang="el-GR" altLang="en-US" sz="2000" baseline="30000" dirty="0">
                <a:latin typeface="Calibri" panose="020F0502020204030204" charset="0"/>
                <a:cs typeface="Calibri" panose="020F0502020204030204" charset="0"/>
                <a:sym typeface="+mn-ea"/>
              </a:rPr>
              <a:t>+</a:t>
            </a:r>
            <a:r>
              <a:rPr lang="el-GR" sz="2000" dirty="0">
                <a:latin typeface="Calibri" panose="020F0502020204030204" charset="0"/>
                <a:cs typeface="Calibri" panose="020F0502020204030204" charset="0"/>
              </a:rPr>
              <a:t> .</a:t>
            </a:r>
            <a:endParaRPr sz="2400" b="1" baseline="30000" dirty="0">
              <a:latin typeface="Times New Roman" panose="02020603050405020304" pitchFamily="18" charset="0"/>
            </a:endParaRPr>
          </a:p>
          <a:p>
            <a:endParaRPr sz="2400" b="1" baseline="30000" dirty="0">
              <a:latin typeface="Times New Roman" panose="02020603050405020304" pitchFamily="18" charset="0"/>
            </a:endParaRPr>
          </a:p>
          <a:p>
            <a:endParaRPr sz="2400" baseline="30000" dirty="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dirty="0"/>
              <a:t>O</a:t>
            </a:r>
            <a:r>
              <a:rPr lang="el-GR" altLang="x-none" dirty="0"/>
              <a:t>ξεοβασική ισορροπία</a:t>
            </a:r>
            <a:endParaRPr dirty="0"/>
          </a:p>
        </p:txBody>
      </p:sp>
      <p:sp>
        <p:nvSpPr>
          <p:cNvPr id="22532" name="Text Box 4"/>
          <p:cNvSpPr txBox="1"/>
          <p:nvPr/>
        </p:nvSpPr>
        <p:spPr>
          <a:xfrm>
            <a:off x="7620000" y="2133600"/>
            <a:ext cx="184150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400" dirty="0">
              <a:latin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l-GR" altLang="x-none" b="1" dirty="0"/>
              <a:t>Μεταβολική Οξέωση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half" idx="1"/>
          </p:nvPr>
        </p:nvSpPr>
        <p:spPr>
          <a:xfrm>
            <a:off x="742950" y="1398270"/>
            <a:ext cx="7866380" cy="1153795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endParaRPr lang="el-GR" altLang="x-none" dirty="0"/>
          </a:p>
          <a:p>
            <a:pPr algn="just" eaLnBrk="1" hangingPunct="1"/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&lt; 7</a:t>
            </a:r>
            <a:r>
              <a:rPr lang="el-GR" alt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 </a:t>
            </a:r>
            <a:r>
              <a:rPr lang="en-US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l-GR" alt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[Η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Content Placeholder 3" descr="Χωρίς τίτλο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4895" y="2924810"/>
            <a:ext cx="6903720" cy="2533015"/>
          </a:xfrm>
          <a:prstGeom prst="rect">
            <a:avLst/>
          </a:prstGeom>
        </p:spPr>
      </p:pic>
      <p:sp>
        <p:nvSpPr>
          <p:cNvPr id="5" name="Rectangle 3"/>
          <p:cNvSpPr>
            <a:spLocks noGrp="1"/>
          </p:cNvSpPr>
          <p:nvPr/>
        </p:nvSpPr>
        <p:spPr>
          <a:xfrm>
            <a:off x="623570" y="5622290"/>
            <a:ext cx="7785735" cy="8001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charset="0"/>
              <a:buChar char="v"/>
            </a:pPr>
            <a:r>
              <a:rPr lang="el-GR" altLang="x-none" sz="1800" i="1" dirty="0"/>
              <a:t>Οξυαιμία: η μείωση του </a:t>
            </a:r>
            <a:r>
              <a:rPr lang="en-US" altLang="x-none" sz="1800" i="1" dirty="0"/>
              <a:t>pH </a:t>
            </a:r>
            <a:r>
              <a:rPr lang="el-GR" altLang="x-none" sz="1800" i="1" dirty="0"/>
              <a:t>στο αίμα/αύξηση Η</a:t>
            </a:r>
            <a:r>
              <a:rPr lang="el-GR" altLang="x-none" sz="1800" i="1" baseline="30000" dirty="0"/>
              <a:t>+</a:t>
            </a:r>
          </a:p>
          <a:p>
            <a:pPr algn="ctr" eaLnBrk="1" hangingPunct="1">
              <a:buFont typeface="Wingdings" panose="05000000000000000000" charset="0"/>
              <a:buChar char="v"/>
            </a:pPr>
            <a:r>
              <a:rPr lang="el-GR" altLang="x-none" sz="1800" i="1" dirty="0"/>
              <a:t>Οξέωση: η διαδικασία που τείνει να μειώσει το </a:t>
            </a:r>
            <a:r>
              <a:rPr lang="en-US" altLang="x-none" sz="1800" i="1" dirty="0"/>
              <a:t>ph/</a:t>
            </a:r>
            <a:r>
              <a:rPr lang="el-GR" altLang="x-none" sz="1800" i="1" dirty="0"/>
              <a:t>αυξήσει τα Η</a:t>
            </a:r>
            <a:r>
              <a:rPr lang="el-GR" altLang="x-none" sz="1800" i="1" baseline="30000" dirty="0"/>
              <a:t>+</a:t>
            </a:r>
            <a:endParaRPr lang="el-GR" altLang="x-none" sz="1800" i="1" dirty="0"/>
          </a:p>
          <a:p>
            <a:pPr algn="just" eaLnBrk="1" hangingPunct="1">
              <a:buNone/>
            </a:pPr>
            <a:endParaRPr lang="el-GR" altLang="x-none" sz="18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0</TotalTime>
  <Words>1044</Words>
  <Application>Microsoft Office PowerPoint</Application>
  <PresentationFormat>Προβολή στην οθόνη (4:3)</PresentationFormat>
  <Paragraphs>216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Communications and Dialogues</vt:lpstr>
      <vt:lpstr>Οξεοβασική ισορροπία και διαταραχές (Arterial Blood Gases – ABGs)</vt:lpstr>
      <vt:lpstr>ABGs</vt:lpstr>
      <vt:lpstr>Δοκιμασία Allen.</vt:lpstr>
      <vt:lpstr>Εύρη φυσιολογικών τιμών</vt:lpstr>
      <vt:lpstr>Τι βλέπουμε στα ABG;</vt:lpstr>
      <vt:lpstr>Έχει ο πνεύμονας πρόβλημα;</vt:lpstr>
      <vt:lpstr>“Οι διαταραχές της οξεοβασικής ισορροπίας αποτελούν συχνό κλινικό πρόβλημα και η ορθή θεραπευτική αντιμετώπισή τους, προϋποθέτει κατανόηση των φυσιολογικών τους μηχανισμών’’ροπία</vt:lpstr>
      <vt:lpstr>Oξεοβασική ισορροπία</vt:lpstr>
      <vt:lpstr>Μεταβολική Οξέωση</vt:lpstr>
      <vt:lpstr>Αίτια ΜΟ</vt:lpstr>
      <vt:lpstr>Χάσμα Ανιόντων </vt:lpstr>
      <vt:lpstr>Υπερχλωραιμική Μ.Ο.</vt:lpstr>
      <vt:lpstr>Θεραπευτικά...</vt:lpstr>
      <vt:lpstr>Mεταβολική Αλκάλωση</vt:lpstr>
      <vt:lpstr>Αίτια ΜΑ</vt:lpstr>
      <vt:lpstr>Αναπνευστική Οξέωση</vt:lpstr>
      <vt:lpstr>Αίτια Αναπνευστικής Οξέωσης</vt:lpstr>
      <vt:lpstr>Κλινική εικόνα</vt:lpstr>
      <vt:lpstr>Αναπνευστική Αλκάλωση</vt:lpstr>
      <vt:lpstr>Αίτια αναπνευστικής αλκάλωσης</vt:lpstr>
      <vt:lpstr>Κλινική εικόνα</vt:lpstr>
      <vt:lpstr>Ευχαριστώ για την προσοχή σας</vt:lpstr>
    </vt:vector>
  </TitlesOfParts>
  <Manager>Debholmes007@aol.com</Manager>
  <Company>Albany Hudson Valley PA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ABG INTERPRETATION</dc:title>
  <dc:creator>Debbie Sander</dc:creator>
  <cp:lastModifiedBy>fflig</cp:lastModifiedBy>
  <cp:revision>101</cp:revision>
  <dcterms:created xsi:type="dcterms:W3CDTF">2002-06-22T17:10:00Z</dcterms:created>
  <dcterms:modified xsi:type="dcterms:W3CDTF">2023-05-09T09:55:03Z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4560BF01632D4ABFA9B72E3670BCBE2E</vt:lpwstr>
  </property>
  <property fmtid="{D5CDD505-2E9C-101B-9397-08002B2CF9AE}" pid="3" name="KSOProductBuildVer">
    <vt:lpwstr>1033-11.2.0.11486</vt:lpwstr>
  </property>
</Properties>
</file>