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2"/>
  </p:notesMasterIdLst>
  <p:sldIdLst>
    <p:sldId id="256" r:id="rId3"/>
    <p:sldId id="258" r:id="rId4"/>
    <p:sldId id="294" r:id="rId5"/>
    <p:sldId id="295" r:id="rId6"/>
    <p:sldId id="260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276" r:id="rId27"/>
    <p:sldId id="278" r:id="rId28"/>
    <p:sldId id="273" r:id="rId29"/>
    <p:sldId id="268" r:id="rId30"/>
    <p:sldId id="27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58E2B84-2A7E-4A0B-BAE5-7B743EC1E32F}">
          <p14:sldIdLst>
            <p14:sldId id="256"/>
            <p14:sldId id="258"/>
            <p14:sldId id="294"/>
            <p14:sldId id="295"/>
            <p14:sldId id="260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276"/>
            <p14:sldId id="278"/>
            <p14:sldId id="273"/>
            <p14:sldId id="268"/>
            <p14:sldId id="277"/>
          </p14:sldIdLst>
        </p14:section>
        <p14:section name="Untitled Section" id="{6B72420A-13FA-44EC-AA99-3FC5CC790866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COMPUTERS" initials="IC" lastIdx="2" clrIdx="0">
    <p:extLst>
      <p:ext uri="{19B8F6BF-5375-455C-9EA6-DF929625EA0E}">
        <p15:presenceInfo xmlns:p15="http://schemas.microsoft.com/office/powerpoint/2012/main" xmlns="" userId="INFO COMPUTE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2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image" Target="../media/image49.wmf"/><Relationship Id="rId1" Type="http://schemas.openxmlformats.org/officeDocument/2006/relationships/image" Target="../media/image12.wmf"/><Relationship Id="rId6" Type="http://schemas.openxmlformats.org/officeDocument/2006/relationships/image" Target="../media/image46.wmf"/><Relationship Id="rId5" Type="http://schemas.openxmlformats.org/officeDocument/2006/relationships/image" Target="../media/image15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3.wmf"/><Relationship Id="rId7" Type="http://schemas.openxmlformats.org/officeDocument/2006/relationships/image" Target="../media/image54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33.wmf"/><Relationship Id="rId5" Type="http://schemas.openxmlformats.org/officeDocument/2006/relationships/image" Target="../media/image26.wmf"/><Relationship Id="rId4" Type="http://schemas.openxmlformats.org/officeDocument/2006/relationships/image" Target="../media/image27.wmf"/><Relationship Id="rId9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57.wmf"/><Relationship Id="rId6" Type="http://schemas.openxmlformats.org/officeDocument/2006/relationships/image" Target="../media/image15.wmf"/><Relationship Id="rId5" Type="http://schemas.openxmlformats.org/officeDocument/2006/relationships/image" Target="../media/image59.wmf"/><Relationship Id="rId10" Type="http://schemas.openxmlformats.org/officeDocument/2006/relationships/image" Target="../media/image19.wmf"/><Relationship Id="rId4" Type="http://schemas.openxmlformats.org/officeDocument/2006/relationships/image" Target="../media/image58.wmf"/><Relationship Id="rId9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3.wmf"/><Relationship Id="rId7" Type="http://schemas.openxmlformats.org/officeDocument/2006/relationships/image" Target="../media/image65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10" Type="http://schemas.openxmlformats.org/officeDocument/2006/relationships/image" Target="../media/image68.wmf"/><Relationship Id="rId4" Type="http://schemas.openxmlformats.org/officeDocument/2006/relationships/image" Target="../media/image64.wmf"/><Relationship Id="rId9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4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3.wmf"/><Relationship Id="rId5" Type="http://schemas.openxmlformats.org/officeDocument/2006/relationships/image" Target="../media/image64.wmf"/><Relationship Id="rId4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75.wmf"/><Relationship Id="rId1" Type="http://schemas.openxmlformats.org/officeDocument/2006/relationships/image" Target="../media/image12.wmf"/><Relationship Id="rId4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6.wmf"/><Relationship Id="rId3" Type="http://schemas.openxmlformats.org/officeDocument/2006/relationships/image" Target="../media/image15.wmf"/><Relationship Id="rId7" Type="http://schemas.openxmlformats.org/officeDocument/2006/relationships/image" Target="../media/image80.wmf"/><Relationship Id="rId12" Type="http://schemas.openxmlformats.org/officeDocument/2006/relationships/image" Target="../media/image85.wmf"/><Relationship Id="rId2" Type="http://schemas.openxmlformats.org/officeDocument/2006/relationships/image" Target="../media/image76.wmf"/><Relationship Id="rId16" Type="http://schemas.openxmlformats.org/officeDocument/2006/relationships/image" Target="../media/image88.wmf"/><Relationship Id="rId1" Type="http://schemas.openxmlformats.org/officeDocument/2006/relationships/image" Target="../media/image12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5" Type="http://schemas.openxmlformats.org/officeDocument/2006/relationships/image" Target="../media/image87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Relationship Id="rId1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image" Target="../media/image29.wmf"/><Relationship Id="rId1" Type="http://schemas.openxmlformats.org/officeDocument/2006/relationships/image" Target="../media/image23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26.wmf"/><Relationship Id="rId10" Type="http://schemas.openxmlformats.org/officeDocument/2006/relationships/image" Target="../media/image35.wmf"/><Relationship Id="rId4" Type="http://schemas.openxmlformats.org/officeDocument/2006/relationships/image" Target="../media/image27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38.wmf"/><Relationship Id="rId1" Type="http://schemas.openxmlformats.org/officeDocument/2006/relationships/image" Target="../media/image12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43.wmf"/><Relationship Id="rId7" Type="http://schemas.openxmlformats.org/officeDocument/2006/relationships/image" Target="../media/image15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10" Type="http://schemas.openxmlformats.org/officeDocument/2006/relationships/image" Target="../media/image19.wmf"/><Relationship Id="rId4" Type="http://schemas.openxmlformats.org/officeDocument/2006/relationships/image" Target="../media/image12.wmf"/><Relationship Id="rId9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0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0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1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31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5F7C5E5-2A24-4A7C-9536-360BCC38158A}" type="slidenum">
              <a:rPr lang="en-GB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6699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86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4E9F532-B5E4-4610-BC5B-E0A7C5394354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0491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94218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30965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89799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79020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83419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00795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081245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91464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06540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63360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0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6DED2FC-1E7E-4D10-83FE-5C841F61B98E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238788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38376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97710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53504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425119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23011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82535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914844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14131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9170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D722289-6424-484A-ABBE-A1DF537F1015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8925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D722289-6424-484A-ABBE-A1DF537F1015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1651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79639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2897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32158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13072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939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Picture 72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Picture 7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2417278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644680" y="6441840"/>
            <a:ext cx="431640" cy="2671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AC0A6B1B-53AB-4ABF-BCA1-3F0D64C6304B}" type="slidenum">
              <a:rPr lang="en-GB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539640" y="6441480"/>
            <a:ext cx="7991640" cy="2671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38" name="Picture 5"/>
          <p:cNvPicPr/>
          <p:nvPr/>
        </p:nvPicPr>
        <p:blipFill>
          <a:blip r:embed="rId15" cstate="print"/>
          <a:stretch/>
        </p:blipFill>
        <p:spPr>
          <a:xfrm>
            <a:off x="58680" y="6255360"/>
            <a:ext cx="430920" cy="568800"/>
          </a:xfrm>
          <a:prstGeom prst="rect">
            <a:avLst/>
          </a:prstGeom>
          <a:ln>
            <a:noFill/>
          </a:ln>
        </p:spPr>
      </p:pic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5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52.bin"/><Relationship Id="rId10" Type="http://schemas.openxmlformats.org/officeDocument/2006/relationships/oleObject" Target="../embeddings/oleObject47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5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2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74.bin"/><Relationship Id="rId10" Type="http://schemas.openxmlformats.org/officeDocument/2006/relationships/oleObject" Target="../embeddings/oleObject69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oleObject" Target="../embeddings/oleObject83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5.bin"/><Relationship Id="rId10" Type="http://schemas.openxmlformats.org/officeDocument/2006/relationships/oleObject" Target="../embeddings/oleObject8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79.bin"/><Relationship Id="rId14" Type="http://schemas.openxmlformats.org/officeDocument/2006/relationships/oleObject" Target="../embeddings/oleObject8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oleObject" Target="../embeddings/oleObject94.bin"/><Relationship Id="rId18" Type="http://schemas.openxmlformats.org/officeDocument/2006/relationships/oleObject" Target="../embeddings/oleObject99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9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6.bin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10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90.bin"/><Relationship Id="rId14" Type="http://schemas.openxmlformats.org/officeDocument/2006/relationships/oleObject" Target="../embeddings/oleObject9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10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9.bin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08.bin"/><Relationship Id="rId10" Type="http://schemas.openxmlformats.org/officeDocument/2006/relationships/oleObject" Target="../embeddings/oleObject113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1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oleObject" Target="../embeddings/oleObject123.bin"/><Relationship Id="rId18" Type="http://schemas.openxmlformats.org/officeDocument/2006/relationships/oleObject" Target="../embeddings/oleObject128.bin"/><Relationship Id="rId26" Type="http://schemas.openxmlformats.org/officeDocument/2006/relationships/oleObject" Target="../embeddings/oleObject136.bin"/><Relationship Id="rId3" Type="http://schemas.openxmlformats.org/officeDocument/2006/relationships/notesSlide" Target="../notesSlides/notesSlide24.xml"/><Relationship Id="rId21" Type="http://schemas.openxmlformats.org/officeDocument/2006/relationships/oleObject" Target="../embeddings/oleObject131.bin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2.bin"/><Relationship Id="rId17" Type="http://schemas.openxmlformats.org/officeDocument/2006/relationships/oleObject" Target="../embeddings/oleObject127.bin"/><Relationship Id="rId25" Type="http://schemas.openxmlformats.org/officeDocument/2006/relationships/oleObject" Target="../embeddings/oleObject135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26.bin"/><Relationship Id="rId20" Type="http://schemas.openxmlformats.org/officeDocument/2006/relationships/oleObject" Target="../embeddings/oleObject130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6.bin"/><Relationship Id="rId11" Type="http://schemas.openxmlformats.org/officeDocument/2006/relationships/oleObject" Target="../embeddings/oleObject121.bin"/><Relationship Id="rId24" Type="http://schemas.openxmlformats.org/officeDocument/2006/relationships/oleObject" Target="../embeddings/oleObject134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5.bin"/><Relationship Id="rId23" Type="http://schemas.openxmlformats.org/officeDocument/2006/relationships/oleObject" Target="../embeddings/oleObject133.bin"/><Relationship Id="rId10" Type="http://schemas.openxmlformats.org/officeDocument/2006/relationships/oleObject" Target="../embeddings/oleObject120.bin"/><Relationship Id="rId19" Type="http://schemas.openxmlformats.org/officeDocument/2006/relationships/oleObject" Target="../embeddings/oleObject129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119.bin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3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9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685800" y="200664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4400" strike="noStrike" dirty="0" err="1">
                <a:solidFill>
                  <a:srgbClr val="5075BC"/>
                </a:solidFill>
                <a:latin typeface="+mj-lt"/>
                <a:ea typeface="DejaVu Sans"/>
              </a:rPr>
              <a:t>Ψηφι</a:t>
            </a:r>
            <a:r>
              <a:rPr lang="en-GB" sz="4400" strike="noStrike" dirty="0">
                <a:solidFill>
                  <a:srgbClr val="5075BC"/>
                </a:solidFill>
                <a:latin typeface="+mj-lt"/>
                <a:ea typeface="DejaVu Sans"/>
              </a:rPr>
              <a:t>ακές Επικοινωνίες Ι</a:t>
            </a:r>
            <a:endParaRPr dirty="0">
              <a:latin typeface="+mj-lt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683640" y="3384720"/>
            <a:ext cx="7775640" cy="27239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2800" strike="noStrike" dirty="0" err="1">
                <a:solidFill>
                  <a:srgbClr val="5075BC"/>
                </a:solidFill>
                <a:ea typeface="DejaVu Sans"/>
              </a:rPr>
              <a:t>Ενότητ</a:t>
            </a:r>
            <a:r>
              <a:rPr lang="en-GB" sz="2800" strike="noStrike" dirty="0">
                <a:solidFill>
                  <a:srgbClr val="5075BC"/>
                </a:solidFill>
                <a:ea typeface="DejaVu Sans"/>
              </a:rPr>
              <a:t>α </a:t>
            </a:r>
            <a:r>
              <a:rPr lang="en-GB" sz="2800" strike="noStrike" dirty="0" smtClean="0">
                <a:solidFill>
                  <a:srgbClr val="5075BC"/>
                </a:solidFill>
                <a:ea typeface="DejaVu Sans"/>
              </a:rPr>
              <a:t>6: </a:t>
            </a:r>
            <a:r>
              <a:rPr lang="el-GR" sz="2800" dirty="0" smtClean="0">
                <a:solidFill>
                  <a:srgbClr val="000000"/>
                </a:solidFill>
                <a:ea typeface="DejaVu Sans"/>
              </a:rPr>
              <a:t>Ζωνοδιαβατή</a:t>
            </a:r>
            <a:r>
              <a:rPr lang="en-US" sz="2800" dirty="0" smtClean="0">
                <a:solidFill>
                  <a:srgbClr val="000000"/>
                </a:solidFill>
                <a:ea typeface="DejaVu Sans"/>
              </a:rPr>
              <a:t> (</a:t>
            </a:r>
            <a:r>
              <a:rPr lang="el-GR" sz="2800" dirty="0" smtClean="0">
                <a:solidFill>
                  <a:srgbClr val="000000"/>
                </a:solidFill>
                <a:ea typeface="DejaVu Sans"/>
              </a:rPr>
              <a:t>Βασικής Ζώνης) Διαμόρφωση/Αποδιαμόρφωση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Επ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ίκουρος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Κα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θηγητής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Βα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σίλης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Στυλι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ανάκης</a:t>
            </a:r>
            <a:endParaRPr lang="el-GR" sz="2800" strike="noStrike" dirty="0" smtClean="0">
              <a:solidFill>
                <a:srgbClr val="000000"/>
              </a:solidFill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Πολυτεχνική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Σχολή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Πα</a:t>
            </a: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νε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πιστημίου 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Πατρών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Τμήμ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α Ηλεκτρολόγων Μηχανικών και Τεχνολογίας Υπολογιστών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314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3680" cy="933840"/>
          </a:xfrm>
          <a:prstGeom prst="rect">
            <a:avLst/>
          </a:prstGeom>
          <a:ln>
            <a:noFill/>
          </a:ln>
        </p:spPr>
      </p:pic>
      <p:pic>
        <p:nvPicPr>
          <p:cNvPr id="315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1440" cy="1387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Μονοδιάστατη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GB" altLang="el-GR" sz="2400" dirty="0"/>
              <a:t>M-</a:t>
            </a:r>
            <a:r>
              <a:rPr lang="el-GR" altLang="el-GR" sz="2400" dirty="0"/>
              <a:t>αδική Διαμόρφωση Πλάτους</a:t>
            </a:r>
            <a:r>
              <a:rPr lang="en-US" altLang="el-GR" sz="2400" dirty="0"/>
              <a:t>,</a:t>
            </a:r>
            <a:r>
              <a:rPr lang="el-GR" altLang="el-GR" sz="2400" dirty="0"/>
              <a:t> </a:t>
            </a:r>
            <a:r>
              <a:rPr lang="en-US" altLang="el-GR" sz="2400" dirty="0"/>
              <a:t>M-</a:t>
            </a:r>
            <a:r>
              <a:rPr lang="en-GB" altLang="el-GR" sz="2400" dirty="0" err="1"/>
              <a:t>ary</a:t>
            </a:r>
            <a:r>
              <a:rPr lang="en-GB" altLang="el-GR" sz="2400" dirty="0"/>
              <a:t> Pulse Amplitude Modulation (M-PAM</a:t>
            </a: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533400" y="2667000"/>
            <a:ext cx="3352800" cy="121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85800" y="2819400"/>
          <a:ext cx="3103563" cy="890588"/>
        </p:xfrm>
        <a:graphic>
          <a:graphicData uri="http://schemas.openxmlformats.org/presentationml/2006/ole">
            <p:oleObj spid="_x0000_s12598" r:id="rId5" imgW="491368" imgH="444371" progId="Equation.3">
              <p:embed/>
            </p:oleObj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3400" y="3983760"/>
            <a:ext cx="3352800" cy="2383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0972040"/>
              </p:ext>
            </p:extLst>
          </p:nvPr>
        </p:nvGraphicFramePr>
        <p:xfrm>
          <a:off x="690030" y="3976709"/>
          <a:ext cx="3196169" cy="2376533"/>
        </p:xfrm>
        <a:graphic>
          <a:graphicData uri="http://schemas.openxmlformats.org/presentationml/2006/ole">
            <p:oleObj spid="_x0000_s12599" name="Equation" r:id="rId6" imgW="1663560" imgH="1688760" progId="Equation.3">
              <p:embed/>
            </p:oleObj>
          </a:graphicData>
        </a:graphic>
      </p:graphicFrame>
      <p:grpSp>
        <p:nvGrpSpPr>
          <p:cNvPr id="26" name="Group 5"/>
          <p:cNvGrpSpPr>
            <a:grpSpLocks/>
          </p:cNvGrpSpPr>
          <p:nvPr/>
        </p:nvGrpSpPr>
        <p:grpSpPr bwMode="auto">
          <a:xfrm>
            <a:off x="4114800" y="3428999"/>
            <a:ext cx="4005263" cy="1539875"/>
            <a:chOff x="2640" y="1920"/>
            <a:chExt cx="2523" cy="970"/>
          </a:xfrm>
        </p:grpSpPr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2688" y="1920"/>
              <a:ext cx="6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2000" b="1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4-PAM:</a:t>
              </a:r>
            </a:p>
          </p:txBody>
        </p:sp>
        <p:grpSp>
          <p:nvGrpSpPr>
            <p:cNvPr id="28" name="Group 7"/>
            <p:cNvGrpSpPr>
              <a:grpSpLocks/>
            </p:cNvGrpSpPr>
            <p:nvPr/>
          </p:nvGrpSpPr>
          <p:grpSpPr bwMode="auto">
            <a:xfrm>
              <a:off x="2640" y="2256"/>
              <a:ext cx="2523" cy="634"/>
              <a:chOff x="2640" y="2256"/>
              <a:chExt cx="2523" cy="634"/>
            </a:xfrm>
          </p:grpSpPr>
          <p:sp>
            <p:nvSpPr>
              <p:cNvPr id="29" name="Line 8"/>
              <p:cNvSpPr>
                <a:spLocks noChangeShapeType="1"/>
              </p:cNvSpPr>
              <p:nvPr/>
            </p:nvSpPr>
            <p:spPr bwMode="auto">
              <a:xfrm>
                <a:off x="2640" y="2640"/>
                <a:ext cx="2255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" name="Oval 9"/>
              <p:cNvSpPr>
                <a:spLocks noChangeArrowheads="1"/>
              </p:cNvSpPr>
              <p:nvPr/>
            </p:nvSpPr>
            <p:spPr bwMode="auto">
              <a:xfrm>
                <a:off x="2832" y="2592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31" name="Oval 10"/>
              <p:cNvSpPr>
                <a:spLocks noChangeArrowheads="1"/>
              </p:cNvSpPr>
              <p:nvPr/>
            </p:nvSpPr>
            <p:spPr bwMode="auto">
              <a:xfrm>
                <a:off x="3408" y="2592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graphicFrame>
            <p:nvGraphicFramePr>
              <p:cNvPr id="3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533657836"/>
                  </p:ext>
                </p:extLst>
              </p:nvPr>
            </p:nvGraphicFramePr>
            <p:xfrm>
              <a:off x="4932" y="2552"/>
              <a:ext cx="231" cy="164"/>
            </p:xfrm>
            <a:graphic>
              <a:graphicData uri="http://schemas.openxmlformats.org/presentationml/2006/ole">
                <p:oleObj spid="_x0000_s12600" name="Equation" r:id="rId7" imgW="304560" imgH="215640" progId="Equation.3">
                  <p:embed/>
                </p:oleObj>
              </a:graphicData>
            </a:graphic>
          </p:graphicFrame>
          <p:graphicFrame>
            <p:nvGraphicFramePr>
              <p:cNvPr id="33" name="Object 12"/>
              <p:cNvGraphicFramePr>
                <a:graphicFrameLocks noChangeAspect="1"/>
              </p:cNvGraphicFramePr>
              <p:nvPr/>
            </p:nvGraphicFramePr>
            <p:xfrm>
              <a:off x="3448" y="2363"/>
              <a:ext cx="194" cy="276"/>
            </p:xfrm>
            <a:graphic>
              <a:graphicData uri="http://schemas.openxmlformats.org/presentationml/2006/ole">
                <p:oleObj spid="_x0000_s12601" r:id="rId8" imgW="152245" imgH="215676" progId="Equation.3">
                  <p:embed/>
                </p:oleObj>
              </a:graphicData>
            </a:graphic>
          </p:graphicFrame>
          <p:graphicFrame>
            <p:nvGraphicFramePr>
              <p:cNvPr id="34" name="Object 13"/>
              <p:cNvGraphicFramePr>
                <a:graphicFrameLocks noChangeAspect="1"/>
              </p:cNvGraphicFramePr>
              <p:nvPr/>
            </p:nvGraphicFramePr>
            <p:xfrm>
              <a:off x="2888" y="2363"/>
              <a:ext cx="178" cy="276"/>
            </p:xfrm>
            <a:graphic>
              <a:graphicData uri="http://schemas.openxmlformats.org/presentationml/2006/ole">
                <p:oleObj spid="_x0000_s12602" r:id="rId9" imgW="139590" imgH="215732" progId="Equation.3">
                  <p:embed/>
                </p:oleObj>
              </a:graphicData>
            </a:graphic>
          </p:graphicFrame>
          <p:sp>
            <p:nvSpPr>
              <p:cNvPr id="35" name="Text Box 14"/>
              <p:cNvSpPr txBox="1">
                <a:spLocks noChangeArrowheads="1"/>
              </p:cNvSpPr>
              <p:nvPr/>
            </p:nvSpPr>
            <p:spPr bwMode="auto">
              <a:xfrm>
                <a:off x="3661" y="2679"/>
                <a:ext cx="177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0</a:t>
                </a:r>
              </a:p>
            </p:txBody>
          </p:sp>
          <p:graphicFrame>
            <p:nvGraphicFramePr>
              <p:cNvPr id="36" name="Object 15"/>
              <p:cNvGraphicFramePr>
                <a:graphicFrameLocks noChangeAspect="1"/>
              </p:cNvGraphicFramePr>
              <p:nvPr/>
            </p:nvGraphicFramePr>
            <p:xfrm>
              <a:off x="2688" y="2696"/>
              <a:ext cx="327" cy="175"/>
            </p:xfrm>
            <a:graphic>
              <a:graphicData uri="http://schemas.openxmlformats.org/presentationml/2006/ole">
                <p:oleObj spid="_x0000_s12603" r:id="rId10" imgW="491392" imgH="279341" progId="Equation.3">
                  <p:embed/>
                </p:oleObj>
              </a:graphicData>
            </a:graphic>
          </p:graphicFrame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688" y="2256"/>
                <a:ext cx="370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“00”</a:t>
                </a: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3340" y="2256"/>
                <a:ext cx="370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“01”</a:t>
                </a:r>
              </a:p>
            </p:txBody>
          </p:sp>
          <p:sp>
            <p:nvSpPr>
              <p:cNvPr id="39" name="Oval 18"/>
              <p:cNvSpPr>
                <a:spLocks noChangeArrowheads="1"/>
              </p:cNvSpPr>
              <p:nvPr/>
            </p:nvSpPr>
            <p:spPr bwMode="auto">
              <a:xfrm>
                <a:off x="3984" y="2592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40" name="Oval 19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graphicFrame>
            <p:nvGraphicFramePr>
              <p:cNvPr id="41" name="Object 20"/>
              <p:cNvGraphicFramePr>
                <a:graphicFrameLocks noChangeAspect="1"/>
              </p:cNvGraphicFramePr>
              <p:nvPr/>
            </p:nvGraphicFramePr>
            <p:xfrm>
              <a:off x="4600" y="2363"/>
              <a:ext cx="194" cy="276"/>
            </p:xfrm>
            <a:graphic>
              <a:graphicData uri="http://schemas.openxmlformats.org/presentationml/2006/ole">
                <p:oleObj spid="_x0000_s12604" r:id="rId11" imgW="152245" imgH="215676" progId="Equation.3">
                  <p:embed/>
                </p:oleObj>
              </a:graphicData>
            </a:graphic>
          </p:graphicFrame>
          <p:graphicFrame>
            <p:nvGraphicFramePr>
              <p:cNvPr id="42" name="Object 21"/>
              <p:cNvGraphicFramePr>
                <a:graphicFrameLocks noChangeAspect="1"/>
              </p:cNvGraphicFramePr>
              <p:nvPr/>
            </p:nvGraphicFramePr>
            <p:xfrm>
              <a:off x="4024" y="2355"/>
              <a:ext cx="195" cy="292"/>
            </p:xfrm>
            <a:graphic>
              <a:graphicData uri="http://schemas.openxmlformats.org/presentationml/2006/ole">
                <p:oleObj spid="_x0000_s12605" r:id="rId12" imgW="152353" imgH="228529" progId="Equation.3">
                  <p:embed/>
                </p:oleObj>
              </a:graphicData>
            </a:graphic>
          </p:graphicFrame>
          <p:sp>
            <p:nvSpPr>
              <p:cNvPr id="43" name="Text Box 22"/>
              <p:cNvSpPr txBox="1">
                <a:spLocks noChangeArrowheads="1"/>
              </p:cNvSpPr>
              <p:nvPr/>
            </p:nvSpPr>
            <p:spPr bwMode="auto">
              <a:xfrm>
                <a:off x="3840" y="2256"/>
                <a:ext cx="370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“11”</a:t>
                </a:r>
              </a:p>
            </p:txBody>
          </p:sp>
          <p:sp>
            <p:nvSpPr>
              <p:cNvPr id="44" name="Text Box 23"/>
              <p:cNvSpPr txBox="1">
                <a:spLocks noChangeArrowheads="1"/>
              </p:cNvSpPr>
              <p:nvPr/>
            </p:nvSpPr>
            <p:spPr bwMode="auto">
              <a:xfrm>
                <a:off x="4524" y="2256"/>
                <a:ext cx="370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“10”</a:t>
                </a:r>
              </a:p>
            </p:txBody>
          </p:sp>
          <p:sp>
            <p:nvSpPr>
              <p:cNvPr id="45" name="Line 24"/>
              <p:cNvSpPr>
                <a:spLocks noChangeShapeType="1"/>
              </p:cNvSpPr>
              <p:nvPr/>
            </p:nvSpPr>
            <p:spPr bwMode="auto">
              <a:xfrm>
                <a:off x="3744" y="2592"/>
                <a:ext cx="0" cy="9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6" name="Object 25"/>
              <p:cNvGraphicFramePr>
                <a:graphicFrameLocks noChangeAspect="1"/>
              </p:cNvGraphicFramePr>
              <p:nvPr/>
            </p:nvGraphicFramePr>
            <p:xfrm>
              <a:off x="3288" y="2688"/>
              <a:ext cx="279" cy="175"/>
            </p:xfrm>
            <a:graphic>
              <a:graphicData uri="http://schemas.openxmlformats.org/presentationml/2006/ole">
                <p:oleObj spid="_x0000_s12606" r:id="rId13" imgW="444313" imgH="279290" progId="Equation.3">
                  <p:embed/>
                </p:oleObj>
              </a:graphicData>
            </a:graphic>
          </p:graphicFrame>
          <p:graphicFrame>
            <p:nvGraphicFramePr>
              <p:cNvPr id="47" name="Object 26"/>
              <p:cNvGraphicFramePr>
                <a:graphicFrameLocks noChangeAspect="1"/>
              </p:cNvGraphicFramePr>
              <p:nvPr/>
            </p:nvGraphicFramePr>
            <p:xfrm>
              <a:off x="3876" y="2696"/>
              <a:ext cx="207" cy="175"/>
            </p:xfrm>
            <a:graphic>
              <a:graphicData uri="http://schemas.openxmlformats.org/presentationml/2006/ole">
                <p:oleObj spid="_x0000_s12607" r:id="rId14" imgW="330130" imgH="279350" progId="Equation.3">
                  <p:embed/>
                </p:oleObj>
              </a:graphicData>
            </a:graphic>
          </p:graphicFrame>
          <p:graphicFrame>
            <p:nvGraphicFramePr>
              <p:cNvPr id="48" name="Object 27"/>
              <p:cNvGraphicFramePr>
                <a:graphicFrameLocks noChangeAspect="1"/>
              </p:cNvGraphicFramePr>
              <p:nvPr/>
            </p:nvGraphicFramePr>
            <p:xfrm>
              <a:off x="4484" y="2688"/>
              <a:ext cx="255" cy="175"/>
            </p:xfrm>
            <a:graphic>
              <a:graphicData uri="http://schemas.openxmlformats.org/presentationml/2006/ole">
                <p:oleObj spid="_x0000_s12608" r:id="rId15" imgW="406182" imgH="279258" progId="Equation.3">
                  <p:embed/>
                </p:oleObj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xmlns="" val="30973005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Παράδειγμα Διαμόρφωσης: Δυαδική 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PAM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9332" y="1593850"/>
            <a:ext cx="6714067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44656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Μονοδιάστατη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Συναφής Ανίχνευση του </a:t>
            </a:r>
            <a:r>
              <a:rPr lang="en-GB" altLang="el-GR" sz="2400" dirty="0" smtClean="0"/>
              <a:t>M-PAM</a:t>
            </a:r>
            <a:endParaRPr lang="en-GB" altLang="el-GR" sz="2400" dirty="0"/>
          </a:p>
        </p:txBody>
      </p:sp>
      <p:grpSp>
        <p:nvGrpSpPr>
          <p:cNvPr id="49" name="Group 2"/>
          <p:cNvGrpSpPr>
            <a:grpSpLocks/>
          </p:cNvGrpSpPr>
          <p:nvPr/>
        </p:nvGrpSpPr>
        <p:grpSpPr bwMode="auto">
          <a:xfrm>
            <a:off x="1412875" y="2514600"/>
            <a:ext cx="2665413" cy="1268413"/>
            <a:chOff x="890" y="1584"/>
            <a:chExt cx="1679" cy="799"/>
          </a:xfrm>
        </p:grpSpPr>
        <p:sp>
          <p:nvSpPr>
            <p:cNvPr id="50" name="Line 3"/>
            <p:cNvSpPr>
              <a:spLocks noChangeShapeType="1"/>
            </p:cNvSpPr>
            <p:nvPr/>
          </p:nvSpPr>
          <p:spPr bwMode="auto">
            <a:xfrm>
              <a:off x="890" y="2096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AutoShape 4"/>
            <p:cNvSpPr>
              <a:spLocks noChangeArrowheads="1"/>
            </p:cNvSpPr>
            <p:nvPr/>
          </p:nvSpPr>
          <p:spPr bwMode="auto">
            <a:xfrm>
              <a:off x="1274" y="2000"/>
              <a:ext cx="191" cy="191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1466" y="2096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1850" y="1856"/>
              <a:ext cx="335" cy="527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54" name="Object 7"/>
            <p:cNvGraphicFramePr>
              <a:graphicFrameLocks noChangeAspect="1"/>
            </p:cNvGraphicFramePr>
            <p:nvPr/>
          </p:nvGraphicFramePr>
          <p:xfrm>
            <a:off x="1879" y="1856"/>
            <a:ext cx="402" cy="497"/>
          </p:xfrm>
          <a:graphic>
            <a:graphicData uri="http://schemas.openxmlformats.org/presentationml/2006/ole">
              <p:oleObj spid="_x0000_s13426" r:id="rId5" imgW="266534" imgH="329989" progId="Equation.3">
                <p:embed/>
              </p:oleObj>
            </a:graphicData>
          </a:graphic>
        </p:graphicFrame>
        <p:sp>
          <p:nvSpPr>
            <p:cNvPr id="55" name="Line 8"/>
            <p:cNvSpPr>
              <a:spLocks noChangeShapeType="1"/>
            </p:cNvSpPr>
            <p:nvPr/>
          </p:nvSpPr>
          <p:spPr bwMode="auto">
            <a:xfrm>
              <a:off x="2186" y="2096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Line 9"/>
            <p:cNvSpPr>
              <a:spLocks noChangeShapeType="1"/>
            </p:cNvSpPr>
            <p:nvPr/>
          </p:nvSpPr>
          <p:spPr bwMode="auto">
            <a:xfrm>
              <a:off x="1370" y="1808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40765402"/>
                </p:ext>
              </p:extLst>
            </p:nvPr>
          </p:nvGraphicFramePr>
          <p:xfrm>
            <a:off x="1284" y="1584"/>
            <a:ext cx="344" cy="243"/>
          </p:xfrm>
          <a:graphic>
            <a:graphicData uri="http://schemas.openxmlformats.org/presentationml/2006/ole">
              <p:oleObj spid="_x0000_s13427" name="Equation" r:id="rId6" imgW="304560" imgH="215640" progId="Equation.3">
                <p:embed/>
              </p:oleObj>
            </a:graphicData>
          </a:graphic>
        </p:graphicFrame>
      </p:grp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4135438" y="2794000"/>
            <a:ext cx="2743200" cy="990600"/>
          </a:xfrm>
          <a:prstGeom prst="rect">
            <a:avLst/>
          </a:prstGeom>
          <a:noFill/>
          <a:ln w="2844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 anchorCtr="1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ML </a:t>
            </a: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ανιχνευτής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(</a:t>
            </a:r>
            <a:r>
              <a:rPr lang="el-GR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Σύγκριση με </a:t>
            </a:r>
            <a:r>
              <a:rPr lang="en-GB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M-1 </a:t>
            </a:r>
            <a:r>
              <a:rPr lang="el-GR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κατώφλια</a:t>
            </a:r>
            <a:r>
              <a:rPr lang="en-GB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)</a:t>
            </a:r>
            <a:r>
              <a:rPr lang="ar-SA" altLang="el-GR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‏</a:t>
            </a:r>
            <a:endParaRPr lang="en-GB" altLang="el-GR" sz="16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59" name="Object 12"/>
          <p:cNvGraphicFramePr>
            <a:graphicFrameLocks noChangeAspect="1"/>
          </p:cNvGraphicFramePr>
          <p:nvPr/>
        </p:nvGraphicFramePr>
        <p:xfrm>
          <a:off x="706438" y="3098800"/>
          <a:ext cx="533400" cy="406400"/>
        </p:xfrm>
        <a:graphic>
          <a:graphicData uri="http://schemas.openxmlformats.org/presentationml/2006/ole">
            <p:oleObj spid="_x0000_s13428" r:id="rId7" imgW="266438" imgH="203005" progId="Equation.3">
              <p:embed/>
            </p:oleObj>
          </a:graphicData>
        </a:graphic>
      </p:graphicFrame>
      <p:graphicFrame>
        <p:nvGraphicFramePr>
          <p:cNvPr id="60" name="Object 13"/>
          <p:cNvGraphicFramePr>
            <a:graphicFrameLocks noChangeAspect="1"/>
          </p:cNvGraphicFramePr>
          <p:nvPr/>
        </p:nvGraphicFramePr>
        <p:xfrm>
          <a:off x="3657600" y="2895600"/>
          <a:ext cx="255588" cy="363538"/>
        </p:xfrm>
        <a:graphic>
          <a:graphicData uri="http://schemas.openxmlformats.org/presentationml/2006/ole">
            <p:oleObj spid="_x0000_s13429" r:id="rId8" imgW="152245" imgH="21567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270012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Διδιάστατη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Μ-αδική Διαμόρφωση φάσης ,</a:t>
            </a:r>
            <a:r>
              <a:rPr lang="en-GB" altLang="el-GR" sz="2400" dirty="0"/>
              <a:t> M-</a:t>
            </a:r>
            <a:r>
              <a:rPr lang="en-GB" altLang="el-GR" sz="2400" dirty="0" err="1"/>
              <a:t>ary</a:t>
            </a:r>
            <a:r>
              <a:rPr lang="en-GB" altLang="el-GR" sz="2400" dirty="0"/>
              <a:t> Phase Shift Keying (M-PSK</a:t>
            </a:r>
            <a:r>
              <a:rPr lang="en-GB" altLang="el-GR" sz="2400" dirty="0" smtClean="0"/>
              <a:t>)</a:t>
            </a:r>
            <a:endParaRPr lang="en-GB" altLang="el-GR" sz="2400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609600" y="2438400"/>
            <a:ext cx="4191000" cy="121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831850" y="2513013"/>
          <a:ext cx="3511550" cy="915987"/>
        </p:xfrm>
        <a:graphic>
          <a:graphicData uri="http://schemas.openxmlformats.org/presentationml/2006/ole">
            <p:oleObj spid="_x0000_s14394" r:id="rId5" imgW="491481" imgH="457178" progId="Equation.3">
              <p:embed/>
            </p:oleObj>
          </a:graphicData>
        </a:graphic>
      </p:graphicFrame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57200" y="3810000"/>
            <a:ext cx="5257800" cy="24057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47864364"/>
              </p:ext>
            </p:extLst>
          </p:nvPr>
        </p:nvGraphicFramePr>
        <p:xfrm>
          <a:off x="609601" y="3852641"/>
          <a:ext cx="4961466" cy="2384719"/>
        </p:xfrm>
        <a:graphic>
          <a:graphicData uri="http://schemas.openxmlformats.org/presentationml/2006/ole">
            <p:oleObj spid="_x0000_s14395" name="Equation" r:id="rId6" imgW="2781000" imgH="14223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94490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Διδιάστατη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Συναφής Ανίχνευση του </a:t>
            </a:r>
            <a:r>
              <a:rPr lang="en-GB" altLang="el-GR" sz="2400" dirty="0" smtClean="0"/>
              <a:t>M-PSK</a:t>
            </a:r>
            <a:endParaRPr lang="en-GB" altLang="el-GR" sz="2400" dirty="0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457200" y="3200400"/>
            <a:ext cx="8304213" cy="2701925"/>
            <a:chOff x="288" y="1632"/>
            <a:chExt cx="5231" cy="1702"/>
          </a:xfrm>
        </p:grpSpPr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2208" y="2352"/>
              <a:ext cx="815" cy="479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312" y="2352"/>
              <a:ext cx="815" cy="479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Διαφορά</a:t>
              </a:r>
              <a:endParaRPr lang="en-GB" altLang="el-GR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l-GR" sz="18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4416" y="2352"/>
              <a:ext cx="815" cy="479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Επιλογή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Μικρότερου</a:t>
              </a:r>
              <a:endParaRPr lang="en-GB" altLang="el-GR" sz="18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23" name="Object 7"/>
            <p:cNvGraphicFramePr>
              <a:graphicFrameLocks noChangeAspect="1"/>
            </p:cNvGraphicFramePr>
            <p:nvPr/>
          </p:nvGraphicFramePr>
          <p:xfrm>
            <a:off x="2240" y="2304"/>
            <a:ext cx="751" cy="543"/>
          </p:xfrm>
          <a:graphic>
            <a:graphicData uri="http://schemas.openxmlformats.org/presentationml/2006/ole">
              <p:oleObj spid="_x0000_s15637" r:id="rId5" imgW="491416" imgH="431727" progId="Equation.3">
                <p:embed/>
              </p:oleObj>
            </a:graphicData>
          </a:graphic>
        </p:graphicFrame>
        <p:graphicFrame>
          <p:nvGraphicFramePr>
            <p:cNvPr id="24" name="Object 8"/>
            <p:cNvGraphicFramePr>
              <a:graphicFrameLocks noChangeAspect="1"/>
            </p:cNvGraphicFramePr>
            <p:nvPr/>
          </p:nvGraphicFramePr>
          <p:xfrm>
            <a:off x="3056" y="2240"/>
            <a:ext cx="159" cy="303"/>
          </p:xfrm>
          <a:graphic>
            <a:graphicData uri="http://schemas.openxmlformats.org/presentationml/2006/ole">
              <p:oleObj spid="_x0000_s15638" r:id="rId6" imgW="126870" imgH="241048" progId="Equation.3">
                <p:embed/>
              </p:oleObj>
            </a:graphicData>
          </a:graphic>
        </p:graphicFrame>
        <p:graphicFrame>
          <p:nvGraphicFramePr>
            <p:cNvPr id="25" name="Object 9"/>
            <p:cNvGraphicFramePr>
              <a:graphicFrameLocks noChangeAspect="1"/>
            </p:cNvGraphicFramePr>
            <p:nvPr/>
          </p:nvGraphicFramePr>
          <p:xfrm>
            <a:off x="3440" y="2544"/>
            <a:ext cx="591" cy="319"/>
          </p:xfrm>
          <a:graphic>
            <a:graphicData uri="http://schemas.openxmlformats.org/presentationml/2006/ole">
              <p:oleObj spid="_x0000_s15639" r:id="rId7" imgW="469712" imgH="253891" progId="Equation.3">
                <p:embed/>
              </p:oleObj>
            </a:graphicData>
          </a:graphic>
        </p:graphicFrame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3024" y="2592"/>
              <a:ext cx="2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4128" y="2592"/>
              <a:ext cx="2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5232" y="2592"/>
              <a:ext cx="2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733" y="2144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AutoShape 14"/>
            <p:cNvSpPr>
              <a:spLocks noChangeArrowheads="1"/>
            </p:cNvSpPr>
            <p:nvPr/>
          </p:nvSpPr>
          <p:spPr bwMode="auto">
            <a:xfrm>
              <a:off x="1117" y="2048"/>
              <a:ext cx="191" cy="191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1309" y="2144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1693" y="1904"/>
              <a:ext cx="335" cy="527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33" name="Object 17"/>
            <p:cNvGraphicFramePr>
              <a:graphicFrameLocks noChangeAspect="1"/>
            </p:cNvGraphicFramePr>
            <p:nvPr/>
          </p:nvGraphicFramePr>
          <p:xfrm>
            <a:off x="1722" y="1904"/>
            <a:ext cx="402" cy="497"/>
          </p:xfrm>
          <a:graphic>
            <a:graphicData uri="http://schemas.openxmlformats.org/presentationml/2006/ole">
              <p:oleObj spid="_x0000_s15640" r:id="rId8" imgW="266534" imgH="329989" progId="Equation.3">
                <p:embed/>
              </p:oleObj>
            </a:graphicData>
          </a:graphic>
        </p:graphicFrame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2029" y="2144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>
              <a:off x="1213" y="1856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6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2488697"/>
                </p:ext>
              </p:extLst>
            </p:nvPr>
          </p:nvGraphicFramePr>
          <p:xfrm>
            <a:off x="1126" y="1632"/>
            <a:ext cx="345" cy="243"/>
          </p:xfrm>
          <a:graphic>
            <a:graphicData uri="http://schemas.openxmlformats.org/presentationml/2006/ole">
              <p:oleObj spid="_x0000_s15641" name="Equation" r:id="rId9" imgW="304560" imgH="215640" progId="Equation.3">
                <p:embed/>
              </p:oleObj>
            </a:graphicData>
          </a:graphic>
        </p:graphicFrame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733" y="3047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AutoShape 22"/>
            <p:cNvSpPr>
              <a:spLocks noChangeArrowheads="1"/>
            </p:cNvSpPr>
            <p:nvPr/>
          </p:nvSpPr>
          <p:spPr bwMode="auto">
            <a:xfrm>
              <a:off x="1117" y="2951"/>
              <a:ext cx="191" cy="191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1309" y="3047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Rectangle 24"/>
            <p:cNvSpPr>
              <a:spLocks noChangeArrowheads="1"/>
            </p:cNvSpPr>
            <p:nvPr/>
          </p:nvSpPr>
          <p:spPr bwMode="auto">
            <a:xfrm>
              <a:off x="1693" y="2807"/>
              <a:ext cx="335" cy="527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41" name="Object 25"/>
            <p:cNvGraphicFramePr>
              <a:graphicFrameLocks noChangeAspect="1"/>
            </p:cNvGraphicFramePr>
            <p:nvPr/>
          </p:nvGraphicFramePr>
          <p:xfrm>
            <a:off x="1722" y="2807"/>
            <a:ext cx="402" cy="497"/>
          </p:xfrm>
          <a:graphic>
            <a:graphicData uri="http://schemas.openxmlformats.org/presentationml/2006/ole">
              <p:oleObj spid="_x0000_s15642" r:id="rId10" imgW="266534" imgH="329989" progId="Equation.3">
                <p:embed/>
              </p:oleObj>
            </a:graphicData>
          </a:graphic>
        </p:graphicFrame>
        <p:sp>
          <p:nvSpPr>
            <p:cNvPr id="42" name="Line 26"/>
            <p:cNvSpPr>
              <a:spLocks noChangeShapeType="1"/>
            </p:cNvSpPr>
            <p:nvPr/>
          </p:nvSpPr>
          <p:spPr bwMode="auto">
            <a:xfrm>
              <a:off x="2029" y="3047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3" name="Line 27"/>
            <p:cNvSpPr>
              <a:spLocks noChangeShapeType="1"/>
            </p:cNvSpPr>
            <p:nvPr/>
          </p:nvSpPr>
          <p:spPr bwMode="auto">
            <a:xfrm>
              <a:off x="1213" y="2759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89555811"/>
                </p:ext>
              </p:extLst>
            </p:nvPr>
          </p:nvGraphicFramePr>
          <p:xfrm>
            <a:off x="1112" y="2535"/>
            <a:ext cx="373" cy="242"/>
          </p:xfrm>
          <a:graphic>
            <a:graphicData uri="http://schemas.openxmlformats.org/presentationml/2006/ole">
              <p:oleObj spid="_x0000_s15643" name="Equation" r:id="rId11" imgW="330120" imgH="215640" progId="Equation.3">
                <p:embed/>
              </p:oleObj>
            </a:graphicData>
          </a:graphic>
        </p:graphicFrame>
        <p:sp>
          <p:nvSpPr>
            <p:cNvPr id="45" name="Line 29"/>
            <p:cNvSpPr>
              <a:spLocks noChangeShapeType="1"/>
            </p:cNvSpPr>
            <p:nvPr/>
          </p:nvSpPr>
          <p:spPr bwMode="auto">
            <a:xfrm>
              <a:off x="733" y="2144"/>
              <a:ext cx="0" cy="91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>
              <a:off x="349" y="2528"/>
              <a:ext cx="3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7" name="Object 31"/>
            <p:cNvGraphicFramePr>
              <a:graphicFrameLocks noChangeAspect="1"/>
            </p:cNvGraphicFramePr>
            <p:nvPr/>
          </p:nvGraphicFramePr>
          <p:xfrm>
            <a:off x="288" y="2272"/>
            <a:ext cx="335" cy="255"/>
          </p:xfrm>
          <a:graphic>
            <a:graphicData uri="http://schemas.openxmlformats.org/presentationml/2006/ole">
              <p:oleObj spid="_x0000_s15644" r:id="rId12" imgW="266438" imgH="203005" progId="Equation.3">
                <p:embed/>
              </p:oleObj>
            </a:graphicData>
          </a:graphic>
        </p:graphicFrame>
        <p:graphicFrame>
          <p:nvGraphicFramePr>
            <p:cNvPr id="48" name="Object 32"/>
            <p:cNvGraphicFramePr>
              <a:graphicFrameLocks noChangeAspect="1"/>
            </p:cNvGraphicFramePr>
            <p:nvPr/>
          </p:nvGraphicFramePr>
          <p:xfrm>
            <a:off x="2144" y="1872"/>
            <a:ext cx="191" cy="271"/>
          </p:xfrm>
          <a:graphic>
            <a:graphicData uri="http://schemas.openxmlformats.org/presentationml/2006/ole">
              <p:oleObj spid="_x0000_s15645" r:id="rId13" imgW="152245" imgH="215676" progId="Equation.3">
                <p:embed/>
              </p:oleObj>
            </a:graphicData>
          </a:graphic>
        </p:graphicFrame>
        <p:graphicFrame>
          <p:nvGraphicFramePr>
            <p:cNvPr id="61" name="Object 33"/>
            <p:cNvGraphicFramePr>
              <a:graphicFrameLocks noChangeAspect="1"/>
            </p:cNvGraphicFramePr>
            <p:nvPr/>
          </p:nvGraphicFramePr>
          <p:xfrm>
            <a:off x="2144" y="2992"/>
            <a:ext cx="207" cy="271"/>
          </p:xfrm>
          <a:graphic>
            <a:graphicData uri="http://schemas.openxmlformats.org/presentationml/2006/ole">
              <p:oleObj spid="_x0000_s15646" r:id="rId14" imgW="164897" imgH="215623" progId="Equation.3">
                <p:embed/>
              </p:oleObj>
            </a:graphicData>
          </a:graphic>
        </p:graphicFrame>
        <p:sp>
          <p:nvSpPr>
            <p:cNvPr id="62" name="Line 34"/>
            <p:cNvSpPr>
              <a:spLocks noChangeShapeType="1"/>
            </p:cNvSpPr>
            <p:nvPr/>
          </p:nvSpPr>
          <p:spPr bwMode="auto">
            <a:xfrm>
              <a:off x="2406" y="2153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Line 35"/>
            <p:cNvSpPr>
              <a:spLocks noChangeShapeType="1"/>
            </p:cNvSpPr>
            <p:nvPr/>
          </p:nvSpPr>
          <p:spPr bwMode="auto">
            <a:xfrm>
              <a:off x="2406" y="2832"/>
              <a:ext cx="0" cy="21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64" name="Object 36"/>
            <p:cNvGraphicFramePr>
              <a:graphicFrameLocks noChangeAspect="1"/>
            </p:cNvGraphicFramePr>
            <p:nvPr/>
          </p:nvGraphicFramePr>
          <p:xfrm>
            <a:off x="5245" y="2296"/>
            <a:ext cx="274" cy="295"/>
          </p:xfrm>
          <a:graphic>
            <a:graphicData uri="http://schemas.openxmlformats.org/presentationml/2006/ole">
              <p:oleObj spid="_x0000_s15647" r:id="rId15" imgW="164845" imgH="177515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22011727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Διδιάσταση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Μ-αδική Ορθογώνια Διαμόρφωση φάσης </a:t>
            </a:r>
            <a:r>
              <a:rPr lang="en-GB" altLang="el-GR" sz="2400" dirty="0"/>
              <a:t>M-</a:t>
            </a:r>
            <a:r>
              <a:rPr lang="en-GB" altLang="el-GR" sz="2400" dirty="0" err="1"/>
              <a:t>ary</a:t>
            </a:r>
            <a:r>
              <a:rPr lang="en-GB" altLang="el-GR" sz="2400" dirty="0"/>
              <a:t> Quadrature Amplitude Mod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(</a:t>
            </a:r>
            <a:r>
              <a:rPr lang="en-GB" altLang="el-GR" sz="2400" dirty="0" smtClean="0"/>
              <a:t>M-</a:t>
            </a:r>
            <a:r>
              <a:rPr lang="en-US" altLang="el-GR" sz="2400" dirty="0" smtClean="0"/>
              <a:t>QAM</a:t>
            </a:r>
            <a:r>
              <a:rPr lang="en-GB" altLang="el-GR" sz="2400" dirty="0" smtClean="0"/>
              <a:t>)</a:t>
            </a:r>
            <a:endParaRPr lang="en-GB" altLang="el-GR" sz="2400" dirty="0"/>
          </a:p>
        </p:txBody>
      </p:sp>
      <p:graphicFrame>
        <p:nvGraphicFramePr>
          <p:cNvPr id="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75585150"/>
              </p:ext>
            </p:extLst>
          </p:nvPr>
        </p:nvGraphicFramePr>
        <p:xfrm>
          <a:off x="831850" y="2292884"/>
          <a:ext cx="3511550" cy="915987"/>
        </p:xfrm>
        <a:graphic>
          <a:graphicData uri="http://schemas.openxmlformats.org/presentationml/2006/ole">
            <p:oleObj spid="_x0000_s16452" r:id="rId5" imgW="491481" imgH="457178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3723108"/>
              </p:ext>
            </p:extLst>
          </p:nvPr>
        </p:nvGraphicFramePr>
        <p:xfrm>
          <a:off x="797984" y="3166031"/>
          <a:ext cx="6392862" cy="1795463"/>
        </p:xfrm>
        <a:graphic>
          <a:graphicData uri="http://schemas.openxmlformats.org/presentationml/2006/ole">
            <p:oleObj spid="_x0000_s16453" name="Equation" r:id="rId6" imgW="3111480" imgH="1079280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4142569"/>
              </p:ext>
            </p:extLst>
          </p:nvPr>
        </p:nvGraphicFramePr>
        <p:xfrm>
          <a:off x="571500" y="4966438"/>
          <a:ext cx="7061047" cy="1372519"/>
        </p:xfrm>
        <a:graphic>
          <a:graphicData uri="http://schemas.openxmlformats.org/presentationml/2006/ole">
            <p:oleObj spid="_x0000_s16454" r:id="rId7" imgW="491481" imgH="491481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428536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Διδιάστατη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Συναφής Ανίχνευση του </a:t>
            </a:r>
            <a:r>
              <a:rPr lang="en-GB" altLang="el-GR" sz="2400" dirty="0" smtClean="0"/>
              <a:t>M-QAM</a:t>
            </a:r>
            <a:endParaRPr lang="en-GB" altLang="el-GR" sz="2400" dirty="0"/>
          </a:p>
        </p:txBody>
      </p:sp>
      <p:grpSp>
        <p:nvGrpSpPr>
          <p:cNvPr id="49" name="Group 3"/>
          <p:cNvGrpSpPr>
            <a:grpSpLocks/>
          </p:cNvGrpSpPr>
          <p:nvPr/>
        </p:nvGrpSpPr>
        <p:grpSpPr bwMode="auto">
          <a:xfrm>
            <a:off x="1011238" y="2743200"/>
            <a:ext cx="2665412" cy="1268413"/>
            <a:chOff x="637" y="1536"/>
            <a:chExt cx="1679" cy="799"/>
          </a:xfrm>
        </p:grpSpPr>
        <p:sp>
          <p:nvSpPr>
            <p:cNvPr id="50" name="Line 4"/>
            <p:cNvSpPr>
              <a:spLocks noChangeShapeType="1"/>
            </p:cNvSpPr>
            <p:nvPr/>
          </p:nvSpPr>
          <p:spPr bwMode="auto">
            <a:xfrm>
              <a:off x="637" y="2048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AutoShape 5"/>
            <p:cNvSpPr>
              <a:spLocks noChangeArrowheads="1"/>
            </p:cNvSpPr>
            <p:nvPr/>
          </p:nvSpPr>
          <p:spPr bwMode="auto">
            <a:xfrm>
              <a:off x="1021" y="1952"/>
              <a:ext cx="191" cy="191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1213" y="2048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1597" y="1808"/>
              <a:ext cx="335" cy="527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/>
          </p:nvGraphicFramePr>
          <p:xfrm>
            <a:off x="1626" y="1808"/>
            <a:ext cx="402" cy="497"/>
          </p:xfrm>
          <a:graphic>
            <a:graphicData uri="http://schemas.openxmlformats.org/presentationml/2006/ole">
              <p:oleObj spid="_x0000_s17562" r:id="rId5" imgW="266534" imgH="329989" progId="Equation.3">
                <p:embed/>
              </p:oleObj>
            </a:graphicData>
          </a:graphic>
        </p:graphicFrame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1933" y="2048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>
              <a:off x="1117" y="1760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00199855"/>
                </p:ext>
              </p:extLst>
            </p:nvPr>
          </p:nvGraphicFramePr>
          <p:xfrm>
            <a:off x="1023" y="1536"/>
            <a:ext cx="359" cy="243"/>
          </p:xfrm>
          <a:graphic>
            <a:graphicData uri="http://schemas.openxmlformats.org/presentationml/2006/ole">
              <p:oleObj spid="_x0000_s17563" name="Equation" r:id="rId6" imgW="317160" imgH="215640" progId="Equation.3">
                <p:embed/>
              </p:oleObj>
            </a:graphicData>
          </a:graphic>
        </p:graphicFrame>
      </p:grp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3733800" y="3022600"/>
            <a:ext cx="2743200" cy="990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 anchorCtr="1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ML </a:t>
            </a: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ανιχνευτής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59" name="Object 13"/>
          <p:cNvGraphicFramePr>
            <a:graphicFrameLocks noChangeAspect="1"/>
          </p:cNvGraphicFramePr>
          <p:nvPr/>
        </p:nvGraphicFramePr>
        <p:xfrm>
          <a:off x="3221038" y="3009900"/>
          <a:ext cx="304800" cy="431800"/>
        </p:xfrm>
        <a:graphic>
          <a:graphicData uri="http://schemas.openxmlformats.org/presentationml/2006/ole">
            <p:oleObj spid="_x0000_s17564" r:id="rId7" imgW="152245" imgH="215676" progId="Equation.3">
              <p:embed/>
            </p:oleObj>
          </a:graphicData>
        </a:graphic>
      </p:graphicFrame>
      <p:sp>
        <p:nvSpPr>
          <p:cNvPr id="60" name="Line 14"/>
          <p:cNvSpPr>
            <a:spLocks noChangeShapeType="1"/>
          </p:cNvSpPr>
          <p:nvPr/>
        </p:nvSpPr>
        <p:spPr bwMode="auto">
          <a:xfrm>
            <a:off x="6477000" y="3556000"/>
            <a:ext cx="533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5" name="Line 15"/>
          <p:cNvSpPr>
            <a:spLocks noChangeShapeType="1"/>
          </p:cNvSpPr>
          <p:nvPr/>
        </p:nvSpPr>
        <p:spPr bwMode="auto">
          <a:xfrm>
            <a:off x="1011238" y="54610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6" name="AutoShape 16"/>
          <p:cNvSpPr>
            <a:spLocks noChangeArrowheads="1"/>
          </p:cNvSpPr>
          <p:nvPr/>
        </p:nvSpPr>
        <p:spPr bwMode="auto">
          <a:xfrm>
            <a:off x="1620838" y="5308600"/>
            <a:ext cx="304800" cy="304800"/>
          </a:xfrm>
          <a:prstGeom prst="flowChartSummingJunction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7" name="Line 17"/>
          <p:cNvSpPr>
            <a:spLocks noChangeShapeType="1"/>
          </p:cNvSpPr>
          <p:nvPr/>
        </p:nvSpPr>
        <p:spPr bwMode="auto">
          <a:xfrm>
            <a:off x="1925638" y="54610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2535238" y="5080000"/>
            <a:ext cx="533400" cy="8382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69" name="Object 19"/>
          <p:cNvGraphicFramePr>
            <a:graphicFrameLocks noChangeAspect="1"/>
          </p:cNvGraphicFramePr>
          <p:nvPr/>
        </p:nvGraphicFramePr>
        <p:xfrm>
          <a:off x="2581275" y="5080000"/>
          <a:ext cx="639763" cy="790575"/>
        </p:xfrm>
        <a:graphic>
          <a:graphicData uri="http://schemas.openxmlformats.org/presentationml/2006/ole">
            <p:oleObj spid="_x0000_s17565" r:id="rId8" imgW="266534" imgH="329989" progId="Equation.3">
              <p:embed/>
            </p:oleObj>
          </a:graphicData>
        </a:graphic>
      </p:graphicFrame>
      <p:sp>
        <p:nvSpPr>
          <p:cNvPr id="70" name="Line 20"/>
          <p:cNvSpPr>
            <a:spLocks noChangeShapeType="1"/>
          </p:cNvSpPr>
          <p:nvPr/>
        </p:nvSpPr>
        <p:spPr bwMode="auto">
          <a:xfrm>
            <a:off x="3068638" y="54610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" name="Line 21"/>
          <p:cNvSpPr>
            <a:spLocks noChangeShapeType="1"/>
          </p:cNvSpPr>
          <p:nvPr/>
        </p:nvSpPr>
        <p:spPr bwMode="auto">
          <a:xfrm>
            <a:off x="1773238" y="5003800"/>
            <a:ext cx="1587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7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5308216"/>
              </p:ext>
            </p:extLst>
          </p:nvPr>
        </p:nvGraphicFramePr>
        <p:xfrm>
          <a:off x="1612900" y="4648200"/>
          <a:ext cx="593725" cy="387350"/>
        </p:xfrm>
        <a:graphic>
          <a:graphicData uri="http://schemas.openxmlformats.org/presentationml/2006/ole">
            <p:oleObj spid="_x0000_s17566" name="Equation" r:id="rId9" imgW="330120" imgH="215640" progId="Equation.3">
              <p:embed/>
            </p:oleObj>
          </a:graphicData>
        </a:graphic>
      </p:graphicFrame>
      <p:sp>
        <p:nvSpPr>
          <p:cNvPr id="73" name="Rectangle 23"/>
          <p:cNvSpPr>
            <a:spLocks noChangeArrowheads="1"/>
          </p:cNvSpPr>
          <p:nvPr/>
        </p:nvSpPr>
        <p:spPr bwMode="auto">
          <a:xfrm>
            <a:off x="3733800" y="4927600"/>
            <a:ext cx="2743200" cy="990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 anchorCtr="1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ML </a:t>
            </a: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ανιχνευτής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74" name="Object 24"/>
          <p:cNvGraphicFramePr>
            <a:graphicFrameLocks noChangeAspect="1"/>
          </p:cNvGraphicFramePr>
          <p:nvPr/>
        </p:nvGraphicFramePr>
        <p:xfrm>
          <a:off x="304800" y="4089400"/>
          <a:ext cx="533400" cy="406400"/>
        </p:xfrm>
        <a:graphic>
          <a:graphicData uri="http://schemas.openxmlformats.org/presentationml/2006/ole">
            <p:oleObj spid="_x0000_s17567" r:id="rId10" imgW="266438" imgH="203005" progId="Equation.3">
              <p:embed/>
            </p:oleObj>
          </a:graphicData>
        </a:graphic>
      </p:graphicFrame>
      <p:graphicFrame>
        <p:nvGraphicFramePr>
          <p:cNvPr id="75" name="Object 25"/>
          <p:cNvGraphicFramePr>
            <a:graphicFrameLocks noChangeAspect="1"/>
          </p:cNvGraphicFramePr>
          <p:nvPr/>
        </p:nvGraphicFramePr>
        <p:xfrm>
          <a:off x="3208338" y="4914900"/>
          <a:ext cx="330200" cy="431800"/>
        </p:xfrm>
        <a:graphic>
          <a:graphicData uri="http://schemas.openxmlformats.org/presentationml/2006/ole">
            <p:oleObj spid="_x0000_s17568" r:id="rId11" imgW="164897" imgH="215623" progId="Equation.3">
              <p:embed/>
            </p:oleObj>
          </a:graphicData>
        </a:graphic>
      </p:graphicFrame>
      <p:sp>
        <p:nvSpPr>
          <p:cNvPr id="76" name="Line 26"/>
          <p:cNvSpPr>
            <a:spLocks noChangeShapeType="1"/>
          </p:cNvSpPr>
          <p:nvPr/>
        </p:nvSpPr>
        <p:spPr bwMode="auto">
          <a:xfrm>
            <a:off x="6477000" y="5461000"/>
            <a:ext cx="533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7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537060"/>
              </p:ext>
            </p:extLst>
          </p:nvPr>
        </p:nvGraphicFramePr>
        <p:xfrm>
          <a:off x="8382000" y="3564474"/>
          <a:ext cx="436563" cy="469900"/>
        </p:xfrm>
        <a:graphic>
          <a:graphicData uri="http://schemas.openxmlformats.org/presentationml/2006/ole">
            <p:oleObj spid="_x0000_s17569" r:id="rId12" imgW="164845" imgH="177515" progId="Equation.3">
              <p:embed/>
            </p:oleObj>
          </a:graphicData>
        </a:graphic>
      </p:graphicFrame>
      <p:sp>
        <p:nvSpPr>
          <p:cNvPr id="78" name="Line 28"/>
          <p:cNvSpPr>
            <a:spLocks noChangeShapeType="1"/>
          </p:cNvSpPr>
          <p:nvPr/>
        </p:nvSpPr>
        <p:spPr bwMode="auto">
          <a:xfrm>
            <a:off x="1004888" y="3556000"/>
            <a:ext cx="1587" cy="19192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9" name="Line 29"/>
          <p:cNvSpPr>
            <a:spLocks noChangeShapeType="1"/>
          </p:cNvSpPr>
          <p:nvPr/>
        </p:nvSpPr>
        <p:spPr bwMode="auto">
          <a:xfrm>
            <a:off x="457200" y="4470400"/>
            <a:ext cx="533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0" name="Line 30"/>
          <p:cNvSpPr>
            <a:spLocks noChangeShapeType="1"/>
          </p:cNvSpPr>
          <p:nvPr/>
        </p:nvSpPr>
        <p:spPr bwMode="auto">
          <a:xfrm>
            <a:off x="7010400" y="3556000"/>
            <a:ext cx="1588" cy="5302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1" name="Line 31"/>
          <p:cNvSpPr>
            <a:spLocks noChangeShapeType="1"/>
          </p:cNvSpPr>
          <p:nvPr/>
        </p:nvSpPr>
        <p:spPr bwMode="auto">
          <a:xfrm>
            <a:off x="7010400" y="4851400"/>
            <a:ext cx="1588" cy="6096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6400800" y="4089400"/>
            <a:ext cx="2284920" cy="7620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Παράλληλη σε σειριακή</a:t>
            </a:r>
            <a:endParaRPr lang="en-GB" altLang="el-GR" sz="18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μετατροπή</a:t>
            </a:r>
            <a:endParaRPr lang="en-GB" altLang="el-GR" sz="18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83" name="Line 33"/>
          <p:cNvSpPr>
            <a:spLocks noChangeShapeType="1"/>
          </p:cNvSpPr>
          <p:nvPr/>
        </p:nvSpPr>
        <p:spPr bwMode="auto">
          <a:xfrm>
            <a:off x="8685719" y="4470400"/>
            <a:ext cx="288941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767576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Πολυδιάστατη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altLang="el-GR" sz="2400" dirty="0"/>
              <a:t>M-</a:t>
            </a:r>
            <a:r>
              <a:rPr lang="el-GR" altLang="el-GR" sz="2400" dirty="0"/>
              <a:t>αδική Διαμόρφωση </a:t>
            </a:r>
            <a:r>
              <a:rPr lang="el-GR" altLang="el-GR" sz="2400" dirty="0" smtClean="0"/>
              <a:t>συχνότητας</a:t>
            </a:r>
            <a:r>
              <a:rPr lang="en-US" altLang="el-GR" sz="2400" dirty="0" smtClean="0"/>
              <a:t>,</a:t>
            </a:r>
            <a:r>
              <a:rPr lang="el-GR" altLang="el-GR" sz="2400" dirty="0" smtClean="0"/>
              <a:t> </a:t>
            </a:r>
            <a:r>
              <a:rPr lang="en-GB" altLang="el-GR" sz="2400" dirty="0"/>
              <a:t>M-</a:t>
            </a:r>
            <a:r>
              <a:rPr lang="en-GB" altLang="el-GR" sz="2400" dirty="0" err="1"/>
              <a:t>ary</a:t>
            </a:r>
            <a:r>
              <a:rPr lang="en-GB" altLang="el-GR" sz="2400" dirty="0"/>
              <a:t> Frequency Shift keying (M-FSK)‏</a:t>
            </a:r>
          </a:p>
        </p:txBody>
      </p:sp>
      <p:graphicFrame>
        <p:nvGraphicFramePr>
          <p:cNvPr id="4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7840480"/>
              </p:ext>
            </p:extLst>
          </p:nvPr>
        </p:nvGraphicFramePr>
        <p:xfrm>
          <a:off x="828675" y="2194452"/>
          <a:ext cx="6181725" cy="1679575"/>
        </p:xfrm>
        <a:graphic>
          <a:graphicData uri="http://schemas.openxmlformats.org/presentationml/2006/ole">
            <p:oleObj spid="_x0000_s18632" r:id="rId5" imgW="491465" imgH="491465" progId="Equation.3">
              <p:embed/>
            </p:oleObj>
          </a:graphicData>
        </a:graphic>
      </p:graphicFrame>
      <p:graphicFrame>
        <p:nvGraphicFramePr>
          <p:cNvPr id="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0015472"/>
              </p:ext>
            </p:extLst>
          </p:nvPr>
        </p:nvGraphicFramePr>
        <p:xfrm>
          <a:off x="609600" y="4101038"/>
          <a:ext cx="4284664" cy="2191167"/>
        </p:xfrm>
        <a:graphic>
          <a:graphicData uri="http://schemas.openxmlformats.org/presentationml/2006/ole">
            <p:oleObj spid="_x0000_s18633" name="Equation" r:id="rId6" imgW="2438280" imgH="1257120" progId="Equation.3">
              <p:embed/>
            </p:oleObj>
          </a:graphicData>
        </a:graphic>
      </p:graphicFrame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609600" y="2206092"/>
            <a:ext cx="6477000" cy="1752600"/>
          </a:xfrm>
          <a:prstGeom prst="rect">
            <a:avLst/>
          </a:prstGeom>
          <a:noFill/>
          <a:ln w="2844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pSp>
        <p:nvGrpSpPr>
          <p:cNvPr id="52" name="Group 6"/>
          <p:cNvGrpSpPr>
            <a:grpSpLocks/>
          </p:cNvGrpSpPr>
          <p:nvPr/>
        </p:nvGrpSpPr>
        <p:grpSpPr bwMode="auto">
          <a:xfrm>
            <a:off x="4906962" y="3874027"/>
            <a:ext cx="3457575" cy="2967037"/>
            <a:chOff x="3091" y="2256"/>
            <a:chExt cx="2178" cy="1869"/>
          </a:xfrm>
        </p:grpSpPr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3936" y="3337"/>
              <a:ext cx="1055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 flipV="1">
              <a:off x="3936" y="2422"/>
              <a:ext cx="0" cy="91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 flipH="1">
              <a:off x="3308" y="3337"/>
              <a:ext cx="629" cy="62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Oval 10"/>
            <p:cNvSpPr>
              <a:spLocks noChangeArrowheads="1"/>
            </p:cNvSpPr>
            <p:nvPr/>
          </p:nvSpPr>
          <p:spPr bwMode="auto">
            <a:xfrm>
              <a:off x="4512" y="3289"/>
              <a:ext cx="95" cy="95"/>
            </a:xfrm>
            <a:prstGeom prst="ellipse">
              <a:avLst/>
            </a:prstGeom>
            <a:solidFill>
              <a:srgbClr val="000000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7" name="Oval 11"/>
            <p:cNvSpPr>
              <a:spLocks noChangeArrowheads="1"/>
            </p:cNvSpPr>
            <p:nvPr/>
          </p:nvSpPr>
          <p:spPr bwMode="auto">
            <a:xfrm>
              <a:off x="3888" y="2761"/>
              <a:ext cx="95" cy="95"/>
            </a:xfrm>
            <a:prstGeom prst="ellipse">
              <a:avLst/>
            </a:prstGeom>
            <a:solidFill>
              <a:srgbClr val="000000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auto">
            <a:xfrm>
              <a:off x="3552" y="3625"/>
              <a:ext cx="95" cy="95"/>
            </a:xfrm>
            <a:prstGeom prst="ellipse">
              <a:avLst/>
            </a:prstGeom>
            <a:solidFill>
              <a:srgbClr val="000000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5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007088287"/>
                </p:ext>
              </p:extLst>
            </p:nvPr>
          </p:nvGraphicFramePr>
          <p:xfrm>
            <a:off x="3091" y="3961"/>
            <a:ext cx="232" cy="164"/>
          </p:xfrm>
          <a:graphic>
            <a:graphicData uri="http://schemas.openxmlformats.org/presentationml/2006/ole">
              <p:oleObj spid="_x0000_s18634" name="Equation" r:id="rId7" imgW="304560" imgH="215640" progId="Equation.3">
                <p:embed/>
              </p:oleObj>
            </a:graphicData>
          </a:graphic>
        </p:graphicFrame>
        <p:graphicFrame>
          <p:nvGraphicFramePr>
            <p:cNvPr id="60" name="Object 14"/>
            <p:cNvGraphicFramePr>
              <a:graphicFrameLocks noChangeAspect="1"/>
            </p:cNvGraphicFramePr>
            <p:nvPr/>
          </p:nvGraphicFramePr>
          <p:xfrm>
            <a:off x="4509" y="3060"/>
            <a:ext cx="194" cy="276"/>
          </p:xfrm>
          <a:graphic>
            <a:graphicData uri="http://schemas.openxmlformats.org/presentationml/2006/ole">
              <p:oleObj spid="_x0000_s18635" r:id="rId8" imgW="152245" imgH="215676" progId="Equation.3">
                <p:embed/>
              </p:oleObj>
            </a:graphicData>
          </a:graphic>
        </p:graphicFrame>
        <p:graphicFrame>
          <p:nvGraphicFramePr>
            <p:cNvPr id="61" name="Object 15"/>
            <p:cNvGraphicFramePr>
              <a:graphicFrameLocks noChangeAspect="1"/>
            </p:cNvGraphicFramePr>
            <p:nvPr/>
          </p:nvGraphicFramePr>
          <p:xfrm>
            <a:off x="3373" y="3481"/>
            <a:ext cx="178" cy="276"/>
          </p:xfrm>
          <a:graphic>
            <a:graphicData uri="http://schemas.openxmlformats.org/presentationml/2006/ole">
              <p:oleObj spid="_x0000_s18636" r:id="rId9" imgW="139590" imgH="215732" progId="Equation.3">
                <p:embed/>
              </p:oleObj>
            </a:graphicData>
          </a:graphic>
        </p:graphicFrame>
        <p:graphicFrame>
          <p:nvGraphicFramePr>
            <p:cNvPr id="62" name="Object 16"/>
            <p:cNvGraphicFramePr>
              <a:graphicFrameLocks noChangeAspect="1"/>
            </p:cNvGraphicFramePr>
            <p:nvPr/>
          </p:nvGraphicFramePr>
          <p:xfrm>
            <a:off x="3693" y="2564"/>
            <a:ext cx="194" cy="292"/>
          </p:xfrm>
          <a:graphic>
            <a:graphicData uri="http://schemas.openxmlformats.org/presentationml/2006/ole">
              <p:oleObj spid="_x0000_s18637" r:id="rId10" imgW="152353" imgH="228529" progId="Equation.3">
                <p:embed/>
              </p:oleObj>
            </a:graphicData>
          </a:graphic>
        </p:graphicFrame>
        <p:graphicFrame>
          <p:nvGraphicFramePr>
            <p:cNvPr id="6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669233339"/>
                </p:ext>
              </p:extLst>
            </p:nvPr>
          </p:nvGraphicFramePr>
          <p:xfrm>
            <a:off x="3823" y="2256"/>
            <a:ext cx="241" cy="173"/>
          </p:xfrm>
          <a:graphic>
            <a:graphicData uri="http://schemas.openxmlformats.org/presentationml/2006/ole">
              <p:oleObj spid="_x0000_s18638" name="Equation" r:id="rId11" imgW="317160" imgH="228600" progId="Equation.3">
                <p:embed/>
              </p:oleObj>
            </a:graphicData>
          </a:graphic>
        </p:graphicFrame>
        <p:graphicFrame>
          <p:nvGraphicFramePr>
            <p:cNvPr id="64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905922767"/>
                </p:ext>
              </p:extLst>
            </p:nvPr>
          </p:nvGraphicFramePr>
          <p:xfrm>
            <a:off x="5019" y="3241"/>
            <a:ext cx="250" cy="164"/>
          </p:xfrm>
          <a:graphic>
            <a:graphicData uri="http://schemas.openxmlformats.org/presentationml/2006/ole">
              <p:oleObj spid="_x0000_s18639" name="Equation" r:id="rId12" imgW="330120" imgH="215640" progId="Equation.3">
                <p:embed/>
              </p:oleObj>
            </a:graphicData>
          </a:graphic>
        </p:graphicFrame>
        <p:graphicFrame>
          <p:nvGraphicFramePr>
            <p:cNvPr id="65" name="Object 19"/>
            <p:cNvGraphicFramePr>
              <a:graphicFrameLocks noChangeAspect="1"/>
            </p:cNvGraphicFramePr>
            <p:nvPr/>
          </p:nvGraphicFramePr>
          <p:xfrm>
            <a:off x="4456" y="3385"/>
            <a:ext cx="199" cy="167"/>
          </p:xfrm>
          <a:graphic>
            <a:graphicData uri="http://schemas.openxmlformats.org/presentationml/2006/ole">
              <p:oleObj spid="_x0000_s18640" r:id="rId13" imgW="317156" imgH="266407" progId="Equation.3">
                <p:embed/>
              </p:oleObj>
            </a:graphicData>
          </a:graphic>
        </p:graphicFrame>
        <p:graphicFrame>
          <p:nvGraphicFramePr>
            <p:cNvPr id="66" name="Object 20"/>
            <p:cNvGraphicFramePr>
              <a:graphicFrameLocks noChangeAspect="1"/>
            </p:cNvGraphicFramePr>
            <p:nvPr/>
          </p:nvGraphicFramePr>
          <p:xfrm>
            <a:off x="3592" y="3697"/>
            <a:ext cx="199" cy="167"/>
          </p:xfrm>
          <a:graphic>
            <a:graphicData uri="http://schemas.openxmlformats.org/presentationml/2006/ole">
              <p:oleObj spid="_x0000_s18641" r:id="rId14" imgW="317156" imgH="266407" progId="Equation.3">
                <p:embed/>
              </p:oleObj>
            </a:graphicData>
          </a:graphic>
        </p:graphicFrame>
        <p:graphicFrame>
          <p:nvGraphicFramePr>
            <p:cNvPr id="67" name="Object 21"/>
            <p:cNvGraphicFramePr>
              <a:graphicFrameLocks noChangeAspect="1"/>
            </p:cNvGraphicFramePr>
            <p:nvPr/>
          </p:nvGraphicFramePr>
          <p:xfrm>
            <a:off x="3984" y="2761"/>
            <a:ext cx="199" cy="167"/>
          </p:xfrm>
          <a:graphic>
            <a:graphicData uri="http://schemas.openxmlformats.org/presentationml/2006/ole">
              <p:oleObj spid="_x0000_s18642" r:id="rId15" imgW="317156" imgH="266407" progId="Equation.3">
                <p:embed/>
              </p:oleObj>
            </a:graphicData>
          </a:graphic>
        </p:graphicFrame>
      </p:grpSp>
      <p:sp>
        <p:nvSpPr>
          <p:cNvPr id="68" name="Rectangle 22"/>
          <p:cNvSpPr>
            <a:spLocks noChangeArrowheads="1"/>
          </p:cNvSpPr>
          <p:nvPr/>
        </p:nvSpPr>
        <p:spPr bwMode="auto">
          <a:xfrm>
            <a:off x="609600" y="4102627"/>
            <a:ext cx="4343400" cy="2209800"/>
          </a:xfrm>
          <a:prstGeom prst="rect">
            <a:avLst/>
          </a:prstGeom>
          <a:noFill/>
          <a:ln w="2844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98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Πολυδιάστατη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Πολυδιάστατη διαμόρφωση </a:t>
            </a:r>
            <a:r>
              <a:rPr lang="en-GB" altLang="el-GR" sz="2400" dirty="0" smtClean="0"/>
              <a:t>M-</a:t>
            </a:r>
            <a:r>
              <a:rPr lang="en-US" altLang="el-GR" sz="2400" dirty="0" smtClean="0"/>
              <a:t>FSK</a:t>
            </a:r>
            <a:endParaRPr lang="en-GB" altLang="el-GR" sz="2400" dirty="0"/>
          </a:p>
        </p:txBody>
      </p:sp>
      <p:sp>
        <p:nvSpPr>
          <p:cNvPr id="38" name="Line 3"/>
          <p:cNvSpPr>
            <a:spLocks noChangeShapeType="1"/>
          </p:cNvSpPr>
          <p:nvPr/>
        </p:nvSpPr>
        <p:spPr bwMode="auto">
          <a:xfrm>
            <a:off x="2078038" y="41656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>
            <a:off x="3678238" y="42418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0" name="Object 5"/>
          <p:cNvGraphicFramePr>
            <a:graphicFrameLocks noChangeAspect="1"/>
          </p:cNvGraphicFramePr>
          <p:nvPr/>
        </p:nvGraphicFramePr>
        <p:xfrm>
          <a:off x="4014788" y="3556000"/>
          <a:ext cx="735012" cy="1838325"/>
        </p:xfrm>
        <a:graphic>
          <a:graphicData uri="http://schemas.openxmlformats.org/presentationml/2006/ole">
            <p:oleObj spid="_x0000_s19634" r:id="rId5" imgW="355448" imgH="491287" progId="Equation.3">
              <p:embed/>
            </p:oleObj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/>
        </p:nvGraphicFramePr>
        <p:xfrm>
          <a:off x="4794250" y="4302125"/>
          <a:ext cx="476250" cy="250825"/>
        </p:xfrm>
        <a:graphic>
          <a:graphicData uri="http://schemas.openxmlformats.org/presentationml/2006/ole">
            <p:oleObj spid="_x0000_s19635" r:id="rId6" imgW="241048" imgH="126870" progId="Equation.3">
              <p:embed/>
            </p:oleObj>
          </a:graphicData>
        </a:graphic>
      </p:graphicFrame>
      <p:grpSp>
        <p:nvGrpSpPr>
          <p:cNvPr id="42" name="Group 7"/>
          <p:cNvGrpSpPr>
            <a:grpSpLocks/>
          </p:cNvGrpSpPr>
          <p:nvPr/>
        </p:nvGrpSpPr>
        <p:grpSpPr bwMode="auto">
          <a:xfrm>
            <a:off x="1316038" y="2971800"/>
            <a:ext cx="2665412" cy="1268413"/>
            <a:chOff x="829" y="1728"/>
            <a:chExt cx="1679" cy="799"/>
          </a:xfrm>
        </p:grpSpPr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829" y="2240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AutoShape 9"/>
            <p:cNvSpPr>
              <a:spLocks noChangeArrowheads="1"/>
            </p:cNvSpPr>
            <p:nvPr/>
          </p:nvSpPr>
          <p:spPr bwMode="auto">
            <a:xfrm>
              <a:off x="1213" y="2144"/>
              <a:ext cx="191" cy="191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45" name="Line 10"/>
            <p:cNvSpPr>
              <a:spLocks noChangeShapeType="1"/>
            </p:cNvSpPr>
            <p:nvPr/>
          </p:nvSpPr>
          <p:spPr bwMode="auto">
            <a:xfrm>
              <a:off x="1405" y="2240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11"/>
            <p:cNvSpPr>
              <a:spLocks noChangeArrowheads="1"/>
            </p:cNvSpPr>
            <p:nvPr/>
          </p:nvSpPr>
          <p:spPr bwMode="auto">
            <a:xfrm>
              <a:off x="1789" y="2000"/>
              <a:ext cx="335" cy="527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47" name="Object 12"/>
            <p:cNvGraphicFramePr>
              <a:graphicFrameLocks noChangeAspect="1"/>
            </p:cNvGraphicFramePr>
            <p:nvPr/>
          </p:nvGraphicFramePr>
          <p:xfrm>
            <a:off x="1818" y="2000"/>
            <a:ext cx="402" cy="497"/>
          </p:xfrm>
          <a:graphic>
            <a:graphicData uri="http://schemas.openxmlformats.org/presentationml/2006/ole">
              <p:oleObj spid="_x0000_s19636" r:id="rId7" imgW="266534" imgH="329989" progId="Equation.3">
                <p:embed/>
              </p:oleObj>
            </a:graphicData>
          </a:graphic>
        </p:graphicFrame>
        <p:sp>
          <p:nvSpPr>
            <p:cNvPr id="48" name="Line 13"/>
            <p:cNvSpPr>
              <a:spLocks noChangeShapeType="1"/>
            </p:cNvSpPr>
            <p:nvPr/>
          </p:nvSpPr>
          <p:spPr bwMode="auto">
            <a:xfrm>
              <a:off x="2125" y="2240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Line 14"/>
            <p:cNvSpPr>
              <a:spLocks noChangeShapeType="1"/>
            </p:cNvSpPr>
            <p:nvPr/>
          </p:nvSpPr>
          <p:spPr bwMode="auto">
            <a:xfrm>
              <a:off x="1309" y="1952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62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14315180"/>
                </p:ext>
              </p:extLst>
            </p:nvPr>
          </p:nvGraphicFramePr>
          <p:xfrm>
            <a:off x="1222" y="1728"/>
            <a:ext cx="345" cy="243"/>
          </p:xfrm>
          <a:graphic>
            <a:graphicData uri="http://schemas.openxmlformats.org/presentationml/2006/ole">
              <p:oleObj spid="_x0000_s19637" name="Equation" r:id="rId8" imgW="304560" imgH="215640" progId="Equation.3">
                <p:embed/>
              </p:oleObj>
            </a:graphicData>
          </a:graphic>
        </p:graphicFrame>
      </p:grpSp>
      <p:sp>
        <p:nvSpPr>
          <p:cNvPr id="63" name="Line 16"/>
          <p:cNvSpPr>
            <a:spLocks noChangeShapeType="1"/>
          </p:cNvSpPr>
          <p:nvPr/>
        </p:nvSpPr>
        <p:spPr bwMode="auto">
          <a:xfrm>
            <a:off x="1316038" y="5218113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4" name="AutoShape 17"/>
          <p:cNvSpPr>
            <a:spLocks noChangeArrowheads="1"/>
          </p:cNvSpPr>
          <p:nvPr/>
        </p:nvSpPr>
        <p:spPr bwMode="auto">
          <a:xfrm>
            <a:off x="1925638" y="5065713"/>
            <a:ext cx="304800" cy="304800"/>
          </a:xfrm>
          <a:prstGeom prst="flowChartSummingJunction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84" name="Line 18"/>
          <p:cNvSpPr>
            <a:spLocks noChangeShapeType="1"/>
          </p:cNvSpPr>
          <p:nvPr/>
        </p:nvSpPr>
        <p:spPr bwMode="auto">
          <a:xfrm>
            <a:off x="2230438" y="5218113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5" name="Rectangle 19"/>
          <p:cNvSpPr>
            <a:spLocks noChangeArrowheads="1"/>
          </p:cNvSpPr>
          <p:nvPr/>
        </p:nvSpPr>
        <p:spPr bwMode="auto">
          <a:xfrm>
            <a:off x="2840038" y="4837113"/>
            <a:ext cx="533400" cy="8382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86" name="Object 20"/>
          <p:cNvGraphicFramePr>
            <a:graphicFrameLocks noChangeAspect="1"/>
          </p:cNvGraphicFramePr>
          <p:nvPr/>
        </p:nvGraphicFramePr>
        <p:xfrm>
          <a:off x="2886075" y="4837113"/>
          <a:ext cx="639763" cy="790575"/>
        </p:xfrm>
        <a:graphic>
          <a:graphicData uri="http://schemas.openxmlformats.org/presentationml/2006/ole">
            <p:oleObj spid="_x0000_s19638" r:id="rId9" imgW="266534" imgH="329989" progId="Equation.3">
              <p:embed/>
            </p:oleObj>
          </a:graphicData>
        </a:graphic>
      </p:graphicFrame>
      <p:sp>
        <p:nvSpPr>
          <p:cNvPr id="87" name="Line 21"/>
          <p:cNvSpPr>
            <a:spLocks noChangeShapeType="1"/>
          </p:cNvSpPr>
          <p:nvPr/>
        </p:nvSpPr>
        <p:spPr bwMode="auto">
          <a:xfrm>
            <a:off x="3373438" y="5218113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8" name="Line 22"/>
          <p:cNvSpPr>
            <a:spLocks noChangeShapeType="1"/>
          </p:cNvSpPr>
          <p:nvPr/>
        </p:nvSpPr>
        <p:spPr bwMode="auto">
          <a:xfrm>
            <a:off x="2078038" y="4760913"/>
            <a:ext cx="1587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8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3250565"/>
              </p:ext>
            </p:extLst>
          </p:nvPr>
        </p:nvGraphicFramePr>
        <p:xfrm>
          <a:off x="1885950" y="4405313"/>
          <a:ext cx="660400" cy="387350"/>
        </p:xfrm>
        <a:graphic>
          <a:graphicData uri="http://schemas.openxmlformats.org/presentationml/2006/ole">
            <p:oleObj spid="_x0000_s19639" name="Equation" r:id="rId10" imgW="368280" imgH="215640" progId="Equation.3">
              <p:embed/>
            </p:oleObj>
          </a:graphicData>
        </a:graphic>
      </p:graphicFrame>
      <p:sp>
        <p:nvSpPr>
          <p:cNvPr id="90" name="Line 24"/>
          <p:cNvSpPr>
            <a:spLocks noChangeShapeType="1"/>
          </p:cNvSpPr>
          <p:nvPr/>
        </p:nvSpPr>
        <p:spPr bwMode="auto">
          <a:xfrm>
            <a:off x="1316038" y="3784600"/>
            <a:ext cx="1587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1" name="Line 25"/>
          <p:cNvSpPr>
            <a:spLocks noChangeShapeType="1"/>
          </p:cNvSpPr>
          <p:nvPr/>
        </p:nvSpPr>
        <p:spPr bwMode="auto">
          <a:xfrm>
            <a:off x="706438" y="4394200"/>
            <a:ext cx="6159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92" name="Object 26"/>
          <p:cNvGraphicFramePr>
            <a:graphicFrameLocks noChangeAspect="1"/>
          </p:cNvGraphicFramePr>
          <p:nvPr/>
        </p:nvGraphicFramePr>
        <p:xfrm>
          <a:off x="609600" y="3987800"/>
          <a:ext cx="533400" cy="406400"/>
        </p:xfrm>
        <a:graphic>
          <a:graphicData uri="http://schemas.openxmlformats.org/presentationml/2006/ole">
            <p:oleObj spid="_x0000_s19640" r:id="rId11" imgW="266438" imgH="203005" progId="Equation.3">
              <p:embed/>
            </p:oleObj>
          </a:graphicData>
        </a:graphic>
      </p:graphicFrame>
      <p:graphicFrame>
        <p:nvGraphicFramePr>
          <p:cNvPr id="93" name="Object 27"/>
          <p:cNvGraphicFramePr>
            <a:graphicFrameLocks noChangeAspect="1"/>
          </p:cNvGraphicFramePr>
          <p:nvPr/>
        </p:nvGraphicFramePr>
        <p:xfrm>
          <a:off x="3525838" y="3340100"/>
          <a:ext cx="304800" cy="431800"/>
        </p:xfrm>
        <a:graphic>
          <a:graphicData uri="http://schemas.openxmlformats.org/presentationml/2006/ole">
            <p:oleObj spid="_x0000_s19641" r:id="rId12" imgW="152245" imgH="215676" progId="Equation.3">
              <p:embed/>
            </p:oleObj>
          </a:graphicData>
        </a:graphic>
      </p:graphicFrame>
      <p:graphicFrame>
        <p:nvGraphicFramePr>
          <p:cNvPr id="94" name="Object 28"/>
          <p:cNvGraphicFramePr>
            <a:graphicFrameLocks noChangeAspect="1"/>
          </p:cNvGraphicFramePr>
          <p:nvPr/>
        </p:nvGraphicFramePr>
        <p:xfrm>
          <a:off x="3500438" y="5168900"/>
          <a:ext cx="431800" cy="431800"/>
        </p:xfrm>
        <a:graphic>
          <a:graphicData uri="http://schemas.openxmlformats.org/presentationml/2006/ole">
            <p:oleObj spid="_x0000_s19642" r:id="rId13" imgW="215640" imgH="215640" progId="Equation.3">
              <p:embed/>
            </p:oleObj>
          </a:graphicData>
        </a:graphic>
      </p:graphicFrame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219200" y="2895600"/>
            <a:ext cx="4114800" cy="28956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96" name="Line 30"/>
          <p:cNvSpPr>
            <a:spLocks noChangeShapeType="1"/>
          </p:cNvSpPr>
          <p:nvPr/>
        </p:nvSpPr>
        <p:spPr bwMode="auto">
          <a:xfrm>
            <a:off x="5334000" y="44196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97" name="Object 31"/>
          <p:cNvGraphicFramePr>
            <a:graphicFrameLocks noChangeAspect="1"/>
          </p:cNvGraphicFramePr>
          <p:nvPr/>
        </p:nvGraphicFramePr>
        <p:xfrm>
          <a:off x="5502275" y="4114800"/>
          <a:ext cx="252413" cy="250825"/>
        </p:xfrm>
        <a:graphic>
          <a:graphicData uri="http://schemas.openxmlformats.org/presentationml/2006/ole">
            <p:oleObj spid="_x0000_s19643" r:id="rId14" imgW="126720" imgH="126720" progId="Equation.3">
              <p:embed/>
            </p:oleObj>
          </a:graphicData>
        </a:graphic>
      </p:graphicFrame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5943600" y="3429000"/>
            <a:ext cx="2422526" cy="19050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 anchorCtr="1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ML </a:t>
            </a: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ανίχνευση</a:t>
            </a:r>
            <a:r>
              <a:rPr lang="en-GB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: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Επιλογή του μεγαλύτερου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στοιχείου του διανύσματος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παρατήρησης</a:t>
            </a:r>
            <a:endParaRPr lang="en-GB" altLang="el-GR" sz="16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</p:txBody>
      </p:sp>
      <p:grpSp>
        <p:nvGrpSpPr>
          <p:cNvPr id="99" name="Group 33"/>
          <p:cNvGrpSpPr>
            <a:grpSpLocks/>
          </p:cNvGrpSpPr>
          <p:nvPr/>
        </p:nvGrpSpPr>
        <p:grpSpPr bwMode="auto">
          <a:xfrm>
            <a:off x="8366132" y="3879054"/>
            <a:ext cx="579438" cy="554038"/>
            <a:chOff x="5279" y="2280"/>
            <a:chExt cx="365" cy="349"/>
          </a:xfrm>
        </p:grpSpPr>
        <p:sp>
          <p:nvSpPr>
            <p:cNvPr id="100" name="Line 34"/>
            <p:cNvSpPr>
              <a:spLocks noChangeShapeType="1"/>
            </p:cNvSpPr>
            <p:nvPr/>
          </p:nvSpPr>
          <p:spPr bwMode="auto">
            <a:xfrm>
              <a:off x="5279" y="2629"/>
              <a:ext cx="201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0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61914921"/>
                </p:ext>
              </p:extLst>
            </p:nvPr>
          </p:nvGraphicFramePr>
          <p:xfrm>
            <a:off x="5370" y="2280"/>
            <a:ext cx="274" cy="295"/>
          </p:xfrm>
          <a:graphic>
            <a:graphicData uri="http://schemas.openxmlformats.org/presentationml/2006/ole">
              <p:oleObj spid="_x0000_s19644" r:id="rId15" imgW="164845" imgH="177515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28447768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3200" dirty="0" smtClean="0"/>
              <a:t>Μη Συναφής ανίχνευση: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3200" dirty="0" smtClean="0"/>
              <a:t>Δεν απαιτεί αναφορά στην φάση με τον λαμβανόμενο φορέα.</a:t>
            </a:r>
          </a:p>
          <a:p>
            <a:pPr lvl="2">
              <a:buSzPct val="100000"/>
            </a:pPr>
            <a:endParaRPr lang="el-GR" altLang="el-GR" sz="3200" dirty="0" smtClean="0"/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3200" dirty="0" smtClean="0"/>
              <a:t>Λιγότερη πολυπλοκότητα στην τιμή της μέγιστης συχνότητας σφάλματος (</a:t>
            </a:r>
            <a:r>
              <a:rPr lang="en-US" altLang="el-GR" sz="3200" dirty="0" smtClean="0"/>
              <a:t>higher error rate</a:t>
            </a:r>
            <a:r>
              <a:rPr lang="el-GR" altLang="el-GR" sz="3200" dirty="0" smtClean="0"/>
              <a:t>).</a:t>
            </a:r>
            <a:endParaRPr lang="en-US" alt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4188124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Σκ</a:t>
            </a:r>
            <a:r>
              <a:rPr lang="en-GB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ο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ποί</a:t>
            </a:r>
            <a:r>
              <a:rPr lang="en-GB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  </a:t>
            </a:r>
            <a:r>
              <a:rPr lang="en-GB" sz="4400" strike="noStrike" dirty="0">
                <a:solidFill>
                  <a:srgbClr val="5075BC"/>
                </a:solidFill>
                <a:latin typeface="+mj-lt"/>
                <a:ea typeface="DejaVu Sans"/>
              </a:rPr>
              <a:t>ενότητας</a:t>
            </a:r>
            <a:endParaRPr dirty="0">
              <a:latin typeface="+mj-lt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2" name="CustomShape 3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/>
          <p:cNvSpPr/>
          <p:nvPr/>
        </p:nvSpPr>
        <p:spPr>
          <a:xfrm>
            <a:off x="571500" y="1175300"/>
            <a:ext cx="79597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Κάποιες μέθοδοι μετάδοσης πληροφορίας σε ένα κανάλι που χρησιμοποιούν διαμόρφωση φορέα είναι: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el-GR" sz="2800" dirty="0" smtClean="0"/>
              <a:t>M-PAM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el-GR" sz="2800" dirty="0" smtClean="0"/>
              <a:t>M-PSK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el-GR" sz="2800" dirty="0" smtClean="0"/>
              <a:t>M-FSK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el-GR" sz="2800" dirty="0" smtClean="0"/>
              <a:t>M-QAM</a:t>
            </a:r>
            <a:endParaRPr lang="el-GR" altLang="el-GR" sz="28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8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Μέθοδοι ανίχνευσης της μεταδιδόμενης πληροφορίας στον δέκτη: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Συναφής ανίχνευση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Μη συναφής ανίχνευση</a:t>
            </a:r>
            <a:endParaRPr lang="en-US" alt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Διαφορική Συναφής ανίχνευση: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Διαφορική κωδικοποίηση μηνύματος.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Η φάση του συμβόλου αλλάζει εάν το τρέχον </a:t>
            </a:r>
            <a:r>
              <a:rPr lang="en-US" altLang="el-GR" sz="2400" dirty="0" smtClean="0"/>
              <a:t>bit </a:t>
            </a:r>
            <a:r>
              <a:rPr lang="el-GR" altLang="el-GR" sz="2400" dirty="0" smtClean="0"/>
              <a:t>είναι διαφορετικό από το προηγούμενο</a:t>
            </a:r>
            <a:endParaRPr lang="en-US" altLang="el-GR" sz="24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743200" y="4267206"/>
            <a:ext cx="3048000" cy="381000"/>
          </a:xfrm>
          <a:prstGeom prst="rect">
            <a:avLst/>
          </a:prstGeom>
          <a:solidFill>
            <a:srgbClr val="FF505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511300" y="2819400"/>
          <a:ext cx="5727700" cy="822325"/>
        </p:xfrm>
        <a:graphic>
          <a:graphicData uri="http://schemas.openxmlformats.org/presentationml/2006/ole">
            <p:oleObj spid="_x0000_s20692" r:id="rId5" imgW="491432" imgH="444429" progId="Equation.3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362200" y="3600450"/>
          <a:ext cx="3581400" cy="438150"/>
        </p:xfrm>
        <a:graphic>
          <a:graphicData uri="http://schemas.openxmlformats.org/presentationml/2006/ole">
            <p:oleObj spid="_x0000_s20693" r:id="rId6" imgW="491432" imgH="228566" progId="Equation.3">
              <p:embed/>
            </p:oleObj>
          </a:graphicData>
        </a:graphic>
      </p:graphicFrame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5970588" y="5029206"/>
            <a:ext cx="27432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9373180"/>
              </p:ext>
            </p:extLst>
          </p:nvPr>
        </p:nvGraphicFramePr>
        <p:xfrm>
          <a:off x="8526463" y="5334000"/>
          <a:ext cx="500062" cy="354013"/>
        </p:xfrm>
        <a:graphic>
          <a:graphicData uri="http://schemas.openxmlformats.org/presentationml/2006/ole">
            <p:oleObj spid="_x0000_s20694" name="Equation" r:id="rId7" imgW="304560" imgH="21564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11409659"/>
              </p:ext>
            </p:extLst>
          </p:nvPr>
        </p:nvGraphicFramePr>
        <p:xfrm>
          <a:off x="7116763" y="3962406"/>
          <a:ext cx="274637" cy="447675"/>
        </p:xfrm>
        <a:graphic>
          <a:graphicData uri="http://schemas.openxmlformats.org/presentationml/2006/ole">
            <p:oleObj spid="_x0000_s20695" r:id="rId8" imgW="139690" imgH="228593" progId="Equation.3">
              <p:embed/>
            </p:oleObj>
          </a:graphicData>
        </a:graphic>
      </p:graphicFrame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8001000" y="4953006"/>
            <a:ext cx="152400" cy="152400"/>
          </a:xfrm>
          <a:prstGeom prst="ellipse">
            <a:avLst/>
          </a:prstGeom>
          <a:solidFill>
            <a:srgbClr val="00CC00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6351588" y="4953006"/>
            <a:ext cx="152400" cy="152400"/>
          </a:xfrm>
          <a:prstGeom prst="ellipse">
            <a:avLst/>
          </a:prstGeom>
          <a:solidFill>
            <a:srgbClr val="00CC00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7189788" y="4953006"/>
            <a:ext cx="1587" cy="152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7" name="AutoShape 12"/>
          <p:cNvSpPr>
            <a:spLocks/>
          </p:cNvSpPr>
          <p:nvPr/>
        </p:nvSpPr>
        <p:spPr bwMode="auto">
          <a:xfrm rot="16200000">
            <a:off x="6818313" y="4033844"/>
            <a:ext cx="911225" cy="16033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430 w 21600"/>
              <a:gd name="T19" fmla="*/ 0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462" y="83"/>
                </a:moveTo>
                <a:cubicBezTo>
                  <a:pt x="9905" y="27"/>
                  <a:pt x="10352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72" y="21600"/>
                  <a:pt x="10144" y="21585"/>
                  <a:pt x="9817" y="21555"/>
                </a:cubicBezTo>
                <a:lnTo>
                  <a:pt x="10800" y="10800"/>
                </a:lnTo>
                <a:lnTo>
                  <a:pt x="9462" y="83"/>
                </a:lnTo>
                <a:close/>
              </a:path>
              <a:path w="21600" h="21600" fill="none">
                <a:moveTo>
                  <a:pt x="9462" y="83"/>
                </a:moveTo>
                <a:cubicBezTo>
                  <a:pt x="9905" y="27"/>
                  <a:pt x="10352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72" y="21600"/>
                  <a:pt x="10144" y="21585"/>
                  <a:pt x="9817" y="21555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99443893"/>
              </p:ext>
            </p:extLst>
          </p:nvPr>
        </p:nvGraphicFramePr>
        <p:xfrm>
          <a:off x="7924800" y="4953006"/>
          <a:ext cx="344488" cy="533400"/>
        </p:xfrm>
        <a:graphic>
          <a:graphicData uri="http://schemas.openxmlformats.org/presentationml/2006/ole">
            <p:oleObj spid="_x0000_s20696" r:id="rId9" imgW="139590" imgH="215732" progId="Equation.3">
              <p:embed/>
            </p:oleObj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53453280"/>
              </p:ext>
            </p:extLst>
          </p:nvPr>
        </p:nvGraphicFramePr>
        <p:xfrm>
          <a:off x="6205538" y="4953006"/>
          <a:ext cx="374650" cy="533400"/>
        </p:xfrm>
        <a:graphic>
          <a:graphicData uri="http://schemas.openxmlformats.org/presentationml/2006/ole">
            <p:oleObj spid="_x0000_s20697" r:id="rId10" imgW="152245" imgH="215676" progId="Equation.3">
              <p:embed/>
            </p:oleObj>
          </a:graphicData>
        </a:graphic>
      </p:graphicFrame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038975" y="4994281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0</a:t>
            </a: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743200" y="4648206"/>
            <a:ext cx="3048000" cy="381000"/>
          </a:xfrm>
          <a:prstGeom prst="rect">
            <a:avLst/>
          </a:prstGeom>
          <a:solidFill>
            <a:srgbClr val="00CC00">
              <a:alpha val="50195"/>
            </a:srgbClr>
          </a:solidFill>
          <a:ln w="3816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2743200" y="5029206"/>
            <a:ext cx="3048000" cy="381000"/>
          </a:xfrm>
          <a:prstGeom prst="rect">
            <a:avLst/>
          </a:prstGeom>
          <a:solidFill>
            <a:srgbClr val="66CC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2743200" y="5410206"/>
            <a:ext cx="3048000" cy="381000"/>
          </a:xfrm>
          <a:prstGeom prst="rect">
            <a:avLst/>
          </a:prstGeom>
          <a:solidFill>
            <a:srgbClr val="FFFF00">
              <a:alpha val="50195"/>
            </a:srgbClr>
          </a:solidFill>
          <a:ln w="38160">
            <a:solidFill>
              <a:srgbClr val="FF822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576513" y="4232281"/>
            <a:ext cx="24685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5613" defTabSz="457200">
              <a:spcBef>
                <a:spcPct val="20000"/>
              </a:spcBef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0  1  2  3  4  5  6  7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   1  1  0  1  0  1  1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1  1  1  0  0  1  1  1</a:t>
            </a:r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>
            <a:off x="33528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36576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>
            <a:off x="39624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>
            <a:off x="42672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>
            <a:off x="45720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" name="Line 25"/>
          <p:cNvSpPr>
            <a:spLocks noChangeShapeType="1"/>
          </p:cNvSpPr>
          <p:nvPr/>
        </p:nvSpPr>
        <p:spPr bwMode="auto">
          <a:xfrm>
            <a:off x="48768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auto">
          <a:xfrm>
            <a:off x="51816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>
            <a:off x="5486400" y="4191006"/>
            <a:ext cx="1588" cy="1600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33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6053286"/>
              </p:ext>
            </p:extLst>
          </p:nvPr>
        </p:nvGraphicFramePr>
        <p:xfrm>
          <a:off x="3054350" y="5410206"/>
          <a:ext cx="298450" cy="298450"/>
        </p:xfrm>
        <a:graphic>
          <a:graphicData uri="http://schemas.openxmlformats.org/presentationml/2006/ole">
            <p:oleObj spid="_x0000_s20698" r:id="rId11" imgW="139679" imgH="139679" progId="Equation.3">
              <p:embed/>
            </p:oleObj>
          </a:graphicData>
        </a:graphic>
      </p:graphicFrame>
      <p:graphicFrame>
        <p:nvGraphicFramePr>
          <p:cNvPr id="3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3190197"/>
              </p:ext>
            </p:extLst>
          </p:nvPr>
        </p:nvGraphicFramePr>
        <p:xfrm>
          <a:off x="3359150" y="5410206"/>
          <a:ext cx="298450" cy="298450"/>
        </p:xfrm>
        <a:graphic>
          <a:graphicData uri="http://schemas.openxmlformats.org/presentationml/2006/ole">
            <p:oleObj spid="_x0000_s20699" r:id="rId12" imgW="139679" imgH="139679" progId="Equation.3">
              <p:embed/>
            </p:oleObj>
          </a:graphicData>
        </a:graphic>
      </p:graphicFrame>
      <p:graphicFrame>
        <p:nvGraphicFramePr>
          <p:cNvPr id="35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26820494"/>
              </p:ext>
            </p:extLst>
          </p:nvPr>
        </p:nvGraphicFramePr>
        <p:xfrm>
          <a:off x="3663950" y="5410206"/>
          <a:ext cx="298450" cy="298450"/>
        </p:xfrm>
        <a:graphic>
          <a:graphicData uri="http://schemas.openxmlformats.org/presentationml/2006/ole">
            <p:oleObj spid="_x0000_s20700" r:id="rId13" imgW="139679" imgH="139679" progId="Equation.3">
              <p:embed/>
            </p:oleObj>
          </a:graphicData>
        </a:graphic>
      </p:graphicFrame>
      <p:graphicFrame>
        <p:nvGraphicFramePr>
          <p:cNvPr id="36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85413045"/>
              </p:ext>
            </p:extLst>
          </p:nvPr>
        </p:nvGraphicFramePr>
        <p:xfrm>
          <a:off x="4578350" y="5410206"/>
          <a:ext cx="298450" cy="298450"/>
        </p:xfrm>
        <a:graphic>
          <a:graphicData uri="http://schemas.openxmlformats.org/presentationml/2006/ole">
            <p:oleObj spid="_x0000_s20701" r:id="rId14" imgW="139679" imgH="139679" progId="Equation.3">
              <p:embed/>
            </p:oleObj>
          </a:graphicData>
        </a:graphic>
      </p:graphicFrame>
      <p:graphicFrame>
        <p:nvGraphicFramePr>
          <p:cNvPr id="3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8802452"/>
              </p:ext>
            </p:extLst>
          </p:nvPr>
        </p:nvGraphicFramePr>
        <p:xfrm>
          <a:off x="4883150" y="5410206"/>
          <a:ext cx="298450" cy="298450"/>
        </p:xfrm>
        <a:graphic>
          <a:graphicData uri="http://schemas.openxmlformats.org/presentationml/2006/ole">
            <p:oleObj spid="_x0000_s20702" r:id="rId15" imgW="139679" imgH="139679" progId="Equation.3">
              <p:embed/>
            </p:oleObj>
          </a:graphicData>
        </a:graphic>
      </p:graphicFrame>
      <p:graphicFrame>
        <p:nvGraphicFramePr>
          <p:cNvPr id="38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7025352"/>
              </p:ext>
            </p:extLst>
          </p:nvPr>
        </p:nvGraphicFramePr>
        <p:xfrm>
          <a:off x="5187950" y="5410206"/>
          <a:ext cx="298450" cy="298450"/>
        </p:xfrm>
        <a:graphic>
          <a:graphicData uri="http://schemas.openxmlformats.org/presentationml/2006/ole">
            <p:oleObj spid="_x0000_s20703" r:id="rId16" imgW="139679" imgH="139679" progId="Equation.3">
              <p:embed/>
            </p:oleObj>
          </a:graphicData>
        </a:graphic>
      </p:graphicFrame>
      <p:sp>
        <p:nvSpPr>
          <p:cNvPr id="39" name="Text Box 34"/>
          <p:cNvSpPr txBox="1">
            <a:spLocks noChangeArrowheads="1"/>
          </p:cNvSpPr>
          <p:nvPr/>
        </p:nvSpPr>
        <p:spPr bwMode="auto">
          <a:xfrm>
            <a:off x="3932238" y="5334006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0</a:t>
            </a:r>
          </a:p>
        </p:txBody>
      </p:sp>
      <p:sp>
        <p:nvSpPr>
          <p:cNvPr id="40" name="Text Box 35"/>
          <p:cNvSpPr txBox="1">
            <a:spLocks noChangeArrowheads="1"/>
          </p:cNvSpPr>
          <p:nvPr/>
        </p:nvSpPr>
        <p:spPr bwMode="auto">
          <a:xfrm>
            <a:off x="4268788" y="5334006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0</a:t>
            </a:r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152400" y="4238631"/>
            <a:ext cx="2388324" cy="194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Δείκτης 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Συμβόλου</a:t>
            </a:r>
            <a:r>
              <a:rPr lang="en-GB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: 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Data bits: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Diff. encoded bits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Φάση Συμβόλου</a:t>
            </a:r>
            <a:r>
              <a:rPr lang="en-GB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: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42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4070748"/>
              </p:ext>
            </p:extLst>
          </p:nvPr>
        </p:nvGraphicFramePr>
        <p:xfrm>
          <a:off x="2349495" y="5688319"/>
          <a:ext cx="415925" cy="533400"/>
        </p:xfrm>
        <a:graphic>
          <a:graphicData uri="http://schemas.openxmlformats.org/presentationml/2006/ole">
            <p:oleObj spid="_x0000_s20704" r:id="rId17" imgW="177658" imgH="228424" progId="Equation.3">
              <p:embed/>
            </p:oleObj>
          </a:graphicData>
        </a:graphic>
      </p:graphicFrame>
      <p:graphicFrame>
        <p:nvGraphicFramePr>
          <p:cNvPr id="4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7502719"/>
              </p:ext>
            </p:extLst>
          </p:nvPr>
        </p:nvGraphicFramePr>
        <p:xfrm>
          <a:off x="1529821" y="4893739"/>
          <a:ext cx="476250" cy="533400"/>
        </p:xfrm>
        <a:graphic>
          <a:graphicData uri="http://schemas.openxmlformats.org/presentationml/2006/ole">
            <p:oleObj spid="_x0000_s20705" r:id="rId18" imgW="203128" imgH="228514" progId="Equation.3">
              <p:embed/>
            </p:oleObj>
          </a:graphicData>
        </a:graphic>
      </p:graphicFrame>
      <p:graphicFrame>
        <p:nvGraphicFramePr>
          <p:cNvPr id="44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8298397"/>
              </p:ext>
            </p:extLst>
          </p:nvPr>
        </p:nvGraphicFramePr>
        <p:xfrm>
          <a:off x="1608139" y="4639732"/>
          <a:ext cx="296862" cy="414338"/>
        </p:xfrm>
        <a:graphic>
          <a:graphicData uri="http://schemas.openxmlformats.org/presentationml/2006/ole">
            <p:oleObj spid="_x0000_s20706" r:id="rId19" imgW="126755" imgH="17744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0445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200" dirty="0"/>
              <a:t>Συναφής ανίχνευση για </a:t>
            </a:r>
            <a:r>
              <a:rPr lang="el-GR" altLang="el-GR" sz="2200" dirty="0" smtClean="0"/>
              <a:t>διαμόρφωση διαφορικής κωδικοποίησης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Υποθέτει αργή μεταβολή στην αναντιστοιχία της φάσης φορέα ανάμεσα σε δύο σύμβολα.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Συσχετίζει το λαμβανόμενο σήμα με τα διανύσματα βάσης.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Χρησιμοποιεί τη διαφορά της φάσης του τρέχοντος και του προηγούμενου διανύσματος εκτιμώμενου σφάλματος.</a:t>
            </a:r>
            <a:endParaRPr lang="en-US" altLang="el-GR" sz="2200" dirty="0"/>
          </a:p>
        </p:txBody>
      </p:sp>
      <p:grpSp>
        <p:nvGrpSpPr>
          <p:cNvPr id="3" name="Group 2"/>
          <p:cNvGrpSpPr/>
          <p:nvPr/>
        </p:nvGrpSpPr>
        <p:grpSpPr>
          <a:xfrm>
            <a:off x="5338317" y="4510176"/>
            <a:ext cx="3692525" cy="2057400"/>
            <a:chOff x="4699959" y="4648200"/>
            <a:chExt cx="3692525" cy="2057400"/>
          </a:xfrm>
        </p:grpSpPr>
        <p:sp>
          <p:nvSpPr>
            <p:cNvPr id="49" name="Line 8"/>
            <p:cNvSpPr>
              <a:spLocks noChangeShapeType="1"/>
            </p:cNvSpPr>
            <p:nvPr/>
          </p:nvSpPr>
          <p:spPr bwMode="auto">
            <a:xfrm flipV="1">
              <a:off x="6172200" y="5634038"/>
              <a:ext cx="1219200" cy="771525"/>
            </a:xfrm>
            <a:prstGeom prst="line">
              <a:avLst/>
            </a:prstGeom>
            <a:noFill/>
            <a:ln w="28440">
              <a:solidFill>
                <a:srgbClr val="0033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699959" y="4648200"/>
              <a:ext cx="3692525" cy="2057400"/>
              <a:chOff x="4648200" y="4648200"/>
              <a:chExt cx="3692525" cy="2057400"/>
            </a:xfrm>
          </p:grpSpPr>
          <p:sp>
            <p:nvSpPr>
              <p:cNvPr id="45" name="Line 4"/>
              <p:cNvSpPr>
                <a:spLocks noChangeShapeType="1"/>
              </p:cNvSpPr>
              <p:nvPr/>
            </p:nvSpPr>
            <p:spPr bwMode="auto">
              <a:xfrm>
                <a:off x="4648200" y="6384925"/>
                <a:ext cx="3200400" cy="1588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6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537481192"/>
                  </p:ext>
                </p:extLst>
              </p:nvPr>
            </p:nvGraphicFramePr>
            <p:xfrm>
              <a:off x="7840663" y="6351588"/>
              <a:ext cx="500062" cy="354012"/>
            </p:xfrm>
            <a:graphic>
              <a:graphicData uri="http://schemas.openxmlformats.org/presentationml/2006/ole">
                <p:oleObj spid="_x0000_s21604" name="Equation" r:id="rId5" imgW="304560" imgH="215640" progId="Equation.3">
                  <p:embed/>
                </p:oleObj>
              </a:graphicData>
            </a:graphic>
          </p:graphicFrame>
          <p:sp>
            <p:nvSpPr>
              <p:cNvPr id="47" name="Line 6"/>
              <p:cNvSpPr>
                <a:spLocks noChangeShapeType="1"/>
              </p:cNvSpPr>
              <p:nvPr/>
            </p:nvSpPr>
            <p:spPr bwMode="auto">
              <a:xfrm flipV="1">
                <a:off x="6172200" y="4872038"/>
                <a:ext cx="1588" cy="1533525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560211818"/>
                  </p:ext>
                </p:extLst>
              </p:nvPr>
            </p:nvGraphicFramePr>
            <p:xfrm>
              <a:off x="6203950" y="4648200"/>
              <a:ext cx="539750" cy="354013"/>
            </p:xfrm>
            <a:graphic>
              <a:graphicData uri="http://schemas.openxmlformats.org/presentationml/2006/ole">
                <p:oleObj spid="_x0000_s21605" name="Equation" r:id="rId6" imgW="330120" imgH="215640" progId="Equation.3">
                  <p:embed/>
                </p:oleObj>
              </a:graphicData>
            </a:graphic>
          </p:graphicFrame>
          <p:sp>
            <p:nvSpPr>
              <p:cNvPr id="50" name="Line 9"/>
              <p:cNvSpPr>
                <a:spLocks noChangeShapeType="1"/>
              </p:cNvSpPr>
              <p:nvPr/>
            </p:nvSpPr>
            <p:spPr bwMode="auto">
              <a:xfrm flipH="1" flipV="1">
                <a:off x="5176838" y="5481638"/>
                <a:ext cx="1000125" cy="923925"/>
              </a:xfrm>
              <a:prstGeom prst="line">
                <a:avLst/>
              </a:prstGeom>
              <a:noFill/>
              <a:ln w="28440">
                <a:solidFill>
                  <a:srgbClr val="0033CC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51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108097888"/>
                  </p:ext>
                </p:extLst>
              </p:nvPr>
            </p:nvGraphicFramePr>
            <p:xfrm>
              <a:off x="7016750" y="5272088"/>
              <a:ext cx="755650" cy="366712"/>
            </p:xfrm>
            <a:graphic>
              <a:graphicData uri="http://schemas.openxmlformats.org/presentationml/2006/ole">
                <p:oleObj spid="_x0000_s21606" r:id="rId7" imgW="444153" imgH="215729" progId="Equation.3">
                  <p:embed/>
                </p:oleObj>
              </a:graphicData>
            </a:graphic>
          </p:graphicFrame>
          <p:graphicFrame>
            <p:nvGraphicFramePr>
              <p:cNvPr id="52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63345213"/>
                  </p:ext>
                </p:extLst>
              </p:nvPr>
            </p:nvGraphicFramePr>
            <p:xfrm>
              <a:off x="4703763" y="5105400"/>
              <a:ext cx="798512" cy="366713"/>
            </p:xfrm>
            <a:graphic>
              <a:graphicData uri="http://schemas.openxmlformats.org/presentationml/2006/ole">
                <p:oleObj spid="_x0000_s21607" r:id="rId8" imgW="469658" imgH="215782" progId="Equation.3">
                  <p:embed/>
                </p:oleObj>
              </a:graphicData>
            </a:graphic>
          </p:graphicFrame>
          <p:graphicFrame>
            <p:nvGraphicFramePr>
              <p:cNvPr id="53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60779089"/>
                  </p:ext>
                </p:extLst>
              </p:nvPr>
            </p:nvGraphicFramePr>
            <p:xfrm>
              <a:off x="6248400" y="5334000"/>
              <a:ext cx="274638" cy="447675"/>
            </p:xfrm>
            <a:graphic>
              <a:graphicData uri="http://schemas.openxmlformats.org/presentationml/2006/ole">
                <p:oleObj spid="_x0000_s21608" r:id="rId9" imgW="139690" imgH="228593" progId="Equation.3">
                  <p:embed/>
                </p:oleObj>
              </a:graphicData>
            </a:graphic>
          </p:graphicFrame>
        </p:grpSp>
      </p:grpSp>
      <p:graphicFrame>
        <p:nvGraphicFramePr>
          <p:cNvPr id="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18596940"/>
              </p:ext>
            </p:extLst>
          </p:nvPr>
        </p:nvGraphicFramePr>
        <p:xfrm>
          <a:off x="1552784" y="5002754"/>
          <a:ext cx="3692077" cy="886966"/>
        </p:xfrm>
        <a:graphic>
          <a:graphicData uri="http://schemas.openxmlformats.org/presentationml/2006/ole">
            <p:oleObj spid="_x0000_s21609" name="Equation" r:id="rId10" imgW="2057400" imgH="482400" progId="Equation.3">
              <p:embed/>
            </p:oleObj>
          </a:graphicData>
        </a:graphic>
      </p:graphicFrame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3557419"/>
              </p:ext>
            </p:extLst>
          </p:nvPr>
        </p:nvGraphicFramePr>
        <p:xfrm>
          <a:off x="1586513" y="4145646"/>
          <a:ext cx="5434012" cy="823913"/>
        </p:xfrm>
        <a:graphic>
          <a:graphicData uri="http://schemas.openxmlformats.org/presentationml/2006/ole">
            <p:oleObj spid="_x0000_s21610" name="Equation" r:id="rId11" imgW="491457" imgH="444451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949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Βέλτιστος διαφορικός συναφής ανιχνευτής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«Υπο-βέλτιστος» </a:t>
            </a:r>
            <a:r>
              <a:rPr lang="el-GR" altLang="el-GR" sz="2400" dirty="0"/>
              <a:t>διαφορικός συναφής </a:t>
            </a:r>
            <a:r>
              <a:rPr lang="el-GR" altLang="el-GR" sz="2400" dirty="0" smtClean="0"/>
              <a:t>ανιχνευτής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Απόδοση ελάττωσης κατά 3</a:t>
            </a:r>
            <a:r>
              <a:rPr lang="en-US" altLang="el-GR" sz="2400" dirty="0" smtClean="0"/>
              <a:t>dB </a:t>
            </a:r>
            <a:r>
              <a:rPr lang="el-GR" altLang="el-GR" sz="2400" dirty="0" smtClean="0"/>
              <a:t>χρησιμοποιώντας υποβέλτιστο ανιχνευτή</a:t>
            </a:r>
            <a:endParaRPr lang="el-GR" altLang="el-GR" sz="24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lvl="2">
              <a:buSzPct val="100000"/>
            </a:pPr>
            <a:endParaRPr lang="el-GR" altLang="el-GR" sz="240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706438" y="1509713"/>
            <a:ext cx="7750175" cy="1904911"/>
            <a:chOff x="706438" y="1371689"/>
            <a:chExt cx="7750175" cy="1904911"/>
          </a:xfrm>
        </p:grpSpPr>
        <p:sp>
          <p:nvSpPr>
            <p:cNvPr id="8" name="Line 3"/>
            <p:cNvSpPr>
              <a:spLocks noChangeShapeType="1"/>
            </p:cNvSpPr>
            <p:nvPr/>
          </p:nvSpPr>
          <p:spPr bwMode="auto">
            <a:xfrm>
              <a:off x="1412875" y="21844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>
              <a:off x="2022475" y="2032000"/>
              <a:ext cx="304800" cy="304800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2327275" y="21844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2936875" y="1803400"/>
              <a:ext cx="533400" cy="8382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89031582"/>
                </p:ext>
              </p:extLst>
            </p:nvPr>
          </p:nvGraphicFramePr>
          <p:xfrm>
            <a:off x="2982913" y="1803400"/>
            <a:ext cx="639762" cy="790575"/>
          </p:xfrm>
          <a:graphic>
            <a:graphicData uri="http://schemas.openxmlformats.org/presentationml/2006/ole">
              <p:oleObj spid="_x0000_s22599" r:id="rId5" imgW="266534" imgH="329989" progId="Equation.3">
                <p:embed/>
              </p:oleObj>
            </a:graphicData>
          </a:graphic>
        </p:graphicFrame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657600" y="2209800"/>
              <a:ext cx="1863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174875" y="1727200"/>
              <a:ext cx="1588" cy="304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56285075"/>
                </p:ext>
              </p:extLst>
            </p:nvPr>
          </p:nvGraphicFramePr>
          <p:xfrm>
            <a:off x="2038350" y="1371689"/>
            <a:ext cx="547688" cy="387350"/>
          </p:xfrm>
          <a:graphic>
            <a:graphicData uri="http://schemas.openxmlformats.org/presentationml/2006/ole">
              <p:oleObj spid="_x0000_s22600" name="Equation" r:id="rId6" imgW="304560" imgH="215640" progId="Equation.3">
                <p:embed/>
              </p:oleObj>
            </a:graphicData>
          </a:graphic>
        </p:graphicFrame>
        <p:graphicFrame>
          <p:nvGraphicFramePr>
            <p:cNvPr id="1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94826859"/>
                </p:ext>
              </p:extLst>
            </p:nvPr>
          </p:nvGraphicFramePr>
          <p:xfrm>
            <a:off x="706438" y="1955800"/>
            <a:ext cx="533400" cy="406400"/>
          </p:xfrm>
          <a:graphic>
            <a:graphicData uri="http://schemas.openxmlformats.org/presentationml/2006/ole">
              <p:oleObj spid="_x0000_s22601" r:id="rId7" imgW="266438" imgH="203005" progId="Equation.3">
                <p:embed/>
              </p:oleObj>
            </a:graphicData>
          </a:graphic>
        </p:graphicFrame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7412038" y="1955800"/>
              <a:ext cx="1044575" cy="468313"/>
              <a:chOff x="4669" y="1232"/>
              <a:chExt cx="658" cy="295"/>
            </a:xfrm>
          </p:grpSpPr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>
                <a:off x="4669" y="1376"/>
                <a:ext cx="335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7" name="Object 14"/>
              <p:cNvGraphicFramePr>
                <a:graphicFrameLocks noChangeAspect="1"/>
              </p:cNvGraphicFramePr>
              <p:nvPr/>
            </p:nvGraphicFramePr>
            <p:xfrm>
              <a:off x="5053" y="1232"/>
              <a:ext cx="274" cy="295"/>
            </p:xfrm>
            <a:graphic>
              <a:graphicData uri="http://schemas.openxmlformats.org/presentationml/2006/ole">
                <p:oleObj spid="_x0000_s22602" r:id="rId8" imgW="164845" imgH="177515" progId="Equation.3">
                  <p:embed/>
                </p:oleObj>
              </a:graphicData>
            </a:graphic>
          </p:graphicFrame>
        </p:grpSp>
        <p:sp>
          <p:nvSpPr>
            <p:cNvPr id="19" name="AutoShape 15"/>
            <p:cNvSpPr>
              <a:spLocks noChangeArrowheads="1"/>
            </p:cNvSpPr>
            <p:nvPr/>
          </p:nvSpPr>
          <p:spPr bwMode="auto">
            <a:xfrm>
              <a:off x="5486400" y="2057400"/>
              <a:ext cx="304800" cy="304800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6248400" y="1905000"/>
              <a:ext cx="1143000" cy="685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2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Απόφαση</a:t>
              </a:r>
              <a:endParaRPr lang="en-GB" alt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791200" y="2209800"/>
              <a:ext cx="4572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657600" y="2590800"/>
              <a:ext cx="1447800" cy="685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2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Καθυστέρηση</a:t>
              </a:r>
              <a:endParaRPr lang="en-GB" alt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T</a:t>
              </a:r>
            </a:p>
          </p:txBody>
        </p:sp>
        <p:cxnSp>
          <p:nvCxnSpPr>
            <p:cNvPr id="23" name="AutoShape 19"/>
            <p:cNvCxnSpPr>
              <a:cxnSpLocks noChangeShapeType="1"/>
            </p:cNvCxnSpPr>
            <p:nvPr/>
          </p:nvCxnSpPr>
          <p:spPr bwMode="auto">
            <a:xfrm rot="10800000" flipV="1">
              <a:off x="3674853" y="2211388"/>
              <a:ext cx="1862138" cy="722312"/>
            </a:xfrm>
            <a:prstGeom prst="bentConnector3">
              <a:avLst>
                <a:gd name="adj1" fmla="val 112276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3500438" y="2209800"/>
              <a:ext cx="466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cxnSp>
          <p:nvCxnSpPr>
            <p:cNvPr id="25" name="AutoShape 21"/>
            <p:cNvCxnSpPr>
              <a:cxnSpLocks noChangeShapeType="1"/>
              <a:stCxn id="22" idx="3"/>
              <a:endCxn id="19" idx="4"/>
            </p:cNvCxnSpPr>
            <p:nvPr/>
          </p:nvCxnSpPr>
          <p:spPr bwMode="auto">
            <a:xfrm flipV="1">
              <a:off x="5105400" y="2362200"/>
              <a:ext cx="533400" cy="571500"/>
            </a:xfrm>
            <a:prstGeom prst="bentConnector2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28" name="Group 27"/>
          <p:cNvGrpSpPr/>
          <p:nvPr/>
        </p:nvGrpSpPr>
        <p:grpSpPr>
          <a:xfrm>
            <a:off x="1143000" y="3969411"/>
            <a:ext cx="6988175" cy="1495425"/>
            <a:chOff x="1143000" y="3762375"/>
            <a:chExt cx="6988175" cy="1495425"/>
          </a:xfrm>
        </p:grpSpPr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5181600" y="4190999"/>
              <a:ext cx="76200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4648200" y="3762375"/>
              <a:ext cx="533400" cy="8382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2046288" y="4191000"/>
              <a:ext cx="1863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2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7102254"/>
                </p:ext>
              </p:extLst>
            </p:nvPr>
          </p:nvGraphicFramePr>
          <p:xfrm>
            <a:off x="1143000" y="3937000"/>
            <a:ext cx="533400" cy="406400"/>
          </p:xfrm>
          <a:graphic>
            <a:graphicData uri="http://schemas.openxmlformats.org/presentationml/2006/ole">
              <p:oleObj spid="_x0000_s22603" r:id="rId9" imgW="266438" imgH="203005" progId="Equation.3">
                <p:embed/>
              </p:oleObj>
            </a:graphicData>
          </a:graphic>
        </p:graphicFrame>
        <p:grpSp>
          <p:nvGrpSpPr>
            <p:cNvPr id="33" name="Group 27"/>
            <p:cNvGrpSpPr>
              <a:grpSpLocks/>
            </p:cNvGrpSpPr>
            <p:nvPr/>
          </p:nvGrpSpPr>
          <p:grpSpPr bwMode="auto">
            <a:xfrm>
              <a:off x="7086600" y="3937000"/>
              <a:ext cx="1044575" cy="468313"/>
              <a:chOff x="4464" y="2480"/>
              <a:chExt cx="658" cy="295"/>
            </a:xfrm>
          </p:grpSpPr>
          <p:sp>
            <p:nvSpPr>
              <p:cNvPr id="41" name="Line 28"/>
              <p:cNvSpPr>
                <a:spLocks noChangeShapeType="1"/>
              </p:cNvSpPr>
              <p:nvPr/>
            </p:nvSpPr>
            <p:spPr bwMode="auto">
              <a:xfrm>
                <a:off x="4464" y="2624"/>
                <a:ext cx="335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2" name="Object 29"/>
              <p:cNvGraphicFramePr>
                <a:graphicFrameLocks noChangeAspect="1"/>
              </p:cNvGraphicFramePr>
              <p:nvPr/>
            </p:nvGraphicFramePr>
            <p:xfrm>
              <a:off x="4848" y="2480"/>
              <a:ext cx="274" cy="295"/>
            </p:xfrm>
            <a:graphic>
              <a:graphicData uri="http://schemas.openxmlformats.org/presentationml/2006/ole">
                <p:oleObj spid="_x0000_s22604" r:id="rId10" imgW="164845" imgH="177515" progId="Equation.3">
                  <p:embed/>
                </p:oleObj>
              </a:graphicData>
            </a:graphic>
          </p:graphicFrame>
        </p:grpSp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3886200" y="4038600"/>
              <a:ext cx="304800" cy="304800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943600" y="3886200"/>
              <a:ext cx="1143000" cy="685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2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Απόφαση</a:t>
              </a:r>
              <a:endParaRPr lang="en-GB" alt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4179888" y="4191000"/>
              <a:ext cx="4572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2046288" y="4572000"/>
              <a:ext cx="1447800" cy="685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2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Καθυστέρηση</a:t>
              </a:r>
              <a:endParaRPr lang="en-GB" alt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T</a:t>
              </a:r>
            </a:p>
          </p:txBody>
        </p:sp>
        <p:cxnSp>
          <p:nvCxnSpPr>
            <p:cNvPr id="38" name="AutoShape 34"/>
            <p:cNvCxnSpPr>
              <a:cxnSpLocks noChangeShapeType="1"/>
              <a:endCxn id="37" idx="1"/>
            </p:cNvCxnSpPr>
            <p:nvPr/>
          </p:nvCxnSpPr>
          <p:spPr bwMode="auto">
            <a:xfrm rot="10800000" flipV="1">
              <a:off x="2046288" y="4192588"/>
              <a:ext cx="1862138" cy="722312"/>
            </a:xfrm>
            <a:prstGeom prst="bentConnector3">
              <a:avLst>
                <a:gd name="adj1" fmla="val 112276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 flipH="1">
              <a:off x="1758950" y="4191000"/>
              <a:ext cx="760413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cxnSp>
          <p:nvCxnSpPr>
            <p:cNvPr id="40" name="AutoShape 36"/>
            <p:cNvCxnSpPr>
              <a:cxnSpLocks noChangeShapeType="1"/>
              <a:stCxn id="37" idx="3"/>
              <a:endCxn id="34" idx="4"/>
            </p:cNvCxnSpPr>
            <p:nvPr/>
          </p:nvCxnSpPr>
          <p:spPr bwMode="auto">
            <a:xfrm flipV="1">
              <a:off x="3494088" y="4343400"/>
              <a:ext cx="544512" cy="571500"/>
            </a:xfrm>
            <a:prstGeom prst="bentConnector2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4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45549978"/>
              </p:ext>
            </p:extLst>
          </p:nvPr>
        </p:nvGraphicFramePr>
        <p:xfrm>
          <a:off x="4694238" y="4009848"/>
          <a:ext cx="639762" cy="790575"/>
        </p:xfrm>
        <a:graphic>
          <a:graphicData uri="http://schemas.openxmlformats.org/presentationml/2006/ole">
            <p:oleObj spid="_x0000_s22605" name="Equation" r:id="rId11" imgW="266534" imgH="32998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157332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Ανίχνευση Ενέργειας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Μη συναφής ανίχνευση για ορθογώνια σήματα (π.χ </a:t>
            </a:r>
            <a:r>
              <a:rPr lang="en-US" altLang="el-GR" sz="2400" dirty="0" smtClean="0"/>
              <a:t>M-FSK)</a:t>
            </a:r>
            <a:endParaRPr lang="el-GR" altLang="el-GR" sz="2400" dirty="0" smtClean="0"/>
          </a:p>
          <a:p>
            <a:pPr lvl="2">
              <a:buSzPct val="100000"/>
            </a:pPr>
            <a:endParaRPr lang="en-US" altLang="el-GR" sz="2400" dirty="0" smtClean="0"/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Το περιθώριο φάσης φορέα προκαλεί μερική συσχέτιση μεταξύ των κλάδων </a:t>
            </a:r>
            <a:r>
              <a:rPr lang="en-US" altLang="el-GR" sz="2400" dirty="0" smtClean="0"/>
              <a:t>I </a:t>
            </a:r>
            <a:r>
              <a:rPr lang="el-GR" altLang="el-GR" sz="2400" dirty="0" smtClean="0"/>
              <a:t>και </a:t>
            </a:r>
            <a:r>
              <a:rPr lang="en-US" altLang="el-GR" sz="2400" dirty="0" smtClean="0"/>
              <a:t>Q </a:t>
            </a:r>
            <a:r>
              <a:rPr lang="el-GR" altLang="el-GR" sz="2400" dirty="0" smtClean="0"/>
              <a:t>για κάθε υποψήφιο σήμα.</a:t>
            </a:r>
          </a:p>
          <a:p>
            <a:pPr lvl="2">
              <a:buSzPct val="100000"/>
            </a:pPr>
            <a:endParaRPr lang="el-GR" altLang="el-GR" sz="2400" dirty="0" smtClean="0"/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Η λαμβανόμενη ενέργεια που αντιστοιχεί σε κάθε υποψήφιο σήμα χρησιμοποιείται για ανίχνευση.</a:t>
            </a:r>
            <a:endParaRPr lang="en-US" alt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26094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Μη 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/>
              <a:t>Μη συναφής ανίχνευση </a:t>
            </a:r>
            <a:r>
              <a:rPr lang="el-GR" altLang="el-GR" sz="2400" dirty="0" smtClean="0"/>
              <a:t>για </a:t>
            </a:r>
            <a:r>
              <a:rPr lang="en-US" altLang="el-GR" sz="2400" dirty="0" smtClean="0"/>
              <a:t>BFSK</a:t>
            </a:r>
            <a:endParaRPr lang="en-US" altLang="el-GR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1752600"/>
            <a:ext cx="8021638" cy="4241800"/>
            <a:chOff x="533400" y="1752600"/>
            <a:chExt cx="8021638" cy="4241800"/>
          </a:xfrm>
        </p:grpSpPr>
        <p:sp>
          <p:nvSpPr>
            <p:cNvPr id="8" name="Line 3"/>
            <p:cNvSpPr>
              <a:spLocks noChangeShapeType="1"/>
            </p:cNvSpPr>
            <p:nvPr/>
          </p:nvSpPr>
          <p:spPr bwMode="auto">
            <a:xfrm>
              <a:off x="1239838" y="242093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>
              <a:off x="1849438" y="2298700"/>
              <a:ext cx="304800" cy="244475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763838" y="2116138"/>
              <a:ext cx="533400" cy="671512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1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095930853"/>
                </p:ext>
              </p:extLst>
            </p:nvPr>
          </p:nvGraphicFramePr>
          <p:xfrm>
            <a:off x="2809875" y="2116138"/>
            <a:ext cx="639763" cy="633412"/>
          </p:xfrm>
          <a:graphic>
            <a:graphicData uri="http://schemas.openxmlformats.org/presentationml/2006/ole">
              <p:oleObj spid="_x0000_s23686" r:id="rId5" imgW="266534" imgH="329989" progId="Equation.3">
                <p:embed/>
              </p:oleObj>
            </a:graphicData>
          </a:graphic>
        </p:graphicFrame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001838" y="2055813"/>
              <a:ext cx="1587" cy="2428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29179405"/>
                </p:ext>
              </p:extLst>
            </p:nvPr>
          </p:nvGraphicFramePr>
          <p:xfrm>
            <a:off x="1304925" y="1752600"/>
            <a:ext cx="1279525" cy="266700"/>
          </p:xfrm>
          <a:graphic>
            <a:graphicData uri="http://schemas.openxmlformats.org/presentationml/2006/ole">
              <p:oleObj spid="_x0000_s23687" r:id="rId6" imgW="491416" imgH="241261" progId="Equation.3">
                <p:embed/>
              </p:oleObj>
            </a:graphicData>
          </a:graphic>
        </p:graphicFrame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239838" y="357028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1849438" y="3448050"/>
              <a:ext cx="304800" cy="244475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pSp>
          <p:nvGrpSpPr>
            <p:cNvPr id="17" name="Group 11"/>
            <p:cNvGrpSpPr>
              <a:grpSpLocks/>
            </p:cNvGrpSpPr>
            <p:nvPr/>
          </p:nvGrpSpPr>
          <p:grpSpPr bwMode="auto">
            <a:xfrm>
              <a:off x="2154238" y="2420938"/>
              <a:ext cx="608012" cy="1149350"/>
              <a:chOff x="1357" y="1525"/>
              <a:chExt cx="383" cy="724"/>
            </a:xfrm>
          </p:grpSpPr>
          <p:sp>
            <p:nvSpPr>
              <p:cNvPr id="87" name="Line 12"/>
              <p:cNvSpPr>
                <a:spLocks noChangeShapeType="1"/>
              </p:cNvSpPr>
              <p:nvPr/>
            </p:nvSpPr>
            <p:spPr bwMode="auto">
              <a:xfrm>
                <a:off x="1357" y="1525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8" name="Line 13"/>
              <p:cNvSpPr>
                <a:spLocks noChangeShapeType="1"/>
              </p:cNvSpPr>
              <p:nvPr/>
            </p:nvSpPr>
            <p:spPr bwMode="auto">
              <a:xfrm>
                <a:off x="1357" y="2249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763838" y="3265488"/>
              <a:ext cx="533400" cy="671512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1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29330862"/>
                </p:ext>
              </p:extLst>
            </p:nvPr>
          </p:nvGraphicFramePr>
          <p:xfrm>
            <a:off x="2809875" y="3265488"/>
            <a:ext cx="639763" cy="633412"/>
          </p:xfrm>
          <a:graphic>
            <a:graphicData uri="http://schemas.openxmlformats.org/presentationml/2006/ole">
              <p:oleObj spid="_x0000_s23688" r:id="rId7" imgW="266534" imgH="329989" progId="Equation.3">
                <p:embed/>
              </p:oleObj>
            </a:graphicData>
          </a:graphic>
        </p:graphicFrame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2001838" y="3203575"/>
              <a:ext cx="1587" cy="24447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239838" y="2420938"/>
              <a:ext cx="1587" cy="116046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30238" y="4013200"/>
              <a:ext cx="61595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3281697"/>
                </p:ext>
              </p:extLst>
            </p:nvPr>
          </p:nvGraphicFramePr>
          <p:xfrm>
            <a:off x="533400" y="3687763"/>
            <a:ext cx="533400" cy="325437"/>
          </p:xfrm>
          <a:graphic>
            <a:graphicData uri="http://schemas.openxmlformats.org/presentationml/2006/ole">
              <p:oleObj spid="_x0000_s23689" r:id="rId8" imgW="266438" imgH="203005" progId="Equation.3">
                <p:embed/>
              </p:oleObj>
            </a:graphicData>
          </a:graphic>
        </p:graphicFrame>
        <p:graphicFrame>
          <p:nvGraphicFramePr>
            <p:cNvPr id="2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54324624"/>
                </p:ext>
              </p:extLst>
            </p:nvPr>
          </p:nvGraphicFramePr>
          <p:xfrm>
            <a:off x="3441700" y="2074863"/>
            <a:ext cx="381000" cy="346075"/>
          </p:xfrm>
          <a:graphic>
            <a:graphicData uri="http://schemas.openxmlformats.org/presentationml/2006/ole">
              <p:oleObj spid="_x0000_s23690" r:id="rId9" imgW="190353" imgH="215729" progId="Equation.3">
                <p:embed/>
              </p:oleObj>
            </a:graphicData>
          </a:graphic>
        </p:graphicFrame>
        <p:graphicFrame>
          <p:nvGraphicFramePr>
            <p:cNvPr id="2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36719311"/>
                </p:ext>
              </p:extLst>
            </p:nvPr>
          </p:nvGraphicFramePr>
          <p:xfrm>
            <a:off x="3441700" y="3209925"/>
            <a:ext cx="406400" cy="346075"/>
          </p:xfrm>
          <a:graphic>
            <a:graphicData uri="http://schemas.openxmlformats.org/presentationml/2006/ole">
              <p:oleObj spid="_x0000_s23691" r:id="rId10" imgW="203002" imgH="215679" progId="Equation.3">
                <p:embed/>
              </p:oleObj>
            </a:graphicData>
          </a:graphic>
        </p:graphicFrame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1239838" y="447833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>
              <a:off x="1849438" y="4356100"/>
              <a:ext cx="304800" cy="244475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154238" y="447833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763838" y="4173538"/>
              <a:ext cx="533400" cy="671512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30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767605416"/>
                </p:ext>
              </p:extLst>
            </p:nvPr>
          </p:nvGraphicFramePr>
          <p:xfrm>
            <a:off x="2809875" y="4173538"/>
            <a:ext cx="639763" cy="633412"/>
          </p:xfrm>
          <a:graphic>
            <a:graphicData uri="http://schemas.openxmlformats.org/presentationml/2006/ole">
              <p:oleObj spid="_x0000_s23692" r:id="rId11" imgW="266534" imgH="329989" progId="Equation.3">
                <p:embed/>
              </p:oleObj>
            </a:graphicData>
          </a:graphic>
        </p:graphicFrame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2001838" y="4113213"/>
              <a:ext cx="1587" cy="2428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239838" y="562768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AutoShape 29"/>
            <p:cNvSpPr>
              <a:spLocks noChangeArrowheads="1"/>
            </p:cNvSpPr>
            <p:nvPr/>
          </p:nvSpPr>
          <p:spPr bwMode="auto">
            <a:xfrm>
              <a:off x="1849438" y="5505450"/>
              <a:ext cx="304800" cy="244475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2154238" y="562768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2763838" y="5322888"/>
              <a:ext cx="533400" cy="671512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aphicFrame>
          <p:nvGraphicFramePr>
            <p:cNvPr id="36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79031124"/>
                </p:ext>
              </p:extLst>
            </p:nvPr>
          </p:nvGraphicFramePr>
          <p:xfrm>
            <a:off x="2809875" y="5322888"/>
            <a:ext cx="639763" cy="633412"/>
          </p:xfrm>
          <a:graphic>
            <a:graphicData uri="http://schemas.openxmlformats.org/presentationml/2006/ole">
              <p:oleObj spid="_x0000_s23693" r:id="rId12" imgW="266534" imgH="329989" progId="Equation.3">
                <p:embed/>
              </p:oleObj>
            </a:graphicData>
          </a:graphic>
        </p:graphicFrame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2001838" y="5260975"/>
              <a:ext cx="1587" cy="24447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1239838" y="4478338"/>
              <a:ext cx="1587" cy="116046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9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70752921"/>
                </p:ext>
              </p:extLst>
            </p:nvPr>
          </p:nvGraphicFramePr>
          <p:xfrm>
            <a:off x="3429000" y="4132263"/>
            <a:ext cx="406400" cy="346075"/>
          </p:xfrm>
          <a:graphic>
            <a:graphicData uri="http://schemas.openxmlformats.org/presentationml/2006/ole">
              <p:oleObj spid="_x0000_s23694" r:id="rId13" imgW="203002" imgH="215679" progId="Equation.3">
                <p:embed/>
              </p:oleObj>
            </a:graphicData>
          </a:graphic>
        </p:graphicFrame>
        <p:graphicFrame>
          <p:nvGraphicFramePr>
            <p:cNvPr id="40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05580227"/>
                </p:ext>
              </p:extLst>
            </p:nvPr>
          </p:nvGraphicFramePr>
          <p:xfrm>
            <a:off x="3429000" y="5308600"/>
            <a:ext cx="431800" cy="346075"/>
          </p:xfrm>
          <a:graphic>
            <a:graphicData uri="http://schemas.openxmlformats.org/presentationml/2006/ole">
              <p:oleObj spid="_x0000_s23695" r:id="rId14" imgW="215640" imgH="215640" progId="Equation.3">
                <p:embed/>
              </p:oleObj>
            </a:graphicData>
          </a:graphic>
        </p:graphicFrame>
        <p:grpSp>
          <p:nvGrpSpPr>
            <p:cNvPr id="41" name="Group 37"/>
            <p:cNvGrpSpPr>
              <a:grpSpLocks/>
            </p:cNvGrpSpPr>
            <p:nvPr/>
          </p:nvGrpSpPr>
          <p:grpSpPr bwMode="auto">
            <a:xfrm>
              <a:off x="3297238" y="2108200"/>
              <a:ext cx="2019300" cy="1751013"/>
              <a:chOff x="2077" y="1328"/>
              <a:chExt cx="1272" cy="1103"/>
            </a:xfrm>
          </p:grpSpPr>
          <p:sp>
            <p:nvSpPr>
              <p:cNvPr id="77" name="Line 38"/>
              <p:cNvSpPr>
                <a:spLocks noChangeShapeType="1"/>
              </p:cNvSpPr>
              <p:nvPr/>
            </p:nvSpPr>
            <p:spPr bwMode="auto">
              <a:xfrm>
                <a:off x="2893" y="1525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8" name="Line 39"/>
              <p:cNvSpPr>
                <a:spLocks noChangeShapeType="1"/>
              </p:cNvSpPr>
              <p:nvPr/>
            </p:nvSpPr>
            <p:spPr bwMode="auto">
              <a:xfrm>
                <a:off x="2893" y="2249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79" name="Group 40"/>
              <p:cNvGrpSpPr>
                <a:grpSpLocks/>
              </p:cNvGrpSpPr>
              <p:nvPr/>
            </p:nvGrpSpPr>
            <p:grpSpPr bwMode="auto">
              <a:xfrm>
                <a:off x="2077" y="1520"/>
                <a:ext cx="383" cy="724"/>
                <a:chOff x="2077" y="1520"/>
                <a:chExt cx="383" cy="724"/>
              </a:xfrm>
            </p:grpSpPr>
            <p:sp>
              <p:nvSpPr>
                <p:cNvPr id="85" name="Line 41"/>
                <p:cNvSpPr>
                  <a:spLocks noChangeShapeType="1"/>
                </p:cNvSpPr>
                <p:nvPr/>
              </p:nvSpPr>
              <p:spPr bwMode="auto">
                <a:xfrm>
                  <a:off x="2077" y="1520"/>
                  <a:ext cx="383" cy="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6" name="Line 42"/>
                <p:cNvSpPr>
                  <a:spLocks noChangeShapeType="1"/>
                </p:cNvSpPr>
                <p:nvPr/>
              </p:nvSpPr>
              <p:spPr bwMode="auto">
                <a:xfrm>
                  <a:off x="2077" y="2244"/>
                  <a:ext cx="383" cy="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80" name="Rectangle 43"/>
              <p:cNvSpPr>
                <a:spLocks noChangeArrowheads="1"/>
              </p:cNvSpPr>
              <p:nvPr/>
            </p:nvSpPr>
            <p:spPr bwMode="auto">
              <a:xfrm>
                <a:off x="2461" y="1328"/>
                <a:ext cx="431" cy="335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81" name="Rectangle 44"/>
              <p:cNvSpPr>
                <a:spLocks noChangeArrowheads="1"/>
              </p:cNvSpPr>
              <p:nvPr/>
            </p:nvSpPr>
            <p:spPr bwMode="auto">
              <a:xfrm>
                <a:off x="2461" y="2096"/>
                <a:ext cx="431" cy="335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82" name="Line 45"/>
              <p:cNvSpPr>
                <a:spLocks noChangeShapeType="1"/>
              </p:cNvSpPr>
              <p:nvPr/>
            </p:nvSpPr>
            <p:spPr bwMode="auto">
              <a:xfrm flipV="1">
                <a:off x="3277" y="1948"/>
                <a:ext cx="0" cy="31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" name="Line 46"/>
              <p:cNvSpPr>
                <a:spLocks noChangeShapeType="1"/>
              </p:cNvSpPr>
              <p:nvPr/>
            </p:nvSpPr>
            <p:spPr bwMode="auto">
              <a:xfrm flipV="1">
                <a:off x="3277" y="1516"/>
                <a:ext cx="0" cy="31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4" name="AutoShape 47"/>
              <p:cNvSpPr>
                <a:spLocks noChangeArrowheads="1"/>
              </p:cNvSpPr>
              <p:nvPr/>
            </p:nvSpPr>
            <p:spPr bwMode="auto">
              <a:xfrm>
                <a:off x="3206" y="1808"/>
                <a:ext cx="143" cy="143"/>
              </a:xfrm>
              <a:prstGeom prst="flowChartOr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p:grpSp>
        <p:grpSp>
          <p:nvGrpSpPr>
            <p:cNvPr id="42" name="Group 48"/>
            <p:cNvGrpSpPr>
              <a:grpSpLocks/>
            </p:cNvGrpSpPr>
            <p:nvPr/>
          </p:nvGrpSpPr>
          <p:grpSpPr bwMode="auto">
            <a:xfrm>
              <a:off x="5337175" y="2987675"/>
              <a:ext cx="533400" cy="871538"/>
              <a:chOff x="3362" y="1882"/>
              <a:chExt cx="336" cy="549"/>
            </a:xfrm>
          </p:grpSpPr>
          <p:sp>
            <p:nvSpPr>
              <p:cNvPr id="75" name="Line 49"/>
              <p:cNvSpPr>
                <a:spLocks noChangeShapeType="1"/>
              </p:cNvSpPr>
              <p:nvPr/>
            </p:nvSpPr>
            <p:spPr bwMode="auto">
              <a:xfrm>
                <a:off x="3362" y="1882"/>
                <a:ext cx="335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6" name="Line 50"/>
              <p:cNvSpPr>
                <a:spLocks noChangeShapeType="1"/>
              </p:cNvSpPr>
              <p:nvPr/>
            </p:nvSpPr>
            <p:spPr bwMode="auto">
              <a:xfrm>
                <a:off x="3698" y="1882"/>
                <a:ext cx="0" cy="5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3" name="AutoShape 51"/>
            <p:cNvSpPr>
              <a:spLocks noChangeArrowheads="1"/>
            </p:cNvSpPr>
            <p:nvPr/>
          </p:nvSpPr>
          <p:spPr bwMode="auto">
            <a:xfrm>
              <a:off x="5765800" y="3860800"/>
              <a:ext cx="228600" cy="228600"/>
            </a:xfrm>
            <a:prstGeom prst="flowChartOr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grpSp>
          <p:nvGrpSpPr>
            <p:cNvPr id="44" name="Group 52"/>
            <p:cNvGrpSpPr>
              <a:grpSpLocks/>
            </p:cNvGrpSpPr>
            <p:nvPr/>
          </p:nvGrpSpPr>
          <p:grpSpPr bwMode="auto">
            <a:xfrm>
              <a:off x="5346700" y="4086225"/>
              <a:ext cx="533400" cy="919163"/>
              <a:chOff x="3368" y="2574"/>
              <a:chExt cx="336" cy="579"/>
            </a:xfrm>
          </p:grpSpPr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3368" y="3152"/>
                <a:ext cx="335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4" name="Line 54"/>
              <p:cNvSpPr>
                <a:spLocks noChangeShapeType="1"/>
              </p:cNvSpPr>
              <p:nvPr/>
            </p:nvSpPr>
            <p:spPr bwMode="auto">
              <a:xfrm flipV="1">
                <a:off x="3704" y="2573"/>
                <a:ext cx="0" cy="58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>
              <a:off x="4592638" y="447833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Line 56"/>
            <p:cNvSpPr>
              <a:spLocks noChangeShapeType="1"/>
            </p:cNvSpPr>
            <p:nvPr/>
          </p:nvSpPr>
          <p:spPr bwMode="auto">
            <a:xfrm>
              <a:off x="4592638" y="5627688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47" name="Group 57"/>
            <p:cNvGrpSpPr>
              <a:grpSpLocks/>
            </p:cNvGrpSpPr>
            <p:nvPr/>
          </p:nvGrpSpPr>
          <p:grpSpPr bwMode="auto">
            <a:xfrm>
              <a:off x="3297238" y="4470400"/>
              <a:ext cx="608012" cy="1149350"/>
              <a:chOff x="2077" y="2816"/>
              <a:chExt cx="383" cy="724"/>
            </a:xfrm>
          </p:grpSpPr>
          <p:sp>
            <p:nvSpPr>
              <p:cNvPr id="71" name="Line 58"/>
              <p:cNvSpPr>
                <a:spLocks noChangeShapeType="1"/>
              </p:cNvSpPr>
              <p:nvPr/>
            </p:nvSpPr>
            <p:spPr bwMode="auto">
              <a:xfrm>
                <a:off x="2077" y="2816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2" name="Line 59"/>
              <p:cNvSpPr>
                <a:spLocks noChangeShapeType="1"/>
              </p:cNvSpPr>
              <p:nvPr/>
            </p:nvSpPr>
            <p:spPr bwMode="auto">
              <a:xfrm>
                <a:off x="2077" y="3540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8" name="Rectangle 60"/>
            <p:cNvSpPr>
              <a:spLocks noChangeArrowheads="1"/>
            </p:cNvSpPr>
            <p:nvPr/>
          </p:nvSpPr>
          <p:spPr bwMode="auto">
            <a:xfrm>
              <a:off x="3906838" y="4165600"/>
              <a:ext cx="685800" cy="5334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49" name="Rectangle 61"/>
            <p:cNvSpPr>
              <a:spLocks noChangeArrowheads="1"/>
            </p:cNvSpPr>
            <p:nvPr/>
          </p:nvSpPr>
          <p:spPr bwMode="auto">
            <a:xfrm>
              <a:off x="3906838" y="5384800"/>
              <a:ext cx="685800" cy="5334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0" name="Line 62"/>
            <p:cNvSpPr>
              <a:spLocks noChangeShapeType="1"/>
            </p:cNvSpPr>
            <p:nvPr/>
          </p:nvSpPr>
          <p:spPr bwMode="auto">
            <a:xfrm flipV="1">
              <a:off x="5202238" y="5151438"/>
              <a:ext cx="1587" cy="49847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Line 63"/>
            <p:cNvSpPr>
              <a:spLocks noChangeShapeType="1"/>
            </p:cNvSpPr>
            <p:nvPr/>
          </p:nvSpPr>
          <p:spPr bwMode="auto">
            <a:xfrm flipV="1">
              <a:off x="5202238" y="4465638"/>
              <a:ext cx="1587" cy="49847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AutoShape 64"/>
            <p:cNvSpPr>
              <a:spLocks noChangeArrowheads="1"/>
            </p:cNvSpPr>
            <p:nvPr/>
          </p:nvSpPr>
          <p:spPr bwMode="auto">
            <a:xfrm>
              <a:off x="5089525" y="4927600"/>
              <a:ext cx="228600" cy="228600"/>
            </a:xfrm>
            <a:prstGeom prst="flowChartOr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1239838" y="3556000"/>
              <a:ext cx="1587" cy="990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Line 66"/>
            <p:cNvSpPr>
              <a:spLocks noChangeShapeType="1"/>
            </p:cNvSpPr>
            <p:nvPr/>
          </p:nvSpPr>
          <p:spPr bwMode="auto">
            <a:xfrm>
              <a:off x="6030913" y="3975100"/>
              <a:ext cx="5334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Rectangle 67"/>
            <p:cNvSpPr>
              <a:spLocks noChangeArrowheads="1"/>
            </p:cNvSpPr>
            <p:nvPr/>
          </p:nvSpPr>
          <p:spPr bwMode="auto">
            <a:xfrm>
              <a:off x="6573838" y="3251200"/>
              <a:ext cx="1447800" cy="1447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16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Decision stage:</a:t>
              </a:r>
            </a:p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endParaRPr lang="en-GB" altLang="el-GR" sz="16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endParaRPr lang="en-GB" altLang="el-GR" sz="16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endParaRPr lang="en-GB" altLang="el-GR" sz="16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6" name="Line 68"/>
            <p:cNvSpPr>
              <a:spLocks noChangeShapeType="1"/>
            </p:cNvSpPr>
            <p:nvPr/>
          </p:nvSpPr>
          <p:spPr bwMode="auto">
            <a:xfrm>
              <a:off x="8021638" y="4013200"/>
              <a:ext cx="5334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7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929912022"/>
                </p:ext>
              </p:extLst>
            </p:nvPr>
          </p:nvGraphicFramePr>
          <p:xfrm>
            <a:off x="1298575" y="3898900"/>
            <a:ext cx="1314450" cy="266700"/>
          </p:xfrm>
          <a:graphic>
            <a:graphicData uri="http://schemas.openxmlformats.org/presentationml/2006/ole">
              <p:oleObj spid="_x0000_s23696" r:id="rId15" imgW="491336" imgH="241222" progId="Equation.3">
                <p:embed/>
              </p:oleObj>
            </a:graphicData>
          </a:graphic>
        </p:graphicFrame>
        <p:graphicFrame>
          <p:nvGraphicFramePr>
            <p:cNvPr id="58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23008970"/>
                </p:ext>
              </p:extLst>
            </p:nvPr>
          </p:nvGraphicFramePr>
          <p:xfrm>
            <a:off x="1468438" y="5041900"/>
            <a:ext cx="1279525" cy="266700"/>
          </p:xfrm>
          <a:graphic>
            <a:graphicData uri="http://schemas.openxmlformats.org/presentationml/2006/ole">
              <p:oleObj spid="_x0000_s23697" r:id="rId16" imgW="491416" imgH="241261" progId="Equation.3">
                <p:embed/>
              </p:oleObj>
            </a:graphicData>
          </a:graphic>
        </p:graphicFrame>
        <p:graphicFrame>
          <p:nvGraphicFramePr>
            <p:cNvPr id="59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075889049"/>
                </p:ext>
              </p:extLst>
            </p:nvPr>
          </p:nvGraphicFramePr>
          <p:xfrm>
            <a:off x="1485900" y="2946400"/>
            <a:ext cx="1244600" cy="266700"/>
          </p:xfrm>
          <a:graphic>
            <a:graphicData uri="http://schemas.openxmlformats.org/presentationml/2006/ole">
              <p:oleObj spid="_x0000_s23698" r:id="rId17" imgW="491352" imgH="241230" progId="Equation.3">
                <p:embed/>
              </p:oleObj>
            </a:graphicData>
          </a:graphic>
        </p:graphicFrame>
        <p:graphicFrame>
          <p:nvGraphicFramePr>
            <p:cNvPr id="60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028420067"/>
                </p:ext>
              </p:extLst>
            </p:nvPr>
          </p:nvGraphicFramePr>
          <p:xfrm>
            <a:off x="4032250" y="2197100"/>
            <a:ext cx="484188" cy="368300"/>
          </p:xfrm>
          <a:graphic>
            <a:graphicData uri="http://schemas.openxmlformats.org/presentationml/2006/ole">
              <p:oleObj spid="_x0000_s23699" r:id="rId18" imgW="317250" imgH="241111" progId="Equation.3">
                <p:embed/>
              </p:oleObj>
            </a:graphicData>
          </a:graphic>
        </p:graphicFrame>
        <p:graphicFrame>
          <p:nvGraphicFramePr>
            <p:cNvPr id="61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63998326"/>
                </p:ext>
              </p:extLst>
            </p:nvPr>
          </p:nvGraphicFramePr>
          <p:xfrm>
            <a:off x="4032250" y="5473700"/>
            <a:ext cx="484188" cy="368300"/>
          </p:xfrm>
          <a:graphic>
            <a:graphicData uri="http://schemas.openxmlformats.org/presentationml/2006/ole">
              <p:oleObj spid="_x0000_s23700" r:id="rId19" imgW="317250" imgH="241111" progId="Equation.3">
                <p:embed/>
              </p:oleObj>
            </a:graphicData>
          </a:graphic>
        </p:graphicFrame>
        <p:graphicFrame>
          <p:nvGraphicFramePr>
            <p:cNvPr id="62" name="Object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0875202"/>
                </p:ext>
              </p:extLst>
            </p:nvPr>
          </p:nvGraphicFramePr>
          <p:xfrm>
            <a:off x="4059238" y="4241800"/>
            <a:ext cx="484187" cy="368300"/>
          </p:xfrm>
          <a:graphic>
            <a:graphicData uri="http://schemas.openxmlformats.org/presentationml/2006/ole">
              <p:oleObj spid="_x0000_s23701" r:id="rId20" imgW="317250" imgH="241111" progId="Equation.3">
                <p:embed/>
              </p:oleObj>
            </a:graphicData>
          </a:graphic>
        </p:graphicFrame>
        <p:graphicFrame>
          <p:nvGraphicFramePr>
            <p:cNvPr id="63" name="Object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83516780"/>
                </p:ext>
              </p:extLst>
            </p:nvPr>
          </p:nvGraphicFramePr>
          <p:xfrm>
            <a:off x="4059238" y="3416300"/>
            <a:ext cx="484187" cy="368300"/>
          </p:xfrm>
          <a:graphic>
            <a:graphicData uri="http://schemas.openxmlformats.org/presentationml/2006/ole">
              <p:oleObj spid="_x0000_s23702" r:id="rId21" imgW="317250" imgH="241111" progId="Equation.3">
                <p:embed/>
              </p:oleObj>
            </a:graphicData>
          </a:graphic>
        </p:graphicFrame>
        <p:sp>
          <p:nvSpPr>
            <p:cNvPr id="64" name="Text Box 76"/>
            <p:cNvSpPr txBox="1">
              <a:spLocks noChangeArrowheads="1"/>
            </p:cNvSpPr>
            <p:nvPr/>
          </p:nvSpPr>
          <p:spPr bwMode="auto">
            <a:xfrm>
              <a:off x="5568950" y="3541713"/>
              <a:ext cx="2952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16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+</a:t>
              </a:r>
            </a:p>
          </p:txBody>
        </p:sp>
        <p:sp>
          <p:nvSpPr>
            <p:cNvPr id="65" name="Text Box 77"/>
            <p:cNvSpPr txBox="1">
              <a:spLocks noChangeArrowheads="1"/>
            </p:cNvSpPr>
            <p:nvPr/>
          </p:nvSpPr>
          <p:spPr bwMode="auto">
            <a:xfrm>
              <a:off x="5645150" y="4151313"/>
              <a:ext cx="2476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16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-</a:t>
              </a:r>
            </a:p>
          </p:txBody>
        </p:sp>
        <p:graphicFrame>
          <p:nvGraphicFramePr>
            <p:cNvPr id="66" name="Object 7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58305043"/>
                </p:ext>
              </p:extLst>
            </p:nvPr>
          </p:nvGraphicFramePr>
          <p:xfrm>
            <a:off x="5957888" y="3590925"/>
            <a:ext cx="539750" cy="346075"/>
          </p:xfrm>
          <a:graphic>
            <a:graphicData uri="http://schemas.openxmlformats.org/presentationml/2006/ole">
              <p:oleObj spid="_x0000_s23703" r:id="rId22" imgW="317193" imgH="203005" progId="Equation.3">
                <p:embed/>
              </p:oleObj>
            </a:graphicData>
          </a:graphic>
        </p:graphicFrame>
        <p:graphicFrame>
          <p:nvGraphicFramePr>
            <p:cNvPr id="67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20099810"/>
                </p:ext>
              </p:extLst>
            </p:nvPr>
          </p:nvGraphicFramePr>
          <p:xfrm>
            <a:off x="6624638" y="3878263"/>
            <a:ext cx="1397000" cy="515937"/>
          </p:xfrm>
          <a:graphic>
            <a:graphicData uri="http://schemas.openxmlformats.org/presentationml/2006/ole">
              <p:oleObj spid="_x0000_s23704" r:id="rId23" imgW="491392" imgH="431706" progId="Equation.3">
                <p:embed/>
              </p:oleObj>
            </a:graphicData>
          </a:graphic>
        </p:graphicFrame>
        <p:graphicFrame>
          <p:nvGraphicFramePr>
            <p:cNvPr id="68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23410923"/>
                </p:ext>
              </p:extLst>
            </p:nvPr>
          </p:nvGraphicFramePr>
          <p:xfrm>
            <a:off x="8199438" y="3652838"/>
            <a:ext cx="330200" cy="284162"/>
          </p:xfrm>
          <a:graphic>
            <a:graphicData uri="http://schemas.openxmlformats.org/presentationml/2006/ole">
              <p:oleObj spid="_x0000_s23705" r:id="rId24" imgW="164845" imgH="177515" progId="Equation.3">
                <p:embed/>
              </p:oleObj>
            </a:graphicData>
          </a:graphic>
        </p:graphicFrame>
        <p:graphicFrame>
          <p:nvGraphicFramePr>
            <p:cNvPr id="69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54976748"/>
                </p:ext>
              </p:extLst>
            </p:nvPr>
          </p:nvGraphicFramePr>
          <p:xfrm>
            <a:off x="5349875" y="2632075"/>
            <a:ext cx="858838" cy="339725"/>
          </p:xfrm>
          <a:graphic>
            <a:graphicData uri="http://schemas.openxmlformats.org/presentationml/2006/ole">
              <p:oleObj spid="_x0000_s23706" r:id="rId25" imgW="491376" imgH="241242" progId="Equation.3">
                <p:embed/>
              </p:oleObj>
            </a:graphicData>
          </a:graphic>
        </p:graphicFrame>
        <p:graphicFrame>
          <p:nvGraphicFramePr>
            <p:cNvPr id="70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81833572"/>
                </p:ext>
              </p:extLst>
            </p:nvPr>
          </p:nvGraphicFramePr>
          <p:xfrm>
            <a:off x="5289550" y="4994275"/>
            <a:ext cx="877888" cy="339725"/>
          </p:xfrm>
          <a:graphic>
            <a:graphicData uri="http://schemas.openxmlformats.org/presentationml/2006/ole">
              <p:oleObj spid="_x0000_s23707" r:id="rId26" imgW="491320" imgH="241214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20619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Σημειώματα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3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Ιστορικού </a:t>
            </a:r>
            <a:r>
              <a:rPr lang="el-GR" dirty="0" smtClean="0">
                <a:solidFill>
                  <a:schemeClr val="accent1"/>
                </a:solidFill>
              </a:rPr>
              <a:t>Εκδόσεων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Έργου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34220" y="1556792"/>
            <a:ext cx="858625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 smtClean="0"/>
              <a:t> </a:t>
            </a:r>
            <a:r>
              <a:rPr lang="el-GR" sz="2000" dirty="0"/>
              <a:t>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946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</a:t>
            </a:r>
            <a:r>
              <a:rPr lang="el-GR" dirty="0" smtClean="0">
                <a:solidFill>
                  <a:schemeClr val="accent1"/>
                </a:solidFill>
              </a:rPr>
              <a:t>Αναφοράς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156" y="155679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Πανεπιστήμιον Πατρών</a:t>
            </a:r>
            <a:r>
              <a:rPr lang="en-US" sz="2000" dirty="0" smtClean="0"/>
              <a:t>, </a:t>
            </a:r>
            <a:r>
              <a:rPr lang="el-GR" sz="2000" dirty="0" smtClean="0">
                <a:solidFill>
                  <a:srgbClr val="FF0000"/>
                </a:solidFill>
              </a:rPr>
              <a:t>Βασίλης Στυλιανάκης</a:t>
            </a:r>
            <a:r>
              <a:rPr lang="el-GR" sz="2000" dirty="0" smtClean="0"/>
              <a:t>. «</a:t>
            </a:r>
            <a:r>
              <a:rPr lang="el-GR" sz="2000" dirty="0" smtClean="0">
                <a:solidFill>
                  <a:srgbClr val="FF0000"/>
                </a:solidFill>
              </a:rPr>
              <a:t>Ψηφιακές Επικοινωνίες Ι. Ζωνοδιαβατή (Βασικής Ζώνης) Διαμόρφωση/Αποδιαμόρφωση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/>
              <a:t>. </a:t>
            </a:r>
            <a:r>
              <a:rPr lang="el-GR" sz="2000" dirty="0" smtClean="0"/>
              <a:t>Πάτρα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eclass.upatras.gr/modules/document/document.php?course=EE899</a:t>
            </a:r>
            <a:endParaRPr lang="en-US" sz="2000" dirty="0" smtClean="0"/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54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</a:t>
            </a:r>
            <a:r>
              <a:rPr lang="el-GR" dirty="0" smtClean="0">
                <a:solidFill>
                  <a:schemeClr val="accent1"/>
                </a:solidFill>
              </a:rPr>
              <a:t>Αδειοδότησης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764704"/>
            <a:ext cx="8928992" cy="1440159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l-GR" sz="2000" dirty="0"/>
              <a:t>Το παρόν εκπαιδευτικό υλικό υπόκειται σε άδειες χρήσης Creative Commons. </a:t>
            </a:r>
          </a:p>
          <a:p>
            <a:pPr lvl="0"/>
            <a:r>
              <a:rPr lang="el-GR" sz="2000" dirty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63" y="3901975"/>
            <a:ext cx="9036496" cy="31911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r>
              <a:rPr lang="el-GR" dirty="0" smtClean="0"/>
              <a:t>[1</a:t>
            </a:r>
            <a:r>
              <a:rPr lang="el-GR" dirty="0"/>
              <a:t>] http://</a:t>
            </a:r>
            <a:r>
              <a:rPr lang="el-GR" dirty="0" smtClean="0"/>
              <a:t>creativecommons.org/licenses/by/4.0</a:t>
            </a:r>
            <a:r>
              <a:rPr lang="el-GR" dirty="0"/>
              <a:t>/ 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8" descr="C:\Users\eorfanou\Downloads\by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420887"/>
            <a:ext cx="2239422" cy="875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pic>
        <p:nvPicPr>
          <p:cNvPr id="11" name="Εικόνα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0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Διατήρηση </a:t>
            </a:r>
            <a:r>
              <a:rPr lang="el-GR" dirty="0" smtClean="0">
                <a:solidFill>
                  <a:schemeClr val="accent1"/>
                </a:solidFill>
              </a:rPr>
              <a:t>Σημειωμάτων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156" y="155679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/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48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3600"/>
            <a:ext cx="8229240" cy="1123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Βαθμίδες ενός Συστήματος Ψηφιακών Επικοινωνιών (ΣΨΕ)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5400000">
            <a:off x="1436183" y="2241337"/>
            <a:ext cx="388442" cy="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275699" y="1879600"/>
            <a:ext cx="434975" cy="1588"/>
          </a:xfrm>
          <a:prstGeom prst="line">
            <a:avLst/>
          </a:prstGeom>
          <a:noFill/>
          <a:ln w="316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91082" y="1583268"/>
            <a:ext cx="2061630" cy="46384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Μορφοποίηση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10674" y="2455335"/>
            <a:ext cx="2082406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Κωδικοποίηση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Πηγής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6416631" y="1583268"/>
            <a:ext cx="1975519" cy="46384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Μορφοποίηση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6279703" y="2450392"/>
            <a:ext cx="2555998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Αποκωδικοποίηση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Πηγής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0" name="Text Box 33"/>
          <p:cNvSpPr txBox="1">
            <a:spLocks noChangeArrowheads="1"/>
          </p:cNvSpPr>
          <p:nvPr/>
        </p:nvSpPr>
        <p:spPr bwMode="auto">
          <a:xfrm>
            <a:off x="713917" y="3453714"/>
            <a:ext cx="2171621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Κωδικοποίηση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Καναλιού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710611" y="4414009"/>
            <a:ext cx="1880941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Διαμόρφωση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Παλμού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2" name="Text Box 35"/>
          <p:cNvSpPr txBox="1">
            <a:spLocks noChangeArrowheads="1"/>
          </p:cNvSpPr>
          <p:nvPr/>
        </p:nvSpPr>
        <p:spPr bwMode="auto">
          <a:xfrm>
            <a:off x="691082" y="5357371"/>
            <a:ext cx="1880941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Διαμόρφωση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Ζωνοδιαβατή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3" name="Text Box 36"/>
          <p:cNvSpPr txBox="1">
            <a:spLocks noChangeArrowheads="1"/>
          </p:cNvSpPr>
          <p:nvPr/>
        </p:nvSpPr>
        <p:spPr bwMode="auto">
          <a:xfrm>
            <a:off x="6354900" y="3427230"/>
            <a:ext cx="2555998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Αποκωδικοποίηση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Καναλιού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4" name="Text Box 37"/>
          <p:cNvSpPr txBox="1">
            <a:spLocks noChangeArrowheads="1"/>
          </p:cNvSpPr>
          <p:nvPr/>
        </p:nvSpPr>
        <p:spPr bwMode="auto">
          <a:xfrm>
            <a:off x="6354900" y="5357371"/>
            <a:ext cx="2737112" cy="8331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Αποκωδικοποίηση Δείγματος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5" name="Text Box 38"/>
          <p:cNvSpPr txBox="1">
            <a:spLocks noChangeArrowheads="1"/>
          </p:cNvSpPr>
          <p:nvPr/>
        </p:nvSpPr>
        <p:spPr bwMode="auto">
          <a:xfrm>
            <a:off x="6812991" y="4418949"/>
            <a:ext cx="1489423" cy="46384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Ανίχνευση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30404" y="6210328"/>
            <a:ext cx="5841994" cy="487511"/>
            <a:chOff x="1630403" y="6210328"/>
            <a:chExt cx="6231939" cy="487511"/>
          </a:xfrm>
        </p:grpSpPr>
        <p:sp>
          <p:nvSpPr>
            <p:cNvPr id="51" name="Line 22"/>
            <p:cNvSpPr>
              <a:spLocks noChangeShapeType="1"/>
            </p:cNvSpPr>
            <p:nvPr/>
          </p:nvSpPr>
          <p:spPr bwMode="auto">
            <a:xfrm rot="5400000">
              <a:off x="7739783" y="6329069"/>
              <a:ext cx="241300" cy="381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Line 23"/>
            <p:cNvSpPr>
              <a:spLocks noChangeShapeType="1"/>
            </p:cNvSpPr>
            <p:nvPr/>
          </p:nvSpPr>
          <p:spPr bwMode="auto">
            <a:xfrm rot="5400000">
              <a:off x="7403598" y="5994471"/>
              <a:ext cx="1587" cy="9159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AutoShape 24"/>
            <p:cNvSpPr>
              <a:spLocks noChangeArrowheads="1"/>
            </p:cNvSpPr>
            <p:nvPr/>
          </p:nvSpPr>
          <p:spPr bwMode="auto">
            <a:xfrm rot="5400000">
              <a:off x="6324277" y="5977538"/>
              <a:ext cx="322263" cy="915900"/>
            </a:xfrm>
            <a:prstGeom prst="triangle">
              <a:avLst>
                <a:gd name="adj" fmla="val 50000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2B2B2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57" name="Line 30"/>
            <p:cNvSpPr>
              <a:spLocks noChangeShapeType="1"/>
            </p:cNvSpPr>
            <p:nvPr/>
          </p:nvSpPr>
          <p:spPr bwMode="auto">
            <a:xfrm rot="5400000">
              <a:off x="2091377" y="5994471"/>
              <a:ext cx="1587" cy="9159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Line 31"/>
            <p:cNvSpPr>
              <a:spLocks noChangeShapeType="1"/>
            </p:cNvSpPr>
            <p:nvPr/>
          </p:nvSpPr>
          <p:spPr bwMode="auto">
            <a:xfrm rot="5400000">
              <a:off x="1511662" y="6329069"/>
              <a:ext cx="241300" cy="381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AutoShape 32"/>
            <p:cNvSpPr>
              <a:spLocks noChangeArrowheads="1"/>
            </p:cNvSpPr>
            <p:nvPr/>
          </p:nvSpPr>
          <p:spPr bwMode="auto">
            <a:xfrm rot="16200000">
              <a:off x="2838573" y="5982300"/>
              <a:ext cx="322262" cy="915900"/>
            </a:xfrm>
            <a:prstGeom prst="triangle">
              <a:avLst>
                <a:gd name="adj" fmla="val 50000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2B2B2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66" name="Text Box 39"/>
            <p:cNvSpPr txBox="1">
              <a:spLocks noChangeArrowheads="1"/>
            </p:cNvSpPr>
            <p:nvPr/>
          </p:nvSpPr>
          <p:spPr bwMode="auto">
            <a:xfrm>
              <a:off x="4184749" y="6233993"/>
              <a:ext cx="1085082" cy="4638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Κανάλι</a:t>
              </a:r>
              <a:endParaRPr lang="en-GB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</p:grpSp>
      <p:sp>
        <p:nvSpPr>
          <p:cNvPr id="67" name="AutoShape 40"/>
          <p:cNvSpPr>
            <a:spLocks/>
          </p:cNvSpPr>
          <p:nvPr/>
        </p:nvSpPr>
        <p:spPr bwMode="auto">
          <a:xfrm>
            <a:off x="6053223" y="4414009"/>
            <a:ext cx="93577" cy="1750663"/>
          </a:xfrm>
          <a:prstGeom prst="leftBrace">
            <a:avLst>
              <a:gd name="adj1" fmla="val 154167"/>
              <a:gd name="adj2" fmla="val 50551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8" name="AutoShape 41"/>
          <p:cNvSpPr>
            <a:spLocks/>
          </p:cNvSpPr>
          <p:nvPr/>
        </p:nvSpPr>
        <p:spPr bwMode="auto">
          <a:xfrm rot="10800000">
            <a:off x="2720205" y="4368596"/>
            <a:ext cx="138957" cy="1773179"/>
          </a:xfrm>
          <a:prstGeom prst="leftBrace">
            <a:avLst>
              <a:gd name="adj1" fmla="val 154167"/>
              <a:gd name="adj2" fmla="val 50551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69" name="Text Box 42"/>
          <p:cNvSpPr txBox="1">
            <a:spLocks noChangeArrowheads="1"/>
          </p:cNvSpPr>
          <p:nvPr/>
        </p:nvSpPr>
        <p:spPr bwMode="auto">
          <a:xfrm rot="5400000">
            <a:off x="2445803" y="4753768"/>
            <a:ext cx="199998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Ψηφιακή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Διαμόρφωση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70" name="Text Box 43"/>
          <p:cNvSpPr txBox="1">
            <a:spLocks noChangeArrowheads="1"/>
          </p:cNvSpPr>
          <p:nvPr/>
        </p:nvSpPr>
        <p:spPr bwMode="auto">
          <a:xfrm rot="16200000">
            <a:off x="4216539" y="4466205"/>
            <a:ext cx="2283295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Ψηφιακή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Αποδιαμόρφωση</a:t>
            </a:r>
            <a:endParaRPr lang="en-GB" altLang="el-GR" sz="24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74" name="Line 5"/>
          <p:cNvSpPr>
            <a:spLocks noChangeShapeType="1"/>
          </p:cNvSpPr>
          <p:nvPr/>
        </p:nvSpPr>
        <p:spPr bwMode="auto">
          <a:xfrm rot="5400000" flipV="1">
            <a:off x="1521527" y="3367894"/>
            <a:ext cx="216000" cy="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5" name="Line 5"/>
          <p:cNvSpPr>
            <a:spLocks noChangeShapeType="1"/>
          </p:cNvSpPr>
          <p:nvPr/>
        </p:nvSpPr>
        <p:spPr bwMode="auto">
          <a:xfrm rot="5400000" flipV="1">
            <a:off x="1590336" y="4348967"/>
            <a:ext cx="180000" cy="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6" name="Line 5"/>
          <p:cNvSpPr>
            <a:spLocks noChangeShapeType="1"/>
          </p:cNvSpPr>
          <p:nvPr/>
        </p:nvSpPr>
        <p:spPr bwMode="auto">
          <a:xfrm rot="5400000" flipV="1">
            <a:off x="1574470" y="5279241"/>
            <a:ext cx="144000" cy="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7" name="Line 5"/>
          <p:cNvSpPr>
            <a:spLocks noChangeShapeType="1"/>
          </p:cNvSpPr>
          <p:nvPr/>
        </p:nvSpPr>
        <p:spPr bwMode="auto">
          <a:xfrm rot="5400000">
            <a:off x="7244308" y="2258273"/>
            <a:ext cx="388442" cy="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8" name="Line 5"/>
          <p:cNvSpPr>
            <a:spLocks noChangeShapeType="1"/>
          </p:cNvSpPr>
          <p:nvPr/>
        </p:nvSpPr>
        <p:spPr bwMode="auto">
          <a:xfrm rot="5400000" flipV="1">
            <a:off x="7329651" y="3350964"/>
            <a:ext cx="216000" cy="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9" name="Line 5"/>
          <p:cNvSpPr>
            <a:spLocks noChangeShapeType="1"/>
          </p:cNvSpPr>
          <p:nvPr/>
        </p:nvSpPr>
        <p:spPr bwMode="auto">
          <a:xfrm rot="5400000" flipV="1">
            <a:off x="7364593" y="4348970"/>
            <a:ext cx="180000" cy="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0" name="Line 5"/>
          <p:cNvSpPr>
            <a:spLocks noChangeShapeType="1"/>
          </p:cNvSpPr>
          <p:nvPr/>
        </p:nvSpPr>
        <p:spPr bwMode="auto">
          <a:xfrm rot="5400000">
            <a:off x="7238398" y="5108977"/>
            <a:ext cx="468000" cy="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242192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3600"/>
            <a:ext cx="8229240" cy="1123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Ζωνοδιαβατή Διαμόρφωση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57200" y="1464726"/>
            <a:ext cx="8382000" cy="49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Ζωνοδιαβατή Διαμόρφωση</a:t>
            </a:r>
            <a:r>
              <a:rPr lang="en-US" altLang="el-GR" sz="2200" dirty="0" smtClean="0"/>
              <a:t>:</a:t>
            </a:r>
            <a:r>
              <a:rPr lang="el-GR" altLang="el-GR" sz="2200" dirty="0" smtClean="0"/>
              <a:t> Η διαδικασία μετατροπής ενός σήματος δεδομένων σε ημιτονοειδή κυματομορφή της οποίας το πλάτος, η φάση ή η συχνότητα ή συνδυασμός αυτών εξατρώνται από τα μεταδιδόμενα δεδομένα.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Ζωνοδιαβατό Σήμα:</a:t>
            </a:r>
          </a:p>
          <a:p>
            <a:pPr marL="0" indent="0">
              <a:buClr>
                <a:schemeClr val="tx1"/>
              </a:buClr>
              <a:buNone/>
            </a:pPr>
            <a:endParaRPr lang="el-GR" altLang="el-GR" sz="2200" dirty="0" smtClean="0"/>
          </a:p>
          <a:p>
            <a:pPr marL="0" indent="0">
              <a:buClr>
                <a:schemeClr val="tx1"/>
              </a:buClr>
              <a:buNone/>
            </a:pPr>
            <a:endParaRPr lang="el-GR" altLang="el-GR" sz="2200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Το          είναι τριγωνικός παλμός με μοναδιαία ενέργεια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Η κωδικοποίηση </a:t>
            </a:r>
            <a:r>
              <a:rPr lang="en-US" altLang="el-GR" sz="2200" dirty="0" smtClean="0"/>
              <a:t>Gray </a:t>
            </a:r>
            <a:r>
              <a:rPr lang="el-GR" altLang="el-GR" sz="2200" dirty="0" smtClean="0"/>
              <a:t>χρησιμοποιείται για την απεικόνιση των συμβόλων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Η ενέργεια      απεικονίζει τη μέση ενέργεια συμβόλου και είναι: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l-GR" altLang="el-GR" sz="2200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sz="2200" dirty="0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87879154"/>
              </p:ext>
            </p:extLst>
          </p:nvPr>
        </p:nvGraphicFramePr>
        <p:xfrm>
          <a:off x="832680" y="3167317"/>
          <a:ext cx="6634920" cy="890587"/>
        </p:xfrm>
        <a:graphic>
          <a:graphicData uri="http://schemas.openxmlformats.org/presentationml/2006/ole">
            <p:oleObj spid="_x0000_s2369" name="Equation" r:id="rId5" imgW="3429000" imgH="444240" progId="Equation.3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49840"/>
              </p:ext>
            </p:extLst>
          </p:nvPr>
        </p:nvGraphicFramePr>
        <p:xfrm>
          <a:off x="1253597" y="4087852"/>
          <a:ext cx="650875" cy="411162"/>
        </p:xfrm>
        <a:graphic>
          <a:graphicData uri="http://schemas.openxmlformats.org/presentationml/2006/ole">
            <p:oleObj spid="_x0000_s2370" name="Equation" r:id="rId6" imgW="342720" imgH="215640" progId="Equation.3">
              <p:embed/>
            </p:oleObj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7517969"/>
              </p:ext>
            </p:extLst>
          </p:nvPr>
        </p:nvGraphicFramePr>
        <p:xfrm>
          <a:off x="2277004" y="5207659"/>
          <a:ext cx="398462" cy="479425"/>
        </p:xfrm>
        <a:graphic>
          <a:graphicData uri="http://schemas.openxmlformats.org/presentationml/2006/ole">
            <p:oleObj spid="_x0000_s2371" name="Equation" r:id="rId7" imgW="190472" imgH="228566" progId="Equation.3">
              <p:embed/>
            </p:oleObj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2711159"/>
              </p:ext>
            </p:extLst>
          </p:nvPr>
        </p:nvGraphicFramePr>
        <p:xfrm>
          <a:off x="3159540" y="5498170"/>
          <a:ext cx="1981200" cy="788987"/>
        </p:xfrm>
        <a:graphic>
          <a:graphicData uri="http://schemas.openxmlformats.org/presentationml/2006/ole">
            <p:oleObj spid="_x0000_s2372" name="Equation" r:id="rId8" imgW="491344" imgH="39357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182949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57200" y="1464726"/>
            <a:ext cx="8382000" cy="49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Αποδιαμόρφωση</a:t>
            </a:r>
            <a:r>
              <a:rPr lang="en-US" altLang="el-GR" sz="2200" dirty="0" smtClean="0"/>
              <a:t>:</a:t>
            </a:r>
            <a:r>
              <a:rPr lang="el-GR" altLang="el-GR" sz="2200" dirty="0" smtClean="0"/>
              <a:t> Το σήμα του δέκτη μετατρέπεται σε βασικής ζώνης, φιλτραρεται και δειγματοποιείται.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200" dirty="0" smtClean="0"/>
              <a:t>Ανίχνευση: Το δείγματα χρησιμοποιούνται για ανίχνευση χρησιμοποιώντας ένα κριτήριο απόφασης όπως το </a:t>
            </a:r>
            <a:r>
              <a:rPr lang="en-US" altLang="el-GR" sz="2200" dirty="0" smtClean="0"/>
              <a:t>ML.</a:t>
            </a:r>
            <a:endParaRPr lang="el-GR" altLang="el-GR" sz="2200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sz="2200" dirty="0"/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2078038" y="45466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3678238" y="46228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4027488" y="3937000"/>
          <a:ext cx="708025" cy="1838325"/>
        </p:xfrm>
        <a:graphic>
          <a:graphicData uri="http://schemas.openxmlformats.org/presentationml/2006/ole">
            <p:oleObj spid="_x0000_s3532" r:id="rId5" imgW="342776" imgH="491328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794250" y="4683125"/>
          <a:ext cx="476250" cy="250825"/>
        </p:xfrm>
        <a:graphic>
          <a:graphicData uri="http://schemas.openxmlformats.org/presentationml/2006/ole">
            <p:oleObj spid="_x0000_s3533" r:id="rId6" imgW="241048" imgH="126870" progId="Equation.3">
              <p:embed/>
            </p:oleObj>
          </a:graphicData>
        </a:graphic>
      </p:graphicFrame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609600" y="3352800"/>
            <a:ext cx="3371850" cy="2701925"/>
            <a:chOff x="384" y="2112"/>
            <a:chExt cx="2124" cy="1702"/>
          </a:xfrm>
        </p:grpSpPr>
        <p:grpSp>
          <p:nvGrpSpPr>
            <p:cNvPr id="15" name="Group 8"/>
            <p:cNvGrpSpPr>
              <a:grpSpLocks/>
            </p:cNvGrpSpPr>
            <p:nvPr/>
          </p:nvGrpSpPr>
          <p:grpSpPr bwMode="auto">
            <a:xfrm>
              <a:off x="829" y="2112"/>
              <a:ext cx="1679" cy="799"/>
              <a:chOff x="829" y="2112"/>
              <a:chExt cx="1679" cy="799"/>
            </a:xfrm>
          </p:grpSpPr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829" y="2624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" name="AutoShape 10"/>
              <p:cNvSpPr>
                <a:spLocks noChangeArrowheads="1"/>
              </p:cNvSpPr>
              <p:nvPr/>
            </p:nvSpPr>
            <p:spPr bwMode="auto">
              <a:xfrm>
                <a:off x="1213" y="2528"/>
                <a:ext cx="191" cy="191"/>
              </a:xfrm>
              <a:prstGeom prst="flowChartSummingJunction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>
                <a:off x="1405" y="2624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1" name="Rectangle 12"/>
              <p:cNvSpPr>
                <a:spLocks noChangeArrowheads="1"/>
              </p:cNvSpPr>
              <p:nvPr/>
            </p:nvSpPr>
            <p:spPr bwMode="auto">
              <a:xfrm>
                <a:off x="1789" y="2384"/>
                <a:ext cx="335" cy="527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graphicFrame>
            <p:nvGraphicFramePr>
              <p:cNvPr id="32" name="Object 13"/>
              <p:cNvGraphicFramePr>
                <a:graphicFrameLocks noChangeAspect="1"/>
              </p:cNvGraphicFramePr>
              <p:nvPr/>
            </p:nvGraphicFramePr>
            <p:xfrm>
              <a:off x="1818" y="2384"/>
              <a:ext cx="402" cy="497"/>
            </p:xfrm>
            <a:graphic>
              <a:graphicData uri="http://schemas.openxmlformats.org/presentationml/2006/ole">
                <p:oleObj spid="_x0000_s3534" r:id="rId7" imgW="266534" imgH="329989" progId="Equation.3">
                  <p:embed/>
                </p:oleObj>
              </a:graphicData>
            </a:graphic>
          </p:graphicFrame>
          <p:sp>
            <p:nvSpPr>
              <p:cNvPr id="33" name="Line 14"/>
              <p:cNvSpPr>
                <a:spLocks noChangeShapeType="1"/>
              </p:cNvSpPr>
              <p:nvPr/>
            </p:nvSpPr>
            <p:spPr bwMode="auto">
              <a:xfrm>
                <a:off x="2125" y="2624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1309" y="2336"/>
                <a:ext cx="0" cy="19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35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942998920"/>
                  </p:ext>
                </p:extLst>
              </p:nvPr>
            </p:nvGraphicFramePr>
            <p:xfrm>
              <a:off x="1215" y="2112"/>
              <a:ext cx="359" cy="243"/>
            </p:xfrm>
            <a:graphic>
              <a:graphicData uri="http://schemas.openxmlformats.org/presentationml/2006/ole">
                <p:oleObj spid="_x0000_s3535" name="Equation" r:id="rId8" imgW="317160" imgH="215640" progId="Equation.3">
                  <p:embed/>
                </p:oleObj>
              </a:graphicData>
            </a:graphic>
          </p:graphicFrame>
        </p:grp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829" y="3008"/>
              <a:ext cx="1679" cy="806"/>
              <a:chOff x="829" y="3008"/>
              <a:chExt cx="1679" cy="806"/>
            </a:xfrm>
          </p:grpSpPr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829" y="3527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1" name="AutoShape 19"/>
              <p:cNvSpPr>
                <a:spLocks noChangeArrowheads="1"/>
              </p:cNvSpPr>
              <p:nvPr/>
            </p:nvSpPr>
            <p:spPr bwMode="auto">
              <a:xfrm>
                <a:off x="1213" y="3431"/>
                <a:ext cx="191" cy="191"/>
              </a:xfrm>
              <a:prstGeom prst="flowChartSummingJunction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1405" y="3527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1789" y="3287"/>
                <a:ext cx="335" cy="527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solidFill>
                    <a:schemeClr val="bg1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graphicFrame>
            <p:nvGraphicFramePr>
              <p:cNvPr id="24" name="Object 22"/>
              <p:cNvGraphicFramePr>
                <a:graphicFrameLocks noChangeAspect="1"/>
              </p:cNvGraphicFramePr>
              <p:nvPr/>
            </p:nvGraphicFramePr>
            <p:xfrm>
              <a:off x="1818" y="3287"/>
              <a:ext cx="402" cy="497"/>
            </p:xfrm>
            <a:graphic>
              <a:graphicData uri="http://schemas.openxmlformats.org/presentationml/2006/ole">
                <p:oleObj spid="_x0000_s3536" r:id="rId9" imgW="266534" imgH="329989" progId="Equation.3">
                  <p:embed/>
                </p:oleObj>
              </a:graphicData>
            </a:graphic>
          </p:graphicFrame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2125" y="3527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1309" y="3239"/>
                <a:ext cx="0" cy="19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7" name="Object 2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769522003"/>
                  </p:ext>
                </p:extLst>
              </p:nvPr>
            </p:nvGraphicFramePr>
            <p:xfrm>
              <a:off x="1194" y="3008"/>
              <a:ext cx="402" cy="257"/>
            </p:xfrm>
            <a:graphic>
              <a:graphicData uri="http://schemas.openxmlformats.org/presentationml/2006/ole">
                <p:oleObj spid="_x0000_s3537" name="Equation" r:id="rId10" imgW="355320" imgH="228600" progId="Equation.3">
                  <p:embed/>
                </p:oleObj>
              </a:graphicData>
            </a:graphic>
          </p:graphicFrame>
        </p:grp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829" y="2624"/>
              <a:ext cx="0" cy="91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445" y="3008"/>
              <a:ext cx="3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9" name="Object 28"/>
            <p:cNvGraphicFramePr>
              <a:graphicFrameLocks noChangeAspect="1"/>
            </p:cNvGraphicFramePr>
            <p:nvPr/>
          </p:nvGraphicFramePr>
          <p:xfrm>
            <a:off x="384" y="2752"/>
            <a:ext cx="335" cy="255"/>
          </p:xfrm>
          <a:graphic>
            <a:graphicData uri="http://schemas.openxmlformats.org/presentationml/2006/ole">
              <p:oleObj spid="_x0000_s3538" r:id="rId11" imgW="266438" imgH="203005" progId="Equation.3">
                <p:embed/>
              </p:oleObj>
            </a:graphicData>
          </a:graphic>
        </p:graphicFrame>
      </p:grpSp>
      <p:graphicFrame>
        <p:nvGraphicFramePr>
          <p:cNvPr id="36" name="Object 29"/>
          <p:cNvGraphicFramePr>
            <a:graphicFrameLocks noChangeAspect="1"/>
          </p:cNvGraphicFramePr>
          <p:nvPr/>
        </p:nvGraphicFramePr>
        <p:xfrm>
          <a:off x="3525838" y="3721100"/>
          <a:ext cx="304800" cy="431800"/>
        </p:xfrm>
        <a:graphic>
          <a:graphicData uri="http://schemas.openxmlformats.org/presentationml/2006/ole">
            <p:oleObj spid="_x0000_s3539" r:id="rId12" imgW="152245" imgH="215676" progId="Equation.3">
              <p:embed/>
            </p:oleObj>
          </a:graphicData>
        </a:graphic>
      </p:graphicFrame>
      <p:graphicFrame>
        <p:nvGraphicFramePr>
          <p:cNvPr id="37" name="Object 30"/>
          <p:cNvGraphicFramePr>
            <a:graphicFrameLocks noChangeAspect="1"/>
          </p:cNvGraphicFramePr>
          <p:nvPr/>
        </p:nvGraphicFramePr>
        <p:xfrm>
          <a:off x="3525838" y="5537200"/>
          <a:ext cx="381000" cy="457200"/>
        </p:xfrm>
        <a:graphic>
          <a:graphicData uri="http://schemas.openxmlformats.org/presentationml/2006/ole">
            <p:oleObj spid="_x0000_s3540" r:id="rId13" imgW="190472" imgH="228566" progId="Equation.3">
              <p:embed/>
            </p:oleObj>
          </a:graphicData>
        </a:graphic>
      </p:graphicFrame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1219200" y="3276600"/>
            <a:ext cx="4114800" cy="28956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5334000" y="48006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0" name="Object 33"/>
          <p:cNvGraphicFramePr>
            <a:graphicFrameLocks noChangeAspect="1"/>
          </p:cNvGraphicFramePr>
          <p:nvPr/>
        </p:nvGraphicFramePr>
        <p:xfrm>
          <a:off x="5502275" y="4495800"/>
          <a:ext cx="252413" cy="250825"/>
        </p:xfrm>
        <a:graphic>
          <a:graphicData uri="http://schemas.openxmlformats.org/presentationml/2006/ole">
            <p:oleObj spid="_x0000_s3541" r:id="rId14" imgW="126720" imgH="126720" progId="Equation.3">
              <p:embed/>
            </p:oleObj>
          </a:graphicData>
        </a:graphic>
      </p:graphicFrame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5943600" y="3810000"/>
            <a:ext cx="1600200" cy="19050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Κύκλωμα </a:t>
            </a: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Απόφασης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GB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(ML </a:t>
            </a:r>
            <a:r>
              <a:rPr lang="el-GR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ανιχνευτής</a:t>
            </a:r>
            <a:r>
              <a:rPr lang="en-GB" altLang="el-GR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)</a:t>
            </a:r>
            <a:r>
              <a:rPr lang="ar-SA" altLang="el-GR" sz="18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‏</a:t>
            </a:r>
            <a:endParaRPr lang="en-GB" altLang="el-GR" sz="1800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pSp>
        <p:nvGrpSpPr>
          <p:cNvPr id="42" name="Group 35"/>
          <p:cNvGrpSpPr>
            <a:grpSpLocks/>
          </p:cNvGrpSpPr>
          <p:nvPr/>
        </p:nvGrpSpPr>
        <p:grpSpPr bwMode="auto">
          <a:xfrm>
            <a:off x="7564438" y="4572000"/>
            <a:ext cx="1044575" cy="468313"/>
            <a:chOff x="4765" y="2880"/>
            <a:chExt cx="658" cy="29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4765" y="3024"/>
              <a:ext cx="335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4" name="Object 37"/>
            <p:cNvGraphicFramePr>
              <a:graphicFrameLocks noChangeAspect="1"/>
            </p:cNvGraphicFramePr>
            <p:nvPr/>
          </p:nvGraphicFramePr>
          <p:xfrm>
            <a:off x="5149" y="2880"/>
            <a:ext cx="274" cy="295"/>
          </p:xfrm>
          <a:graphic>
            <a:graphicData uri="http://schemas.openxmlformats.org/presentationml/2006/ole">
              <p:oleObj spid="_x0000_s3542" r:id="rId15" imgW="164845" imgH="177515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Συναφής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Συναφής ανίχνευση: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Απαιτεί ανάκτησης </a:t>
            </a:r>
            <a:r>
              <a:rPr lang="el-GR" altLang="el-GR" sz="2800" dirty="0"/>
              <a:t>φάσης </a:t>
            </a:r>
            <a:r>
              <a:rPr lang="el-GR" altLang="el-GR" sz="2800" dirty="0" smtClean="0"/>
              <a:t>φορέα στον δέκτη και έτσι τα κυκλώματα εκτελούν την εκτίμηση φάσης.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Λόγοι αναντιστοιχίας της φάσης φορέα στον δέκτη: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Η καθυστέρηση μετάδοσης προκαλεί μετατόπιση στο λαμβανόμενο σήμα.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Οι ταλαντωτές στον δέκτη που παράγουν το σήμα φορέα δεν είναι «κλειδωμένης φάσης» με του μεταδιδόμενου φορέα.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1828197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Συναφής Ανίχνευση (συνέχεια)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Κυκλώματα όπως το «βρόχου κλειδωμένης φάσης», </a:t>
            </a:r>
            <a:r>
              <a:rPr lang="en-US" altLang="el-GR" sz="2800" dirty="0" smtClean="0"/>
              <a:t>Phase Locked Loop (PLL) </a:t>
            </a:r>
            <a:r>
              <a:rPr lang="el-GR" altLang="el-GR" sz="2800" dirty="0" smtClean="0"/>
              <a:t>εφαρμόζονται στον δέκτη για την εκτίμηση φάσης φορέα</a:t>
            </a:r>
            <a:endParaRPr lang="en-US" altLang="el-GR" sz="2800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962025" y="3420531"/>
            <a:ext cx="7489211" cy="1674813"/>
            <a:chOff x="606" y="1824"/>
            <a:chExt cx="4866" cy="1055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688" y="1920"/>
              <a:ext cx="815" cy="431"/>
            </a:xfrm>
            <a:prstGeom prst="rect">
              <a:avLst/>
            </a:prstGeom>
            <a:noFill/>
            <a:ln w="28440">
              <a:solidFill>
                <a:srgbClr val="00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1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PLL</a:t>
              </a: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912" y="2160"/>
              <a:ext cx="1775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440" y="2304"/>
              <a:ext cx="671" cy="33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Ταλαντωτής</a:t>
              </a:r>
              <a:endParaRPr lang="en-GB" alt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2496"/>
              <a:ext cx="959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3072" y="2349"/>
              <a:ext cx="0" cy="1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3504" y="2160"/>
              <a:ext cx="911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600" y="2352"/>
              <a:ext cx="383" cy="239"/>
            </a:xfrm>
            <a:prstGeom prst="rect">
              <a:avLst/>
            </a:prstGeom>
            <a:noFill/>
            <a:ln w="1260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n-GB" altLang="el-GR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90</a:t>
              </a:r>
              <a:r>
                <a:rPr lang="el-GR" altLang="el-GR" sz="1600" baseline="30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ο</a:t>
              </a:r>
              <a:endParaRPr lang="en-GB" alt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3744" y="2160"/>
              <a:ext cx="0" cy="19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984" y="2496"/>
              <a:ext cx="431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67065766"/>
                </p:ext>
              </p:extLst>
            </p:nvPr>
          </p:nvGraphicFramePr>
          <p:xfrm>
            <a:off x="606" y="1824"/>
            <a:ext cx="2045" cy="334"/>
          </p:xfrm>
          <a:graphic>
            <a:graphicData uri="http://schemas.openxmlformats.org/presentationml/2006/ole">
              <p:oleObj spid="_x0000_s10347" name="Equation" r:id="rId5" imgW="2590560" imgH="444240" progId="Equation.3">
                <p:embed/>
              </p:oleObj>
            </a:graphicData>
          </a:graphic>
        </p:graphicFrame>
        <p:graphicFrame>
          <p:nvGraphicFramePr>
            <p:cNvPr id="19" name="Object 14"/>
            <p:cNvGraphicFramePr>
              <a:graphicFrameLocks noChangeAspect="1"/>
            </p:cNvGraphicFramePr>
            <p:nvPr/>
          </p:nvGraphicFramePr>
          <p:xfrm>
            <a:off x="3594" y="1825"/>
            <a:ext cx="773" cy="334"/>
          </p:xfrm>
          <a:graphic>
            <a:graphicData uri="http://schemas.openxmlformats.org/presentationml/2006/ole">
              <p:oleObj spid="_x0000_s10348" r:id="rId6" imgW="491360" imgH="444364" progId="Equation.3">
                <p:embed/>
              </p:oleObj>
            </a:graphicData>
          </a:graphic>
        </p:graphicFrame>
        <p:graphicFrame>
          <p:nvGraphicFramePr>
            <p:cNvPr id="20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658753732"/>
                </p:ext>
              </p:extLst>
            </p:nvPr>
          </p:nvGraphicFramePr>
          <p:xfrm>
            <a:off x="4014" y="2545"/>
            <a:ext cx="816" cy="334"/>
          </p:xfrm>
          <a:graphic>
            <a:graphicData uri="http://schemas.openxmlformats.org/presentationml/2006/ole">
              <p:oleObj spid="_x0000_s10349" name="Equation" r:id="rId7" imgW="1002960" imgH="444240" progId="Equation.3">
                <p:embed/>
              </p:oleObj>
            </a:graphicData>
          </a:graphic>
        </p:graphicFrame>
        <p:sp>
          <p:nvSpPr>
            <p:cNvPr id="21" name="AutoShape 16"/>
            <p:cNvSpPr>
              <a:spLocks/>
            </p:cNvSpPr>
            <p:nvPr/>
          </p:nvSpPr>
          <p:spPr bwMode="auto">
            <a:xfrm>
              <a:off x="4512" y="2016"/>
              <a:ext cx="143" cy="623"/>
            </a:xfrm>
            <a:prstGeom prst="rightBrace">
              <a:avLst>
                <a:gd name="adj1" fmla="val 36305"/>
                <a:gd name="adj2" fmla="val 50000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4679" y="2151"/>
              <a:ext cx="793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Χρήση από Συσχετιστές</a:t>
              </a:r>
              <a:endParaRPr lang="en-GB" alt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</p:grp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6629400" y="3268131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7391400" y="5249331"/>
            <a:ext cx="122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r>
              <a:rPr lang="en-GB" altLang="el-GR" b="1" dirty="0">
                <a:solidFill>
                  <a:srgbClr val="000000"/>
                </a:solidFill>
              </a:rPr>
              <a:t>Q </a:t>
            </a:r>
            <a:r>
              <a:rPr lang="el-GR" altLang="el-GR" b="1" dirty="0" smtClean="0">
                <a:solidFill>
                  <a:srgbClr val="000000"/>
                </a:solidFill>
              </a:rPr>
              <a:t>κλάδος</a:t>
            </a:r>
            <a:endParaRPr lang="en-GB" altLang="el-GR" b="1" dirty="0">
              <a:solidFill>
                <a:srgbClr val="000000"/>
              </a:solidFill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 flipV="1">
            <a:off x="7086600" y="5020731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6477000" y="2895594"/>
            <a:ext cx="1109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l-GR" b="1" dirty="0">
                <a:solidFill>
                  <a:srgbClr val="000000"/>
                </a:solidFill>
              </a:rPr>
              <a:t>I </a:t>
            </a:r>
            <a:r>
              <a:rPr lang="el-GR" altLang="el-GR" b="1" dirty="0" smtClean="0">
                <a:solidFill>
                  <a:srgbClr val="000000"/>
                </a:solidFill>
              </a:rPr>
              <a:t>κλάδος</a:t>
            </a:r>
            <a:endParaRPr lang="fr-FR" altLang="el-G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0334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Τύποι Διαμόρφωσης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175300"/>
            <a:ext cx="7959780" cy="478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Μονοδιάστατες κυματομορφές:</a:t>
            </a:r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/>
              <a:t>Διαμόρφωση Πλάτους </a:t>
            </a:r>
            <a:r>
              <a:rPr lang="el-GR" altLang="el-GR" sz="2400" dirty="0" smtClean="0"/>
              <a:t>,</a:t>
            </a:r>
            <a:r>
              <a:rPr lang="en-GB" altLang="el-GR" sz="2400" dirty="0" smtClean="0"/>
              <a:t>Amplitude </a:t>
            </a:r>
            <a:r>
              <a:rPr lang="en-GB" altLang="el-GR" sz="2400" dirty="0"/>
              <a:t>Shift Keying (ASK)‏</a:t>
            </a:r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altLang="el-GR" sz="2400" dirty="0" smtClean="0"/>
              <a:t>M-</a:t>
            </a:r>
            <a:r>
              <a:rPr lang="el-GR" altLang="el-GR" sz="2400" dirty="0" smtClean="0"/>
              <a:t>αδική Διαμόρφωση Πλάτους</a:t>
            </a:r>
            <a:r>
              <a:rPr lang="en-US" altLang="el-GR" sz="2400" dirty="0" smtClean="0"/>
              <a:t>,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M-</a:t>
            </a:r>
            <a:r>
              <a:rPr lang="en-GB" altLang="el-GR" sz="2400" dirty="0" err="1" smtClean="0"/>
              <a:t>ary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Pulse Amplitude Modulation (M-PAM)‏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Διδιάστατες κυματομορφές</a:t>
            </a:r>
            <a:endParaRPr lang="en-GB" altLang="el-GR" sz="2400" dirty="0"/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Μ-αδική Διαμόρφωση Φάσης, </a:t>
            </a:r>
            <a:r>
              <a:rPr lang="en-GB" altLang="el-GR" sz="2400" dirty="0" smtClean="0"/>
              <a:t>M-</a:t>
            </a:r>
            <a:r>
              <a:rPr lang="en-GB" altLang="el-GR" sz="2400" dirty="0" err="1" smtClean="0"/>
              <a:t>ary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Phase Shift Keying (M-PSK)‏</a:t>
            </a:r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Μ-αδική Ορθογώνια Διαμόρφωση Πλάτους, </a:t>
            </a:r>
            <a:r>
              <a:rPr lang="en-GB" altLang="el-GR" sz="2400" dirty="0" smtClean="0"/>
              <a:t>M-</a:t>
            </a:r>
            <a:r>
              <a:rPr lang="en-GB" altLang="el-GR" sz="2400" dirty="0" err="1" smtClean="0"/>
              <a:t>ary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Quadrature Amplitude Modulation (M-QAM)‏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Πολυδιάστατες κυματομορφές</a:t>
            </a:r>
            <a:endParaRPr lang="en-GB" altLang="el-GR" sz="2400" dirty="0" smtClean="0"/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l-GR" sz="2400" dirty="0" smtClean="0"/>
              <a:t>M-</a:t>
            </a:r>
            <a:r>
              <a:rPr lang="el-GR" altLang="el-GR" sz="2400" dirty="0" smtClean="0"/>
              <a:t>αδική Διαμόρφωση Συχνότητας, </a:t>
            </a:r>
            <a:r>
              <a:rPr lang="en-GB" altLang="el-GR" sz="2400" dirty="0" smtClean="0"/>
              <a:t>M-</a:t>
            </a:r>
            <a:r>
              <a:rPr lang="en-GB" altLang="el-GR" sz="2400" dirty="0" err="1" smtClean="0"/>
              <a:t>ary</a:t>
            </a:r>
            <a:r>
              <a:rPr lang="en-GB" altLang="el-GR" sz="2400" dirty="0" smtClean="0"/>
              <a:t> Frequency Shift Keying (M-FSK)  </a:t>
            </a:r>
          </a:p>
          <a:p>
            <a:pPr marL="1200150" lvl="2" indent="-28575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97413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Μονοδιάστατη διαμόρφωση, αποδιαμόρφωση και 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571500" y="1412362"/>
            <a:ext cx="7959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400" dirty="0"/>
              <a:t>Διαμόρφωση Πλάτους ,</a:t>
            </a:r>
            <a:r>
              <a:rPr lang="en-GB" altLang="el-GR" sz="2400" dirty="0"/>
              <a:t>Amplitude Shift Keying (ASK)</a:t>
            </a:r>
            <a:r>
              <a:rPr lang="en-GB" altLang="el-GR" sz="2400" dirty="0" smtClean="0"/>
              <a:t>‏</a:t>
            </a:r>
            <a:endParaRPr lang="en-GB" altLang="el-GR" sz="2400" dirty="0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533400" y="2667000"/>
            <a:ext cx="3352800" cy="121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85800" y="2819400"/>
          <a:ext cx="3103563" cy="890588"/>
        </p:xfrm>
        <a:graphic>
          <a:graphicData uri="http://schemas.openxmlformats.org/presentationml/2006/ole">
            <p:oleObj spid="_x0000_s11440" r:id="rId5" imgW="491368" imgH="444371" progId="Equation.3">
              <p:embed/>
            </p:oleObj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3400" y="4114800"/>
            <a:ext cx="3352800" cy="190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2152978"/>
              </p:ext>
            </p:extLst>
          </p:nvPr>
        </p:nvGraphicFramePr>
        <p:xfrm>
          <a:off x="533400" y="4267200"/>
          <a:ext cx="3341689" cy="1706736"/>
        </p:xfrm>
        <a:graphic>
          <a:graphicData uri="http://schemas.openxmlformats.org/presentationml/2006/ole">
            <p:oleObj spid="_x0000_s11441" name="Equation" r:id="rId6" imgW="1587240" imgH="952200" progId="Equation.3">
              <p:embed/>
            </p:oleObj>
          </a:graphicData>
        </a:graphic>
      </p:graphicFrame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4710118" y="3792538"/>
            <a:ext cx="3579815" cy="1463675"/>
            <a:chOff x="2967" y="2197"/>
            <a:chExt cx="2255" cy="922"/>
          </a:xfrm>
        </p:grpSpPr>
        <p:grpSp>
          <p:nvGrpSpPr>
            <p:cNvPr id="12" name="Group 7"/>
            <p:cNvGrpSpPr>
              <a:grpSpLocks/>
            </p:cNvGrpSpPr>
            <p:nvPr/>
          </p:nvGrpSpPr>
          <p:grpSpPr bwMode="auto">
            <a:xfrm>
              <a:off x="2993" y="2437"/>
              <a:ext cx="1835" cy="682"/>
              <a:chOff x="2993" y="2437"/>
              <a:chExt cx="1835" cy="682"/>
            </a:xfrm>
          </p:grpSpPr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2993" y="2869"/>
                <a:ext cx="1535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" name="Oval 9"/>
              <p:cNvSpPr>
                <a:spLocks noChangeArrowheads="1"/>
              </p:cNvSpPr>
              <p:nvPr/>
            </p:nvSpPr>
            <p:spPr bwMode="auto">
              <a:xfrm>
                <a:off x="3329" y="2821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sp>
            <p:nvSpPr>
              <p:cNvPr id="16" name="Oval 10"/>
              <p:cNvSpPr>
                <a:spLocks noChangeArrowheads="1"/>
              </p:cNvSpPr>
              <p:nvPr/>
            </p:nvSpPr>
            <p:spPr bwMode="auto">
              <a:xfrm>
                <a:off x="4049" y="2821"/>
                <a:ext cx="95" cy="95"/>
              </a:xfrm>
              <a:prstGeom prst="ellips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Font typeface="Times New Roman" panose="02020603050405020304" pitchFamily="18" charset="0"/>
                  <a:buNone/>
                </a:pPr>
                <a:endParaRPr lang="en-US" altLang="el-GR" sz="240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  <p:graphicFrame>
            <p:nvGraphicFramePr>
              <p:cNvPr id="17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237070054"/>
                  </p:ext>
                </p:extLst>
              </p:nvPr>
            </p:nvGraphicFramePr>
            <p:xfrm>
              <a:off x="4596" y="2781"/>
              <a:ext cx="232" cy="164"/>
            </p:xfrm>
            <a:graphic>
              <a:graphicData uri="http://schemas.openxmlformats.org/presentationml/2006/ole">
                <p:oleObj spid="_x0000_s11442" name="Equation" r:id="rId7" imgW="304560" imgH="215640" progId="Equation.3">
                  <p:embed/>
                </p:oleObj>
              </a:graphicData>
            </a:graphic>
          </p:graphicFrame>
          <p:graphicFrame>
            <p:nvGraphicFramePr>
              <p:cNvPr id="18" name="Object 12"/>
              <p:cNvGraphicFramePr>
                <a:graphicFrameLocks noChangeAspect="1"/>
              </p:cNvGraphicFramePr>
              <p:nvPr/>
            </p:nvGraphicFramePr>
            <p:xfrm>
              <a:off x="4062" y="2592"/>
              <a:ext cx="178" cy="276"/>
            </p:xfrm>
            <a:graphic>
              <a:graphicData uri="http://schemas.openxmlformats.org/presentationml/2006/ole">
                <p:oleObj spid="_x0000_s11443" r:id="rId8" imgW="139590" imgH="215732" progId="Equation.3">
                  <p:embed/>
                </p:oleObj>
              </a:graphicData>
            </a:graphic>
          </p:graphicFrame>
          <p:graphicFrame>
            <p:nvGraphicFramePr>
              <p:cNvPr id="19" name="Object 13"/>
              <p:cNvGraphicFramePr>
                <a:graphicFrameLocks noChangeAspect="1"/>
              </p:cNvGraphicFramePr>
              <p:nvPr/>
            </p:nvGraphicFramePr>
            <p:xfrm>
              <a:off x="3329" y="2592"/>
              <a:ext cx="194" cy="276"/>
            </p:xfrm>
            <a:graphic>
              <a:graphicData uri="http://schemas.openxmlformats.org/presentationml/2006/ole">
                <p:oleObj spid="_x0000_s11444" r:id="rId9" imgW="152245" imgH="215676" progId="Equation.3">
                  <p:embed/>
                </p:oleObj>
              </a:graphicData>
            </a:graphic>
          </p:graphicFrame>
          <p:sp>
            <p:nvSpPr>
              <p:cNvPr id="20" name="Text Box 14"/>
              <p:cNvSpPr txBox="1">
                <a:spLocks noChangeArrowheads="1"/>
              </p:cNvSpPr>
              <p:nvPr/>
            </p:nvSpPr>
            <p:spPr bwMode="auto">
              <a:xfrm>
                <a:off x="3320" y="2908"/>
                <a:ext cx="177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0</a:t>
                </a:r>
              </a:p>
            </p:txBody>
          </p:sp>
          <p:graphicFrame>
            <p:nvGraphicFramePr>
              <p:cNvPr id="21" name="Object 15"/>
              <p:cNvGraphicFramePr>
                <a:graphicFrameLocks noChangeAspect="1"/>
              </p:cNvGraphicFramePr>
              <p:nvPr/>
            </p:nvGraphicFramePr>
            <p:xfrm>
              <a:off x="4001" y="2948"/>
              <a:ext cx="191" cy="159"/>
            </p:xfrm>
            <a:graphic>
              <a:graphicData uri="http://schemas.openxmlformats.org/presentationml/2006/ole">
                <p:oleObj spid="_x0000_s11445" r:id="rId10" imgW="304565" imgH="253799" progId="Equation.3">
                  <p:embed/>
                </p:oleObj>
              </a:graphicData>
            </a:graphic>
          </p:graphicFrame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3261" y="2437"/>
                <a:ext cx="306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“0”</a:t>
                </a: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3954" y="2437"/>
                <a:ext cx="306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57200">
                  <a:spcBef>
                    <a:spcPct val="20000"/>
                  </a:spcBef>
                  <a:buChar char="•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57200">
                  <a:spcBef>
                    <a:spcPct val="20000"/>
                  </a:spcBef>
                  <a:buChar char="–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57200">
                  <a:spcBef>
                    <a:spcPct val="20000"/>
                  </a:spcBef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chemeClr val="tx1"/>
                  </a:buClr>
                  <a:buFontTx/>
                  <a:buNone/>
                </a:pPr>
                <a:r>
                  <a:rPr lang="en-GB" altLang="el-GR" sz="1600" b="1">
                    <a:latin typeface="Times New Roman" panose="02020603050405020304" pitchFamily="18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“1”</a:t>
                </a:r>
              </a:p>
            </p:txBody>
          </p:sp>
        </p:grp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2967" y="2197"/>
              <a:ext cx="225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chemeClr val="tx1"/>
                </a:buClr>
                <a:buFontTx/>
                <a:buNone/>
              </a:pPr>
              <a:r>
                <a:rPr lang="el-GR" altLang="el-GR" sz="2000" b="1" dirty="0" smtClean="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Μέθοδος </a:t>
              </a:r>
              <a:r>
                <a:rPr lang="en-GB" altLang="el-GR" sz="2000" b="1" dirty="0" smtClean="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On-off </a:t>
              </a:r>
              <a:r>
                <a:rPr lang="en-GB" altLang="el-GR" sz="2000" b="1" dirty="0"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keying (M=2):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64113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6000</TotalTime>
  <Words>970</Words>
  <Application>Microsoft Office PowerPoint</Application>
  <PresentationFormat>Προβολή στην οθόνη (4:3)</PresentationFormat>
  <Paragraphs>246</Paragraphs>
  <Slides>29</Slides>
  <Notes>28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29</vt:i4>
      </vt:variant>
    </vt:vector>
  </HeadingPairs>
  <TitlesOfParts>
    <vt:vector size="33" baseType="lpstr">
      <vt:lpstr>Office Theme</vt:lpstr>
      <vt:lpstr>Office Theme</vt:lpstr>
      <vt:lpstr>Equation</vt:lpstr>
      <vt:lpstr>Microsoft Equation 3.0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Manager>Στυλιανάκης Βασίλης</Manager>
  <Company>Πανεπιστήμιο Πατρών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Επικοινωνίες Ι</dc:title>
  <dc:subject>Ζωνοδιαβατή Διαμόρφωση/Αποδιαμόρφωση</dc:subject>
  <dc:creator>Στυλιανάκης Βασίλης</dc:creator>
  <cp:keywords>σήμα,ανίχνευση, διαμόρφωση, αποδιαμόρφωση; Ζωνοδιαβατή</cp:keywords>
  <cp:lastModifiedBy>Stylianakis</cp:lastModifiedBy>
  <cp:revision>156</cp:revision>
  <dcterms:modified xsi:type="dcterms:W3CDTF">2015-09-09T18:38:37Z</dcterms:modified>
  <dc:language>en-GB</dc:language>
</cp:coreProperties>
</file>