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F07D-4E69-4A93-8FB7-E7CA97A61BC3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85B3-14CE-4A56-B9E7-4885A03B92F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74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F07D-4E69-4A93-8FB7-E7CA97A61BC3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85B3-14CE-4A56-B9E7-4885A03B92F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9964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F07D-4E69-4A93-8FB7-E7CA97A61BC3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85B3-14CE-4A56-B9E7-4885A03B92F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542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F07D-4E69-4A93-8FB7-E7CA97A61BC3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85B3-14CE-4A56-B9E7-4885A03B92F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83914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F07D-4E69-4A93-8FB7-E7CA97A61BC3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85B3-14CE-4A56-B9E7-4885A03B92F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58739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F07D-4E69-4A93-8FB7-E7CA97A61BC3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85B3-14CE-4A56-B9E7-4885A03B92F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76991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F07D-4E69-4A93-8FB7-E7CA97A61BC3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85B3-14CE-4A56-B9E7-4885A03B92F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27224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F07D-4E69-4A93-8FB7-E7CA97A61BC3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85B3-14CE-4A56-B9E7-4885A03B92F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56585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F07D-4E69-4A93-8FB7-E7CA97A61BC3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85B3-14CE-4A56-B9E7-4885A03B92F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0274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F07D-4E69-4A93-8FB7-E7CA97A61BC3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85B3-14CE-4A56-B9E7-4885A03B92F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6188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F07D-4E69-4A93-8FB7-E7CA97A61BC3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85B3-14CE-4A56-B9E7-4885A03B92F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9836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F07D-4E69-4A93-8FB7-E7CA97A61BC3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85B3-14CE-4A56-B9E7-4885A03B92F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3967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F07D-4E69-4A93-8FB7-E7CA97A61BC3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85B3-14CE-4A56-B9E7-4885A03B92F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6617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F07D-4E69-4A93-8FB7-E7CA97A61BC3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85B3-14CE-4A56-B9E7-4885A03B92F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0733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F07D-4E69-4A93-8FB7-E7CA97A61BC3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85B3-14CE-4A56-B9E7-4885A03B92F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9722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F07D-4E69-4A93-8FB7-E7CA97A61BC3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85B3-14CE-4A56-B9E7-4885A03B92F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709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F07D-4E69-4A93-8FB7-E7CA97A61BC3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85B3-14CE-4A56-B9E7-4885A03B92F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812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D4F07D-4E69-4A93-8FB7-E7CA97A61BC3}" type="datetimeFigureOut">
              <a:rPr lang="el-GR" smtClean="0"/>
              <a:pPr/>
              <a:t>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485B3-14CE-4A56-B9E7-4885A03B92F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73038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6000" dirty="0" smtClean="0"/>
              <a:t>Ύστερος Μεσαίωνας (14ος-15</a:t>
            </a:r>
            <a:r>
              <a:rPr lang="el-GR" sz="6000" baseline="30000" dirty="0" smtClean="0"/>
              <a:t>ος</a:t>
            </a:r>
            <a:r>
              <a:rPr lang="el-GR" sz="6000" dirty="0" smtClean="0"/>
              <a:t> αιώνας)</a:t>
            </a:r>
            <a:endParaRPr lang="el-GR" sz="6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Ευρωπαικη</a:t>
            </a:r>
            <a:r>
              <a:rPr lang="el-GR" dirty="0" smtClean="0">
                <a:latin typeface="Arial Black" pitchFamily="34" charset="0"/>
              </a:rPr>
              <a:t> </a:t>
            </a:r>
            <a:r>
              <a:rPr lang="el-GR" dirty="0" err="1" smtClean="0">
                <a:latin typeface="Arial Black" pitchFamily="34" charset="0"/>
              </a:rPr>
              <a:t>ιστορια</a:t>
            </a:r>
            <a:r>
              <a:rPr lang="el-GR" dirty="0" smtClean="0">
                <a:latin typeface="Arial Black" pitchFamily="34" charset="0"/>
              </a:rPr>
              <a:t> 4</a:t>
            </a:r>
            <a:r>
              <a:rPr lang="el-GR" baseline="30000" dirty="0" smtClean="0">
                <a:latin typeface="Arial Black" pitchFamily="34" charset="0"/>
              </a:rPr>
              <a:t>η</a:t>
            </a:r>
            <a:r>
              <a:rPr lang="el-GR" dirty="0" smtClean="0">
                <a:latin typeface="Arial Black" pitchFamily="34" charset="0"/>
              </a:rPr>
              <a:t> Συνάντηση 2/4/2020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90897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</a:t>
            </a:r>
            <a:r>
              <a:rPr lang="el-GR" dirty="0" smtClean="0"/>
              <a:t>Οι απαρχές συγκρότησης του απολυταρχικού κράτους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κρίση της φεουδαρχίας</a:t>
            </a:r>
          </a:p>
          <a:p>
            <a:r>
              <a:rPr lang="el-GR" dirty="0" smtClean="0"/>
              <a:t>Συγκεντρωτικά κράτη και η απορρόφηση των ευγενών</a:t>
            </a:r>
          </a:p>
          <a:p>
            <a:r>
              <a:rPr lang="el-GR" dirty="0" smtClean="0"/>
              <a:t>Κεντρική εξουσία</a:t>
            </a:r>
          </a:p>
          <a:p>
            <a:r>
              <a:rPr lang="el-GR" dirty="0" smtClean="0"/>
              <a:t>Η σημασία των πολέμων</a:t>
            </a:r>
          </a:p>
          <a:p>
            <a:r>
              <a:rPr lang="el-GR" dirty="0" smtClean="0"/>
              <a:t>Η σημασία των ασθενειών </a:t>
            </a:r>
          </a:p>
          <a:p>
            <a:r>
              <a:rPr lang="el-GR" dirty="0" smtClean="0"/>
              <a:t>Οι συνέπειες της οικονομικής κρίσης στους ευγενείς</a:t>
            </a:r>
          </a:p>
          <a:p>
            <a:r>
              <a:rPr lang="el-GR" dirty="0" smtClean="0"/>
              <a:t>Ο ρόλος των ανακαλύψεων – χρήμα </a:t>
            </a:r>
            <a:r>
              <a:rPr lang="el-GR" smtClean="0"/>
              <a:t>και γνώση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Ι. Η κρίση του 14</a:t>
            </a:r>
            <a:r>
              <a:rPr lang="el-GR" baseline="30000" dirty="0" smtClean="0"/>
              <a:t>ου</a:t>
            </a:r>
            <a:r>
              <a:rPr lang="el-GR" dirty="0" smtClean="0"/>
              <a:t> αιώνα. Επιδημίες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r>
              <a:rPr lang="el-GR" dirty="0" smtClean="0"/>
              <a:t>Λιμός και πανώλη</a:t>
            </a:r>
          </a:p>
          <a:p>
            <a:r>
              <a:rPr lang="el-GR" dirty="0" smtClean="0"/>
              <a:t>Πανώλη λόγω κλιματολογικών συνθηκών και προοδευτικά μείωση των καλλιεργειών, κυρίως τα δημητριακά </a:t>
            </a:r>
          </a:p>
          <a:p>
            <a:r>
              <a:rPr lang="el-GR" dirty="0" smtClean="0"/>
              <a:t>Γερμανία και μετά στη </a:t>
            </a:r>
            <a:r>
              <a:rPr lang="el-GR" dirty="0"/>
              <a:t>ν</a:t>
            </a:r>
            <a:r>
              <a:rPr lang="el-GR" dirty="0" smtClean="0"/>
              <a:t>ότια Ευρώπη</a:t>
            </a:r>
          </a:p>
          <a:p>
            <a:r>
              <a:rPr lang="el-GR" dirty="0" smtClean="0"/>
              <a:t>1315 Γερμανία και βόρεια Ευρώπη και λίγο μετά στη φυτική Μεσόγειο.</a:t>
            </a:r>
          </a:p>
          <a:p>
            <a:r>
              <a:rPr lang="el-GR" dirty="0" smtClean="0"/>
              <a:t>Αύξηση τιμών σιτοδεία – το 1316 10% του πληθυσμού στη βόρεια Ευρώπη πεθαίνει από πείνα.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0556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Πανώλη από το 1347 κάνει θραύση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Πλοία γενοβέζικα ερχόμενα από τη Μαύρη Θάλασσα φέρνουν την αρρώστια στη Σικελία</a:t>
            </a:r>
          </a:p>
          <a:p>
            <a:r>
              <a:rPr lang="el-GR" dirty="0" smtClean="0"/>
              <a:t>1348. Η πανώλη το 1348 στο Παρίσι και στις Κάτω χώρες</a:t>
            </a:r>
          </a:p>
          <a:p>
            <a:r>
              <a:rPr lang="el-GR" dirty="0" smtClean="0"/>
              <a:t>1349 Γερμανία, </a:t>
            </a:r>
            <a:r>
              <a:rPr lang="el-GR" dirty="0"/>
              <a:t>Ι</a:t>
            </a:r>
            <a:r>
              <a:rPr lang="el-GR" dirty="0" smtClean="0"/>
              <a:t>σπανία και σε όλο το βορρά. </a:t>
            </a:r>
          </a:p>
          <a:p>
            <a:r>
              <a:rPr lang="el-GR" dirty="0" smtClean="0"/>
              <a:t>Ακολουθούν για πολλά χρόνια νέες ασθένειες (τύφος, </a:t>
            </a:r>
            <a:r>
              <a:rPr lang="el-GR" dirty="0" err="1" smtClean="0"/>
              <a:t>κοκκύτης</a:t>
            </a:r>
            <a:r>
              <a:rPr lang="el-GR" dirty="0" smtClean="0"/>
              <a:t>, γρίπη). Μέχρι τα μέσα του 15</a:t>
            </a:r>
            <a:r>
              <a:rPr lang="el-GR" baseline="30000" dirty="0" smtClean="0"/>
              <a:t>ου</a:t>
            </a:r>
            <a:r>
              <a:rPr lang="el-GR" dirty="0" smtClean="0"/>
              <a:t> αιώνα</a:t>
            </a:r>
          </a:p>
          <a:p>
            <a:r>
              <a:rPr lang="el-GR" dirty="0" smtClean="0"/>
              <a:t>Αδυναμία ιατρικής να θεραπεύσει. </a:t>
            </a:r>
          </a:p>
          <a:p>
            <a:r>
              <a:rPr lang="el-GR" dirty="0" smtClean="0"/>
              <a:t>Αποδιοπομπαίοι τράγοι (οι κρεοπώλες για υποτιθέμενη βρωμιά, και κυρίως Εβραίοι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7818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ΙΙ. Συγκρούσεις Εκατονταετής πόλεμος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800" dirty="0" smtClean="0"/>
              <a:t>Σειρά από συρράξεις στον 14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και τον 15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αιώνα</a:t>
            </a:r>
          </a:p>
          <a:p>
            <a:r>
              <a:rPr lang="el-GR" sz="2800" dirty="0" smtClean="0"/>
              <a:t>Κυρίως η σύρραξη ανάμεσα σε Γαλλία και Αγγλία (εκατονταετής πόλεμος 1337-1453). Ιωάννα της </a:t>
            </a:r>
            <a:r>
              <a:rPr lang="el-GR" sz="2800" dirty="0" err="1" smtClean="0"/>
              <a:t>Λωραίνης</a:t>
            </a:r>
            <a:r>
              <a:rPr lang="el-GR" sz="2800" dirty="0" smtClean="0"/>
              <a:t> </a:t>
            </a:r>
          </a:p>
          <a:p>
            <a:r>
              <a:rPr lang="el-GR" sz="2800" dirty="0" smtClean="0"/>
              <a:t>Τοπικοί πόλεμοι σε Γερμανία, Ιταλία.</a:t>
            </a:r>
          </a:p>
          <a:p>
            <a:r>
              <a:rPr lang="el-GR" sz="2800" dirty="0" smtClean="0"/>
              <a:t>Οι Ισπανοί επιχειρούν να διώξουν τους Άραβες.</a:t>
            </a:r>
          </a:p>
          <a:p>
            <a:r>
              <a:rPr lang="el-GR" sz="2800" dirty="0" smtClean="0"/>
              <a:t>Οι Ούγγροι ενάντια στους Τούρκους στις παραδουνάβιες περιοχές. </a:t>
            </a:r>
          </a:p>
          <a:p>
            <a:r>
              <a:rPr lang="el-GR" sz="2800" dirty="0" smtClean="0"/>
              <a:t>Άγγλοι εναντίον των Σκοτσέζων </a:t>
            </a:r>
          </a:p>
          <a:p>
            <a:pPr>
              <a:buNone/>
            </a:pPr>
            <a:r>
              <a:rPr lang="el-GR" dirty="0" smtClean="0"/>
              <a:t>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0283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Ιωάννα της </a:t>
            </a:r>
            <a:r>
              <a:rPr lang="el-GR" dirty="0" err="1" smtClean="0"/>
              <a:t>Λορραίνης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076" y="1672046"/>
            <a:ext cx="7253430" cy="318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ΙΙΙ. Οικονομική καθίζηση και αγροτικές εξεγέρσεις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Τεράστια μείωση της αγροτικής παραγωγής. Σε πολλά μέρη ξεπερνάει το 50% της παραγωγής.</a:t>
            </a:r>
          </a:p>
          <a:p>
            <a:r>
              <a:rPr lang="el-GR" dirty="0" smtClean="0"/>
              <a:t>Συρροή αγροτών στις πόλεις και σε πεδινά μέρη</a:t>
            </a:r>
          </a:p>
          <a:p>
            <a:r>
              <a:rPr lang="el-GR" dirty="0" smtClean="0"/>
              <a:t>Ανάγκη για νέες καλλιέργειες. </a:t>
            </a:r>
            <a:r>
              <a:rPr lang="el-GR" dirty="0" err="1" smtClean="0"/>
              <a:t>Οπωροκηπευτικά</a:t>
            </a:r>
            <a:r>
              <a:rPr lang="el-GR" dirty="0" smtClean="0"/>
              <a:t> και κτηνοτροφία</a:t>
            </a:r>
          </a:p>
          <a:p>
            <a:r>
              <a:rPr lang="el-GR" dirty="0" smtClean="0"/>
              <a:t>Ωφελούνται οι πολύ μεγάλοι γαιοκτήμονες και οι μικροί καλλιεργητές. Ζημιώνονται οι μεσαίοι. </a:t>
            </a:r>
          </a:p>
          <a:p>
            <a:r>
              <a:rPr lang="el-GR" dirty="0" smtClean="0"/>
              <a:t>Εγχειρήματα των χωροδεσποτών να αυξήσουν τα κέρδη κρατώντας χαμηλά τους μισθούς.</a:t>
            </a:r>
          </a:p>
          <a:p>
            <a:r>
              <a:rPr lang="el-GR" dirty="0" smtClean="0"/>
              <a:t>Συνέπεια. Πολλές αγροτικές εξεγέρσεις το διάστημα αυτό. Κυρίως στην Αγγλία και τη Γαλλία για πολλά χρόνια.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8275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4233" y="0"/>
            <a:ext cx="5008714" cy="72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98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Ι</a:t>
            </a:r>
            <a:r>
              <a:rPr lang="en-US" sz="3200" dirty="0" smtClean="0"/>
              <a:t>V. </a:t>
            </a:r>
            <a:r>
              <a:rPr lang="el-GR" sz="3200" dirty="0" smtClean="0"/>
              <a:t>Κρίση της εκκλησίας, των πανεπιστημίων, των γραμμάτων και των τεχνών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Παπική εκκλησία. Συγκρούσεις στην Ιταλία. </a:t>
            </a:r>
          </a:p>
          <a:p>
            <a:r>
              <a:rPr lang="el-GR" dirty="0" smtClean="0"/>
              <a:t>Μείωση ευμάρειας αξιωματούχων της εκκλησίας και συχνά σύνταξη με την κατά τόπους κοσμική εξουσία. </a:t>
            </a:r>
          </a:p>
          <a:p>
            <a:r>
              <a:rPr lang="el-GR" dirty="0" smtClean="0"/>
              <a:t>Δυσχέρεια απλών κληρικών να μείνουν ενεργοί στις ενορίες τους.</a:t>
            </a:r>
          </a:p>
          <a:p>
            <a:r>
              <a:rPr lang="el-GR" dirty="0" smtClean="0"/>
              <a:t>1300. Σύγκρουση Πάπα με τον Βασιλιά της Γαλλίας Φίλιππο Δ’ τον Ωραίο. Νίκη του Φίλιππου</a:t>
            </a:r>
            <a:endParaRPr lang="en-US" dirty="0" smtClean="0"/>
          </a:p>
          <a:p>
            <a:r>
              <a:rPr lang="el-GR" dirty="0" smtClean="0"/>
              <a:t>Εγκατάσταση του Πάπα στην Αβινιόν (1303-1377). </a:t>
            </a:r>
          </a:p>
          <a:p>
            <a:r>
              <a:rPr lang="el-GR" dirty="0" smtClean="0"/>
              <a:t>Κατόπιν δύο πάπες ένας στη Ρώμη και ένας στην Αβινιόν μέχρι το 1414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112119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Κρίση του Πανεπιστημίου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Οικονομική κρίση</a:t>
            </a:r>
          </a:p>
          <a:p>
            <a:r>
              <a:rPr lang="el-GR" dirty="0" err="1" smtClean="0"/>
              <a:t>Αριστοκρατικοποίση</a:t>
            </a:r>
            <a:r>
              <a:rPr lang="el-GR" dirty="0" smtClean="0"/>
              <a:t> του Π. και των καθηγητών</a:t>
            </a:r>
          </a:p>
          <a:p>
            <a:r>
              <a:rPr lang="el-GR" dirty="0" smtClean="0"/>
              <a:t>Εξάρτηση από τις δύο άλλες εξουσίες</a:t>
            </a:r>
          </a:p>
          <a:p>
            <a:r>
              <a:rPr lang="el-GR" dirty="0" smtClean="0"/>
              <a:t>Αποστέωση της σκέψης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08380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148</TotalTime>
  <Words>444</Words>
  <Application>Microsoft Office PowerPoint</Application>
  <PresentationFormat>Προσαρμογή</PresentationFormat>
  <Paragraphs>52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Ιόν</vt:lpstr>
      <vt:lpstr>Ύστερος Μεσαίωνας (14ος-15ος αιώνας)</vt:lpstr>
      <vt:lpstr>Ι. Η κρίση του 14ου αιώνα. Επιδημίες</vt:lpstr>
      <vt:lpstr>Πανώλη από το 1347 κάνει θραύση</vt:lpstr>
      <vt:lpstr>ΙΙ. Συγκρούσεις Εκατονταετής πόλεμος </vt:lpstr>
      <vt:lpstr>Ιωάννα της Λορραίνης </vt:lpstr>
      <vt:lpstr>ΙΙΙ. Οικονομική καθίζηση και αγροτικές εξεγέρσεις</vt:lpstr>
      <vt:lpstr>Διαφάνεια 7</vt:lpstr>
      <vt:lpstr>ΙV. Κρίση της εκκλησίας, των πανεπιστημίων, των γραμμάτων και των τεχνών</vt:lpstr>
      <vt:lpstr>Κρίση του Πανεπιστημίου</vt:lpstr>
      <vt:lpstr>V. Οι απαρχές συγκρότησης του απολυταρχικού κράτους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Ευρωπαϊκή Ιστορία </dc:title>
  <dc:creator>pandelis kiprianos</dc:creator>
  <cp:lastModifiedBy>TempUser</cp:lastModifiedBy>
  <cp:revision>13</cp:revision>
  <dcterms:created xsi:type="dcterms:W3CDTF">2017-03-13T19:31:41Z</dcterms:created>
  <dcterms:modified xsi:type="dcterms:W3CDTF">2020-04-02T06:06:15Z</dcterms:modified>
</cp:coreProperties>
</file>