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1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1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EFBF-22D2-A042-9A03-3485926046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Οι </a:t>
            </a:r>
            <a:r>
              <a:rPr lang="el-GR" i="1" dirty="0" err="1"/>
              <a:t>πολιτικες</a:t>
            </a:r>
            <a:r>
              <a:rPr lang="el-GR" dirty="0"/>
              <a:t> του </a:t>
            </a:r>
            <a:r>
              <a:rPr lang="el-GR" dirty="0" err="1"/>
              <a:t>θρηνου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E189C5-B48F-0747-A1AD-2C6BA9C755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Αντίσταση μέσω του θρήνου – είτε ατομικά (πρωταγωνίστρια / ηθοποιός) είτε συλλογικά (γυναικείος χορός) – </a:t>
            </a:r>
          </a:p>
          <a:p>
            <a:r>
              <a:rPr lang="el-GR" dirty="0"/>
              <a:t>εναντίον κάποιου που φέρει εξουσία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93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B3C-4C52-CE4B-B970-99E815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5435-FD23-F449-8265-1C1ECDE9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Αισχύλου </a:t>
            </a:r>
            <a:r>
              <a:rPr lang="el-GR" i="1" dirty="0"/>
              <a:t>Χοηφόροι</a:t>
            </a:r>
          </a:p>
          <a:p>
            <a:pPr algn="ctr"/>
            <a:r>
              <a:rPr lang="el-GR" dirty="0"/>
              <a:t>Συλλογική αντίσταση σε αυτούς που φέρουν εξουσία </a:t>
            </a:r>
          </a:p>
          <a:p>
            <a:pPr algn="ctr"/>
            <a:r>
              <a:rPr lang="el-GR" dirty="0"/>
              <a:t>Κομμός: υποστήριξη Ηλέκτρα – Ορέστη</a:t>
            </a:r>
          </a:p>
          <a:p>
            <a:pPr algn="ctr"/>
            <a:r>
              <a:rPr lang="el-GR" dirty="0"/>
              <a:t>Παρέχουν επιπρόσθετα κίνητρα για την μητροκτονία:</a:t>
            </a:r>
          </a:p>
          <a:p>
            <a:pPr algn="ctr"/>
            <a:r>
              <a:rPr lang="el-GR" dirty="0"/>
              <a:t>Η κακοποίηση του σώματος του Αγαμέμνονα από την Κλυταιμνήστρα</a:t>
            </a:r>
          </a:p>
          <a:p>
            <a:pPr algn="ctr"/>
            <a:r>
              <a:rPr lang="el-GR" dirty="0"/>
              <a:t>Κακοποίηση της Ηλέκτρας από την Κλυταιμνήστρα</a:t>
            </a:r>
          </a:p>
          <a:p>
            <a:pPr algn="ctr"/>
            <a:r>
              <a:rPr lang="el-GR" dirty="0"/>
              <a:t>Επιτρέπουν στον Ορέστη να θρηνήσει κανονικά για πρώτη φορά τον πατέρα του 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39631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B3C-4C52-CE4B-B970-99E815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5435-FD23-F449-8265-1C1ECDE9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l-GR" dirty="0"/>
              <a:t>Αισχύλου </a:t>
            </a:r>
            <a:r>
              <a:rPr lang="el-GR" i="1" dirty="0"/>
              <a:t>Χοηφόροι</a:t>
            </a:r>
          </a:p>
          <a:p>
            <a:pPr algn="ctr"/>
            <a:r>
              <a:rPr lang="el-GR" dirty="0"/>
              <a:t>Ερμηνεύουν το όνειρο της Κλυταιμνήστρας </a:t>
            </a:r>
          </a:p>
          <a:p>
            <a:pPr algn="ctr"/>
            <a:r>
              <a:rPr lang="el-GR" dirty="0"/>
              <a:t>Οργανώνουν την εξαπάτηση του Αίγισθου </a:t>
            </a:r>
          </a:p>
          <a:p>
            <a:r>
              <a:rPr lang="el-GR" b="1" dirty="0"/>
              <a:t>Συνοπτικά: </a:t>
            </a:r>
          </a:p>
          <a:p>
            <a:pPr marL="0" indent="0">
              <a:buNone/>
            </a:pPr>
            <a:r>
              <a:rPr lang="el-GR" b="1" dirty="0"/>
              <a:t>1. οργανώνουν την έκφραση της θλίψης / θρήνου </a:t>
            </a:r>
          </a:p>
          <a:p>
            <a:pPr marL="0" indent="0">
              <a:buNone/>
            </a:pPr>
            <a:r>
              <a:rPr lang="el-GR" b="1" dirty="0"/>
              <a:t>2. προκαλούν / εξεγείρουν θυμό   </a:t>
            </a:r>
          </a:p>
          <a:p>
            <a:pPr marL="0" indent="0">
              <a:buNone/>
            </a:pPr>
            <a:r>
              <a:rPr lang="el-GR" b="1" dirty="0"/>
              <a:t>3. ‘διαχέουν, διασκορπίζουν (</a:t>
            </a:r>
            <a:r>
              <a:rPr lang="en-US" b="1" dirty="0"/>
              <a:t>diffuse)</a:t>
            </a:r>
            <a:r>
              <a:rPr lang="el-GR" b="1" dirty="0"/>
              <a:t>’ το αίσθημα της απώλειας και της αδυναμίας </a:t>
            </a:r>
          </a:p>
          <a:p>
            <a:pPr marL="0" indent="0">
              <a:buNone/>
            </a:pPr>
            <a:r>
              <a:rPr lang="el-GR" b="1" dirty="0"/>
              <a:t>4. διατηρούν την μνήμη / επικοινωνούν με τους νεκρούς  </a:t>
            </a:r>
          </a:p>
          <a:p>
            <a:pPr algn="ctr"/>
            <a:endParaRPr lang="el-GR" b="1" dirty="0"/>
          </a:p>
          <a:p>
            <a:pPr algn="ctr"/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1249776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442E-3C9F-CC41-B089-2EB1A06FB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A5BAF-2A9F-4948-AEA7-8614026E9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938776" cy="3405917"/>
          </a:xfrm>
        </p:spPr>
        <p:txBody>
          <a:bodyPr>
            <a:normAutofit lnSpcReduction="10000"/>
          </a:bodyPr>
          <a:lstStyle/>
          <a:p>
            <a:pPr algn="ctr"/>
            <a:r>
              <a:rPr lang="el-GR" dirty="0"/>
              <a:t>Ευριπίδη </a:t>
            </a:r>
            <a:r>
              <a:rPr lang="el-GR" i="1" dirty="0"/>
              <a:t>Ικέτιδες</a:t>
            </a:r>
            <a:r>
              <a:rPr lang="el-GR" dirty="0"/>
              <a:t> </a:t>
            </a:r>
          </a:p>
          <a:p>
            <a:pPr algn="ctr"/>
            <a:r>
              <a:rPr lang="el-GR" dirty="0"/>
              <a:t>Θρηνούσες γυναίκες τελικά κατορθώνουν να έχουν μια </a:t>
            </a:r>
          </a:p>
          <a:p>
            <a:pPr algn="ctr"/>
            <a:r>
              <a:rPr lang="el-GR" dirty="0"/>
              <a:t>ανταπόκριση  από τους πολιτικούς άρχοντες </a:t>
            </a:r>
          </a:p>
          <a:p>
            <a:pPr algn="ctr"/>
            <a:r>
              <a:rPr lang="el-GR" dirty="0"/>
              <a:t>Αισχύλου </a:t>
            </a:r>
            <a:r>
              <a:rPr lang="el-GR" i="1" dirty="0"/>
              <a:t>Επτά</a:t>
            </a:r>
            <a:r>
              <a:rPr lang="el-GR" dirty="0"/>
              <a:t> </a:t>
            </a:r>
          </a:p>
          <a:p>
            <a:pPr algn="ctr"/>
            <a:r>
              <a:rPr lang="el-GR" dirty="0"/>
              <a:t>Ο χορός – παρθένες των Θηβών – μη συγγενείς ‘ορθώνουν’ μια συλλογική γυναικεία αντίσταση </a:t>
            </a:r>
          </a:p>
          <a:p>
            <a:pPr algn="ctr"/>
            <a:r>
              <a:rPr lang="el-GR" dirty="0"/>
              <a:t>Ο Ετεοκλής με σκληρή ‘πατριαρχική’ γλώσσα προσπαθεί να τις στείλει στα σπίτια τους  </a:t>
            </a:r>
            <a:endParaRPr lang="en-US" dirty="0"/>
          </a:p>
          <a:p>
            <a:r>
              <a:rPr lang="el-GR" dirty="0" err="1"/>
              <a:t>Αυτ</a:t>
            </a:r>
            <a:r>
              <a:rPr lang="en-US" dirty="0" err="1"/>
              <a:t>έ</a:t>
            </a:r>
            <a:r>
              <a:rPr lang="el-GR" dirty="0"/>
              <a:t>ς αντιστέκονται και παραμένουν στον δημόσιο χώρο (και μετά τον θάνατό του)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22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442E-3C9F-CC41-B089-2EB1A06FB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A5BAF-2A9F-4948-AEA7-8614026E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Καταρρίπτουν την ηθική διάκριση μεταξύ των αδελφών</a:t>
            </a:r>
          </a:p>
          <a:p>
            <a:r>
              <a:rPr lang="el-GR" dirty="0"/>
              <a:t>Ασκούν κριτική και στους δύο</a:t>
            </a:r>
          </a:p>
          <a:p>
            <a:r>
              <a:rPr lang="el-GR" dirty="0"/>
              <a:t>Συλλογικά, δραματοποιούν στην σκηνή </a:t>
            </a:r>
            <a:r>
              <a:rPr lang="el-GR" b="1" dirty="0"/>
              <a:t>την αντίσταση κατά της εξουσίας </a:t>
            </a:r>
          </a:p>
          <a:p>
            <a:r>
              <a:rPr lang="el-GR" dirty="0"/>
              <a:t>Ο θρήνος τους ΔΕΝ έχει τα κοινά χαρακτηριστικά του θρήνου: </a:t>
            </a:r>
          </a:p>
          <a:p>
            <a:pPr lvl="1"/>
            <a:r>
              <a:rPr lang="el-GR" dirty="0"/>
              <a:t>Δεν υπάρχει Έπαινος των νεκρών</a:t>
            </a:r>
          </a:p>
          <a:p>
            <a:pPr lvl="1"/>
            <a:r>
              <a:rPr lang="el-GR" dirty="0"/>
              <a:t>Δεν υπάρχει Συναισθηματική γλώσσα </a:t>
            </a:r>
          </a:p>
          <a:p>
            <a:pPr lvl="1"/>
            <a:r>
              <a:rPr lang="el-GR" dirty="0"/>
              <a:t>Δεν υπάρχουν Επιφωνήματα πόνου και θλίψης</a:t>
            </a:r>
          </a:p>
          <a:p>
            <a:pPr lvl="1"/>
            <a:r>
              <a:rPr lang="el-GR" dirty="0"/>
              <a:t>Ειρωνική διαπίστωση ότι τα δύο αδέλφια τελικά πήραν το μερίδιό τους από την πατρική κληρονομιά </a:t>
            </a:r>
          </a:p>
          <a:p>
            <a:pPr lvl="1"/>
            <a:r>
              <a:rPr lang="el-GR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64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1C57-C81F-874B-9B44-46EC8577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Antigone: The politics of lamentation</a:t>
            </a:r>
            <a:br>
              <a:rPr lang="en-US" dirty="0"/>
            </a:br>
            <a:r>
              <a:rPr lang="en-US" dirty="0" err="1"/>
              <a:t>Efimia</a:t>
            </a:r>
            <a:r>
              <a:rPr lang="en-US" dirty="0"/>
              <a:t> Karakantza (forthcoming)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53C5D-E57F-0E42-8D54-4584F6842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l-GR" dirty="0"/>
              <a:t>Ο </a:t>
            </a:r>
            <a:r>
              <a:rPr lang="el-GR" dirty="0" err="1"/>
              <a:t>δημ</a:t>
            </a:r>
            <a:r>
              <a:rPr lang="en-US" dirty="0" err="1"/>
              <a:t>ό</a:t>
            </a:r>
            <a:r>
              <a:rPr lang="el-GR" dirty="0" err="1"/>
              <a:t>σιος</a:t>
            </a:r>
            <a:r>
              <a:rPr lang="el-GR" dirty="0"/>
              <a:t> θρήνος των γυναικών είναι:</a:t>
            </a:r>
          </a:p>
          <a:p>
            <a:pPr lvl="1"/>
            <a:r>
              <a:rPr lang="el-GR" dirty="0" err="1"/>
              <a:t>Παρεκκλίνων</a:t>
            </a:r>
            <a:r>
              <a:rPr lang="el-GR" dirty="0"/>
              <a:t> </a:t>
            </a:r>
          </a:p>
          <a:p>
            <a:pPr lvl="1"/>
            <a:r>
              <a:rPr lang="el-GR" dirty="0"/>
              <a:t>Μη-τυπικός</a:t>
            </a:r>
          </a:p>
          <a:p>
            <a:pPr lvl="1"/>
            <a:r>
              <a:rPr lang="el-GR" dirty="0"/>
              <a:t>Μη-κανονιστικός </a:t>
            </a:r>
          </a:p>
          <a:p>
            <a:pPr lvl="1"/>
            <a:r>
              <a:rPr lang="el-GR" dirty="0"/>
              <a:t>Τολμηρός</a:t>
            </a:r>
          </a:p>
          <a:p>
            <a:pPr lvl="1"/>
            <a:r>
              <a:rPr lang="el-GR" dirty="0"/>
              <a:t>Ηχηρός </a:t>
            </a:r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09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1C57-C81F-874B-9B44-46EC8577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Antigone: The politics of lamentation</a:t>
            </a:r>
            <a:br>
              <a:rPr lang="en-US" dirty="0"/>
            </a:br>
            <a:r>
              <a:rPr lang="en-US" dirty="0" err="1"/>
              <a:t>Efimia</a:t>
            </a:r>
            <a:r>
              <a:rPr lang="en-US" dirty="0"/>
              <a:t> Karakantza (forthcoming)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53C5D-E57F-0E42-8D54-4584F6842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l-GR" dirty="0"/>
              <a:t>Ο </a:t>
            </a:r>
            <a:r>
              <a:rPr lang="el-GR" dirty="0" err="1"/>
              <a:t>δημ</a:t>
            </a:r>
            <a:r>
              <a:rPr lang="en-US" dirty="0" err="1"/>
              <a:t>ό</a:t>
            </a:r>
            <a:r>
              <a:rPr lang="el-GR" dirty="0" err="1"/>
              <a:t>σιος</a:t>
            </a:r>
            <a:r>
              <a:rPr lang="el-GR" dirty="0"/>
              <a:t> θρήνος των γυναικών είναι:</a:t>
            </a:r>
          </a:p>
          <a:p>
            <a:pPr lvl="1"/>
            <a:r>
              <a:rPr lang="el-GR" dirty="0"/>
              <a:t>Εμπεριέχει κίνδυνο</a:t>
            </a:r>
          </a:p>
          <a:p>
            <a:pPr lvl="1"/>
            <a:r>
              <a:rPr lang="el-GR" dirty="0"/>
              <a:t>Πράξη αντίστασης </a:t>
            </a:r>
          </a:p>
          <a:p>
            <a:pPr lvl="1"/>
            <a:r>
              <a:rPr lang="el-GR" dirty="0"/>
              <a:t>Πράξη εξέγερσης </a:t>
            </a:r>
          </a:p>
          <a:p>
            <a:pPr lvl="1"/>
            <a:r>
              <a:rPr lang="el-GR" dirty="0"/>
              <a:t>Δημόσια παράσταση / δρώμενο (αξιομνημόνευτο)</a:t>
            </a:r>
          </a:p>
          <a:p>
            <a:pPr lvl="1"/>
            <a:r>
              <a:rPr lang="el-GR" dirty="0"/>
              <a:t>Επικίνδυνος  </a:t>
            </a:r>
            <a:r>
              <a:rPr lang="en-US" dirty="0"/>
              <a:t>(dangerous voices) </a:t>
            </a:r>
          </a:p>
          <a:p>
            <a:pPr lvl="1"/>
            <a:r>
              <a:rPr lang="el-GR" dirty="0" err="1"/>
              <a:t>Αποσταθεροποιητικ</a:t>
            </a:r>
            <a:r>
              <a:rPr lang="en-US" dirty="0" err="1"/>
              <a:t>ό</a:t>
            </a:r>
            <a:r>
              <a:rPr lang="el-GR" dirty="0"/>
              <a:t>ς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57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1C57-C81F-874B-9B44-46EC8577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Antigone: The politics of lamentation</a:t>
            </a:r>
            <a:br>
              <a:rPr lang="en-US" dirty="0"/>
            </a:br>
            <a:r>
              <a:rPr lang="en-US" dirty="0" err="1"/>
              <a:t>Efimia</a:t>
            </a:r>
            <a:r>
              <a:rPr lang="en-US" dirty="0"/>
              <a:t> Karakantza (forthcoming)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53C5D-E57F-0E42-8D54-4584F6842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l-GR" dirty="0"/>
              <a:t>Με τον </a:t>
            </a:r>
            <a:r>
              <a:rPr lang="el-GR" dirty="0" err="1"/>
              <a:t>δημ</a:t>
            </a:r>
            <a:r>
              <a:rPr lang="en-US" dirty="0" err="1"/>
              <a:t>ό</a:t>
            </a:r>
            <a:r>
              <a:rPr lang="el-GR" dirty="0" err="1"/>
              <a:t>σιο</a:t>
            </a:r>
            <a:r>
              <a:rPr lang="el-GR" dirty="0"/>
              <a:t> θρήνο τους οι γυναίκες γίνονται:  </a:t>
            </a:r>
          </a:p>
          <a:p>
            <a:pPr lvl="1" algn="ctr"/>
            <a:r>
              <a:rPr lang="el-GR" dirty="0"/>
              <a:t>ενεργές διεκδικήτριες  </a:t>
            </a:r>
          </a:p>
          <a:p>
            <a:pPr lvl="1" algn="ctr"/>
            <a:r>
              <a:rPr lang="el-GR" dirty="0"/>
              <a:t>των δικαιωμάτων της οικογένειας </a:t>
            </a:r>
          </a:p>
          <a:p>
            <a:pPr lvl="1" algn="ctr"/>
            <a:r>
              <a:rPr lang="el-GR" dirty="0"/>
              <a:t>και </a:t>
            </a:r>
          </a:p>
          <a:p>
            <a:pPr lvl="1" algn="ctr"/>
            <a:r>
              <a:rPr lang="el-GR" dirty="0"/>
              <a:t>της πολιτικής δικαιοσύνης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13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C02C3-D456-D947-B2F3-E43E02A7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Τρεις </a:t>
            </a:r>
            <a:r>
              <a:rPr lang="el-GR" dirty="0" err="1"/>
              <a:t>περιπτωσεις</a:t>
            </a:r>
            <a:r>
              <a:rPr lang="el-GR" dirty="0"/>
              <a:t> </a:t>
            </a:r>
            <a:r>
              <a:rPr lang="el-GR" b="1" dirty="0"/>
              <a:t>συλλογικών</a:t>
            </a:r>
            <a:r>
              <a:rPr lang="el-GR" dirty="0"/>
              <a:t> </a:t>
            </a:r>
            <a:r>
              <a:rPr lang="el-GR" b="1" dirty="0" err="1"/>
              <a:t>γυναικειων</a:t>
            </a:r>
            <a:r>
              <a:rPr lang="el-GR" b="1" dirty="0"/>
              <a:t> </a:t>
            </a:r>
            <a:r>
              <a:rPr lang="el-GR" b="1" dirty="0" err="1"/>
              <a:t>δημοσιων</a:t>
            </a:r>
            <a:r>
              <a:rPr lang="el-GR" dirty="0"/>
              <a:t> </a:t>
            </a:r>
            <a:r>
              <a:rPr lang="el-GR" dirty="0" err="1"/>
              <a:t>θρηνων</a:t>
            </a:r>
            <a:r>
              <a:rPr lang="el-GR" dirty="0"/>
              <a:t> με </a:t>
            </a:r>
            <a:r>
              <a:rPr lang="el-GR" dirty="0" err="1"/>
              <a:t>στοχευμένο</a:t>
            </a:r>
            <a:r>
              <a:rPr lang="el-GR" dirty="0"/>
              <a:t> πολιτικό περιεχόμενο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47B14-1AEE-3041-BD39-3A852D7C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algn="ctr"/>
            <a:r>
              <a:rPr lang="el-GR" b="1" dirty="0"/>
              <a:t>Οι «</a:t>
            </a:r>
            <a:r>
              <a:rPr lang="el-GR" b="1" dirty="0" err="1"/>
              <a:t>Μητ</a:t>
            </a:r>
            <a:r>
              <a:rPr lang="en-US" b="1" dirty="0" err="1"/>
              <a:t>έ</a:t>
            </a:r>
            <a:r>
              <a:rPr lang="el-GR" b="1" dirty="0" err="1"/>
              <a:t>ρες</a:t>
            </a:r>
            <a:r>
              <a:rPr lang="el-GR" b="1" dirty="0"/>
              <a:t> της Πλατείας του Μάϊου» </a:t>
            </a:r>
          </a:p>
          <a:p>
            <a:pPr algn="ctr"/>
            <a:r>
              <a:rPr lang="en-US" b="1" dirty="0"/>
              <a:t>Madres de Plaza de Mayo </a:t>
            </a:r>
          </a:p>
          <a:p>
            <a:r>
              <a:rPr lang="el-GR" b="1" dirty="0"/>
              <a:t>Πολιτικό γυναικείο κίνημα στο </a:t>
            </a:r>
            <a:r>
              <a:rPr lang="en-US" b="1" dirty="0"/>
              <a:t>Buenos Aires (</a:t>
            </a:r>
            <a:r>
              <a:rPr lang="el-GR" b="1" dirty="0"/>
              <a:t>Αργεντινή</a:t>
            </a:r>
            <a:r>
              <a:rPr lang="en-US" b="1" dirty="0"/>
              <a:t>) </a:t>
            </a:r>
            <a:r>
              <a:rPr lang="el-GR" b="1" dirty="0"/>
              <a:t>από το 1977 </a:t>
            </a:r>
          </a:p>
          <a:p>
            <a:pPr algn="ctr"/>
            <a:r>
              <a:rPr lang="el-GR" b="1" dirty="0"/>
              <a:t>Βρώμικος Πόλεμος (1976-1983): </a:t>
            </a:r>
          </a:p>
          <a:p>
            <a:r>
              <a:rPr lang="el-GR" b="1" dirty="0"/>
              <a:t>κατά την διάρκεια του οποίου η υποστηριζόμενη από την Αμερική εθνική χούντα εκκαθάρισε (φυλάκισε, βασάνισε και εξαφάνισε) 30.000 αντιφρονούντες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578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C02C3-D456-D947-B2F3-E43E02A7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Τρεις </a:t>
            </a:r>
            <a:r>
              <a:rPr lang="el-GR" dirty="0" err="1"/>
              <a:t>περιπτωσεις</a:t>
            </a:r>
            <a:r>
              <a:rPr lang="el-GR" dirty="0"/>
              <a:t> </a:t>
            </a:r>
            <a:r>
              <a:rPr lang="el-GR" b="1" dirty="0"/>
              <a:t>συλλογικών</a:t>
            </a:r>
            <a:r>
              <a:rPr lang="el-GR" dirty="0"/>
              <a:t> </a:t>
            </a:r>
            <a:r>
              <a:rPr lang="el-GR" b="1" dirty="0" err="1"/>
              <a:t>γυναικειων</a:t>
            </a:r>
            <a:r>
              <a:rPr lang="el-GR" b="1" dirty="0"/>
              <a:t> </a:t>
            </a:r>
            <a:r>
              <a:rPr lang="el-GR" b="1" dirty="0" err="1"/>
              <a:t>δημοσιων</a:t>
            </a:r>
            <a:r>
              <a:rPr lang="el-GR" dirty="0"/>
              <a:t> </a:t>
            </a:r>
            <a:r>
              <a:rPr lang="el-GR" dirty="0" err="1"/>
              <a:t>θρηνων</a:t>
            </a:r>
            <a:r>
              <a:rPr lang="el-GR" dirty="0"/>
              <a:t> με </a:t>
            </a:r>
            <a:r>
              <a:rPr lang="el-GR" dirty="0" err="1"/>
              <a:t>στοχευμένο</a:t>
            </a:r>
            <a:r>
              <a:rPr lang="el-GR" dirty="0"/>
              <a:t> πολιτικό περιεχόμενο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47B14-1AEE-3041-BD39-3A852D7C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algn="ctr"/>
            <a:r>
              <a:rPr lang="el-GR" b="1" dirty="0"/>
              <a:t>Οι «</a:t>
            </a:r>
            <a:r>
              <a:rPr lang="el-GR" b="1" dirty="0" err="1"/>
              <a:t>Μητ</a:t>
            </a:r>
            <a:r>
              <a:rPr lang="en-US" b="1" dirty="0" err="1"/>
              <a:t>έ</a:t>
            </a:r>
            <a:r>
              <a:rPr lang="el-GR" b="1" dirty="0" err="1"/>
              <a:t>ρες</a:t>
            </a:r>
            <a:r>
              <a:rPr lang="el-GR" b="1" dirty="0"/>
              <a:t> της Πλατείας του Μάϊου» </a:t>
            </a:r>
          </a:p>
          <a:p>
            <a:pPr algn="ctr"/>
            <a:r>
              <a:rPr lang="en-US" b="1" dirty="0"/>
              <a:t>Madres de Plaza de Mayo </a:t>
            </a:r>
            <a:endParaRPr lang="el-GR" b="1" dirty="0"/>
          </a:p>
          <a:p>
            <a:pPr algn="ctr"/>
            <a:r>
              <a:rPr lang="el-GR" b="1" dirty="0"/>
              <a:t>Οι </a:t>
            </a:r>
            <a:r>
              <a:rPr lang="el-GR" b="1" dirty="0" err="1"/>
              <a:t>μητ</a:t>
            </a:r>
            <a:r>
              <a:rPr lang="en-US" b="1" dirty="0" err="1"/>
              <a:t>έ</a:t>
            </a:r>
            <a:r>
              <a:rPr lang="el-GR" b="1" dirty="0" err="1"/>
              <a:t>ρες</a:t>
            </a:r>
            <a:r>
              <a:rPr lang="el-GR" b="1" dirty="0"/>
              <a:t> των εξαφανισμένων παιδιών (στην πλειοψηφία τους νεαρά άτομα) άρχισαν να συγκεντρώνονται κάθε Πέμπτη στην κεντρική πλατεία μπροστά από το προεδρικό μέγαρο</a:t>
            </a:r>
          </a:p>
          <a:p>
            <a:pPr algn="ctr"/>
            <a:r>
              <a:rPr lang="el-GR" b="1" dirty="0"/>
              <a:t>Φορούσαν όλες άσπρο κεφαλομάντηλο που συμβόλιζε την «πάνα» του παιδιού τους, και είχαν κεντήσει τα ονόματά τους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0740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C02C3-D456-D947-B2F3-E43E02A7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Τρεις </a:t>
            </a:r>
            <a:r>
              <a:rPr lang="el-GR" dirty="0" err="1"/>
              <a:t>περιπτωσεις</a:t>
            </a:r>
            <a:r>
              <a:rPr lang="el-GR" dirty="0"/>
              <a:t> </a:t>
            </a:r>
            <a:r>
              <a:rPr lang="el-GR" b="1" dirty="0"/>
              <a:t>συλλογικών</a:t>
            </a:r>
            <a:r>
              <a:rPr lang="el-GR" dirty="0"/>
              <a:t> </a:t>
            </a:r>
            <a:r>
              <a:rPr lang="el-GR" b="1" dirty="0" err="1"/>
              <a:t>γυναικειων</a:t>
            </a:r>
            <a:r>
              <a:rPr lang="el-GR" b="1" dirty="0"/>
              <a:t> </a:t>
            </a:r>
            <a:r>
              <a:rPr lang="el-GR" b="1" dirty="0" err="1"/>
              <a:t>δημοσιων</a:t>
            </a:r>
            <a:r>
              <a:rPr lang="el-GR" dirty="0"/>
              <a:t> </a:t>
            </a:r>
            <a:r>
              <a:rPr lang="el-GR" dirty="0" err="1"/>
              <a:t>θρηνων</a:t>
            </a:r>
            <a:r>
              <a:rPr lang="el-GR" dirty="0"/>
              <a:t> με </a:t>
            </a:r>
            <a:r>
              <a:rPr lang="el-GR" dirty="0" err="1"/>
              <a:t>στοχευμένο</a:t>
            </a:r>
            <a:r>
              <a:rPr lang="el-GR" dirty="0"/>
              <a:t> πολιτικό περιεχόμενο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47B14-1AEE-3041-BD39-3A852D7C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algn="ctr"/>
            <a:r>
              <a:rPr lang="el-GR" b="1" dirty="0"/>
              <a:t>Οι «</a:t>
            </a:r>
            <a:r>
              <a:rPr lang="el-GR" b="1" dirty="0" err="1"/>
              <a:t>Μητ</a:t>
            </a:r>
            <a:r>
              <a:rPr lang="en-US" b="1" dirty="0" err="1"/>
              <a:t>έ</a:t>
            </a:r>
            <a:r>
              <a:rPr lang="el-GR" b="1" dirty="0" err="1"/>
              <a:t>ρες</a:t>
            </a:r>
            <a:r>
              <a:rPr lang="el-GR" b="1" dirty="0"/>
              <a:t> της Πλατείας του Μάϊου» </a:t>
            </a:r>
          </a:p>
          <a:p>
            <a:pPr algn="ctr"/>
            <a:r>
              <a:rPr lang="en-US" b="1" dirty="0"/>
              <a:t>Madres de Plaza de Mayo </a:t>
            </a:r>
            <a:endParaRPr lang="el-GR" b="1" dirty="0"/>
          </a:p>
          <a:p>
            <a:pPr algn="ctr"/>
            <a:r>
              <a:rPr lang="el-GR" b="1" dirty="0"/>
              <a:t>Η </a:t>
            </a:r>
            <a:r>
              <a:rPr lang="en-US" b="1" dirty="0"/>
              <a:t>Azucena </a:t>
            </a:r>
            <a:r>
              <a:rPr lang="en-US" b="1" dirty="0" err="1"/>
              <a:t>Villaflor</a:t>
            </a:r>
            <a:r>
              <a:rPr lang="el-GR" b="1" dirty="0"/>
              <a:t>, μία από τις πρωτεργάτριες του κινήματος, δημοσίευσε έναν κατάλογο των εξαφανισμένων ατόμων τον Δεκέμβριο του 1977 σε εθνική εφημερίδα. </a:t>
            </a:r>
          </a:p>
          <a:p>
            <a:pPr algn="ctr"/>
            <a:r>
              <a:rPr lang="el-GR" b="1" dirty="0"/>
              <a:t>Η ίδια </a:t>
            </a:r>
            <a:r>
              <a:rPr lang="el-GR" b="1" dirty="0" err="1"/>
              <a:t>συνελήφθηκε</a:t>
            </a:r>
            <a:r>
              <a:rPr lang="el-GR" b="1" dirty="0"/>
              <a:t> στις 10 Δεκεμβρίου, βασανίστηκε και «εξαφανίστηκε» σε μία από τις γνωστές πτήσεις θανάτου  </a:t>
            </a:r>
          </a:p>
        </p:txBody>
      </p:sp>
    </p:spTree>
    <p:extLst>
      <p:ext uri="{BB962C8B-B14F-4D97-AF65-F5344CB8AC3E}">
        <p14:creationId xmlns:p14="http://schemas.microsoft.com/office/powerpoint/2010/main" val="368382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CE228-B1A8-464E-A509-C94DB1C7E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683" y="301083"/>
            <a:ext cx="8625542" cy="1818876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Κλασικοι</a:t>
            </a:r>
            <a:r>
              <a:rPr lang="el-GR" dirty="0"/>
              <a:t> </a:t>
            </a:r>
            <a:r>
              <a:rPr lang="el-GR" dirty="0" err="1"/>
              <a:t>φιλολογοι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 err="1"/>
              <a:t>κοινωνικοι</a:t>
            </a:r>
            <a:r>
              <a:rPr lang="el-GR" dirty="0"/>
              <a:t> </a:t>
            </a:r>
            <a:r>
              <a:rPr lang="el-GR" dirty="0" err="1"/>
              <a:t>ανθρωπολογοι</a:t>
            </a:r>
            <a:br>
              <a:rPr lang="el-GR" dirty="0"/>
            </a:br>
            <a:r>
              <a:rPr lang="el-GR" dirty="0"/>
              <a:t>πολιτικοί </a:t>
            </a:r>
            <a:r>
              <a:rPr lang="el-GR" dirty="0" err="1"/>
              <a:t>επιστημονες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 err="1"/>
              <a:t>φιλοσοφοι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7A6B8-6B61-494B-B38A-507D24870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790" y="2638044"/>
            <a:ext cx="7764074" cy="3361312"/>
          </a:xfrm>
        </p:spPr>
        <p:txBody>
          <a:bodyPr/>
          <a:lstStyle/>
          <a:p>
            <a:r>
              <a:rPr lang="en-US" dirty="0"/>
              <a:t>Helen Foley (“The Politics of Lamentation)</a:t>
            </a:r>
          </a:p>
          <a:p>
            <a:r>
              <a:rPr lang="en-US" dirty="0"/>
              <a:t>Bonnie Honig (Agonistic humanism – Antigone, Interrupted) </a:t>
            </a:r>
          </a:p>
          <a:p>
            <a:r>
              <a:rPr lang="en-US" dirty="0"/>
              <a:t>Gail Holst-</a:t>
            </a:r>
            <a:r>
              <a:rPr lang="en-US" dirty="0" err="1"/>
              <a:t>Warhaft</a:t>
            </a:r>
            <a:r>
              <a:rPr lang="en-US" dirty="0"/>
              <a:t> (Dangerous Voices) </a:t>
            </a:r>
          </a:p>
          <a:p>
            <a:r>
              <a:rPr lang="en-US" dirty="0"/>
              <a:t>Andrea Fishman (</a:t>
            </a:r>
            <a:r>
              <a:rPr lang="en-US" dirty="0" err="1"/>
              <a:t>Threnoi</a:t>
            </a:r>
            <a:r>
              <a:rPr lang="en-US" dirty="0"/>
              <a:t> to </a:t>
            </a:r>
            <a:r>
              <a:rPr lang="en-US" dirty="0" err="1"/>
              <a:t>Moirologia</a:t>
            </a:r>
            <a:r>
              <a:rPr lang="en-US" dirty="0"/>
              <a:t>: Female Voices of Solitude, Resistance, and Solidarity) </a:t>
            </a:r>
          </a:p>
          <a:p>
            <a:r>
              <a:rPr lang="en-US" dirty="0"/>
              <a:t>Athena </a:t>
            </a:r>
            <a:r>
              <a:rPr lang="en-US" dirty="0" err="1"/>
              <a:t>Athanasiou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Agonistic Mourning</a:t>
            </a:r>
            <a:r>
              <a:rPr lang="el-GR" dirty="0"/>
              <a:t>. </a:t>
            </a:r>
            <a:r>
              <a:rPr lang="en-US" dirty="0"/>
              <a:t>Political dissidence and the women in Black) </a:t>
            </a:r>
          </a:p>
          <a:p>
            <a:r>
              <a:rPr lang="en-US" dirty="0"/>
              <a:t>Judith Butler (</a:t>
            </a:r>
            <a:r>
              <a:rPr lang="el-GR" dirty="0"/>
              <a:t>Βία, Πένθος και Πολιτική)</a:t>
            </a:r>
            <a:endParaRPr lang="en-US" dirty="0"/>
          </a:p>
          <a:p>
            <a:r>
              <a:rPr lang="el-GR" dirty="0"/>
              <a:t>Ευφημία </a:t>
            </a:r>
            <a:r>
              <a:rPr lang="el-GR" dirty="0" err="1"/>
              <a:t>Καρακάντζα</a:t>
            </a:r>
            <a:r>
              <a:rPr lang="el-GR" dirty="0"/>
              <a:t> (</a:t>
            </a:r>
            <a:r>
              <a:rPr lang="en-US" dirty="0"/>
              <a:t>Antigone, The Politics of Lamentation)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48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C02C3-D456-D947-B2F3-E43E02A7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Τρεις </a:t>
            </a:r>
            <a:r>
              <a:rPr lang="el-GR" dirty="0" err="1"/>
              <a:t>περιπτωσεις</a:t>
            </a:r>
            <a:r>
              <a:rPr lang="el-GR" dirty="0"/>
              <a:t> </a:t>
            </a:r>
            <a:r>
              <a:rPr lang="el-GR" b="1" dirty="0"/>
              <a:t>συλλογικών</a:t>
            </a:r>
            <a:r>
              <a:rPr lang="el-GR" dirty="0"/>
              <a:t> </a:t>
            </a:r>
            <a:r>
              <a:rPr lang="el-GR" b="1" dirty="0" err="1"/>
              <a:t>γυναικειων</a:t>
            </a:r>
            <a:r>
              <a:rPr lang="el-GR" b="1" dirty="0"/>
              <a:t> </a:t>
            </a:r>
            <a:r>
              <a:rPr lang="el-GR" b="1" dirty="0" err="1"/>
              <a:t>δημοσιων</a:t>
            </a:r>
            <a:r>
              <a:rPr lang="el-GR" dirty="0"/>
              <a:t> </a:t>
            </a:r>
            <a:r>
              <a:rPr lang="el-GR" dirty="0" err="1"/>
              <a:t>θρηνων</a:t>
            </a:r>
            <a:r>
              <a:rPr lang="el-GR" dirty="0"/>
              <a:t> με </a:t>
            </a:r>
            <a:r>
              <a:rPr lang="el-GR" dirty="0" err="1"/>
              <a:t>στοχευμένο</a:t>
            </a:r>
            <a:r>
              <a:rPr lang="el-GR" dirty="0"/>
              <a:t> πολιτικό περιεχόμενο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47B14-1AEE-3041-BD39-3A852D7C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/>
          </a:p>
          <a:p>
            <a:pPr algn="ctr"/>
            <a:r>
              <a:rPr lang="el-GR" b="1" dirty="0"/>
              <a:t>Οι «</a:t>
            </a:r>
            <a:r>
              <a:rPr lang="el-GR" b="1" dirty="0" err="1"/>
              <a:t>Μητ</a:t>
            </a:r>
            <a:r>
              <a:rPr lang="en-US" b="1" dirty="0" err="1"/>
              <a:t>έ</a:t>
            </a:r>
            <a:r>
              <a:rPr lang="el-GR" b="1" dirty="0" err="1"/>
              <a:t>ρες</a:t>
            </a:r>
            <a:r>
              <a:rPr lang="el-GR" b="1" dirty="0"/>
              <a:t> της Πλατείας του Μάϊου» </a:t>
            </a:r>
          </a:p>
          <a:p>
            <a:pPr algn="ctr"/>
            <a:r>
              <a:rPr lang="en-US" b="1" dirty="0"/>
              <a:t>Madres de Plaza de Mayo </a:t>
            </a:r>
            <a:endParaRPr lang="el-GR" b="1" dirty="0"/>
          </a:p>
          <a:p>
            <a:pPr algn="ctr"/>
            <a:r>
              <a:rPr lang="el-GR" b="1" dirty="0"/>
              <a:t>Το κίνημα συνέχισε, παρά τις διώξεις, και ισχυροποιήθηκε με τις εβδομαδιαίες πορείες / συγκέντρωση κάθε Πέμπτη. </a:t>
            </a:r>
          </a:p>
          <a:p>
            <a:pPr algn="ctr"/>
            <a:r>
              <a:rPr lang="el-GR" b="1" dirty="0"/>
              <a:t>Τράβηξε τα φώτα της δημοσιότητας και η διεθνής κοινότητα άρχισε να αντιλαμβάνεται την κατάφωρη παραβίαση των ανθρωπίνων δικαιωμάτων</a:t>
            </a:r>
          </a:p>
          <a:p>
            <a:pPr algn="ctr"/>
            <a:r>
              <a:rPr lang="el-GR" b="1" dirty="0"/>
              <a:t>Το 1978, όταν η Αργεντινή φιλοξένησε το Παγκόσμιο Κύπελο, τα διεθνή ειδησεογραφικά πρακτορεία κάλυψαν τις συγκεντρώσεις / διαμαρτυρία των Μητέρων </a:t>
            </a:r>
          </a:p>
        </p:txBody>
      </p:sp>
    </p:spTree>
    <p:extLst>
      <p:ext uri="{BB962C8B-B14F-4D97-AF65-F5344CB8AC3E}">
        <p14:creationId xmlns:p14="http://schemas.microsoft.com/office/powerpoint/2010/main" val="713722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C02C3-D456-D947-B2F3-E43E02A7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Τρεις </a:t>
            </a:r>
            <a:r>
              <a:rPr lang="el-GR" dirty="0" err="1"/>
              <a:t>περιπτωσεις</a:t>
            </a:r>
            <a:r>
              <a:rPr lang="el-GR" dirty="0"/>
              <a:t> </a:t>
            </a:r>
            <a:r>
              <a:rPr lang="el-GR" b="1" dirty="0"/>
              <a:t>συλλογικών</a:t>
            </a:r>
            <a:r>
              <a:rPr lang="el-GR" dirty="0"/>
              <a:t> </a:t>
            </a:r>
            <a:r>
              <a:rPr lang="el-GR" b="1" dirty="0" err="1"/>
              <a:t>γυναικειων</a:t>
            </a:r>
            <a:r>
              <a:rPr lang="el-GR" b="1" dirty="0"/>
              <a:t> </a:t>
            </a:r>
            <a:r>
              <a:rPr lang="el-GR" b="1" dirty="0" err="1"/>
              <a:t>δημοσιων</a:t>
            </a:r>
            <a:r>
              <a:rPr lang="el-GR" dirty="0"/>
              <a:t> </a:t>
            </a:r>
            <a:r>
              <a:rPr lang="el-GR" dirty="0" err="1"/>
              <a:t>θρηνων</a:t>
            </a:r>
            <a:r>
              <a:rPr lang="el-GR" dirty="0"/>
              <a:t> με </a:t>
            </a:r>
            <a:r>
              <a:rPr lang="el-GR" dirty="0" err="1"/>
              <a:t>στοχευμένο</a:t>
            </a:r>
            <a:r>
              <a:rPr lang="el-GR" dirty="0"/>
              <a:t> πολιτικό περιεχόμενο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47B14-1AEE-3041-BD39-3A852D7C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dirty="0"/>
          </a:p>
          <a:p>
            <a:pPr algn="ctr"/>
            <a:r>
              <a:rPr lang="el-GR" b="1" dirty="0"/>
              <a:t>Οι «</a:t>
            </a:r>
            <a:r>
              <a:rPr lang="el-GR" b="1" dirty="0" err="1"/>
              <a:t>Μητ</a:t>
            </a:r>
            <a:r>
              <a:rPr lang="en-US" b="1" dirty="0" err="1"/>
              <a:t>έ</a:t>
            </a:r>
            <a:r>
              <a:rPr lang="el-GR" b="1" dirty="0" err="1"/>
              <a:t>ρες</a:t>
            </a:r>
            <a:r>
              <a:rPr lang="el-GR" b="1" dirty="0"/>
              <a:t> της Πλατείας του Μάϊου» </a:t>
            </a:r>
          </a:p>
          <a:p>
            <a:pPr algn="ctr"/>
            <a:r>
              <a:rPr lang="en-US" b="1" dirty="0"/>
              <a:t>Madres de Plaza de Mayo </a:t>
            </a:r>
            <a:endParaRPr lang="el-GR" b="1" dirty="0"/>
          </a:p>
          <a:p>
            <a:pPr algn="ctr"/>
            <a:r>
              <a:rPr lang="el-GR" b="1" dirty="0"/>
              <a:t>Το κίνημα συνέχισε και μετά την πτώση της χούντας για την εύρεση και την ταυτοποίηση των λειψάνων των εξαφανισμένων (όταν ήταν δυνατόν να ευρεθούν)</a:t>
            </a:r>
          </a:p>
          <a:p>
            <a:pPr algn="ctr"/>
            <a:r>
              <a:rPr lang="el-GR" b="1" dirty="0"/>
              <a:t>Το 1985 η κυβέρνηση άρχισε τις διώξεις και τις δίκες των μελών της χούντας </a:t>
            </a:r>
          </a:p>
          <a:p>
            <a:pPr algn="ctr"/>
            <a:r>
              <a:rPr lang="el-GR" b="1" dirty="0"/>
              <a:t>Οι οποίες σταμάτησαν το 1986 κάτω από την πίεση των στρατιωτικών για νέο πραξικόπημα</a:t>
            </a:r>
          </a:p>
          <a:p>
            <a:pPr algn="ctr"/>
            <a:r>
              <a:rPr lang="el-GR" b="1" dirty="0"/>
              <a:t>Μόλις το 2003 καταργήθηκαν οι νόμοι που προστάτευαν τα μέλη της στρατιωτικής χούντας και των συνεργατών της και το 2005 επικυρώθηκε η άρση τους από το Ανώτατο Δικαστήριο της χώρας </a:t>
            </a:r>
          </a:p>
          <a:p>
            <a:pPr algn="ctr"/>
            <a:r>
              <a:rPr lang="el-GR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7326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C02C3-D456-D947-B2F3-E43E02A7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Τρεις </a:t>
            </a:r>
            <a:r>
              <a:rPr lang="el-GR" dirty="0" err="1"/>
              <a:t>περιπτωσεις</a:t>
            </a:r>
            <a:r>
              <a:rPr lang="el-GR" dirty="0"/>
              <a:t> </a:t>
            </a:r>
            <a:r>
              <a:rPr lang="el-GR" b="1" dirty="0"/>
              <a:t>συλλογικών</a:t>
            </a:r>
            <a:r>
              <a:rPr lang="el-GR" dirty="0"/>
              <a:t> </a:t>
            </a:r>
            <a:r>
              <a:rPr lang="el-GR" b="1" dirty="0" err="1"/>
              <a:t>γυναικειων</a:t>
            </a:r>
            <a:r>
              <a:rPr lang="el-GR" b="1" dirty="0"/>
              <a:t> </a:t>
            </a:r>
            <a:r>
              <a:rPr lang="el-GR" b="1" dirty="0" err="1"/>
              <a:t>δημοσιων</a:t>
            </a:r>
            <a:r>
              <a:rPr lang="el-GR" dirty="0"/>
              <a:t> </a:t>
            </a:r>
            <a:r>
              <a:rPr lang="el-GR" dirty="0" err="1"/>
              <a:t>θρηνων</a:t>
            </a:r>
            <a:r>
              <a:rPr lang="el-GR" dirty="0"/>
              <a:t> με </a:t>
            </a:r>
            <a:r>
              <a:rPr lang="el-GR" dirty="0" err="1"/>
              <a:t>στοχευμένο</a:t>
            </a:r>
            <a:r>
              <a:rPr lang="el-GR" dirty="0"/>
              <a:t> πολιτικό περιεχόμενο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47B14-1AEE-3041-BD39-3A852D7C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pPr algn="ctr"/>
            <a:r>
              <a:rPr lang="el-GR" b="1" dirty="0"/>
              <a:t>Οι «</a:t>
            </a:r>
            <a:r>
              <a:rPr lang="el-GR" b="1" dirty="0" err="1"/>
              <a:t>Μητ</a:t>
            </a:r>
            <a:r>
              <a:rPr lang="en-US" b="1" dirty="0" err="1"/>
              <a:t>έ</a:t>
            </a:r>
            <a:r>
              <a:rPr lang="el-GR" b="1" dirty="0" err="1"/>
              <a:t>ρες</a:t>
            </a:r>
            <a:r>
              <a:rPr lang="el-GR" b="1" dirty="0"/>
              <a:t> της Πλατείας του Μάϊου» </a:t>
            </a:r>
          </a:p>
          <a:p>
            <a:pPr algn="ctr"/>
            <a:r>
              <a:rPr lang="en-US" b="1" dirty="0"/>
              <a:t>Madres de Plaza de Mayo </a:t>
            </a:r>
            <a:endParaRPr lang="el-GR" b="1" dirty="0"/>
          </a:p>
          <a:p>
            <a:pPr algn="ctr"/>
            <a:r>
              <a:rPr lang="el-GR" b="1" dirty="0"/>
              <a:t>Στις 26 Ιανουαρίου του 2006 ένα τμήμα του κινήματος έκανε την τελευταία του πορεία δηλώνοντας ότι η κυβέρνηση είχε ικανοποιήσει τα αιτήματά τους με την άρση της ασυλίας και αμνηστίας των μελών και συνεργατών της στρατιωτικής χούντας    </a:t>
            </a:r>
          </a:p>
        </p:txBody>
      </p:sp>
    </p:spTree>
    <p:extLst>
      <p:ext uri="{BB962C8B-B14F-4D97-AF65-F5344CB8AC3E}">
        <p14:creationId xmlns:p14="http://schemas.microsoft.com/office/powerpoint/2010/main" val="34142125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0D37-C4B5-A641-BF64-685C96C77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Madres de la plaza de mayo</a:t>
            </a:r>
            <a:br>
              <a:rPr lang="el-GR" dirty="0"/>
            </a:br>
            <a:r>
              <a:rPr lang="en-US" dirty="0"/>
              <a:t>By Javier Paredes - Own work, CC BY-SA 3.0,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A62CEE-A1C9-7C4C-AA9B-0BF59D1A01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0329" y="2638425"/>
            <a:ext cx="4071342" cy="3101975"/>
          </a:xfrm>
        </p:spPr>
      </p:pic>
    </p:spTree>
    <p:extLst>
      <p:ext uri="{BB962C8B-B14F-4D97-AF65-F5344CB8AC3E}">
        <p14:creationId xmlns:p14="http://schemas.microsoft.com/office/powerpoint/2010/main" val="3426621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9FDC0-11D0-5442-B0FD-A0EBFD0F1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 in Black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66AF4-B055-A64F-822F-7BABF5E41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‘Women in Black’ </a:t>
            </a:r>
            <a:endParaRPr lang="el-GR" dirty="0"/>
          </a:p>
          <a:p>
            <a:pPr algn="ctr"/>
            <a:endParaRPr lang="en-GB" dirty="0"/>
          </a:p>
          <a:p>
            <a:pPr algn="just"/>
            <a:r>
              <a:rPr lang="el-GR" dirty="0" err="1"/>
              <a:t>Διεθν</a:t>
            </a:r>
            <a:r>
              <a:rPr lang="en-GB" dirty="0" err="1"/>
              <a:t>έ</a:t>
            </a:r>
            <a:r>
              <a:rPr lang="el-GR" dirty="0"/>
              <a:t>ς κίνημα γυναικών, </a:t>
            </a:r>
            <a:r>
              <a:rPr lang="en-US" dirty="0" err="1"/>
              <a:t>ο</a:t>
            </a:r>
            <a:r>
              <a:rPr lang="el-GR" dirty="0"/>
              <a:t>ι </a:t>
            </a:r>
            <a:r>
              <a:rPr lang="el-GR" dirty="0" err="1"/>
              <a:t>οπο</a:t>
            </a:r>
            <a:r>
              <a:rPr lang="en-US" dirty="0" err="1"/>
              <a:t>ί</a:t>
            </a:r>
            <a:r>
              <a:rPr lang="el-GR" dirty="0" err="1"/>
              <a:t>ες</a:t>
            </a:r>
            <a:r>
              <a:rPr lang="el-GR" dirty="0"/>
              <a:t> καταλαμβάνοντας  κεντρικές πλατείες, ή κόμβους δρόμων, ή τον χώρο μπροστά σε δημόσια κτίρια ή μνημεία διαμαρτύρονται εναντίον εθνικιστικής και μιλιταριστικής βίας, στρατιωτικής επέμβασης, αποικιοκρατικής / ιμπεριαλιστικής πολιτικής, καπιταλιστικής αδικίας, ρατσισμό, σεξισμό, και </a:t>
            </a:r>
            <a:r>
              <a:rPr lang="el-GR" dirty="0" err="1"/>
              <a:t>ομοφοβία</a:t>
            </a:r>
            <a:r>
              <a:rPr lang="el-GR" dirty="0"/>
              <a:t> </a:t>
            </a:r>
            <a:r>
              <a:rPr lang="en-GB" dirty="0"/>
              <a:t>(</a:t>
            </a:r>
            <a:r>
              <a:rPr lang="en-GB" dirty="0" err="1"/>
              <a:t>Athanasiou</a:t>
            </a:r>
            <a:r>
              <a:rPr lang="en-GB" dirty="0"/>
              <a:t> 2017, 58).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00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E4464-AAC8-784C-B928-BBF0E96DB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 in black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2350D-A2E6-594E-BFC0-612B90638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Το πρώτο κίνημα </a:t>
            </a:r>
            <a:r>
              <a:rPr lang="el-GR" b="1" dirty="0"/>
              <a:t>Ιερουσαλήμ 1988</a:t>
            </a:r>
          </a:p>
          <a:p>
            <a:r>
              <a:rPr lang="el-GR" dirty="0"/>
              <a:t>Ισραηλινές γυναίκες της </a:t>
            </a:r>
            <a:r>
              <a:rPr lang="el-GR" dirty="0" err="1"/>
              <a:t>Αριστεράς</a:t>
            </a:r>
            <a:r>
              <a:rPr lang="el-GR" dirty="0"/>
              <a:t> υποστηρίζοντας Παλαιστίνιες γυναίκες άρχισαν να κάνουν πορεία προς την Δ. Όχθη  </a:t>
            </a:r>
          </a:p>
          <a:p>
            <a:r>
              <a:rPr lang="el-GR" dirty="0"/>
              <a:t>Ενεργή διαμαρτυρία εναντίον της κατοχής των παλαιστινιακών εδαφών</a:t>
            </a:r>
          </a:p>
          <a:p>
            <a:r>
              <a:rPr lang="el-GR" dirty="0"/>
              <a:t>Ντυμένες στα μαύρα, στέκονταν επί μία ώρα κάθε Παρασκευή σε έναν κεντρικό κόμβο της Ιερουσαλήμ και σε άλλα μέρη σε όλη την επικράτεια. </a:t>
            </a:r>
          </a:p>
          <a:p>
            <a:r>
              <a:rPr lang="el-GR" dirty="0"/>
              <a:t>Το </a:t>
            </a:r>
            <a:r>
              <a:rPr lang="el-GR" b="1" dirty="0"/>
              <a:t>1991 οι </a:t>
            </a:r>
            <a:r>
              <a:rPr lang="en-GB" b="1" dirty="0"/>
              <a:t>‘Women in Black against the War’ </a:t>
            </a:r>
            <a:r>
              <a:rPr lang="el-GR" dirty="0"/>
              <a:t>εμφανίστηκαν το Βελιγράδι ως μέρος του κινήματος της αντίστασης εναντίον του καθεστώτος του </a:t>
            </a:r>
            <a:r>
              <a:rPr lang="en-GB" dirty="0"/>
              <a:t>Slobodan Milosevic </a:t>
            </a:r>
            <a:r>
              <a:rPr lang="el-GR" dirty="0"/>
              <a:t>για να στεγάσουν μια «φεμινιστική κριτική στον εθνικισμό και μιλιταρισμό». </a:t>
            </a:r>
            <a:r>
              <a:rPr lang="en-GB" dirty="0"/>
              <a:t>(</a:t>
            </a:r>
            <a:r>
              <a:rPr lang="en-GB" dirty="0" err="1"/>
              <a:t>Athanasiou</a:t>
            </a:r>
            <a:r>
              <a:rPr lang="en-GB" dirty="0"/>
              <a:t> 2017, 58-59).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2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B21C-DD8E-0741-B7C1-3FB732B2F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91376"/>
            <a:ext cx="7729728" cy="1462036"/>
          </a:xfrm>
        </p:spPr>
        <p:txBody>
          <a:bodyPr>
            <a:normAutofit fontScale="90000"/>
          </a:bodyPr>
          <a:lstStyle/>
          <a:p>
            <a:r>
              <a:rPr lang="en-US" dirty="0"/>
              <a:t>Helen Foley, </a:t>
            </a:r>
            <a:br>
              <a:rPr lang="en-US" dirty="0"/>
            </a:br>
            <a:r>
              <a:rPr lang="en-US" dirty="0"/>
              <a:t>“the politics of tragic lamentation”</a:t>
            </a:r>
            <a:br>
              <a:rPr lang="en-US" dirty="0"/>
            </a:br>
            <a:r>
              <a:rPr lang="en-US" dirty="0"/>
              <a:t>in </a:t>
            </a:r>
            <a:r>
              <a:rPr lang="en-US" i="1" dirty="0"/>
              <a:t>Female acts in Greek tragedy </a:t>
            </a:r>
            <a:r>
              <a:rPr lang="en-US" dirty="0"/>
              <a:t>(2001, 19-59)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F244D-1199-EF4F-9664-33ECBE111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l-GR" dirty="0" err="1"/>
              <a:t>Μετ</a:t>
            </a:r>
            <a:r>
              <a:rPr lang="en-US" dirty="0" err="1"/>
              <a:t>ά</a:t>
            </a:r>
            <a:r>
              <a:rPr lang="el-GR" dirty="0"/>
              <a:t> τις μεταρρυθμίσεις δεν είχε απομείνει αρκετός χώρος για: 	</a:t>
            </a:r>
          </a:p>
          <a:p>
            <a:pPr lvl="1"/>
            <a:r>
              <a:rPr lang="el-GR" dirty="0"/>
              <a:t>της αναγνώριση της </a:t>
            </a:r>
            <a:r>
              <a:rPr lang="el-GR" b="1" dirty="0"/>
              <a:t>απώλειας</a:t>
            </a:r>
            <a:r>
              <a:rPr lang="el-GR" dirty="0"/>
              <a:t> και του </a:t>
            </a:r>
            <a:r>
              <a:rPr lang="el-GR" b="1" dirty="0"/>
              <a:t>θρήνου</a:t>
            </a:r>
            <a:r>
              <a:rPr lang="el-GR" dirty="0"/>
              <a:t> σε προσωπικό επίπεδο </a:t>
            </a:r>
          </a:p>
          <a:p>
            <a:pPr lvl="1"/>
            <a:endParaRPr lang="el-GR" dirty="0"/>
          </a:p>
          <a:p>
            <a:pPr marL="228600" lvl="1" indent="0">
              <a:buNone/>
            </a:pPr>
            <a:r>
              <a:rPr lang="el-GR" b="1" dirty="0"/>
              <a:t>ΤΡΑΓΩΔΙΑ</a:t>
            </a:r>
            <a:r>
              <a:rPr lang="el-GR" dirty="0"/>
              <a:t> = ΜΙΑ ΜΟΡΦΗ </a:t>
            </a:r>
            <a:r>
              <a:rPr lang="el-GR" b="1" dirty="0"/>
              <a:t>ΔΗΜΟΣΙΟΥ ΘΡΗΝΟΥ</a:t>
            </a:r>
            <a:r>
              <a:rPr lang="el-GR" dirty="0"/>
              <a:t> ΓΙΑ ΙΔΩΤΙΚΕΣ ΥΠΟΘΕΣΕΙΣ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8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B3C-4C52-CE4B-B970-99E815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5435-FD23-F449-8265-1C1ECDE9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Οι </a:t>
            </a:r>
            <a:r>
              <a:rPr lang="el-GR" b="1" dirty="0" err="1"/>
              <a:t>γυνα</a:t>
            </a:r>
            <a:r>
              <a:rPr lang="en-US" b="1" dirty="0" err="1"/>
              <a:t>ί</a:t>
            </a:r>
            <a:r>
              <a:rPr lang="el-GR" b="1" dirty="0" err="1"/>
              <a:t>κες</a:t>
            </a:r>
            <a:r>
              <a:rPr lang="el-GR" b="1" dirty="0"/>
              <a:t>  </a:t>
            </a:r>
            <a:r>
              <a:rPr lang="el-GR" dirty="0"/>
              <a:t>παίζουν ρόλους που αμφισβητούν την </a:t>
            </a:r>
            <a:r>
              <a:rPr lang="el-GR" b="1" dirty="0"/>
              <a:t>κυρίαρχη ιδεολογία </a:t>
            </a:r>
          </a:p>
          <a:p>
            <a:endParaRPr lang="el-GR" b="1" dirty="0"/>
          </a:p>
          <a:p>
            <a:r>
              <a:rPr lang="el-GR" b="1" dirty="0"/>
              <a:t>Πολιτικές και κοινωνικές εντάσεις αναδύονται με τον τρόπο που οι τελετουργίες του θανάτου και του θρήνου αποτυπώνονται στην σκηνή του θεάτρου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777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B3C-4C52-CE4B-B970-99E815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5435-FD23-F449-8265-1C1ECDE9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Η τραγωδία αντιπροσωπεύει </a:t>
            </a:r>
            <a:r>
              <a:rPr lang="el-GR" b="1" dirty="0"/>
              <a:t>συμπεριφορές</a:t>
            </a:r>
            <a:r>
              <a:rPr lang="el-GR" dirty="0"/>
              <a:t> που φαινομενικά </a:t>
            </a:r>
            <a:r>
              <a:rPr lang="el-GR" b="1" dirty="0"/>
              <a:t>αποθαρρύνονται</a:t>
            </a:r>
            <a:r>
              <a:rPr lang="el-GR" dirty="0"/>
              <a:t> στην κοινωνική πρακτική   </a:t>
            </a:r>
          </a:p>
          <a:p>
            <a:endParaRPr lang="el-GR" dirty="0"/>
          </a:p>
          <a:p>
            <a:r>
              <a:rPr lang="el-GR" b="1" dirty="0"/>
              <a:t>Εντάσεις: μέσα στην δημοκρατική κοινωνία δημιουργούνται</a:t>
            </a:r>
            <a:r>
              <a:rPr lang="en-US" b="1" dirty="0"/>
              <a:t> </a:t>
            </a:r>
            <a:r>
              <a:rPr lang="el-GR" b="1" dirty="0"/>
              <a:t>από τα  </a:t>
            </a:r>
          </a:p>
          <a:p>
            <a:r>
              <a:rPr lang="el-GR" b="1" dirty="0"/>
              <a:t>αντικρουόμενα  συμφέροντα μεταξύ συγγενών ενός οίκου και  της πόλεως-κράτους </a:t>
            </a:r>
          </a:p>
        </p:txBody>
      </p:sp>
    </p:spTree>
    <p:extLst>
      <p:ext uri="{BB962C8B-B14F-4D97-AF65-F5344CB8AC3E}">
        <p14:creationId xmlns:p14="http://schemas.microsoft.com/office/powerpoint/2010/main" val="167716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B3C-4C52-CE4B-B970-99E815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5435-FD23-F449-8265-1C1ECDE9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algn="ctr"/>
            <a:r>
              <a:rPr lang="el-GR" dirty="0"/>
              <a:t>Αριστοκρατικές τελετές των επιφανών νεκρών τους </a:t>
            </a:r>
          </a:p>
          <a:p>
            <a:endParaRPr lang="el-GR" dirty="0"/>
          </a:p>
          <a:p>
            <a:pPr algn="ctr"/>
            <a:r>
              <a:rPr lang="el-GR" dirty="0"/>
              <a:t>έναντι </a:t>
            </a:r>
          </a:p>
          <a:p>
            <a:pPr marL="0" indent="0" algn="ctr">
              <a:buNone/>
            </a:pPr>
            <a:endParaRPr lang="el-GR" dirty="0"/>
          </a:p>
          <a:p>
            <a:pPr algn="ctr"/>
            <a:r>
              <a:rPr lang="el-GR" dirty="0"/>
              <a:t>της λατρείας του ήρωα της πόλεως </a:t>
            </a:r>
          </a:p>
        </p:txBody>
      </p:sp>
    </p:spTree>
    <p:extLst>
      <p:ext uri="{BB962C8B-B14F-4D97-AF65-F5344CB8AC3E}">
        <p14:creationId xmlns:p14="http://schemas.microsoft.com/office/powerpoint/2010/main" val="210406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B3C-4C52-CE4B-B970-99E815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5435-FD23-F449-8265-1C1ECDE9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dirty="0"/>
          </a:p>
          <a:p>
            <a:pPr algn="ctr"/>
            <a:r>
              <a:rPr lang="el-GR" dirty="0"/>
              <a:t>Αριστοκρατικές τελετές των επιφανών νεκρών τους </a:t>
            </a:r>
          </a:p>
          <a:p>
            <a:pPr algn="ctr"/>
            <a:r>
              <a:rPr lang="el-GR" dirty="0"/>
              <a:t>(</a:t>
            </a:r>
            <a:r>
              <a:rPr lang="el-GR" b="1" dirty="0"/>
              <a:t>περίοδος αριστοκρατίας</a:t>
            </a:r>
            <a:r>
              <a:rPr lang="el-GR" dirty="0"/>
              <a:t>) </a:t>
            </a:r>
          </a:p>
          <a:p>
            <a:pPr algn="ctr"/>
            <a:r>
              <a:rPr lang="el-GR" dirty="0"/>
              <a:t>έναντι </a:t>
            </a:r>
          </a:p>
          <a:p>
            <a:pPr algn="ctr"/>
            <a:r>
              <a:rPr lang="el-GR" dirty="0"/>
              <a:t>της λατρείας του ήρωα της πόλεως </a:t>
            </a:r>
          </a:p>
          <a:p>
            <a:pPr algn="ctr"/>
            <a:r>
              <a:rPr lang="el-GR" dirty="0"/>
              <a:t>(</a:t>
            </a:r>
            <a:r>
              <a:rPr lang="el-GR" b="1" dirty="0"/>
              <a:t>δημοκρατική πόλις του 5</a:t>
            </a:r>
            <a:r>
              <a:rPr lang="el-GR" b="1" baseline="30000" dirty="0"/>
              <a:t>ου</a:t>
            </a:r>
            <a:r>
              <a:rPr lang="el-GR" b="1" dirty="0"/>
              <a:t> αι.) </a:t>
            </a:r>
          </a:p>
          <a:p>
            <a:pPr algn="ctr"/>
            <a:endParaRPr lang="el-GR" b="1" dirty="0"/>
          </a:p>
          <a:p>
            <a:pPr algn="ctr"/>
            <a:r>
              <a:rPr lang="el-GR" b="1" dirty="0"/>
              <a:t>λ.χ. η περίπτωση του Αίαντα </a:t>
            </a:r>
          </a:p>
        </p:txBody>
      </p:sp>
    </p:spTree>
    <p:extLst>
      <p:ext uri="{BB962C8B-B14F-4D97-AF65-F5344CB8AC3E}">
        <p14:creationId xmlns:p14="http://schemas.microsoft.com/office/powerpoint/2010/main" val="113328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B3C-4C52-CE4B-B970-99E815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5435-FD23-F449-8265-1C1ECDE9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pPr algn="ctr"/>
            <a:r>
              <a:rPr lang="el-GR" b="1" dirty="0"/>
              <a:t>Ευριπίδη: </a:t>
            </a:r>
            <a:r>
              <a:rPr lang="el-GR" b="1" i="1" dirty="0"/>
              <a:t>Ελένη</a:t>
            </a:r>
          </a:p>
          <a:p>
            <a:pPr algn="ctr"/>
            <a:endParaRPr lang="el-GR" b="1" i="1" dirty="0"/>
          </a:p>
          <a:p>
            <a:pPr algn="ctr"/>
            <a:r>
              <a:rPr lang="el-GR" dirty="0"/>
              <a:t>Πώς η γυναίκα στο δράμα μπορεί να χειριστεί μια νεκρική τελετή για να εξαπατήσει έναν εύπιστο άνδρα (βάρβαρο)</a:t>
            </a:r>
          </a:p>
        </p:txBody>
      </p:sp>
    </p:spTree>
    <p:extLst>
      <p:ext uri="{BB962C8B-B14F-4D97-AF65-F5344CB8AC3E}">
        <p14:creationId xmlns:p14="http://schemas.microsoft.com/office/powerpoint/2010/main" val="352611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B3C-4C52-CE4B-B970-99E815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tragic lamentation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5435-FD23-F449-8265-1C1ECDE9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Σοφοκλή </a:t>
            </a:r>
            <a:r>
              <a:rPr lang="el-GR" b="1" i="1" dirty="0"/>
              <a:t>Αντιγόνη </a:t>
            </a:r>
          </a:p>
          <a:p>
            <a:pPr algn="ctr"/>
            <a:endParaRPr lang="el-GR" b="1" i="1" dirty="0"/>
          </a:p>
          <a:p>
            <a:pPr algn="ctr"/>
            <a:r>
              <a:rPr lang="el-GR" dirty="0"/>
              <a:t>δημόσια και πολιτικά εμφορούμενη ‘παράσταση’  δικαιοσύνης</a:t>
            </a:r>
          </a:p>
          <a:p>
            <a:pPr algn="ctr"/>
            <a:r>
              <a:rPr lang="el-GR" dirty="0"/>
              <a:t>Εκθέτει την πρόθεσή του </a:t>
            </a:r>
            <a:r>
              <a:rPr lang="el-GR" dirty="0" err="1"/>
              <a:t>Κρέοντα</a:t>
            </a:r>
            <a:r>
              <a:rPr lang="el-GR" dirty="0"/>
              <a:t> να την θάψει ζωντανή ως μιαρά πράξη </a:t>
            </a:r>
          </a:p>
          <a:p>
            <a:pPr algn="ctr"/>
            <a:r>
              <a:rPr lang="el-GR" dirty="0"/>
              <a:t>Καλεί τον χορό να γίνει μάρτυρας της κακοποίησής της </a:t>
            </a:r>
          </a:p>
          <a:p>
            <a:pPr algn="ctr"/>
            <a:r>
              <a:rPr lang="el-GR" dirty="0"/>
              <a:t>[ο </a:t>
            </a:r>
            <a:r>
              <a:rPr lang="el-GR" dirty="0" err="1"/>
              <a:t>Κρέοντας</a:t>
            </a:r>
            <a:r>
              <a:rPr lang="el-GR" dirty="0"/>
              <a:t> ο κοντινότερος αρσενικός συγγενής της  / επίκληρος κόρη]</a:t>
            </a:r>
          </a:p>
          <a:p>
            <a:pPr algn="ctr"/>
            <a:r>
              <a:rPr lang="el-GR" dirty="0"/>
              <a:t>Η Α. κάνει τις δηλώσεις της δημόσια   </a:t>
            </a:r>
          </a:p>
        </p:txBody>
      </p:sp>
    </p:spTree>
    <p:extLst>
      <p:ext uri="{BB962C8B-B14F-4D97-AF65-F5344CB8AC3E}">
        <p14:creationId xmlns:p14="http://schemas.microsoft.com/office/powerpoint/2010/main" val="387080576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248</TotalTime>
  <Words>1374</Words>
  <Application>Microsoft Macintosh PowerPoint</Application>
  <PresentationFormat>Widescreen</PresentationFormat>
  <Paragraphs>169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Corbel</vt:lpstr>
      <vt:lpstr>Gill Sans MT</vt:lpstr>
      <vt:lpstr>Parcel</vt:lpstr>
      <vt:lpstr>Οι πολιτικες του θρηνου </vt:lpstr>
      <vt:lpstr>Κλασικοι φιλολογοι  κοινωνικοι ανθρωπολογοι πολιτικοί επιστημονες  φιλοσοφοι </vt:lpstr>
      <vt:lpstr>Helen Foley,  “the politics of tragic lamentation” in Female acts in Greek tragedy (2001, 19-59)</vt:lpstr>
      <vt:lpstr>the politics of tragic lamentation</vt:lpstr>
      <vt:lpstr>the politics of tragic lamentation</vt:lpstr>
      <vt:lpstr>the politics of tragic lamentation</vt:lpstr>
      <vt:lpstr>the politics of tragic lamentation</vt:lpstr>
      <vt:lpstr>the politics of tragic lamentation</vt:lpstr>
      <vt:lpstr>the politics of tragic lamentation</vt:lpstr>
      <vt:lpstr>the politics of tragic lamentation</vt:lpstr>
      <vt:lpstr>the politics of tragic lamentation</vt:lpstr>
      <vt:lpstr>the politics of tragic lamentation</vt:lpstr>
      <vt:lpstr>the politics of tragic lamentation</vt:lpstr>
      <vt:lpstr>Antigone: The politics of lamentation Efimia Karakantza (forthcoming) </vt:lpstr>
      <vt:lpstr>Antigone: The politics of lamentation Efimia Karakantza (forthcoming) </vt:lpstr>
      <vt:lpstr>Antigone: The politics of lamentation Efimia Karakantza (forthcoming) </vt:lpstr>
      <vt:lpstr>Τρεις περιπτωσεις συλλογικών γυναικειων δημοσιων θρηνων με στοχευμένο πολιτικό περιεχόμενο </vt:lpstr>
      <vt:lpstr>Τρεις περιπτωσεις συλλογικών γυναικειων δημοσιων θρηνων με στοχευμένο πολιτικό περιεχόμενο </vt:lpstr>
      <vt:lpstr>Τρεις περιπτωσεις συλλογικών γυναικειων δημοσιων θρηνων με στοχευμένο πολιτικό περιεχόμενο </vt:lpstr>
      <vt:lpstr>Τρεις περιπτωσεις συλλογικών γυναικειων δημοσιων θρηνων με στοχευμένο πολιτικό περιεχόμενο </vt:lpstr>
      <vt:lpstr>Τρεις περιπτωσεις συλλογικών γυναικειων δημοσιων θρηνων με στοχευμένο πολιτικό περιεχόμενο </vt:lpstr>
      <vt:lpstr>Τρεις περιπτωσεις συλλογικών γυναικειων δημοσιων θρηνων με στοχευμένο πολιτικό περιεχόμενο </vt:lpstr>
      <vt:lpstr>Madres de la plaza de mayo By Javier Paredes - Own work, CC BY-SA 3.0, </vt:lpstr>
      <vt:lpstr>Women in Black</vt:lpstr>
      <vt:lpstr>Women in black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πολιτικες του θρηνου </dc:title>
  <dc:creator>Effy Karakantza</dc:creator>
  <cp:lastModifiedBy>VELAORAS ALEXANDROS</cp:lastModifiedBy>
  <cp:revision>20</cp:revision>
  <dcterms:created xsi:type="dcterms:W3CDTF">2020-11-12T10:39:34Z</dcterms:created>
  <dcterms:modified xsi:type="dcterms:W3CDTF">2022-05-30T21:50:02Z</dcterms:modified>
</cp:coreProperties>
</file>