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66" r:id="rId4"/>
    <p:sldId id="291" r:id="rId5"/>
    <p:sldId id="296" r:id="rId6"/>
    <p:sldId id="290" r:id="rId7"/>
    <p:sldId id="271" r:id="rId8"/>
    <p:sldId id="279" r:id="rId9"/>
    <p:sldId id="280" r:id="rId10"/>
    <p:sldId id="270" r:id="rId11"/>
    <p:sldId id="272" r:id="rId12"/>
    <p:sldId id="274" r:id="rId13"/>
    <p:sldId id="292" r:id="rId14"/>
    <p:sldId id="293" r:id="rId15"/>
    <p:sldId id="275" r:id="rId16"/>
    <p:sldId id="276" r:id="rId17"/>
    <p:sldId id="277" r:id="rId18"/>
    <p:sldId id="294" r:id="rId19"/>
    <p:sldId id="295" r:id="rId20"/>
    <p:sldId id="297" r:id="rId21"/>
    <p:sldId id="298" r:id="rId22"/>
    <p:sldId id="299" r:id="rId23"/>
    <p:sldId id="289" r:id="rId24"/>
    <p:sldId id="273" r:id="rId25"/>
    <p:sldId id="309" r:id="rId26"/>
    <p:sldId id="301" r:id="rId27"/>
    <p:sldId id="302" r:id="rId28"/>
    <p:sldId id="303" r:id="rId29"/>
    <p:sldId id="304" r:id="rId30"/>
    <p:sldId id="308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87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D2BD78-750D-4A82-9E9B-58A8A2CB2E21}" type="datetimeFigureOut">
              <a:rPr lang="en-US"/>
              <a:pPr>
                <a:defRPr/>
              </a:pPr>
              <a:t>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5A641E0-ED82-4DD5-A0C9-762D80415C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66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l-G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36958B-536C-4037-9111-099511620422}" type="slidenum">
              <a:rPr lang="en-GB" altLang="el-GR"/>
              <a:pPr/>
              <a:t>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481380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E845D1-8F74-4038-B345-F14A9B00F99E}" type="slidenum">
              <a:rPr lang="en-GB" altLang="el-GR"/>
              <a:pPr/>
              <a:t>12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97368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23F1E-3240-417C-B0BF-CF56CA8C2C84}" type="slidenum">
              <a:rPr lang="en-GB" altLang="el-GR"/>
              <a:pPr/>
              <a:t>14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888400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A15B92-8352-44D8-BC7F-57A060ACCF33}" type="slidenum">
              <a:rPr lang="en-GB" altLang="el-GR"/>
              <a:pPr/>
              <a:t>15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851279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4102CF-E99C-477E-BB84-297392B8641B}" type="slidenum">
              <a:rPr lang="en-GB" altLang="el-GR"/>
              <a:pPr/>
              <a:t>16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258095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F6BC75-EF80-4F30-9FCB-B2D91536EB50}" type="slidenum">
              <a:rPr lang="en-GB" altLang="el-GR"/>
              <a:pPr/>
              <a:t>17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116091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ACAAE4-5084-4F10-8558-553C668B83D3}" type="slidenum">
              <a:rPr lang="en-GB" altLang="el-GR"/>
              <a:pPr/>
              <a:t>19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429521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73E508-2ED4-45BE-99EC-991DBEF43780}" type="slidenum">
              <a:rPr lang="en-GB" altLang="el-GR"/>
              <a:pPr/>
              <a:t>20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902041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8E2F2A-2C97-4CA6-9C81-70A7AA4E3348}" type="slidenum">
              <a:rPr lang="en-GB" altLang="el-GR"/>
              <a:pPr/>
              <a:t>21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856111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7D3CCD-6090-407D-8222-B830A1970A98}" type="slidenum">
              <a:rPr lang="en-GB" altLang="el-GR"/>
              <a:pPr/>
              <a:t>22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2107420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21B902-99CF-4B69-96D6-DE9B1F4A1259}" type="slidenum">
              <a:rPr lang="en-GB" altLang="el-GR"/>
              <a:pPr/>
              <a:t>23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497650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l-G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B18198-D393-4F3E-941A-96EB153334A2}" type="slidenum">
              <a:rPr lang="en-GB" altLang="el-GR"/>
              <a:pPr/>
              <a:t>2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376103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D3DA00-D7DE-4EAD-8B11-6DC09B97D824}" type="slidenum">
              <a:rPr lang="en-GB" altLang="el-GR"/>
              <a:pPr/>
              <a:t>24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31591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3D140-26FD-4A06-B78A-7FF08E78F692}" type="slidenum">
              <a:rPr lang="en-GB" altLang="el-GR"/>
              <a:pPr/>
              <a:t>25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900811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l-G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4469B3-0525-4675-846F-A36665BBEF3F}" type="slidenum">
              <a:rPr lang="en-GB" altLang="el-GR"/>
              <a:pPr/>
              <a:t>3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158650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8A7E3D-8C57-4F4F-8B4C-89449B89180B}" type="slidenum">
              <a:rPr lang="en-GB" altLang="el-GR"/>
              <a:pPr/>
              <a:t>5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21196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EA5176-1DA0-44E6-B00E-0AAB334F718A}" type="slidenum">
              <a:rPr lang="en-GB" altLang="el-GR"/>
              <a:pPr/>
              <a:t>7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084721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6D06F1-4908-46A2-94A7-B95209E20AE1}" type="slidenum">
              <a:rPr lang="en-GB" altLang="el-GR"/>
              <a:pPr/>
              <a:t>8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964637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B5AEEF-FAF1-4702-A9FA-4D88C0CE654A}" type="slidenum">
              <a:rPr lang="en-GB" altLang="el-GR"/>
              <a:pPr/>
              <a:t>9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747224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4E758A-9BC4-4DF5-B8E4-33BC7BB0CDC7}" type="slidenum">
              <a:rPr lang="en-GB" altLang="el-GR"/>
              <a:pPr/>
              <a:t>10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860950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BD79C7-54C6-47FD-9D00-9A331892E69A}" type="slidenum">
              <a:rPr lang="en-GB" altLang="el-GR"/>
              <a:pPr/>
              <a:t>11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48048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CEA636C4-498E-4E2C-BF21-89AE3430C379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8CBB8-9BF3-4CB8-A225-F44106235D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E7AFEC87-15A0-4437-8895-654859847B03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16E31-499E-427D-90BA-AF67B60A2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EF82E4B-214D-4182-9BFA-72F26FBA0C9F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5B172-E04F-4BF2-A8A8-CC94A240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ΤΠΕ και Εκπαίδευση, Β. Κόμης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F7C0EA-3BD2-4602-9C86-42E83183FAC8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EDD4BB-2572-4B17-87B3-EBED5B0A842D}" type="datetime1">
              <a:rPr lang="en-US"/>
              <a:pPr>
                <a:defRPr/>
              </a:pPr>
              <a:t>4/10/2021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6AB6AD4-BE7A-4D52-82D3-DB25B6D3160C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A559F-56BB-449E-93E0-73659F42A3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76F5064-8549-4B12-B15E-BD3F30725A31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BEED0-C7E9-4682-8E30-9648E01A4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8DE6075-1D87-4779-9540-E3B72B7A70F0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6E8D9-6615-4CF4-9877-2C2346BC1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4EBEBDDE-834A-4B86-B069-2D497689CD57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6A6D4-7B0E-4B82-AD94-4D021BED3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463C1CD-B7B3-4E77-836C-C559D319DBAA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908D3-ACDA-45B5-A8EC-22DF79E0CC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0A56BCA-762F-46DB-8315-F77E43E9ED7D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DC1E2-1C7E-41DD-B2A8-08F75D913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BD1C396C-50EC-4980-8598-DA9D87A7D08E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DC0EA-120C-4784-B706-00E86419D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0F538B3A-8BCC-48D7-987E-0D407A2B18C5}" type="datetime1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D43CC-5FB3-4B5F-A45A-1B1DD2CC77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8E652A2-1A5B-4EE9-8A3E-BB4412FC845E}" type="datetime1">
              <a:rPr lang="en-US"/>
              <a:pPr>
                <a:defRPr/>
              </a:pPr>
              <a:t>4/10/2021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fld id="{5D44B526-F13C-4B4C-84EC-7F7BC6C14592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map.ihmc.us/" TargetMode="External"/><Relationship Id="rId2" Type="http://schemas.openxmlformats.org/officeDocument/2006/relationships/hyperlink" Target="https://l.facebook.com/l.php?u=https%3A%2F%2Fwww.inspiration-at.com%2F%3Ffbclid%3DIwAR0Snin2_bMskg-KnMc8B2A9ESKKil53q3254LLpAOaIehr2jq3jRis52HI&amp;h=AT0nkFjbrE0ZWIvPHVRIE4vkQ3GYtP-UfTSHm4C7Ui1SWAvrtdFJcBEhrEX3LPR3WFoR8ykTpLq6a-6SeR8SXvIRATUpyKHoupB-H_ZSuSymnkPDdN4O2oo9Yz2oRjuHQR-I8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popplet.com/#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765175"/>
            <a:ext cx="7407275" cy="14716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b="1" dirty="0" smtClean="0">
                <a:solidFill>
                  <a:schemeClr val="tx2">
                    <a:satMod val="130000"/>
                  </a:schemeClr>
                </a:solidFill>
                <a:latin typeface="Corbel" pitchFamily="34" charset="0"/>
              </a:rPr>
              <a:t/>
            </a:r>
            <a:br>
              <a:rPr lang="en-GB" sz="4400" b="1" dirty="0" smtClean="0">
                <a:solidFill>
                  <a:schemeClr val="tx2">
                    <a:satMod val="130000"/>
                  </a:schemeClr>
                </a:solidFill>
                <a:latin typeface="Corbel" pitchFamily="34" charset="0"/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Θεωρίες Μάθησης και ΤΠΕ</a:t>
            </a:r>
            <a:b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Εννοιολογική Χαρτογράφηση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Εννοιολογικοί χάρτες</a:t>
            </a:r>
            <a:endParaRPr lang="en-GB" sz="4000" dirty="0">
              <a:solidFill>
                <a:schemeClr val="tx2">
                  <a:satMod val="130000"/>
                </a:schemeClr>
              </a:solidFill>
              <a:latin typeface="Corbe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2928938"/>
            <a:ext cx="7786687" cy="1571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/>
              <a:t>8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</a:t>
            </a:r>
            <a:r>
              <a:rPr lang="el-GR" b="1" dirty="0" smtClean="0"/>
              <a:t>Κεφάλαιο</a:t>
            </a:r>
            <a:endParaRPr lang="en-GB" dirty="0" smtClean="0">
              <a:latin typeface="Corbe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Κόμης, Β. (2004), </a:t>
            </a:r>
            <a:r>
              <a:rPr lang="el-GR" i="1" dirty="0" smtClean="0"/>
              <a:t>Εισαγωγή στις Εφαρμογές των ΤΠΕ στην Εκπαίδευση, </a:t>
            </a:r>
            <a:r>
              <a:rPr lang="el-GR" dirty="0" smtClean="0"/>
              <a:t>Αθήνα, Εκδόσεις Νέων Τεχνολογιών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Corbel" pitchFamily="34" charset="0"/>
              </a:rPr>
              <a:t>Η </a:t>
            </a:r>
            <a:r>
              <a:rPr lang="en-US" dirty="0" err="1">
                <a:latin typeface="Corbel" pitchFamily="34" charset="0"/>
              </a:rPr>
              <a:t>έννοια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της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εννοιολογικής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χαρτογράφησης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17713"/>
            <a:ext cx="7912100" cy="4114800"/>
          </a:xfrm>
        </p:spPr>
        <p:txBody>
          <a:bodyPr/>
          <a:lstStyle/>
          <a:p>
            <a:r>
              <a:rPr lang="el-GR" altLang="el-GR" sz="2800" smtClean="0"/>
              <a:t>Η </a:t>
            </a:r>
            <a:r>
              <a:rPr lang="el-GR" altLang="el-GR" sz="2800" b="1" smtClean="0"/>
              <a:t>εννοιολογική χαρτογράφηση </a:t>
            </a:r>
            <a:r>
              <a:rPr lang="el-GR" altLang="el-GR" sz="2800" smtClean="0"/>
              <a:t>(</a:t>
            </a:r>
            <a:r>
              <a:rPr lang="en-US" altLang="el-GR" sz="2800" smtClean="0">
                <a:latin typeface="Corbel" pitchFamily="34" charset="0"/>
              </a:rPr>
              <a:t>concept mapping</a:t>
            </a:r>
            <a:r>
              <a:rPr lang="el-GR" altLang="el-GR" sz="2800" smtClean="0"/>
              <a:t>) σ</a:t>
            </a:r>
            <a:r>
              <a:rPr lang="en-US" altLang="el-GR" sz="2800" smtClean="0">
                <a:latin typeface="Corbel" pitchFamily="34" charset="0"/>
              </a:rPr>
              <a:t>υνιστά έναν από τους πιο γνωστούς τρόπους αναπαράστασης της γνώσης.</a:t>
            </a:r>
          </a:p>
          <a:p>
            <a:r>
              <a:rPr lang="en-US" altLang="el-GR" sz="2800" smtClean="0">
                <a:latin typeface="Corbel" pitchFamily="34" charset="0"/>
              </a:rPr>
              <a:t>Η έννοια αναπτύχθηκε από τον John Novak [</a:t>
            </a:r>
            <a:r>
              <a:rPr lang="en-US" altLang="el-GR" sz="2800" smtClean="0">
                <a:solidFill>
                  <a:srgbClr val="0000FF"/>
                </a:solidFill>
                <a:latin typeface="Corbel" pitchFamily="34" charset="0"/>
              </a:rPr>
              <a:t>Novak, 1977, Novak &amp; Gowin, 1984, Novak, 1990, Novak, 1998</a:t>
            </a:r>
            <a:r>
              <a:rPr lang="en-US" altLang="el-GR" sz="2800" smtClean="0">
                <a:latin typeface="Corbel" pitchFamily="34" charset="0"/>
              </a:rPr>
              <a:t>] με βάση τις ψυχολογικές απόψεις του Ausubel</a:t>
            </a:r>
            <a:r>
              <a:rPr lang="el-GR" altLang="el-GR" sz="2800" smtClean="0">
                <a:solidFill>
                  <a:srgbClr val="0000FF"/>
                </a:solidFill>
              </a:rPr>
              <a:t> </a:t>
            </a:r>
            <a:r>
              <a:rPr lang="en-US" altLang="el-GR" sz="2800" smtClean="0">
                <a:latin typeface="Corbel" pitchFamily="34" charset="0"/>
              </a:rPr>
              <a:t>[</a:t>
            </a:r>
            <a:r>
              <a:rPr lang="en-US" altLang="el-GR" sz="2800" smtClean="0">
                <a:solidFill>
                  <a:srgbClr val="0000FF"/>
                </a:solidFill>
                <a:latin typeface="Corbel" pitchFamily="34" charset="0"/>
              </a:rPr>
              <a:t>Ausubel, 1978</a:t>
            </a:r>
            <a:r>
              <a:rPr lang="en-US" altLang="el-GR" sz="2800" smtClean="0">
                <a:latin typeface="Corbel" pitchFamily="34" charset="0"/>
              </a:rPr>
              <a:t>]. </a:t>
            </a:r>
          </a:p>
          <a:p>
            <a:r>
              <a:rPr lang="en-US" altLang="el-GR" sz="2800" i="1" smtClean="0">
                <a:latin typeface="Corbel" pitchFamily="34" charset="0"/>
              </a:rPr>
              <a:t>Εντάσσεται στην </a:t>
            </a:r>
            <a:r>
              <a:rPr lang="el-GR" altLang="el-GR" sz="2800" i="1" smtClean="0"/>
              <a:t>επ</a:t>
            </a:r>
            <a:r>
              <a:rPr lang="en-US" altLang="el-GR" sz="2800" i="1" smtClean="0">
                <a:latin typeface="Corbel" pitchFamily="34" charset="0"/>
              </a:rPr>
              <a:t>οικοδομηστική προσέγγιση για τη μάθηση.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2E134C-6DCF-41B2-9080-E8DF3604BA0A}" type="slidenum">
              <a:rPr lang="en-US" altLang="el-GR"/>
              <a:pPr/>
              <a:t>10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Corbel" pitchFamily="34" charset="0"/>
              </a:rPr>
              <a:t>Η </a:t>
            </a:r>
            <a:r>
              <a:rPr lang="en-US" dirty="0" err="1">
                <a:latin typeface="Corbel" pitchFamily="34" charset="0"/>
              </a:rPr>
              <a:t>διαδικασία</a:t>
            </a:r>
            <a:r>
              <a:rPr lang="el-GR" dirty="0"/>
              <a:t> </a:t>
            </a:r>
            <a:r>
              <a:rPr lang="en-US" dirty="0" err="1">
                <a:latin typeface="Corbel" pitchFamily="34" charset="0"/>
              </a:rPr>
              <a:t>της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l-GR" dirty="0"/>
              <a:t>εννοιολογικής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χαρτογράφησης</a:t>
            </a:r>
            <a:r>
              <a:rPr lang="en-US" dirty="0">
                <a:latin typeface="Corbel" pitchFamily="34" charset="0"/>
              </a:rPr>
              <a:t> 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1500188"/>
            <a:ext cx="7499350" cy="4800600"/>
          </a:xfrm>
        </p:spPr>
        <p:txBody>
          <a:bodyPr/>
          <a:lstStyle/>
          <a:p>
            <a:pPr marL="82550" indent="0">
              <a:buFont typeface="Wingdings 2" pitchFamily="18" charset="2"/>
              <a:buNone/>
              <a:defRPr/>
            </a:pPr>
            <a:r>
              <a:rPr lang="el-GR" altLang="el-GR" sz="2800" dirty="0" smtClean="0"/>
              <a:t>Διεξάγεται</a:t>
            </a:r>
          </a:p>
          <a:p>
            <a:pPr>
              <a:defRPr/>
            </a:pPr>
            <a:r>
              <a:rPr lang="en-US" altLang="el-GR" sz="2800" dirty="0" err="1" smtClean="0">
                <a:latin typeface="Corbel" panose="020B0503020204020204" pitchFamily="34" charset="0"/>
              </a:rPr>
              <a:t>με</a:t>
            </a:r>
            <a:r>
              <a:rPr lang="en-US" altLang="el-GR" sz="2800" dirty="0" smtClean="0">
                <a:latin typeface="Corbel" panose="020B0503020204020204" pitchFamily="34" charset="0"/>
              </a:rPr>
              <a:t> χαρτί και μολύβι</a:t>
            </a:r>
          </a:p>
          <a:p>
            <a:pPr>
              <a:defRPr/>
            </a:pPr>
            <a:r>
              <a:rPr lang="el-GR" altLang="el-GR" sz="2800" dirty="0"/>
              <a:t>μ</a:t>
            </a:r>
            <a:r>
              <a:rPr lang="el-GR" altLang="el-GR" sz="2800" dirty="0" smtClean="0"/>
              <a:t>ε </a:t>
            </a:r>
            <a:r>
              <a:rPr lang="en-US" altLang="el-GR" sz="2800" dirty="0" smtClean="0">
                <a:latin typeface="Corbel" panose="020B0503020204020204" pitchFamily="34" charset="0"/>
              </a:rPr>
              <a:t>υπ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ολογιστικ</a:t>
            </a:r>
            <a:r>
              <a:rPr lang="el-GR" altLang="el-GR" sz="2800" dirty="0" smtClean="0"/>
              <a:t>ά 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εργ</a:t>
            </a:r>
            <a:r>
              <a:rPr lang="en-US" altLang="el-GR" sz="2800" dirty="0" smtClean="0">
                <a:latin typeface="Corbel" panose="020B0503020204020204" pitchFamily="34" charset="0"/>
              </a:rPr>
              <a:t>αλεί</a:t>
            </a:r>
            <a:r>
              <a:rPr lang="el-GR" altLang="el-GR" sz="2800" dirty="0" smtClean="0"/>
              <a:t>α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el-GR" altLang="el-GR" sz="2800" dirty="0" smtClean="0"/>
          </a:p>
          <a:p>
            <a:pPr marL="82550" indent="0">
              <a:buFont typeface="Wingdings 2" pitchFamily="18" charset="2"/>
              <a:buNone/>
              <a:defRPr/>
            </a:pPr>
            <a:r>
              <a:rPr lang="en-US" altLang="el-GR" sz="2800" dirty="0" smtClean="0">
                <a:latin typeface="Corbel" panose="020B0503020204020204" pitchFamily="34" charset="0"/>
              </a:rPr>
              <a:t>Πα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ρεμφερώς</a:t>
            </a:r>
            <a:r>
              <a:rPr lang="en-US" altLang="el-GR" sz="2800" dirty="0" smtClean="0">
                <a:latin typeface="Corbel" panose="020B0503020204020204" pitchFamily="34" charset="0"/>
              </a:rPr>
              <a:t> 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με</a:t>
            </a:r>
            <a:r>
              <a:rPr lang="en-US" altLang="el-GR" sz="2800" dirty="0" smtClean="0">
                <a:latin typeface="Corbel" panose="020B0503020204020204" pitchFamily="34" charset="0"/>
              </a:rPr>
              <a:t> 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την</a:t>
            </a:r>
            <a:r>
              <a:rPr lang="en-US" altLang="el-GR" sz="2800" dirty="0" smtClean="0">
                <a:latin typeface="Corbel" panose="020B0503020204020204" pitchFamily="34" charset="0"/>
              </a:rPr>
              <a:t> </a:t>
            </a:r>
            <a:r>
              <a:rPr lang="en-US" altLang="el-GR" sz="2800" dirty="0" err="1" smtClean="0">
                <a:latin typeface="Corbel" panose="020B0503020204020204" pitchFamily="34" charset="0"/>
              </a:rPr>
              <a:t>έννοι</a:t>
            </a:r>
            <a:r>
              <a:rPr lang="en-US" altLang="el-GR" sz="2800" dirty="0" smtClean="0">
                <a:latin typeface="Corbel" panose="020B0503020204020204" pitchFamily="34" charset="0"/>
              </a:rPr>
              <a:t>α της εννοιολογικής χαρτογράφησης χρησιμοποιούνται οι έννοιες </a:t>
            </a:r>
            <a:endParaRPr lang="el-GR" altLang="el-GR" sz="2800" dirty="0" smtClean="0"/>
          </a:p>
          <a:p>
            <a:pPr>
              <a:defRPr/>
            </a:pPr>
            <a:r>
              <a:rPr lang="en-US" altLang="el-GR" sz="2800" dirty="0" smtClean="0">
                <a:latin typeface="Corbel" panose="020B0503020204020204" pitchFamily="34" charset="0"/>
              </a:rPr>
              <a:t>της </a:t>
            </a:r>
            <a:r>
              <a:rPr lang="en-US" altLang="el-GR" sz="2800" i="1" dirty="0" smtClean="0">
                <a:latin typeface="Corbel" panose="020B0503020204020204" pitchFamily="34" charset="0"/>
              </a:rPr>
              <a:t>νοητικής χαρτογράφησης</a:t>
            </a:r>
            <a:r>
              <a:rPr lang="en-US" altLang="el-GR" sz="2800" dirty="0" smtClean="0">
                <a:latin typeface="Corbel" panose="020B0503020204020204" pitchFamily="34" charset="0"/>
              </a:rPr>
              <a:t> (mind mapping) [</a:t>
            </a:r>
            <a:r>
              <a:rPr lang="en-US" altLang="el-GR" sz="2800" dirty="0" smtClean="0">
                <a:solidFill>
                  <a:srgbClr val="0000FF"/>
                </a:solidFill>
                <a:latin typeface="Corbel" panose="020B0503020204020204" pitchFamily="34" charset="0"/>
              </a:rPr>
              <a:t>Buzan &amp; Buzan, 1993</a:t>
            </a:r>
            <a:r>
              <a:rPr lang="en-US" altLang="el-GR" sz="2800" dirty="0" smtClean="0">
                <a:latin typeface="Corbel" panose="020B0503020204020204" pitchFamily="34" charset="0"/>
              </a:rPr>
              <a:t>] </a:t>
            </a:r>
            <a:endParaRPr lang="el-GR" altLang="el-GR" sz="2800" dirty="0" smtClean="0"/>
          </a:p>
          <a:p>
            <a:pPr>
              <a:defRPr/>
            </a:pPr>
            <a:r>
              <a:rPr lang="en-US" altLang="el-GR" sz="2800" dirty="0" err="1" smtClean="0">
                <a:latin typeface="Corbel" panose="020B0503020204020204" pitchFamily="34" charset="0"/>
              </a:rPr>
              <a:t>του</a:t>
            </a:r>
            <a:r>
              <a:rPr lang="en-US" altLang="el-GR" sz="2800" dirty="0" smtClean="0">
                <a:latin typeface="Corbel" panose="020B0503020204020204" pitchFamily="34" charset="0"/>
              </a:rPr>
              <a:t> </a:t>
            </a:r>
            <a:r>
              <a:rPr lang="en-US" altLang="el-GR" sz="2800" i="1" dirty="0" smtClean="0">
                <a:latin typeface="Corbel" panose="020B0503020204020204" pitchFamily="34" charset="0"/>
              </a:rPr>
              <a:t>σημασιολογικού δικτύου</a:t>
            </a:r>
            <a:r>
              <a:rPr lang="en-US" altLang="el-GR" sz="2800" dirty="0" smtClean="0">
                <a:latin typeface="Corbel" panose="020B0503020204020204" pitchFamily="34" charset="0"/>
              </a:rPr>
              <a:t> (semantic network) [</a:t>
            </a:r>
            <a:r>
              <a:rPr lang="en-US" altLang="el-GR" sz="2800" dirty="0" smtClean="0">
                <a:solidFill>
                  <a:srgbClr val="0000FF"/>
                </a:solidFill>
                <a:latin typeface="Corbel" panose="020B0503020204020204" pitchFamily="34" charset="0"/>
              </a:rPr>
              <a:t>Quillian, 1968, Fisher, 1992</a:t>
            </a:r>
            <a:r>
              <a:rPr lang="en-US" altLang="el-GR" sz="2800" dirty="0" smtClean="0">
                <a:latin typeface="Corbel" panose="020B0503020204020204" pitchFamily="34" charset="0"/>
              </a:rPr>
              <a:t>].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C36F9D-6206-4A3C-BE90-DA29CB7F873C}" type="slidenum">
              <a:rPr lang="en-US" altLang="el-GR"/>
              <a:pPr/>
              <a:t>11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ΤΠΕ και Εκπαίδευση, Β. Κόμης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5311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Τι περιέχει ένας εννοιολογικός χάρτης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n-US" altLang="el-GR" smtClean="0">
                <a:latin typeface="Corbel" pitchFamily="34" charset="0"/>
              </a:rPr>
              <a:t>Ένα</a:t>
            </a:r>
            <a:r>
              <a:rPr lang="el-GR" altLang="el-GR" smtClean="0"/>
              <a:t>ς</a:t>
            </a:r>
            <a:r>
              <a:rPr lang="en-US" altLang="el-GR" smtClean="0">
                <a:latin typeface="Corbel" pitchFamily="34" charset="0"/>
              </a:rPr>
              <a:t> εννοιολογικ</a:t>
            </a:r>
            <a:r>
              <a:rPr lang="el-GR" altLang="el-GR" smtClean="0"/>
              <a:t>ός</a:t>
            </a:r>
            <a:r>
              <a:rPr lang="en-US" altLang="el-GR" smtClean="0">
                <a:latin typeface="Corbel" pitchFamily="34" charset="0"/>
              </a:rPr>
              <a:t> </a:t>
            </a:r>
            <a:r>
              <a:rPr lang="el-GR" altLang="el-GR" smtClean="0"/>
              <a:t>χάρτης </a:t>
            </a:r>
            <a:r>
              <a:rPr lang="en-US" altLang="el-GR" smtClean="0">
                <a:latin typeface="Corbel" pitchFamily="34" charset="0"/>
              </a:rPr>
              <a:t>περιέχει τρία βασικά στοιχεία: </a:t>
            </a:r>
          </a:p>
          <a:p>
            <a:r>
              <a:rPr lang="en-US" altLang="el-GR" b="1" i="1" smtClean="0">
                <a:latin typeface="Corbel" pitchFamily="34" charset="0"/>
              </a:rPr>
              <a:t>έννοιες</a:t>
            </a:r>
            <a:r>
              <a:rPr lang="en-US" altLang="el-GR" smtClean="0">
                <a:latin typeface="Corbel" pitchFamily="34" charset="0"/>
              </a:rPr>
              <a:t> (concepts)</a:t>
            </a:r>
            <a:r>
              <a:rPr lang="el-GR" altLang="el-GR" smtClean="0"/>
              <a:t> ή κόμβοι</a:t>
            </a:r>
            <a:r>
              <a:rPr lang="en-US" altLang="el-GR" smtClean="0">
                <a:latin typeface="Corbel" pitchFamily="34" charset="0"/>
              </a:rPr>
              <a:t>, </a:t>
            </a:r>
          </a:p>
          <a:p>
            <a:r>
              <a:rPr lang="en-US" altLang="el-GR" b="1" i="1" smtClean="0">
                <a:latin typeface="Corbel" pitchFamily="34" charset="0"/>
              </a:rPr>
              <a:t>συνδέσμους</a:t>
            </a:r>
            <a:r>
              <a:rPr lang="en-US" altLang="el-GR" smtClean="0">
                <a:latin typeface="Corbel" pitchFamily="34" charset="0"/>
              </a:rPr>
              <a:t> (links) </a:t>
            </a:r>
          </a:p>
          <a:p>
            <a:r>
              <a:rPr lang="en-US" altLang="el-GR" smtClean="0">
                <a:latin typeface="Corbel" pitchFamily="34" charset="0"/>
              </a:rPr>
              <a:t>και </a:t>
            </a:r>
            <a:r>
              <a:rPr lang="en-US" altLang="el-GR" b="1" i="1" smtClean="0">
                <a:latin typeface="Corbel" pitchFamily="34" charset="0"/>
              </a:rPr>
              <a:t>στιγμιότυπα</a:t>
            </a:r>
            <a:r>
              <a:rPr lang="en-US" altLang="el-GR" smtClean="0">
                <a:latin typeface="Corbel" pitchFamily="34" charset="0"/>
              </a:rPr>
              <a:t> (instances) [</a:t>
            </a:r>
            <a:r>
              <a:rPr lang="en-US" altLang="el-GR" smtClean="0">
                <a:solidFill>
                  <a:srgbClr val="0000FF"/>
                </a:solidFill>
                <a:latin typeface="Corbel" pitchFamily="34" charset="0"/>
              </a:rPr>
              <a:t>Fisher, 1992, McAleese, 1998</a:t>
            </a:r>
            <a:r>
              <a:rPr lang="en-US" altLang="el-GR" smtClean="0">
                <a:latin typeface="Corbel" pitchFamily="34" charset="0"/>
              </a:rPr>
              <a:t>] </a:t>
            </a:r>
            <a:endParaRPr lang="el-GR" altLang="el-GR" smtClean="0"/>
          </a:p>
          <a:p>
            <a:r>
              <a:rPr lang="en-US" altLang="el-GR" sz="2000" smtClean="0">
                <a:latin typeface="Corbel" pitchFamily="34" charset="0"/>
              </a:rPr>
              <a:t>Οι </a:t>
            </a:r>
            <a:r>
              <a:rPr lang="el-GR" altLang="el-GR" sz="2000" smtClean="0"/>
              <a:t>έννοιες </a:t>
            </a:r>
            <a:r>
              <a:rPr lang="en-US" altLang="el-GR" sz="2000" smtClean="0">
                <a:latin typeface="Corbel" pitchFamily="34" charset="0"/>
              </a:rPr>
              <a:t>συνδέονται με συνδέσμους και σχηματίζουν έναν </a:t>
            </a:r>
            <a:r>
              <a:rPr lang="en-US" altLang="el-GR" sz="2000" b="1" i="1" smtClean="0">
                <a:latin typeface="Corbel" pitchFamily="34" charset="0"/>
              </a:rPr>
              <a:t>εννοιολογικό χάρτη</a:t>
            </a:r>
            <a:r>
              <a:rPr lang="en-US" altLang="el-GR" sz="2000" smtClean="0">
                <a:latin typeface="Corbel" pitchFamily="34" charset="0"/>
              </a:rPr>
              <a:t> (concept map) που μπορεί να έχει τη μορφή ενός σημασιολογικού δικτύου (semantic network)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D89158-1707-4ED8-AF60-132A084642EE}" type="slidenum">
              <a:rPr lang="en-US" altLang="el-GR"/>
              <a:pPr/>
              <a:t>12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457200"/>
            <a:ext cx="7615237" cy="884238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Δομικά στοιχεία εννοιολογικού χάρτη</a:t>
            </a:r>
          </a:p>
        </p:txBody>
      </p:sp>
      <p:sp>
        <p:nvSpPr>
          <p:cNvPr id="194574" name="Text Box 14"/>
          <p:cNvSpPr txBox="1">
            <a:spLocks noChangeArrowheads="1"/>
          </p:cNvSpPr>
          <p:nvPr/>
        </p:nvSpPr>
        <p:spPr bwMode="auto">
          <a:xfrm>
            <a:off x="6172200" y="1628775"/>
            <a:ext cx="29718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l-GR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l-G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Έννοιες</a:t>
            </a:r>
            <a:r>
              <a:rPr lang="el-G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l-GR" sz="2400">
                <a:latin typeface="Times New Roman" pitchFamily="18" charset="0"/>
                <a:cs typeface="Arial" charset="0"/>
              </a:rPr>
              <a:t>που συνδέονται με </a:t>
            </a:r>
          </a:p>
          <a:p>
            <a:pPr>
              <a:defRPr/>
            </a:pPr>
            <a:r>
              <a:rPr lang="el-G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συνδέσμους</a:t>
            </a:r>
            <a:r>
              <a:rPr lang="el-GR" sz="2400">
                <a:latin typeface="Times New Roman" pitchFamily="18" charset="0"/>
                <a:cs typeface="Arial" charset="0"/>
              </a:rPr>
              <a:t> </a:t>
            </a:r>
          </a:p>
          <a:p>
            <a:pPr>
              <a:defRPr/>
            </a:pPr>
            <a:endParaRPr lang="el-GR" sz="2400"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l-GR" sz="2400">
                <a:latin typeface="Times New Roman" pitchFamily="18" charset="0"/>
                <a:cs typeface="Arial" charset="0"/>
              </a:rPr>
              <a:t>αναπαριστούν σχέσεις μεταξύ εννοιών </a:t>
            </a:r>
          </a:p>
          <a:p>
            <a:pPr>
              <a:defRPr/>
            </a:pPr>
            <a:endParaRPr lang="el-GR" sz="2400"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l-GR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σχηματίζοντας προτάσεις με νόημα</a:t>
            </a:r>
            <a:endParaRPr lang="en-GB" sz="24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pic>
        <p:nvPicPr>
          <p:cNvPr id="37892" name="Picture 30" descr="Concept Map - Τι αναπαριστά ένας εννοιολικός χάρτης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989138"/>
            <a:ext cx="5362575" cy="4032250"/>
          </a:xfrm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3789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030A3-79AA-4BD8-8B24-92ECDB367905}" type="slidenum">
              <a:rPr lang="en-US" altLang="el-GR"/>
              <a:pPr/>
              <a:t>13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000" dirty="0" smtClean="0"/>
              <a:t>Δομή εννοιολογικού χάρτη</a:t>
            </a:r>
            <a:endParaRPr lang="el-GR" sz="4000" dirty="0"/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l-GR"/>
          </a:p>
        </p:txBody>
      </p:sp>
      <p:sp>
        <p:nvSpPr>
          <p:cNvPr id="3891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A47478-0243-4905-A374-A1ABF48BE190}" type="slidenum">
              <a:rPr lang="en-US" altLang="el-GR"/>
              <a:pPr/>
              <a:t>14</a:t>
            </a:fld>
            <a:endParaRPr lang="en-US" altLang="el-GR"/>
          </a:p>
        </p:txBody>
      </p:sp>
      <p:pic>
        <p:nvPicPr>
          <p:cNvPr id="389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1214438"/>
            <a:ext cx="735806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Box 8"/>
          <p:cNvSpPr txBox="1">
            <a:spLocks noChangeArrowheads="1"/>
          </p:cNvSpPr>
          <p:nvPr/>
        </p:nvSpPr>
        <p:spPr bwMode="auto">
          <a:xfrm>
            <a:off x="1493838" y="3071813"/>
            <a:ext cx="1292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/>
              <a:t>1</a:t>
            </a:r>
            <a:r>
              <a:rPr lang="el-GR" altLang="el-GR" baseline="30000"/>
              <a:t>ο</a:t>
            </a:r>
            <a:r>
              <a:rPr lang="el-GR" altLang="el-GR"/>
              <a:t> επίπεδο</a:t>
            </a:r>
            <a:endParaRPr lang="en-GB" altLang="el-GR"/>
          </a:p>
        </p:txBody>
      </p:sp>
      <p:sp>
        <p:nvSpPr>
          <p:cNvPr id="38919" name="TextBox 9"/>
          <p:cNvSpPr txBox="1">
            <a:spLocks noChangeArrowheads="1"/>
          </p:cNvSpPr>
          <p:nvPr/>
        </p:nvSpPr>
        <p:spPr bwMode="auto">
          <a:xfrm>
            <a:off x="136525" y="4702175"/>
            <a:ext cx="1292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/>
              <a:t>2</a:t>
            </a:r>
            <a:r>
              <a:rPr lang="el-GR" altLang="el-GR" baseline="30000"/>
              <a:t>ο</a:t>
            </a:r>
            <a:r>
              <a:rPr lang="el-GR" altLang="el-GR"/>
              <a:t> επίπεδο</a:t>
            </a:r>
            <a:endParaRPr lang="en-GB" altLang="el-GR"/>
          </a:p>
        </p:txBody>
      </p:sp>
      <p:sp>
        <p:nvSpPr>
          <p:cNvPr id="38920" name="TextBox 10"/>
          <p:cNvSpPr txBox="1">
            <a:spLocks noChangeArrowheads="1"/>
          </p:cNvSpPr>
          <p:nvPr/>
        </p:nvSpPr>
        <p:spPr bwMode="auto">
          <a:xfrm>
            <a:off x="3429000" y="5572125"/>
            <a:ext cx="2192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/>
              <a:t>Σύνθετες συνδέσεις</a:t>
            </a:r>
            <a:endParaRPr lang="en-GB" alt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46038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Corbel" pitchFamily="34" charset="0"/>
              </a:rPr>
              <a:t>Έννοιες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CCD42E-B45F-4140-A123-147ED9BF55C8}" type="slidenum">
              <a:rPr lang="en-US" altLang="el-GR"/>
              <a:pPr/>
              <a:t>15</a:t>
            </a:fld>
            <a:endParaRPr lang="en-US" altLang="el-GR"/>
          </a:p>
        </p:txBody>
      </p:sp>
      <p:pic>
        <p:nvPicPr>
          <p:cNvPr id="40965" name="Picture 30" descr="Concept Map - Τι αναπαριστά ένας εννοιολικός χάρτης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49725"/>
            <a:ext cx="32194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8107362" cy="4800600"/>
          </a:xfrm>
        </p:spPr>
        <p:txBody>
          <a:bodyPr/>
          <a:lstStyle/>
          <a:p>
            <a:r>
              <a:rPr lang="en-US" altLang="el-GR" sz="2800" smtClean="0">
                <a:latin typeface="Corbel" pitchFamily="34" charset="0"/>
              </a:rPr>
              <a:t>Μια </a:t>
            </a:r>
            <a:r>
              <a:rPr lang="en-US" altLang="el-GR" sz="2800" b="1" smtClean="0">
                <a:latin typeface="Corbel" pitchFamily="34" charset="0"/>
              </a:rPr>
              <a:t>έννοια </a:t>
            </a:r>
          </a:p>
          <a:p>
            <a:r>
              <a:rPr lang="el-GR" altLang="el-GR" sz="2800" smtClean="0"/>
              <a:t>είναι </a:t>
            </a:r>
            <a:r>
              <a:rPr lang="en-US" altLang="el-GR" sz="2800" smtClean="0">
                <a:latin typeface="Corbel" pitchFamily="34" charset="0"/>
              </a:rPr>
              <a:t>μια μονάδα πληροφορίας </a:t>
            </a:r>
            <a:r>
              <a:rPr lang="el-GR" altLang="el-GR" sz="2800" smtClean="0"/>
              <a:t>(κόμβος) που </a:t>
            </a:r>
            <a:r>
              <a:rPr lang="en-US" altLang="el-GR" sz="2800" smtClean="0">
                <a:latin typeface="Corbel" pitchFamily="34" charset="0"/>
              </a:rPr>
              <a:t>αναπαρίσταται από μια λέξη, μια φράση ή μια εικόνα. </a:t>
            </a:r>
          </a:p>
          <a:p>
            <a:r>
              <a:rPr lang="en-US" altLang="el-GR" sz="2800" smtClean="0">
                <a:latin typeface="Corbel" pitchFamily="34" charset="0"/>
              </a:rPr>
              <a:t>Στη γενική περίπτωση, μια έννοια προσδιορίζεται απλώς από την ετικέτα της</a:t>
            </a:r>
            <a:r>
              <a:rPr lang="el-GR" altLang="el-GR" sz="2800" smtClean="0"/>
              <a:t> (λέξη)</a:t>
            </a:r>
            <a:r>
              <a:rPr lang="en-US" altLang="el-GR" sz="2800" smtClean="0">
                <a:latin typeface="Corbel" pitchFamily="34" charset="0"/>
              </a:rPr>
              <a:t>.</a:t>
            </a:r>
            <a:endParaRPr lang="el-GR" altLang="el-GR" sz="2800" smtClean="0"/>
          </a:p>
          <a:p>
            <a:r>
              <a:rPr lang="el-GR" altLang="el-GR" sz="2800" smtClean="0"/>
              <a:t>Παραδείγματα εννοιών;</a:t>
            </a:r>
          </a:p>
          <a:p>
            <a:pPr lvl="1"/>
            <a:r>
              <a:rPr lang="el-GR" altLang="el-GR" sz="2400" smtClean="0"/>
              <a:t>Οι έννοιες είναι συνήθως ουσιαστικά</a:t>
            </a:r>
            <a:endParaRPr lang="en-US" altLang="el-GR" sz="2400" smtClean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0" y="46038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Corbel" pitchFamily="34" charset="0"/>
              </a:rPr>
              <a:t>Σύνδεσμοι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761867-58EC-47E1-BBC1-1315C8D76A89}" type="slidenum">
              <a:rPr lang="en-US" altLang="el-GR"/>
              <a:pPr/>
              <a:t>16</a:t>
            </a:fld>
            <a:endParaRPr lang="en-US" altLang="el-GR"/>
          </a:p>
        </p:txBody>
      </p:sp>
      <p:pic>
        <p:nvPicPr>
          <p:cNvPr id="43013" name="Picture 30" descr="Concept Map - Τι αναπαριστά ένας εννοιολικός χάρτης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49725"/>
            <a:ext cx="32194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89038"/>
            <a:ext cx="7499350" cy="4800600"/>
          </a:xfrm>
        </p:spPr>
        <p:txBody>
          <a:bodyPr/>
          <a:lstStyle/>
          <a:p>
            <a:r>
              <a:rPr lang="en-US" altLang="el-GR" sz="2800" smtClean="0">
                <a:latin typeface="Corbel" pitchFamily="34" charset="0"/>
              </a:rPr>
              <a:t>Ένας </a:t>
            </a:r>
            <a:r>
              <a:rPr lang="en-US" altLang="el-GR" sz="2800" b="1" smtClean="0">
                <a:latin typeface="Corbel" pitchFamily="34" charset="0"/>
              </a:rPr>
              <a:t>σύνδεσμος</a:t>
            </a:r>
            <a:r>
              <a:rPr lang="en-US" altLang="el-GR" sz="2800" smtClean="0">
                <a:latin typeface="Corbel" pitchFamily="34" charset="0"/>
              </a:rPr>
              <a:t> ανήκει σε μια ειδική κατηγορία εννοιών και περιγράφει πως μια έννοια συνδέεται με μια άλλη. </a:t>
            </a:r>
          </a:p>
          <a:p>
            <a:r>
              <a:rPr lang="en-US" altLang="el-GR" sz="2800" smtClean="0">
                <a:latin typeface="Corbel" pitchFamily="34" charset="0"/>
              </a:rPr>
              <a:t>Στη γενική περίπτωση, ένας σύνδεσμος αντιστοιχεί σε μία </a:t>
            </a:r>
            <a:r>
              <a:rPr lang="en-US" altLang="el-GR" sz="2800" u="sng" smtClean="0">
                <a:latin typeface="Corbel" pitchFamily="34" charset="0"/>
              </a:rPr>
              <a:t>σχέση</a:t>
            </a:r>
            <a:r>
              <a:rPr lang="en-US" altLang="el-GR" sz="2800" smtClean="0">
                <a:latin typeface="Corbel" pitchFamily="34" charset="0"/>
              </a:rPr>
              <a:t> που συνδέει δύο έννοιες.</a:t>
            </a:r>
            <a:endParaRPr lang="el-GR" altLang="el-GR" sz="2800" smtClean="0"/>
          </a:p>
          <a:p>
            <a:r>
              <a:rPr lang="el-GR" altLang="el-GR" sz="2800" smtClean="0"/>
              <a:t>Παραδείγματα συνδέσμων; </a:t>
            </a:r>
          </a:p>
          <a:p>
            <a:pPr lvl="1"/>
            <a:r>
              <a:rPr lang="el-GR" altLang="el-GR" sz="2400" smtClean="0"/>
              <a:t>Οι σύνδεσμοι είναι συνήθως ρήματα</a:t>
            </a:r>
            <a:endParaRPr lang="en-US" altLang="el-GR" sz="2400" smtClean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0" y="115888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Corbel" pitchFamily="34" charset="0"/>
              </a:rPr>
              <a:t>Στιγμιότυπα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1A611B-ECCE-4327-96EB-A8472E1D3BED}" type="slidenum">
              <a:rPr lang="en-US" altLang="el-GR"/>
              <a:pPr/>
              <a:t>17</a:t>
            </a:fld>
            <a:endParaRPr lang="en-US" altLang="el-GR"/>
          </a:p>
        </p:txBody>
      </p:sp>
      <p:pic>
        <p:nvPicPr>
          <p:cNvPr id="45061" name="Picture 30" descr="Concept Map - Τι αναπαριστά ένας εννοιολικός χάρτης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49725"/>
            <a:ext cx="32194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58888"/>
            <a:ext cx="7499350" cy="4800600"/>
          </a:xfrm>
        </p:spPr>
        <p:txBody>
          <a:bodyPr/>
          <a:lstStyle/>
          <a:p>
            <a:r>
              <a:rPr lang="en-US" altLang="el-GR" sz="2800" smtClean="0">
                <a:latin typeface="Corbel" pitchFamily="34" charset="0"/>
              </a:rPr>
              <a:t>Ένα </a:t>
            </a:r>
            <a:r>
              <a:rPr lang="en-US" altLang="el-GR" sz="2800" b="1" smtClean="0">
                <a:latin typeface="Corbel" pitchFamily="34" charset="0"/>
              </a:rPr>
              <a:t>στιγμιότυπο</a:t>
            </a:r>
            <a:r>
              <a:rPr lang="en-US" altLang="el-GR" sz="2800" smtClean="0">
                <a:latin typeface="Corbel" pitchFamily="34" charset="0"/>
              </a:rPr>
              <a:t> είναι μια πρόταση της μορφής </a:t>
            </a:r>
          </a:p>
          <a:p>
            <a:r>
              <a:rPr lang="en-US" altLang="el-GR" sz="2800" smtClean="0">
                <a:latin typeface="Corbel" pitchFamily="34" charset="0"/>
              </a:rPr>
              <a:t>«έννοια – σύνδεσμος – έννοια» </a:t>
            </a:r>
          </a:p>
          <a:p>
            <a:r>
              <a:rPr lang="en-US" altLang="el-GR" sz="2800" smtClean="0">
                <a:latin typeface="Corbel" pitchFamily="34" charset="0"/>
              </a:rPr>
              <a:t>και περιγράφει τη σχέση ανάμεσα στις δύο έννοιες. </a:t>
            </a:r>
            <a:endParaRPr lang="el-GR" altLang="el-GR" sz="2800" smtClean="0"/>
          </a:p>
          <a:p>
            <a:r>
              <a:rPr lang="el-GR" altLang="el-GR" sz="2800" smtClean="0"/>
              <a:t>Παραδείγματα στιγμιοτύπων;</a:t>
            </a:r>
          </a:p>
          <a:p>
            <a:pPr lvl="1"/>
            <a:r>
              <a:rPr lang="el-GR" altLang="el-GR" sz="2400" smtClean="0"/>
              <a:t>Τα στιγμιότυπα είναι προτάσεις</a:t>
            </a:r>
            <a:endParaRPr lang="en-US" altLang="el-GR" sz="2400" smtClean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5" descr="Εκπαιδευτική Τεχνολογία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9700" y="908050"/>
            <a:ext cx="8424863" cy="4203700"/>
          </a:xfrm>
        </p:spPr>
      </p:pic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1214438" y="100013"/>
            <a:ext cx="7853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Παράδειγμα 1: η Έννοια της Εκπαιδευτικής Τεχνολογίας;</a:t>
            </a:r>
          </a:p>
        </p:txBody>
      </p:sp>
      <p:sp>
        <p:nvSpPr>
          <p:cNvPr id="197644" name="Text Box 12"/>
          <p:cNvSpPr txBox="1">
            <a:spLocks noChangeArrowheads="1"/>
          </p:cNvSpPr>
          <p:nvPr/>
        </p:nvSpPr>
        <p:spPr bwMode="auto">
          <a:xfrm>
            <a:off x="6372225" y="4451350"/>
            <a:ext cx="226377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Κεντρική Έννοια:….</a:t>
            </a:r>
          </a:p>
          <a:p>
            <a:pPr>
              <a:defRPr/>
            </a:pPr>
            <a:endParaRPr lang="el-GR" i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Έννοιες</a:t>
            </a:r>
            <a:r>
              <a:rPr lang="el-GR" dirty="0">
                <a:cs typeface="Arial" charset="0"/>
              </a:rPr>
              <a:t>:…………….</a:t>
            </a:r>
          </a:p>
          <a:p>
            <a:pPr>
              <a:defRPr/>
            </a:pPr>
            <a:endParaRPr lang="el-GR" dirty="0">
              <a:cs typeface="Arial" charset="0"/>
            </a:endParaRPr>
          </a:p>
          <a:p>
            <a:pPr>
              <a:defRPr/>
            </a:pP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Σύνδεσμοι</a:t>
            </a:r>
            <a:r>
              <a:rPr lang="el-GR" dirty="0">
                <a:cs typeface="Arial" charset="0"/>
              </a:rPr>
              <a:t>:…………</a:t>
            </a:r>
          </a:p>
          <a:p>
            <a:pPr>
              <a:defRPr/>
            </a:pPr>
            <a:endParaRPr lang="el-GR" dirty="0">
              <a:cs typeface="Arial" charset="0"/>
            </a:endParaRPr>
          </a:p>
          <a:p>
            <a:pPr>
              <a:defRPr/>
            </a:pP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Προτάσεις</a:t>
            </a:r>
            <a:r>
              <a:rPr lang="el-GR" dirty="0">
                <a:cs typeface="Arial" charset="0"/>
              </a:rPr>
              <a:t>: …………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</a:p>
        </p:txBody>
      </p:sp>
      <p:sp>
        <p:nvSpPr>
          <p:cNvPr id="47110" name="Θέση αριθμού διαφάνειας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E456F7-544E-471E-A36C-F89816518945}" type="slidenum">
              <a:rPr lang="el-GR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GB" dirty="0">
              <a:latin typeface="Corbel" pitchFamily="34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71D98D-D74D-42EC-8560-F7EB4A54CC02}" type="slidenum">
              <a:rPr lang="en-US" altLang="el-GR"/>
              <a:pPr/>
              <a:t>19</a:t>
            </a:fld>
            <a:endParaRPr lang="en-US" altLang="el-GR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438" y="808038"/>
            <a:ext cx="7339012" cy="573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911225" y="184150"/>
            <a:ext cx="8239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Παράδειγμα 2: η έννοια της Εννοιολογικής Χαρτογράφησης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2300288"/>
            <a:ext cx="20462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600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Κεντρική Έννοια:….</a:t>
            </a:r>
          </a:p>
          <a:p>
            <a:pPr>
              <a:defRPr/>
            </a:pPr>
            <a:endParaRPr lang="el-GR" sz="1600" i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el-GR" sz="1600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Έννοιες</a:t>
            </a:r>
            <a:r>
              <a:rPr lang="el-GR" sz="1600" dirty="0">
                <a:cs typeface="Arial" charset="0"/>
              </a:rPr>
              <a:t>:…………….</a:t>
            </a:r>
          </a:p>
          <a:p>
            <a:pPr>
              <a:defRPr/>
            </a:pPr>
            <a:endParaRPr lang="el-GR" sz="1600" dirty="0">
              <a:cs typeface="Arial" charset="0"/>
            </a:endParaRPr>
          </a:p>
          <a:p>
            <a:pPr>
              <a:defRPr/>
            </a:pPr>
            <a:r>
              <a:rPr lang="el-GR" sz="1600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Σύνδεσμοι</a:t>
            </a:r>
            <a:r>
              <a:rPr lang="el-GR" sz="1600" dirty="0">
                <a:cs typeface="Arial" charset="0"/>
              </a:rPr>
              <a:t>:…………</a:t>
            </a:r>
          </a:p>
          <a:p>
            <a:pPr>
              <a:defRPr/>
            </a:pPr>
            <a:endParaRPr lang="el-GR" sz="1600" dirty="0">
              <a:cs typeface="Arial" charset="0"/>
            </a:endParaRPr>
          </a:p>
          <a:p>
            <a:pPr>
              <a:defRPr/>
            </a:pPr>
            <a:r>
              <a:rPr lang="el-GR" sz="1600" i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Προτάσεις</a:t>
            </a:r>
            <a:r>
              <a:rPr lang="el-GR" sz="1600" dirty="0">
                <a:cs typeface="Arial" charset="0"/>
              </a:rPr>
              <a:t>: …………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solidFill>
                  <a:schemeClr val="tx2">
                    <a:satMod val="130000"/>
                  </a:schemeClr>
                </a:solidFill>
              </a:rPr>
              <a:t>Σκοπός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latin typeface="Corbel" pitchFamily="34" charset="0"/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  <a:latin typeface="Corbel" pitchFamily="34" charset="0"/>
              </a:rPr>
            </a:br>
            <a:endParaRPr lang="en-GB" dirty="0">
              <a:solidFill>
                <a:schemeClr val="tx2">
                  <a:satMod val="130000"/>
                </a:schemeClr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176837"/>
          </a:xfrm>
        </p:spPr>
        <p:txBody>
          <a:bodyPr/>
          <a:lstStyle/>
          <a:p>
            <a:pPr eaLnBrk="1" hangingPunct="1"/>
            <a:r>
              <a:rPr lang="el-GR" altLang="el-GR" sz="2400" smtClean="0"/>
              <a:t>Η συνοπτική παρουσίαση </a:t>
            </a:r>
          </a:p>
          <a:p>
            <a:pPr lvl="1" eaLnBrk="1" hangingPunct="1"/>
            <a:r>
              <a:rPr lang="el-GR" altLang="el-GR" sz="2400" smtClean="0"/>
              <a:t>των βασικών αρχών της εποικοδομιστικής θεωρίας και ειδικότερα της προσέγγισης που αφορά την εννοιολογική χαρτογράφηση</a:t>
            </a:r>
          </a:p>
          <a:p>
            <a:pPr lvl="1" eaLnBrk="1" hangingPunct="1"/>
            <a:r>
              <a:rPr lang="el-GR" altLang="el-GR" sz="2400" smtClean="0"/>
              <a:t>και το πως επηρεάζει την ένταξη των ΤΠΕ στην εκπαίδευση και τη σχεδίαση εκπαιδευτικών εφαρμογών. </a:t>
            </a:r>
          </a:p>
          <a:p>
            <a:pPr eaLnBrk="1" hangingPunct="1"/>
            <a:r>
              <a:rPr lang="el-GR" altLang="el-GR" sz="2400" smtClean="0"/>
              <a:t>Η έμφαση δίνεται </a:t>
            </a:r>
          </a:p>
          <a:p>
            <a:pPr lvl="1" eaLnBrk="1" hangingPunct="1"/>
            <a:r>
              <a:rPr lang="el-GR" altLang="el-GR" sz="2400" smtClean="0"/>
              <a:t>στο πως η εννοιολογική χαρτογράφηση επιδρά στο σχεδιασμό και την ανάπτυξη μαθησιακών περιβαλλόντων με τη χρήση υπολογιστικών και δικτυακών τεχνολογιών.</a:t>
            </a:r>
          </a:p>
          <a:p>
            <a:pPr eaLnBrk="1" hangingPunct="1"/>
            <a:endParaRPr lang="en-GB" altLang="el-GR" smtClean="0">
              <a:latin typeface="Corbe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ΤΠΕ και Εκπαίδευση, Β. Κόμης</a:t>
            </a:r>
            <a:endParaRPr lang="en-US" dirty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8DA003-D83C-431A-82E9-50F4B4841B68}" type="slidenum">
              <a:rPr lang="en-US" altLang="el-GR"/>
              <a:pPr/>
              <a:t>2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/>
              <a:t>Στάδια δημιουργίας ενός </a:t>
            </a:r>
            <a:r>
              <a:rPr lang="el-GR" sz="4000" dirty="0" smtClean="0"/>
              <a:t>χάρτη (1/3)</a:t>
            </a:r>
            <a:endParaRPr lang="el-GR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1447800"/>
            <a:ext cx="8148638" cy="48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defRPr/>
            </a:pPr>
            <a:r>
              <a:rPr lang="el-GR" sz="2400" dirty="0">
                <a:latin typeface="+mj-lt"/>
              </a:rPr>
              <a:t>Πρώτα  </a:t>
            </a:r>
            <a:r>
              <a:rPr lang="el-GR" sz="2400" dirty="0" smtClean="0">
                <a:latin typeface="+mj-lt"/>
              </a:rPr>
              <a:t>πρέπει  </a:t>
            </a:r>
            <a:r>
              <a:rPr lang="el-GR" sz="2400" dirty="0">
                <a:latin typeface="+mj-lt"/>
              </a:rPr>
              <a:t>να  προσδιοριστεί  το  </a:t>
            </a:r>
            <a:r>
              <a:rPr lang="el-GR" sz="2400" b="1" dirty="0">
                <a:solidFill>
                  <a:srgbClr val="C00000"/>
                </a:solidFill>
                <a:latin typeface="+mj-lt"/>
              </a:rPr>
              <a:t>κομβικό  ερώτημα  </a:t>
            </a:r>
            <a:r>
              <a:rPr lang="el-GR" sz="2400" dirty="0">
                <a:latin typeface="+mj-lt"/>
              </a:rPr>
              <a:t>που  αντιστοιχεί  στο  γνωστικό  τομέα, πρόβλημα  ή  ζήτημα  που  πρόκειται  να  χαρτογραφηθεί. </a:t>
            </a:r>
            <a:endParaRPr lang="el-GR" sz="2400" dirty="0" smtClean="0">
              <a:latin typeface="+mj-lt"/>
            </a:endParaRP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l-GR" sz="2000" i="1" dirty="0" smtClean="0">
                <a:latin typeface="+mj-lt"/>
              </a:rPr>
              <a:t>	Το  </a:t>
            </a:r>
            <a:r>
              <a:rPr lang="el-GR" sz="2000" i="1" dirty="0">
                <a:latin typeface="+mj-lt"/>
              </a:rPr>
              <a:t>θέμα  που  μελετάται  μπορεί  να  αναφέρεται  σε  μία  διδακτική  ενότητα  σχολικού  εγχειριδίου, σ’ ένα  άρθρο  επιστημονικού  περιοδικού  ή  εφημερίδας  ή  ακόμα  </a:t>
            </a:r>
            <a:r>
              <a:rPr lang="el-GR" sz="2000" i="1" dirty="0" smtClean="0">
                <a:latin typeface="+mj-lt"/>
              </a:rPr>
              <a:t>σε ένα  </a:t>
            </a:r>
            <a:r>
              <a:rPr lang="el-GR" sz="2000" i="1" dirty="0">
                <a:latin typeface="+mj-lt"/>
              </a:rPr>
              <a:t>κείμενο  στο  διαδίκτυο, ή  </a:t>
            </a:r>
            <a:r>
              <a:rPr lang="el-GR" sz="2000" i="1" dirty="0" smtClean="0">
                <a:latin typeface="+mj-lt"/>
              </a:rPr>
              <a:t>σε ένα  λογισμικό.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el-GR" sz="2400" dirty="0" smtClean="0">
                <a:latin typeface="+mj-lt"/>
              </a:rPr>
              <a:t>Πρέπει  </a:t>
            </a:r>
            <a:r>
              <a:rPr lang="el-GR" sz="2400" dirty="0">
                <a:latin typeface="+mj-lt"/>
              </a:rPr>
              <a:t>να  προσδιοριστούν  οι  </a:t>
            </a:r>
            <a:r>
              <a:rPr lang="el-GR" sz="2400" b="1" dirty="0">
                <a:solidFill>
                  <a:srgbClr val="C00000"/>
                </a:solidFill>
                <a:latin typeface="+mj-lt"/>
              </a:rPr>
              <a:t>έννοιες</a:t>
            </a:r>
            <a:r>
              <a:rPr lang="el-GR" sz="2400" dirty="0">
                <a:latin typeface="+mj-lt"/>
              </a:rPr>
              <a:t>  που  σχετίζονται  </a:t>
            </a:r>
            <a:r>
              <a:rPr lang="el-GR" sz="2400" dirty="0" smtClean="0">
                <a:latin typeface="+mj-lt"/>
              </a:rPr>
              <a:t>με το ερώτημα (8, 10  </a:t>
            </a:r>
            <a:r>
              <a:rPr lang="el-GR" sz="2400" dirty="0">
                <a:latin typeface="+mj-lt"/>
              </a:rPr>
              <a:t>ή  και  20  έννοιες).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el-GR" sz="2400" b="1" dirty="0">
                <a:solidFill>
                  <a:srgbClr val="C00000"/>
                </a:solidFill>
                <a:latin typeface="+mj-lt"/>
              </a:rPr>
              <a:t>Κατάταξη</a:t>
            </a:r>
            <a:r>
              <a:rPr lang="el-GR" sz="2400" dirty="0">
                <a:latin typeface="+mj-lt"/>
              </a:rPr>
              <a:t>  των  εννοιών, ξεκινώντας  από  την  πιο  γενική  προς  τις  πιο  ειδικές.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el-GR" sz="2400" dirty="0">
                <a:latin typeface="+mj-lt"/>
              </a:rPr>
              <a:t>Τοποθέτηση  της  γενικότερης  και  πιο  περιεκτικής  έννοιας  στην  κορυφή  του  χάρτη. Αυτή  είναι  η  </a:t>
            </a:r>
            <a:r>
              <a:rPr lang="el-GR" sz="2400" b="1" dirty="0">
                <a:solidFill>
                  <a:srgbClr val="C00000"/>
                </a:solidFill>
                <a:latin typeface="+mj-lt"/>
              </a:rPr>
              <a:t>κεντρική  έννοια</a:t>
            </a:r>
            <a:r>
              <a:rPr lang="el-GR" sz="2400" dirty="0">
                <a:latin typeface="+mj-lt"/>
              </a:rPr>
              <a:t>. 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412AAD-4E02-439F-A4D4-87B5B17F30D9}" type="slidenum">
              <a:rPr lang="en-US" altLang="el-GR"/>
              <a:pPr/>
              <a:t>20</a:t>
            </a:fld>
            <a:endParaRPr lang="en-US" alt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/>
              <a:t>Στάδια δημιουργίας ενός </a:t>
            </a:r>
            <a:r>
              <a:rPr lang="el-GR" sz="4000" dirty="0" smtClean="0"/>
              <a:t>χάρτη (2/3)</a:t>
            </a:r>
            <a:endParaRPr lang="el-GR" sz="40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447800"/>
            <a:ext cx="7934325" cy="4910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400" b="1" smtClean="0">
                <a:solidFill>
                  <a:srgbClr val="C00000"/>
                </a:solidFill>
              </a:rPr>
              <a:t>Επιλογή  2, 3, ή 4  εννοιών  </a:t>
            </a:r>
            <a:r>
              <a:rPr lang="el-GR" altLang="el-GR" sz="2400" smtClean="0"/>
              <a:t>που  ακολουθούν  σε  βαθμό  γενίκευσης  και  τοποθέτησης  τους  κάτω  από  την  κεντρική  έννοια  της  κορυφής. Αποφυγή  6  ή  8  εννοιών  κάτω  από  μία  έννοια. </a:t>
            </a:r>
          </a:p>
          <a:p>
            <a:pPr>
              <a:lnSpc>
                <a:spcPct val="80000"/>
              </a:lnSpc>
            </a:pPr>
            <a:r>
              <a:rPr lang="el-GR" altLang="el-GR" sz="2400" b="1" smtClean="0">
                <a:solidFill>
                  <a:srgbClr val="C00000"/>
                </a:solidFill>
              </a:rPr>
              <a:t>Σύνδεση  των  εννοιών  </a:t>
            </a:r>
            <a:r>
              <a:rPr lang="el-GR" altLang="el-GR" sz="2400" smtClean="0"/>
              <a:t>ανά  δύο  με  γραμμές. Πάνω  σε  κάθε  γραμμή  πρέπει  να  γραφτούν  απλές  και  σύντομες  συνδετικές  λέξεις, ώστε  να  σχηματιστούν  </a:t>
            </a:r>
            <a:r>
              <a:rPr lang="el-GR" altLang="el-GR" sz="2400" b="1" smtClean="0">
                <a:solidFill>
                  <a:srgbClr val="C00000"/>
                </a:solidFill>
              </a:rPr>
              <a:t>προτάσεις  που  να  έχουν  νόημα</a:t>
            </a:r>
            <a:r>
              <a:rPr lang="el-GR" altLang="el-GR" sz="2400" smtClean="0"/>
              <a:t>. Οι  συνδετικές  λέξεις  πρέπει  να  προσδιορίζουν  τη  σχέση  μεταξύ  τους  δύο  εννοιών. Οι  απλές  αυτές  συνδέσεις  εκφράζουν  το  νόημα  που  δίνεται  στις  έννοιες. </a:t>
            </a:r>
          </a:p>
          <a:p>
            <a:pPr>
              <a:lnSpc>
                <a:spcPct val="80000"/>
              </a:lnSpc>
            </a:pPr>
            <a:r>
              <a:rPr lang="el-GR" altLang="el-GR" sz="2400" b="1" smtClean="0">
                <a:solidFill>
                  <a:srgbClr val="C00000"/>
                </a:solidFill>
              </a:rPr>
              <a:t>Βελτίωση  του  σχήματος  </a:t>
            </a:r>
            <a:r>
              <a:rPr lang="el-GR" altLang="el-GR" sz="2400" smtClean="0"/>
              <a:t>προσθέτοντας, μεταφέροντας  και  αφαιρώντας  έννοιες, επιλέγοντας  τις  πιο  κατάλληλες  συνδετικές  λέξεις. 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695E12-2050-4CEE-9676-DDCD8C5B7040}" type="slidenum">
              <a:rPr lang="en-US" altLang="el-GR"/>
              <a:pPr/>
              <a:t>21</a:t>
            </a:fld>
            <a:endParaRPr lang="en-US" alt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274638"/>
            <a:ext cx="78628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/>
              <a:t>Στάδια δημιουργίας ενός </a:t>
            </a:r>
            <a:r>
              <a:rPr lang="el-GR" sz="4000" dirty="0" smtClean="0"/>
              <a:t>χάρτη (3/3)</a:t>
            </a:r>
            <a:endParaRPr lang="el-GR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l-GR" sz="2400" dirty="0">
                <a:latin typeface="+mj-lt"/>
              </a:rPr>
              <a:t>Αναζήτηση  διασυνδέσεων  μεταξύ  εννοιών  που  μπορεί  να  βρίσκονται  σε  διαφορετικές  περιοχές  του  χάρτη  είτε  στο  επίπεδο  ή  σε  άλλο, είτε  είναι  υπό – έννοιες  κάτω  από  διαφορετικές  έννοιες. </a:t>
            </a:r>
            <a:endParaRPr lang="el-GR" sz="2400" dirty="0" smtClean="0">
              <a:latin typeface="+mj-lt"/>
            </a:endParaRPr>
          </a:p>
          <a:p>
            <a:pPr>
              <a:lnSpc>
                <a:spcPct val="80000"/>
              </a:lnSpc>
              <a:defRPr/>
            </a:pPr>
            <a:r>
              <a:rPr lang="el-GR" sz="2400" dirty="0" smtClean="0">
                <a:latin typeface="+mj-lt"/>
              </a:rPr>
              <a:t>Οι  </a:t>
            </a:r>
            <a:r>
              <a:rPr lang="el-GR" sz="2400" dirty="0">
                <a:latin typeface="+mj-lt"/>
              </a:rPr>
              <a:t>σχέσεις  αυτές  εμφανίζονται  στο  σχήμα  με  οριζόντιες  ή  πλάγιες  γραμμές. </a:t>
            </a:r>
            <a:endParaRPr lang="el-GR" sz="2400" dirty="0" smtClean="0">
              <a:latin typeface="+mj-lt"/>
            </a:endParaRPr>
          </a:p>
          <a:p>
            <a:pPr>
              <a:lnSpc>
                <a:spcPct val="80000"/>
              </a:lnSpc>
              <a:defRPr/>
            </a:pPr>
            <a:r>
              <a:rPr lang="el-GR" sz="2400" dirty="0" smtClean="0">
                <a:latin typeface="+mj-lt"/>
              </a:rPr>
              <a:t>Ο  </a:t>
            </a:r>
            <a:r>
              <a:rPr lang="en-US" sz="2400" dirty="0">
                <a:latin typeface="+mj-lt"/>
              </a:rPr>
              <a:t>Novak</a:t>
            </a:r>
            <a:r>
              <a:rPr lang="el-GR" sz="2400" dirty="0">
                <a:latin typeface="+mj-lt"/>
              </a:rPr>
              <a:t>  αποκαλεί  τις  συνδέσεις  αυτές  </a:t>
            </a:r>
            <a:r>
              <a:rPr lang="en-US" sz="2400" dirty="0">
                <a:latin typeface="+mj-lt"/>
              </a:rPr>
              <a:t>cross </a:t>
            </a:r>
            <a:r>
              <a:rPr lang="el-GR" sz="2400" dirty="0">
                <a:latin typeface="+mj-lt"/>
              </a:rPr>
              <a:t>– </a:t>
            </a:r>
            <a:r>
              <a:rPr lang="en-US" sz="2400" dirty="0">
                <a:latin typeface="+mj-lt"/>
              </a:rPr>
              <a:t>links</a:t>
            </a:r>
            <a:r>
              <a:rPr lang="el-GR" sz="2400" dirty="0">
                <a:latin typeface="+mj-lt"/>
              </a:rPr>
              <a:t>  και  θεωρεί  ότι  αποτελούν  έκφραση  της  συνθετικής  και  δημιουργικής  σκέψης, εφόσον  εκφράζουν  την  κατανόηση  σχέσεων  μεταξύ  εννοιών  ή  συνόλων  εννοιών. Αυτές  ονομάζονται  </a:t>
            </a:r>
            <a:r>
              <a:rPr lang="el-GR" sz="2400" b="1" dirty="0">
                <a:solidFill>
                  <a:srgbClr val="C00000"/>
                </a:solidFill>
                <a:latin typeface="+mj-lt"/>
              </a:rPr>
              <a:t>σύνθετες  συνδέσεις</a:t>
            </a:r>
            <a:r>
              <a:rPr lang="el-GR" sz="2400" dirty="0">
                <a:latin typeface="+mj-lt"/>
              </a:rPr>
              <a:t>. Οι  σύνθετες  αυτές  συνδέσεις  διασαφηνίζουν  σημαντικές  σχέσεις  αιτιότητας, αλληλεπιδράσεις. </a:t>
            </a:r>
          </a:p>
          <a:p>
            <a:pPr>
              <a:lnSpc>
                <a:spcPct val="80000"/>
              </a:lnSpc>
              <a:defRPr/>
            </a:pPr>
            <a:r>
              <a:rPr lang="el-GR" sz="2400" dirty="0">
                <a:latin typeface="+mj-lt"/>
              </a:rPr>
              <a:t>Ολοκλήρωση  τους  σχήματος, προσθέτοντας  </a:t>
            </a:r>
            <a:r>
              <a:rPr lang="el-GR" sz="2400" b="1" dirty="0">
                <a:solidFill>
                  <a:srgbClr val="C00000"/>
                </a:solidFill>
                <a:latin typeface="+mj-lt"/>
              </a:rPr>
              <a:t>παραδείγματα</a:t>
            </a:r>
            <a:r>
              <a:rPr lang="el-GR" sz="2400" dirty="0">
                <a:latin typeface="+mj-lt"/>
              </a:rPr>
              <a:t>  κάτω  από  τις  έννοιες.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defRPr/>
            </a:pPr>
            <a:endParaRPr lang="el-GR" sz="2400" dirty="0">
              <a:latin typeface="+mj-lt"/>
            </a:endParaRPr>
          </a:p>
          <a:p>
            <a:pPr>
              <a:lnSpc>
                <a:spcPct val="80000"/>
              </a:lnSpc>
              <a:defRPr/>
            </a:pPr>
            <a:endParaRPr lang="el-GR" sz="2400" dirty="0">
              <a:latin typeface="+mj-lt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048CBA-600F-4E7A-A221-FE4AF0AF17C6}" type="slidenum">
              <a:rPr lang="en-US" altLang="el-GR"/>
              <a:pPr/>
              <a:t>22</a:t>
            </a:fld>
            <a:endParaRPr lang="en-US" alt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>
                <a:latin typeface="Corbel" pitchFamily="34" charset="0"/>
              </a:rPr>
              <a:t>Χρήσεις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της</a:t>
            </a:r>
            <a:r>
              <a:rPr lang="en-US" dirty="0">
                <a:latin typeface="Corbel" pitchFamily="34" charset="0"/>
              </a:rPr>
              <a:t> </a:t>
            </a:r>
            <a:r>
              <a:rPr lang="en-US" dirty="0" err="1">
                <a:latin typeface="Corbel" pitchFamily="34" charset="0"/>
              </a:rPr>
              <a:t>εννοιολογικής</a:t>
            </a:r>
            <a:r>
              <a:rPr lang="en-US" dirty="0">
                <a:latin typeface="Corbel" pitchFamily="34" charset="0"/>
              </a:rPr>
              <a:t>  </a:t>
            </a:r>
            <a:r>
              <a:rPr lang="en-US" dirty="0" err="1">
                <a:latin typeface="Corbel" pitchFamily="34" charset="0"/>
              </a:rPr>
              <a:t>χαρτογράφησης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85938"/>
            <a:ext cx="7885112" cy="4114800"/>
          </a:xfrm>
        </p:spPr>
        <p:txBody>
          <a:bodyPr/>
          <a:lstStyle/>
          <a:p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για ανάδυση και καταγραφή των αναπαραστάσεων</a:t>
            </a:r>
            <a:r>
              <a:rPr lang="el-GR" altLang="el-GR" sz="2400" smtClean="0">
                <a:solidFill>
                  <a:srgbClr val="FF0000"/>
                </a:solidFill>
              </a:rPr>
              <a:t> (δραστηριότητες ανίχνευσης)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, </a:t>
            </a:r>
          </a:p>
          <a:p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για </a:t>
            </a:r>
            <a:r>
              <a:rPr lang="el-GR" altLang="el-GR" sz="2400" smtClean="0">
                <a:solidFill>
                  <a:srgbClr val="FF0000"/>
                </a:solidFill>
              </a:rPr>
              <a:t>διδασκαλία και μάθηση 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διαφόρων γνωστικών αντικειμένων</a:t>
            </a:r>
            <a:r>
              <a:rPr lang="el-GR" altLang="el-GR" sz="2400" smtClean="0">
                <a:solidFill>
                  <a:srgbClr val="FF0000"/>
                </a:solidFill>
              </a:rPr>
              <a:t> (δραστηριότητες διδασκαλίας)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, </a:t>
            </a:r>
          </a:p>
          <a:p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για </a:t>
            </a:r>
            <a:r>
              <a:rPr lang="el-GR" altLang="el-GR" sz="2400" smtClean="0">
                <a:solidFill>
                  <a:srgbClr val="FF0000"/>
                </a:solidFill>
              </a:rPr>
              <a:t>εμπέδωση διαφόρων γνωστικών αντικειμένων (δραστηριότητες εμπέδωσης)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, </a:t>
            </a:r>
          </a:p>
          <a:p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για </a:t>
            </a:r>
            <a:r>
              <a:rPr lang="el-GR" altLang="el-GR" sz="2400" smtClean="0">
                <a:solidFill>
                  <a:srgbClr val="FF0000"/>
                </a:solidFill>
              </a:rPr>
              <a:t>δραστηριότητες 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αξιολόγηση</a:t>
            </a:r>
            <a:r>
              <a:rPr lang="el-GR" altLang="el-GR" sz="2400" smtClean="0">
                <a:solidFill>
                  <a:srgbClr val="FF0000"/>
                </a:solidFill>
              </a:rPr>
              <a:t>ς</a:t>
            </a:r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 (μέσω σύγκρισης δύο ή περισσότερων εννοιολογικών χαρτών),</a:t>
            </a:r>
          </a:p>
          <a:p>
            <a:r>
              <a:rPr lang="en-US" altLang="el-GR" sz="2400" smtClean="0">
                <a:solidFill>
                  <a:srgbClr val="FF0000"/>
                </a:solidFill>
                <a:latin typeface="Corbel" pitchFamily="34" charset="0"/>
              </a:rPr>
              <a:t>για </a:t>
            </a:r>
            <a:r>
              <a:rPr lang="el-GR" altLang="el-GR" sz="2400" smtClean="0">
                <a:solidFill>
                  <a:srgbClr val="FF0000"/>
                </a:solidFill>
              </a:rPr>
              <a:t>μεταγνώση (μεταγνωστικές δραστηριότητες) </a:t>
            </a:r>
          </a:p>
          <a:p>
            <a:r>
              <a:rPr lang="el-GR" altLang="el-GR" sz="2000" smtClean="0"/>
              <a:t>Για </a:t>
            </a:r>
            <a:r>
              <a:rPr lang="en-US" altLang="el-GR" sz="2000" smtClean="0">
                <a:latin typeface="Corbel" pitchFamily="34" charset="0"/>
              </a:rPr>
              <a:t>ανταλλαγή και επικοινωνία ιδεών,</a:t>
            </a:r>
          </a:p>
          <a:p>
            <a:r>
              <a:rPr lang="en-US" altLang="el-GR" sz="2000" smtClean="0">
                <a:latin typeface="Corbel" pitchFamily="34" charset="0"/>
              </a:rPr>
              <a:t>για σχεδίαση εφαρμογών υπερμέσων και γενικότερα συστημάτων πλοήγησης.</a:t>
            </a:r>
          </a:p>
        </p:txBody>
      </p:sp>
      <p:sp>
        <p:nvSpPr>
          <p:cNvPr id="563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03AEB-3301-4E6B-893A-87E8E08833A5}" type="slidenum">
              <a:rPr lang="en-US" altLang="el-GR"/>
              <a:pPr/>
              <a:t>23</a:t>
            </a:fld>
            <a:endParaRPr lang="en-US" altLang="el-GR"/>
          </a:p>
        </p:txBody>
      </p:sp>
      <p:sp>
        <p:nvSpPr>
          <p:cNvPr id="2" name="Ορθογώνιο 1"/>
          <p:cNvSpPr/>
          <p:nvPr/>
        </p:nvSpPr>
        <p:spPr>
          <a:xfrm>
            <a:off x="1154113" y="1785938"/>
            <a:ext cx="7954962" cy="3671887"/>
          </a:xfrm>
          <a:prstGeom prst="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ΤΠΕ και Εκπαίδευση, Β. Κόμης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Υπολογιστικά Εργαλεία </a:t>
            </a:r>
            <a:r>
              <a:rPr lang="en-US" dirty="0" err="1" smtClean="0">
                <a:latin typeface="Corbel" pitchFamily="34" charset="0"/>
              </a:rPr>
              <a:t>Εννοιολογικής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>
                <a:latin typeface="Corbel" pitchFamily="34" charset="0"/>
              </a:rPr>
              <a:t>Χα</a:t>
            </a:r>
            <a:r>
              <a:rPr lang="en-US" dirty="0" err="1">
                <a:latin typeface="Corbel" pitchFamily="34" charset="0"/>
              </a:rPr>
              <a:t>ρτογράφησης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575" y="1700213"/>
            <a:ext cx="7900988" cy="4033837"/>
          </a:xfrm>
        </p:spPr>
        <p:txBody>
          <a:bodyPr/>
          <a:lstStyle/>
          <a:p>
            <a:pPr marL="82550" indent="0">
              <a:buFont typeface="Wingdings 2" pitchFamily="18" charset="2"/>
              <a:buNone/>
              <a:defRPr/>
            </a:pPr>
            <a:r>
              <a:rPr lang="el-GR" sz="2800" dirty="0" smtClean="0"/>
              <a:t>Τα υπολογιστικά εργαλεία εννοιολογικής χαρτογράφησης αποτελούν μία ιδιαίτερη κατηγορία εκπαιδευτικού λογισμικού </a:t>
            </a:r>
          </a:p>
          <a:p>
            <a:pPr marL="82550" indent="0">
              <a:buFont typeface="Wingdings 2" pitchFamily="18" charset="2"/>
              <a:buNone/>
              <a:defRPr/>
            </a:pPr>
            <a:r>
              <a:rPr lang="el-GR" sz="2800" dirty="0" smtClean="0"/>
              <a:t>μπορούν να χρησιμοποιηθούν </a:t>
            </a:r>
          </a:p>
          <a:p>
            <a:pPr lvl="1">
              <a:defRPr/>
            </a:pPr>
            <a:r>
              <a:rPr lang="el-GR" sz="2400" dirty="0" smtClean="0"/>
              <a:t>σε όλες τις βαθμίδες τις εκπαίδευσης (από το νηπιαγωγείο) </a:t>
            </a:r>
          </a:p>
          <a:p>
            <a:pPr lvl="1">
              <a:defRPr/>
            </a:pPr>
            <a:r>
              <a:rPr lang="el-GR" sz="2400" dirty="0" smtClean="0"/>
              <a:t>σε όλα τα γνωστικά αντικείμενα (εγκάρσιες χρήσεις)</a:t>
            </a:r>
          </a:p>
          <a:p>
            <a:pPr lvl="1">
              <a:defRPr/>
            </a:pPr>
            <a:r>
              <a:rPr lang="el-GR" sz="2400" dirty="0"/>
              <a:t>σ</a:t>
            </a:r>
            <a:r>
              <a:rPr lang="el-GR" sz="2400" dirty="0" smtClean="0"/>
              <a:t>ε όλες τις φάσεις μιας διδασκαλίας (ανίχνευση ιδεών, διδασκαλία, εμπέδωση, αξιολόγηση, </a:t>
            </a:r>
            <a:r>
              <a:rPr lang="el-GR" sz="2400" dirty="0" err="1" smtClean="0"/>
              <a:t>μεταγνώση</a:t>
            </a:r>
            <a:r>
              <a:rPr lang="el-GR" sz="2400" dirty="0" smtClean="0"/>
              <a:t>) </a:t>
            </a:r>
          </a:p>
          <a:p>
            <a:pPr marL="82550" indent="0">
              <a:buFont typeface="Wingdings 2" pitchFamily="18" charset="2"/>
              <a:buNone/>
              <a:defRPr/>
            </a:pPr>
            <a:endParaRPr lang="el-GR" sz="2800" dirty="0" smtClean="0"/>
          </a:p>
          <a:p>
            <a:pPr>
              <a:defRPr/>
            </a:pPr>
            <a:endParaRPr lang="en-US" sz="2800" dirty="0" smtClean="0">
              <a:latin typeface="Corbel" panose="020B0503020204020204" pitchFamily="34" charset="0"/>
            </a:endParaRPr>
          </a:p>
          <a:p>
            <a:pPr>
              <a:defRPr/>
            </a:pPr>
            <a:endParaRPr lang="en-US" sz="2400" dirty="0" smtClean="0">
              <a:latin typeface="Corbel" panose="020B0503020204020204" pitchFamily="34" charset="0"/>
            </a:endParaRPr>
          </a:p>
          <a:p>
            <a:pPr>
              <a:defRPr/>
            </a:pPr>
            <a:endParaRPr lang="en-US" sz="2400" b="1" dirty="0" smtClean="0">
              <a:latin typeface="Corbel" panose="020B0503020204020204" pitchFamily="34" charset="0"/>
            </a:endParaRPr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C31C25-209E-4907-82A6-E8B04A329F08}" type="slidenum">
              <a:rPr lang="en-US" altLang="el-GR"/>
              <a:pPr/>
              <a:t>24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ΤΠΕ και Εκπαίδευση, Β. Κόμης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Προστιθέμενη </a:t>
            </a:r>
            <a:r>
              <a:rPr lang="el-GR" dirty="0" smtClean="0"/>
              <a:t>αξία λογισμικών </a:t>
            </a:r>
            <a:r>
              <a:rPr lang="el-GR" dirty="0"/>
              <a:t/>
            </a:r>
            <a:br>
              <a:rPr lang="el-GR" dirty="0"/>
            </a:br>
            <a:r>
              <a:rPr lang="en-US" dirty="0" err="1" smtClean="0">
                <a:latin typeface="Corbel" pitchFamily="34" charset="0"/>
              </a:rPr>
              <a:t>Εννοιολογικής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>
                <a:latin typeface="Corbel" pitchFamily="34" charset="0"/>
              </a:rPr>
              <a:t>Χα</a:t>
            </a:r>
            <a:r>
              <a:rPr lang="en-US" dirty="0" err="1">
                <a:latin typeface="Corbel" pitchFamily="34" charset="0"/>
              </a:rPr>
              <a:t>ρτογράφησης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575" y="1700213"/>
            <a:ext cx="7900988" cy="4033837"/>
          </a:xfrm>
        </p:spPr>
        <p:txBody>
          <a:bodyPr/>
          <a:lstStyle/>
          <a:p>
            <a:r>
              <a:rPr lang="el-GR" sz="2400" smtClean="0"/>
              <a:t>Εύκολη και διαισθητική εκμάθηση της χρήσης τους</a:t>
            </a:r>
          </a:p>
          <a:p>
            <a:r>
              <a:rPr lang="el-GR" sz="2400" smtClean="0"/>
              <a:t>Ποιοτικά διαφορετική χρήση από το χαρτί – μολύβι (αποθήκευση, ανταλλαγή, χρήση βιβλιοθήκης εικόνων και ήχων, κλπ.)</a:t>
            </a:r>
          </a:p>
          <a:p>
            <a:r>
              <a:rPr lang="el-GR" sz="2400" smtClean="0"/>
              <a:t>Ένταξη σε όλες τις βαθμίδες της εκπαίδευσης </a:t>
            </a:r>
          </a:p>
          <a:p>
            <a:r>
              <a:rPr lang="el-GR" sz="2400" smtClean="0"/>
              <a:t>Χρήση σε όλα τα γνωστικά αντικείμενα ως εργαλεία αναπαράστασης </a:t>
            </a:r>
          </a:p>
          <a:p>
            <a:r>
              <a:rPr lang="el-GR" sz="2400" smtClean="0"/>
              <a:t>Χρήση σε όλες τις πτυχές της μαθησιακής διαδικασίας ως εργαλεία για το μαθητή (καταγράφει ιδέες και γνώσεις, αξιολογείται, κλπ.) και το δάσκαλο (αναπαριστά έννοιες, αξιολογεί, κλπ.)</a:t>
            </a:r>
          </a:p>
        </p:txBody>
      </p:sp>
      <p:sp>
        <p:nvSpPr>
          <p:cNvPr id="604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5A0002-C1CE-4276-9EEA-499B1412BE51}" type="slidenum">
              <a:rPr lang="en-US" altLang="el-GR"/>
              <a:pPr/>
              <a:t>25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Τίτλος"/>
          <p:cNvSpPr>
            <a:spLocks noGrp="1"/>
          </p:cNvSpPr>
          <p:nvPr>
            <p:ph type="title"/>
          </p:nvPr>
        </p:nvSpPr>
        <p:spPr>
          <a:xfrm>
            <a:off x="1190625" y="16668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/>
              <a:t>Λ</a:t>
            </a:r>
            <a:r>
              <a:rPr lang="el-GR" sz="4400" dirty="0" smtClean="0"/>
              <a:t>ογισμικά </a:t>
            </a:r>
            <a:r>
              <a:rPr lang="el-GR" sz="4400" dirty="0"/>
              <a:t>ε</a:t>
            </a:r>
            <a:r>
              <a:rPr lang="el-GR" sz="4400" dirty="0" smtClean="0"/>
              <a:t>ννοιολογικής </a:t>
            </a:r>
            <a:r>
              <a:rPr lang="el-GR" sz="4400" dirty="0"/>
              <a:t>χ</a:t>
            </a:r>
            <a:r>
              <a:rPr lang="el-GR" sz="4400" dirty="0" smtClean="0"/>
              <a:t>αρτογράφησης </a:t>
            </a:r>
            <a:endParaRPr lang="el-GR" sz="2400" dirty="0" smtClean="0"/>
          </a:p>
        </p:txBody>
      </p:sp>
      <p:sp>
        <p:nvSpPr>
          <p:cNvPr id="62467" name="2 - Θέση περιεχομένου"/>
          <p:cNvSpPr>
            <a:spLocks noGrp="1"/>
          </p:cNvSpPr>
          <p:nvPr>
            <p:ph idx="1"/>
          </p:nvPr>
        </p:nvSpPr>
        <p:spPr>
          <a:xfrm>
            <a:off x="631123" y="1900238"/>
            <a:ext cx="8424862" cy="4881562"/>
          </a:xfrm>
        </p:spPr>
        <p:txBody>
          <a:bodyPr/>
          <a:lstStyle/>
          <a:p>
            <a:pPr lvl="1"/>
            <a:r>
              <a:rPr lang="en-US" sz="2400" b="1" dirty="0" smtClean="0">
                <a:latin typeface="Corbel" panose="020B0503020204020204" pitchFamily="34" charset="0"/>
              </a:rPr>
              <a:t>Inspiration</a:t>
            </a:r>
            <a:r>
              <a:rPr lang="el-GR" sz="2400" dirty="0" smtClean="0">
                <a:latin typeface="Corbel" panose="020B0503020204020204" pitchFamily="34" charset="0"/>
              </a:rPr>
              <a:t> </a:t>
            </a:r>
            <a:r>
              <a:rPr lang="en-US" sz="2400" dirty="0" smtClean="0">
                <a:latin typeface="Corbel" panose="020B0503020204020204" pitchFamily="34" charset="0"/>
              </a:rPr>
              <a:t>(</a:t>
            </a:r>
            <a:r>
              <a:rPr lang="en-US" sz="2400" u="sng" dirty="0" smtClean="0">
                <a:latin typeface="Corbel" panose="020B0503020204020204" pitchFamily="34" charset="0"/>
                <a:hlinkClick r:id="rId2"/>
              </a:rPr>
              <a:t>https</a:t>
            </a:r>
            <a:r>
              <a:rPr lang="en-US" sz="2400" u="sng" dirty="0">
                <a:latin typeface="Corbel" panose="020B0503020204020204" pitchFamily="34" charset="0"/>
                <a:hlinkClick r:id="rId2"/>
              </a:rPr>
              <a:t>://www.inspiration-at.com</a:t>
            </a:r>
            <a:r>
              <a:rPr lang="en-US" sz="2400" u="sng" dirty="0" smtClean="0">
                <a:latin typeface="Corbel" panose="020B0503020204020204" pitchFamily="34" charset="0"/>
                <a:hlinkClick r:id="rId2"/>
              </a:rPr>
              <a:t>/</a:t>
            </a:r>
            <a:r>
              <a:rPr lang="en-US" sz="2400" u="sng" dirty="0" smtClean="0">
                <a:latin typeface="Corbel" panose="020B0503020204020204" pitchFamily="34" charset="0"/>
              </a:rPr>
              <a:t>)</a:t>
            </a:r>
            <a:r>
              <a:rPr lang="en-US" sz="2400" dirty="0" smtClean="0">
                <a:latin typeface="Corbel" panose="020B0503020204020204" pitchFamily="34" charset="0"/>
              </a:rPr>
              <a:t>:</a:t>
            </a:r>
            <a:r>
              <a:rPr lang="el-GR" sz="2400" dirty="0" smtClean="0">
                <a:latin typeface="Corbel" panose="020B0503020204020204" pitchFamily="34" charset="0"/>
              </a:rPr>
              <a:t>εμπορικό </a:t>
            </a:r>
            <a:r>
              <a:rPr lang="el-GR" sz="2400" dirty="0" smtClean="0">
                <a:latin typeface="Corbel" panose="020B0503020204020204" pitchFamily="34" charset="0"/>
              </a:rPr>
              <a:t>πακέτο εννοιολογικής χαρτογράφησης </a:t>
            </a:r>
            <a:endParaRPr lang="el-GR" sz="2400" dirty="0" smtClean="0">
              <a:latin typeface="Corbel" panose="020B0503020204020204" pitchFamily="34" charset="0"/>
            </a:endParaRPr>
          </a:p>
          <a:p>
            <a:pPr marL="403225" lvl="1" indent="0">
              <a:buNone/>
            </a:pPr>
            <a:endParaRPr lang="en-US" sz="2400" dirty="0" smtClean="0">
              <a:solidFill>
                <a:schemeClr val="tx2"/>
              </a:solidFill>
              <a:latin typeface="Corbel" panose="020B0503020204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l-GR" sz="2400" b="1" dirty="0" smtClean="0">
                <a:latin typeface="Corbel" panose="020B0503020204020204" pitchFamily="34" charset="0"/>
              </a:rPr>
              <a:t>CMaps </a:t>
            </a:r>
            <a:r>
              <a:rPr lang="el-GR" sz="2400" b="1" dirty="0" smtClean="0">
                <a:latin typeface="Corbel" panose="020B0503020204020204" pitchFamily="34" charset="0"/>
              </a:rPr>
              <a:t>Tools</a:t>
            </a:r>
            <a:r>
              <a:rPr lang="en-US" sz="2400" b="1" dirty="0" smtClean="0">
                <a:latin typeface="Corbel" panose="020B0503020204020204" pitchFamily="34" charset="0"/>
              </a:rPr>
              <a:t> </a:t>
            </a:r>
            <a:r>
              <a:rPr lang="en-US" sz="2400" dirty="0" smtClean="0">
                <a:latin typeface="Corbel" panose="020B0503020204020204" pitchFamily="34" charset="0"/>
              </a:rPr>
              <a:t>(</a:t>
            </a:r>
            <a:r>
              <a:rPr lang="en-US" sz="2400" dirty="0" smtClean="0">
                <a:latin typeface="Corbel" panose="020B0503020204020204" pitchFamily="34" charset="0"/>
                <a:hlinkClick r:id="rId3"/>
              </a:rPr>
              <a:t>http://cmap.ihmc.us</a:t>
            </a:r>
            <a:r>
              <a:rPr lang="en-US" sz="2400" dirty="0" smtClean="0">
                <a:latin typeface="Corbel" panose="020B0503020204020204" pitchFamily="34" charset="0"/>
              </a:rPr>
              <a:t>): </a:t>
            </a:r>
            <a:r>
              <a:rPr lang="el-GR" sz="2400" dirty="0" smtClean="0">
                <a:latin typeface="Corbel" panose="020B0503020204020204" pitchFamily="34" charset="0"/>
              </a:rPr>
              <a:t>ελεύθερο λογισμικό για εννοιολογική χαρτογράφηση από τ</a:t>
            </a:r>
            <a:r>
              <a:rPr lang="en-US" sz="2400" dirty="0" smtClean="0">
                <a:latin typeface="Corbel" panose="020B0503020204020204" pitchFamily="34" charset="0"/>
              </a:rPr>
              <a:t>o Institute for Human and Machine Cognition (</a:t>
            </a:r>
            <a:r>
              <a:rPr lang="en-US" sz="2400" dirty="0" smtClean="0">
                <a:latin typeface="Corbel" panose="020B0503020204020204" pitchFamily="34" charset="0"/>
              </a:rPr>
              <a:t>IHMC)</a:t>
            </a:r>
            <a:endParaRPr lang="el-GR" sz="2400" dirty="0" smtClean="0">
              <a:latin typeface="Corbel" panose="020B0503020204020204" pitchFamily="34" charset="0"/>
            </a:endParaRPr>
          </a:p>
          <a:p>
            <a:pPr marL="403225" lvl="1" indent="0">
              <a:buNone/>
            </a:pPr>
            <a:endParaRPr lang="en-US" sz="2400" dirty="0" smtClean="0">
              <a:latin typeface="Corbel" panose="020B0503020204020204" pitchFamily="34" charset="0"/>
            </a:endParaRPr>
          </a:p>
          <a:p>
            <a:pPr lvl="1"/>
            <a:r>
              <a:rPr lang="en-US" sz="2400" dirty="0" err="1" smtClean="0">
                <a:latin typeface="Corbel" panose="020B0503020204020204" pitchFamily="34" charset="0"/>
              </a:rPr>
              <a:t>Popplet</a:t>
            </a:r>
            <a:r>
              <a:rPr lang="en-US" sz="2400" dirty="0" smtClean="0">
                <a:latin typeface="Corbel" panose="020B0503020204020204" pitchFamily="34" charset="0"/>
              </a:rPr>
              <a:t> (</a:t>
            </a:r>
            <a:r>
              <a:rPr lang="en-US" sz="2400" u="sng" dirty="0">
                <a:latin typeface="Corbel" panose="020B0503020204020204" pitchFamily="34" charset="0"/>
                <a:hlinkClick r:id="rId4"/>
              </a:rPr>
              <a:t>https://app.popplet.com</a:t>
            </a:r>
            <a:r>
              <a:rPr lang="en-US" sz="2400" u="sng" dirty="0" smtClean="0">
                <a:latin typeface="Corbel" panose="020B0503020204020204" pitchFamily="34" charset="0"/>
                <a:hlinkClick r:id="rId4"/>
              </a:rPr>
              <a:t>/#/</a:t>
            </a:r>
            <a:r>
              <a:rPr lang="en-US" sz="2400" u="sng" dirty="0" smtClean="0">
                <a:latin typeface="Corbel" panose="020B0503020204020204" pitchFamily="34" charset="0"/>
              </a:rPr>
              <a:t>)</a:t>
            </a:r>
            <a:r>
              <a:rPr lang="en-US" sz="2400" dirty="0" smtClean="0">
                <a:latin typeface="Corbel" panose="020B0503020204020204" pitchFamily="34" charset="0"/>
              </a:rPr>
              <a:t>: </a:t>
            </a:r>
            <a:r>
              <a:rPr lang="el-GR" sz="2400" dirty="0" smtClean="0">
                <a:latin typeface="Corbel" panose="020B0503020204020204" pitchFamily="34" charset="0"/>
              </a:rPr>
              <a:t>εφαρμογή δημιουργίας εννοιολογικών χαρτών </a:t>
            </a:r>
            <a:endParaRPr lang="el-GR" sz="2400" dirty="0" smtClean="0">
              <a:latin typeface="Corbel" panose="020B0503020204020204" pitchFamily="34" charset="0"/>
            </a:endParaRPr>
          </a:p>
          <a:p>
            <a:pPr lvl="1"/>
            <a:endParaRPr lang="el-GR" sz="2400" dirty="0" smtClean="0">
              <a:latin typeface="Corbel" panose="020B0503020204020204" pitchFamily="34" charset="0"/>
            </a:endParaRPr>
          </a:p>
          <a:p>
            <a:pPr lvl="1"/>
            <a:endParaRPr lang="el-GR" sz="2400" dirty="0" smtClean="0"/>
          </a:p>
        </p:txBody>
      </p:sp>
      <p:sp>
        <p:nvSpPr>
          <p:cNvPr id="62468" name="3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B0B1E9-C29D-4DCE-869B-9095A8CC282D}" type="slidenum">
              <a:rPr lang="el-GR" altLang="el-GR"/>
              <a:pPr/>
              <a:t>26</a:t>
            </a:fld>
            <a:endParaRPr lang="el-GR" alt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000" dirty="0" smtClean="0"/>
              <a:t>Λογισμικά Ε.Χ.</a:t>
            </a:r>
            <a:r>
              <a:rPr lang="en-US" sz="4000" dirty="0" smtClean="0"/>
              <a:t>: </a:t>
            </a:r>
            <a:r>
              <a:rPr lang="en-US" sz="4000" i="1" dirty="0" err="1" smtClean="0"/>
              <a:t>Kidspiration</a:t>
            </a:r>
            <a:r>
              <a:rPr lang="en-US" sz="4000" i="1" dirty="0" smtClean="0"/>
              <a:t> </a:t>
            </a:r>
            <a:endParaRPr lang="el-GR" sz="2400" dirty="0" smtClean="0"/>
          </a:p>
        </p:txBody>
      </p:sp>
      <p:pic>
        <p:nvPicPr>
          <p:cNvPr id="63491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14813" y="1857375"/>
            <a:ext cx="4768850" cy="4389438"/>
          </a:xfrm>
        </p:spPr>
      </p:pic>
      <p:sp>
        <p:nvSpPr>
          <p:cNvPr id="63492" name="3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D2246A-D03F-4E76-8532-536E941ACAF8}" type="slidenum">
              <a:rPr lang="el-GR" altLang="el-GR"/>
              <a:pPr/>
              <a:t>27</a:t>
            </a:fld>
            <a:endParaRPr lang="el-GR" altLang="el-GR"/>
          </a:p>
        </p:txBody>
      </p:sp>
      <p:sp>
        <p:nvSpPr>
          <p:cNvPr id="63493" name="TextBox 2"/>
          <p:cNvSpPr txBox="1">
            <a:spLocks noChangeArrowheads="1"/>
          </p:cNvSpPr>
          <p:nvPr/>
        </p:nvSpPr>
        <p:spPr bwMode="auto">
          <a:xfrm>
            <a:off x="1000125" y="2928938"/>
            <a:ext cx="3071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l-GR" altLang="el-GR"/>
              <a:t>Εικόνα – παράδειγμα για την απεικόνιση εννοιών με το λογισμικό </a:t>
            </a:r>
            <a:r>
              <a:rPr lang="en-US" altLang="el-GR" i="1"/>
              <a:t>Kidspiration</a:t>
            </a:r>
          </a:p>
          <a:p>
            <a:r>
              <a:rPr lang="el-GR" altLang="el-GR"/>
              <a:t> 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Δραστηριότητα Κατασκευής εννοιολογικού χάρτη : </a:t>
            </a:r>
            <a:r>
              <a:rPr lang="el-GR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Ανάλυση ποιήματος «Σπίτι με κήπον» (Ε’ δημοτικού)</a:t>
            </a:r>
            <a:endParaRPr lang="en-GB" sz="24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4515" name="Picture 3" descr="Σπίτι με κήπ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" y="1500188"/>
            <a:ext cx="8229600" cy="501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64517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BC20DC-56F4-4E6B-828F-22EC85D8E360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000" dirty="0" smtClean="0"/>
              <a:t>Λογισμικά Ε.Χ.</a:t>
            </a:r>
            <a:r>
              <a:rPr lang="en-US" sz="4000" dirty="0" smtClean="0"/>
              <a:t>:</a:t>
            </a:r>
            <a:r>
              <a:rPr lang="el-GR" sz="4000" dirty="0" smtClean="0"/>
              <a:t> </a:t>
            </a:r>
            <a:r>
              <a:rPr lang="en-US" sz="4000" i="1" dirty="0" smtClean="0"/>
              <a:t>Inspiration </a:t>
            </a:r>
            <a:endParaRPr lang="el-GR" sz="2400" dirty="0" smtClean="0"/>
          </a:p>
        </p:txBody>
      </p:sp>
      <p:pic>
        <p:nvPicPr>
          <p:cNvPr id="65539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86188" y="1916113"/>
            <a:ext cx="5322887" cy="4389437"/>
          </a:xfrm>
        </p:spPr>
      </p:pic>
      <p:sp>
        <p:nvSpPr>
          <p:cNvPr id="65540" name="3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C27B83-1C7C-4796-BFD2-8775D3CF5F89}" type="slidenum">
              <a:rPr lang="el-GR" altLang="el-GR"/>
              <a:pPr/>
              <a:t>29</a:t>
            </a:fld>
            <a:endParaRPr lang="el-GR" altLang="el-GR"/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1000125" y="3286125"/>
            <a:ext cx="2857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l-GR" altLang="el-GR"/>
              <a:t>Εικόνα – παράδειγμα για την απεικόνιση εννοιών με το λογισμικό </a:t>
            </a:r>
            <a:r>
              <a:rPr lang="en-US" altLang="el-GR" i="1"/>
              <a:t>Inspiration</a:t>
            </a:r>
          </a:p>
          <a:p>
            <a:r>
              <a:rPr lang="el-GR" altLang="el-GR"/>
              <a:t> 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28750" y="142875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i="1" dirty="0" smtClean="0">
                <a:solidFill>
                  <a:schemeClr val="tx2">
                    <a:satMod val="130000"/>
                  </a:schemeClr>
                </a:solidFill>
              </a:rPr>
              <a:t>Έννοιες – Κλειδιά</a:t>
            </a:r>
            <a:endParaRPr lang="en-GB" dirty="0">
              <a:solidFill>
                <a:schemeClr val="tx2">
                  <a:satMod val="130000"/>
                </a:schemeClr>
              </a:solidFill>
              <a:latin typeface="Corbel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071563" y="1285875"/>
          <a:ext cx="7862888" cy="51212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31444"/>
                <a:gridCol w="3931444"/>
              </a:tblGrid>
              <a:tr h="5121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Εκπαιδευτικό λογισμικό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Γνωστικές θεωρίες 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Εποικοδομισμός</a:t>
                      </a: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Δομικός </a:t>
                      </a: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εποικοδομισμός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Κοινωνικός </a:t>
                      </a: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εποικοδομισμός</a:t>
                      </a: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Εννοιολογικός χάρτης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Νοητικός χάρτης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Χάρτης εννοιών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Νοητική</a:t>
                      </a: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χαρτογράφηση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Εννοιολογική χαρτογράφηση</a:t>
                      </a:r>
                      <a:endParaRPr kumimoji="0" lang="el-GR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Αναπαραστάσεις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Γνωστικές</a:t>
                      </a: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αναπαραστάσεις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Νοητικές αναπαραστάσεις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Νοητικό μοντέλο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Ανακαλυπτική μάθηση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Διερευνητική μάθηση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2000" dirty="0" smtClean="0"/>
                        <a:t>Λογισμικό εννοιολογικής χαρτογράφησης</a:t>
                      </a:r>
                      <a:endParaRPr lang="en-GB" sz="2000" dirty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94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F470D1-AE0B-4FA4-8654-08B42FCC9ADE}" type="slidenum">
              <a:rPr lang="en-US" altLang="el-GR"/>
              <a:pPr/>
              <a:t>3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44450"/>
            <a:ext cx="8315325" cy="460375"/>
          </a:xfrm>
        </p:spPr>
        <p:txBody>
          <a:bodyPr anchor="b"/>
          <a:lstStyle/>
          <a:p>
            <a:pPr eaLnBrk="1" hangingPunct="1">
              <a:defRPr/>
            </a:pP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Εργαλείο Δημιουργίας Εννοιολογικών Χαρτών </a:t>
            </a:r>
            <a:r>
              <a:rPr lang="en-US" sz="2400" b="1" smtClean="0"/>
              <a:t>Cmap Tool</a:t>
            </a:r>
            <a:endParaRPr lang="el-GR" sz="2400" b="1" smtClean="0"/>
          </a:p>
        </p:txBody>
      </p:sp>
      <p:pic>
        <p:nvPicPr>
          <p:cNvPr id="6656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571500"/>
            <a:ext cx="8420100" cy="5857875"/>
          </a:xfrm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6656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9DF008-0F04-4ED4-82D5-810B1358AE1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457200"/>
            <a:ext cx="7615237" cy="8842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3600" b="1" dirty="0" smtClean="0"/>
              <a:t>Τι είναι ο Εννοιολογικός Χάρτης;</a:t>
            </a:r>
            <a:br>
              <a:rPr lang="el-GR" sz="3600" b="1" dirty="0" smtClean="0"/>
            </a:br>
            <a:r>
              <a:rPr lang="el-GR" sz="2200" b="1" dirty="0"/>
              <a:t>Γραφική αναπαράσταση </a:t>
            </a:r>
            <a:r>
              <a:rPr lang="el-GR" sz="2200" b="1" dirty="0" smtClean="0"/>
              <a:t>με τη βοήθεια ενός εννοιολογικού χάρτη</a:t>
            </a:r>
            <a:endParaRPr lang="el-GR" sz="3600" b="1" dirty="0" smtClean="0"/>
          </a:p>
        </p:txBody>
      </p:sp>
      <p:pic>
        <p:nvPicPr>
          <p:cNvPr id="21507" name="Picture 30" descr="Concept Map - Τι αναπαριστά ένας εννοιολικός χάρτης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1916113"/>
            <a:ext cx="5795963" cy="4103687"/>
          </a:xfrm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2150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86F94F-0811-4006-94E1-8F8CD3210D8C}" type="slidenum">
              <a:rPr lang="en-US" altLang="el-GR"/>
              <a:pPr/>
              <a:t>4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Χρήση εννοιολογικών χαρτών</a:t>
            </a:r>
            <a:endParaRPr lang="el-G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 smtClean="0">
                <a:latin typeface="Corbel" panose="020B0503020204020204" pitchFamily="34" charset="0"/>
              </a:rPr>
              <a:t>Εννοιολογικοί</a:t>
            </a:r>
            <a:r>
              <a:rPr lang="en-US" sz="2800" dirty="0" smtClean="0">
                <a:latin typeface="Corbel" panose="020B0503020204020204" pitchFamily="34" charset="0"/>
              </a:rPr>
              <a:t> </a:t>
            </a:r>
            <a:r>
              <a:rPr lang="en-US" sz="2800" dirty="0" err="1" smtClean="0">
                <a:latin typeface="Corbel" panose="020B0503020204020204" pitchFamily="34" charset="0"/>
              </a:rPr>
              <a:t>χάρτες</a:t>
            </a:r>
            <a:r>
              <a:rPr lang="en-US" sz="2800" dirty="0" smtClean="0">
                <a:latin typeface="Corbel" panose="020B0503020204020204" pitchFamily="34" charset="0"/>
              </a:rPr>
              <a:t> </a:t>
            </a:r>
            <a:r>
              <a:rPr lang="el-GR" sz="2800" dirty="0" smtClean="0"/>
              <a:t>(</a:t>
            </a:r>
            <a:r>
              <a:rPr lang="en-US" sz="2800" dirty="0" smtClean="0">
                <a:latin typeface="Corbel" panose="020B0503020204020204" pitchFamily="34" charset="0"/>
              </a:rPr>
              <a:t>concept maps</a:t>
            </a:r>
            <a:r>
              <a:rPr lang="el-GR" sz="2800" dirty="0" smtClean="0"/>
              <a:t>)</a:t>
            </a:r>
            <a:endParaRPr lang="en-US" sz="2800" dirty="0" smtClean="0">
              <a:latin typeface="Corbel" panose="020B0503020204020204" pitchFamily="34" charset="0"/>
            </a:endParaRPr>
          </a:p>
          <a:p>
            <a:pPr>
              <a:defRPr/>
            </a:pPr>
            <a:r>
              <a:rPr lang="en-US" sz="2800" dirty="0" err="1" smtClean="0">
                <a:latin typeface="Corbel" panose="020B0503020204020204" pitchFamily="34" charset="0"/>
              </a:rPr>
              <a:t>Νοητικοί</a:t>
            </a:r>
            <a:r>
              <a:rPr lang="en-US" sz="2800" dirty="0" smtClean="0">
                <a:latin typeface="Corbel" panose="020B0503020204020204" pitchFamily="34" charset="0"/>
              </a:rPr>
              <a:t> </a:t>
            </a:r>
            <a:r>
              <a:rPr lang="en-US" sz="2800" dirty="0" err="1" smtClean="0">
                <a:latin typeface="Corbel" panose="020B0503020204020204" pitchFamily="34" charset="0"/>
              </a:rPr>
              <a:t>χάρτες</a:t>
            </a:r>
            <a:r>
              <a:rPr lang="en-US" sz="2800" dirty="0" smtClean="0">
                <a:latin typeface="Corbel" panose="020B0503020204020204" pitchFamily="34" charset="0"/>
              </a:rPr>
              <a:t> (mind maps)</a:t>
            </a:r>
            <a:endParaRPr lang="el-GR" sz="2800" dirty="0" smtClean="0"/>
          </a:p>
          <a:p>
            <a:pPr lvl="1">
              <a:defRPr/>
            </a:pPr>
            <a:r>
              <a:rPr lang="el-GR" sz="2400" dirty="0"/>
              <a:t>σ</a:t>
            </a:r>
            <a:r>
              <a:rPr lang="el-GR" sz="2400" dirty="0" smtClean="0"/>
              <a:t>υγκεκριμένης μορφής γραφικές αναπαραστάσεις </a:t>
            </a:r>
            <a:endParaRPr lang="en-US" sz="2400" dirty="0" smtClean="0">
              <a:latin typeface="Corbel" panose="020B0503020204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l-GR" sz="2800" dirty="0" smtClean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sz="2800" dirty="0" smtClean="0">
                <a:latin typeface="+mj-lt"/>
              </a:rPr>
              <a:t>Με </a:t>
            </a:r>
            <a:r>
              <a:rPr lang="el-GR" sz="2800" dirty="0">
                <a:latin typeface="+mj-lt"/>
              </a:rPr>
              <a:t>τη χρήση τους</a:t>
            </a:r>
            <a:r>
              <a:rPr lang="en-US" sz="2800" dirty="0">
                <a:latin typeface="+mj-lt"/>
              </a:rPr>
              <a:t> </a:t>
            </a:r>
            <a:r>
              <a:rPr lang="el-GR" sz="2800" dirty="0">
                <a:latin typeface="+mj-lt"/>
              </a:rPr>
              <a:t>οι μαθητές: </a:t>
            </a:r>
          </a:p>
          <a:p>
            <a:pPr>
              <a:defRPr/>
            </a:pPr>
            <a:r>
              <a:rPr lang="el-GR" sz="2800" dirty="0">
                <a:latin typeface="+mj-lt"/>
              </a:rPr>
              <a:t>Αποσαφηνίζουν την σκέψη τους </a:t>
            </a:r>
          </a:p>
          <a:p>
            <a:pPr>
              <a:defRPr/>
            </a:pPr>
            <a:r>
              <a:rPr lang="el-GR" sz="2800" dirty="0">
                <a:latin typeface="+mj-lt"/>
              </a:rPr>
              <a:t>Ενισχύσουν την ικανότητα τους να κατανοούν</a:t>
            </a:r>
          </a:p>
          <a:p>
            <a:pPr>
              <a:defRPr/>
            </a:pPr>
            <a:r>
              <a:rPr lang="el-GR" sz="2800" dirty="0">
                <a:latin typeface="+mj-lt"/>
              </a:rPr>
              <a:t>Ενσωματώνουν νέα γνώση</a:t>
            </a:r>
          </a:p>
          <a:p>
            <a:pPr>
              <a:defRPr/>
            </a:pPr>
            <a:r>
              <a:rPr lang="el-GR" sz="2800" dirty="0">
                <a:latin typeface="+mj-lt"/>
              </a:rPr>
              <a:t>Εντοπίζουν εσφαλμένες αντιλήψεις</a:t>
            </a:r>
          </a:p>
          <a:p>
            <a:pPr>
              <a:defRPr/>
            </a:pPr>
            <a:endParaRPr lang="el-GR" sz="4400" dirty="0">
              <a:latin typeface="+mj-lt"/>
            </a:endParaRPr>
          </a:p>
          <a:p>
            <a:pPr>
              <a:defRPr/>
            </a:pPr>
            <a:endParaRPr lang="el-GR" dirty="0">
              <a:latin typeface="+mj-lt"/>
            </a:endParaRPr>
          </a:p>
          <a:p>
            <a:pPr>
              <a:defRPr/>
            </a:pPr>
            <a:endParaRPr lang="el-GR" dirty="0">
              <a:latin typeface="+mj-lt"/>
            </a:endParaRP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FFEE1F-AC4B-4984-959E-98367E4D0092}" type="slidenum">
              <a:rPr lang="en-US" altLang="el-GR"/>
              <a:pPr/>
              <a:t>5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Νοητικές αναπαραστάσεις</a:t>
            </a:r>
            <a:endParaRPr lang="el-GR" dirty="0"/>
          </a:p>
        </p:txBody>
      </p:sp>
      <p:sp>
        <p:nvSpPr>
          <p:cNvPr id="2457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Νοητικές ή γνωστικές αναπαραστάσεις</a:t>
            </a:r>
          </a:p>
          <a:p>
            <a:r>
              <a:rPr lang="el-GR" altLang="el-GR" smtClean="0"/>
              <a:t>Νοητική (ή γνωστική) αναπαράσταση: </a:t>
            </a:r>
            <a:r>
              <a:rPr lang="el-GR" altLang="el-GR" b="1" smtClean="0"/>
              <a:t>ιδεατή δομή της σκέψης </a:t>
            </a:r>
          </a:p>
          <a:p>
            <a:pPr lvl="1"/>
            <a:r>
              <a:rPr lang="el-GR" altLang="el-GR" smtClean="0"/>
              <a:t>η αναπαράσταση στην σκέψη μας αυτού που κάνουμε </a:t>
            </a:r>
          </a:p>
          <a:p>
            <a:pPr lvl="1"/>
            <a:r>
              <a:rPr lang="el-GR" altLang="el-GR" smtClean="0"/>
              <a:t>η αναπαράσταση στην σκέψη μας της εξωτερικής πραγματικότητας (ένα αντικείμενο, μια έννοια, μία κατάσταση) 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24581" name="Θέση αριθμού διαφάνειας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80AA71-7EB9-4107-B336-B19EE99D7D00}" type="slidenum">
              <a:rPr lang="en-US" altLang="el-GR"/>
              <a:pPr/>
              <a:t>6</a:t>
            </a:fld>
            <a:endParaRPr lang="en-US" alt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125" y="260350"/>
            <a:ext cx="779303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Η έννοια της νοητικής αναπαράστασης (1)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238" y="1557338"/>
            <a:ext cx="8269287" cy="4114800"/>
          </a:xfrm>
        </p:spPr>
        <p:txBody>
          <a:bodyPr/>
          <a:lstStyle/>
          <a:p>
            <a:r>
              <a:rPr lang="el-GR" altLang="el-GR" sz="2800" smtClean="0"/>
              <a:t>Η </a:t>
            </a:r>
            <a:r>
              <a:rPr lang="el-GR" altLang="el-GR" sz="2800" i="1" smtClean="0"/>
              <a:t>νοητική</a:t>
            </a:r>
            <a:r>
              <a:rPr lang="el-GR" altLang="el-GR" sz="2800" smtClean="0"/>
              <a:t> </a:t>
            </a:r>
            <a:r>
              <a:rPr lang="el-GR" altLang="el-GR" sz="2800" i="1" smtClean="0"/>
              <a:t>αναπαράσταση</a:t>
            </a:r>
            <a:r>
              <a:rPr lang="el-GR" altLang="el-GR" sz="2800" smtClean="0"/>
              <a:t> διαδραματίζει κεντρικό ρόλο στον χώρο της </a:t>
            </a:r>
            <a:r>
              <a:rPr lang="el-GR" altLang="el-GR" sz="2800" b="1" smtClean="0"/>
              <a:t>μάθησης</a:t>
            </a:r>
            <a:r>
              <a:rPr lang="el-GR" altLang="el-GR" sz="2800" smtClean="0"/>
              <a:t> και της </a:t>
            </a:r>
            <a:r>
              <a:rPr lang="el-GR" altLang="el-GR" sz="2800" b="1" smtClean="0"/>
              <a:t>διδασκαλίας </a:t>
            </a:r>
          </a:p>
          <a:p>
            <a:r>
              <a:rPr lang="el-GR" altLang="el-GR" sz="2800" smtClean="0"/>
              <a:t>Οι μαθητές, με βάση τις παρατηρήσεις και την προηγούμενη εμπειρία τους, οικοδομούν μια «προσωπική εικόνα του κόσμου»</a:t>
            </a:r>
          </a:p>
          <a:p>
            <a:pPr lvl="1"/>
            <a:r>
              <a:rPr lang="el-GR" altLang="el-GR" smtClean="0"/>
              <a:t>ένα </a:t>
            </a:r>
            <a:r>
              <a:rPr lang="el-GR" altLang="el-GR" u="sng" smtClean="0">
                <a:solidFill>
                  <a:srgbClr val="FF0000"/>
                </a:solidFill>
              </a:rPr>
              <a:t>σύστημα αναπαραστάσεων </a:t>
            </a:r>
            <a:r>
              <a:rPr lang="el-GR" altLang="el-GR" smtClean="0"/>
              <a:t>με τη βοήθεια του οποίου αφομοιώνουν σταδιακά νέες γνώσεις και πραγματώνουν την προσωπική τους μάθηση.</a:t>
            </a:r>
          </a:p>
          <a:p>
            <a:r>
              <a:rPr lang="el-GR" altLang="el-GR" sz="2800" smtClean="0"/>
              <a:t>Οι εκπαιδευτικοί οφείλουν να λαμβάνουν υπόψη τους τις αναπαραστάσεις των μαθητών!</a:t>
            </a:r>
          </a:p>
          <a:p>
            <a:endParaRPr lang="en-US" altLang="el-GR" sz="2800" smtClean="0">
              <a:latin typeface="Corbel" pitchFamily="34" charset="0"/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E01509-4444-4A0D-A050-D3AEB4F18147}" type="slidenum">
              <a:rPr lang="en-US" altLang="el-GR"/>
              <a:pPr/>
              <a:t>7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Η έννοια της νοητικής αναπαράστασης (2)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43063"/>
            <a:ext cx="7743825" cy="4114800"/>
          </a:xfrm>
        </p:spPr>
        <p:txBody>
          <a:bodyPr/>
          <a:lstStyle/>
          <a:p>
            <a:r>
              <a:rPr lang="el-GR" altLang="el-GR" sz="2800" smtClean="0">
                <a:latin typeface="Times New Roman" pitchFamily="18" charset="0"/>
              </a:rPr>
              <a:t> </a:t>
            </a:r>
            <a:r>
              <a:rPr lang="el-GR" altLang="el-GR" sz="2800" smtClean="0"/>
              <a:t>Η εκπαιδευτική σημασία των αναπαραστάσεων συνάδει </a:t>
            </a:r>
          </a:p>
          <a:p>
            <a:r>
              <a:rPr lang="el-GR" altLang="el-GR" sz="2800" smtClean="0"/>
              <a:t>τόσο με την κλασική εποικοδομιστική θεώρηση των διαδικασιών μάθησης, όπου πλέον η προσοχή εστιάζεται στη δραστηριότητα του υποκειμένου που μαθαίνει, </a:t>
            </a:r>
          </a:p>
          <a:p>
            <a:r>
              <a:rPr lang="el-GR" altLang="el-GR" sz="2800" smtClean="0"/>
              <a:t>όσο και στις κοινωνικοπολιτισμικές θεωρήσεις της γνώσης και της μάθησης. </a:t>
            </a:r>
          </a:p>
          <a:p>
            <a:endParaRPr lang="el-GR" altLang="el-GR" sz="2800" smtClean="0"/>
          </a:p>
          <a:p>
            <a:endParaRPr lang="en-US" altLang="el-GR" sz="2800" smtClean="0">
              <a:latin typeface="Corbel" pitchFamily="34" charset="0"/>
            </a:endParaRP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3FFA5D-A247-4E75-BCCC-58C249AC6569}" type="slidenum">
              <a:rPr lang="en-US" altLang="el-GR"/>
              <a:pPr/>
              <a:t>8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Πως μελετάμε τις αναπαραστάσεις; </a:t>
            </a:r>
            <a:endParaRPr lang="en-GB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23938" y="1409700"/>
            <a:ext cx="8029575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800" smtClean="0"/>
              <a:t>Διάφοροι τρόποι ανάδειξης και μελέτης των αναπαραστάσεων.</a:t>
            </a:r>
            <a:endParaRPr lang="en-US" altLang="el-GR" sz="2800" smtClean="0"/>
          </a:p>
          <a:p>
            <a:pPr>
              <a:lnSpc>
                <a:spcPct val="80000"/>
              </a:lnSpc>
            </a:pPr>
            <a:r>
              <a:rPr lang="el-GR" altLang="el-GR" sz="2800" smtClean="0"/>
              <a:t> </a:t>
            </a:r>
            <a:r>
              <a:rPr lang="el-GR" altLang="el-GR" sz="2400" smtClean="0">
                <a:solidFill>
                  <a:srgbClr val="FF0000"/>
                </a:solidFill>
              </a:rPr>
              <a:t>Μέσω της γλώσσας</a:t>
            </a:r>
            <a:r>
              <a:rPr lang="el-GR" altLang="el-GR" sz="2400" smtClean="0"/>
              <a:t>: καλός τρόπος πρόσβασης στις γνωστικές αναπαραστάσεις - εξαρτάται όμως από τις γλωσσικές δεξιότητες του υποκειμένου. </a:t>
            </a:r>
          </a:p>
          <a:p>
            <a:pPr lvl="1">
              <a:lnSpc>
                <a:spcPct val="80000"/>
              </a:lnSpc>
            </a:pPr>
            <a:r>
              <a:rPr lang="el-GR" altLang="el-GR" sz="2000" smtClean="0">
                <a:solidFill>
                  <a:srgbClr val="FF0000"/>
                </a:solidFill>
              </a:rPr>
              <a:t>Ρωτάμε τα παιδιά, τα οποία εκφράζονται μέσω της γλώσσας</a:t>
            </a:r>
            <a:endParaRPr lang="en-US" altLang="el-GR" sz="20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l-GR" altLang="el-GR" sz="2400" smtClean="0">
                <a:solidFill>
                  <a:srgbClr val="FF0000"/>
                </a:solidFill>
              </a:rPr>
              <a:t>Με τη μελέτη σχεδίων και ζωγραφιών</a:t>
            </a:r>
            <a:r>
              <a:rPr lang="el-GR" altLang="el-GR" sz="2400" smtClean="0"/>
              <a:t>. Η μελέτη εστιάζει στην παρουσία ή απουσία ορισμένων χαρακτηριστικών του αντικειμένου που μελετάται.</a:t>
            </a:r>
          </a:p>
          <a:p>
            <a:pPr lvl="1">
              <a:lnSpc>
                <a:spcPct val="80000"/>
              </a:lnSpc>
            </a:pPr>
            <a:r>
              <a:rPr lang="el-GR" altLang="el-GR" sz="2000" smtClean="0">
                <a:solidFill>
                  <a:srgbClr val="FF0000"/>
                </a:solidFill>
              </a:rPr>
              <a:t>Βάζουμε τα παιδιά να ζωγραφίσουν </a:t>
            </a:r>
            <a:endParaRPr lang="en-US" altLang="el-GR" sz="20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l-GR" altLang="el-GR" sz="2400" smtClean="0">
                <a:solidFill>
                  <a:srgbClr val="FF0000"/>
                </a:solidFill>
              </a:rPr>
              <a:t>Με την </a:t>
            </a:r>
            <a:r>
              <a:rPr lang="el-GR" altLang="el-GR" sz="2400" b="1" smtClean="0">
                <a:solidFill>
                  <a:srgbClr val="FF0000"/>
                </a:solidFill>
              </a:rPr>
              <a:t>εννοιολογική χαρτογράφηση</a:t>
            </a:r>
            <a:r>
              <a:rPr lang="el-GR" altLang="el-GR" sz="2400" smtClean="0"/>
              <a:t>: συνδυάζει την έκφραση των ιδεών (με εικόνες, σχήματα και λέξεις) καθώς και τη σύνδεση ανάμεσα στις χρησιμοποιούμενες έννοιες.</a:t>
            </a:r>
          </a:p>
          <a:p>
            <a:pPr lvl="1">
              <a:lnSpc>
                <a:spcPct val="80000"/>
              </a:lnSpc>
            </a:pPr>
            <a:r>
              <a:rPr lang="el-GR" altLang="el-GR" sz="2000" smtClean="0">
                <a:solidFill>
                  <a:srgbClr val="FF0000"/>
                </a:solidFill>
              </a:rPr>
              <a:t>Βάζουμε τα παιδιά να κάνουν νοητικούς χάρτες </a:t>
            </a:r>
          </a:p>
          <a:p>
            <a:endParaRPr lang="en-GB" altLang="el-GR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16556E-991E-4935-9549-6692F4ABB31F}" type="slidenum">
              <a:rPr lang="en-US" altLang="el-GR"/>
              <a:pPr/>
              <a:t>9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3534</TotalTime>
  <Words>1606</Words>
  <Application>Microsoft Office PowerPoint</Application>
  <PresentationFormat>On-screen Show (4:3)</PresentationFormat>
  <Paragraphs>256</Paragraphs>
  <Slides>30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 Unicode MS</vt:lpstr>
      <vt:lpstr>Arial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Solstice</vt:lpstr>
      <vt:lpstr> Θεωρίες Μάθησης και ΤΠΕ Εννοιολογική Χαρτογράφηση Εννοιολογικοί χάρτες</vt:lpstr>
      <vt:lpstr>Σκοπός </vt:lpstr>
      <vt:lpstr>Έννοιες – Κλειδιά</vt:lpstr>
      <vt:lpstr>Τι είναι ο Εννοιολογικός Χάρτης; Γραφική αναπαράσταση με τη βοήθεια ενός εννοιολογικού χάρτη</vt:lpstr>
      <vt:lpstr>Χρήση εννοιολογικών χαρτών</vt:lpstr>
      <vt:lpstr>Νοητικές αναπαραστάσεις</vt:lpstr>
      <vt:lpstr>Η έννοια της νοητικής αναπαράστασης (1)</vt:lpstr>
      <vt:lpstr>Η έννοια της νοητικής αναπαράστασης (2)</vt:lpstr>
      <vt:lpstr>Πως μελετάμε τις αναπαραστάσεις; </vt:lpstr>
      <vt:lpstr>Η έννοια της εννοιολογικής χαρτογράφησης</vt:lpstr>
      <vt:lpstr>Η διαδικασία της εννοιολογικής χαρτογράφησης </vt:lpstr>
      <vt:lpstr>Τι περιέχει ένας εννοιολογικός χάρτης</vt:lpstr>
      <vt:lpstr>Δομικά στοιχεία εννοιολογικού χάρτη</vt:lpstr>
      <vt:lpstr>Δομή εννοιολογικού χάρτη</vt:lpstr>
      <vt:lpstr>Έννοιες</vt:lpstr>
      <vt:lpstr>Σύνδεσμοι</vt:lpstr>
      <vt:lpstr>Στιγμιότυπα</vt:lpstr>
      <vt:lpstr>PowerPoint Presentation</vt:lpstr>
      <vt:lpstr> </vt:lpstr>
      <vt:lpstr>Στάδια δημιουργίας ενός χάρτη (1/3)</vt:lpstr>
      <vt:lpstr>Στάδια δημιουργίας ενός χάρτη (2/3)</vt:lpstr>
      <vt:lpstr>Στάδια δημιουργίας ενός χάρτη (3/3)</vt:lpstr>
      <vt:lpstr>Χρήσεις της εννοιολογικής  χαρτογράφησης</vt:lpstr>
      <vt:lpstr>Υπολογιστικά Εργαλεία Εννοιολογικής Χαρτογράφησης</vt:lpstr>
      <vt:lpstr>Προστιθέμενη αξία λογισμικών  Εννοιολογικής Χαρτογράφησης</vt:lpstr>
      <vt:lpstr>Λογισμικά εννοιολογικής χαρτογράφησης </vt:lpstr>
      <vt:lpstr>Λογισμικά Ε.Χ.: Kidspiration </vt:lpstr>
      <vt:lpstr>Δραστηριότητα Κατασκευής εννοιολογικού χάρτη : Ανάλυση ποιήματος «Σπίτι με κήπον» (Ε’ δημοτικού)</vt:lpstr>
      <vt:lpstr>Λογισμικά Ε.Χ.: Inspiration </vt:lpstr>
      <vt:lpstr>Εργαλείο Δημιουργίας Εννοιολογικών Χαρτών Cmap Tool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komis</dc:creator>
  <cp:lastModifiedBy>Depi</cp:lastModifiedBy>
  <cp:revision>575</cp:revision>
  <dcterms:created xsi:type="dcterms:W3CDTF">2007-03-24T20:13:53Z</dcterms:created>
  <dcterms:modified xsi:type="dcterms:W3CDTF">2021-04-10T17:54:05Z</dcterms:modified>
</cp:coreProperties>
</file>