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EF266-2C3B-48D1-AD6F-11565DD07028}" type="datetimeFigureOut">
              <a:rPr lang="en-US" smtClean="0"/>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AEFD3-49FF-4A40-B3B3-011DE5CC89D9}" type="slidenum">
              <a:rPr lang="en-US" smtClean="0"/>
              <a:t>‹#›</a:t>
            </a:fld>
            <a:endParaRPr lang="en-US"/>
          </a:p>
        </p:txBody>
      </p:sp>
    </p:spTree>
    <p:extLst>
      <p:ext uri="{BB962C8B-B14F-4D97-AF65-F5344CB8AC3E}">
        <p14:creationId xmlns:p14="http://schemas.microsoft.com/office/powerpoint/2010/main" val="52172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4645A-8983-44FB-AF2B-5E651A888C75}"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966E-C0D3-4812-A08E-12C808E358A3}"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76C26-E11F-4AE2-A462-48E069389332}"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52CC9-DE77-479A-9A49-CB212FA86CC3}"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F4323-CAEE-4DCB-870C-2BDBFAC6B3E7}"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6EAA5-994D-4635-B06D-0B2244016657}"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F8C38-F94E-4F84-8440-51C05C220F1C}" type="datetime1">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930B9-2500-4DEA-BF24-C8658D2F9732}"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7EC25-07D0-40C3-B490-82E9905A639C}" type="datetime1">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8045B-7ED1-4E0F-BC6F-137FFF935B14}"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DEABB-B3E3-4825-B757-7B81380CE184}"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2E30C-C361-4597-96F0-18AA5B6047D1}" type="datetime1">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a:t>
            </a:r>
            <a:r>
              <a:rPr lang="el-GR" dirty="0">
                <a:solidFill>
                  <a:srgbClr val="4BACC6">
                    <a:lumMod val="75000"/>
                  </a:srgbClr>
                </a:solidFill>
              </a:rPr>
              <a:t>θ</a:t>
            </a:r>
            <a:r>
              <a:rPr lang="el-GR" dirty="0" smtClean="0">
                <a:solidFill>
                  <a:srgbClr val="4BACC6">
                    <a:lumMod val="75000"/>
                  </a:srgbClr>
                </a:solidFill>
              </a:rPr>
              <a:t>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fontScale="92500" lnSpcReduction="20000"/>
          </a:bodyPr>
          <a:lstStyle/>
          <a:p>
            <a:pPr lvl="0"/>
            <a:r>
              <a:rPr lang="el-GR" sz="2000" dirty="0">
                <a:solidFill>
                  <a:prstClr val="black">
                    <a:tint val="75000"/>
                  </a:prstClr>
                </a:solidFill>
              </a:rPr>
              <a:t>Ενότητα </a:t>
            </a:r>
            <a:r>
              <a:rPr lang="el-GR" sz="2000" dirty="0" smtClean="0">
                <a:solidFill>
                  <a:prstClr val="black">
                    <a:tint val="75000"/>
                  </a:prstClr>
                </a:solidFill>
              </a:rPr>
              <a:t>8</a:t>
            </a:r>
          </a:p>
          <a:p>
            <a:pPr lvl="0"/>
            <a:r>
              <a:rPr lang="el-GR" sz="2000" dirty="0" smtClean="0">
                <a:solidFill>
                  <a:prstClr val="black">
                    <a:tint val="75000"/>
                  </a:prstClr>
                </a:solidFill>
              </a:rPr>
              <a:t> </a:t>
            </a:r>
            <a:r>
              <a:rPr lang="en-US" sz="2000" dirty="0" smtClean="0">
                <a:solidFill>
                  <a:prstClr val="black"/>
                </a:solidFill>
              </a:rPr>
              <a:t>Luigi Pirandello (1867-1936)</a:t>
            </a:r>
            <a:endParaRPr lang="en-US" sz="2000" dirty="0">
              <a:solidFill>
                <a:prstClr val="black"/>
              </a:solidFill>
            </a:endParaRPr>
          </a:p>
          <a:p>
            <a:pPr lvl="0"/>
            <a:endParaRPr lang="en-US" sz="2000" dirty="0">
              <a:solidFill>
                <a:prstClr val="black"/>
              </a:solidFill>
            </a:endParaRPr>
          </a:p>
          <a:p>
            <a:pPr lvl="0"/>
            <a:r>
              <a:rPr lang="el-GR" sz="2000" dirty="0">
                <a:solidFill>
                  <a:prstClr val="black"/>
                </a:solidFill>
              </a:rPr>
              <a:t>Αγγελική </a:t>
            </a:r>
            <a:r>
              <a:rPr lang="el-GR" sz="2000" dirty="0" err="1">
                <a:solidFill>
                  <a:prstClr val="black"/>
                </a:solidFill>
              </a:rPr>
              <a:t>Ρόζη</a:t>
            </a:r>
            <a:r>
              <a:rPr lang="el-GR" sz="2000" dirty="0">
                <a:solidFill>
                  <a:prstClr val="black"/>
                </a:solidFill>
              </a:rPr>
              <a:t/>
            </a:r>
            <a:br>
              <a:rPr lang="el-GR" sz="2000" dirty="0">
                <a:solidFill>
                  <a:prstClr val="black"/>
                </a:solidFill>
              </a:rPr>
            </a:br>
            <a:r>
              <a:rPr lang="el-GR" sz="2000" dirty="0">
                <a:solidFill>
                  <a:prstClr val="black"/>
                </a:solidFill>
              </a:rPr>
              <a:t>Πανεπιστήμιο Πατρών</a:t>
            </a:r>
            <a:br>
              <a:rPr lang="el-GR" sz="2000" dirty="0">
                <a:solidFill>
                  <a:prstClr val="black"/>
                </a:solidFill>
              </a:rPr>
            </a:br>
            <a:r>
              <a:rPr lang="el-GR" sz="2000" dirty="0">
                <a:solidFill>
                  <a:prstClr val="black"/>
                </a:solidFill>
              </a:rPr>
              <a:t>Τμήμα Θεατρικών </a:t>
            </a:r>
            <a:r>
              <a:rPr lang="el-GR" sz="2000" dirty="0" smtClean="0">
                <a:solidFill>
                  <a:prstClr val="black"/>
                </a:solidFill>
              </a:rPr>
              <a:t>Σπουδών</a:t>
            </a:r>
            <a:endParaRPr lang="en-US" sz="2000" dirty="0">
              <a:solidFill>
                <a:prstClr val="black">
                  <a:tint val="75000"/>
                </a:prstClr>
              </a:solidFill>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97978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83575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3"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3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3" name="Rectangle 2"/>
          <p:cNvSpPr/>
          <p:nvPr/>
        </p:nvSpPr>
        <p:spPr>
          <a:xfrm>
            <a:off x="228600" y="0"/>
            <a:ext cx="8686800"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5075BC"/>
                </a:solidFill>
                <a:effectLst/>
                <a:uLnTx/>
                <a:uFillTx/>
                <a:ea typeface="+mj-ea"/>
                <a:cs typeface="+mj-cs"/>
              </a:rPr>
              <a:t>Σημείωμα Χρήσης Έργων Τρίτων</a:t>
            </a:r>
            <a:r>
              <a:rPr kumimoji="0" lang="en-US" sz="4400" b="0" i="0" u="none" strike="noStrike" kern="0" cap="none" spc="0" normalizeH="0" baseline="0" noProof="0" dirty="0" smtClean="0">
                <a:ln>
                  <a:noFill/>
                </a:ln>
                <a:solidFill>
                  <a:srgbClr val="5075BC"/>
                </a:solidFill>
                <a:effectLst/>
                <a:uLnTx/>
                <a:uFillTx/>
                <a:ea typeface="+mj-ea"/>
                <a:cs typeface="+mj-cs"/>
              </a:rPr>
              <a:t> (1/2)</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233680" y="1434326"/>
            <a:ext cx="8681720" cy="861774"/>
          </a:xfrm>
          <a:prstGeom prst="rect">
            <a:avLst/>
          </a:prstGeom>
        </p:spPr>
        <p:txBody>
          <a:bodyPr wrap="square">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l-GR" sz="2000" b="0" i="0" u="none" strike="noStrike" kern="0" cap="none" spc="0" normalizeH="0" baseline="0" noProof="0" dirty="0" smtClean="0">
                <a:ln>
                  <a:noFill/>
                </a:ln>
                <a:solidFill>
                  <a:prstClr val="black"/>
                </a:solidFill>
                <a:effectLst/>
                <a:uLnTx/>
                <a:uFillTx/>
              </a:rPr>
              <a:t>Το Έργο αυτό κάνει χρήση των ακόλουθων έργων:</a:t>
            </a:r>
          </a:p>
          <a:p>
            <a:pPr marL="0" marR="0" lvl="0" indent="0" defTabSz="914400" eaLnBrk="1" fontAlgn="auto" latinLnBrk="0" hangingPunct="1">
              <a:lnSpc>
                <a:spcPct val="100000"/>
              </a:lnSpc>
              <a:spcBef>
                <a:spcPts val="1200"/>
              </a:spcBef>
              <a:spcAft>
                <a:spcPts val="0"/>
              </a:spcAft>
              <a:buClrTx/>
              <a:buSzTx/>
              <a:buFontTx/>
              <a:buNone/>
              <a:tabLst/>
              <a:defRPr/>
            </a:pPr>
            <a:r>
              <a:rPr kumimoji="0" lang="el-GR" sz="2000" b="1" i="0" u="none" strike="noStrike" kern="0" cap="none" spc="0" normalizeH="0" baseline="0" noProof="0" dirty="0" smtClean="0">
                <a:ln>
                  <a:noFill/>
                </a:ln>
                <a:solidFill>
                  <a:prstClr val="black"/>
                </a:solidFill>
                <a:effectLst/>
                <a:uLnTx/>
                <a:uFillTx/>
              </a:rPr>
              <a:t>Εικόνες/Σχήματα/Διαγράμματα</a:t>
            </a:r>
            <a:r>
              <a:rPr kumimoji="0" lang="en-US" sz="2000" b="1" i="0" u="none" strike="noStrike" kern="0" cap="none" spc="0" normalizeH="0" baseline="0" noProof="0" dirty="0" smtClean="0">
                <a:ln>
                  <a:noFill/>
                </a:ln>
                <a:solidFill>
                  <a:prstClr val="black"/>
                </a:solidFill>
                <a:effectLst/>
                <a:uLnTx/>
                <a:uFillTx/>
              </a:rPr>
              <a:t>/</a:t>
            </a:r>
            <a:r>
              <a:rPr kumimoji="0" lang="el-GR" sz="2000" b="1" i="0" u="none" strike="noStrike" kern="0" cap="none" spc="0" normalizeH="0" baseline="0" noProof="0" dirty="0" smtClean="0">
                <a:ln>
                  <a:noFill/>
                </a:ln>
                <a:solidFill>
                  <a:prstClr val="black"/>
                </a:solidFill>
                <a:effectLst/>
                <a:uLnTx/>
                <a:uFillTx/>
              </a:rPr>
              <a:t>Φωτογραφίες</a:t>
            </a:r>
          </a:p>
        </p:txBody>
      </p:sp>
      <p:sp>
        <p:nvSpPr>
          <p:cNvPr id="5" name="Rectangle 4"/>
          <p:cNvSpPr/>
          <p:nvPr/>
        </p:nvSpPr>
        <p:spPr>
          <a:xfrm>
            <a:off x="233680" y="2438400"/>
            <a:ext cx="8453120" cy="954107"/>
          </a:xfrm>
          <a:prstGeom prst="rect">
            <a:avLst/>
          </a:prstGeom>
        </p:spPr>
        <p:txBody>
          <a:bodyPr wrap="square">
            <a:spAutoFit/>
          </a:bodyPr>
          <a:lstStyle/>
          <a:p>
            <a:pPr>
              <a:defRPr/>
            </a:pPr>
            <a:r>
              <a:rPr lang="el-GR" sz="1400" kern="0" dirty="0" smtClean="0">
                <a:solidFill>
                  <a:prstClr val="black"/>
                </a:solidFill>
              </a:rPr>
              <a:t>Εικόνα </a:t>
            </a:r>
            <a:r>
              <a:rPr lang="el-GR" sz="1400" kern="0" dirty="0" smtClean="0">
                <a:solidFill>
                  <a:prstClr val="black"/>
                </a:solidFill>
              </a:rPr>
              <a:t>1:</a:t>
            </a:r>
            <a:r>
              <a:rPr lang="el-GR" sz="1400" dirty="0"/>
              <a:t> </a:t>
            </a:r>
            <a:r>
              <a:rPr lang="en-US" sz="1400" dirty="0" smtClean="0"/>
              <a:t>http</a:t>
            </a:r>
            <a:r>
              <a:rPr lang="en-US" sz="1400" dirty="0"/>
              <a:t>://upload.wikimedia.org/wikipedia/commons/thumb/8/81/Luigi_Pirandello_1934b.jpg/220px-Luigi_Pirandello_1934b.jpg</a:t>
            </a:r>
            <a:endParaRPr lang="el-GR" sz="1400" dirty="0"/>
          </a:p>
          <a:p>
            <a:pPr lvl="0">
              <a:defRPr/>
            </a:pPr>
            <a:r>
              <a:rPr lang="en-US" sz="1400" kern="0" dirty="0">
                <a:solidFill>
                  <a:prstClr val="black"/>
                </a:solidFill>
              </a:rPr>
              <a:t/>
            </a:r>
            <a:br>
              <a:rPr lang="en-US" sz="1400" kern="0" dirty="0">
                <a:solidFill>
                  <a:prstClr val="black"/>
                </a:solidFill>
              </a:rPr>
            </a:br>
            <a:endParaRPr lang="en-US" sz="1400" kern="0" dirty="0">
              <a:solidFill>
                <a:sysClr val="windowText" lastClr="000000"/>
              </a:solidFill>
            </a:endParaRPr>
          </a:p>
        </p:txBody>
      </p:sp>
      <p:pic>
        <p:nvPicPr>
          <p:cNvPr id="6"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70161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pPr algn="ctr"/>
            <a:r>
              <a:rPr lang="el-GR" dirty="0" smtClean="0"/>
              <a:t>Γνωριμία με τον </a:t>
            </a:r>
            <a:r>
              <a:rPr lang="en-US" dirty="0" smtClean="0"/>
              <a:t>Luigi Pirandello</a:t>
            </a:r>
            <a:r>
              <a:rPr lang="el-GR" dirty="0" smtClean="0"/>
              <a:t>, τις αισθητικές του αναζητήσεις </a:t>
            </a:r>
            <a:r>
              <a:rPr lang="el-GR" dirty="0"/>
              <a:t>και </a:t>
            </a:r>
            <a:r>
              <a:rPr lang="el-GR" dirty="0" smtClean="0"/>
              <a:t>την ενασχόλησή του με το θέατρο</a:t>
            </a:r>
          </a:p>
          <a:p>
            <a:pPr algn="ctr"/>
            <a:endParaRPr lang="el-GR" dirty="0" smtClean="0"/>
          </a:p>
          <a:p>
            <a:pPr algn="ctr"/>
            <a:r>
              <a:rPr lang="el-GR" dirty="0" smtClean="0"/>
              <a:t>Τα βασικά στοιχεία ενός καινοτόμου θεατρικού ιδιώματος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54738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5075BC"/>
                </a:solidFill>
              </a:rPr>
              <a:t>Περιεχόμενα </a:t>
            </a:r>
            <a:r>
              <a:rPr lang="el-GR" dirty="0" smtClean="0">
                <a:solidFill>
                  <a:srgbClr val="5075BC"/>
                </a:solidFill>
              </a:rPr>
              <a:t>της ενότητας</a:t>
            </a:r>
            <a:endParaRPr lang="en-US" dirty="0"/>
          </a:p>
        </p:txBody>
      </p:sp>
      <p:sp>
        <p:nvSpPr>
          <p:cNvPr id="3" name="Content Placeholder 2"/>
          <p:cNvSpPr>
            <a:spLocks noGrp="1"/>
          </p:cNvSpPr>
          <p:nvPr>
            <p:ph idx="1"/>
          </p:nvPr>
        </p:nvSpPr>
        <p:spPr/>
        <p:txBody>
          <a:bodyPr/>
          <a:lstStyle/>
          <a:p>
            <a:pPr algn="ctr"/>
            <a:r>
              <a:rPr lang="el-GR" dirty="0" smtClean="0"/>
              <a:t>Οι αισθητικές αναζητήσεις και οι αντιλήψεις του </a:t>
            </a:r>
            <a:r>
              <a:rPr lang="en-US" dirty="0" smtClean="0"/>
              <a:t>Pirandello</a:t>
            </a:r>
            <a:r>
              <a:rPr lang="el-GR" dirty="0" smtClean="0"/>
              <a:t> για το θέατρο</a:t>
            </a:r>
          </a:p>
          <a:p>
            <a:pPr algn="ctr"/>
            <a:r>
              <a:rPr lang="el-GR" dirty="0" smtClean="0"/>
              <a:t>Η διαμόρφωση ενός καινοτόμου θεατρικού ιδιώματος</a:t>
            </a:r>
          </a:p>
          <a:p>
            <a:pPr algn="ctr"/>
            <a:r>
              <a:rPr lang="el-GR" dirty="0" smtClean="0"/>
              <a:t>Θεατρικό έργο που εξετάζεται</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4176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l-GR" sz="3200" dirty="0" smtClean="0">
                <a:solidFill>
                  <a:schemeClr val="tx2">
                    <a:lumMod val="60000"/>
                    <a:lumOff val="40000"/>
                  </a:schemeClr>
                </a:solidFill>
                <a:ea typeface="+mn-ea"/>
                <a:cs typeface="+mn-cs"/>
              </a:rPr>
              <a:t/>
            </a:r>
            <a:br>
              <a:rPr lang="el-GR" sz="3200" dirty="0" smtClean="0">
                <a:solidFill>
                  <a:schemeClr val="tx2">
                    <a:lumMod val="60000"/>
                    <a:lumOff val="40000"/>
                  </a:schemeClr>
                </a:solidFill>
                <a:ea typeface="+mn-ea"/>
                <a:cs typeface="+mn-cs"/>
              </a:rPr>
            </a:br>
            <a:r>
              <a:rPr lang="el-GR" sz="3200" dirty="0" smtClean="0">
                <a:solidFill>
                  <a:schemeClr val="tx2">
                    <a:lumMod val="60000"/>
                    <a:lumOff val="40000"/>
                  </a:schemeClr>
                </a:solidFill>
                <a:ea typeface="+mn-ea"/>
                <a:cs typeface="+mn-cs"/>
              </a:rPr>
              <a:t>Οι </a:t>
            </a:r>
            <a:r>
              <a:rPr lang="el-GR" sz="3200" dirty="0">
                <a:solidFill>
                  <a:schemeClr val="tx2">
                    <a:lumMod val="60000"/>
                    <a:lumOff val="40000"/>
                  </a:schemeClr>
                </a:solidFill>
                <a:ea typeface="+mn-ea"/>
                <a:cs typeface="+mn-cs"/>
              </a:rPr>
              <a:t>αισθητικές αναζητήσεις και οι αντιλήψεις του </a:t>
            </a:r>
            <a:r>
              <a:rPr lang="en-US" sz="3200" dirty="0">
                <a:solidFill>
                  <a:schemeClr val="tx2">
                    <a:lumMod val="60000"/>
                    <a:lumOff val="40000"/>
                  </a:schemeClr>
                </a:solidFill>
                <a:ea typeface="+mn-ea"/>
                <a:cs typeface="+mn-cs"/>
              </a:rPr>
              <a:t>Pirandello</a:t>
            </a:r>
            <a:r>
              <a:rPr lang="el-GR" sz="3200" dirty="0">
                <a:solidFill>
                  <a:schemeClr val="tx2">
                    <a:lumMod val="60000"/>
                    <a:lumOff val="40000"/>
                  </a:schemeClr>
                </a:solidFill>
                <a:ea typeface="+mn-ea"/>
                <a:cs typeface="+mn-cs"/>
              </a:rPr>
              <a:t> για το </a:t>
            </a:r>
            <a:r>
              <a:rPr lang="el-GR" sz="3200" dirty="0" smtClean="0">
                <a:solidFill>
                  <a:schemeClr val="tx2">
                    <a:lumMod val="60000"/>
                    <a:lumOff val="40000"/>
                  </a:schemeClr>
                </a:solidFill>
                <a:ea typeface="+mn-ea"/>
                <a:cs typeface="+mn-cs"/>
              </a:rPr>
              <a:t>θέατρο</a:t>
            </a:r>
            <a:r>
              <a:rPr lang="el-GR" sz="3200" dirty="0">
                <a:solidFill>
                  <a:schemeClr val="tx2">
                    <a:lumMod val="60000"/>
                    <a:lumOff val="40000"/>
                  </a:schemeClr>
                </a:solidFill>
                <a:ea typeface="+mn-ea"/>
                <a:cs typeface="+mn-cs"/>
              </a:rPr>
              <a:t/>
            </a:r>
            <a:br>
              <a:rPr lang="el-GR" sz="3200" dirty="0">
                <a:solidFill>
                  <a:schemeClr val="tx2">
                    <a:lumMod val="60000"/>
                    <a:lumOff val="40000"/>
                  </a:schemeClr>
                </a:solidFill>
                <a:ea typeface="+mn-ea"/>
                <a:cs typeface="+mn-cs"/>
              </a:rPr>
            </a:br>
            <a:endParaRPr lang="en-US" sz="3200" dirty="0">
              <a:solidFill>
                <a:schemeClr val="tx2">
                  <a:lumMod val="60000"/>
                  <a:lumOff val="40000"/>
                </a:schemeClr>
              </a:solidFill>
            </a:endParaRPr>
          </a:p>
        </p:txBody>
      </p:sp>
      <p:sp>
        <p:nvSpPr>
          <p:cNvPr id="3" name="Content Placeholder 2"/>
          <p:cNvSpPr>
            <a:spLocks noGrp="1"/>
          </p:cNvSpPr>
          <p:nvPr>
            <p:ph idx="1"/>
          </p:nvPr>
        </p:nvSpPr>
        <p:spPr/>
        <p:txBody>
          <a:bodyPr/>
          <a:lstStyle/>
          <a:p>
            <a:pPr lvl="0"/>
            <a:r>
              <a:rPr lang="el-GR" sz="2800" dirty="0">
                <a:solidFill>
                  <a:prstClr val="black"/>
                </a:solidFill>
              </a:rPr>
              <a:t>Στο ξεκίνημα της λογοτεχνικής του σταδιοδρομίας, ο </a:t>
            </a:r>
            <a:r>
              <a:rPr lang="en-US" sz="2800" dirty="0">
                <a:solidFill>
                  <a:prstClr val="black"/>
                </a:solidFill>
              </a:rPr>
              <a:t>Pirandello</a:t>
            </a:r>
            <a:r>
              <a:rPr lang="el-GR" sz="2800" dirty="0">
                <a:solidFill>
                  <a:prstClr val="black"/>
                </a:solidFill>
              </a:rPr>
              <a:t> εκφράζει μια αρνητική στάση απέναντι στο θέατρο της εποχής του. </a:t>
            </a:r>
            <a:endParaRPr lang="el-GR" sz="2800" dirty="0" smtClean="0">
              <a:solidFill>
                <a:prstClr val="black"/>
              </a:solidFill>
            </a:endParaRPr>
          </a:p>
          <a:p>
            <a:pPr marL="0" lvl="0" indent="0">
              <a:buNone/>
            </a:pPr>
            <a:endParaRPr lang="el-GR" sz="2800" dirty="0" smtClean="0">
              <a:solidFill>
                <a:prstClr val="black"/>
              </a:solidFill>
            </a:endParaRPr>
          </a:p>
          <a:p>
            <a:pPr lvl="0" algn="just"/>
            <a:r>
              <a:rPr lang="el-GR" sz="2800" dirty="0" smtClean="0">
                <a:solidFill>
                  <a:prstClr val="black"/>
                </a:solidFill>
              </a:rPr>
              <a:t>Η </a:t>
            </a:r>
            <a:r>
              <a:rPr lang="el-GR" sz="2800" dirty="0">
                <a:solidFill>
                  <a:prstClr val="black"/>
                </a:solidFill>
              </a:rPr>
              <a:t>σταδιακή μεταστροφή του και η απόφασή του να ασχοληθεί σχεδόν αποκλειστικά με το θέατρο συμπίπτει χρονικά με την επιτυχία που γνωρίζουν τα «σικελικά» δράματα που </a:t>
            </a:r>
            <a:r>
              <a:rPr lang="el-GR" sz="2800" dirty="0" smtClean="0">
                <a:solidFill>
                  <a:prstClr val="black"/>
                </a:solidFill>
              </a:rPr>
              <a:t>γράφει </a:t>
            </a:r>
            <a:r>
              <a:rPr lang="el-GR" sz="2800" dirty="0">
                <a:solidFill>
                  <a:prstClr val="black"/>
                </a:solidFill>
              </a:rPr>
              <a:t>και με την ανάπτυξη του </a:t>
            </a:r>
            <a:r>
              <a:rPr lang="el-GR" sz="2800" dirty="0" smtClean="0">
                <a:solidFill>
                  <a:prstClr val="black"/>
                </a:solidFill>
              </a:rPr>
              <a:t>κινήματος </a:t>
            </a:r>
            <a:r>
              <a:rPr lang="el-GR" sz="2800" dirty="0">
                <a:solidFill>
                  <a:prstClr val="black"/>
                </a:solidFill>
              </a:rPr>
              <a:t>του </a:t>
            </a:r>
            <a:r>
              <a:rPr lang="en-US" sz="2800" i="1" dirty="0" err="1">
                <a:solidFill>
                  <a:prstClr val="black"/>
                </a:solidFill>
              </a:rPr>
              <a:t>teatro</a:t>
            </a:r>
            <a:r>
              <a:rPr lang="en-US" sz="2800" i="1" dirty="0">
                <a:solidFill>
                  <a:prstClr val="black"/>
                </a:solidFill>
              </a:rPr>
              <a:t> </a:t>
            </a:r>
            <a:r>
              <a:rPr lang="en-US" sz="2800" i="1" dirty="0" err="1">
                <a:solidFill>
                  <a:prstClr val="black"/>
                </a:solidFill>
              </a:rPr>
              <a:t>grottesco</a:t>
            </a:r>
            <a:r>
              <a:rPr lang="el-GR" sz="2800" dirty="0">
                <a:solidFill>
                  <a:prstClr val="black"/>
                </a:solidFill>
              </a:rPr>
              <a:t>. </a:t>
            </a:r>
          </a:p>
          <a:p>
            <a:pPr lvl="0"/>
            <a:endParaRPr lang="el-GR" sz="36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407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solidFill>
                  <a:srgbClr val="1F497D">
                    <a:lumMod val="60000"/>
                    <a:lumOff val="40000"/>
                  </a:srgbClr>
                </a:solidFill>
              </a:rPr>
              <a:t/>
            </a:r>
            <a:br>
              <a:rPr lang="el-GR" sz="3200" dirty="0">
                <a:solidFill>
                  <a:srgbClr val="1F497D">
                    <a:lumMod val="60000"/>
                    <a:lumOff val="40000"/>
                  </a:srgbClr>
                </a:solidFill>
              </a:rPr>
            </a:br>
            <a:r>
              <a:rPr lang="el-GR" sz="3200" dirty="0">
                <a:solidFill>
                  <a:srgbClr val="1F497D">
                    <a:lumMod val="60000"/>
                    <a:lumOff val="40000"/>
                  </a:srgbClr>
                </a:solidFill>
              </a:rPr>
              <a:t>Οι αισθητικές αναζητήσεις και οι αντιλήψεις του </a:t>
            </a:r>
            <a:r>
              <a:rPr lang="en-US" sz="3200" dirty="0">
                <a:solidFill>
                  <a:srgbClr val="1F497D">
                    <a:lumMod val="60000"/>
                    <a:lumOff val="40000"/>
                  </a:srgbClr>
                </a:solidFill>
              </a:rPr>
              <a:t>Pirandello</a:t>
            </a:r>
            <a:r>
              <a:rPr lang="el-GR" sz="3200" dirty="0">
                <a:solidFill>
                  <a:srgbClr val="1F497D">
                    <a:lumMod val="60000"/>
                    <a:lumOff val="40000"/>
                  </a:srgbClr>
                </a:solidFill>
              </a:rPr>
              <a:t> για το </a:t>
            </a:r>
            <a:r>
              <a:rPr lang="el-GR" sz="3200" dirty="0" smtClean="0">
                <a:solidFill>
                  <a:srgbClr val="1F497D">
                    <a:lumMod val="60000"/>
                    <a:lumOff val="40000"/>
                  </a:srgbClr>
                </a:solidFill>
              </a:rPr>
              <a:t>θέατρο</a:t>
            </a:r>
            <a:r>
              <a:rPr lang="el-GR" sz="3200" dirty="0">
                <a:solidFill>
                  <a:srgbClr val="1F497D">
                    <a:lumMod val="60000"/>
                    <a:lumOff val="40000"/>
                  </a:srgbClr>
                </a:solidFill>
              </a:rPr>
              <a:t/>
            </a:r>
            <a:br>
              <a:rPr lang="el-GR" sz="3200" dirty="0">
                <a:solidFill>
                  <a:srgbClr val="1F497D">
                    <a:lumMod val="60000"/>
                    <a:lumOff val="40000"/>
                  </a:srgbClr>
                </a:solidFill>
              </a:rPr>
            </a:br>
            <a:endParaRPr lang="en-US" sz="3200" dirty="0"/>
          </a:p>
        </p:txBody>
      </p:sp>
      <p:sp>
        <p:nvSpPr>
          <p:cNvPr id="3" name="Content Placeholder 2"/>
          <p:cNvSpPr>
            <a:spLocks noGrp="1"/>
          </p:cNvSpPr>
          <p:nvPr>
            <p:ph sz="half" idx="1"/>
          </p:nvPr>
        </p:nvSpPr>
        <p:spPr/>
        <p:txBody>
          <a:bodyPr>
            <a:normAutofit/>
          </a:bodyPr>
          <a:lstStyle/>
          <a:p>
            <a:pPr lvl="0"/>
            <a:r>
              <a:rPr lang="el-GR" dirty="0" smtClean="0">
                <a:solidFill>
                  <a:prstClr val="black"/>
                </a:solidFill>
              </a:rPr>
              <a:t>Η </a:t>
            </a:r>
            <a:r>
              <a:rPr lang="el-GR" dirty="0">
                <a:solidFill>
                  <a:prstClr val="black"/>
                </a:solidFill>
              </a:rPr>
              <a:t>εμπειρία του στο </a:t>
            </a:r>
            <a:r>
              <a:rPr lang="en-US" dirty="0" err="1">
                <a:solidFill>
                  <a:prstClr val="black"/>
                </a:solidFill>
              </a:rPr>
              <a:t>Teatro</a:t>
            </a:r>
            <a:r>
              <a:rPr lang="en-US" dirty="0">
                <a:solidFill>
                  <a:prstClr val="black"/>
                </a:solidFill>
              </a:rPr>
              <a:t> d</a:t>
            </a:r>
            <a:r>
              <a:rPr lang="el-GR" dirty="0">
                <a:solidFill>
                  <a:prstClr val="black"/>
                </a:solidFill>
              </a:rPr>
              <a:t>’</a:t>
            </a:r>
            <a:r>
              <a:rPr lang="en-US" dirty="0">
                <a:solidFill>
                  <a:prstClr val="black"/>
                </a:solidFill>
              </a:rPr>
              <a:t>Arte</a:t>
            </a:r>
            <a:r>
              <a:rPr lang="el-GR" dirty="0">
                <a:solidFill>
                  <a:prstClr val="black"/>
                </a:solidFill>
              </a:rPr>
              <a:t>, που διευθύνει ο ίδιος, θα παίξει καταλυτικό ρόλο στην τελική αναθεώρηση των προηγούμενων απόψεών του για το θέατρο.</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7"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 name="Rectangle 3"/>
          <p:cNvSpPr/>
          <p:nvPr/>
        </p:nvSpPr>
        <p:spPr>
          <a:xfrm>
            <a:off x="4267200" y="5541692"/>
            <a:ext cx="3886200"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endParaRPr>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8897" y="2375628"/>
            <a:ext cx="2097206" cy="29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733800" y="5418898"/>
            <a:ext cx="4572000" cy="553998"/>
          </a:xfrm>
          <a:prstGeom prst="rect">
            <a:avLst/>
          </a:prstGeom>
        </p:spPr>
        <p:txBody>
          <a:bodyPr>
            <a:spAutoFit/>
          </a:bodyPr>
          <a:lstStyle/>
          <a:p>
            <a:r>
              <a:rPr lang="el-GR" sz="1000" dirty="0" smtClean="0"/>
              <a:t>Εικόνα 1: </a:t>
            </a:r>
            <a:r>
              <a:rPr lang="en-US" sz="1000" dirty="0" smtClean="0"/>
              <a:t>http</a:t>
            </a:r>
            <a:r>
              <a:rPr lang="en-US" sz="1000" dirty="0"/>
              <a:t>://upload.wikimedia.org/wikipedia/commons/thumb/8/81/Luigi_Pirandello_1934b.jpg/220px-Luigi_Pirandello_1934b.jpg</a:t>
            </a:r>
            <a:endParaRPr lang="el-GR" sz="1000" dirty="0"/>
          </a:p>
        </p:txBody>
      </p:sp>
    </p:spTree>
    <p:extLst>
      <p:ext uri="{BB962C8B-B14F-4D97-AF65-F5344CB8AC3E}">
        <p14:creationId xmlns:p14="http://schemas.microsoft.com/office/powerpoint/2010/main" val="139831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solidFill>
                  <a:schemeClr val="tx2">
                    <a:lumMod val="60000"/>
                    <a:lumOff val="40000"/>
                  </a:schemeClr>
                </a:solidFill>
              </a:rPr>
              <a:t>Η διαμόρφωση ενός καινοτόμου θεατρικού ιδιώματος</a:t>
            </a:r>
            <a:endParaRPr lang="en-US" sz="3600" dirty="0">
              <a:solidFill>
                <a:schemeClr val="tx2">
                  <a:lumMod val="60000"/>
                  <a:lumOff val="40000"/>
                </a:schemeClr>
              </a:solidFill>
            </a:endParaRPr>
          </a:p>
        </p:txBody>
      </p:sp>
      <p:sp>
        <p:nvSpPr>
          <p:cNvPr id="3" name="Content Placeholder 2"/>
          <p:cNvSpPr>
            <a:spLocks noGrp="1"/>
          </p:cNvSpPr>
          <p:nvPr>
            <p:ph idx="1"/>
          </p:nvPr>
        </p:nvSpPr>
        <p:spPr/>
        <p:txBody>
          <a:bodyPr/>
          <a:lstStyle/>
          <a:p>
            <a:pPr lvl="0"/>
            <a:r>
              <a:rPr lang="el-GR" sz="2800" dirty="0">
                <a:solidFill>
                  <a:prstClr val="black"/>
                </a:solidFill>
              </a:rPr>
              <a:t>Το δραματικό πρόσωπο ως κεντρικός άξονας της θεατρικής του γραφής. Το πρόσωπο ως δημιουργός των δραματικών καταστάσεων, η μεταβαλλόμενη και αντιφατική ταυτότητά του, η υιοθέτηση και η σύγκρουση των ρόλων που υπαγορεύει το δίκτυο των οικογενειακών και κοινωνικών σχέσεων. </a:t>
            </a:r>
          </a:p>
          <a:p>
            <a:pPr lvl="0"/>
            <a:r>
              <a:rPr lang="el-GR" sz="2800" dirty="0">
                <a:solidFill>
                  <a:prstClr val="black"/>
                </a:solidFill>
              </a:rPr>
              <a:t>Η σχέση ψευδαίσθησης και πραγματικότητας. Η διάσταση μεταξύ του </a:t>
            </a:r>
            <a:r>
              <a:rPr lang="el-GR" sz="2800" i="1" dirty="0" err="1">
                <a:solidFill>
                  <a:prstClr val="black"/>
                </a:solidFill>
              </a:rPr>
              <a:t>φαίνεσθαι</a:t>
            </a:r>
            <a:r>
              <a:rPr lang="el-GR" sz="2800" dirty="0">
                <a:solidFill>
                  <a:prstClr val="black"/>
                </a:solidFill>
              </a:rPr>
              <a:t> και του </a:t>
            </a:r>
            <a:r>
              <a:rPr lang="el-GR" sz="2800" i="1" dirty="0" smtClean="0">
                <a:solidFill>
                  <a:prstClr val="black"/>
                </a:solidFill>
              </a:rPr>
              <a:t>είναι</a:t>
            </a:r>
            <a:r>
              <a:rPr lang="el-GR" sz="2800" dirty="0">
                <a:solidFill>
                  <a:prstClr val="black"/>
                </a:solidFill>
              </a:rPr>
              <a:t>.</a:t>
            </a:r>
            <a:r>
              <a:rPr lang="el-GR" sz="2800" dirty="0" smtClean="0">
                <a:solidFill>
                  <a:prstClr val="black"/>
                </a:solidFill>
              </a:rPr>
              <a:t> </a:t>
            </a:r>
            <a:endParaRPr lang="el-GR"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722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srgbClr val="1F497D">
                    <a:lumMod val="60000"/>
                    <a:lumOff val="40000"/>
                  </a:srgbClr>
                </a:solidFill>
              </a:rPr>
              <a:t>Η διαμόρφωση ενός καινοτόμου θεατρικού </a:t>
            </a:r>
            <a:r>
              <a:rPr lang="el-GR" sz="4000" dirty="0" smtClean="0">
                <a:solidFill>
                  <a:srgbClr val="1F497D">
                    <a:lumMod val="60000"/>
                    <a:lumOff val="40000"/>
                  </a:srgbClr>
                </a:solidFill>
              </a:rPr>
              <a:t>ιδιώματος</a:t>
            </a:r>
            <a:endParaRPr lang="en-US" dirty="0"/>
          </a:p>
        </p:txBody>
      </p:sp>
      <p:sp>
        <p:nvSpPr>
          <p:cNvPr id="3" name="Content Placeholder 2"/>
          <p:cNvSpPr>
            <a:spLocks noGrp="1"/>
          </p:cNvSpPr>
          <p:nvPr>
            <p:ph idx="1"/>
          </p:nvPr>
        </p:nvSpPr>
        <p:spPr/>
        <p:txBody>
          <a:bodyPr/>
          <a:lstStyle/>
          <a:p>
            <a:pPr lvl="0" algn="just"/>
            <a:r>
              <a:rPr lang="el-GR" dirty="0">
                <a:solidFill>
                  <a:prstClr val="black"/>
                </a:solidFill>
              </a:rPr>
              <a:t>Η </a:t>
            </a:r>
            <a:r>
              <a:rPr lang="el-GR" dirty="0" err="1">
                <a:solidFill>
                  <a:prstClr val="black"/>
                </a:solidFill>
              </a:rPr>
              <a:t>μεταθεατρική</a:t>
            </a:r>
            <a:r>
              <a:rPr lang="el-GR" dirty="0">
                <a:solidFill>
                  <a:prstClr val="black"/>
                </a:solidFill>
              </a:rPr>
              <a:t> λειτουργία στα έργα του </a:t>
            </a:r>
            <a:r>
              <a:rPr lang="en-US" dirty="0">
                <a:solidFill>
                  <a:prstClr val="black"/>
                </a:solidFill>
              </a:rPr>
              <a:t>Pirandello</a:t>
            </a:r>
            <a:r>
              <a:rPr lang="el-GR" dirty="0">
                <a:solidFill>
                  <a:prstClr val="black"/>
                </a:solidFill>
              </a:rPr>
              <a:t>. Η σχέση του δραματικού προσώπου και του ηθοποιού, της «αληθινής» εμπειρίας και της προσποίησης, η «διπλή» χρήση της μάσκας και του ρόλου, η αποδόμηση του δραματικού μύθου (η </a:t>
            </a:r>
            <a:r>
              <a:rPr lang="el-GR" i="1" dirty="0">
                <a:solidFill>
                  <a:prstClr val="black"/>
                </a:solidFill>
              </a:rPr>
              <a:t>χιουμοριστική</a:t>
            </a:r>
            <a:r>
              <a:rPr lang="el-GR" dirty="0">
                <a:solidFill>
                  <a:prstClr val="black"/>
                </a:solidFill>
              </a:rPr>
              <a:t> αντιμετώπιση παραδοσιακών υποθέσεων</a:t>
            </a:r>
            <a:r>
              <a:rPr lang="el-GR" dirty="0" smtClean="0">
                <a:solidFill>
                  <a:prstClr val="black"/>
                </a:solidFill>
              </a:rPr>
              <a:t>)</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0721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Θεατρικό έργο που εξετάζεται:</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marL="457200" lvl="1" indent="0">
              <a:buNone/>
            </a:pPr>
            <a:endParaRPr lang="el-GR" sz="3200" b="1" i="1" dirty="0" smtClean="0">
              <a:solidFill>
                <a:prstClr val="black"/>
              </a:solidFill>
            </a:endParaRPr>
          </a:p>
          <a:p>
            <a:pPr marL="457200" lvl="1" indent="0">
              <a:buNone/>
            </a:pPr>
            <a:endParaRPr lang="el-GR" sz="3200" b="1" i="1" dirty="0">
              <a:solidFill>
                <a:prstClr val="black"/>
              </a:solidFill>
            </a:endParaRPr>
          </a:p>
          <a:p>
            <a:pPr marL="457200" lvl="1" indent="0" algn="ctr">
              <a:buNone/>
            </a:pPr>
            <a:r>
              <a:rPr lang="el-GR" sz="3200" b="1" i="1" dirty="0" smtClean="0">
                <a:solidFill>
                  <a:prstClr val="black"/>
                </a:solidFill>
              </a:rPr>
              <a:t>Απόψε </a:t>
            </a:r>
            <a:r>
              <a:rPr lang="el-GR" sz="3200" b="1" i="1" dirty="0">
                <a:solidFill>
                  <a:prstClr val="black"/>
                </a:solidFill>
              </a:rPr>
              <a:t>αυτοσχεδιάζουμε </a:t>
            </a:r>
            <a:r>
              <a:rPr lang="el-GR" sz="3200" dirty="0">
                <a:solidFill>
                  <a:prstClr val="black"/>
                </a:solidFill>
              </a:rPr>
              <a:t>(1929)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7779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Rectangle 4"/>
          <p:cNvSpPr/>
          <p:nvPr/>
        </p:nvSpPr>
        <p:spPr>
          <a:xfrm>
            <a:off x="2702321" y="3044280"/>
            <a:ext cx="373935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4F81BD"/>
                </a:solidFill>
                <a:effectLst/>
                <a:uLnTx/>
                <a:uFillTx/>
              </a:rPr>
              <a:t>Τέλος Ενότητας</a:t>
            </a: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9726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433</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Το ευρωπαϊκό θέατρο του 20ού αιώνα (1900-1960)</vt:lpstr>
      <vt:lpstr>Στόχοι της ενότητας</vt:lpstr>
      <vt:lpstr>Περιεχόμενα της ενότητας</vt:lpstr>
      <vt:lpstr> Οι αισθητικές αναζητήσεις και οι αντιλήψεις του Pirandello για το θέατρο </vt:lpstr>
      <vt:lpstr> Οι αισθητικές αναζητήσεις και οι αντιλήψεις του Pirandello για το θέατρο </vt:lpstr>
      <vt:lpstr>Η διαμόρφωση ενός καινοτόμου θεατρικού ιδιώματος</vt:lpstr>
      <vt:lpstr>Η διαμόρφωση ενός καινοτόμου θεατρικού ιδιώματος</vt:lpstr>
      <vt:lpstr>Θεατρικό έργο που εξετάζεται:</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Ευρωπαϊκό Θέατρο του 20ού αιώνα (1900-1960)</dc:title>
  <dc:creator>Iria</dc:creator>
  <cp:lastModifiedBy>Iria</cp:lastModifiedBy>
  <cp:revision>13</cp:revision>
  <dcterms:created xsi:type="dcterms:W3CDTF">2006-08-16T00:00:00Z</dcterms:created>
  <dcterms:modified xsi:type="dcterms:W3CDTF">2015-04-24T07:58:49Z</dcterms:modified>
</cp:coreProperties>
</file>