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1" r:id="rId1"/>
  </p:sldMasterIdLst>
  <p:sldIdLst>
    <p:sldId id="256" r:id="rId2"/>
    <p:sldId id="257" r:id="rId3"/>
    <p:sldId id="259" r:id="rId4"/>
    <p:sldId id="272" r:id="rId5"/>
    <p:sldId id="260" r:id="rId6"/>
    <p:sldId id="261" r:id="rId7"/>
    <p:sldId id="262" r:id="rId8"/>
    <p:sldId id="263" r:id="rId9"/>
    <p:sldId id="267" r:id="rId10"/>
    <p:sldId id="268" r:id="rId11"/>
    <p:sldId id="264" r:id="rId12"/>
    <p:sldId id="265" r:id="rId13"/>
    <p:sldId id="269" r:id="rId14"/>
    <p:sldId id="266"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9462EF3-3C4F-43EE-ACEE-D4B806740EA3}" type="datetimeFigureOut">
              <a:rPr lang="en-US" smtClean="0"/>
              <a:pPr/>
              <a:t>12/19/2023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39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90786BE5-D2A3-4BF0-8B30-D7403E61B3DC}"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36884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0786BE5-D2A3-4BF0-8B30-D7403E61B3DC}"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3950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0786BE5-D2A3-4BF0-8B30-D7403E61B3DC}"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1100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0786BE5-D2A3-4BF0-8B30-D7403E61B3DC}"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56259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0786BE5-D2A3-4BF0-8B30-D7403E61B3DC}"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7028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0786BE5-D2A3-4BF0-8B30-D7403E61B3DC}"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1592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602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513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62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A09472EB-AC54-4713-BFC2-BEB621108C63}" type="datetimeFigureOut">
              <a:rPr lang="en-US" smtClean="0"/>
              <a:t>12/19/2023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507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467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12/19/2023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80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12/19/2023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95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12/19/2023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51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16ED06B6-C816-4861-964D-15A98395707D}"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50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00B1A8AB-EA7C-4B1B-9D73-E2551851FABE}" type="datetimeFigureOut">
              <a:rPr lang="en-US" smtClean="0"/>
              <a:t>12/19/2023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55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86BE5-D2A3-4BF0-8B30-D7403E61B3DC}" type="datetimeFigureOut">
              <a:rPr lang="en-US" smtClean="0"/>
              <a:t>12/19/2023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488516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ctrTitle"/>
          </p:nvPr>
        </p:nvSpPr>
        <p:spPr>
          <a:xfrm>
            <a:off x="2692398" y="1871131"/>
            <a:ext cx="6815669" cy="3313517"/>
          </a:xfrm>
        </p:spPr>
        <p:txBody>
          <a:bodyPr/>
          <a:lstStyle/>
          <a:p>
            <a:r>
              <a:rPr lang="el-GR" dirty="0"/>
              <a:t>ΦΟΡΜΑΛΙΣΜΟΣ</a:t>
            </a:r>
            <a:br>
              <a:rPr lang="el-GR" dirty="0"/>
            </a:br>
            <a:r>
              <a:rPr lang="el-GR" dirty="0"/>
              <a:t/>
            </a:r>
            <a:br>
              <a:rPr lang="el-GR" dirty="0"/>
            </a:br>
            <a:r>
              <a:rPr lang="el-GR" dirty="0"/>
              <a:t/>
            </a:r>
            <a:br>
              <a:rPr lang="el-GR" dirty="0"/>
            </a:br>
            <a:r>
              <a:rPr lang="el-GR" dirty="0"/>
              <a:t/>
            </a:r>
            <a:br>
              <a:rPr lang="el-GR" dirty="0"/>
            </a:br>
            <a:r>
              <a:rPr lang="el-GR" dirty="0" smtClean="0"/>
              <a:t/>
            </a:r>
            <a:br>
              <a:rPr lang="el-GR" dirty="0" smtClean="0"/>
            </a:br>
            <a:r>
              <a:rPr lang="el-GR" dirty="0" smtClean="0"/>
              <a:t>Φορμαλισμός</a:t>
            </a:r>
            <a:r>
              <a:rPr lang="el-GR" dirty="0"/>
              <a:t/>
            </a:r>
            <a:br>
              <a:rPr lang="el-GR" dirty="0"/>
            </a:br>
            <a:r>
              <a:rPr lang="el-GR" dirty="0" smtClean="0"/>
              <a:t>Η </a:t>
            </a:r>
            <a:r>
              <a:rPr lang="el-GR" dirty="0"/>
              <a:t>τέχνη ως μορφή (Μοντερνισμός)</a:t>
            </a:r>
            <a:br>
              <a:rPr lang="el-GR" dirty="0"/>
            </a:br>
            <a:endParaRPr lang="en-US" dirty="0"/>
          </a:p>
        </p:txBody>
      </p:sp>
    </p:spTree>
    <p:extLst>
      <p:ext uri="{BB962C8B-B14F-4D97-AF65-F5344CB8AC3E}">
        <p14:creationId xmlns:p14="http://schemas.microsoft.com/office/powerpoint/2010/main" val="55942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786582" y="0"/>
            <a:ext cx="3687096" cy="6858000"/>
          </a:xfrm>
        </p:spPr>
        <p:txBody>
          <a:bodyPr/>
          <a:lstStyle/>
          <a:p>
            <a:pPr eaLnBrk="1" hangingPunct="1"/>
            <a:r>
              <a:rPr lang="el-GR" altLang="en-US" sz="2000" dirty="0"/>
              <a:t>Τζάκσον Πόλοκ, 1, 1950</a:t>
            </a:r>
            <a:endParaRPr lang="en-US" altLang="en-US" sz="2000" dirty="0"/>
          </a:p>
        </p:txBody>
      </p:sp>
      <p:pic>
        <p:nvPicPr>
          <p:cNvPr id="184323" name="Picture 4" descr="Modernism-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627" y="0"/>
            <a:ext cx="4672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989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1" y="836023"/>
            <a:ext cx="9601196" cy="5039845"/>
          </a:xfrm>
        </p:spPr>
        <p:txBody>
          <a:bodyPr>
            <a:normAutofit/>
          </a:bodyPr>
          <a:lstStyle/>
          <a:p>
            <a:pPr marL="0" indent="0">
              <a:buNone/>
            </a:pPr>
            <a:r>
              <a:rPr lang="el-GR" b="1" dirty="0" smtClean="0"/>
              <a:t>ΚΡΙΤΙΚΗ</a:t>
            </a:r>
          </a:p>
          <a:p>
            <a:pPr marL="0" indent="0">
              <a:buNone/>
            </a:pPr>
            <a:r>
              <a:rPr lang="el-GR" dirty="0" smtClean="0"/>
              <a:t>Παρά </a:t>
            </a:r>
            <a:r>
              <a:rPr lang="el-GR" dirty="0"/>
              <a:t>την τόσο σθεναρή υποστήριξη και ευρεία αποδοχή της ωστόσο, η μοντερνιστική </a:t>
            </a:r>
            <a:r>
              <a:rPr lang="el-GR" b="1" dirty="0"/>
              <a:t>φορμαλιστική θεωρία δεν παρέμεινε στο απυρόβλητο</a:t>
            </a:r>
            <a:r>
              <a:rPr lang="el-GR" dirty="0"/>
              <a:t>. </a:t>
            </a:r>
            <a:endParaRPr lang="el-GR" dirty="0" smtClean="0"/>
          </a:p>
          <a:p>
            <a:pPr marL="0" indent="0">
              <a:buNone/>
            </a:pPr>
            <a:endParaRPr lang="el-GR" b="1" dirty="0"/>
          </a:p>
          <a:p>
            <a:pPr marL="0" indent="0">
              <a:buNone/>
            </a:pPr>
            <a:r>
              <a:rPr lang="el-GR" b="1" dirty="0" smtClean="0"/>
              <a:t>Επικρίθηκε </a:t>
            </a:r>
            <a:r>
              <a:rPr lang="el-GR" b="1" dirty="0"/>
              <a:t>ως ανιστορική και αδιάφορη για τις κοινωνικές επιπτώσεις που οι καλλιτεχνικές μορφές μπορεί να ασκούν</a:t>
            </a:r>
            <a:r>
              <a:rPr lang="el-GR" dirty="0"/>
              <a:t> (</a:t>
            </a:r>
            <a:r>
              <a:rPr lang="en-US" dirty="0"/>
              <a:t>Freedman</a:t>
            </a:r>
            <a:r>
              <a:rPr lang="el-GR" dirty="0"/>
              <a:t>, 2003), ενώ </a:t>
            </a:r>
            <a:r>
              <a:rPr lang="el-GR" b="1" dirty="0"/>
              <a:t>απέτυχε και ως προς την απαίτησή της για καθολικότητα</a:t>
            </a:r>
            <a:r>
              <a:rPr lang="el-GR" dirty="0"/>
              <a:t>. Μολονότι θεωρήθηκε ως η πλέον κατάλληλη να προωθήσει και προβάλλει τα επιτεύγματα της μοντέρνας τέχνης, η φορμαλιστική θεωρία δεν κατάφερε να γίνει αποδεκτή ως μια γενική θεωρία για τη φύση και την ουσία της τέχνης κάθε εποχής. </a:t>
            </a:r>
            <a:endParaRPr lang="en-US" dirty="0"/>
          </a:p>
        </p:txBody>
      </p:sp>
    </p:spTree>
    <p:extLst>
      <p:ext uri="{BB962C8B-B14F-4D97-AF65-F5344CB8AC3E}">
        <p14:creationId xmlns:p14="http://schemas.microsoft.com/office/powerpoint/2010/main" val="132504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1" y="862149"/>
            <a:ext cx="9601196" cy="5013719"/>
          </a:xfrm>
        </p:spPr>
        <p:txBody>
          <a:bodyPr/>
          <a:lstStyle/>
          <a:p>
            <a:r>
              <a:rPr lang="el-GR" dirty="0"/>
              <a:t>Το εμπόδιο που δεν μπόρεσε να υπερπηδήσει είναι ότι, όπως </a:t>
            </a:r>
            <a:r>
              <a:rPr lang="el-GR" b="1" dirty="0"/>
              <a:t>η ίδια η ιστορία της τέχνης δείχνει, το μεγαλύτερο μέρος της τέχνης αφορά τόσο στη μορφή όσο και στο περιεχόμενο</a:t>
            </a:r>
            <a:r>
              <a:rPr lang="el-GR" dirty="0"/>
              <a:t>. Οι αισθητικές ποιότητες ενός έργου τέχνης δεν είναι αποκλειστικά μορφικές· </a:t>
            </a:r>
            <a:endParaRPr lang="el-GR" dirty="0" smtClean="0"/>
          </a:p>
          <a:p>
            <a:r>
              <a:rPr lang="el-GR" dirty="0" smtClean="0"/>
              <a:t>εκτιμώνται </a:t>
            </a:r>
            <a:r>
              <a:rPr lang="el-GR" dirty="0"/>
              <a:t>σε σχέση με το πώς αποδίδουν ένα </a:t>
            </a:r>
            <a:r>
              <a:rPr lang="el-GR" dirty="0" smtClean="0"/>
              <a:t>περιεχόμενο. Επιπλέον</a:t>
            </a:r>
            <a:r>
              <a:rPr lang="el-GR" dirty="0"/>
              <a:t>, όπως έχει επισημάνει ο </a:t>
            </a:r>
            <a:r>
              <a:rPr lang="en-US" dirty="0"/>
              <a:t>Danto</a:t>
            </a:r>
            <a:r>
              <a:rPr lang="el-GR" dirty="0"/>
              <a:t> (1981),  ένα έργο τέχνης δεν ταυτοποιείται ως τέτοιο από τις αισθητικές του ποιότητες. Χρειάζεται κάτι περισσότερο και αυτό το περισσότερο δεν εξαρτάται απλώς από τη μορφή του. Ούτε όμως και η σύγχρονη τέχνη φαίνεται να μπορεί να αντλήσει επιχειρήματα υπεράσπισής της από μια φορμαλιστική αισθητική θεωρία (</a:t>
            </a:r>
            <a:r>
              <a:rPr lang="en-US" dirty="0"/>
              <a:t>Freeland</a:t>
            </a:r>
            <a:r>
              <a:rPr lang="el-GR" dirty="0"/>
              <a:t>, 2001· </a:t>
            </a:r>
            <a:r>
              <a:rPr lang="en-US" dirty="0"/>
              <a:t>Hobbs</a:t>
            </a:r>
            <a:r>
              <a:rPr lang="el-GR" dirty="0"/>
              <a:t>, 1993). </a:t>
            </a:r>
            <a:endParaRPr lang="en-US" dirty="0"/>
          </a:p>
          <a:p>
            <a:endParaRPr lang="en-US" dirty="0"/>
          </a:p>
        </p:txBody>
      </p:sp>
    </p:spTree>
    <p:extLst>
      <p:ext uri="{BB962C8B-B14F-4D97-AF65-F5344CB8AC3E}">
        <p14:creationId xmlns:p14="http://schemas.microsoft.com/office/powerpoint/2010/main" val="32307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a:p>
        </p:txBody>
      </p:sp>
      <p:sp>
        <p:nvSpPr>
          <p:cNvPr id="4" name="3 - Θέση κειμένου"/>
          <p:cNvSpPr>
            <a:spLocks noGrp="1"/>
          </p:cNvSpPr>
          <p:nvPr>
            <p:ph type="body" sz="half" idx="2"/>
          </p:nvPr>
        </p:nvSpPr>
        <p:spPr>
          <a:xfrm>
            <a:off x="934065" y="22666"/>
            <a:ext cx="2635045" cy="6646695"/>
          </a:xfrm>
        </p:spPr>
        <p:txBody>
          <a:bodyPr>
            <a:normAutofit/>
          </a:bodyPr>
          <a:lstStyle/>
          <a:p>
            <a:endParaRPr lang="el-GR" dirty="0" smtClean="0"/>
          </a:p>
          <a:p>
            <a:endParaRPr lang="el-GR" dirty="0"/>
          </a:p>
          <a:p>
            <a:endParaRPr lang="en-US" dirty="0" smtClean="0"/>
          </a:p>
          <a:p>
            <a:pPr algn="l"/>
            <a:endParaRPr lang="en-US" dirty="0" smtClean="0"/>
          </a:p>
          <a:p>
            <a:pPr algn="l"/>
            <a:endParaRPr lang="en-US" dirty="0" smtClean="0"/>
          </a:p>
          <a:p>
            <a:pPr algn="l"/>
            <a:endParaRPr lang="en-US" b="1" dirty="0" smtClean="0"/>
          </a:p>
          <a:p>
            <a:pPr algn="l"/>
            <a:endParaRPr lang="en-US" b="1" dirty="0" smtClean="0"/>
          </a:p>
          <a:p>
            <a:pPr algn="l"/>
            <a:r>
              <a:rPr lang="en-US" sz="2000" b="1" dirty="0"/>
              <a:t>K. MALEVICH</a:t>
            </a:r>
          </a:p>
          <a:p>
            <a:pPr algn="l"/>
            <a:r>
              <a:rPr lang="el-GR" sz="2000" b="1" i="1" dirty="0">
                <a:latin typeface="Bookman Old Style" panose="02050604050505020204" pitchFamily="18" charset="0"/>
              </a:rPr>
              <a:t>Μαύρο τετράγωνο πάνω σε λευκό φόντο </a:t>
            </a:r>
            <a:r>
              <a:rPr lang="fr-FR" sz="2000" b="1" dirty="0"/>
              <a:t>1913</a:t>
            </a:r>
          </a:p>
          <a:p>
            <a:pPr algn="l"/>
            <a:r>
              <a:rPr lang="fr-FR" sz="2000" b="1" dirty="0"/>
              <a:t>Huile sur toile</a:t>
            </a:r>
          </a:p>
          <a:p>
            <a:pPr algn="l"/>
            <a:r>
              <a:rPr lang="fr-FR" sz="2000" b="1" dirty="0"/>
              <a:t>79,5x79,5 cm</a:t>
            </a:r>
          </a:p>
          <a:p>
            <a:pPr algn="l"/>
            <a:r>
              <a:rPr lang="fr-FR" sz="2000" b="1" dirty="0" smtClean="0"/>
              <a:t>Saint-Pétersbourg</a:t>
            </a:r>
            <a:endParaRPr lang="fr-FR" sz="2000" b="1" dirty="0"/>
          </a:p>
          <a:p>
            <a:pPr algn="l"/>
            <a:r>
              <a:rPr lang="el-GR" sz="2000" b="1" dirty="0" smtClean="0"/>
              <a:t>Ρωσία</a:t>
            </a:r>
            <a:endParaRPr lang="fr-FR" sz="2000" b="1" dirty="0"/>
          </a:p>
          <a:p>
            <a:endParaRPr lang="el-GR" dirty="0"/>
          </a:p>
        </p:txBody>
      </p:sp>
      <p:pic>
        <p:nvPicPr>
          <p:cNvPr id="1026" name="Picture 2" descr="Μαύρη Τετράγωνο, 1915, Λάδι σε καμβά, Κρατικό Μουσείο της Ρωσίας, Αγία Πετρούπολη - Καζιμίρ Μαλέβιτς"/>
          <p:cNvPicPr>
            <a:picLocks noChangeAspect="1" noChangeArrowheads="1"/>
          </p:cNvPicPr>
          <p:nvPr/>
        </p:nvPicPr>
        <p:blipFill>
          <a:blip r:embed="rId2" cstate="print"/>
          <a:srcRect/>
          <a:stretch>
            <a:fillRect/>
          </a:stretch>
        </p:blipFill>
        <p:spPr bwMode="auto">
          <a:xfrm>
            <a:off x="4151785" y="4339"/>
            <a:ext cx="6800019" cy="6858000"/>
          </a:xfrm>
          <a:prstGeom prst="rect">
            <a:avLst/>
          </a:prstGeom>
          <a:noFill/>
        </p:spPr>
      </p:pic>
    </p:spTree>
    <p:extLst>
      <p:ext uri="{BB962C8B-B14F-4D97-AF65-F5344CB8AC3E}">
        <p14:creationId xmlns:p14="http://schemas.microsoft.com/office/powerpoint/2010/main" val="81044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smtClean="0"/>
              <a:t>ΝΕΟΦΟΡΜΑΛΙΣΜΟΣ ΚΑΙ ΜΕΤΡΙΟΠΑΘΗΣ ΦΟΡΜΑΛΙΣΜΟΣ</a:t>
            </a:r>
            <a:endParaRPr lang="en-US" sz="2400" b="1" dirty="0"/>
          </a:p>
        </p:txBody>
      </p:sp>
      <p:sp>
        <p:nvSpPr>
          <p:cNvPr id="3" name="Θέση περιεχομένου 2"/>
          <p:cNvSpPr>
            <a:spLocks noGrp="1"/>
          </p:cNvSpPr>
          <p:nvPr>
            <p:ph idx="1"/>
          </p:nvPr>
        </p:nvSpPr>
        <p:spPr/>
        <p:txBody>
          <a:bodyPr/>
          <a:lstStyle/>
          <a:p>
            <a:r>
              <a:rPr lang="el-GR" dirty="0"/>
              <a:t>Παρά τις αμφισβητήσεις του όμως, ο </a:t>
            </a:r>
            <a:r>
              <a:rPr lang="el-GR" dirty="0" smtClean="0"/>
              <a:t>φορμαλισμός </a:t>
            </a:r>
            <a:r>
              <a:rPr lang="el-GR" dirty="0"/>
              <a:t>δεν έχει εγκαταλειφθεί εντελώς.  Έχουν αναδυθεί νεοφορμαλιστικές θεωρίες (</a:t>
            </a:r>
            <a:r>
              <a:rPr lang="en-US" dirty="0"/>
              <a:t>Carroll</a:t>
            </a:r>
            <a:r>
              <a:rPr lang="el-GR" dirty="0"/>
              <a:t>, 1999), όπως επίσης και θεωρίες ενός </a:t>
            </a:r>
            <a:r>
              <a:rPr lang="el-GR" b="1" dirty="0"/>
              <a:t>μετριοπαθούς φορμαλισμού</a:t>
            </a:r>
            <a:r>
              <a:rPr lang="el-GR" dirty="0"/>
              <a:t> (</a:t>
            </a:r>
            <a:r>
              <a:rPr lang="en-US" dirty="0"/>
              <a:t>Zangwill</a:t>
            </a:r>
            <a:r>
              <a:rPr lang="el-GR" dirty="0"/>
              <a:t>, 2001). Οι θεωρίες αυτές διασφαλίζουν τη θέση του περιεχομένου και προωθούν την ιδέα ότι μορφή και περιεχόμενο συνδέονται μεταξύ τους με ικανοποιητικό και αρμόζοντα τρόπο.</a:t>
            </a:r>
            <a:endParaRPr lang="en-US" dirty="0"/>
          </a:p>
          <a:p>
            <a:endParaRPr lang="en-US" dirty="0"/>
          </a:p>
        </p:txBody>
      </p:sp>
    </p:spTree>
    <p:extLst>
      <p:ext uri="{BB962C8B-B14F-4D97-AF65-F5344CB8AC3E}">
        <p14:creationId xmlns:p14="http://schemas.microsoft.com/office/powerpoint/2010/main" val="118738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096" y="0"/>
            <a:ext cx="10326325" cy="6884218"/>
          </a:xfrm>
        </p:spPr>
      </p:pic>
    </p:spTree>
    <p:extLst>
      <p:ext uri="{BB962C8B-B14F-4D97-AF65-F5344CB8AC3E}">
        <p14:creationId xmlns:p14="http://schemas.microsoft.com/office/powerpoint/2010/main" val="227477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a:t>Turkish artist Vahit Tuna </a:t>
            </a:r>
            <a:r>
              <a:rPr lang="en-US" dirty="0" smtClean="0"/>
              <a:t>covered </a:t>
            </a:r>
            <a:r>
              <a:rPr lang="en-US" dirty="0"/>
              <a:t>the side of a building in central Istanbul in high heels – with one pair for every woman killed by domestic or sexual violence last year</a:t>
            </a:r>
            <a:r>
              <a:rPr lang="en-US" dirty="0" smtClean="0"/>
              <a:t>.</a:t>
            </a:r>
            <a:endParaRPr lang="el-GR" dirty="0" smtClean="0"/>
          </a:p>
          <a:p>
            <a:r>
              <a:rPr lang="en-US" dirty="0"/>
              <a:t>The 440 pairs of high heels symbolise the number of women murdered by men in Turkey in 2018</a:t>
            </a:r>
          </a:p>
        </p:txBody>
      </p:sp>
    </p:spTree>
    <p:extLst>
      <p:ext uri="{BB962C8B-B14F-4D97-AF65-F5344CB8AC3E}">
        <p14:creationId xmlns:p14="http://schemas.microsoft.com/office/powerpoint/2010/main" val="276498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98427" y="621792"/>
            <a:ext cx="10920549" cy="5705856"/>
          </a:xfrm>
        </p:spPr>
        <p:txBody>
          <a:bodyPr>
            <a:normAutofit/>
          </a:bodyPr>
          <a:lstStyle/>
          <a:p>
            <a:pPr marL="0" indent="0">
              <a:buNone/>
            </a:pPr>
            <a:endParaRPr lang="el-GR" sz="800" dirty="0" smtClean="0"/>
          </a:p>
          <a:p>
            <a:r>
              <a:rPr lang="el-GR" dirty="0" smtClean="0"/>
              <a:t>Η φορμαλιστική θεώρηση </a:t>
            </a:r>
            <a:r>
              <a:rPr lang="el-GR" dirty="0"/>
              <a:t>υπερασπίζεται τον </a:t>
            </a:r>
            <a:r>
              <a:rPr lang="el-GR" b="1" dirty="0"/>
              <a:t>μη-πρακτικό χαρακτήρα της τέχνης</a:t>
            </a:r>
            <a:r>
              <a:rPr lang="el-GR" dirty="0"/>
              <a:t>, </a:t>
            </a:r>
            <a:r>
              <a:rPr lang="el-GR" dirty="0" smtClean="0"/>
              <a:t>την </a:t>
            </a:r>
            <a:r>
              <a:rPr lang="el-GR" b="1" dirty="0" smtClean="0"/>
              <a:t>αποσύνδεσή της</a:t>
            </a:r>
            <a:r>
              <a:rPr lang="el-GR" dirty="0" smtClean="0"/>
              <a:t>, δηλαδή, </a:t>
            </a:r>
            <a:r>
              <a:rPr lang="el-GR" b="1" dirty="0" smtClean="0"/>
              <a:t>από οτιδήποτε σχετίζεται με την πραγματική ζωή</a:t>
            </a:r>
            <a:r>
              <a:rPr lang="el-GR" dirty="0" smtClean="0"/>
              <a:t>, την </a:t>
            </a:r>
            <a:r>
              <a:rPr lang="el-GR" b="1" dirty="0"/>
              <a:t>καθαρότητα της μορφής </a:t>
            </a:r>
            <a:r>
              <a:rPr lang="el-GR" b="1" dirty="0" smtClean="0"/>
              <a:t>της, </a:t>
            </a:r>
            <a:r>
              <a:rPr lang="el-GR" dirty="0" smtClean="0"/>
              <a:t>την</a:t>
            </a:r>
            <a:r>
              <a:rPr lang="el-GR" b="1" dirty="0" smtClean="0"/>
              <a:t> απόλυτη αυτονομία της, </a:t>
            </a:r>
            <a:r>
              <a:rPr lang="el-GR" dirty="0"/>
              <a:t>κ</a:t>
            </a:r>
            <a:r>
              <a:rPr lang="el-GR" dirty="0" smtClean="0"/>
              <a:t>αι θέτει επίσης ένα </a:t>
            </a:r>
            <a:r>
              <a:rPr lang="el-GR" b="1" dirty="0" smtClean="0"/>
              <a:t>αίτημα καθολικής αποδοχής </a:t>
            </a:r>
            <a:r>
              <a:rPr lang="el-GR" b="1" dirty="0"/>
              <a:t>της. </a:t>
            </a:r>
            <a:endParaRPr lang="el-GR" b="1" dirty="0" smtClean="0"/>
          </a:p>
          <a:p>
            <a:endParaRPr lang="el-GR" b="1" dirty="0" smtClean="0"/>
          </a:p>
          <a:p>
            <a:r>
              <a:rPr lang="el-GR" dirty="0" smtClean="0"/>
              <a:t>Οι </a:t>
            </a:r>
            <a:r>
              <a:rPr lang="el-GR" dirty="0"/>
              <a:t>φιλοσοφικές της καταβολές ανιχνεύονται στην καντιανή </a:t>
            </a:r>
            <a:r>
              <a:rPr lang="el-GR" i="1" dirty="0"/>
              <a:t>Τρίτη Κριτική </a:t>
            </a:r>
            <a:r>
              <a:rPr lang="el-GR" dirty="0"/>
              <a:t>και στη θέση που προβάλλεται εκεί ότι η μορφή συνιστά το καθαρό αντικείμενο της αισθητικής κρίσης (Καντ, 1790/2002) [Καντ, </a:t>
            </a:r>
            <a:r>
              <a:rPr lang="el-GR" dirty="0" err="1"/>
              <a:t>Ιμ</a:t>
            </a:r>
            <a:r>
              <a:rPr lang="el-GR" dirty="0"/>
              <a:t>. (2002). Κριτική της κριτικής δύναμης. (K. Ανδρουλιδάκης, Μτφρ.). Αθήνα: Ιδεόγραμμα]. H αισθητική κρίση συνδέεται με την </a:t>
            </a:r>
            <a:r>
              <a:rPr lang="el-GR" b="1" dirty="0"/>
              <a:t>ανιδιοτελή απόλαυση</a:t>
            </a:r>
            <a:r>
              <a:rPr lang="el-GR" dirty="0"/>
              <a:t>, την οποία αποκομίζει κανείς από την </a:t>
            </a:r>
            <a:r>
              <a:rPr lang="el-GR" b="1" dirty="0"/>
              <a:t>καθαρή θέαση ενός αντικειμένου</a:t>
            </a:r>
            <a:r>
              <a:rPr lang="el-GR" dirty="0"/>
              <a:t>, όταν συγκεντρώνει την προσοχή του στη </a:t>
            </a:r>
            <a:r>
              <a:rPr lang="el-GR" b="1" dirty="0"/>
              <a:t>μορφή του αντικειμένου</a:t>
            </a:r>
            <a:r>
              <a:rPr lang="el-GR" dirty="0"/>
              <a:t>, ανεξάρτητα από κάθε άλλο προσωπικό, ηθικό, γνωστικό ή πρακτικό ενδιαφέρον. </a:t>
            </a:r>
            <a:endParaRPr lang="en-US" dirty="0"/>
          </a:p>
        </p:txBody>
      </p:sp>
    </p:spTree>
    <p:extLst>
      <p:ext uri="{BB962C8B-B14F-4D97-AF65-F5344CB8AC3E}">
        <p14:creationId xmlns:p14="http://schemas.microsoft.com/office/powerpoint/2010/main" val="1661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1" y="694944"/>
            <a:ext cx="9601196" cy="5180924"/>
          </a:xfrm>
        </p:spPr>
        <p:txBody>
          <a:bodyPr>
            <a:normAutofit/>
          </a:bodyPr>
          <a:lstStyle/>
          <a:p>
            <a:pPr marL="0" indent="0">
              <a:buNone/>
            </a:pPr>
            <a:endParaRPr lang="el-GR" dirty="0" smtClean="0"/>
          </a:p>
          <a:p>
            <a:pPr marL="0" indent="0">
              <a:buNone/>
            </a:pPr>
            <a:r>
              <a:rPr lang="el-GR" dirty="0" smtClean="0"/>
              <a:t>Κυρίαρχη γίνεται αυτή η θεώρηση στα τέλη του 19</a:t>
            </a:r>
            <a:r>
              <a:rPr lang="el-GR" baseline="30000" dirty="0" smtClean="0"/>
              <a:t>ου</a:t>
            </a:r>
            <a:r>
              <a:rPr lang="el-GR" dirty="0" smtClean="0"/>
              <a:t> και, κυρίως, στις αρχές του 20</a:t>
            </a:r>
            <a:r>
              <a:rPr lang="el-GR" baseline="30000" dirty="0" smtClean="0"/>
              <a:t>ου</a:t>
            </a:r>
            <a:r>
              <a:rPr lang="el-GR" dirty="0" smtClean="0"/>
              <a:t> αιώνα, συνδεόμενη με τον καλλιτεχνικό μοντερνισμό που αναπτύσσεται τότε.</a:t>
            </a:r>
            <a:endParaRPr lang="el-GR" dirty="0"/>
          </a:p>
          <a:p>
            <a:pPr marL="0" indent="0">
              <a:buNone/>
            </a:pPr>
            <a:endParaRPr lang="el-GR" dirty="0"/>
          </a:p>
          <a:p>
            <a:r>
              <a:rPr lang="el-GR" dirty="0" smtClean="0"/>
              <a:t>Σύμφωνα </a:t>
            </a:r>
            <a:r>
              <a:rPr lang="el-GR" dirty="0"/>
              <a:t>με τον τρόπο που διατυπώνει αυτή την αρχή </a:t>
            </a:r>
            <a:r>
              <a:rPr lang="el-GR" dirty="0" smtClean="0"/>
              <a:t>του αισθητικού φορμαλισμού ο </a:t>
            </a:r>
            <a:r>
              <a:rPr lang="en-US" dirty="0"/>
              <a:t>Bell</a:t>
            </a:r>
            <a:r>
              <a:rPr lang="el-GR" dirty="0"/>
              <a:t> (1913), σημαντικό ρόλο για την τέχνη δεν παίζει «καμιά γνώση για τις ιδέες και τις υποθέσεις της, καμιά εξοικείωση με τις συγκινήσεις της. Η τέχνη μας μεταφέρει από τον κόσμο της ανθρώπινης δραστηριότητας στον κόσμο της αισθητικής ανάτασης” (</a:t>
            </a:r>
            <a:r>
              <a:rPr lang="en-US" dirty="0"/>
              <a:t>Bell</a:t>
            </a:r>
            <a:r>
              <a:rPr lang="el-GR" dirty="0"/>
              <a:t>, 1913). </a:t>
            </a:r>
            <a:endParaRPr lang="en-US" dirty="0"/>
          </a:p>
          <a:p>
            <a:endParaRPr lang="en-US" dirty="0"/>
          </a:p>
        </p:txBody>
      </p:sp>
    </p:spTree>
    <p:extLst>
      <p:ext uri="{BB962C8B-B14F-4D97-AF65-F5344CB8AC3E}">
        <p14:creationId xmlns:p14="http://schemas.microsoft.com/office/powerpoint/2010/main" val="304924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0"/>
            <a:ext cx="11739716" cy="6126163"/>
          </a:xfrm>
        </p:spPr>
        <p:txBody>
          <a:bodyPr/>
          <a:lstStyle/>
          <a:p>
            <a:pPr marL="0" indent="0" eaLnBrk="1" hangingPunct="1">
              <a:buNone/>
            </a:pPr>
            <a:r>
              <a:rPr lang="en-US" altLang="en-US" sz="2000" dirty="0" smtClean="0"/>
              <a:t>                 </a:t>
            </a:r>
            <a:r>
              <a:rPr lang="el-GR" altLang="en-US" sz="2000" dirty="0" smtClean="0"/>
              <a:t>Το </a:t>
            </a:r>
            <a:r>
              <a:rPr lang="el-GR" altLang="en-US" sz="2000" dirty="0"/>
              <a:t>1931 ο Νταλί ζωγράφισε έναν από τους πιο διάσημους πίνακές του </a:t>
            </a:r>
            <a:r>
              <a:rPr lang="en-US" altLang="en-US" sz="2000" dirty="0"/>
              <a:t>“The persistence of memory” </a:t>
            </a:r>
            <a:r>
              <a:rPr lang="el-GR" altLang="en-US" sz="2000" dirty="0"/>
              <a:t> </a:t>
            </a:r>
            <a:endParaRPr lang="en-US" altLang="en-US" sz="2000" dirty="0"/>
          </a:p>
          <a:p>
            <a:pPr eaLnBrk="1" hangingPunct="1"/>
            <a:endParaRPr lang="el-GR" altLang="en-US" dirty="0" smtClean="0"/>
          </a:p>
        </p:txBody>
      </p:sp>
      <p:pic>
        <p:nvPicPr>
          <p:cNvPr id="8195" name="4 - Εικόνα" descr="The_Persistence_of_Memory #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4617" y="637483"/>
            <a:ext cx="74295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4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1" y="853440"/>
            <a:ext cx="9755776" cy="5022428"/>
          </a:xfrm>
        </p:spPr>
        <p:txBody>
          <a:bodyPr>
            <a:normAutofit/>
          </a:bodyPr>
          <a:lstStyle/>
          <a:p>
            <a:r>
              <a:rPr lang="el-GR" dirty="0"/>
              <a:t>Με άλλα λόγια, αυτό που καθιστά την τέχνη διαφορετική από οτιδήποτε άλλο στον κόσμο είναι η μορφή. Η επιτυχής, ευφυής και πρωτότυπη χρήση των στοιχείων, των υλικών και των αρχών της σύνθεσης, οδηγεί στη δημιουργία μιας «</a:t>
            </a:r>
            <a:r>
              <a:rPr lang="el-GR" b="1" dirty="0"/>
              <a:t>σημαίνουσας μορφής</a:t>
            </a:r>
            <a:r>
              <a:rPr lang="el-GR" dirty="0"/>
              <a:t>» (</a:t>
            </a:r>
            <a:r>
              <a:rPr lang="en-US" dirty="0"/>
              <a:t>Bell</a:t>
            </a:r>
            <a:r>
              <a:rPr lang="el-GR" dirty="0"/>
              <a:t>,1913). </a:t>
            </a:r>
            <a:endParaRPr lang="el-GR" dirty="0" smtClean="0"/>
          </a:p>
          <a:p>
            <a:r>
              <a:rPr lang="el-GR" dirty="0" smtClean="0"/>
              <a:t>Εάν </a:t>
            </a:r>
            <a:r>
              <a:rPr lang="el-GR" dirty="0"/>
              <a:t>η μορφή είναι πραγματικά σημαίνουσα, τότε δεν χρειάζεται καμιά περαιτέρω εξήγηση και ο αισθητικός σκοπός της επιτυγχάνεται χωρίς κανένα εμπόδιο. </a:t>
            </a:r>
            <a:endParaRPr lang="el-GR" dirty="0" smtClean="0"/>
          </a:p>
          <a:p>
            <a:r>
              <a:rPr lang="el-GR" dirty="0" smtClean="0"/>
              <a:t>Ο </a:t>
            </a:r>
            <a:r>
              <a:rPr lang="el-GR" dirty="0"/>
              <a:t>χαρακτήρας της είναι </a:t>
            </a:r>
            <a:r>
              <a:rPr lang="el-GR" b="1" dirty="0"/>
              <a:t>καθολικός</a:t>
            </a:r>
            <a:r>
              <a:rPr lang="el-GR" dirty="0"/>
              <a:t>, αφού μπορεί να προκαλεί τις </a:t>
            </a:r>
            <a:r>
              <a:rPr lang="el-GR" b="1" dirty="0"/>
              <a:t>ίδιες αισθητικές εμπειρίες σε όλους</a:t>
            </a:r>
            <a:r>
              <a:rPr lang="el-GR" dirty="0"/>
              <a:t>. Η τέχνη υπάρχει τότε χάριν της ίδιας της τέχνης. “Υπερβαίνει το συνηθισμένο μεταβάλλοντας την εμπειρία τόσο του καλλιτέχνη όσο και του θεατή σε κάτι το ασυνήθιστο, σε κάτι πέραν του κοινότοπου” (όπως εξηγούν οι </a:t>
            </a:r>
            <a:r>
              <a:rPr lang="en-US" dirty="0"/>
              <a:t>Anderson</a:t>
            </a:r>
            <a:r>
              <a:rPr lang="el-GR" dirty="0"/>
              <a:t> &amp; </a:t>
            </a:r>
            <a:r>
              <a:rPr lang="en-US" dirty="0"/>
              <a:t>McRorie</a:t>
            </a:r>
            <a:r>
              <a:rPr lang="el-GR" dirty="0"/>
              <a:t>, 1997, σ. 9). </a:t>
            </a:r>
            <a:endParaRPr lang="en-US" dirty="0"/>
          </a:p>
        </p:txBody>
      </p:sp>
    </p:spTree>
    <p:extLst>
      <p:ext uri="{BB962C8B-B14F-4D97-AF65-F5344CB8AC3E}">
        <p14:creationId xmlns:p14="http://schemas.microsoft.com/office/powerpoint/2010/main" val="1012327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1" y="1314994"/>
            <a:ext cx="9601196" cy="4560874"/>
          </a:xfrm>
        </p:spPr>
        <p:txBody>
          <a:bodyPr/>
          <a:lstStyle/>
          <a:p>
            <a:r>
              <a:rPr lang="el-GR" dirty="0"/>
              <a:t>Με άλλα λόγια, η τέχνη είναι από τη φύση της σημαντική, υπερβατική στη λειτουργία της και η υψηλή αξία της εξαρτάται από τη μορφική της καθαρότητα (</a:t>
            </a:r>
            <a:r>
              <a:rPr lang="en-US" dirty="0"/>
              <a:t>Greenberg</a:t>
            </a:r>
            <a:r>
              <a:rPr lang="el-GR" dirty="0"/>
              <a:t> 1961; </a:t>
            </a:r>
            <a:r>
              <a:rPr lang="en-US" dirty="0"/>
              <a:t>Greenberg</a:t>
            </a:r>
            <a:r>
              <a:rPr lang="el-GR" dirty="0"/>
              <a:t> 1982; </a:t>
            </a:r>
            <a:r>
              <a:rPr lang="en-US" dirty="0"/>
              <a:t>Fried</a:t>
            </a:r>
            <a:r>
              <a:rPr lang="el-GR" dirty="0"/>
              <a:t> 1998). </a:t>
            </a:r>
            <a:endParaRPr lang="el-GR" dirty="0" smtClean="0"/>
          </a:p>
          <a:p>
            <a:endParaRPr lang="el-GR" dirty="0"/>
          </a:p>
          <a:p>
            <a:r>
              <a:rPr lang="el-GR" dirty="0" smtClean="0"/>
              <a:t>Κατά </a:t>
            </a:r>
            <a:r>
              <a:rPr lang="el-GR" dirty="0"/>
              <a:t>συνέπεια, </a:t>
            </a:r>
            <a:r>
              <a:rPr lang="el-GR" b="1" dirty="0"/>
              <a:t>o διαχωρισμός ανάμεσα σε ‘υψηλή’ τέχνη και άλλες μορφές καλλιτεχνικής πρακτικής, ανάμεσα σε έργα τέχνης και απλώς προϊόντα της κουλτούρας είναι απόλυτος</a:t>
            </a:r>
            <a:r>
              <a:rPr lang="el-GR" dirty="0"/>
              <a:t>. </a:t>
            </a:r>
            <a:endParaRPr lang="en-US" dirty="0"/>
          </a:p>
          <a:p>
            <a:endParaRPr lang="en-US" dirty="0"/>
          </a:p>
        </p:txBody>
      </p:sp>
    </p:spTree>
    <p:extLst>
      <p:ext uri="{BB962C8B-B14F-4D97-AF65-F5344CB8AC3E}">
        <p14:creationId xmlns:p14="http://schemas.microsoft.com/office/powerpoint/2010/main" val="1103912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1" y="818607"/>
            <a:ext cx="9601196" cy="5057262"/>
          </a:xfrm>
        </p:spPr>
        <p:txBody>
          <a:bodyPr>
            <a:normAutofit/>
          </a:bodyPr>
          <a:lstStyle/>
          <a:p>
            <a:pPr marL="0" indent="0">
              <a:buNone/>
            </a:pPr>
            <a:endParaRPr lang="en-US" dirty="0" smtClean="0"/>
          </a:p>
          <a:p>
            <a:pPr marL="0" indent="0">
              <a:buNone/>
            </a:pPr>
            <a:r>
              <a:rPr lang="el-GR" dirty="0" smtClean="0"/>
              <a:t>Μέσω </a:t>
            </a:r>
            <a:r>
              <a:rPr lang="el-GR" dirty="0"/>
              <a:t>της έμφασης στη μορφή, ο φορμαλισμός  φιλοδόξησε να γίνει μία καθολική θεωρία για την τέχνη, η οποία επιτρέπει την ερμηνεία και αποτίμηση κάθε μορφής τέχνης, οποιασδήποτε περιόδου, τάσης και πολιτισμού. </a:t>
            </a:r>
            <a:endParaRPr lang="el-GR" dirty="0" smtClean="0"/>
          </a:p>
          <a:p>
            <a:pPr marL="0" indent="0">
              <a:buNone/>
            </a:pPr>
            <a:endParaRPr lang="el-GR" dirty="0"/>
          </a:p>
          <a:p>
            <a:pPr marL="0" indent="0">
              <a:buNone/>
            </a:pPr>
            <a:r>
              <a:rPr lang="el-GR" dirty="0" smtClean="0"/>
              <a:t>Κυρίως </a:t>
            </a:r>
            <a:r>
              <a:rPr lang="el-GR" dirty="0"/>
              <a:t>όμως, </a:t>
            </a:r>
            <a:r>
              <a:rPr lang="el-GR" b="1" dirty="0"/>
              <a:t>συνδέθηκε άρρηκτα με τον </a:t>
            </a:r>
            <a:r>
              <a:rPr lang="el-GR" b="1" dirty="0" smtClean="0"/>
              <a:t>μοντερνισμό </a:t>
            </a:r>
            <a:r>
              <a:rPr lang="el-GR" b="1" dirty="0"/>
              <a:t>και αποτέλεσε τη θεωρητική απόκριση στα μοντερνιστικά και πρωτοποριακά κινήματα  που κυριαρχούσαν στην Ευρώπη στις αρχές του 20ου αιώνα</a:t>
            </a:r>
            <a:r>
              <a:rPr lang="el-GR" dirty="0"/>
              <a:t>. </a:t>
            </a:r>
            <a:endParaRPr lang="en-US" dirty="0"/>
          </a:p>
        </p:txBody>
      </p:sp>
    </p:spTree>
    <p:extLst>
      <p:ext uri="{BB962C8B-B14F-4D97-AF65-F5344CB8AC3E}">
        <p14:creationId xmlns:p14="http://schemas.microsoft.com/office/powerpoint/2010/main" val="2644274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95401" y="966651"/>
            <a:ext cx="9601196" cy="4909217"/>
          </a:xfrm>
        </p:spPr>
        <p:txBody>
          <a:bodyPr/>
          <a:lstStyle/>
          <a:p>
            <a:endParaRPr lang="el-GR" dirty="0" smtClean="0"/>
          </a:p>
          <a:p>
            <a:r>
              <a:rPr lang="el-GR" dirty="0" smtClean="0"/>
              <a:t>Ο </a:t>
            </a:r>
            <a:r>
              <a:rPr lang="en-US" dirty="0"/>
              <a:t>Roger Fry</a:t>
            </a:r>
            <a:r>
              <a:rPr lang="el-GR" dirty="0"/>
              <a:t> (1920), για παράδειγμα, υπερασπίστηκε σθεναρά το ρεύμα του μετα-ιμπρεσιονισμού. </a:t>
            </a:r>
            <a:endParaRPr lang="el-GR" dirty="0" smtClean="0"/>
          </a:p>
          <a:p>
            <a:endParaRPr lang="el-GR" sz="800" dirty="0" smtClean="0"/>
          </a:p>
          <a:p>
            <a:pPr algn="just"/>
            <a:r>
              <a:rPr lang="el-GR" dirty="0" smtClean="0"/>
              <a:t>Αργότερα </a:t>
            </a:r>
            <a:r>
              <a:rPr lang="el-GR" dirty="0"/>
              <a:t>οι Αμερικανοί </a:t>
            </a:r>
            <a:r>
              <a:rPr lang="en-US" dirty="0"/>
              <a:t>Clement Greenberg</a:t>
            </a:r>
            <a:r>
              <a:rPr lang="el-GR" dirty="0"/>
              <a:t> (1961) και </a:t>
            </a:r>
            <a:r>
              <a:rPr lang="en-US" dirty="0"/>
              <a:t>Michael Fried</a:t>
            </a:r>
            <a:r>
              <a:rPr lang="el-GR" dirty="0"/>
              <a:t> (1968) υποστήριξαν τη μη παραστατική τέχνη, προς την οποία στράφηκαν οι καλλιτέχνες μετά το δεύτερο παγκόσμιο πόλεμο. Οι κριτικοί αυτοί διατύπωσαν την άποψη ότι </a:t>
            </a:r>
            <a:r>
              <a:rPr lang="el-GR" b="1" dirty="0" smtClean="0"/>
              <a:t>η </a:t>
            </a:r>
            <a:r>
              <a:rPr lang="el-GR" b="1" dirty="0"/>
              <a:t>ιστορία της μοντέρνας τέχνης συνιστά μια προοδευτική εξέλιξη από την αναπαραστασιακότητα στην πλήρη αφαίρεση, ως </a:t>
            </a:r>
            <a:r>
              <a:rPr lang="el-GR" b="1" dirty="0" smtClean="0"/>
              <a:t> αναπόφευκτη </a:t>
            </a:r>
            <a:r>
              <a:rPr lang="el-GR" b="1" dirty="0"/>
              <a:t>κατάληξη όλων των προηγούμενων μορφών τέχνης</a:t>
            </a:r>
            <a:r>
              <a:rPr lang="el-GR" dirty="0"/>
              <a:t> (</a:t>
            </a:r>
            <a:r>
              <a:rPr lang="en-US" dirty="0"/>
              <a:t>Greenberg</a:t>
            </a:r>
            <a:r>
              <a:rPr lang="el-GR" dirty="0"/>
              <a:t>, 1961). </a:t>
            </a:r>
            <a:endParaRPr lang="en-US" dirty="0"/>
          </a:p>
          <a:p>
            <a:endParaRPr lang="en-US" dirty="0"/>
          </a:p>
        </p:txBody>
      </p:sp>
    </p:spTree>
    <p:extLst>
      <p:ext uri="{BB962C8B-B14F-4D97-AF65-F5344CB8AC3E}">
        <p14:creationId xmlns:p14="http://schemas.microsoft.com/office/powerpoint/2010/main" val="65228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65238" y="619432"/>
            <a:ext cx="1848465" cy="5899354"/>
          </a:xfrm>
        </p:spPr>
        <p:txBody>
          <a:bodyPr>
            <a:normAutofit/>
          </a:bodyPr>
          <a:lstStyle/>
          <a:p>
            <a:pPr algn="l"/>
            <a:r>
              <a:rPr lang="en-US" sz="1600" dirty="0">
                <a:solidFill>
                  <a:schemeClr val="tx1"/>
                </a:solidFill>
              </a:rPr>
              <a:t>P. CEZANNE</a:t>
            </a:r>
            <a:r>
              <a:rPr lang="el-GR" sz="1600" dirty="0">
                <a:solidFill>
                  <a:schemeClr val="tx1"/>
                </a:solidFill>
              </a:rPr>
              <a:t>, </a:t>
            </a:r>
            <a:r>
              <a:rPr lang="el-GR" sz="1600" dirty="0" smtClean="0">
                <a:solidFill>
                  <a:schemeClr val="tx1"/>
                </a:solidFill>
              </a:rPr>
              <a:t/>
            </a:r>
            <a:br>
              <a:rPr lang="el-GR" sz="1600" dirty="0" smtClean="0">
                <a:solidFill>
                  <a:schemeClr val="tx1"/>
                </a:solidFill>
              </a:rPr>
            </a:br>
            <a:r>
              <a:rPr lang="en-US" sz="1600" dirty="0" smtClean="0">
                <a:solidFill>
                  <a:schemeClr val="tx1"/>
                </a:solidFill>
              </a:rPr>
              <a:t>La </a:t>
            </a:r>
            <a:r>
              <a:rPr lang="en-US" sz="1600" dirty="0" err="1">
                <a:solidFill>
                  <a:schemeClr val="tx1"/>
                </a:solidFill>
              </a:rPr>
              <a:t>montagne</a:t>
            </a:r>
            <a:r>
              <a:rPr lang="en-US" sz="1600" dirty="0">
                <a:solidFill>
                  <a:schemeClr val="tx1"/>
                </a:solidFill>
              </a:rPr>
              <a:t> Sainte-</a:t>
            </a:r>
            <a:r>
              <a:rPr lang="en-US" sz="1600" dirty="0" err="1">
                <a:solidFill>
                  <a:schemeClr val="tx1"/>
                </a:solidFill>
              </a:rPr>
              <a:t>Victoire</a:t>
            </a:r>
            <a:r>
              <a:rPr lang="el-GR" sz="1600" dirty="0">
                <a:solidFill>
                  <a:schemeClr val="tx1"/>
                </a:solidFill>
              </a:rPr>
              <a:t>, </a:t>
            </a:r>
            <a:r>
              <a:rPr lang="en-US" sz="1600" dirty="0">
                <a:solidFill>
                  <a:schemeClr val="tx1"/>
                </a:solidFill>
              </a:rPr>
              <a:t>1904-06, </a:t>
            </a:r>
            <a:r>
              <a:rPr lang="el-GR" sz="1600" dirty="0" smtClean="0">
                <a:solidFill>
                  <a:schemeClr val="tx1"/>
                </a:solidFill>
              </a:rPr>
              <a:t/>
            </a:r>
            <a:br>
              <a:rPr lang="el-GR" sz="1600" dirty="0" smtClean="0">
                <a:solidFill>
                  <a:schemeClr val="tx1"/>
                </a:solidFill>
              </a:rPr>
            </a:br>
            <a:r>
              <a:rPr lang="en-US" sz="1600" dirty="0" err="1" smtClean="0">
                <a:solidFill>
                  <a:schemeClr val="tx1"/>
                </a:solidFill>
              </a:rPr>
              <a:t>huile</a:t>
            </a:r>
            <a:r>
              <a:rPr lang="en-US" sz="1600" dirty="0" smtClean="0">
                <a:solidFill>
                  <a:schemeClr val="tx1"/>
                </a:solidFill>
              </a:rPr>
              <a:t> </a:t>
            </a:r>
            <a:r>
              <a:rPr lang="en-US" sz="1600" dirty="0">
                <a:solidFill>
                  <a:schemeClr val="tx1"/>
                </a:solidFill>
              </a:rPr>
              <a:t>sur toile, </a:t>
            </a:r>
            <a:r>
              <a:rPr lang="el-GR" sz="1600" dirty="0" smtClean="0">
                <a:solidFill>
                  <a:schemeClr val="tx1"/>
                </a:solidFill>
              </a:rPr>
              <a:t/>
            </a:r>
            <a:br>
              <a:rPr lang="el-GR" sz="1600" dirty="0" smtClean="0">
                <a:solidFill>
                  <a:schemeClr val="tx1"/>
                </a:solidFill>
              </a:rPr>
            </a:br>
            <a:r>
              <a:rPr lang="en-US" sz="1600" dirty="0" smtClean="0">
                <a:solidFill>
                  <a:schemeClr val="tx1"/>
                </a:solidFill>
              </a:rPr>
              <a:t>73 </a:t>
            </a:r>
            <a:r>
              <a:rPr lang="en-US" sz="1600" dirty="0">
                <a:solidFill>
                  <a:schemeClr val="tx1"/>
                </a:solidFill>
              </a:rPr>
              <a:t>x 92 cm, </a:t>
            </a:r>
            <a:r>
              <a:rPr lang="el-GR" sz="1600" dirty="0" smtClean="0">
                <a:solidFill>
                  <a:schemeClr val="tx1"/>
                </a:solidFill>
              </a:rPr>
              <a:t/>
            </a:r>
            <a:br>
              <a:rPr lang="el-GR" sz="1600" dirty="0" smtClean="0">
                <a:solidFill>
                  <a:schemeClr val="tx1"/>
                </a:solidFill>
              </a:rPr>
            </a:br>
            <a:r>
              <a:rPr lang="en-US" sz="1600" dirty="0" smtClean="0">
                <a:solidFill>
                  <a:schemeClr val="tx1"/>
                </a:solidFill>
              </a:rPr>
              <a:t>Museum </a:t>
            </a:r>
            <a:r>
              <a:rPr lang="en-US" sz="1600" dirty="0">
                <a:solidFill>
                  <a:schemeClr val="tx1"/>
                </a:solidFill>
              </a:rPr>
              <a:t>of Art, Philadelphia</a:t>
            </a:r>
            <a:endParaRPr lang="el-GR" sz="1600" dirty="0">
              <a:solidFill>
                <a:schemeClr val="tx1"/>
              </a:solidFill>
            </a:endParaRPr>
          </a:p>
        </p:txBody>
      </p:sp>
      <p:pic>
        <p:nvPicPr>
          <p:cNvPr id="51202" name="Picture 2" descr="http://www.wga.hu/art/c/cezanne/5/3victor2.jpg"/>
          <p:cNvPicPr>
            <a:picLocks noChangeAspect="1" noChangeArrowheads="1"/>
          </p:cNvPicPr>
          <p:nvPr/>
        </p:nvPicPr>
        <p:blipFill>
          <a:blip r:embed="rId2" cstate="print"/>
          <a:srcRect/>
          <a:stretch>
            <a:fillRect/>
          </a:stretch>
        </p:blipFill>
        <p:spPr bwMode="auto">
          <a:xfrm>
            <a:off x="2919984" y="0"/>
            <a:ext cx="9272016" cy="6858000"/>
          </a:xfrm>
          <a:prstGeom prst="rect">
            <a:avLst/>
          </a:prstGeom>
          <a:noFill/>
        </p:spPr>
      </p:pic>
    </p:spTree>
    <p:extLst>
      <p:ext uri="{BB962C8B-B14F-4D97-AF65-F5344CB8AC3E}">
        <p14:creationId xmlns:p14="http://schemas.microsoft.com/office/powerpoint/2010/main" val="3826322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TotalTime>
  <Words>957</Words>
  <Application>Microsoft Office PowerPoint</Application>
  <PresentationFormat>Ευρεία οθόνη</PresentationFormat>
  <Paragraphs>49</Paragraphs>
  <Slides>16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Arial</vt:lpstr>
      <vt:lpstr>Bookman Old Style</vt:lpstr>
      <vt:lpstr>Garamond</vt:lpstr>
      <vt:lpstr>Οργανικό</vt:lpstr>
      <vt:lpstr>ΦΟΡΜΑΛΙΣΜΟΣ     Φορμαλισμός Η τέχνη ως μορφή (Μοντερνισμός)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P. CEZANNE,  La montagne Sainte-Victoire, 1904-06,  huile sur toile,  73 x 92 cm,  Museum of Art, Philadelphia</vt:lpstr>
      <vt:lpstr>Τζάκσον Πόλοκ, 1, 1950</vt:lpstr>
      <vt:lpstr>Παρουσίαση του PowerPoint</vt:lpstr>
      <vt:lpstr>Παρουσίαση του PowerPoint</vt:lpstr>
      <vt:lpstr>Παρουσίαση του PowerPoint</vt:lpstr>
      <vt:lpstr>ΝΕΟΦΟΡΜΑΛΙΣΜΟΣ ΚΑΙ ΜΕΤΡΙΟΠΑΘΗΣ ΦΟΡΜΑΛΙΣΜΟΣ</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ΦΟΡΜΑΛΙΣΜΟΣ  Η τέχνη ως μορφή (Μοντερνισμός)</dc:title>
  <dc:creator>user</dc:creator>
  <cp:lastModifiedBy>user</cp:lastModifiedBy>
  <cp:revision>11</cp:revision>
  <dcterms:created xsi:type="dcterms:W3CDTF">2021-12-14T11:22:56Z</dcterms:created>
  <dcterms:modified xsi:type="dcterms:W3CDTF">2023-12-19T15:20:51Z</dcterms:modified>
</cp:coreProperties>
</file>