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D88F5B-4B93-4EC7-BB69-2D419E0033B3}" type="datetimeFigureOut">
              <a:rPr lang="el-GR" smtClean="0"/>
              <a:t>6/4/2016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D1F78C-5C1F-4736-BF86-766B300476B9}" type="slidenum">
              <a:rPr lang="el-GR" smtClean="0"/>
              <a:t>‹#›</a:t>
            </a:fld>
            <a:endParaRPr lang="el-G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8F5B-4B93-4EC7-BB69-2D419E0033B3}" type="datetimeFigureOut">
              <a:rPr lang="el-GR" smtClean="0"/>
              <a:t>6/4/2016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F78C-5C1F-4736-BF86-766B300476B9}" type="slidenum">
              <a:rPr lang="el-GR" smtClean="0"/>
              <a:t>‹#›</a:t>
            </a:fld>
            <a:endParaRPr lang="el-G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8F5B-4B93-4EC7-BB69-2D419E0033B3}" type="datetimeFigureOut">
              <a:rPr lang="el-GR" smtClean="0"/>
              <a:t>6/4/2016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F78C-5C1F-4736-BF86-766B300476B9}" type="slidenum">
              <a:rPr lang="el-GR" smtClean="0"/>
              <a:t>‹#›</a:t>
            </a:fld>
            <a:endParaRPr lang="el-G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8F5B-4B93-4EC7-BB69-2D419E0033B3}" type="datetimeFigureOut">
              <a:rPr lang="el-GR" smtClean="0"/>
              <a:t>6/4/2016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F78C-5C1F-4736-BF86-766B300476B9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8F5B-4B93-4EC7-BB69-2D419E0033B3}" type="datetimeFigureOut">
              <a:rPr lang="el-GR" smtClean="0"/>
              <a:t>6/4/2016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F78C-5C1F-4736-BF86-766B300476B9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8F5B-4B93-4EC7-BB69-2D419E0033B3}" type="datetimeFigureOut">
              <a:rPr lang="el-GR" smtClean="0"/>
              <a:t>6/4/2016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F78C-5C1F-4736-BF86-766B300476B9}" type="slidenum">
              <a:rPr lang="el-GR" smtClean="0"/>
              <a:t>‹#›</a:t>
            </a:fld>
            <a:endParaRPr lang="el-G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8F5B-4B93-4EC7-BB69-2D419E0033B3}" type="datetimeFigureOut">
              <a:rPr lang="el-GR" smtClean="0"/>
              <a:t>6/4/2016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F78C-5C1F-4736-BF86-766B300476B9}" type="slidenum">
              <a:rPr lang="el-GR" smtClean="0"/>
              <a:t>‹#›</a:t>
            </a:fld>
            <a:endParaRPr lang="el-G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8F5B-4B93-4EC7-BB69-2D419E0033B3}" type="datetimeFigureOut">
              <a:rPr lang="el-GR" smtClean="0"/>
              <a:t>6/4/2016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F78C-5C1F-4736-BF86-766B300476B9}" type="slidenum">
              <a:rPr lang="el-GR" smtClean="0"/>
              <a:t>‹#›</a:t>
            </a:fld>
            <a:endParaRPr lang="el-G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8F5B-4B93-4EC7-BB69-2D419E0033B3}" type="datetimeFigureOut">
              <a:rPr lang="el-GR" smtClean="0"/>
              <a:t>6/4/2016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F78C-5C1F-4736-BF86-766B300476B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8F5B-4B93-4EC7-BB69-2D419E0033B3}" type="datetimeFigureOut">
              <a:rPr lang="el-GR" smtClean="0"/>
              <a:t>6/4/2016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F78C-5C1F-4736-BF86-766B300476B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8F5B-4B93-4EC7-BB69-2D419E0033B3}" type="datetimeFigureOut">
              <a:rPr lang="el-GR" smtClean="0"/>
              <a:t>6/4/2016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F78C-5C1F-4736-BF86-766B300476B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7D88F5B-4B93-4EC7-BB69-2D419E0033B3}" type="datetimeFigureOut">
              <a:rPr lang="el-GR" smtClean="0"/>
              <a:t>6/4/2016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4D1F78C-5C1F-4736-BF86-766B300476B9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ΕΠΑΝΑΣΥΝΘΕΣΗ ΙΙ</a:t>
            </a:r>
            <a:br>
              <a:rPr lang="el-GR" dirty="0" smtClean="0"/>
            </a:br>
            <a:r>
              <a:rPr lang="en-US" sz="2700" dirty="0"/>
              <a:t>Language is the </a:t>
            </a:r>
            <a:r>
              <a:rPr lang="en-US" sz="2700" dirty="0" err="1"/>
              <a:t>armoury</a:t>
            </a:r>
            <a:r>
              <a:rPr lang="en-US" sz="2700" dirty="0"/>
              <a:t> of the human mind, and at once contains the trophies of its past and the weapons of its future conquests.</a:t>
            </a:r>
            <a:br>
              <a:rPr lang="en-US" sz="2700" dirty="0"/>
            </a:br>
            <a:r>
              <a:rPr lang="en-US" sz="2700" dirty="0"/>
              <a:t>(Samuel Taylor Coleridge)</a:t>
            </a:r>
            <a:endParaRPr lang="el-GR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4293096"/>
            <a:ext cx="6400800" cy="1752600"/>
          </a:xfrm>
        </p:spPr>
        <p:txBody>
          <a:bodyPr/>
          <a:lstStyle/>
          <a:p>
            <a:r>
              <a:rPr lang="el-GR" dirty="0" smtClean="0"/>
              <a:t>Αναζητώντας / Δημιουργώντας συστηματικότητα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19473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H-man 	I buy</a:t>
            </a:r>
          </a:p>
          <a:p>
            <a:r>
              <a:rPr lang="en-US" dirty="0" smtClean="0"/>
              <a:t>H-lap	I dress</a:t>
            </a:r>
          </a:p>
          <a:p>
            <a:r>
              <a:rPr lang="en-US" dirty="0" smtClean="0"/>
              <a:t>H-</a:t>
            </a:r>
            <a:r>
              <a:rPr lang="en-US" dirty="0" err="1" smtClean="0"/>
              <a:t>k’an</a:t>
            </a:r>
            <a:r>
              <a:rPr lang="en-US" dirty="0" smtClean="0"/>
              <a:t>	I want</a:t>
            </a:r>
          </a:p>
          <a:p>
            <a:r>
              <a:rPr lang="en-US" dirty="0" smtClean="0"/>
              <a:t>K-</a:t>
            </a:r>
            <a:r>
              <a:rPr lang="en-US" dirty="0" err="1" smtClean="0"/>
              <a:t>il</a:t>
            </a:r>
            <a:r>
              <a:rPr lang="en-US" dirty="0"/>
              <a:t>	</a:t>
            </a:r>
            <a:r>
              <a:rPr lang="en-US" dirty="0" smtClean="0"/>
              <a:t>	I see</a:t>
            </a:r>
          </a:p>
          <a:p>
            <a:r>
              <a:rPr lang="en-US" dirty="0" smtClean="0"/>
              <a:t>K-u?	I drink</a:t>
            </a:r>
          </a:p>
          <a:p>
            <a:r>
              <a:rPr lang="en-US" dirty="0" smtClean="0"/>
              <a:t>K-al	I say</a:t>
            </a:r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Tojolabal</a:t>
            </a:r>
            <a:r>
              <a:rPr lang="en-US" dirty="0" smtClean="0"/>
              <a:t> (Mayan)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85984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Ποιοι είναι οι αρχικοί τύποι των παρακάτων ουσιαστικών;</a:t>
            </a:r>
          </a:p>
          <a:p>
            <a:r>
              <a:rPr lang="el-GR" dirty="0" smtClean="0"/>
              <a:t>Α) φύλαξ – φύλακος – φύλακες</a:t>
            </a:r>
          </a:p>
          <a:p>
            <a:r>
              <a:rPr lang="el-GR" dirty="0" smtClean="0"/>
              <a:t>Β) γύψ – γυπός – γύπες</a:t>
            </a:r>
          </a:p>
          <a:p>
            <a:r>
              <a:rPr lang="el-GR" dirty="0" smtClean="0"/>
              <a:t>Γ) θής – θήτος – θήτες</a:t>
            </a:r>
          </a:p>
          <a:p>
            <a:r>
              <a:rPr lang="el-GR" dirty="0" smtClean="0"/>
              <a:t>Δ) ελπίς – ελπίδος – ελπίδες</a:t>
            </a:r>
          </a:p>
          <a:p>
            <a:r>
              <a:rPr lang="el-GR" dirty="0" smtClean="0"/>
              <a:t>Ε) μέλα:ς – μέλανος – μέλανες</a:t>
            </a:r>
          </a:p>
          <a:p>
            <a:r>
              <a:rPr lang="el-GR" dirty="0" smtClean="0"/>
              <a:t>Στ) στά:ς – στάντος - στάντες</a:t>
            </a:r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ΑΕ: Παράδειγμα 2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49508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Vok</a:t>
            </a:r>
            <a:r>
              <a:rPr lang="en-US" dirty="0" smtClean="0"/>
              <a:t>-s / </a:t>
            </a:r>
            <a:r>
              <a:rPr lang="en-US" dirty="0" err="1" smtClean="0"/>
              <a:t>vok</a:t>
            </a:r>
            <a:r>
              <a:rPr lang="en-US" dirty="0" smtClean="0"/>
              <a:t>-is</a:t>
            </a:r>
          </a:p>
          <a:p>
            <a:r>
              <a:rPr lang="en-US" dirty="0" err="1" smtClean="0"/>
              <a:t>Stirp</a:t>
            </a:r>
            <a:r>
              <a:rPr lang="en-US" dirty="0" smtClean="0"/>
              <a:t>-s / </a:t>
            </a:r>
            <a:r>
              <a:rPr lang="en-US" dirty="0" err="1" smtClean="0"/>
              <a:t>stirp</a:t>
            </a:r>
            <a:r>
              <a:rPr lang="en-US" dirty="0" smtClean="0"/>
              <a:t>-is</a:t>
            </a:r>
          </a:p>
          <a:p>
            <a:r>
              <a:rPr lang="en-US" dirty="0" err="1" smtClean="0"/>
              <a:t>Rek</a:t>
            </a:r>
            <a:r>
              <a:rPr lang="en-US" dirty="0" smtClean="0"/>
              <a:t>-s / </a:t>
            </a:r>
            <a:r>
              <a:rPr lang="en-US" dirty="0" err="1" smtClean="0"/>
              <a:t>reg</a:t>
            </a:r>
            <a:r>
              <a:rPr lang="en-US" dirty="0" smtClean="0"/>
              <a:t>-is</a:t>
            </a:r>
          </a:p>
          <a:p>
            <a:r>
              <a:rPr lang="en-US" dirty="0" err="1" smtClean="0"/>
              <a:t>Urp</a:t>
            </a:r>
            <a:r>
              <a:rPr lang="en-US" dirty="0" smtClean="0"/>
              <a:t>-s / </a:t>
            </a:r>
            <a:r>
              <a:rPr lang="en-US" dirty="0" err="1" smtClean="0"/>
              <a:t>urb</a:t>
            </a:r>
            <a:r>
              <a:rPr lang="en-US" dirty="0" smtClean="0"/>
              <a:t>-is</a:t>
            </a:r>
          </a:p>
          <a:p>
            <a:endParaRPr lang="en-US" dirty="0"/>
          </a:p>
          <a:p>
            <a:r>
              <a:rPr lang="el-GR" dirty="0" smtClean="0"/>
              <a:t>Πώς εξηγούνται οι εναλλαγές στα δύο τελευταία ουσιαστικά;</a:t>
            </a:r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Λατινικά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18520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εσωτερική </a:t>
            </a:r>
            <a:r>
              <a:rPr lang="el-GR" dirty="0" err="1" smtClean="0"/>
              <a:t>επανασύνθεση</a:t>
            </a:r>
            <a:r>
              <a:rPr lang="el-GR" dirty="0" smtClean="0"/>
              <a:t> δεν </a:t>
            </a:r>
            <a:r>
              <a:rPr lang="el-GR" dirty="0" smtClean="0"/>
              <a:t>μπορεί να επανασυνθέσει ανεξάρτητες μεταβολές (π.χ. /ο, ε/ &gt; /α/ στην Σανσκριτική).</a:t>
            </a:r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Περιορισμός της μεθόδου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73062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επανασύνθεση στοχεύει να περάσει από την συγχρονική (ή διαγλωσσική) ποικιλία σε προγενέστερα (προϊστορικά) στάδια έλλειψης ποικιλίας.</a:t>
            </a:r>
          </a:p>
          <a:p>
            <a:r>
              <a:rPr lang="el-GR" dirty="0" smtClean="0"/>
              <a:t>Η διαγλωσσική ποικιλία αφορά την εξωτερική επανασύνθεση, ενώ η συγχρονική την εσωτερική</a:t>
            </a:r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Στόχος της επανασύνθεσης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47939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7827966"/>
              </p:ext>
            </p:extLst>
          </p:nvPr>
        </p:nvGraphicFramePr>
        <p:xfrm>
          <a:off x="698500" y="2247900"/>
          <a:ext cx="7747002" cy="377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1167"/>
                <a:gridCol w="1291167"/>
                <a:gridCol w="1291167"/>
                <a:gridCol w="1291167"/>
                <a:gridCol w="1291167"/>
                <a:gridCol w="1291167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Σανσκριτική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Αβεστική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Ελληνική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Λατινική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Γοτθική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86078" marR="8607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Yugam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Yugam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Zugon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Iugum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Juk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‘yoke’</a:t>
                      </a:r>
                      <a:endParaRPr lang="el-GR" dirty="0"/>
                    </a:p>
                  </a:txBody>
                  <a:tcPr marL="86078" marR="8607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Idam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Idam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Idem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Ita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‘it, that’</a:t>
                      </a:r>
                      <a:endParaRPr lang="el-GR" dirty="0"/>
                    </a:p>
                  </a:txBody>
                  <a:tcPr marL="86078" marR="8607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Rikta</a:t>
                      </a:r>
                      <a:r>
                        <a:rPr lang="en-US" dirty="0" smtClean="0"/>
                        <a:t>-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Rixta</a:t>
                      </a:r>
                      <a:r>
                        <a:rPr lang="en-US" dirty="0" smtClean="0"/>
                        <a:t>-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Lipto</a:t>
                      </a:r>
                      <a:r>
                        <a:rPr lang="en-US" dirty="0" smtClean="0"/>
                        <a:t>-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Re-</a:t>
                      </a:r>
                      <a:r>
                        <a:rPr lang="en-US" dirty="0" err="1" smtClean="0"/>
                        <a:t>lictus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‘left (behind)’</a:t>
                      </a:r>
                      <a:endParaRPr lang="el-GR" dirty="0"/>
                    </a:p>
                  </a:txBody>
                  <a:tcPr marL="86078" marR="8607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Dasa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Dasa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Deka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Decem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Taihun</a:t>
                      </a:r>
                      <a:r>
                        <a:rPr lang="en-US" dirty="0" smtClean="0"/>
                        <a:t> [</a:t>
                      </a:r>
                      <a:r>
                        <a:rPr lang="el-GR" dirty="0" smtClean="0"/>
                        <a:t>ε]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‘ten’</a:t>
                      </a:r>
                      <a:endParaRPr lang="el-GR" dirty="0"/>
                    </a:p>
                  </a:txBody>
                  <a:tcPr marL="86078" marR="8607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Astau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Asta</a:t>
                      </a:r>
                      <a:r>
                        <a:rPr lang="en-US" dirty="0" smtClean="0"/>
                        <a:t>: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Okto</a:t>
                      </a:r>
                      <a:r>
                        <a:rPr lang="en-US" dirty="0" smtClean="0"/>
                        <a:t>: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Octo</a:t>
                      </a:r>
                      <a:r>
                        <a:rPr lang="en-US" dirty="0" smtClean="0"/>
                        <a:t>: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Ahtau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‘eight’</a:t>
                      </a:r>
                      <a:endParaRPr lang="el-GR" dirty="0"/>
                    </a:p>
                  </a:txBody>
                  <a:tcPr marL="86078" marR="8607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Ajati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Aza</a:t>
                      </a:r>
                      <a:r>
                        <a:rPr lang="en-US" dirty="0" smtClean="0"/>
                        <a:t> ti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Ago: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Ago: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Aka (</a:t>
                      </a:r>
                      <a:r>
                        <a:rPr lang="en-US" dirty="0" err="1" smtClean="0"/>
                        <a:t>ONorse</a:t>
                      </a:r>
                      <a:r>
                        <a:rPr lang="en-US" dirty="0" smtClean="0"/>
                        <a:t>)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‘drive, impel’</a:t>
                      </a:r>
                      <a:endParaRPr lang="el-GR" dirty="0"/>
                    </a:p>
                  </a:txBody>
                  <a:tcPr marL="86078" marR="8607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Pita: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Pita: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Pate:r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Pater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Fadar</a:t>
                      </a:r>
                      <a:endParaRPr lang="el-GR" dirty="0"/>
                    </a:p>
                  </a:txBody>
                  <a:tcPr marL="86078" marR="86078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‘father’</a:t>
                      </a:r>
                      <a:endParaRPr lang="el-GR" dirty="0"/>
                    </a:p>
                  </a:txBody>
                  <a:tcPr marL="86078" marR="86078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Εξωτερική: τελευταίο παράδειγμα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61443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Σειρές 1, 2-3 και </a:t>
            </a:r>
            <a:r>
              <a:rPr lang="en-US" dirty="0" smtClean="0"/>
              <a:t>6</a:t>
            </a:r>
            <a:r>
              <a:rPr lang="el-GR" dirty="0" smtClean="0"/>
              <a:t>: ίδιο φωνήεν, οπότε επανασυνθέτουμε *</a:t>
            </a:r>
            <a:r>
              <a:rPr lang="en-US" dirty="0" smtClean="0"/>
              <a:t>u, *</a:t>
            </a:r>
            <a:r>
              <a:rPr lang="en-US" dirty="0" err="1" smtClean="0"/>
              <a:t>i</a:t>
            </a:r>
            <a:r>
              <a:rPr lang="en-US" dirty="0" smtClean="0"/>
              <a:t>, *a </a:t>
            </a:r>
            <a:r>
              <a:rPr lang="el-GR" dirty="0" smtClean="0"/>
              <a:t>αντίστοιχα</a:t>
            </a:r>
          </a:p>
          <a:p>
            <a:r>
              <a:rPr lang="el-GR" dirty="0" smtClean="0"/>
              <a:t>Σειρά</a:t>
            </a:r>
            <a:r>
              <a:rPr lang="en-US" dirty="0" smtClean="0"/>
              <a:t> 4</a:t>
            </a:r>
            <a:r>
              <a:rPr lang="el-GR" dirty="0" smtClean="0"/>
              <a:t>: νόμος της πλειοψηφίας, οπότε επανασυνθέτουμε </a:t>
            </a:r>
            <a:r>
              <a:rPr lang="en-US" dirty="0" smtClean="0"/>
              <a:t>*e</a:t>
            </a:r>
          </a:p>
          <a:p>
            <a:r>
              <a:rPr lang="el-GR" dirty="0" smtClean="0"/>
              <a:t>Σειρά 5: θα έπρεπε σύμφωνα με την πλειοψηφία να αποκαταστήσουμε το </a:t>
            </a:r>
            <a:r>
              <a:rPr lang="en-US" dirty="0" smtClean="0"/>
              <a:t>*a, </a:t>
            </a:r>
            <a:r>
              <a:rPr lang="el-GR" dirty="0" smtClean="0"/>
              <a:t>αλλά αυτό το έχουμε ήδη κάνει με διαφορετική αντιστοιχία. Απουσία άλλων ενδείξεων, επανασυνθέτουμε το μειοψηφικό </a:t>
            </a:r>
            <a:r>
              <a:rPr lang="en-US" dirty="0" smtClean="0"/>
              <a:t>*o.</a:t>
            </a:r>
          </a:p>
          <a:p>
            <a:r>
              <a:rPr lang="el-GR" dirty="0" smtClean="0"/>
              <a:t>Σειρά 7: αντικρουόμενα δεδομένα, δεν υπάρχει ένδειξη για </a:t>
            </a:r>
            <a:r>
              <a:rPr lang="en-US" dirty="0" smtClean="0"/>
              <a:t>split </a:t>
            </a:r>
            <a:r>
              <a:rPr lang="el-GR" dirty="0" smtClean="0"/>
              <a:t>είτε του /ι/ είτε του /α/, οπότε θα πρέπει να υποθέσουμε ένα άλλο, διαφορετικό αρχικό φωνήεν που να μπορεί να τραπεί και στα δύο προηγούμενα: αυτό είναι το *</a:t>
            </a:r>
            <a:r>
              <a:rPr lang="en-US" dirty="0" smtClean="0"/>
              <a:t>ǝ</a:t>
            </a:r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Ποια τα φωνήεντα της ΙΕ?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4446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εξωτερική επανασύνθεση που βασίζεται στα δεδομένα δύο τουλάχιστον γλωσσών θεωρείται αρκετά αξιόπιστη διαδικασία, που μπορεί να μας φανερώσει το παρελθόν των γλωσσών αυτών.</a:t>
            </a:r>
          </a:p>
          <a:p>
            <a:r>
              <a:rPr lang="el-GR" dirty="0" smtClean="0"/>
              <a:t>Ορισμένες φορές, δεν υπάρχουν διαφωτιστικά δεδομένα από άλλες συγγενικές γλώσσες ή χρειάζεται να κάνουμε την λεγόμενη εσωτερική επανασύνθεση πρώτα και μετά να αναχθούμε στην εξωτερική.</a:t>
            </a:r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Εξωτερική-εσωτερική επανασύνθεση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91788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προσπάθεια να εξηγήσουμε την ποικιλία σε μια γλώσσα υποθέτοντας ένα προγενέστερο στάδιο κατά το οποίο δεν υπήρχε, και προέκυψε μέσω κάποιας (συστηματικής) μεταβολής</a:t>
            </a:r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είναι η εσωτερική επανασύνθεση;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94346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1. Εντοπίζουμε μία κανονικότητα στην γλώσσα</a:t>
            </a:r>
          </a:p>
          <a:p>
            <a:r>
              <a:rPr lang="el-GR" dirty="0" smtClean="0"/>
              <a:t>2. Βρίσκουμε εξαιρέσεις σε αυτή την κανονικότητα</a:t>
            </a:r>
          </a:p>
          <a:p>
            <a:r>
              <a:rPr lang="el-GR" dirty="0" smtClean="0"/>
              <a:t>3. Υποθέτουμε ότι οι εξαιρέσεις αρχικά ακολουθούσαν την κανονικότητα</a:t>
            </a:r>
          </a:p>
          <a:p>
            <a:r>
              <a:rPr lang="el-GR" dirty="0" smtClean="0"/>
              <a:t>4. Υποθέτουμε ένα προγενέστερο στάδιο κατά το οποίο δεν υπήρχαν εξαιρέσεις (ποικιλία)</a:t>
            </a:r>
          </a:p>
          <a:p>
            <a:r>
              <a:rPr lang="el-GR" dirty="0" smtClean="0"/>
              <a:t>5. Περιγράφουμε τις μεταβολές που διασάλευσαν την κανονικότητα</a:t>
            </a:r>
          </a:p>
          <a:p>
            <a:r>
              <a:rPr lang="el-GR" dirty="0" smtClean="0"/>
              <a:t>6. Βεβαιωνόμαστε ότι οι μεταβολές που προτείνουμε είναι πιθανές και συμβαδίζουν με τα υπόλοιπα δεδομένα της γλώσσας</a:t>
            </a:r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Στάδια εσωτερικής επανασύνθεσης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68444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Τρέφω / θρέψω</a:t>
            </a:r>
          </a:p>
          <a:p>
            <a:r>
              <a:rPr lang="el-GR" dirty="0" smtClean="0"/>
              <a:t>Έχω / </a:t>
            </a:r>
            <a:r>
              <a:rPr lang="en-US" dirty="0" err="1" smtClean="0"/>
              <a:t>hekso</a:t>
            </a:r>
            <a:endParaRPr lang="el-GR" dirty="0" smtClean="0"/>
          </a:p>
          <a:p>
            <a:r>
              <a:rPr lang="el-GR" dirty="0" smtClean="0"/>
              <a:t>Ετάφην / θάψω</a:t>
            </a:r>
          </a:p>
          <a:p>
            <a:endParaRPr lang="el-GR" dirty="0"/>
          </a:p>
          <a:p>
            <a:r>
              <a:rPr lang="el-GR" dirty="0" smtClean="0"/>
              <a:t>Α) Νόμος της αποδάσυνσης (_σ/τ)</a:t>
            </a:r>
          </a:p>
          <a:p>
            <a:r>
              <a:rPr lang="el-GR" dirty="0" smtClean="0"/>
              <a:t>Β) Νόμος του </a:t>
            </a:r>
            <a:r>
              <a:rPr lang="en-US" dirty="0" err="1" smtClean="0"/>
              <a:t>Grassmann</a:t>
            </a:r>
            <a:r>
              <a:rPr lang="en-US" dirty="0" smtClean="0"/>
              <a:t> (_h)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Άρα όλοι οι τύποι προέρχονται από αρχικές ρίζες με δύο δασέα (αποτέλεσμα της επανασύνθεσης)</a:t>
            </a:r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από ΑΕ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9497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νόμοι απλά είναι ένας τρόπος διατύπωσης των μεταβολών που υποθέτουμε, και την σειρά με την οποία συνέβησαν </a:t>
            </a:r>
          </a:p>
          <a:p>
            <a:r>
              <a:rPr lang="el-GR" dirty="0" smtClean="0"/>
              <a:t>Η εσωτερική επανασύνθεση μπορεί να μας βοηθήσει με αυτό τον τρόπο και στον ορισμό σταδίων στην εξέλιξη μιας γλώσσας, και στην σχετική της χρονολόγηση</a:t>
            </a:r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Νόμοι και μεταβολές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591412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412</TotalTime>
  <Words>607</Words>
  <Application>Microsoft Office PowerPoint</Application>
  <PresentationFormat>Προβολή στην οθόνη (4:3)</PresentationFormat>
  <Paragraphs>106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Hardcover</vt:lpstr>
      <vt:lpstr>ΕΠΑΝΑΣΥΝΘΕΣΗ ΙΙ Language is the armoury of the human mind, and at once contains the trophies of its past and the weapons of its future conquests. (Samuel Taylor Coleridge)</vt:lpstr>
      <vt:lpstr>Στόχος της επανασύνθεσης</vt:lpstr>
      <vt:lpstr>Εξωτερική: τελευταίο παράδειγμα</vt:lpstr>
      <vt:lpstr>Ποια τα φωνήεντα της ΙΕ?</vt:lpstr>
      <vt:lpstr>Εξωτερική-εσωτερική επανασύνθεση</vt:lpstr>
      <vt:lpstr>Τι είναι η εσωτερική επανασύνθεση;</vt:lpstr>
      <vt:lpstr>Στάδια εσωτερικής επανασύνθεσης</vt:lpstr>
      <vt:lpstr>Παράδειγμα από ΑΕ</vt:lpstr>
      <vt:lpstr>Νόμοι και μεταβολές</vt:lpstr>
      <vt:lpstr>Tojolabal (Mayan)</vt:lpstr>
      <vt:lpstr>ΑΕ: Παράδειγμα 2</vt:lpstr>
      <vt:lpstr>Λατινικά</vt:lpstr>
      <vt:lpstr>Περιορισμός της μεθόδου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ΕΠΑΝΑΣΥΝΘΕΣΗ ΙΙ</dc:title>
  <dc:creator>Takis</dc:creator>
  <cp:lastModifiedBy>User</cp:lastModifiedBy>
  <cp:revision>33</cp:revision>
  <dcterms:created xsi:type="dcterms:W3CDTF">2014-04-29T07:48:51Z</dcterms:created>
  <dcterms:modified xsi:type="dcterms:W3CDTF">2016-04-06T07:25:12Z</dcterms:modified>
</cp:coreProperties>
</file>