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8" r:id="rId4"/>
    <p:sldId id="277" r:id="rId5"/>
    <p:sldId id="276" r:id="rId6"/>
    <p:sldId id="275" r:id="rId7"/>
    <p:sldId id="274" r:id="rId8"/>
    <p:sldId id="273" r:id="rId9"/>
    <p:sldId id="272" r:id="rId10"/>
    <p:sldId id="271" r:id="rId11"/>
    <p:sldId id="270" r:id="rId12"/>
    <p:sldId id="269" r:id="rId13"/>
    <p:sldId id="268" r:id="rId14"/>
    <p:sldId id="285" r:id="rId15"/>
    <p:sldId id="284" r:id="rId16"/>
    <p:sldId id="283" r:id="rId17"/>
    <p:sldId id="282" r:id="rId18"/>
    <p:sldId id="281" r:id="rId19"/>
    <p:sldId id="280" r:id="rId20"/>
    <p:sldId id="279" r:id="rId21"/>
    <p:sldId id="266" r:id="rId22"/>
    <p:sldId id="265" r:id="rId23"/>
    <p:sldId id="264" r:id="rId24"/>
    <p:sldId id="286" r:id="rId2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9F512866-6F65-4562-A7CD-B4EC90641426}" type="datetimeFigureOut">
              <a:rPr lang="el-GR" smtClean="0"/>
              <a:t>29/10/2014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7ADAEF42-FCFD-48BF-8AEF-6D35C809C1E5}" type="slidenum">
              <a:rPr lang="el-GR" smtClean="0"/>
              <a:t>‹#›</a:t>
            </a:fld>
            <a:endParaRPr lang="el-GR"/>
          </a:p>
        </p:txBody>
      </p:sp>
    </p:spTree>
    <p:extLst>
      <p:ext uri="{BB962C8B-B14F-4D97-AF65-F5344CB8AC3E}">
        <p14:creationId xmlns:p14="http://schemas.microsoft.com/office/powerpoint/2010/main" val="34386415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9F512866-6F65-4562-A7CD-B4EC90641426}" type="datetimeFigureOut">
              <a:rPr lang="el-GR" smtClean="0"/>
              <a:t>29/10/2014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7ADAEF42-FCFD-48BF-8AEF-6D35C809C1E5}" type="slidenum">
              <a:rPr lang="el-GR" smtClean="0"/>
              <a:t>‹#›</a:t>
            </a:fld>
            <a:endParaRPr lang="el-GR"/>
          </a:p>
        </p:txBody>
      </p:sp>
    </p:spTree>
    <p:extLst>
      <p:ext uri="{BB962C8B-B14F-4D97-AF65-F5344CB8AC3E}">
        <p14:creationId xmlns:p14="http://schemas.microsoft.com/office/powerpoint/2010/main" val="10275228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9F512866-6F65-4562-A7CD-B4EC90641426}" type="datetimeFigureOut">
              <a:rPr lang="el-GR" smtClean="0"/>
              <a:t>29/10/2014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7ADAEF42-FCFD-48BF-8AEF-6D35C809C1E5}" type="slidenum">
              <a:rPr lang="el-GR" smtClean="0"/>
              <a:t>‹#›</a:t>
            </a:fld>
            <a:endParaRPr lang="el-GR"/>
          </a:p>
        </p:txBody>
      </p:sp>
    </p:spTree>
    <p:extLst>
      <p:ext uri="{BB962C8B-B14F-4D97-AF65-F5344CB8AC3E}">
        <p14:creationId xmlns:p14="http://schemas.microsoft.com/office/powerpoint/2010/main" val="9633326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9F512866-6F65-4562-A7CD-B4EC90641426}" type="datetimeFigureOut">
              <a:rPr lang="el-GR" smtClean="0"/>
              <a:t>29/10/2014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7ADAEF42-FCFD-48BF-8AEF-6D35C809C1E5}" type="slidenum">
              <a:rPr lang="el-GR" smtClean="0"/>
              <a:t>‹#›</a:t>
            </a:fld>
            <a:endParaRPr lang="el-GR"/>
          </a:p>
        </p:txBody>
      </p:sp>
    </p:spTree>
    <p:extLst>
      <p:ext uri="{BB962C8B-B14F-4D97-AF65-F5344CB8AC3E}">
        <p14:creationId xmlns:p14="http://schemas.microsoft.com/office/powerpoint/2010/main" val="23154604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9F512866-6F65-4562-A7CD-B4EC90641426}" type="datetimeFigureOut">
              <a:rPr lang="el-GR" smtClean="0"/>
              <a:t>29/10/2014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7ADAEF42-FCFD-48BF-8AEF-6D35C809C1E5}" type="slidenum">
              <a:rPr lang="el-GR" smtClean="0"/>
              <a:t>‹#›</a:t>
            </a:fld>
            <a:endParaRPr lang="el-GR"/>
          </a:p>
        </p:txBody>
      </p:sp>
    </p:spTree>
    <p:extLst>
      <p:ext uri="{BB962C8B-B14F-4D97-AF65-F5344CB8AC3E}">
        <p14:creationId xmlns:p14="http://schemas.microsoft.com/office/powerpoint/2010/main" val="7139563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9F512866-6F65-4562-A7CD-B4EC90641426}" type="datetimeFigureOut">
              <a:rPr lang="el-GR" smtClean="0"/>
              <a:t>29/10/2014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7ADAEF42-FCFD-48BF-8AEF-6D35C809C1E5}" type="slidenum">
              <a:rPr lang="el-GR" smtClean="0"/>
              <a:t>‹#›</a:t>
            </a:fld>
            <a:endParaRPr lang="el-GR"/>
          </a:p>
        </p:txBody>
      </p:sp>
    </p:spTree>
    <p:extLst>
      <p:ext uri="{BB962C8B-B14F-4D97-AF65-F5344CB8AC3E}">
        <p14:creationId xmlns:p14="http://schemas.microsoft.com/office/powerpoint/2010/main" val="32481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9F512866-6F65-4562-A7CD-B4EC90641426}" type="datetimeFigureOut">
              <a:rPr lang="el-GR" smtClean="0"/>
              <a:t>29/10/2014</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7ADAEF42-FCFD-48BF-8AEF-6D35C809C1E5}" type="slidenum">
              <a:rPr lang="el-GR" smtClean="0"/>
              <a:t>‹#›</a:t>
            </a:fld>
            <a:endParaRPr lang="el-GR"/>
          </a:p>
        </p:txBody>
      </p:sp>
    </p:spTree>
    <p:extLst>
      <p:ext uri="{BB962C8B-B14F-4D97-AF65-F5344CB8AC3E}">
        <p14:creationId xmlns:p14="http://schemas.microsoft.com/office/powerpoint/2010/main" val="25020885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9F512866-6F65-4562-A7CD-B4EC90641426}" type="datetimeFigureOut">
              <a:rPr lang="el-GR" smtClean="0"/>
              <a:t>29/10/2014</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7ADAEF42-FCFD-48BF-8AEF-6D35C809C1E5}" type="slidenum">
              <a:rPr lang="el-GR" smtClean="0"/>
              <a:t>‹#›</a:t>
            </a:fld>
            <a:endParaRPr lang="el-GR"/>
          </a:p>
        </p:txBody>
      </p:sp>
    </p:spTree>
    <p:extLst>
      <p:ext uri="{BB962C8B-B14F-4D97-AF65-F5344CB8AC3E}">
        <p14:creationId xmlns:p14="http://schemas.microsoft.com/office/powerpoint/2010/main" val="1259457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9F512866-6F65-4562-A7CD-B4EC90641426}" type="datetimeFigureOut">
              <a:rPr lang="el-GR" smtClean="0"/>
              <a:t>29/10/2014</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7ADAEF42-FCFD-48BF-8AEF-6D35C809C1E5}" type="slidenum">
              <a:rPr lang="el-GR" smtClean="0"/>
              <a:t>‹#›</a:t>
            </a:fld>
            <a:endParaRPr lang="el-GR"/>
          </a:p>
        </p:txBody>
      </p:sp>
    </p:spTree>
    <p:extLst>
      <p:ext uri="{BB962C8B-B14F-4D97-AF65-F5344CB8AC3E}">
        <p14:creationId xmlns:p14="http://schemas.microsoft.com/office/powerpoint/2010/main" val="27294898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9F512866-6F65-4562-A7CD-B4EC90641426}" type="datetimeFigureOut">
              <a:rPr lang="el-GR" smtClean="0"/>
              <a:t>29/10/2014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7ADAEF42-FCFD-48BF-8AEF-6D35C809C1E5}" type="slidenum">
              <a:rPr lang="el-GR" smtClean="0"/>
              <a:t>‹#›</a:t>
            </a:fld>
            <a:endParaRPr lang="el-GR"/>
          </a:p>
        </p:txBody>
      </p:sp>
    </p:spTree>
    <p:extLst>
      <p:ext uri="{BB962C8B-B14F-4D97-AF65-F5344CB8AC3E}">
        <p14:creationId xmlns:p14="http://schemas.microsoft.com/office/powerpoint/2010/main" val="14509052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9F512866-6F65-4562-A7CD-B4EC90641426}" type="datetimeFigureOut">
              <a:rPr lang="el-GR" smtClean="0"/>
              <a:t>29/10/2014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7ADAEF42-FCFD-48BF-8AEF-6D35C809C1E5}" type="slidenum">
              <a:rPr lang="el-GR" smtClean="0"/>
              <a:t>‹#›</a:t>
            </a:fld>
            <a:endParaRPr lang="el-GR"/>
          </a:p>
        </p:txBody>
      </p:sp>
    </p:spTree>
    <p:extLst>
      <p:ext uri="{BB962C8B-B14F-4D97-AF65-F5344CB8AC3E}">
        <p14:creationId xmlns:p14="http://schemas.microsoft.com/office/powerpoint/2010/main" val="2088236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512866-6F65-4562-A7CD-B4EC90641426}" type="datetimeFigureOut">
              <a:rPr lang="el-GR" smtClean="0"/>
              <a:t>29/10/2014</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DAEF42-FCFD-48BF-8AEF-6D35C809C1E5}" type="slidenum">
              <a:rPr lang="el-GR" smtClean="0"/>
              <a:t>‹#›</a:t>
            </a:fld>
            <a:endParaRPr lang="el-GR"/>
          </a:p>
        </p:txBody>
      </p:sp>
    </p:spTree>
    <p:extLst>
      <p:ext uri="{BB962C8B-B14F-4D97-AF65-F5344CB8AC3E}">
        <p14:creationId xmlns:p14="http://schemas.microsoft.com/office/powerpoint/2010/main" val="33441742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google.gr/url?sa=i&amp;rct=j&amp;q=&amp;esrc=s&amp;source=images&amp;cd=&amp;cad=rja&amp;uact=8&amp;ved=0CAcQjRw&amp;url=http://opag1gydr.blogspot.com/2012/12/blog-post_26.html&amp;ei=k7BCVM-KMMLdO62TgdgM&amp;bvm=bv.77648437,d.bGQ&amp;psig=AFQjCNGzXlNJ1z4eqWb0bs4DCogGwofVKw&amp;ust=1413743108938813"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google.gr/url?sa=i&amp;rct=j&amp;q=&amp;esrc=s&amp;source=images&amp;cd=&amp;cad=rja&amp;uact=8&amp;ved=0CAcQjRw&amp;url=http://symboyles.blogspot.com/2013/08/LEKES-APO-GRASSIDI.html&amp;ei=JABAVNf9AcLsO4bygIAL&amp;bvm=bv.77648437,d.ZGU&amp;psig=AFQjCNEiP6cvLs3sws3ArFh5DAbvw7NP8Q&amp;ust=1413566860862016"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google.gr/url?sa=i&amp;rct=j&amp;q=&amp;esrc=s&amp;source=images&amp;cd=&amp;cad=rja&amp;uact=8&amp;ved=0CAcQjRw&amp;url=http://symboyles.blogspot.com/2013/08/LEKES-APO-GRASSIDI.html&amp;ei=JABAVNf9AcLsO4bygIAL&amp;bvm=bv.77648437,d.ZGU&amp;psig=AFQjCNEiP6cvLs3sws3ArFh5DAbvw7NP8Q&amp;ust=1413566860862016"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google.gr/url?sa=i&amp;rct=j&amp;q=&amp;esrc=s&amp;source=images&amp;cd=&amp;cad=rja&amp;uact=8&amp;ved=0CAcQjRw&amp;url=http://symboyles.blogspot.com/2013/08/LEKES-APO-GRASSIDI.html&amp;ei=JABAVNf9AcLsO4bygIAL&amp;bvm=bv.77648437,d.ZGU&amp;psig=AFQjCNEiP6cvLs3sws3ArFh5DAbvw7NP8Q&amp;ust=1413566860862016"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google.gr/url?sa=i&amp;rct=j&amp;q=&amp;esrc=s&amp;source=images&amp;cd=&amp;cad=rja&amp;uact=8&amp;ved=0CAcQjRw&amp;url=http://symboyles.blogspot.com/2013/08/LEKES-APO-GRASSIDI.html&amp;ei=JABAVNf9AcLsO4bygIAL&amp;bvm=bv.77648437,d.ZGU&amp;psig=AFQjCNEiP6cvLs3sws3ArFh5DAbvw7NP8Q&amp;ust=1413566860862016"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google.gr/url?sa=i&amp;rct=j&amp;q=&amp;esrc=s&amp;source=images&amp;cd=&amp;cad=rja&amp;uact=8&amp;ved=0CAcQjRw&amp;url=http://symboyles.blogspot.com/2013/08/LEKES-APO-GRASSIDI.html&amp;ei=JABAVNf9AcLsO4bygIAL&amp;bvm=bv.77648437,d.ZGU&amp;psig=AFQjCNEiP6cvLs3sws3ArFh5DAbvw7NP8Q&amp;ust=1413566860862016"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google.gr/url?sa=i&amp;rct=j&amp;q=&amp;esrc=s&amp;source=images&amp;cd=&amp;cad=rja&amp;uact=8&amp;ved=0CAcQjRw&amp;url=http://symboyles.blogspot.com/2013/08/LEKES-APO-GRASSIDI.html&amp;ei=JABAVNf9AcLsO4bygIAL&amp;bvm=bv.77648437,d.ZGU&amp;psig=AFQjCNEiP6cvLs3sws3ArFh5DAbvw7NP8Q&amp;ust=1413566860862016"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google.gr/url?sa=i&amp;rct=j&amp;q=&amp;esrc=s&amp;source=images&amp;cd=&amp;cad=rja&amp;uact=8&amp;ved=0CAcQjRw&amp;url=http://symboyles.blogspot.com/2013/08/LEKES-APO-GRASSIDI.html&amp;ei=JABAVNf9AcLsO4bygIAL&amp;bvm=bv.77648437,d.ZGU&amp;psig=AFQjCNEiP6cvLs3sws3ArFh5DAbvw7NP8Q&amp;ust=1413566860862016"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google.gr/url?sa=i&amp;rct=j&amp;q=&amp;esrc=s&amp;source=images&amp;cd=&amp;cad=rja&amp;uact=8&amp;ved=0CAcQjRw&amp;url=http://symboyles.blogspot.com/2013/08/LEKES-APO-GRASSIDI.html&amp;ei=JABAVNf9AcLsO4bygIAL&amp;bvm=bv.77648437,d.ZGU&amp;psig=AFQjCNEiP6cvLs3sws3ArFh5DAbvw7NP8Q&amp;ust=1413566860862016"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google.gr/url?sa=i&amp;rct=j&amp;q=&amp;esrc=s&amp;source=images&amp;cd=&amp;cad=rja&amp;uact=8&amp;ved=0CAcQjRw&amp;url=http://symboyles.blogspot.com/2013/08/LEKES-APO-GRASSIDI.html&amp;ei=JABAVNf9AcLsO4bygIAL&amp;bvm=bv.77648437,d.ZGU&amp;psig=AFQjCNEiP6cvLs3sws3ArFh5DAbvw7NP8Q&amp;ust=1413566860862016"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google.gr/url?sa=i&amp;rct=j&amp;q=&amp;esrc=s&amp;source=images&amp;cd=&amp;cad=rja&amp;uact=8&amp;ved=0CAcQjRw&amp;url=http://symboyles.blogspot.com/2013/08/LEKES-APO-GRASSIDI.html&amp;ei=JABAVNf9AcLsO4bygIAL&amp;bvm=bv.77648437,d.ZGU&amp;psig=AFQjCNEiP6cvLs3sws3ArFh5DAbvw7NP8Q&amp;ust=1413566860862016"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google.gr/url?sa=i&amp;rct=j&amp;q=&amp;esrc=s&amp;source=images&amp;cd=&amp;cad=rja&amp;uact=8&amp;ved=0CAcQjRw&amp;url=http://symboyles.blogspot.com/2013/08/LEKES-APO-GRASSIDI.html&amp;ei=JABAVNf9AcLsO4bygIAL&amp;bvm=bv.77648437,d.ZGU&amp;psig=AFQjCNEiP6cvLs3sws3ArFh5DAbvw7NP8Q&amp;ust=1413566860862016"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google.gr/url?sa=i&amp;rct=j&amp;q=&amp;esrc=s&amp;source=images&amp;cd=&amp;cad=rja&amp;uact=8&amp;ved=0CAcQjRw&amp;url=http://symboyles.blogspot.com/2013/08/LEKES-APO-GRASSIDI.html&amp;ei=JABAVNf9AcLsO4bygIAL&amp;bvm=bv.77648437,d.ZGU&amp;psig=AFQjCNEiP6cvLs3sws3ArFh5DAbvw7NP8Q&amp;ust=1413566860862016"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google.gr/url?sa=i&amp;rct=j&amp;q=&amp;esrc=s&amp;source=images&amp;cd=&amp;cad=rja&amp;uact=8&amp;ved=0CAcQjRw&amp;url=http://symboyles.blogspot.com/2013/08/LEKES-APO-GRASSIDI.html&amp;ei=JABAVNf9AcLsO4bygIAL&amp;bvm=bv.77648437,d.ZGU&amp;psig=AFQjCNEiP6cvLs3sws3ArFh5DAbvw7NP8Q&amp;ust=1413566860862016"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google.gr/url?sa=i&amp;rct=j&amp;q=&amp;esrc=s&amp;source=images&amp;cd=&amp;cad=rja&amp;uact=8&amp;ved=0CAcQjRw&amp;url=http://symboyles.blogspot.com/2013/08/LEKES-APO-GRASSIDI.html&amp;ei=JABAVNf9AcLsO4bygIAL&amp;bvm=bv.77648437,d.ZGU&amp;psig=AFQjCNEiP6cvLs3sws3ArFh5DAbvw7NP8Q&amp;ust=1413566860862016"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google.gr/url?sa=i&amp;rct=j&amp;q=&amp;esrc=s&amp;source=images&amp;cd=&amp;cad=rja&amp;uact=8&amp;ved=0CAcQjRw&amp;url=http://symboyles.blogspot.com/2013/08/LEKES-APO-GRASSIDI.html&amp;ei=JABAVNf9AcLsO4bygIAL&amp;bvm=bv.77648437,d.ZGU&amp;psig=AFQjCNEiP6cvLs3sws3ArFh5DAbvw7NP8Q&amp;ust=1413566860862016"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google.gr/url?sa=i&amp;rct=j&amp;q=&amp;esrc=s&amp;source=images&amp;cd=&amp;cad=rja&amp;uact=8&amp;ved=0CAcQjRw&amp;url=http://symboyles.blogspot.com/2013/08/LEKES-APO-GRASSIDI.html&amp;ei=JABAVNf9AcLsO4bygIAL&amp;bvm=bv.77648437,d.ZGU&amp;psig=AFQjCNEiP6cvLs3sws3ArFh5DAbvw7NP8Q&amp;ust=1413566860862016"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google.gr/url?sa=i&amp;rct=j&amp;q=&amp;esrc=s&amp;source=images&amp;cd=&amp;cad=rja&amp;uact=8&amp;ved=0CAcQjRw&amp;url=http://symboyles.blogspot.com/2013/08/LEKES-APO-GRASSIDI.html&amp;ei=JABAVNf9AcLsO4bygIAL&amp;bvm=bv.77648437,d.ZGU&amp;psig=AFQjCNEiP6cvLs3sws3ArFh5DAbvw7NP8Q&amp;ust=1413566860862016"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google.gr/url?sa=i&amp;rct=j&amp;q=&amp;esrc=s&amp;source=images&amp;cd=&amp;cad=rja&amp;uact=8&amp;ved=0CAcQjRw&amp;url=http://symboyles.blogspot.com/2013/08/LEKES-APO-GRASSIDI.html&amp;ei=JABAVNf9AcLsO4bygIAL&amp;bvm=bv.77648437,d.ZGU&amp;psig=AFQjCNEiP6cvLs3sws3ArFh5DAbvw7NP8Q&amp;ust=1413566860862016"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google.gr/url?sa=i&amp;rct=j&amp;q=&amp;esrc=s&amp;source=images&amp;cd=&amp;cad=rja&amp;uact=8&amp;ved=0CAcQjRw&amp;url=http://symboyles.blogspot.com/2013/08/LEKES-APO-GRASSIDI.html&amp;ei=JABAVNf9AcLsO4bygIAL&amp;bvm=bv.77648437,d.ZGU&amp;psig=AFQjCNEiP6cvLs3sws3ArFh5DAbvw7NP8Q&amp;ust=1413566860862016"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google.gr/url?sa=i&amp;rct=j&amp;q=&amp;esrc=s&amp;source=images&amp;cd=&amp;cad=rja&amp;uact=8&amp;ved=0CAcQjRw&amp;url=http://symboyles.blogspot.com/2013/08/LEKES-APO-GRASSIDI.html&amp;ei=JABAVNf9AcLsO4bygIAL&amp;bvm=bv.77648437,d.ZGU&amp;psig=AFQjCNEiP6cvLs3sws3ArFh5DAbvw7NP8Q&amp;ust=1413566860862016"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google.gr/url?sa=i&amp;rct=j&amp;q=&amp;esrc=s&amp;source=images&amp;cd=&amp;cad=rja&amp;uact=8&amp;ved=0CAcQjRw&amp;url=http://symboyles.blogspot.com/2013/08/LEKES-APO-GRASSIDI.html&amp;ei=JABAVNf9AcLsO4bygIAL&amp;bvm=bv.77648437,d.ZGU&amp;psig=AFQjCNEiP6cvLs3sws3ArFh5DAbvw7NP8Q&amp;ust=1413566860862016"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google.gr/url?sa=i&amp;rct=j&amp;q=&amp;esrc=s&amp;source=images&amp;cd=&amp;cad=rja&amp;uact=8&amp;ved=0CAcQjRw&amp;url=http://symboyles.blogspot.com/2013/08/LEKES-APO-GRASSIDI.html&amp;ei=JABAVNf9AcLsO4bygIAL&amp;bvm=bv.77648437,d.ZGU&amp;psig=AFQjCNEiP6cvLs3sws3ArFh5DAbvw7NP8Q&amp;ust=1413566860862016"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60649"/>
            <a:ext cx="7772400" cy="1224135"/>
          </a:xfrm>
        </p:spPr>
        <p:txBody>
          <a:bodyPr/>
          <a:lstStyle/>
          <a:p>
            <a:r>
              <a:rPr lang="el-GR" dirty="0" smtClean="0"/>
              <a:t>Εισαγωγή στην Οικονομική Ι</a:t>
            </a:r>
            <a:endParaRPr lang="el-GR" dirty="0"/>
          </a:p>
        </p:txBody>
      </p:sp>
      <p:sp>
        <p:nvSpPr>
          <p:cNvPr id="3" name="Υπότιτλος 2"/>
          <p:cNvSpPr>
            <a:spLocks noGrp="1"/>
          </p:cNvSpPr>
          <p:nvPr>
            <p:ph type="subTitle" idx="1"/>
          </p:nvPr>
        </p:nvSpPr>
        <p:spPr>
          <a:xfrm>
            <a:off x="467544" y="1340768"/>
            <a:ext cx="8208912" cy="2952328"/>
          </a:xfrm>
        </p:spPr>
        <p:txBody>
          <a:bodyPr/>
          <a:lstStyle/>
          <a:p>
            <a:r>
              <a:rPr lang="el-GR" dirty="0" smtClean="0"/>
              <a:t>Οικονομικό </a:t>
            </a:r>
            <a:r>
              <a:rPr lang="el-GR" dirty="0" smtClean="0"/>
              <a:t>Πρόβλημα, </a:t>
            </a:r>
            <a:endParaRPr lang="el-GR" dirty="0" smtClean="0"/>
          </a:p>
          <a:p>
            <a:r>
              <a:rPr lang="el-GR" dirty="0" smtClean="0"/>
              <a:t>Οικονομική </a:t>
            </a:r>
            <a:r>
              <a:rPr lang="el-GR" dirty="0" smtClean="0"/>
              <a:t>Επιστήμη, </a:t>
            </a:r>
            <a:endParaRPr lang="el-GR" dirty="0" smtClean="0"/>
          </a:p>
          <a:p>
            <a:r>
              <a:rPr lang="el-GR" dirty="0" smtClean="0"/>
              <a:t>Οικονομικό </a:t>
            </a:r>
            <a:r>
              <a:rPr lang="el-GR" dirty="0" smtClean="0"/>
              <a:t>Σύστημα, </a:t>
            </a:r>
            <a:endParaRPr lang="el-GR" dirty="0" smtClean="0"/>
          </a:p>
          <a:p>
            <a:r>
              <a:rPr lang="el-GR" dirty="0" smtClean="0"/>
              <a:t>Ορθολογικότητα </a:t>
            </a:r>
            <a:r>
              <a:rPr lang="en-US" dirty="0" smtClean="0"/>
              <a:t>E</a:t>
            </a:r>
            <a:r>
              <a:rPr lang="el-GR" dirty="0" err="1" smtClean="0"/>
              <a:t>πιλογών</a:t>
            </a:r>
            <a:r>
              <a:rPr lang="el-GR" smtClean="0"/>
              <a:t>, </a:t>
            </a:r>
            <a:endParaRPr lang="el-GR" smtClean="0"/>
          </a:p>
          <a:p>
            <a:r>
              <a:rPr lang="el-GR" smtClean="0"/>
              <a:t>Εξειδίκευση</a:t>
            </a:r>
            <a:endParaRPr lang="en-US" dirty="0" smtClean="0"/>
          </a:p>
          <a:p>
            <a:endParaRPr lang="el-GR" dirty="0"/>
          </a:p>
        </p:txBody>
      </p:sp>
      <p:pic>
        <p:nvPicPr>
          <p:cNvPr id="4098" name="Picture 2" descr="https://encrypted-tbn3.gstatic.com/images?q=tbn:ANd9GcTGWHWtPjScfoXWCYJ3LmC1yxd8qx21TDoeltx7MlSez4HOpht4">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653137"/>
            <a:ext cx="9144000" cy="22048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78348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encrypted-tbn0.gstatic.com/images?q=tbn:ANd9GcTBqUMnzS98zM22SGUFmA-f5DMLjeZFqtgA27aDNhRImdguOmdc">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093296"/>
            <a:ext cx="9144000" cy="764704"/>
          </a:xfrm>
          <a:prstGeom prst="rect">
            <a:avLst/>
          </a:prstGeom>
          <a:noFill/>
          <a:extLst>
            <a:ext uri="{909E8E84-426E-40DD-AFC4-6F175D3DCCD1}">
              <a14:hiddenFill xmlns:a14="http://schemas.microsoft.com/office/drawing/2010/main">
                <a:solidFill>
                  <a:srgbClr val="FFFFFF"/>
                </a:solidFill>
              </a14:hiddenFill>
            </a:ext>
          </a:extLst>
        </p:spPr>
      </p:pic>
      <p:sp>
        <p:nvSpPr>
          <p:cNvPr id="4" name="Θέση περιεχομένου 3"/>
          <p:cNvSpPr>
            <a:spLocks noGrp="1"/>
          </p:cNvSpPr>
          <p:nvPr>
            <p:ph idx="1"/>
          </p:nvPr>
        </p:nvSpPr>
        <p:spPr>
          <a:xfrm>
            <a:off x="107504" y="188640"/>
            <a:ext cx="8928992" cy="6552728"/>
          </a:xfrm>
        </p:spPr>
        <p:txBody>
          <a:bodyPr/>
          <a:lstStyle/>
          <a:p>
            <a:r>
              <a:rPr lang="el-GR" b="1" dirty="0"/>
              <a:t>5. </a:t>
            </a:r>
            <a:r>
              <a:rPr lang="el-GR" dirty="0"/>
              <a:t>Με την πάροδο του χρόνου οι οικονομικές μας ανάγκες αυξάνονται αλλά αυξάνονται γρηγορότερα οι ποσότητες των παραγωγικών συντελεστών, </a:t>
            </a:r>
            <a:r>
              <a:rPr lang="el-GR" dirty="0" err="1"/>
              <a:t>γι’αυτό</a:t>
            </a:r>
            <a:r>
              <a:rPr lang="el-GR" dirty="0"/>
              <a:t> το πρόβλημα της στενότητας τείνει να εκλείψει. </a:t>
            </a:r>
          </a:p>
          <a:p>
            <a:endParaRPr lang="el-GR" dirty="0"/>
          </a:p>
          <a:p>
            <a:r>
              <a:rPr lang="el-GR" b="1" dirty="0"/>
              <a:t>6. </a:t>
            </a:r>
            <a:r>
              <a:rPr lang="el-GR" dirty="0"/>
              <a:t>Τα αγαθά που υπόκεινται στον περιορισμό της στενότητας τα θεωρούμε ως οικονομικά, ενώ εκείνα για τα οποία η φύση παρέχει μεγαλύτερες ποσότητες από αυτές που χρειάζονται για την ικανοποίηση των αντίστοιχων αναγκών τα θεωρούμε ως ελεύθερα αγαθά. </a:t>
            </a:r>
          </a:p>
          <a:p>
            <a:endParaRPr lang="el-GR" dirty="0"/>
          </a:p>
        </p:txBody>
      </p:sp>
    </p:spTree>
    <p:extLst>
      <p:ext uri="{BB962C8B-B14F-4D97-AF65-F5344CB8AC3E}">
        <p14:creationId xmlns:p14="http://schemas.microsoft.com/office/powerpoint/2010/main" val="191833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encrypted-tbn0.gstatic.com/images?q=tbn:ANd9GcTBqUMnzS98zM22SGUFmA-f5DMLjeZFqtgA27aDNhRImdguOmdc">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093296"/>
            <a:ext cx="9144000" cy="764704"/>
          </a:xfrm>
          <a:prstGeom prst="rect">
            <a:avLst/>
          </a:prstGeom>
          <a:noFill/>
          <a:extLst>
            <a:ext uri="{909E8E84-426E-40DD-AFC4-6F175D3DCCD1}">
              <a14:hiddenFill xmlns:a14="http://schemas.microsoft.com/office/drawing/2010/main">
                <a:solidFill>
                  <a:srgbClr val="FFFFFF"/>
                </a:solidFill>
              </a14:hiddenFill>
            </a:ext>
          </a:extLst>
        </p:spPr>
      </p:pic>
      <p:sp>
        <p:nvSpPr>
          <p:cNvPr id="4" name="Θέση περιεχομένου 3"/>
          <p:cNvSpPr>
            <a:spLocks noGrp="1"/>
          </p:cNvSpPr>
          <p:nvPr>
            <p:ph idx="1"/>
          </p:nvPr>
        </p:nvSpPr>
        <p:spPr>
          <a:xfrm>
            <a:off x="107504" y="188640"/>
            <a:ext cx="8928992" cy="6552728"/>
          </a:xfrm>
        </p:spPr>
        <p:txBody>
          <a:bodyPr>
            <a:normAutofit lnSpcReduction="10000"/>
          </a:bodyPr>
          <a:lstStyle/>
          <a:p>
            <a:r>
              <a:rPr lang="el-GR" b="1" dirty="0"/>
              <a:t>7. </a:t>
            </a:r>
            <a:r>
              <a:rPr lang="el-GR" dirty="0"/>
              <a:t>Ως οντολογική ή θετική η οικονομική επιστήμη ασχολείται με την άσκηση οικονομικής πολιτικής, ενώ ως δεοντολογική εξετάζει τις σχέσεις μεταξύ των διαφόρων οικονομικών μεγεθών ή τομέων και τα αποτελέσματα που προκύπτουν από αυτές.</a:t>
            </a:r>
          </a:p>
          <a:p>
            <a:endParaRPr lang="el-GR" dirty="0"/>
          </a:p>
          <a:p>
            <a:r>
              <a:rPr lang="el-GR" b="1" dirty="0"/>
              <a:t>8. </a:t>
            </a:r>
            <a:r>
              <a:rPr lang="el-GR" dirty="0"/>
              <a:t>Η διατύπωση οικονομικών αρχών είναι επιστήμη, ενώ η άσκηση οικονομικής πολιτικής είναι τέχνη. </a:t>
            </a:r>
          </a:p>
          <a:p>
            <a:endParaRPr lang="el-GR" dirty="0"/>
          </a:p>
          <a:p>
            <a:r>
              <a:rPr lang="el-GR" b="1" dirty="0"/>
              <a:t>9. </a:t>
            </a:r>
            <a:r>
              <a:rPr lang="el-GR" dirty="0"/>
              <a:t>Οι παραγωγικοί συντελεστές μπορούν συνήθως να χρησιμοποιηθούν για την παραγωγή εναλλακτικών συνδυασμών αγαθών ή υπηρεσιών.</a:t>
            </a:r>
          </a:p>
          <a:p>
            <a:endParaRPr lang="el-GR" dirty="0"/>
          </a:p>
        </p:txBody>
      </p:sp>
    </p:spTree>
    <p:extLst>
      <p:ext uri="{BB962C8B-B14F-4D97-AF65-F5344CB8AC3E}">
        <p14:creationId xmlns:p14="http://schemas.microsoft.com/office/powerpoint/2010/main" val="31031670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encrypted-tbn0.gstatic.com/images?q=tbn:ANd9GcTBqUMnzS98zM22SGUFmA-f5DMLjeZFqtgA27aDNhRImdguOmdc">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093296"/>
            <a:ext cx="9144000" cy="764704"/>
          </a:xfrm>
          <a:prstGeom prst="rect">
            <a:avLst/>
          </a:prstGeom>
          <a:noFill/>
          <a:extLst>
            <a:ext uri="{909E8E84-426E-40DD-AFC4-6F175D3DCCD1}">
              <a14:hiddenFill xmlns:a14="http://schemas.microsoft.com/office/drawing/2010/main">
                <a:solidFill>
                  <a:srgbClr val="FFFFFF"/>
                </a:solidFill>
              </a14:hiddenFill>
            </a:ext>
          </a:extLst>
        </p:spPr>
      </p:pic>
      <p:sp>
        <p:nvSpPr>
          <p:cNvPr id="4" name="Θέση περιεχομένου 3"/>
          <p:cNvSpPr>
            <a:spLocks noGrp="1"/>
          </p:cNvSpPr>
          <p:nvPr>
            <p:ph idx="1"/>
          </p:nvPr>
        </p:nvSpPr>
        <p:spPr>
          <a:xfrm>
            <a:off x="107504" y="188640"/>
            <a:ext cx="8928992" cy="6552728"/>
          </a:xfrm>
        </p:spPr>
        <p:txBody>
          <a:bodyPr/>
          <a:lstStyle/>
          <a:p>
            <a:r>
              <a:rPr lang="el-GR" b="1" dirty="0"/>
              <a:t>10. </a:t>
            </a:r>
            <a:r>
              <a:rPr lang="el-GR" dirty="0"/>
              <a:t>Όταν σχεδιάζουμε την καμπύλη δυνατοτήτων παραγωγής μιας χώρας, υποθέτουμε ότι οι παραγωγικοί συντελεστές της μπορεί και να υποαπασχολούνται.</a:t>
            </a:r>
          </a:p>
          <a:p>
            <a:endParaRPr lang="el-GR" dirty="0"/>
          </a:p>
          <a:p>
            <a:r>
              <a:rPr lang="el-GR" b="1" dirty="0"/>
              <a:t>11. </a:t>
            </a:r>
            <a:r>
              <a:rPr lang="el-GR" dirty="0"/>
              <a:t>Όταν αυξάνονται οι παραγωγικές δυνατότητες μιας οικονομίας, η σχετική καμπύλη μετατοπίζεται προς τα έξω αλλά παραμένει οπωσδήποτε παράλληλη προς την προηγούμενη.</a:t>
            </a:r>
          </a:p>
          <a:p>
            <a:endParaRPr lang="el-GR" dirty="0"/>
          </a:p>
        </p:txBody>
      </p:sp>
    </p:spTree>
    <p:extLst>
      <p:ext uri="{BB962C8B-B14F-4D97-AF65-F5344CB8AC3E}">
        <p14:creationId xmlns:p14="http://schemas.microsoft.com/office/powerpoint/2010/main" val="3360240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encrypted-tbn0.gstatic.com/images?q=tbn:ANd9GcTBqUMnzS98zM22SGUFmA-f5DMLjeZFqtgA27aDNhRImdguOmdc">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093296"/>
            <a:ext cx="9144000" cy="764704"/>
          </a:xfrm>
          <a:prstGeom prst="rect">
            <a:avLst/>
          </a:prstGeom>
          <a:noFill/>
          <a:extLst>
            <a:ext uri="{909E8E84-426E-40DD-AFC4-6F175D3DCCD1}">
              <a14:hiddenFill xmlns:a14="http://schemas.microsoft.com/office/drawing/2010/main">
                <a:solidFill>
                  <a:srgbClr val="FFFFFF"/>
                </a:solidFill>
              </a14:hiddenFill>
            </a:ext>
          </a:extLst>
        </p:spPr>
      </p:pic>
      <p:sp>
        <p:nvSpPr>
          <p:cNvPr id="4" name="Θέση περιεχομένου 3"/>
          <p:cNvSpPr>
            <a:spLocks noGrp="1"/>
          </p:cNvSpPr>
          <p:nvPr>
            <p:ph idx="1"/>
          </p:nvPr>
        </p:nvSpPr>
        <p:spPr>
          <a:xfrm>
            <a:off x="107504" y="188640"/>
            <a:ext cx="8928992" cy="6552728"/>
          </a:xfrm>
        </p:spPr>
        <p:txBody>
          <a:bodyPr/>
          <a:lstStyle/>
          <a:p>
            <a:r>
              <a:rPr lang="el-GR" b="1" dirty="0"/>
              <a:t>12. </a:t>
            </a:r>
            <a:r>
              <a:rPr lang="el-GR" dirty="0"/>
              <a:t>Στα προβλήματα αριστοποίησης υπάρχουν περιορισμοί των πόρων που μπορούν να διατεθούν για την επίτευξη του επιθυμητού αποτελέσματος. </a:t>
            </a:r>
          </a:p>
          <a:p>
            <a:endParaRPr lang="el-GR" dirty="0"/>
          </a:p>
          <a:p>
            <a:r>
              <a:rPr lang="el-GR" b="1" dirty="0"/>
              <a:t>13. </a:t>
            </a:r>
            <a:r>
              <a:rPr lang="el-GR" dirty="0"/>
              <a:t>Αποτελεσματικότητα υπάρχει όταν οι πόροι που είναι διαθέσιμοι αξιοποιούνται όσο γίνεται καλύτερα.</a:t>
            </a:r>
          </a:p>
          <a:p>
            <a:endParaRPr lang="el-GR" dirty="0"/>
          </a:p>
        </p:txBody>
      </p:sp>
    </p:spTree>
    <p:extLst>
      <p:ext uri="{BB962C8B-B14F-4D97-AF65-F5344CB8AC3E}">
        <p14:creationId xmlns:p14="http://schemas.microsoft.com/office/powerpoint/2010/main" val="11349327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encrypted-tbn0.gstatic.com/images?q=tbn:ANd9GcTBqUMnzS98zM22SGUFmA-f5DMLjeZFqtgA27aDNhRImdguOmdc">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093296"/>
            <a:ext cx="9144000" cy="764704"/>
          </a:xfrm>
          <a:prstGeom prst="rect">
            <a:avLst/>
          </a:prstGeom>
          <a:noFill/>
          <a:extLst>
            <a:ext uri="{909E8E84-426E-40DD-AFC4-6F175D3DCCD1}">
              <a14:hiddenFill xmlns:a14="http://schemas.microsoft.com/office/drawing/2010/main">
                <a:solidFill>
                  <a:srgbClr val="FFFFFF"/>
                </a:solidFill>
              </a14:hiddenFill>
            </a:ext>
          </a:extLst>
        </p:spPr>
      </p:pic>
      <p:sp>
        <p:nvSpPr>
          <p:cNvPr id="4" name="Θέση περιεχομένου 3"/>
          <p:cNvSpPr>
            <a:spLocks noGrp="1"/>
          </p:cNvSpPr>
          <p:nvPr>
            <p:ph idx="1"/>
          </p:nvPr>
        </p:nvSpPr>
        <p:spPr>
          <a:xfrm>
            <a:off x="107504" y="188640"/>
            <a:ext cx="8928992" cy="6552728"/>
          </a:xfrm>
        </p:spPr>
        <p:txBody>
          <a:bodyPr>
            <a:normAutofit fontScale="92500" lnSpcReduction="10000"/>
          </a:bodyPr>
          <a:lstStyle/>
          <a:p>
            <a:pPr algn="just">
              <a:lnSpc>
                <a:spcPct val="115000"/>
              </a:lnSpc>
              <a:spcAft>
                <a:spcPts val="0"/>
              </a:spcAft>
            </a:pPr>
            <a:r>
              <a:rPr lang="el-GR" dirty="0">
                <a:latin typeface="Times New Roman"/>
                <a:ea typeface="Calibri"/>
                <a:cs typeface="Times New Roman"/>
              </a:rPr>
              <a:t>Σημειώστε με κύκλο την απάντηση που πιστεύετε ότι ταιριάζει στην κάθε ερώτηση. </a:t>
            </a:r>
            <a:endParaRPr lang="el-GR" sz="4000" dirty="0">
              <a:ea typeface="Calibri"/>
              <a:cs typeface="Times New Roman"/>
            </a:endParaRPr>
          </a:p>
          <a:p>
            <a:pPr algn="just">
              <a:lnSpc>
                <a:spcPct val="115000"/>
              </a:lnSpc>
              <a:spcAft>
                <a:spcPts val="0"/>
              </a:spcAft>
            </a:pPr>
            <a:r>
              <a:rPr lang="el-GR" b="1" dirty="0">
                <a:latin typeface="Times New Roman"/>
                <a:ea typeface="Calibri"/>
                <a:cs typeface="Times New Roman"/>
              </a:rPr>
              <a:t>1.</a:t>
            </a:r>
            <a:r>
              <a:rPr lang="el-GR" dirty="0">
                <a:latin typeface="Times New Roman"/>
                <a:ea typeface="Calibri"/>
                <a:cs typeface="Times New Roman"/>
              </a:rPr>
              <a:t> Ο ορισμός του αντικειμένου της οικονομικής επιστήμης δεν περιλαμβάνει ένα από τα παρακάτω στοιχεία: </a:t>
            </a:r>
            <a:endParaRPr lang="el-GR" dirty="0" smtClean="0">
              <a:latin typeface="Times New Roman"/>
              <a:ea typeface="Calibri"/>
              <a:cs typeface="Times New Roman"/>
            </a:endParaRPr>
          </a:p>
          <a:p>
            <a:pPr algn="just">
              <a:lnSpc>
                <a:spcPct val="115000"/>
              </a:lnSpc>
              <a:spcAft>
                <a:spcPts val="0"/>
              </a:spcAft>
            </a:pPr>
            <a:r>
              <a:rPr lang="el-GR" dirty="0" smtClean="0">
                <a:latin typeface="Times New Roman"/>
                <a:ea typeface="Calibri"/>
                <a:cs typeface="Times New Roman"/>
              </a:rPr>
              <a:t>α</a:t>
            </a:r>
            <a:r>
              <a:rPr lang="el-GR" dirty="0">
                <a:latin typeface="Times New Roman"/>
                <a:ea typeface="Calibri"/>
                <a:cs typeface="Times New Roman"/>
              </a:rPr>
              <a:t>) Τους τρόπους με τους οποίους επιλέγεται να γίνει η χρησιμοποίηση των παραγωγικών συντελεστών, </a:t>
            </a:r>
            <a:endParaRPr lang="el-GR" dirty="0" smtClean="0">
              <a:latin typeface="Times New Roman"/>
              <a:ea typeface="Calibri"/>
              <a:cs typeface="Times New Roman"/>
            </a:endParaRPr>
          </a:p>
          <a:p>
            <a:pPr algn="just">
              <a:lnSpc>
                <a:spcPct val="115000"/>
              </a:lnSpc>
              <a:spcAft>
                <a:spcPts val="0"/>
              </a:spcAft>
            </a:pPr>
            <a:r>
              <a:rPr lang="el-GR" dirty="0" smtClean="0">
                <a:latin typeface="Times New Roman"/>
                <a:ea typeface="Calibri"/>
                <a:cs typeface="Times New Roman"/>
              </a:rPr>
              <a:t>β</a:t>
            </a:r>
            <a:r>
              <a:rPr lang="el-GR" dirty="0">
                <a:latin typeface="Times New Roman"/>
                <a:ea typeface="Calibri"/>
                <a:cs typeface="Times New Roman"/>
              </a:rPr>
              <a:t>) Τη διανομή των αγαθών και των υπηρεσιών μεταξύ ατόμων και κοινωνικών ομάδων, </a:t>
            </a:r>
            <a:endParaRPr lang="el-GR" dirty="0" smtClean="0">
              <a:latin typeface="Times New Roman"/>
              <a:ea typeface="Calibri"/>
              <a:cs typeface="Times New Roman"/>
            </a:endParaRPr>
          </a:p>
          <a:p>
            <a:pPr algn="just">
              <a:lnSpc>
                <a:spcPct val="115000"/>
              </a:lnSpc>
              <a:spcAft>
                <a:spcPts val="0"/>
              </a:spcAft>
            </a:pPr>
            <a:r>
              <a:rPr lang="el-GR" dirty="0" smtClean="0">
                <a:latin typeface="Times New Roman"/>
                <a:ea typeface="Calibri"/>
                <a:cs typeface="Times New Roman"/>
              </a:rPr>
              <a:t>γ</a:t>
            </a:r>
            <a:r>
              <a:rPr lang="el-GR" dirty="0">
                <a:latin typeface="Times New Roman"/>
                <a:ea typeface="Calibri"/>
                <a:cs typeface="Times New Roman"/>
              </a:rPr>
              <a:t>) Τη διανομή των αγαθών μεταξύ του παρόντος και του μέλλοντος, </a:t>
            </a:r>
            <a:endParaRPr lang="el-GR" dirty="0" smtClean="0">
              <a:latin typeface="Times New Roman"/>
              <a:ea typeface="Calibri"/>
              <a:cs typeface="Times New Roman"/>
            </a:endParaRPr>
          </a:p>
          <a:p>
            <a:pPr algn="just">
              <a:lnSpc>
                <a:spcPct val="115000"/>
              </a:lnSpc>
              <a:spcAft>
                <a:spcPts val="0"/>
              </a:spcAft>
            </a:pPr>
            <a:r>
              <a:rPr lang="el-GR" dirty="0" smtClean="0">
                <a:latin typeface="Times New Roman"/>
                <a:ea typeface="Calibri"/>
                <a:cs typeface="Times New Roman"/>
              </a:rPr>
              <a:t>δ</a:t>
            </a:r>
            <a:r>
              <a:rPr lang="el-GR" dirty="0">
                <a:latin typeface="Times New Roman"/>
                <a:ea typeface="Calibri"/>
                <a:cs typeface="Times New Roman"/>
              </a:rPr>
              <a:t>) Τον τρόπο δημιουργίας κερδών.</a:t>
            </a:r>
            <a:endParaRPr lang="el-GR" sz="4000" dirty="0">
              <a:ea typeface="Calibri"/>
              <a:cs typeface="Times New Roman"/>
            </a:endParaRPr>
          </a:p>
          <a:p>
            <a:endParaRPr lang="el-GR" dirty="0"/>
          </a:p>
        </p:txBody>
      </p:sp>
    </p:spTree>
    <p:extLst>
      <p:ext uri="{BB962C8B-B14F-4D97-AF65-F5344CB8AC3E}">
        <p14:creationId xmlns:p14="http://schemas.microsoft.com/office/powerpoint/2010/main" val="42038007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encrypted-tbn0.gstatic.com/images?q=tbn:ANd9GcTBqUMnzS98zM22SGUFmA-f5DMLjeZFqtgA27aDNhRImdguOmdc">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093296"/>
            <a:ext cx="9144000" cy="764704"/>
          </a:xfrm>
          <a:prstGeom prst="rect">
            <a:avLst/>
          </a:prstGeom>
          <a:noFill/>
          <a:extLst>
            <a:ext uri="{909E8E84-426E-40DD-AFC4-6F175D3DCCD1}">
              <a14:hiddenFill xmlns:a14="http://schemas.microsoft.com/office/drawing/2010/main">
                <a:solidFill>
                  <a:srgbClr val="FFFFFF"/>
                </a:solidFill>
              </a14:hiddenFill>
            </a:ext>
          </a:extLst>
        </p:spPr>
      </p:pic>
      <p:sp>
        <p:nvSpPr>
          <p:cNvPr id="4" name="Θέση περιεχομένου 3"/>
          <p:cNvSpPr>
            <a:spLocks noGrp="1"/>
          </p:cNvSpPr>
          <p:nvPr>
            <p:ph idx="1"/>
          </p:nvPr>
        </p:nvSpPr>
        <p:spPr>
          <a:xfrm>
            <a:off x="107504" y="188640"/>
            <a:ext cx="8928992" cy="6552728"/>
          </a:xfrm>
        </p:spPr>
        <p:txBody>
          <a:bodyPr/>
          <a:lstStyle/>
          <a:p>
            <a:r>
              <a:rPr lang="el-GR" b="1" dirty="0"/>
              <a:t>2. </a:t>
            </a:r>
            <a:r>
              <a:rPr lang="el-GR" dirty="0"/>
              <a:t>Το λεγόμενο οικονομικό πρόβλημα οφείλεται σε: </a:t>
            </a:r>
          </a:p>
          <a:p>
            <a:r>
              <a:rPr lang="el-GR" dirty="0" smtClean="0"/>
              <a:t>α</a:t>
            </a:r>
            <a:r>
              <a:rPr lang="el-GR" dirty="0"/>
              <a:t>) Έλλειψη χρημάτων, </a:t>
            </a:r>
            <a:endParaRPr lang="el-GR" dirty="0" smtClean="0"/>
          </a:p>
          <a:p>
            <a:r>
              <a:rPr lang="el-GR" dirty="0" smtClean="0"/>
              <a:t>β</a:t>
            </a:r>
            <a:r>
              <a:rPr lang="el-GR" dirty="0"/>
              <a:t>) Έλλειψη κρατικών εσόδων, </a:t>
            </a:r>
            <a:endParaRPr lang="el-GR" dirty="0" smtClean="0"/>
          </a:p>
          <a:p>
            <a:r>
              <a:rPr lang="el-GR" dirty="0" smtClean="0"/>
              <a:t>γ</a:t>
            </a:r>
            <a:r>
              <a:rPr lang="el-GR" dirty="0"/>
              <a:t>) Ανεργία, </a:t>
            </a:r>
            <a:endParaRPr lang="el-GR" dirty="0" smtClean="0"/>
          </a:p>
          <a:p>
            <a:r>
              <a:rPr lang="el-GR" dirty="0" smtClean="0"/>
              <a:t>δ</a:t>
            </a:r>
            <a:r>
              <a:rPr lang="el-GR" dirty="0"/>
              <a:t>) Στενότητα παραγωγικών συντελεστών, </a:t>
            </a:r>
            <a:endParaRPr lang="el-GR" dirty="0" smtClean="0"/>
          </a:p>
          <a:p>
            <a:r>
              <a:rPr lang="el-GR" dirty="0" smtClean="0"/>
              <a:t>ε</a:t>
            </a:r>
            <a:r>
              <a:rPr lang="el-GR" dirty="0"/>
              <a:t>) Όλα τα πιο πάνω</a:t>
            </a:r>
            <a:r>
              <a:rPr lang="el-GR" dirty="0" smtClean="0"/>
              <a:t>.</a:t>
            </a:r>
          </a:p>
          <a:p>
            <a:endParaRPr lang="el-GR" dirty="0"/>
          </a:p>
        </p:txBody>
      </p:sp>
    </p:spTree>
    <p:extLst>
      <p:ext uri="{BB962C8B-B14F-4D97-AF65-F5344CB8AC3E}">
        <p14:creationId xmlns:p14="http://schemas.microsoft.com/office/powerpoint/2010/main" val="42038007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encrypted-tbn0.gstatic.com/images?q=tbn:ANd9GcTBqUMnzS98zM22SGUFmA-f5DMLjeZFqtgA27aDNhRImdguOmdc">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093296"/>
            <a:ext cx="9144000" cy="764704"/>
          </a:xfrm>
          <a:prstGeom prst="rect">
            <a:avLst/>
          </a:prstGeom>
          <a:noFill/>
          <a:extLst>
            <a:ext uri="{909E8E84-426E-40DD-AFC4-6F175D3DCCD1}">
              <a14:hiddenFill xmlns:a14="http://schemas.microsoft.com/office/drawing/2010/main">
                <a:solidFill>
                  <a:srgbClr val="FFFFFF"/>
                </a:solidFill>
              </a14:hiddenFill>
            </a:ext>
          </a:extLst>
        </p:spPr>
      </p:pic>
      <p:sp>
        <p:nvSpPr>
          <p:cNvPr id="4" name="Θέση περιεχομένου 3"/>
          <p:cNvSpPr>
            <a:spLocks noGrp="1"/>
          </p:cNvSpPr>
          <p:nvPr>
            <p:ph idx="1"/>
          </p:nvPr>
        </p:nvSpPr>
        <p:spPr>
          <a:xfrm>
            <a:off x="107504" y="188640"/>
            <a:ext cx="8928992" cy="6552728"/>
          </a:xfrm>
        </p:spPr>
        <p:txBody>
          <a:bodyPr>
            <a:normAutofit fontScale="92500" lnSpcReduction="10000"/>
          </a:bodyPr>
          <a:lstStyle/>
          <a:p>
            <a:r>
              <a:rPr lang="el-GR" b="1" dirty="0"/>
              <a:t>3. </a:t>
            </a:r>
            <a:r>
              <a:rPr lang="el-GR" dirty="0"/>
              <a:t>Ποιο από τα παρακάτω δεν αποτελεί πρόβλημα οικονομικής οργάνωσης: </a:t>
            </a:r>
            <a:endParaRPr lang="el-GR" dirty="0" smtClean="0"/>
          </a:p>
          <a:p>
            <a:r>
              <a:rPr lang="el-GR" dirty="0" smtClean="0"/>
              <a:t>α</a:t>
            </a:r>
            <a:r>
              <a:rPr lang="el-GR" dirty="0"/>
              <a:t>) Ο καθορισμός του τόπου και του χρόνου παραγωγής των διαφόρων αγαθών και υπηρεσιών, </a:t>
            </a:r>
            <a:endParaRPr lang="el-GR" dirty="0" smtClean="0"/>
          </a:p>
          <a:p>
            <a:r>
              <a:rPr lang="el-GR" dirty="0" smtClean="0"/>
              <a:t>β</a:t>
            </a:r>
            <a:r>
              <a:rPr lang="el-GR" dirty="0"/>
              <a:t>) Ο καθορισμός της τεχνολογίας που θα χρησιμοποιηθεί στην παραγωγή, </a:t>
            </a:r>
            <a:endParaRPr lang="el-GR" dirty="0" smtClean="0"/>
          </a:p>
          <a:p>
            <a:r>
              <a:rPr lang="el-GR" dirty="0" smtClean="0"/>
              <a:t>γ</a:t>
            </a:r>
            <a:r>
              <a:rPr lang="el-GR" dirty="0"/>
              <a:t>) Ο καθορισμός του εκλογικού συστήματος της χώρας, </a:t>
            </a:r>
            <a:endParaRPr lang="el-GR" dirty="0" smtClean="0"/>
          </a:p>
          <a:p>
            <a:r>
              <a:rPr lang="el-GR" dirty="0" smtClean="0"/>
              <a:t>δ</a:t>
            </a:r>
            <a:r>
              <a:rPr lang="el-GR" dirty="0"/>
              <a:t>) Ο καθορισμός του τρόπου διανομής του προϊόντος μεταξύ των διαφόρων κοινωνικών ομάδων, </a:t>
            </a:r>
            <a:endParaRPr lang="el-GR" dirty="0" smtClean="0"/>
          </a:p>
          <a:p>
            <a:r>
              <a:rPr lang="el-GR" dirty="0" smtClean="0"/>
              <a:t>ε</a:t>
            </a:r>
            <a:r>
              <a:rPr lang="el-GR" dirty="0"/>
              <a:t>) Ο καθορισμός του τρόπου οργάνωσης της παραγωγής, </a:t>
            </a:r>
            <a:endParaRPr lang="el-GR" dirty="0" smtClean="0"/>
          </a:p>
          <a:p>
            <a:r>
              <a:rPr lang="el-GR" dirty="0" smtClean="0"/>
              <a:t>στ</a:t>
            </a:r>
            <a:r>
              <a:rPr lang="el-GR" dirty="0"/>
              <a:t>) Η επίτευξη ευελιξίας και προσαρμοστικότητας της οικονομίας. </a:t>
            </a:r>
          </a:p>
        </p:txBody>
      </p:sp>
    </p:spTree>
    <p:extLst>
      <p:ext uri="{BB962C8B-B14F-4D97-AF65-F5344CB8AC3E}">
        <p14:creationId xmlns:p14="http://schemas.microsoft.com/office/powerpoint/2010/main" val="420380072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encrypted-tbn0.gstatic.com/images?q=tbn:ANd9GcTBqUMnzS98zM22SGUFmA-f5DMLjeZFqtgA27aDNhRImdguOmdc">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093296"/>
            <a:ext cx="9144000" cy="764704"/>
          </a:xfrm>
          <a:prstGeom prst="rect">
            <a:avLst/>
          </a:prstGeom>
          <a:noFill/>
          <a:extLst>
            <a:ext uri="{909E8E84-426E-40DD-AFC4-6F175D3DCCD1}">
              <a14:hiddenFill xmlns:a14="http://schemas.microsoft.com/office/drawing/2010/main">
                <a:solidFill>
                  <a:srgbClr val="FFFFFF"/>
                </a:solidFill>
              </a14:hiddenFill>
            </a:ext>
          </a:extLst>
        </p:spPr>
      </p:pic>
      <p:sp>
        <p:nvSpPr>
          <p:cNvPr id="4" name="Θέση περιεχομένου 3"/>
          <p:cNvSpPr>
            <a:spLocks noGrp="1"/>
          </p:cNvSpPr>
          <p:nvPr>
            <p:ph idx="1"/>
          </p:nvPr>
        </p:nvSpPr>
        <p:spPr>
          <a:xfrm>
            <a:off x="107504" y="188640"/>
            <a:ext cx="8928992" cy="6552728"/>
          </a:xfrm>
        </p:spPr>
        <p:txBody>
          <a:bodyPr>
            <a:normAutofit lnSpcReduction="10000"/>
          </a:bodyPr>
          <a:lstStyle/>
          <a:p>
            <a:pPr algn="just">
              <a:lnSpc>
                <a:spcPct val="115000"/>
              </a:lnSpc>
              <a:spcAft>
                <a:spcPts val="0"/>
              </a:spcAft>
            </a:pPr>
            <a:r>
              <a:rPr lang="el-GR" b="1" dirty="0">
                <a:latin typeface="Times New Roman"/>
                <a:ea typeface="Calibri"/>
                <a:cs typeface="Times New Roman"/>
              </a:rPr>
              <a:t>4.</a:t>
            </a:r>
            <a:r>
              <a:rPr lang="el-GR" dirty="0">
                <a:latin typeface="Times New Roman"/>
                <a:ea typeface="Calibri"/>
                <a:cs typeface="Times New Roman"/>
              </a:rPr>
              <a:t> Ο στόχος της δικαιότερης διανομής του εισοδήματος ικανοποιείται όταν: </a:t>
            </a:r>
            <a:endParaRPr lang="el-GR" dirty="0" smtClean="0">
              <a:latin typeface="Times New Roman"/>
              <a:ea typeface="Calibri"/>
              <a:cs typeface="Times New Roman"/>
            </a:endParaRPr>
          </a:p>
          <a:p>
            <a:pPr algn="just">
              <a:lnSpc>
                <a:spcPct val="115000"/>
              </a:lnSpc>
              <a:spcAft>
                <a:spcPts val="0"/>
              </a:spcAft>
            </a:pPr>
            <a:r>
              <a:rPr lang="el-GR" dirty="0" smtClean="0">
                <a:latin typeface="Times New Roman"/>
                <a:ea typeface="Calibri"/>
                <a:cs typeface="Times New Roman"/>
              </a:rPr>
              <a:t>α</a:t>
            </a:r>
            <a:r>
              <a:rPr lang="el-GR" dirty="0">
                <a:latin typeface="Times New Roman"/>
                <a:ea typeface="Calibri"/>
                <a:cs typeface="Times New Roman"/>
              </a:rPr>
              <a:t>) Όλα τα άτομα έχουν το ίδιο ακριβώς εισόδημα, ανεξάρτητα από την εργασία που κάνουν, </a:t>
            </a:r>
            <a:endParaRPr lang="el-GR" dirty="0" smtClean="0">
              <a:latin typeface="Times New Roman"/>
              <a:ea typeface="Calibri"/>
              <a:cs typeface="Times New Roman"/>
            </a:endParaRPr>
          </a:p>
          <a:p>
            <a:pPr algn="just">
              <a:lnSpc>
                <a:spcPct val="115000"/>
              </a:lnSpc>
              <a:spcAft>
                <a:spcPts val="0"/>
              </a:spcAft>
            </a:pPr>
            <a:r>
              <a:rPr lang="el-GR" dirty="0" smtClean="0">
                <a:latin typeface="Times New Roman"/>
                <a:ea typeface="Calibri"/>
                <a:cs typeface="Times New Roman"/>
              </a:rPr>
              <a:t>β</a:t>
            </a:r>
            <a:r>
              <a:rPr lang="el-GR" dirty="0">
                <a:latin typeface="Times New Roman"/>
                <a:ea typeface="Calibri"/>
                <a:cs typeface="Times New Roman"/>
              </a:rPr>
              <a:t>) Όποιος δεν εργάζεται, δε δικαιούται να έχει εισόδημα, </a:t>
            </a:r>
            <a:endParaRPr lang="el-GR" dirty="0" smtClean="0">
              <a:latin typeface="Times New Roman"/>
              <a:ea typeface="Calibri"/>
              <a:cs typeface="Times New Roman"/>
            </a:endParaRPr>
          </a:p>
          <a:p>
            <a:pPr algn="just">
              <a:lnSpc>
                <a:spcPct val="115000"/>
              </a:lnSpc>
              <a:spcAft>
                <a:spcPts val="0"/>
              </a:spcAft>
            </a:pPr>
            <a:r>
              <a:rPr lang="el-GR" dirty="0" smtClean="0">
                <a:latin typeface="Times New Roman"/>
                <a:ea typeface="Calibri"/>
                <a:cs typeface="Times New Roman"/>
              </a:rPr>
              <a:t>γ</a:t>
            </a:r>
            <a:r>
              <a:rPr lang="el-GR" dirty="0">
                <a:latin typeface="Times New Roman"/>
                <a:ea typeface="Calibri"/>
                <a:cs typeface="Times New Roman"/>
              </a:rPr>
              <a:t>) Ο καθένας έχει εισόδημα ανάλογα με τις ανάγκες του, </a:t>
            </a:r>
            <a:endParaRPr lang="el-GR" dirty="0" smtClean="0">
              <a:latin typeface="Times New Roman"/>
              <a:ea typeface="Calibri"/>
              <a:cs typeface="Times New Roman"/>
            </a:endParaRPr>
          </a:p>
          <a:p>
            <a:pPr algn="just">
              <a:lnSpc>
                <a:spcPct val="115000"/>
              </a:lnSpc>
              <a:spcAft>
                <a:spcPts val="0"/>
              </a:spcAft>
            </a:pPr>
            <a:r>
              <a:rPr lang="el-GR" dirty="0" smtClean="0">
                <a:latin typeface="Times New Roman"/>
                <a:ea typeface="Calibri"/>
                <a:cs typeface="Times New Roman"/>
              </a:rPr>
              <a:t>δ</a:t>
            </a:r>
            <a:r>
              <a:rPr lang="el-GR" dirty="0">
                <a:latin typeface="Times New Roman"/>
                <a:ea typeface="Calibri"/>
                <a:cs typeface="Times New Roman"/>
              </a:rPr>
              <a:t>) Ο καθένας έχει εισόδημα ίσο ακριβώς με την κοινωνική προσφορά του, </a:t>
            </a:r>
            <a:endParaRPr lang="el-GR" dirty="0" smtClean="0">
              <a:latin typeface="Times New Roman"/>
              <a:ea typeface="Calibri"/>
              <a:cs typeface="Times New Roman"/>
            </a:endParaRPr>
          </a:p>
          <a:p>
            <a:pPr algn="just">
              <a:lnSpc>
                <a:spcPct val="115000"/>
              </a:lnSpc>
              <a:spcAft>
                <a:spcPts val="0"/>
              </a:spcAft>
            </a:pPr>
            <a:r>
              <a:rPr lang="el-GR" dirty="0" smtClean="0">
                <a:latin typeface="Times New Roman"/>
                <a:ea typeface="Calibri"/>
                <a:cs typeface="Times New Roman"/>
              </a:rPr>
              <a:t>ε</a:t>
            </a:r>
            <a:r>
              <a:rPr lang="el-GR" dirty="0">
                <a:latin typeface="Times New Roman"/>
                <a:ea typeface="Calibri"/>
                <a:cs typeface="Times New Roman"/>
              </a:rPr>
              <a:t>) Κανένα από τα παραπάνω.</a:t>
            </a:r>
            <a:endParaRPr lang="el-GR" sz="4000" dirty="0">
              <a:ea typeface="Calibri"/>
              <a:cs typeface="Times New Roman"/>
            </a:endParaRPr>
          </a:p>
          <a:p>
            <a:endParaRPr lang="el-GR" dirty="0"/>
          </a:p>
        </p:txBody>
      </p:sp>
    </p:spTree>
    <p:extLst>
      <p:ext uri="{BB962C8B-B14F-4D97-AF65-F5344CB8AC3E}">
        <p14:creationId xmlns:p14="http://schemas.microsoft.com/office/powerpoint/2010/main" val="420380072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encrypted-tbn0.gstatic.com/images?q=tbn:ANd9GcTBqUMnzS98zM22SGUFmA-f5DMLjeZFqtgA27aDNhRImdguOmdc">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093296"/>
            <a:ext cx="9144000" cy="764704"/>
          </a:xfrm>
          <a:prstGeom prst="rect">
            <a:avLst/>
          </a:prstGeom>
          <a:noFill/>
          <a:extLst>
            <a:ext uri="{909E8E84-426E-40DD-AFC4-6F175D3DCCD1}">
              <a14:hiddenFill xmlns:a14="http://schemas.microsoft.com/office/drawing/2010/main">
                <a:solidFill>
                  <a:srgbClr val="FFFFFF"/>
                </a:solidFill>
              </a14:hiddenFill>
            </a:ext>
          </a:extLst>
        </p:spPr>
      </p:pic>
      <p:sp>
        <p:nvSpPr>
          <p:cNvPr id="4" name="Θέση περιεχομένου 3"/>
          <p:cNvSpPr>
            <a:spLocks noGrp="1"/>
          </p:cNvSpPr>
          <p:nvPr>
            <p:ph idx="1"/>
          </p:nvPr>
        </p:nvSpPr>
        <p:spPr>
          <a:xfrm>
            <a:off x="107504" y="188640"/>
            <a:ext cx="8928992" cy="6552728"/>
          </a:xfrm>
        </p:spPr>
        <p:txBody>
          <a:bodyPr>
            <a:normAutofit fontScale="77500" lnSpcReduction="20000"/>
          </a:bodyPr>
          <a:lstStyle/>
          <a:p>
            <a:pPr algn="just">
              <a:lnSpc>
                <a:spcPct val="115000"/>
              </a:lnSpc>
              <a:spcAft>
                <a:spcPts val="0"/>
              </a:spcAft>
            </a:pPr>
            <a:r>
              <a:rPr lang="el-GR" b="1" dirty="0">
                <a:latin typeface="Times New Roman"/>
                <a:ea typeface="Calibri"/>
                <a:cs typeface="Times New Roman"/>
              </a:rPr>
              <a:t>5.</a:t>
            </a:r>
            <a:r>
              <a:rPr lang="el-GR" dirty="0">
                <a:latin typeface="Times New Roman"/>
                <a:ea typeface="Calibri"/>
                <a:cs typeface="Times New Roman"/>
              </a:rPr>
              <a:t> Κάθε κοινωνία πρέπει: </a:t>
            </a:r>
            <a:endParaRPr lang="el-GR" dirty="0" smtClean="0">
              <a:latin typeface="Times New Roman"/>
              <a:ea typeface="Calibri"/>
              <a:cs typeface="Times New Roman"/>
            </a:endParaRPr>
          </a:p>
          <a:p>
            <a:pPr algn="just">
              <a:lnSpc>
                <a:spcPct val="115000"/>
              </a:lnSpc>
              <a:spcAft>
                <a:spcPts val="0"/>
              </a:spcAft>
            </a:pPr>
            <a:r>
              <a:rPr lang="el-GR" dirty="0" smtClean="0">
                <a:latin typeface="Times New Roman"/>
                <a:ea typeface="Calibri"/>
                <a:cs typeface="Times New Roman"/>
              </a:rPr>
              <a:t>α</a:t>
            </a:r>
            <a:r>
              <a:rPr lang="el-GR" dirty="0">
                <a:latin typeface="Times New Roman"/>
                <a:ea typeface="Calibri"/>
                <a:cs typeface="Times New Roman"/>
              </a:rPr>
              <a:t>) Να χρησιμοποιεί σήμερα τους παραγωγικούς πόρους της όσο γίνεται περισσότερο αφού αυτοί με το χρόνο χάνουν την παραγωγική σημασία τους, </a:t>
            </a:r>
            <a:endParaRPr lang="el-GR" dirty="0" smtClean="0">
              <a:latin typeface="Times New Roman"/>
              <a:ea typeface="Calibri"/>
              <a:cs typeface="Times New Roman"/>
            </a:endParaRPr>
          </a:p>
          <a:p>
            <a:pPr algn="just">
              <a:lnSpc>
                <a:spcPct val="115000"/>
              </a:lnSpc>
              <a:spcAft>
                <a:spcPts val="0"/>
              </a:spcAft>
            </a:pPr>
            <a:r>
              <a:rPr lang="el-GR" dirty="0" smtClean="0">
                <a:latin typeface="Times New Roman"/>
                <a:ea typeface="Calibri"/>
                <a:cs typeface="Times New Roman"/>
              </a:rPr>
              <a:t>β</a:t>
            </a:r>
            <a:r>
              <a:rPr lang="el-GR" dirty="0">
                <a:latin typeface="Times New Roman"/>
                <a:ea typeface="Calibri"/>
                <a:cs typeface="Times New Roman"/>
              </a:rPr>
              <a:t>) Να χρησιμοποιεί σήμερα τους πόρους που δεν είναι διατηρήσιμοι και να αφήνει για τις μελλοντικές γενεές τους πόρους που μπορούν να διατηρηθούν </a:t>
            </a:r>
            <a:endParaRPr lang="el-GR" dirty="0" smtClean="0">
              <a:latin typeface="Times New Roman"/>
              <a:ea typeface="Calibri"/>
              <a:cs typeface="Times New Roman"/>
            </a:endParaRPr>
          </a:p>
          <a:p>
            <a:pPr algn="just">
              <a:lnSpc>
                <a:spcPct val="115000"/>
              </a:lnSpc>
              <a:spcAft>
                <a:spcPts val="0"/>
              </a:spcAft>
            </a:pPr>
            <a:r>
              <a:rPr lang="el-GR" dirty="0" smtClean="0">
                <a:latin typeface="Times New Roman"/>
                <a:ea typeface="Calibri"/>
                <a:cs typeface="Times New Roman"/>
              </a:rPr>
              <a:t>γ</a:t>
            </a:r>
            <a:r>
              <a:rPr lang="el-GR" dirty="0">
                <a:latin typeface="Times New Roman"/>
                <a:ea typeface="Calibri"/>
                <a:cs typeface="Times New Roman"/>
              </a:rPr>
              <a:t>) Να χρησιμοποιεί τους παραγωγικούς πόρους της όσο λιγότερο γίνεται σήμερα, για να κληροδοτήσει μεγάλες ποσότητες τους στις μελλοντικές γενεές, </a:t>
            </a:r>
            <a:endParaRPr lang="el-GR" dirty="0" smtClean="0">
              <a:latin typeface="Times New Roman"/>
              <a:ea typeface="Calibri"/>
              <a:cs typeface="Times New Roman"/>
            </a:endParaRPr>
          </a:p>
          <a:p>
            <a:pPr algn="just">
              <a:lnSpc>
                <a:spcPct val="115000"/>
              </a:lnSpc>
              <a:spcAft>
                <a:spcPts val="0"/>
              </a:spcAft>
            </a:pPr>
            <a:r>
              <a:rPr lang="el-GR" dirty="0" smtClean="0">
                <a:latin typeface="Times New Roman"/>
                <a:ea typeface="Calibri"/>
                <a:cs typeface="Times New Roman"/>
              </a:rPr>
              <a:t>δ</a:t>
            </a:r>
            <a:r>
              <a:rPr lang="el-GR" dirty="0">
                <a:latin typeface="Times New Roman"/>
                <a:ea typeface="Calibri"/>
                <a:cs typeface="Times New Roman"/>
              </a:rPr>
              <a:t>) Να χρησιμοποίει τους παραγωγικούς πόρους της όσο γίνεται περισσότερο σήμερα, για να μεγιστοποιεί την ικανοποίηση των υλικών αναγκών των σημερινών μελών της που στηρίζουν το πολιτικό σύστημά της και πληρώνουν φόρους, </a:t>
            </a:r>
            <a:endParaRPr lang="el-GR" dirty="0" smtClean="0">
              <a:latin typeface="Times New Roman"/>
              <a:ea typeface="Calibri"/>
              <a:cs typeface="Times New Roman"/>
            </a:endParaRPr>
          </a:p>
          <a:p>
            <a:pPr algn="just">
              <a:lnSpc>
                <a:spcPct val="115000"/>
              </a:lnSpc>
              <a:spcAft>
                <a:spcPts val="0"/>
              </a:spcAft>
            </a:pPr>
            <a:r>
              <a:rPr lang="el-GR" dirty="0" smtClean="0">
                <a:latin typeface="Times New Roman"/>
                <a:ea typeface="Calibri"/>
                <a:cs typeface="Times New Roman"/>
              </a:rPr>
              <a:t>ε</a:t>
            </a:r>
            <a:r>
              <a:rPr lang="el-GR" dirty="0">
                <a:latin typeface="Times New Roman"/>
                <a:ea typeface="Calibri"/>
                <a:cs typeface="Times New Roman"/>
              </a:rPr>
              <a:t>) Κανένα από τα παραπάνω. </a:t>
            </a:r>
            <a:endParaRPr lang="el-GR" sz="4000" dirty="0">
              <a:ea typeface="Calibri"/>
              <a:cs typeface="Times New Roman"/>
            </a:endParaRPr>
          </a:p>
          <a:p>
            <a:endParaRPr lang="el-GR" dirty="0"/>
          </a:p>
        </p:txBody>
      </p:sp>
    </p:spTree>
    <p:extLst>
      <p:ext uri="{BB962C8B-B14F-4D97-AF65-F5344CB8AC3E}">
        <p14:creationId xmlns:p14="http://schemas.microsoft.com/office/powerpoint/2010/main" val="42038007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encrypted-tbn0.gstatic.com/images?q=tbn:ANd9GcTBqUMnzS98zM22SGUFmA-f5DMLjeZFqtgA27aDNhRImdguOmdc">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093296"/>
            <a:ext cx="9144000" cy="764704"/>
          </a:xfrm>
          <a:prstGeom prst="rect">
            <a:avLst/>
          </a:prstGeom>
          <a:noFill/>
          <a:extLst>
            <a:ext uri="{909E8E84-426E-40DD-AFC4-6F175D3DCCD1}">
              <a14:hiddenFill xmlns:a14="http://schemas.microsoft.com/office/drawing/2010/main">
                <a:solidFill>
                  <a:srgbClr val="FFFFFF"/>
                </a:solidFill>
              </a14:hiddenFill>
            </a:ext>
          </a:extLst>
        </p:spPr>
      </p:pic>
      <p:sp>
        <p:nvSpPr>
          <p:cNvPr id="4" name="Θέση περιεχομένου 3"/>
          <p:cNvSpPr>
            <a:spLocks noGrp="1"/>
          </p:cNvSpPr>
          <p:nvPr>
            <p:ph idx="1"/>
          </p:nvPr>
        </p:nvSpPr>
        <p:spPr>
          <a:xfrm>
            <a:off x="107504" y="188640"/>
            <a:ext cx="8928992" cy="6552728"/>
          </a:xfrm>
        </p:spPr>
        <p:txBody>
          <a:bodyPr>
            <a:normAutofit fontScale="92500" lnSpcReduction="20000"/>
          </a:bodyPr>
          <a:lstStyle/>
          <a:p>
            <a:pPr algn="just">
              <a:lnSpc>
                <a:spcPct val="115000"/>
              </a:lnSpc>
              <a:spcAft>
                <a:spcPts val="0"/>
              </a:spcAft>
            </a:pPr>
            <a:r>
              <a:rPr lang="el-GR" b="1" dirty="0">
                <a:latin typeface="Times New Roman"/>
                <a:ea typeface="Calibri"/>
                <a:cs typeface="Times New Roman"/>
              </a:rPr>
              <a:t>6.</a:t>
            </a:r>
            <a:r>
              <a:rPr lang="el-GR" dirty="0">
                <a:latin typeface="Times New Roman"/>
                <a:ea typeface="Calibri"/>
                <a:cs typeface="Times New Roman"/>
              </a:rPr>
              <a:t> Στα πλεονεκτήματα της εξειδίκευσης και του καταμερισμού των έργων δεν περιλαμβάνεται: </a:t>
            </a:r>
            <a:endParaRPr lang="el-GR" dirty="0" smtClean="0">
              <a:latin typeface="Times New Roman"/>
              <a:ea typeface="Calibri"/>
              <a:cs typeface="Times New Roman"/>
            </a:endParaRPr>
          </a:p>
          <a:p>
            <a:pPr algn="just">
              <a:lnSpc>
                <a:spcPct val="115000"/>
              </a:lnSpc>
              <a:spcAft>
                <a:spcPts val="0"/>
              </a:spcAft>
            </a:pPr>
            <a:r>
              <a:rPr lang="el-GR" dirty="0" smtClean="0">
                <a:latin typeface="Times New Roman"/>
                <a:ea typeface="Calibri"/>
                <a:cs typeface="Times New Roman"/>
              </a:rPr>
              <a:t>α</a:t>
            </a:r>
            <a:r>
              <a:rPr lang="el-GR" dirty="0">
                <a:latin typeface="Times New Roman"/>
                <a:ea typeface="Calibri"/>
                <a:cs typeface="Times New Roman"/>
              </a:rPr>
              <a:t>) Η μείωση της απώλειας χρόνου που συνεπάγεται η αλλαγή απασχόλησης, </a:t>
            </a:r>
            <a:endParaRPr lang="el-GR" dirty="0" smtClean="0">
              <a:latin typeface="Times New Roman"/>
              <a:ea typeface="Calibri"/>
              <a:cs typeface="Times New Roman"/>
            </a:endParaRPr>
          </a:p>
          <a:p>
            <a:pPr algn="just">
              <a:lnSpc>
                <a:spcPct val="115000"/>
              </a:lnSpc>
              <a:spcAft>
                <a:spcPts val="0"/>
              </a:spcAft>
            </a:pPr>
            <a:r>
              <a:rPr lang="el-GR" dirty="0" smtClean="0">
                <a:latin typeface="Times New Roman"/>
                <a:ea typeface="Calibri"/>
                <a:cs typeface="Times New Roman"/>
              </a:rPr>
              <a:t>β</a:t>
            </a:r>
            <a:r>
              <a:rPr lang="el-GR" dirty="0">
                <a:latin typeface="Times New Roman"/>
                <a:ea typeface="Calibri"/>
                <a:cs typeface="Times New Roman"/>
              </a:rPr>
              <a:t>) Η δυνατότητα καλύτερης χρησιμοποίησης των ιδιαίτερων φυσικών ικανοτήτων του κάθε ατόμου, </a:t>
            </a:r>
            <a:endParaRPr lang="el-GR" dirty="0" smtClean="0">
              <a:latin typeface="Times New Roman"/>
              <a:ea typeface="Calibri"/>
              <a:cs typeface="Times New Roman"/>
            </a:endParaRPr>
          </a:p>
          <a:p>
            <a:pPr algn="just">
              <a:lnSpc>
                <a:spcPct val="115000"/>
              </a:lnSpc>
              <a:spcAft>
                <a:spcPts val="0"/>
              </a:spcAft>
            </a:pPr>
            <a:r>
              <a:rPr lang="el-GR" dirty="0" smtClean="0">
                <a:latin typeface="Times New Roman"/>
                <a:ea typeface="Calibri"/>
                <a:cs typeface="Times New Roman"/>
              </a:rPr>
              <a:t>γ</a:t>
            </a:r>
            <a:r>
              <a:rPr lang="el-GR" dirty="0">
                <a:latin typeface="Times New Roman"/>
                <a:ea typeface="Calibri"/>
                <a:cs typeface="Times New Roman"/>
              </a:rPr>
              <a:t>) Η βεβαιότητα που δημιουργείται στους παραγωγούς για τη δυνατότητα και τους όρους διάθεσης των προϊόντων τους στην αγορά, </a:t>
            </a:r>
            <a:endParaRPr lang="el-GR" dirty="0" smtClean="0">
              <a:latin typeface="Times New Roman"/>
              <a:ea typeface="Calibri"/>
              <a:cs typeface="Times New Roman"/>
            </a:endParaRPr>
          </a:p>
          <a:p>
            <a:pPr algn="just">
              <a:lnSpc>
                <a:spcPct val="115000"/>
              </a:lnSpc>
              <a:spcAft>
                <a:spcPts val="0"/>
              </a:spcAft>
            </a:pPr>
            <a:r>
              <a:rPr lang="el-GR" dirty="0" smtClean="0">
                <a:latin typeface="Times New Roman"/>
                <a:ea typeface="Calibri"/>
                <a:cs typeface="Times New Roman"/>
              </a:rPr>
              <a:t>δ</a:t>
            </a:r>
            <a:r>
              <a:rPr lang="el-GR" dirty="0">
                <a:latin typeface="Times New Roman"/>
                <a:ea typeface="Calibri"/>
                <a:cs typeface="Times New Roman"/>
              </a:rPr>
              <a:t>) Η δυνατότητα βελτίωσης των τεχνικών μεθόδων παραγωγής, </a:t>
            </a:r>
            <a:endParaRPr lang="el-GR" dirty="0" smtClean="0">
              <a:latin typeface="Times New Roman"/>
              <a:ea typeface="Calibri"/>
              <a:cs typeface="Times New Roman"/>
            </a:endParaRPr>
          </a:p>
          <a:p>
            <a:pPr algn="just">
              <a:lnSpc>
                <a:spcPct val="115000"/>
              </a:lnSpc>
              <a:spcAft>
                <a:spcPts val="0"/>
              </a:spcAft>
            </a:pPr>
            <a:r>
              <a:rPr lang="el-GR" dirty="0" smtClean="0">
                <a:latin typeface="Times New Roman"/>
                <a:ea typeface="Calibri"/>
                <a:cs typeface="Times New Roman"/>
              </a:rPr>
              <a:t>ε</a:t>
            </a:r>
            <a:r>
              <a:rPr lang="el-GR" dirty="0">
                <a:latin typeface="Times New Roman"/>
                <a:ea typeface="Calibri"/>
                <a:cs typeface="Times New Roman"/>
              </a:rPr>
              <a:t>) Η δυνατότητα κάθε απασχολούμενου να αναπτύξει επίκτητες ικανότητες.  </a:t>
            </a:r>
            <a:endParaRPr lang="el-GR" sz="4000" dirty="0">
              <a:ea typeface="Calibri"/>
              <a:cs typeface="Times New Roman"/>
            </a:endParaRPr>
          </a:p>
          <a:p>
            <a:endParaRPr lang="el-GR" dirty="0"/>
          </a:p>
        </p:txBody>
      </p:sp>
    </p:spTree>
    <p:extLst>
      <p:ext uri="{BB962C8B-B14F-4D97-AF65-F5344CB8AC3E}">
        <p14:creationId xmlns:p14="http://schemas.microsoft.com/office/powerpoint/2010/main" val="42038007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encrypted-tbn0.gstatic.com/images?q=tbn:ANd9GcTBqUMnzS98zM22SGUFmA-f5DMLjeZFqtgA27aDNhRImdguOmdc">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093296"/>
            <a:ext cx="9144000" cy="764704"/>
          </a:xfrm>
          <a:prstGeom prst="rect">
            <a:avLst/>
          </a:prstGeom>
          <a:noFill/>
          <a:extLst>
            <a:ext uri="{909E8E84-426E-40DD-AFC4-6F175D3DCCD1}">
              <a14:hiddenFill xmlns:a14="http://schemas.microsoft.com/office/drawing/2010/main">
                <a:solidFill>
                  <a:srgbClr val="FFFFFF"/>
                </a:solidFill>
              </a14:hiddenFill>
            </a:ext>
          </a:extLst>
        </p:spPr>
      </p:pic>
      <p:sp>
        <p:nvSpPr>
          <p:cNvPr id="4" name="Θέση περιεχομένου 3"/>
          <p:cNvSpPr>
            <a:spLocks noGrp="1"/>
          </p:cNvSpPr>
          <p:nvPr>
            <p:ph idx="1"/>
          </p:nvPr>
        </p:nvSpPr>
        <p:spPr>
          <a:xfrm>
            <a:off x="107504" y="188640"/>
            <a:ext cx="8928992" cy="6552728"/>
          </a:xfrm>
        </p:spPr>
        <p:txBody>
          <a:bodyPr/>
          <a:lstStyle/>
          <a:p>
            <a:r>
              <a:rPr lang="el-GR" dirty="0" smtClean="0"/>
              <a:t>Αρχές οικονομικής</a:t>
            </a:r>
          </a:p>
          <a:p>
            <a:pPr>
              <a:buFont typeface="Wingdings" panose="05000000000000000000" pitchFamily="2" charset="2"/>
              <a:buChar char="q"/>
            </a:pPr>
            <a:r>
              <a:rPr lang="el-GR" dirty="0" smtClean="0"/>
              <a:t> Όταν οι άνθρωποι λαμβάνουν αποφάσεις αντιμετωπίζουν το πρόβλημα της ανταλλαγής μεταξύ εναλλακτικών στόχων.</a:t>
            </a:r>
          </a:p>
          <a:p>
            <a:pPr>
              <a:buFont typeface="Wingdings" panose="05000000000000000000" pitchFamily="2" charset="2"/>
              <a:buChar char="q"/>
            </a:pPr>
            <a:r>
              <a:rPr lang="el-GR" dirty="0" smtClean="0"/>
              <a:t> Το κόστος μιας ενέργειας/επιλογής μετράται σε όρους χαμένων ευκαιριών.</a:t>
            </a:r>
          </a:p>
          <a:p>
            <a:pPr>
              <a:buFont typeface="Wingdings" panose="05000000000000000000" pitchFamily="2" charset="2"/>
              <a:buChar char="q"/>
            </a:pPr>
            <a:r>
              <a:rPr lang="el-GR" dirty="0" smtClean="0"/>
              <a:t> Τα ορθολογικά άτομα λαμβάνουν αποφάσεις συγκρίνοντας τα οριακά κόστη και τα οριακά οφέλη.</a:t>
            </a:r>
          </a:p>
          <a:p>
            <a:pPr>
              <a:buFont typeface="Wingdings" panose="05000000000000000000" pitchFamily="2" charset="2"/>
              <a:buChar char="q"/>
            </a:pPr>
            <a:r>
              <a:rPr lang="el-GR" dirty="0" smtClean="0"/>
              <a:t> Τα άτομα αλλάζουν την συμπεριφορά τους ως ανταπόκριση στα κίνητρα που αντιμετωπίζουν.</a:t>
            </a:r>
            <a:endParaRPr lang="el-GR" dirty="0"/>
          </a:p>
        </p:txBody>
      </p:sp>
    </p:spTree>
    <p:extLst>
      <p:ext uri="{BB962C8B-B14F-4D97-AF65-F5344CB8AC3E}">
        <p14:creationId xmlns:p14="http://schemas.microsoft.com/office/powerpoint/2010/main" val="66345211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encrypted-tbn0.gstatic.com/images?q=tbn:ANd9GcTBqUMnzS98zM22SGUFmA-f5DMLjeZFqtgA27aDNhRImdguOmdc">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093296"/>
            <a:ext cx="9144000" cy="764704"/>
          </a:xfrm>
          <a:prstGeom prst="rect">
            <a:avLst/>
          </a:prstGeom>
          <a:noFill/>
          <a:extLst>
            <a:ext uri="{909E8E84-426E-40DD-AFC4-6F175D3DCCD1}">
              <a14:hiddenFill xmlns:a14="http://schemas.microsoft.com/office/drawing/2010/main">
                <a:solidFill>
                  <a:srgbClr val="FFFFFF"/>
                </a:solidFill>
              </a14:hiddenFill>
            </a:ext>
          </a:extLst>
        </p:spPr>
      </p:pic>
      <p:sp>
        <p:nvSpPr>
          <p:cNvPr id="4" name="Θέση περιεχομένου 3"/>
          <p:cNvSpPr>
            <a:spLocks noGrp="1"/>
          </p:cNvSpPr>
          <p:nvPr>
            <p:ph idx="1"/>
          </p:nvPr>
        </p:nvSpPr>
        <p:spPr>
          <a:xfrm>
            <a:off x="107504" y="188640"/>
            <a:ext cx="8928992" cy="6552728"/>
          </a:xfrm>
        </p:spPr>
        <p:txBody>
          <a:bodyPr>
            <a:normAutofit fontScale="77500" lnSpcReduction="20000"/>
          </a:bodyPr>
          <a:lstStyle/>
          <a:p>
            <a:pPr algn="just">
              <a:lnSpc>
                <a:spcPct val="115000"/>
              </a:lnSpc>
              <a:spcAft>
                <a:spcPts val="0"/>
              </a:spcAft>
            </a:pPr>
            <a:r>
              <a:rPr lang="el-GR" b="1" dirty="0">
                <a:latin typeface="Times New Roman"/>
                <a:ea typeface="Calibri"/>
                <a:cs typeface="Times New Roman"/>
              </a:rPr>
              <a:t>7.</a:t>
            </a:r>
            <a:r>
              <a:rPr lang="el-GR" dirty="0">
                <a:latin typeface="Times New Roman"/>
                <a:ea typeface="Calibri"/>
                <a:cs typeface="Times New Roman"/>
              </a:rPr>
              <a:t> Η καμπύλη δυνατοτήτων παραγωγής δείχνει ότι: </a:t>
            </a:r>
            <a:endParaRPr lang="el-GR" dirty="0" smtClean="0">
              <a:latin typeface="Times New Roman"/>
              <a:ea typeface="Calibri"/>
              <a:cs typeface="Times New Roman"/>
            </a:endParaRPr>
          </a:p>
          <a:p>
            <a:pPr algn="just">
              <a:lnSpc>
                <a:spcPct val="115000"/>
              </a:lnSpc>
              <a:spcAft>
                <a:spcPts val="0"/>
              </a:spcAft>
            </a:pPr>
            <a:r>
              <a:rPr lang="el-GR" dirty="0" smtClean="0">
                <a:latin typeface="Times New Roman"/>
                <a:ea typeface="Calibri"/>
                <a:cs typeface="Times New Roman"/>
              </a:rPr>
              <a:t>α</a:t>
            </a:r>
            <a:r>
              <a:rPr lang="el-GR" dirty="0">
                <a:latin typeface="Times New Roman"/>
                <a:ea typeface="Calibri"/>
                <a:cs typeface="Times New Roman"/>
              </a:rPr>
              <a:t>) Οι παραγωγικές δυνατότητες μιας οικονομίας είναι ανάλογες με τον αριθμό των εργαζομένων</a:t>
            </a:r>
            <a:r>
              <a:rPr lang="el-GR" dirty="0" smtClean="0">
                <a:latin typeface="Times New Roman"/>
                <a:ea typeface="Calibri"/>
                <a:cs typeface="Times New Roman"/>
              </a:rPr>
              <a:t>,</a:t>
            </a:r>
          </a:p>
          <a:p>
            <a:pPr algn="just">
              <a:lnSpc>
                <a:spcPct val="115000"/>
              </a:lnSpc>
              <a:spcAft>
                <a:spcPts val="0"/>
              </a:spcAft>
            </a:pPr>
            <a:r>
              <a:rPr lang="el-GR" dirty="0" smtClean="0">
                <a:latin typeface="Times New Roman"/>
                <a:ea typeface="Calibri"/>
                <a:cs typeface="Times New Roman"/>
              </a:rPr>
              <a:t> </a:t>
            </a:r>
            <a:r>
              <a:rPr lang="el-GR" dirty="0">
                <a:latin typeface="Times New Roman"/>
                <a:ea typeface="Calibri"/>
                <a:cs typeface="Times New Roman"/>
              </a:rPr>
              <a:t>β) Η λειτουργία μιας οικονομίας εξασφαλίζει αυτόματα την παραγωγή του μέγιστου προϊόντος, </a:t>
            </a:r>
            <a:endParaRPr lang="el-GR" dirty="0" smtClean="0">
              <a:latin typeface="Times New Roman"/>
              <a:ea typeface="Calibri"/>
              <a:cs typeface="Times New Roman"/>
            </a:endParaRPr>
          </a:p>
          <a:p>
            <a:pPr algn="just">
              <a:lnSpc>
                <a:spcPct val="115000"/>
              </a:lnSpc>
              <a:spcAft>
                <a:spcPts val="0"/>
              </a:spcAft>
            </a:pPr>
            <a:r>
              <a:rPr lang="el-GR" dirty="0" smtClean="0">
                <a:latin typeface="Times New Roman"/>
                <a:ea typeface="Calibri"/>
                <a:cs typeface="Times New Roman"/>
              </a:rPr>
              <a:t>γ</a:t>
            </a:r>
            <a:r>
              <a:rPr lang="el-GR" dirty="0">
                <a:latin typeface="Times New Roman"/>
                <a:ea typeface="Calibri"/>
                <a:cs typeface="Times New Roman"/>
              </a:rPr>
              <a:t>) Μια οικονομία πρέπει οπωσδήποτε να καταναλώνει ένα συνδυασμό ποσοτήτων αγαθών που αντιστοιχεί σε ένα σημείο της καμπύλης δυνατοτήτων παραγωγής, </a:t>
            </a:r>
            <a:endParaRPr lang="el-GR" dirty="0" smtClean="0">
              <a:latin typeface="Times New Roman"/>
              <a:ea typeface="Calibri"/>
              <a:cs typeface="Times New Roman"/>
            </a:endParaRPr>
          </a:p>
          <a:p>
            <a:pPr algn="just">
              <a:lnSpc>
                <a:spcPct val="115000"/>
              </a:lnSpc>
              <a:spcAft>
                <a:spcPts val="0"/>
              </a:spcAft>
            </a:pPr>
            <a:r>
              <a:rPr lang="el-GR" dirty="0" smtClean="0">
                <a:latin typeface="Times New Roman"/>
                <a:ea typeface="Calibri"/>
                <a:cs typeface="Times New Roman"/>
              </a:rPr>
              <a:t>δ</a:t>
            </a:r>
            <a:r>
              <a:rPr lang="el-GR" dirty="0">
                <a:latin typeface="Times New Roman"/>
                <a:ea typeface="Calibri"/>
                <a:cs typeface="Times New Roman"/>
              </a:rPr>
              <a:t>) Κάθε οικονομία παράγει πάντοτε τους συνδυασμούς των προϊόντων που αντιπροσωπεύονται από την καμπύλη των δυνατοτήτων παραγωγής</a:t>
            </a:r>
            <a:r>
              <a:rPr lang="el-GR" dirty="0" smtClean="0">
                <a:latin typeface="Times New Roman"/>
                <a:ea typeface="Calibri"/>
                <a:cs typeface="Times New Roman"/>
              </a:rPr>
              <a:t>,</a:t>
            </a:r>
          </a:p>
          <a:p>
            <a:pPr algn="just">
              <a:lnSpc>
                <a:spcPct val="115000"/>
              </a:lnSpc>
              <a:spcAft>
                <a:spcPts val="0"/>
              </a:spcAft>
            </a:pPr>
            <a:r>
              <a:rPr lang="el-GR" dirty="0" smtClean="0">
                <a:latin typeface="Times New Roman"/>
                <a:ea typeface="Calibri"/>
                <a:cs typeface="Times New Roman"/>
              </a:rPr>
              <a:t> </a:t>
            </a:r>
            <a:r>
              <a:rPr lang="el-GR" dirty="0">
                <a:latin typeface="Times New Roman"/>
                <a:ea typeface="Calibri"/>
                <a:cs typeface="Times New Roman"/>
              </a:rPr>
              <a:t>ε) Αν χρησιμοποιούνται ήδη όλοι οι παραγωγικοί συντελεστές μιας οικονομίας κατά τον καλύτερο δυνατό τρόπο, δεν μπορεί να αυξηθεί η παραγωγή της ποσότητας ενός αγαθού αν δεν μειωθεί η παραγόμενη ποσότητα του άλλου. </a:t>
            </a:r>
            <a:endParaRPr lang="el-GR" sz="4000" dirty="0">
              <a:ea typeface="Calibri"/>
              <a:cs typeface="Times New Roman"/>
            </a:endParaRPr>
          </a:p>
          <a:p>
            <a:endParaRPr lang="el-GR" dirty="0"/>
          </a:p>
        </p:txBody>
      </p:sp>
    </p:spTree>
    <p:extLst>
      <p:ext uri="{BB962C8B-B14F-4D97-AF65-F5344CB8AC3E}">
        <p14:creationId xmlns:p14="http://schemas.microsoft.com/office/powerpoint/2010/main" val="420380072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encrypted-tbn0.gstatic.com/images?q=tbn:ANd9GcTBqUMnzS98zM22SGUFmA-f5DMLjeZFqtgA27aDNhRImdguOmdc">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475648"/>
            <a:ext cx="9144000" cy="382352"/>
          </a:xfrm>
          <a:prstGeom prst="rect">
            <a:avLst/>
          </a:prstGeom>
          <a:noFill/>
          <a:extLst>
            <a:ext uri="{909E8E84-426E-40DD-AFC4-6F175D3DCCD1}">
              <a14:hiddenFill xmlns:a14="http://schemas.microsoft.com/office/drawing/2010/main">
                <a:solidFill>
                  <a:srgbClr val="FFFFFF"/>
                </a:solidFill>
              </a14:hiddenFill>
            </a:ext>
          </a:extLst>
        </p:spPr>
      </p:pic>
      <p:sp>
        <p:nvSpPr>
          <p:cNvPr id="4" name="Θέση περιεχομένου 3"/>
          <p:cNvSpPr>
            <a:spLocks noGrp="1"/>
          </p:cNvSpPr>
          <p:nvPr>
            <p:ph idx="1"/>
          </p:nvPr>
        </p:nvSpPr>
        <p:spPr>
          <a:xfrm>
            <a:off x="107504" y="188640"/>
            <a:ext cx="8928992" cy="6552728"/>
          </a:xfrm>
        </p:spPr>
        <p:txBody>
          <a:bodyPr>
            <a:normAutofit fontScale="92500" lnSpcReduction="10000"/>
          </a:bodyPr>
          <a:lstStyle/>
          <a:p>
            <a:pPr algn="just">
              <a:lnSpc>
                <a:spcPct val="115000"/>
              </a:lnSpc>
              <a:spcAft>
                <a:spcPts val="0"/>
              </a:spcAft>
            </a:pPr>
            <a:r>
              <a:rPr lang="el-GR" b="1" dirty="0">
                <a:latin typeface="Times New Roman"/>
                <a:ea typeface="Calibri"/>
                <a:cs typeface="Times New Roman"/>
              </a:rPr>
              <a:t>8.</a:t>
            </a:r>
            <a:r>
              <a:rPr lang="el-GR" dirty="0">
                <a:latin typeface="Times New Roman"/>
                <a:ea typeface="Calibri"/>
                <a:cs typeface="Times New Roman"/>
              </a:rPr>
              <a:t> Ποιο από τα παρακάτω δεν προκαλεί μετατόπιση της καμπύλης δυνατοτήτων παραγωγής μιας οικονομίας προς τα μέσα; </a:t>
            </a:r>
            <a:endParaRPr lang="el-GR" dirty="0" smtClean="0">
              <a:latin typeface="Times New Roman"/>
              <a:ea typeface="Calibri"/>
              <a:cs typeface="Times New Roman"/>
            </a:endParaRPr>
          </a:p>
          <a:p>
            <a:pPr algn="just">
              <a:lnSpc>
                <a:spcPct val="115000"/>
              </a:lnSpc>
              <a:spcAft>
                <a:spcPts val="0"/>
              </a:spcAft>
            </a:pPr>
            <a:r>
              <a:rPr lang="el-GR" dirty="0" smtClean="0">
                <a:latin typeface="Times New Roman"/>
                <a:ea typeface="Calibri"/>
                <a:cs typeface="Times New Roman"/>
              </a:rPr>
              <a:t>α</a:t>
            </a:r>
            <a:r>
              <a:rPr lang="el-GR" dirty="0">
                <a:latin typeface="Times New Roman"/>
                <a:ea typeface="Calibri"/>
                <a:cs typeface="Times New Roman"/>
              </a:rPr>
              <a:t>) Η παραμέληση της συντήρησης της καλής ποιότητας της αγροτικής γης, </a:t>
            </a:r>
          </a:p>
          <a:p>
            <a:pPr algn="just">
              <a:lnSpc>
                <a:spcPct val="115000"/>
              </a:lnSpc>
              <a:spcAft>
                <a:spcPts val="0"/>
              </a:spcAft>
            </a:pPr>
            <a:r>
              <a:rPr lang="el-GR" dirty="0" smtClean="0">
                <a:latin typeface="Times New Roman"/>
                <a:ea typeface="Calibri"/>
                <a:cs typeface="Times New Roman"/>
              </a:rPr>
              <a:t>β</a:t>
            </a:r>
            <a:r>
              <a:rPr lang="el-GR" dirty="0">
                <a:latin typeface="Times New Roman"/>
                <a:ea typeface="Calibri"/>
                <a:cs typeface="Times New Roman"/>
              </a:rPr>
              <a:t>) Η μείωση της συνολικής ζήτησης προϊόντων, </a:t>
            </a:r>
            <a:endParaRPr lang="el-GR" dirty="0" smtClean="0">
              <a:latin typeface="Times New Roman"/>
              <a:ea typeface="Calibri"/>
              <a:cs typeface="Times New Roman"/>
            </a:endParaRPr>
          </a:p>
          <a:p>
            <a:pPr algn="just">
              <a:lnSpc>
                <a:spcPct val="115000"/>
              </a:lnSpc>
              <a:spcAft>
                <a:spcPts val="0"/>
              </a:spcAft>
            </a:pPr>
            <a:r>
              <a:rPr lang="el-GR" dirty="0" smtClean="0">
                <a:latin typeface="Times New Roman"/>
                <a:ea typeface="Calibri"/>
                <a:cs typeface="Times New Roman"/>
              </a:rPr>
              <a:t>γ</a:t>
            </a:r>
            <a:r>
              <a:rPr lang="el-GR" dirty="0">
                <a:latin typeface="Times New Roman"/>
                <a:ea typeface="Calibri"/>
                <a:cs typeface="Times New Roman"/>
              </a:rPr>
              <a:t>) Η ανάπτυξη της νοοτροπίας στους εργαζομένους ότι πρέπει να εργάζονται λιγότερο εντατικά, </a:t>
            </a:r>
            <a:endParaRPr lang="el-GR" dirty="0" smtClean="0">
              <a:latin typeface="Times New Roman"/>
              <a:ea typeface="Calibri"/>
              <a:cs typeface="Times New Roman"/>
            </a:endParaRPr>
          </a:p>
          <a:p>
            <a:pPr algn="just">
              <a:lnSpc>
                <a:spcPct val="115000"/>
              </a:lnSpc>
              <a:spcAft>
                <a:spcPts val="0"/>
              </a:spcAft>
            </a:pPr>
            <a:r>
              <a:rPr lang="el-GR" dirty="0" smtClean="0">
                <a:latin typeface="Times New Roman"/>
                <a:ea typeface="Calibri"/>
                <a:cs typeface="Times New Roman"/>
              </a:rPr>
              <a:t>δ</a:t>
            </a:r>
            <a:r>
              <a:rPr lang="el-GR" dirty="0">
                <a:latin typeface="Times New Roman"/>
                <a:ea typeface="Calibri"/>
                <a:cs typeface="Times New Roman"/>
              </a:rPr>
              <a:t>) Η καταστροφή κτιρίων, γεφυρών, λιμενικών έργων και άλλων εγκαταστάσεων λόγω ισχυρών σεισμών, </a:t>
            </a:r>
            <a:endParaRPr lang="el-GR" dirty="0" smtClean="0">
              <a:latin typeface="Times New Roman"/>
              <a:ea typeface="Calibri"/>
              <a:cs typeface="Times New Roman"/>
            </a:endParaRPr>
          </a:p>
          <a:p>
            <a:pPr algn="just">
              <a:lnSpc>
                <a:spcPct val="115000"/>
              </a:lnSpc>
              <a:spcAft>
                <a:spcPts val="0"/>
              </a:spcAft>
            </a:pPr>
            <a:r>
              <a:rPr lang="el-GR" dirty="0" smtClean="0">
                <a:latin typeface="Times New Roman"/>
                <a:ea typeface="Calibri"/>
                <a:cs typeface="Times New Roman"/>
              </a:rPr>
              <a:t>ε</a:t>
            </a:r>
            <a:r>
              <a:rPr lang="el-GR" dirty="0">
                <a:latin typeface="Times New Roman"/>
                <a:ea typeface="Calibri"/>
                <a:cs typeface="Times New Roman"/>
              </a:rPr>
              <a:t>) Μια μείωση του εργατικού δυναμικού λόγω εξωτερικής μετανάστευσης. </a:t>
            </a:r>
            <a:endParaRPr lang="el-GR" sz="4000" dirty="0">
              <a:ea typeface="Calibri"/>
              <a:cs typeface="Times New Roman"/>
            </a:endParaRPr>
          </a:p>
          <a:p>
            <a:endParaRPr lang="el-GR" dirty="0"/>
          </a:p>
        </p:txBody>
      </p:sp>
    </p:spTree>
    <p:extLst>
      <p:ext uri="{BB962C8B-B14F-4D97-AF65-F5344CB8AC3E}">
        <p14:creationId xmlns:p14="http://schemas.microsoft.com/office/powerpoint/2010/main" val="412833880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encrypted-tbn0.gstatic.com/images?q=tbn:ANd9GcTBqUMnzS98zM22SGUFmA-f5DMLjeZFqtgA27aDNhRImdguOmdc">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093296"/>
            <a:ext cx="9144000" cy="764704"/>
          </a:xfrm>
          <a:prstGeom prst="rect">
            <a:avLst/>
          </a:prstGeom>
          <a:noFill/>
          <a:extLst>
            <a:ext uri="{909E8E84-426E-40DD-AFC4-6F175D3DCCD1}">
              <a14:hiddenFill xmlns:a14="http://schemas.microsoft.com/office/drawing/2010/main">
                <a:solidFill>
                  <a:srgbClr val="FFFFFF"/>
                </a:solidFill>
              </a14:hiddenFill>
            </a:ext>
          </a:extLst>
        </p:spPr>
      </p:pic>
      <p:sp>
        <p:nvSpPr>
          <p:cNvPr id="4" name="Θέση περιεχομένου 3"/>
          <p:cNvSpPr>
            <a:spLocks noGrp="1"/>
          </p:cNvSpPr>
          <p:nvPr>
            <p:ph idx="1"/>
          </p:nvPr>
        </p:nvSpPr>
        <p:spPr>
          <a:xfrm>
            <a:off x="107504" y="188640"/>
            <a:ext cx="8928992" cy="6552728"/>
          </a:xfrm>
        </p:spPr>
        <p:txBody>
          <a:bodyPr>
            <a:normAutofit fontScale="85000" lnSpcReduction="10000"/>
          </a:bodyPr>
          <a:lstStyle/>
          <a:p>
            <a:pPr algn="just">
              <a:lnSpc>
                <a:spcPct val="115000"/>
              </a:lnSpc>
              <a:spcAft>
                <a:spcPts val="0"/>
              </a:spcAft>
            </a:pPr>
            <a:r>
              <a:rPr lang="el-GR" b="1" dirty="0">
                <a:latin typeface="Times New Roman"/>
                <a:ea typeface="Calibri"/>
                <a:cs typeface="Times New Roman"/>
              </a:rPr>
              <a:t>9.</a:t>
            </a:r>
            <a:r>
              <a:rPr lang="el-GR" dirty="0">
                <a:latin typeface="Times New Roman"/>
                <a:ea typeface="Calibri"/>
                <a:cs typeface="Times New Roman"/>
              </a:rPr>
              <a:t> Η καμπύλη δυνατοτήτων παραγωγής ονομάζεται και καμπύλη μετασχηματισμού επειδή: </a:t>
            </a:r>
            <a:endParaRPr lang="el-GR" dirty="0" smtClean="0">
              <a:latin typeface="Times New Roman"/>
              <a:ea typeface="Calibri"/>
              <a:cs typeface="Times New Roman"/>
            </a:endParaRPr>
          </a:p>
          <a:p>
            <a:pPr algn="just">
              <a:lnSpc>
                <a:spcPct val="115000"/>
              </a:lnSpc>
              <a:spcAft>
                <a:spcPts val="0"/>
              </a:spcAft>
            </a:pPr>
            <a:r>
              <a:rPr lang="el-GR" dirty="0" smtClean="0">
                <a:latin typeface="Times New Roman"/>
                <a:ea typeface="Calibri"/>
                <a:cs typeface="Times New Roman"/>
              </a:rPr>
              <a:t>α</a:t>
            </a:r>
            <a:r>
              <a:rPr lang="el-GR" dirty="0">
                <a:latin typeface="Times New Roman"/>
                <a:ea typeface="Calibri"/>
                <a:cs typeface="Times New Roman"/>
              </a:rPr>
              <a:t>) Η μετακίνηση κατά μήκος της καμπύλης δυνατοτήτων παραγωγής σημαίνει αντικατάσταση του ενός παραγωγικού συντελεστή από τον άλλο, </a:t>
            </a:r>
            <a:endParaRPr lang="el-GR" dirty="0" smtClean="0">
              <a:latin typeface="Times New Roman"/>
              <a:ea typeface="Calibri"/>
              <a:cs typeface="Times New Roman"/>
            </a:endParaRPr>
          </a:p>
          <a:p>
            <a:pPr algn="just">
              <a:lnSpc>
                <a:spcPct val="115000"/>
              </a:lnSpc>
              <a:spcAft>
                <a:spcPts val="0"/>
              </a:spcAft>
            </a:pPr>
            <a:r>
              <a:rPr lang="el-GR" dirty="0" smtClean="0">
                <a:latin typeface="Times New Roman"/>
                <a:ea typeface="Calibri"/>
                <a:cs typeface="Times New Roman"/>
              </a:rPr>
              <a:t>β</a:t>
            </a:r>
            <a:r>
              <a:rPr lang="el-GR" dirty="0">
                <a:latin typeface="Times New Roman"/>
                <a:ea typeface="Calibri"/>
                <a:cs typeface="Times New Roman"/>
              </a:rPr>
              <a:t>) Η παραγωγή σημαίνει μετασχηματισμό των παραγωγικών συντελεστών σε προϊόντα, </a:t>
            </a:r>
            <a:endParaRPr lang="el-GR" dirty="0" smtClean="0">
              <a:latin typeface="Times New Roman"/>
              <a:ea typeface="Calibri"/>
              <a:cs typeface="Times New Roman"/>
            </a:endParaRPr>
          </a:p>
          <a:p>
            <a:pPr algn="just">
              <a:lnSpc>
                <a:spcPct val="115000"/>
              </a:lnSpc>
              <a:spcAft>
                <a:spcPts val="0"/>
              </a:spcAft>
            </a:pPr>
            <a:r>
              <a:rPr lang="el-GR" dirty="0" smtClean="0">
                <a:latin typeface="Times New Roman"/>
                <a:ea typeface="Calibri"/>
                <a:cs typeface="Times New Roman"/>
              </a:rPr>
              <a:t>γ</a:t>
            </a:r>
            <a:r>
              <a:rPr lang="el-GR" dirty="0">
                <a:latin typeface="Times New Roman"/>
                <a:ea typeface="Calibri"/>
                <a:cs typeface="Times New Roman"/>
              </a:rPr>
              <a:t>) Η κλίση της καμπύλης δυνατοτήτων παραγωγής αντιστοιχεί στο λόγο μετασχηματισμού των προϊόντων μεταξύ τους, όταν ανακατανέμονται οι παραγωγικοί συντελεστές, </a:t>
            </a:r>
            <a:endParaRPr lang="el-GR" dirty="0" smtClean="0">
              <a:latin typeface="Times New Roman"/>
              <a:ea typeface="Calibri"/>
              <a:cs typeface="Times New Roman"/>
            </a:endParaRPr>
          </a:p>
          <a:p>
            <a:pPr algn="just">
              <a:lnSpc>
                <a:spcPct val="115000"/>
              </a:lnSpc>
              <a:spcAft>
                <a:spcPts val="0"/>
              </a:spcAft>
            </a:pPr>
            <a:r>
              <a:rPr lang="el-GR" dirty="0" smtClean="0">
                <a:latin typeface="Times New Roman"/>
                <a:ea typeface="Calibri"/>
                <a:cs typeface="Times New Roman"/>
              </a:rPr>
              <a:t>δ</a:t>
            </a:r>
            <a:r>
              <a:rPr lang="el-GR" dirty="0">
                <a:latin typeface="Times New Roman"/>
                <a:ea typeface="Calibri"/>
                <a:cs typeface="Times New Roman"/>
              </a:rPr>
              <a:t>) Κατά μήκος της καμπύλης δυνατοτήτων παραγωγής οι παραγωγικοί συντελεστές μετασχηματίζονται σε προϊόντα, ε) Τίποτε από τα παραπάνω δεν είναι σωστό. </a:t>
            </a:r>
            <a:endParaRPr lang="el-GR" sz="4000" dirty="0">
              <a:ea typeface="Calibri"/>
              <a:cs typeface="Times New Roman"/>
            </a:endParaRPr>
          </a:p>
          <a:p>
            <a:endParaRPr lang="el-GR" dirty="0"/>
          </a:p>
        </p:txBody>
      </p:sp>
    </p:spTree>
    <p:extLst>
      <p:ext uri="{BB962C8B-B14F-4D97-AF65-F5344CB8AC3E}">
        <p14:creationId xmlns:p14="http://schemas.microsoft.com/office/powerpoint/2010/main" val="25726552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encrypted-tbn0.gstatic.com/images?q=tbn:ANd9GcTBqUMnzS98zM22SGUFmA-f5DMLjeZFqtgA27aDNhRImdguOmdc">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475648"/>
            <a:ext cx="9144000" cy="382352"/>
          </a:xfrm>
          <a:prstGeom prst="rect">
            <a:avLst/>
          </a:prstGeom>
          <a:noFill/>
          <a:extLst>
            <a:ext uri="{909E8E84-426E-40DD-AFC4-6F175D3DCCD1}">
              <a14:hiddenFill xmlns:a14="http://schemas.microsoft.com/office/drawing/2010/main">
                <a:solidFill>
                  <a:srgbClr val="FFFFFF"/>
                </a:solidFill>
              </a14:hiddenFill>
            </a:ext>
          </a:extLst>
        </p:spPr>
      </p:pic>
      <p:sp>
        <p:nvSpPr>
          <p:cNvPr id="4" name="Θέση περιεχομένου 3"/>
          <p:cNvSpPr>
            <a:spLocks noGrp="1"/>
          </p:cNvSpPr>
          <p:nvPr>
            <p:ph idx="1"/>
          </p:nvPr>
        </p:nvSpPr>
        <p:spPr>
          <a:xfrm>
            <a:off x="107504" y="188640"/>
            <a:ext cx="8928992" cy="6552728"/>
          </a:xfrm>
        </p:spPr>
        <p:txBody>
          <a:bodyPr/>
          <a:lstStyle/>
          <a:p>
            <a:pPr algn="just">
              <a:lnSpc>
                <a:spcPct val="115000"/>
              </a:lnSpc>
              <a:spcAft>
                <a:spcPts val="0"/>
              </a:spcAft>
            </a:pPr>
            <a:r>
              <a:rPr lang="el-GR" b="1" dirty="0">
                <a:latin typeface="Times New Roman"/>
                <a:ea typeface="Calibri"/>
                <a:cs typeface="Times New Roman"/>
              </a:rPr>
              <a:t>10.</a:t>
            </a:r>
            <a:r>
              <a:rPr lang="el-GR" dirty="0">
                <a:latin typeface="Times New Roman"/>
                <a:ea typeface="Calibri"/>
                <a:cs typeface="Times New Roman"/>
              </a:rPr>
              <a:t> Δυο χώρες, η Ε και η Γ, παράγουν αυτοκίνητα και λάδι με τις ακόλουθες συνθήκες:</a:t>
            </a:r>
            <a:endParaRPr lang="el-GR" sz="4000" dirty="0">
              <a:ea typeface="Calibri"/>
              <a:cs typeface="Times New Roman"/>
            </a:endParaRPr>
          </a:p>
          <a:p>
            <a:pPr marL="0" indent="0">
              <a:buNone/>
            </a:pPr>
            <a:endParaRPr lang="el-GR" dirty="0"/>
          </a:p>
        </p:txBody>
      </p:sp>
      <p:graphicFrame>
        <p:nvGraphicFramePr>
          <p:cNvPr id="5" name="Πίνακας 4"/>
          <p:cNvGraphicFramePr>
            <a:graphicFrameLocks noGrp="1"/>
          </p:cNvGraphicFramePr>
          <p:nvPr>
            <p:extLst>
              <p:ext uri="{D42A27DB-BD31-4B8C-83A1-F6EECF244321}">
                <p14:modId xmlns:p14="http://schemas.microsoft.com/office/powerpoint/2010/main" val="3328427366"/>
              </p:ext>
            </p:extLst>
          </p:nvPr>
        </p:nvGraphicFramePr>
        <p:xfrm>
          <a:off x="323528" y="1484784"/>
          <a:ext cx="8104356" cy="1962912"/>
        </p:xfrm>
        <a:graphic>
          <a:graphicData uri="http://schemas.openxmlformats.org/drawingml/2006/table">
            <a:tbl>
              <a:tblPr firstRow="1" firstCol="1" bandRow="1"/>
              <a:tblGrid>
                <a:gridCol w="2700926"/>
                <a:gridCol w="2701715"/>
                <a:gridCol w="2701715"/>
              </a:tblGrid>
              <a:tr h="638552">
                <a:tc>
                  <a:txBody>
                    <a:bodyPr/>
                    <a:lstStyle/>
                    <a:p>
                      <a:pPr marL="457200" algn="just">
                        <a:lnSpc>
                          <a:spcPct val="115000"/>
                        </a:lnSpc>
                        <a:spcAft>
                          <a:spcPts val="0"/>
                        </a:spcAft>
                      </a:pPr>
                      <a:r>
                        <a:rPr lang="el-GR" sz="2800" dirty="0">
                          <a:effectLst/>
                          <a:latin typeface="Times New Roman"/>
                          <a:ea typeface="Calibri"/>
                          <a:cs typeface="Times New Roman"/>
                        </a:rPr>
                        <a:t> </a:t>
                      </a:r>
                      <a:endParaRPr lang="el-GR" sz="3600" dirty="0">
                        <a:effectLst/>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457200" algn="just">
                        <a:lnSpc>
                          <a:spcPct val="115000"/>
                        </a:lnSpc>
                        <a:spcAft>
                          <a:spcPts val="0"/>
                        </a:spcAft>
                      </a:pPr>
                      <a:r>
                        <a:rPr lang="el-GR" sz="2800" dirty="0">
                          <a:effectLst/>
                          <a:latin typeface="Times New Roman"/>
                          <a:ea typeface="Calibri"/>
                          <a:cs typeface="Times New Roman"/>
                        </a:rPr>
                        <a:t>Κόστος συντελεστή (μονάδες)</a:t>
                      </a:r>
                      <a:endParaRPr lang="el-GR" sz="3600" dirty="0">
                        <a:effectLst/>
                        <a:latin typeface="Calibri"/>
                        <a:ea typeface="Calibri"/>
                        <a:cs typeface="Times New Roman"/>
                      </a:endParaRPr>
                    </a:p>
                    <a:p>
                      <a:pPr marL="457200" algn="just">
                        <a:lnSpc>
                          <a:spcPct val="115000"/>
                        </a:lnSpc>
                        <a:spcAft>
                          <a:spcPts val="0"/>
                        </a:spcAft>
                      </a:pPr>
                      <a:r>
                        <a:rPr lang="el-GR" sz="2800" dirty="0">
                          <a:effectLst/>
                          <a:latin typeface="Times New Roman"/>
                          <a:ea typeface="Calibri"/>
                          <a:cs typeface="Times New Roman"/>
                        </a:rPr>
                        <a:t>Χώρα Ε                      Χώρα Γ</a:t>
                      </a:r>
                      <a:endParaRPr lang="el-GR" sz="3600" dirty="0">
                        <a:effectLst/>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r>
              <a:tr h="319276">
                <a:tc>
                  <a:txBody>
                    <a:bodyPr/>
                    <a:lstStyle/>
                    <a:p>
                      <a:pPr marL="457200" algn="just">
                        <a:lnSpc>
                          <a:spcPct val="115000"/>
                        </a:lnSpc>
                        <a:spcAft>
                          <a:spcPts val="0"/>
                        </a:spcAft>
                      </a:pPr>
                      <a:r>
                        <a:rPr lang="el-GR" sz="2800">
                          <a:effectLst/>
                          <a:latin typeface="Times New Roman"/>
                          <a:ea typeface="Calibri"/>
                          <a:cs typeface="Times New Roman"/>
                        </a:rPr>
                        <a:t>1 αυτοκίνητο </a:t>
                      </a:r>
                      <a:endParaRPr lang="el-GR" sz="3600">
                        <a:effectLst/>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
                        <a:lnSpc>
                          <a:spcPct val="115000"/>
                        </a:lnSpc>
                        <a:spcAft>
                          <a:spcPts val="0"/>
                        </a:spcAft>
                      </a:pPr>
                      <a:r>
                        <a:rPr lang="el-GR" sz="2800" dirty="0">
                          <a:effectLst/>
                          <a:latin typeface="Times New Roman"/>
                          <a:ea typeface="Calibri"/>
                          <a:cs typeface="Times New Roman"/>
                        </a:rPr>
                        <a:t>2</a:t>
                      </a:r>
                      <a:endParaRPr lang="el-GR" sz="3600" dirty="0">
                        <a:effectLst/>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
                        <a:lnSpc>
                          <a:spcPct val="115000"/>
                        </a:lnSpc>
                        <a:spcAft>
                          <a:spcPts val="0"/>
                        </a:spcAft>
                      </a:pPr>
                      <a:r>
                        <a:rPr lang="el-GR" sz="2800" dirty="0">
                          <a:effectLst/>
                          <a:latin typeface="Times New Roman"/>
                          <a:ea typeface="Calibri"/>
                          <a:cs typeface="Times New Roman"/>
                        </a:rPr>
                        <a:t>4</a:t>
                      </a:r>
                      <a:endParaRPr lang="el-GR" sz="3600" dirty="0">
                        <a:effectLst/>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9276">
                <a:tc>
                  <a:txBody>
                    <a:bodyPr/>
                    <a:lstStyle/>
                    <a:p>
                      <a:pPr marL="457200" algn="just">
                        <a:lnSpc>
                          <a:spcPct val="115000"/>
                        </a:lnSpc>
                        <a:spcAft>
                          <a:spcPts val="0"/>
                        </a:spcAft>
                      </a:pPr>
                      <a:r>
                        <a:rPr lang="el-GR" sz="2800">
                          <a:effectLst/>
                          <a:latin typeface="Times New Roman"/>
                          <a:ea typeface="Calibri"/>
                          <a:cs typeface="Times New Roman"/>
                        </a:rPr>
                        <a:t>1 τόνος λάδι</a:t>
                      </a:r>
                      <a:endParaRPr lang="el-GR" sz="3600">
                        <a:effectLst/>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
                        <a:lnSpc>
                          <a:spcPct val="115000"/>
                        </a:lnSpc>
                        <a:spcAft>
                          <a:spcPts val="0"/>
                        </a:spcAft>
                      </a:pPr>
                      <a:r>
                        <a:rPr lang="el-GR" sz="2800">
                          <a:effectLst/>
                          <a:latin typeface="Times New Roman"/>
                          <a:ea typeface="Calibri"/>
                          <a:cs typeface="Times New Roman"/>
                        </a:rPr>
                        <a:t>1</a:t>
                      </a:r>
                      <a:endParaRPr lang="el-GR" sz="3600">
                        <a:effectLst/>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
                        <a:lnSpc>
                          <a:spcPct val="115000"/>
                        </a:lnSpc>
                        <a:spcAft>
                          <a:spcPts val="0"/>
                        </a:spcAft>
                      </a:pPr>
                      <a:r>
                        <a:rPr lang="el-GR" sz="2800" dirty="0">
                          <a:effectLst/>
                          <a:latin typeface="Times New Roman"/>
                          <a:ea typeface="Calibri"/>
                          <a:cs typeface="Times New Roman"/>
                        </a:rPr>
                        <a:t>2</a:t>
                      </a:r>
                      <a:endParaRPr lang="el-GR" sz="3600" dirty="0">
                        <a:effectLst/>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Ορθογώνιο 5"/>
          <p:cNvSpPr/>
          <p:nvPr/>
        </p:nvSpPr>
        <p:spPr>
          <a:xfrm>
            <a:off x="251520" y="3501008"/>
            <a:ext cx="8640960" cy="4001095"/>
          </a:xfrm>
          <a:prstGeom prst="rect">
            <a:avLst/>
          </a:prstGeom>
        </p:spPr>
        <p:txBody>
          <a:bodyPr wrap="square">
            <a:spAutoFit/>
          </a:bodyPr>
          <a:lstStyle/>
          <a:p>
            <a:r>
              <a:rPr lang="el-GR" sz="2000" dirty="0"/>
              <a:t>Υπό αυτές τις συνθήκες, ποια από τις ακόλουθες προτάσεις είναι σωστή: </a:t>
            </a:r>
            <a:endParaRPr lang="el-GR" sz="2000" dirty="0" smtClean="0"/>
          </a:p>
          <a:p>
            <a:r>
              <a:rPr lang="el-GR" sz="2000" dirty="0" smtClean="0"/>
              <a:t>α</a:t>
            </a:r>
            <a:r>
              <a:rPr lang="el-GR" sz="2000" dirty="0"/>
              <a:t>) Δεν θα υπάρξει εμπόριο επειδή το κόστος παραγωγής της Ε είναι χαμηλότερο και για τα δύο εμπορεύματα, </a:t>
            </a:r>
            <a:endParaRPr lang="el-GR" sz="2000" dirty="0" smtClean="0"/>
          </a:p>
          <a:p>
            <a:r>
              <a:rPr lang="el-GR" sz="2000" dirty="0" smtClean="0"/>
              <a:t>β</a:t>
            </a:r>
            <a:r>
              <a:rPr lang="el-GR" sz="2000" dirty="0"/>
              <a:t>) Δεν θα υπάρξει εμπόριο επειδή δεν υπάρχει διαφορά στο σχετικό πλεονέκτημα κόστους, </a:t>
            </a:r>
            <a:endParaRPr lang="el-GR" sz="2000" dirty="0" smtClean="0"/>
          </a:p>
          <a:p>
            <a:r>
              <a:rPr lang="el-GR" sz="2000" dirty="0" smtClean="0"/>
              <a:t>γ</a:t>
            </a:r>
            <a:r>
              <a:rPr lang="el-GR" sz="2000" dirty="0"/>
              <a:t>) Η χώρα Γ έχει απόλυτο πλεονέκτημα στην παραγωγή και των δύο εμπορευμάτων, </a:t>
            </a:r>
            <a:endParaRPr lang="el-GR" sz="2000" dirty="0" smtClean="0"/>
          </a:p>
          <a:p>
            <a:r>
              <a:rPr lang="el-GR" sz="2000" dirty="0" smtClean="0"/>
              <a:t>δ) </a:t>
            </a:r>
            <a:r>
              <a:rPr lang="el-GR" sz="2000" dirty="0"/>
              <a:t>Η χώρα Ε έχει συγκριτικό πλεονέκτημα στην παραγωγή αυτοκινήτων, </a:t>
            </a:r>
            <a:endParaRPr lang="el-GR" sz="2000" dirty="0" smtClean="0"/>
          </a:p>
          <a:p>
            <a:r>
              <a:rPr lang="el-GR" sz="2000" dirty="0" smtClean="0"/>
              <a:t>ε</a:t>
            </a:r>
            <a:r>
              <a:rPr lang="el-GR" sz="2000" dirty="0"/>
              <a:t>) Θα υπάρξει εμπόριο, με την προϋπόθεση ότι οι οροί του εμπορίου θα είναι τέτοιοι ώστε 2 τόνοι λάδι ανταλλάσσονται με 1 αυτοκίνητο. </a:t>
            </a:r>
            <a:endParaRPr lang="el-GR" sz="2000" dirty="0" smtClean="0"/>
          </a:p>
          <a:p>
            <a:endParaRPr lang="el-GR" dirty="0"/>
          </a:p>
          <a:p>
            <a:endParaRPr lang="el-GR" dirty="0" smtClean="0"/>
          </a:p>
          <a:p>
            <a:endParaRPr lang="el-GR" dirty="0"/>
          </a:p>
        </p:txBody>
      </p:sp>
    </p:spTree>
    <p:extLst>
      <p:ext uri="{BB962C8B-B14F-4D97-AF65-F5344CB8AC3E}">
        <p14:creationId xmlns:p14="http://schemas.microsoft.com/office/powerpoint/2010/main" val="156154272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Ασκήσεις </a:t>
            </a:r>
            <a:endParaRPr lang="el-GR"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6505253"/>
            <a:ext cx="9144000" cy="3456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238266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encrypted-tbn0.gstatic.com/images?q=tbn:ANd9GcTBqUMnzS98zM22SGUFmA-f5DMLjeZFqtgA27aDNhRImdguOmdc">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093296"/>
            <a:ext cx="9144000" cy="764704"/>
          </a:xfrm>
          <a:prstGeom prst="rect">
            <a:avLst/>
          </a:prstGeom>
          <a:noFill/>
          <a:extLst>
            <a:ext uri="{909E8E84-426E-40DD-AFC4-6F175D3DCCD1}">
              <a14:hiddenFill xmlns:a14="http://schemas.microsoft.com/office/drawing/2010/main">
                <a:solidFill>
                  <a:srgbClr val="FFFFFF"/>
                </a:solidFill>
              </a14:hiddenFill>
            </a:ext>
          </a:extLst>
        </p:spPr>
      </p:pic>
      <p:sp>
        <p:nvSpPr>
          <p:cNvPr id="4" name="Θέση περιεχομένου 3"/>
          <p:cNvSpPr>
            <a:spLocks noGrp="1"/>
          </p:cNvSpPr>
          <p:nvPr>
            <p:ph idx="1"/>
          </p:nvPr>
        </p:nvSpPr>
        <p:spPr>
          <a:xfrm>
            <a:off x="107504" y="188640"/>
            <a:ext cx="8928992" cy="6552728"/>
          </a:xfrm>
        </p:spPr>
        <p:txBody>
          <a:bodyPr/>
          <a:lstStyle/>
          <a:p>
            <a:r>
              <a:rPr lang="el-GR" dirty="0" smtClean="0"/>
              <a:t>Αρχές οικονομικής</a:t>
            </a:r>
          </a:p>
          <a:p>
            <a:pPr>
              <a:buFont typeface="Wingdings" panose="05000000000000000000" pitchFamily="2" charset="2"/>
              <a:buChar char="q"/>
            </a:pPr>
            <a:r>
              <a:rPr lang="el-GR" dirty="0" smtClean="0"/>
              <a:t> Το εμπόριο είναι επωφελές για όλα τα μέρη που συμμετέχουν σε αυτό (συγκριτικό πλεονέκτημα).</a:t>
            </a:r>
          </a:p>
          <a:p>
            <a:pPr>
              <a:buFont typeface="Wingdings" panose="05000000000000000000" pitchFamily="2" charset="2"/>
              <a:buChar char="q"/>
            </a:pPr>
            <a:r>
              <a:rPr lang="el-GR" dirty="0" smtClean="0"/>
              <a:t> Οι αγορές συνήθως είναι ο σωστός δρόμος για το συντονισμό του εμπορίου μεταξύ των ανθρώπων.</a:t>
            </a:r>
          </a:p>
          <a:p>
            <a:pPr>
              <a:buFont typeface="Wingdings" panose="05000000000000000000" pitchFamily="2" charset="2"/>
              <a:buChar char="q"/>
            </a:pPr>
            <a:r>
              <a:rPr lang="el-GR" dirty="0" smtClean="0"/>
              <a:t> Η Κυβέρνηση δυνητικά μπορεί να βελτιώσει τα αποτελέσματα της λειτουργίας των αγορών στην περίπτωση της ύπαρξης αποτυχίας στην αγορά ή στην περίπτωση όπου το αποτέλεσμα της αγοράς δημιουργεί ανισότητες.</a:t>
            </a:r>
            <a:endParaRPr lang="el-GR" dirty="0"/>
          </a:p>
        </p:txBody>
      </p:sp>
    </p:spTree>
    <p:extLst>
      <p:ext uri="{BB962C8B-B14F-4D97-AF65-F5344CB8AC3E}">
        <p14:creationId xmlns:p14="http://schemas.microsoft.com/office/powerpoint/2010/main" val="35121044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encrypted-tbn0.gstatic.com/images?q=tbn:ANd9GcTBqUMnzS98zM22SGUFmA-f5DMLjeZFqtgA27aDNhRImdguOmdc">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093296"/>
            <a:ext cx="9144000" cy="764704"/>
          </a:xfrm>
          <a:prstGeom prst="rect">
            <a:avLst/>
          </a:prstGeom>
          <a:noFill/>
          <a:extLst>
            <a:ext uri="{909E8E84-426E-40DD-AFC4-6F175D3DCCD1}">
              <a14:hiddenFill xmlns:a14="http://schemas.microsoft.com/office/drawing/2010/main">
                <a:solidFill>
                  <a:srgbClr val="FFFFFF"/>
                </a:solidFill>
              </a14:hiddenFill>
            </a:ext>
          </a:extLst>
        </p:spPr>
      </p:pic>
      <p:sp>
        <p:nvSpPr>
          <p:cNvPr id="4" name="Θέση περιεχομένου 3"/>
          <p:cNvSpPr>
            <a:spLocks noGrp="1"/>
          </p:cNvSpPr>
          <p:nvPr>
            <p:ph idx="1"/>
          </p:nvPr>
        </p:nvSpPr>
        <p:spPr>
          <a:xfrm>
            <a:off x="107504" y="188640"/>
            <a:ext cx="8928992" cy="6552728"/>
          </a:xfrm>
        </p:spPr>
        <p:txBody>
          <a:bodyPr/>
          <a:lstStyle/>
          <a:p>
            <a:r>
              <a:rPr lang="el-GR" dirty="0" smtClean="0"/>
              <a:t>Αρχές οικονομικής</a:t>
            </a:r>
          </a:p>
          <a:p>
            <a:pPr>
              <a:buFont typeface="Wingdings" panose="05000000000000000000" pitchFamily="2" charset="2"/>
              <a:buChar char="q"/>
            </a:pPr>
            <a:r>
              <a:rPr lang="el-GR" dirty="0" smtClean="0"/>
              <a:t> Η παραγωγικότητα αποτελεί τον βασικότερο παράγοντα του βιοτικού επιπέδου.</a:t>
            </a:r>
          </a:p>
          <a:p>
            <a:pPr>
              <a:buFont typeface="Wingdings" panose="05000000000000000000" pitchFamily="2" charset="2"/>
              <a:buChar char="q"/>
            </a:pPr>
            <a:r>
              <a:rPr lang="el-GR" dirty="0"/>
              <a:t> </a:t>
            </a:r>
            <a:r>
              <a:rPr lang="el-GR" dirty="0" smtClean="0"/>
              <a:t>Η αυξημένη ποσότητα χρήματος αποτελεί την κυριότερη αιτία πληθωρισμού.</a:t>
            </a:r>
          </a:p>
          <a:p>
            <a:pPr>
              <a:buFont typeface="Wingdings" panose="05000000000000000000" pitchFamily="2" charset="2"/>
              <a:buChar char="q"/>
            </a:pPr>
            <a:r>
              <a:rPr lang="el-GR" dirty="0"/>
              <a:t> </a:t>
            </a:r>
            <a:r>
              <a:rPr lang="el-GR" dirty="0" smtClean="0"/>
              <a:t>Η κοινωνία αντιμετωπίζει βραχυχρόνια την επιλογή μεταξύ πληθωρισμού και ανεργίας</a:t>
            </a:r>
            <a:endParaRPr lang="el-GR" dirty="0"/>
          </a:p>
        </p:txBody>
      </p:sp>
    </p:spTree>
    <p:extLst>
      <p:ext uri="{BB962C8B-B14F-4D97-AF65-F5344CB8AC3E}">
        <p14:creationId xmlns:p14="http://schemas.microsoft.com/office/powerpoint/2010/main" val="10456952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encrypted-tbn0.gstatic.com/images?q=tbn:ANd9GcTBqUMnzS98zM22SGUFmA-f5DMLjeZFqtgA27aDNhRImdguOmdc">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093296"/>
            <a:ext cx="9144000" cy="764704"/>
          </a:xfrm>
          <a:prstGeom prst="rect">
            <a:avLst/>
          </a:prstGeom>
          <a:noFill/>
          <a:extLst>
            <a:ext uri="{909E8E84-426E-40DD-AFC4-6F175D3DCCD1}">
              <a14:hiddenFill xmlns:a14="http://schemas.microsoft.com/office/drawing/2010/main">
                <a:solidFill>
                  <a:srgbClr val="FFFFFF"/>
                </a:solidFill>
              </a14:hiddenFill>
            </a:ext>
          </a:extLst>
        </p:spPr>
      </p:pic>
      <p:sp>
        <p:nvSpPr>
          <p:cNvPr id="4" name="Θέση περιεχομένου 3"/>
          <p:cNvSpPr>
            <a:spLocks noGrp="1"/>
          </p:cNvSpPr>
          <p:nvPr>
            <p:ph idx="1"/>
          </p:nvPr>
        </p:nvSpPr>
        <p:spPr>
          <a:xfrm>
            <a:off x="107504" y="188640"/>
            <a:ext cx="8928992" cy="6552728"/>
          </a:xfrm>
        </p:spPr>
        <p:txBody>
          <a:bodyPr/>
          <a:lstStyle/>
          <a:p>
            <a:r>
              <a:rPr lang="el-GR" dirty="0" smtClean="0"/>
              <a:t>Οικονομολόγοι </a:t>
            </a:r>
          </a:p>
          <a:p>
            <a:pPr>
              <a:buFont typeface="Wingdings" panose="05000000000000000000" pitchFamily="2" charset="2"/>
              <a:buChar char="q"/>
            </a:pPr>
            <a:r>
              <a:rPr lang="el-GR" dirty="0"/>
              <a:t> </a:t>
            </a:r>
            <a:r>
              <a:rPr lang="el-GR" dirty="0" smtClean="0"/>
              <a:t>Οι οικονομολόγοι κατασκευάζουν υποθέσεις έτσι ώστε να κάνουν πιο εύκολα κατανοητή την πραγματική λειτουργία του κόσμου.</a:t>
            </a:r>
          </a:p>
          <a:p>
            <a:pPr>
              <a:buFont typeface="Wingdings" panose="05000000000000000000" pitchFamily="2" charset="2"/>
              <a:buChar char="q"/>
            </a:pPr>
            <a:r>
              <a:rPr lang="el-GR" dirty="0"/>
              <a:t> </a:t>
            </a:r>
            <a:r>
              <a:rPr lang="el-GR" dirty="0" smtClean="0"/>
              <a:t>Οι Οικονομολόγοι χρησιμοποιούν υποδείγματα για να απλουστεύσουν την πραγματικότητα με σκοπό την καλύτερη κατανόηση του πραγματικού κόσμου.</a:t>
            </a:r>
          </a:p>
          <a:p>
            <a:pPr>
              <a:buFont typeface="Wingdings" panose="05000000000000000000" pitchFamily="2" charset="2"/>
              <a:buChar char="q"/>
            </a:pPr>
            <a:r>
              <a:rPr lang="el-GR" dirty="0"/>
              <a:t> </a:t>
            </a:r>
            <a:r>
              <a:rPr lang="el-GR" dirty="0" smtClean="0"/>
              <a:t>Δύο από τα πιο βασικά οικονομικά υποδείγματα περιλαμβάνουν:</a:t>
            </a:r>
          </a:p>
          <a:p>
            <a:pPr marL="0" indent="0" algn="r">
              <a:buNone/>
            </a:pPr>
            <a:r>
              <a:rPr lang="el-GR" sz="2400" i="1" dirty="0" smtClean="0"/>
              <a:t>• Το διάγραμμα του Οικονομικού Κυκλώματος</a:t>
            </a:r>
          </a:p>
          <a:p>
            <a:pPr marL="0" indent="0" algn="r">
              <a:buNone/>
            </a:pPr>
            <a:r>
              <a:rPr lang="el-GR" sz="2400" i="1" dirty="0" smtClean="0"/>
              <a:t>• Την καμπύλη Παραγωγικών Δυνατοτήτων</a:t>
            </a:r>
            <a:endParaRPr lang="el-GR" sz="2400" i="1" dirty="0"/>
          </a:p>
        </p:txBody>
      </p:sp>
    </p:spTree>
    <p:extLst>
      <p:ext uri="{BB962C8B-B14F-4D97-AF65-F5344CB8AC3E}">
        <p14:creationId xmlns:p14="http://schemas.microsoft.com/office/powerpoint/2010/main" val="21663987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encrypted-tbn0.gstatic.com/images?q=tbn:ANd9GcTBqUMnzS98zM22SGUFmA-f5DMLjeZFqtgA27aDNhRImdguOmdc">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093296"/>
            <a:ext cx="9144000" cy="764704"/>
          </a:xfrm>
          <a:prstGeom prst="rect">
            <a:avLst/>
          </a:prstGeom>
          <a:noFill/>
          <a:extLst>
            <a:ext uri="{909E8E84-426E-40DD-AFC4-6F175D3DCCD1}">
              <a14:hiddenFill xmlns:a14="http://schemas.microsoft.com/office/drawing/2010/main">
                <a:solidFill>
                  <a:srgbClr val="FFFFFF"/>
                </a:solidFill>
              </a14:hiddenFill>
            </a:ext>
          </a:extLst>
        </p:spPr>
      </p:pic>
      <p:sp>
        <p:nvSpPr>
          <p:cNvPr id="4" name="Θέση περιεχομένου 3"/>
          <p:cNvSpPr>
            <a:spLocks noGrp="1"/>
          </p:cNvSpPr>
          <p:nvPr>
            <p:ph idx="1"/>
          </p:nvPr>
        </p:nvSpPr>
        <p:spPr>
          <a:xfrm>
            <a:off x="107504" y="188640"/>
            <a:ext cx="8928992" cy="6552728"/>
          </a:xfrm>
        </p:spPr>
        <p:txBody>
          <a:bodyPr/>
          <a:lstStyle/>
          <a:p>
            <a:r>
              <a:rPr lang="el-GR" dirty="0" smtClean="0"/>
              <a:t>Οικονομολόγοι</a:t>
            </a:r>
          </a:p>
          <a:p>
            <a:pPr>
              <a:buFont typeface="Wingdings" panose="05000000000000000000" pitchFamily="2" charset="2"/>
              <a:buChar char="q"/>
            </a:pPr>
            <a:r>
              <a:rPr lang="el-GR" dirty="0" smtClean="0"/>
              <a:t>Η θετικιστική προσέγγιση αφορά την άποψη σχετικά με το πώς είναι στην πράξη ο κόσμος.</a:t>
            </a:r>
          </a:p>
          <a:p>
            <a:pPr>
              <a:buFont typeface="Wingdings" panose="05000000000000000000" pitchFamily="2" charset="2"/>
              <a:buChar char="q"/>
            </a:pPr>
            <a:r>
              <a:rPr lang="el-GR" dirty="0"/>
              <a:t> </a:t>
            </a:r>
            <a:r>
              <a:rPr lang="el-GR" dirty="0" smtClean="0"/>
              <a:t>Η κανονιστική προσέγγιση αφορά την άποψη για το πώς ο κόσμος θα έπρεπε να είναι.</a:t>
            </a:r>
          </a:p>
          <a:p>
            <a:pPr>
              <a:buFont typeface="Wingdings" panose="05000000000000000000" pitchFamily="2" charset="2"/>
              <a:buChar char="q"/>
            </a:pPr>
            <a:r>
              <a:rPr lang="el-GR" dirty="0"/>
              <a:t> </a:t>
            </a:r>
            <a:r>
              <a:rPr lang="el-GR" dirty="0" smtClean="0"/>
              <a:t>Όταν οι οικονομολόγοι προβαίνουν σε κανονιστικές προσεγγίσεις τότε δρουν ως σύμβουλοι πολιτικής και όχι ως επιστήμονες.</a:t>
            </a:r>
            <a:endParaRPr lang="el-GR" dirty="0"/>
          </a:p>
        </p:txBody>
      </p:sp>
    </p:spTree>
    <p:extLst>
      <p:ext uri="{BB962C8B-B14F-4D97-AF65-F5344CB8AC3E}">
        <p14:creationId xmlns:p14="http://schemas.microsoft.com/office/powerpoint/2010/main" val="15746395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encrypted-tbn0.gstatic.com/images?q=tbn:ANd9GcTBqUMnzS98zM22SGUFmA-f5DMLjeZFqtgA27aDNhRImdguOmdc">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093296"/>
            <a:ext cx="9144000" cy="764704"/>
          </a:xfrm>
          <a:prstGeom prst="rect">
            <a:avLst/>
          </a:prstGeom>
          <a:noFill/>
          <a:extLst>
            <a:ext uri="{909E8E84-426E-40DD-AFC4-6F175D3DCCD1}">
              <a14:hiddenFill xmlns:a14="http://schemas.microsoft.com/office/drawing/2010/main">
                <a:solidFill>
                  <a:srgbClr val="FFFFFF"/>
                </a:solidFill>
              </a14:hiddenFill>
            </a:ext>
          </a:extLst>
        </p:spPr>
      </p:pic>
      <p:sp>
        <p:nvSpPr>
          <p:cNvPr id="4" name="Θέση περιεχομένου 3"/>
          <p:cNvSpPr>
            <a:spLocks noGrp="1"/>
          </p:cNvSpPr>
          <p:nvPr>
            <p:ph idx="1"/>
          </p:nvPr>
        </p:nvSpPr>
        <p:spPr>
          <a:xfrm>
            <a:off x="107504" y="188640"/>
            <a:ext cx="8928992" cy="6552728"/>
          </a:xfrm>
        </p:spPr>
        <p:txBody>
          <a:bodyPr/>
          <a:lstStyle/>
          <a:p>
            <a:r>
              <a:rPr lang="el-GR" dirty="0" smtClean="0"/>
              <a:t>Οικονομική επιστήμη </a:t>
            </a:r>
          </a:p>
          <a:p>
            <a:pPr>
              <a:buFont typeface="Wingdings" panose="05000000000000000000" pitchFamily="2" charset="2"/>
              <a:buChar char="q"/>
            </a:pPr>
            <a:r>
              <a:rPr lang="el-GR" dirty="0"/>
              <a:t> </a:t>
            </a:r>
            <a:r>
              <a:rPr lang="el-GR" dirty="0" smtClean="0"/>
              <a:t>Στην Οικονομική μελετάμε τον τρόπο με τον οποίο οι κοινωνίες παράγουν και διακινούν τα αγαθά και τις υπηρεσίες στην προσπάθεια να ικανοποιηθούν οι ανάγκες και οι επιθυμίες των μελών της.</a:t>
            </a:r>
            <a:endParaRPr lang="el-GR" dirty="0"/>
          </a:p>
        </p:txBody>
      </p:sp>
    </p:spTree>
    <p:extLst>
      <p:ext uri="{BB962C8B-B14F-4D97-AF65-F5344CB8AC3E}">
        <p14:creationId xmlns:p14="http://schemas.microsoft.com/office/powerpoint/2010/main" val="31839194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encrypted-tbn0.gstatic.com/images?q=tbn:ANd9GcTBqUMnzS98zM22SGUFmA-f5DMLjeZFqtgA27aDNhRImdguOmdc">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093296"/>
            <a:ext cx="9144000" cy="764704"/>
          </a:xfrm>
          <a:prstGeom prst="rect">
            <a:avLst/>
          </a:prstGeom>
          <a:noFill/>
          <a:extLst>
            <a:ext uri="{909E8E84-426E-40DD-AFC4-6F175D3DCCD1}">
              <a14:hiddenFill xmlns:a14="http://schemas.microsoft.com/office/drawing/2010/main">
                <a:solidFill>
                  <a:srgbClr val="FFFFFF"/>
                </a:solidFill>
              </a14:hiddenFill>
            </a:ext>
          </a:extLst>
        </p:spPr>
      </p:pic>
      <p:sp>
        <p:nvSpPr>
          <p:cNvPr id="4" name="Θέση περιεχομένου 3"/>
          <p:cNvSpPr>
            <a:spLocks noGrp="1"/>
          </p:cNvSpPr>
          <p:nvPr>
            <p:ph idx="1"/>
          </p:nvPr>
        </p:nvSpPr>
        <p:spPr>
          <a:xfrm>
            <a:off x="107504" y="188640"/>
            <a:ext cx="8928992" cy="6552728"/>
          </a:xfrm>
        </p:spPr>
        <p:txBody>
          <a:bodyPr/>
          <a:lstStyle/>
          <a:p>
            <a:r>
              <a:rPr lang="el-GR" dirty="0"/>
              <a:t>Για καθεμία από τις προτάσεις που ακολουθεί, σημειώστε την ένδειξη σωστό ή λάθος ανάλογα με την κρίση σας</a:t>
            </a:r>
            <a:r>
              <a:rPr lang="el-GR" dirty="0" smtClean="0"/>
              <a:t>.</a:t>
            </a:r>
          </a:p>
          <a:p>
            <a:pPr marL="0" indent="0">
              <a:buNone/>
            </a:pPr>
            <a:endParaRPr lang="el-GR" dirty="0" smtClean="0"/>
          </a:p>
          <a:p>
            <a:r>
              <a:rPr lang="el-GR" b="1" dirty="0" smtClean="0"/>
              <a:t>1</a:t>
            </a:r>
            <a:r>
              <a:rPr lang="el-GR" b="1" dirty="0"/>
              <a:t>. </a:t>
            </a:r>
            <a:r>
              <a:rPr lang="el-GR" dirty="0"/>
              <a:t>Το τι θα πρέπει να παραχθεί σε μια οικονομία και σε ποιες ποσότητες αποτελεί βασικό οικονομικό πρόβλημα. </a:t>
            </a:r>
          </a:p>
          <a:p>
            <a:pPr marL="0" indent="0">
              <a:buNone/>
            </a:pPr>
            <a:endParaRPr lang="el-GR" dirty="0"/>
          </a:p>
          <a:p>
            <a:r>
              <a:rPr lang="el-GR" b="1" dirty="0"/>
              <a:t>2. </a:t>
            </a:r>
            <a:r>
              <a:rPr lang="el-GR" dirty="0"/>
              <a:t>Μια κοινωνία πρέπει να ασχολείται με το θέμα της παραγωγής, αλλά δε χρειάζεται να ασχολείται  με το θέμα της διανομής του κοινωνικού προϊόντος.</a:t>
            </a:r>
          </a:p>
          <a:p>
            <a:endParaRPr lang="el-GR" dirty="0"/>
          </a:p>
        </p:txBody>
      </p:sp>
    </p:spTree>
    <p:extLst>
      <p:ext uri="{BB962C8B-B14F-4D97-AF65-F5344CB8AC3E}">
        <p14:creationId xmlns:p14="http://schemas.microsoft.com/office/powerpoint/2010/main" val="13090387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encrypted-tbn0.gstatic.com/images?q=tbn:ANd9GcTBqUMnzS98zM22SGUFmA-f5DMLjeZFqtgA27aDNhRImdguOmdc">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093296"/>
            <a:ext cx="9144000" cy="764704"/>
          </a:xfrm>
          <a:prstGeom prst="rect">
            <a:avLst/>
          </a:prstGeom>
          <a:noFill/>
          <a:extLst>
            <a:ext uri="{909E8E84-426E-40DD-AFC4-6F175D3DCCD1}">
              <a14:hiddenFill xmlns:a14="http://schemas.microsoft.com/office/drawing/2010/main">
                <a:solidFill>
                  <a:srgbClr val="FFFFFF"/>
                </a:solidFill>
              </a14:hiddenFill>
            </a:ext>
          </a:extLst>
        </p:spPr>
      </p:pic>
      <p:sp>
        <p:nvSpPr>
          <p:cNvPr id="4" name="Θέση περιεχομένου 3"/>
          <p:cNvSpPr>
            <a:spLocks noGrp="1"/>
          </p:cNvSpPr>
          <p:nvPr>
            <p:ph idx="1"/>
          </p:nvPr>
        </p:nvSpPr>
        <p:spPr>
          <a:xfrm>
            <a:off x="107504" y="188640"/>
            <a:ext cx="8928992" cy="6552728"/>
          </a:xfrm>
        </p:spPr>
        <p:txBody>
          <a:bodyPr/>
          <a:lstStyle/>
          <a:p>
            <a:r>
              <a:rPr lang="el-GR" b="1" dirty="0"/>
              <a:t>3. </a:t>
            </a:r>
            <a:r>
              <a:rPr lang="el-GR" dirty="0"/>
              <a:t>Είναι δυνατόν να ικανοποιούνται ταυτόχρονα σε επιθυμητό βαθμό όλοι οι οικονομικοί στόχοι μιας κοινωνίας.</a:t>
            </a:r>
          </a:p>
          <a:p>
            <a:endParaRPr lang="el-GR" dirty="0"/>
          </a:p>
          <a:p>
            <a:r>
              <a:rPr lang="el-GR" b="1" dirty="0"/>
              <a:t>4. </a:t>
            </a:r>
            <a:r>
              <a:rPr lang="el-GR" dirty="0"/>
              <a:t>Αυτό που θεωρείται ως οικονομικό πρόβλημα σε μια οικονομία αφορά στην έλλειψη μετρητών πολλών επιχειρήσεων και ατόμων και δεν έχει σχέση με τη στενότητα αγαθών, υπηρεσιών και παραγωγικών συντελεστών. Για το λόγο αυτό, η οικονομική επιστήμη δεν ασχολείται με αυτό.</a:t>
            </a:r>
          </a:p>
          <a:p>
            <a:endParaRPr lang="el-GR" dirty="0"/>
          </a:p>
        </p:txBody>
      </p:sp>
    </p:spTree>
    <p:extLst>
      <p:ext uri="{BB962C8B-B14F-4D97-AF65-F5344CB8AC3E}">
        <p14:creationId xmlns:p14="http://schemas.microsoft.com/office/powerpoint/2010/main" val="3216880094"/>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49</TotalTime>
  <Words>1589</Words>
  <Application>Microsoft Office PowerPoint</Application>
  <PresentationFormat>Προβολή στην οθόνη (4:3)</PresentationFormat>
  <Paragraphs>125</Paragraphs>
  <Slides>24</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24</vt:i4>
      </vt:variant>
    </vt:vector>
  </HeadingPairs>
  <TitlesOfParts>
    <vt:vector size="25" baseType="lpstr">
      <vt:lpstr>Θέμα του Office</vt:lpstr>
      <vt:lpstr>Εισαγωγή στην Οικονομική Ι</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Ασκήσεις </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Νίκος</dc:creator>
  <cp:lastModifiedBy>Νίκος</cp:lastModifiedBy>
  <cp:revision>18</cp:revision>
  <dcterms:created xsi:type="dcterms:W3CDTF">2014-10-16T17:27:13Z</dcterms:created>
  <dcterms:modified xsi:type="dcterms:W3CDTF">2014-10-29T16:20:59Z</dcterms:modified>
</cp:coreProperties>
</file>