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71"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86"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D7BFAD-F20D-499B-B1A4-25661402FE5B}" type="datetimeFigureOut">
              <a:rPr lang="el-GR" smtClean="0"/>
              <a:pPr/>
              <a:t>15/3/2013</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BDB4C6-BD76-40E5-AF14-BD739BCBF363}"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1</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10</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11</a:t>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12</a:t>
            </a:fld>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13</a:t>
            </a:fld>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14</a:t>
            </a:fld>
            <a:endParaRPr 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15</a:t>
            </a:fld>
            <a:endParaRPr 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16</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2</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3</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4</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5</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6</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7</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8</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6FCFC372-3279-467C-9FB5-32C6B960CCA6}" type="datetimeFigureOut">
              <a:rPr lang="el-GR" smtClean="0"/>
              <a:pPr/>
              <a:t>15/3/2013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77F09DC-EDE2-4E87-A5B8-3548336BED93}"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6FCFC372-3279-467C-9FB5-32C6B960CCA6}" type="datetimeFigureOut">
              <a:rPr lang="el-GR" smtClean="0"/>
              <a:pPr/>
              <a:t>15/3/2013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77F09DC-EDE2-4E87-A5B8-3548336BED9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6FCFC372-3279-467C-9FB5-32C6B960CCA6}" type="datetimeFigureOut">
              <a:rPr lang="el-GR" smtClean="0"/>
              <a:pPr/>
              <a:t>15/3/2013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77F09DC-EDE2-4E87-A5B8-3548336BED9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6FCFC372-3279-467C-9FB5-32C6B960CCA6}" type="datetimeFigureOut">
              <a:rPr lang="el-GR" smtClean="0"/>
              <a:pPr/>
              <a:t>15/3/2013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77F09DC-EDE2-4E87-A5B8-3548336BED93}"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CFC372-3279-467C-9FB5-32C6B960CCA6}" type="datetimeFigureOut">
              <a:rPr lang="el-GR" smtClean="0"/>
              <a:pPr/>
              <a:t>15/3/2013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77F09DC-EDE2-4E87-A5B8-3548336BED93}"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6FCFC372-3279-467C-9FB5-32C6B960CCA6}" type="datetimeFigureOut">
              <a:rPr lang="el-GR" smtClean="0"/>
              <a:pPr/>
              <a:t>15/3/2013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77F09DC-EDE2-4E87-A5B8-3548336BED93}"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6FCFC372-3279-467C-9FB5-32C6B960CCA6}" type="datetimeFigureOut">
              <a:rPr lang="el-GR" smtClean="0"/>
              <a:pPr/>
              <a:t>15/3/2013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77F09DC-EDE2-4E87-A5B8-3548336BED93}"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6FCFC372-3279-467C-9FB5-32C6B960CCA6}" type="datetimeFigureOut">
              <a:rPr lang="el-GR" smtClean="0"/>
              <a:pPr/>
              <a:t>15/3/2013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77F09DC-EDE2-4E87-A5B8-3548336BED9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CFC372-3279-467C-9FB5-32C6B960CCA6}" type="datetimeFigureOut">
              <a:rPr lang="el-GR" smtClean="0"/>
              <a:pPr/>
              <a:t>15/3/2013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77F09DC-EDE2-4E87-A5B8-3548336BED9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CFC372-3279-467C-9FB5-32C6B960CCA6}" type="datetimeFigureOut">
              <a:rPr lang="el-GR" smtClean="0"/>
              <a:pPr/>
              <a:t>15/3/2013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77F09DC-EDE2-4E87-A5B8-3548336BED93}"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CFC372-3279-467C-9FB5-32C6B960CCA6}" type="datetimeFigureOut">
              <a:rPr lang="el-GR" smtClean="0"/>
              <a:pPr/>
              <a:t>15/3/2013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77F09DC-EDE2-4E87-A5B8-3548336BED93}"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CFC372-3279-467C-9FB5-32C6B960CCA6}" type="datetimeFigureOut">
              <a:rPr lang="el-GR" smtClean="0"/>
              <a:pPr/>
              <a:t>15/3/2013</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7F09DC-EDE2-4E87-A5B8-3548336BED93}"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3352800"/>
          </a:xfrm>
          <a:solidFill>
            <a:schemeClr val="accent5">
              <a:lumMod val="40000"/>
              <a:lumOff val="60000"/>
            </a:schemeClr>
          </a:solidFill>
        </p:spPr>
        <p:txBody>
          <a:bodyPr>
            <a:normAutofit/>
          </a:bodyPr>
          <a:lstStyle/>
          <a:p>
            <a:r>
              <a:rPr lang="el-GR" sz="4000" dirty="0" smtClean="0">
                <a:latin typeface="Tahoma" pitchFamily="34" charset="0"/>
                <a:cs typeface="Tahoma" pitchFamily="34" charset="0"/>
              </a:rPr>
              <a:t/>
            </a:r>
            <a:br>
              <a:rPr lang="el-GR" sz="4000" dirty="0" smtClean="0">
                <a:latin typeface="Tahoma" pitchFamily="34" charset="0"/>
                <a:cs typeface="Tahoma" pitchFamily="34" charset="0"/>
              </a:rPr>
            </a:br>
            <a:r>
              <a:rPr lang="el-GR" sz="4000" dirty="0" smtClean="0">
                <a:latin typeface="Tahoma" pitchFamily="34" charset="0"/>
                <a:cs typeface="Tahoma" pitchFamily="34" charset="0"/>
              </a:rPr>
              <a:t>ΚΟΙΝΩΝΙΟΛΟΓΙΑ ΤΗΣ ΟΙΚΟΓΕΝΕΙΑΣ</a:t>
            </a:r>
            <a:endParaRPr lang="el-GR" sz="4000" dirty="0">
              <a:latin typeface="Tahoma" pitchFamily="34" charset="0"/>
              <a:cs typeface="Tahoma" pitchFamily="34" charset="0"/>
            </a:endParaRPr>
          </a:p>
        </p:txBody>
      </p:sp>
      <p:sp>
        <p:nvSpPr>
          <p:cNvPr id="6" name="TextBox 5"/>
          <p:cNvSpPr txBox="1"/>
          <p:nvPr/>
        </p:nvSpPr>
        <p:spPr>
          <a:xfrm>
            <a:off x="3505200" y="4503003"/>
            <a:ext cx="5638800" cy="707886"/>
          </a:xfrm>
          <a:prstGeom prst="rect">
            <a:avLst/>
          </a:prstGeom>
          <a:noFill/>
        </p:spPr>
        <p:txBody>
          <a:bodyPr wrap="square" rtlCol="0">
            <a:spAutoFit/>
          </a:bodyPr>
          <a:lstStyle/>
          <a:p>
            <a:pPr algn="ctr"/>
            <a:r>
              <a:rPr lang="el-GR" sz="2000" dirty="0" smtClean="0">
                <a:latin typeface="Tahoma" pitchFamily="34" charset="0"/>
                <a:cs typeface="Tahoma" pitchFamily="34" charset="0"/>
              </a:rPr>
              <a:t>ΑΝΤΙΓΟΝΗ-ΑΛΜΠΑ ΠΑΠΑΚΩΝΣΤΑΝΤΙΝΟΥ</a:t>
            </a:r>
            <a:endParaRPr lang="en-US" sz="2000" dirty="0" smtClean="0">
              <a:latin typeface="Tahoma" pitchFamily="34" charset="0"/>
              <a:cs typeface="Tahoma" pitchFamily="34" charset="0"/>
            </a:endParaRPr>
          </a:p>
          <a:p>
            <a:pPr algn="ctr"/>
            <a:r>
              <a:rPr lang="el-GR" sz="2000" dirty="0" smtClean="0">
                <a:latin typeface="Tahoma" pitchFamily="34" charset="0"/>
                <a:cs typeface="Tahoma" pitchFamily="34" charset="0"/>
              </a:rPr>
              <a:t>Διδάσκουσα Π.Δ. 407/80</a:t>
            </a:r>
            <a:endParaRPr lang="el-GR" sz="2000" dirty="0">
              <a:latin typeface="Tahoma" pitchFamily="34" charset="0"/>
              <a:cs typeface="Tahoma" pitchFamily="34" charset="0"/>
            </a:endParaRPr>
          </a:p>
        </p:txBody>
      </p:sp>
      <p:sp>
        <p:nvSpPr>
          <p:cNvPr id="5" name="TextBox 4"/>
          <p:cNvSpPr txBox="1"/>
          <p:nvPr/>
        </p:nvSpPr>
        <p:spPr>
          <a:xfrm>
            <a:off x="0" y="6183868"/>
            <a:ext cx="9144000" cy="646331"/>
          </a:xfrm>
          <a:prstGeom prst="rect">
            <a:avLst/>
          </a:prstGeom>
          <a:noFill/>
        </p:spPr>
        <p:txBody>
          <a:bodyPr wrap="square" rtlCol="0">
            <a:spAutoFit/>
          </a:bodyPr>
          <a:lstStyle/>
          <a:p>
            <a:pPr algn="ctr"/>
            <a:r>
              <a:rPr lang="el-GR" dirty="0" smtClean="0">
                <a:latin typeface="Tahoma" pitchFamily="34" charset="0"/>
                <a:cs typeface="Tahoma" pitchFamily="34" charset="0"/>
              </a:rPr>
              <a:t>ΜΑΘΗΜΑ </a:t>
            </a:r>
            <a:r>
              <a:rPr lang="el-GR" dirty="0">
                <a:latin typeface="Tahoma" pitchFamily="34" charset="0"/>
                <a:cs typeface="Tahoma" pitchFamily="34" charset="0"/>
              </a:rPr>
              <a:t>4</a:t>
            </a:r>
            <a:r>
              <a:rPr lang="el-GR" baseline="30000" dirty="0" smtClean="0">
                <a:latin typeface="Tahoma" pitchFamily="34" charset="0"/>
                <a:cs typeface="Tahoma" pitchFamily="34" charset="0"/>
              </a:rPr>
              <a:t>Ο</a:t>
            </a:r>
            <a:r>
              <a:rPr lang="el-GR" dirty="0" smtClean="0">
                <a:latin typeface="Tahoma" pitchFamily="34" charset="0"/>
                <a:cs typeface="Tahoma" pitchFamily="34" charset="0"/>
              </a:rPr>
              <a:t> (08/03/2013): ΤΟ ΑΝΤΙΚΕΙΜΕΝΟ ΤΗΣ ΚΟΙΝΩΝΙΟΛΟΓΙΑΣ ΤΗΣ ΟΙΚΟΓΕΝΕΙΑΣ</a:t>
            </a:r>
            <a:endParaRPr lang="el-GR" dirty="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 Η ΟΙΚΟΓΕΝΕΙΑ </a:t>
            </a:r>
            <a:br>
              <a:rPr lang="el-GR" sz="3600" b="1" dirty="0" smtClean="0">
                <a:latin typeface="Tahoma" pitchFamily="34" charset="0"/>
                <a:cs typeface="Tahoma" pitchFamily="34" charset="0"/>
              </a:rPr>
            </a:br>
            <a:r>
              <a:rPr lang="el-GR" sz="3600" b="1" dirty="0" smtClean="0">
                <a:latin typeface="Tahoma" pitchFamily="34" charset="0"/>
                <a:cs typeface="Tahoma" pitchFamily="34" charset="0"/>
              </a:rPr>
              <a:t>ΣΤΙΣ ΚΟΙΝΩΝΙΚΕΣ ΕΠΙΣΤΗΜΕΣ</a:t>
            </a:r>
            <a:endParaRPr lang="el-GR" sz="3600" b="1" dirty="0">
              <a:latin typeface="Tahoma" pitchFamily="34" charset="0"/>
              <a:cs typeface="Tahoma" pitchFamily="34" charset="0"/>
            </a:endParaRPr>
          </a:p>
        </p:txBody>
      </p:sp>
      <p:sp>
        <p:nvSpPr>
          <p:cNvPr id="3" name="TextBox 2"/>
          <p:cNvSpPr txBox="1"/>
          <p:nvPr/>
        </p:nvSpPr>
        <p:spPr>
          <a:xfrm>
            <a:off x="0" y="1600200"/>
            <a:ext cx="9144000" cy="461665"/>
          </a:xfrm>
          <a:prstGeom prst="rect">
            <a:avLst/>
          </a:prstGeom>
          <a:noFill/>
        </p:spPr>
        <p:txBody>
          <a:bodyPr wrap="square" rtlCol="0">
            <a:spAutoFit/>
          </a:bodyPr>
          <a:lstStyle/>
          <a:p>
            <a:pPr marL="180000" indent="-540000">
              <a:spcAft>
                <a:spcPts val="600"/>
              </a:spcAft>
            </a:pPr>
            <a:r>
              <a:rPr lang="el-GR" sz="2400" i="1" u="sng" dirty="0" smtClean="0">
                <a:latin typeface="Tahoma" pitchFamily="34" charset="0"/>
                <a:cs typeface="Tahoma" pitchFamily="34" charset="0"/>
              </a:rPr>
              <a:t>Η κοινωνιολογία</a:t>
            </a:r>
          </a:p>
        </p:txBody>
      </p:sp>
      <p:sp>
        <p:nvSpPr>
          <p:cNvPr id="8" name="TextBox 7"/>
          <p:cNvSpPr txBox="1"/>
          <p:nvPr/>
        </p:nvSpPr>
        <p:spPr>
          <a:xfrm>
            <a:off x="0" y="1981200"/>
            <a:ext cx="9144000" cy="461665"/>
          </a:xfrm>
          <a:prstGeom prst="rect">
            <a:avLst/>
          </a:prstGeom>
          <a:noFill/>
        </p:spPr>
        <p:txBody>
          <a:bodyPr wrap="square" rtlCol="0">
            <a:spAutoFit/>
          </a:bodyPr>
          <a:lstStyle/>
          <a:p>
            <a:pPr indent="-182880" algn="just"/>
            <a:r>
              <a:rPr lang="el-GR" sz="2400" u="sng" dirty="0" smtClean="0">
                <a:latin typeface="Tahoma" pitchFamily="34" charset="0"/>
                <a:ea typeface="Tahoma" pitchFamily="34" charset="0"/>
                <a:cs typeface="Tahoma" pitchFamily="34" charset="0"/>
              </a:rPr>
              <a:t>Ένα παράδειγμα (</a:t>
            </a:r>
            <a:r>
              <a:rPr lang="en-US" sz="2400" u="sng" dirty="0" err="1" smtClean="0">
                <a:latin typeface="Tahoma" pitchFamily="34" charset="0"/>
                <a:ea typeface="Tahoma" pitchFamily="34" charset="0"/>
                <a:cs typeface="Tahoma" pitchFamily="34" charset="0"/>
              </a:rPr>
              <a:t>Henslin</a:t>
            </a:r>
            <a:r>
              <a:rPr lang="el-GR" sz="2400" u="sng" dirty="0" smtClean="0">
                <a:latin typeface="Tahoma" pitchFamily="34" charset="0"/>
                <a:ea typeface="Tahoma" pitchFamily="34" charset="0"/>
                <a:cs typeface="Tahoma" pitchFamily="34" charset="0"/>
              </a:rPr>
              <a:t>, 2004): </a:t>
            </a:r>
            <a:endParaRPr lang="el-GR" sz="2400" i="1" u="sng" dirty="0">
              <a:latin typeface="Tahoma" pitchFamily="34" charset="0"/>
              <a:ea typeface="Tahoma" pitchFamily="34" charset="0"/>
              <a:cs typeface="Tahoma" pitchFamily="34" charset="0"/>
            </a:endParaRPr>
          </a:p>
        </p:txBody>
      </p:sp>
      <p:sp>
        <p:nvSpPr>
          <p:cNvPr id="12" name="TextBox 11"/>
          <p:cNvSpPr txBox="1"/>
          <p:nvPr/>
        </p:nvSpPr>
        <p:spPr>
          <a:xfrm>
            <a:off x="0" y="2438400"/>
            <a:ext cx="9144000" cy="830997"/>
          </a:xfrm>
          <a:prstGeom prst="rect">
            <a:avLst/>
          </a:prstGeom>
          <a:noFill/>
        </p:spPr>
        <p:txBody>
          <a:bodyPr wrap="square" rtlCol="0">
            <a:spAutoFit/>
          </a:bodyPr>
          <a:lstStyle/>
          <a:p>
            <a:pPr indent="-182880" algn="just"/>
            <a:r>
              <a:rPr lang="el-GR" sz="2400" dirty="0" smtClean="0">
                <a:latin typeface="Segoe Script" pitchFamily="34" charset="0"/>
                <a:ea typeface="Tahoma" pitchFamily="34" charset="0"/>
                <a:cs typeface="Tahoma" pitchFamily="34" charset="0"/>
              </a:rPr>
              <a:t>Ο Νίκος και η Άννα «τα έφτιαξαν», δηλαδή επέλεξαν ο ένας τον άλλο για μία «αποκλειστική» σχέση.</a:t>
            </a:r>
            <a:endParaRPr lang="el-GR" sz="2400" dirty="0">
              <a:latin typeface="Segoe Script" pitchFamily="34" charset="0"/>
              <a:ea typeface="Tahoma" pitchFamily="34" charset="0"/>
              <a:cs typeface="Tahoma" pitchFamily="34" charset="0"/>
            </a:endParaRPr>
          </a:p>
        </p:txBody>
      </p:sp>
      <p:sp>
        <p:nvSpPr>
          <p:cNvPr id="11" name="TextBox 10"/>
          <p:cNvSpPr txBox="1"/>
          <p:nvPr/>
        </p:nvSpPr>
        <p:spPr>
          <a:xfrm>
            <a:off x="838200" y="3276600"/>
            <a:ext cx="8305800" cy="1200329"/>
          </a:xfrm>
          <a:prstGeom prst="rect">
            <a:avLst/>
          </a:prstGeom>
          <a:noFill/>
        </p:spPr>
        <p:txBody>
          <a:bodyPr wrap="square" rtlCol="0">
            <a:spAutoFit/>
          </a:bodyPr>
          <a:lstStyle/>
          <a:p>
            <a:pPr indent="-182880" algn="just"/>
            <a:r>
              <a:rPr lang="el-GR" sz="2400" dirty="0" smtClean="0">
                <a:latin typeface="Tahoma" pitchFamily="34" charset="0"/>
                <a:ea typeface="Tahoma" pitchFamily="34" charset="0"/>
                <a:cs typeface="Tahoma" pitchFamily="34" charset="0"/>
              </a:rPr>
              <a:t>Θεώρησαν ότι ταιριάζουν αφού κατέληξαν στο ότι μοιράζονται κοινές πεποιθήσεις και αντιλήψεις περί σωστού ή λάθους, τις οποίες όμως έχει προκαθορίσει η κοινωνία.</a:t>
            </a:r>
            <a:endParaRPr lang="el-GR" sz="2400" dirty="0">
              <a:latin typeface="Tahoma" pitchFamily="34" charset="0"/>
              <a:ea typeface="Tahoma" pitchFamily="34" charset="0"/>
              <a:cs typeface="Tahoma" pitchFamily="34" charset="0"/>
            </a:endParaRPr>
          </a:p>
        </p:txBody>
      </p:sp>
      <p:sp>
        <p:nvSpPr>
          <p:cNvPr id="17" name="Right Arrow 16"/>
          <p:cNvSpPr/>
          <p:nvPr/>
        </p:nvSpPr>
        <p:spPr>
          <a:xfrm>
            <a:off x="228600" y="3466279"/>
            <a:ext cx="457200" cy="304800"/>
          </a:xfrm>
          <a:prstGeom prst="rightArrow">
            <a:avLst/>
          </a:prstGeom>
          <a:solidFill>
            <a:schemeClr val="accent5">
              <a:lumMod val="40000"/>
              <a:lumOff val="6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 name="TextBox 17"/>
          <p:cNvSpPr txBox="1"/>
          <p:nvPr/>
        </p:nvSpPr>
        <p:spPr>
          <a:xfrm>
            <a:off x="838200" y="4526340"/>
            <a:ext cx="8305800" cy="1569660"/>
          </a:xfrm>
          <a:prstGeom prst="rect">
            <a:avLst/>
          </a:prstGeom>
          <a:noFill/>
        </p:spPr>
        <p:txBody>
          <a:bodyPr wrap="square" rtlCol="0">
            <a:spAutoFit/>
          </a:bodyPr>
          <a:lstStyle/>
          <a:p>
            <a:pPr indent="-182880" algn="just"/>
            <a:r>
              <a:rPr lang="el-GR" sz="2400" dirty="0" smtClean="0">
                <a:latin typeface="Tahoma" pitchFamily="34" charset="0"/>
                <a:ea typeface="Tahoma" pitchFamily="34" charset="0"/>
                <a:cs typeface="Tahoma" pitchFamily="34" charset="0"/>
              </a:rPr>
              <a:t>Ο πολιτισμός τους υπαγόρευσε ότι η αποκλειστικότητα είναι η μόνη απόδειξη των συναισθημάτων του άλλου. Ο μόνος σωστός τρόπος για να οδηγηθούν σταδιακά στην αναπαραγωγή.</a:t>
            </a:r>
            <a:endParaRPr lang="el-GR"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vertical)">
                                      <p:cBhvr>
                                        <p:cTn id="7" dur="500"/>
                                        <p:tgtEl>
                                          <p:spTgt spid="17"/>
                                        </p:tgtEl>
                                      </p:cBhvr>
                                    </p:animEffect>
                                  </p:childTnLst>
                                </p:cTn>
                              </p:par>
                              <p:par>
                                <p:cTn id="8" presetID="14" presetClass="entr" presetSubtype="5"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randombar(vertical)">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5"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randombar(vertical)">
                                      <p:cBhvr>
                                        <p:cTn id="1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7" grpId="0" animBg="1"/>
      <p:bldP spid="1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 Η ΟΙΚΟΓΕΝΕΙΑ </a:t>
            </a:r>
            <a:br>
              <a:rPr lang="el-GR" sz="3600" b="1" dirty="0" smtClean="0">
                <a:latin typeface="Tahoma" pitchFamily="34" charset="0"/>
                <a:cs typeface="Tahoma" pitchFamily="34" charset="0"/>
              </a:rPr>
            </a:br>
            <a:r>
              <a:rPr lang="el-GR" sz="3600" b="1" dirty="0" smtClean="0">
                <a:latin typeface="Tahoma" pitchFamily="34" charset="0"/>
                <a:cs typeface="Tahoma" pitchFamily="34" charset="0"/>
              </a:rPr>
              <a:t>ΣΤΙΣ ΚΟΙΝΩΝΙΚΕΣ ΕΠΙΣΤΗΜΕΣ</a:t>
            </a:r>
            <a:endParaRPr lang="el-GR" sz="3600" b="1" dirty="0">
              <a:latin typeface="Tahoma" pitchFamily="34" charset="0"/>
              <a:cs typeface="Tahoma" pitchFamily="34" charset="0"/>
            </a:endParaRPr>
          </a:p>
        </p:txBody>
      </p:sp>
      <p:sp>
        <p:nvSpPr>
          <p:cNvPr id="3" name="TextBox 2"/>
          <p:cNvSpPr txBox="1"/>
          <p:nvPr/>
        </p:nvSpPr>
        <p:spPr>
          <a:xfrm>
            <a:off x="0" y="1600200"/>
            <a:ext cx="9144000" cy="461665"/>
          </a:xfrm>
          <a:prstGeom prst="rect">
            <a:avLst/>
          </a:prstGeom>
          <a:noFill/>
        </p:spPr>
        <p:txBody>
          <a:bodyPr wrap="square" rtlCol="0">
            <a:spAutoFit/>
          </a:bodyPr>
          <a:lstStyle/>
          <a:p>
            <a:pPr marL="180000" indent="-540000">
              <a:spcAft>
                <a:spcPts val="600"/>
              </a:spcAft>
            </a:pPr>
            <a:r>
              <a:rPr lang="el-GR" sz="2400" i="1" u="sng" dirty="0" smtClean="0">
                <a:latin typeface="Tahoma" pitchFamily="34" charset="0"/>
                <a:cs typeface="Tahoma" pitchFamily="34" charset="0"/>
              </a:rPr>
              <a:t>Η κοινωνιολογία</a:t>
            </a:r>
          </a:p>
        </p:txBody>
      </p:sp>
      <p:sp>
        <p:nvSpPr>
          <p:cNvPr id="8" name="TextBox 7"/>
          <p:cNvSpPr txBox="1"/>
          <p:nvPr/>
        </p:nvSpPr>
        <p:spPr>
          <a:xfrm>
            <a:off x="0" y="1981200"/>
            <a:ext cx="9144000" cy="461665"/>
          </a:xfrm>
          <a:prstGeom prst="rect">
            <a:avLst/>
          </a:prstGeom>
          <a:noFill/>
        </p:spPr>
        <p:txBody>
          <a:bodyPr wrap="square" rtlCol="0">
            <a:spAutoFit/>
          </a:bodyPr>
          <a:lstStyle/>
          <a:p>
            <a:pPr indent="-182880" algn="just"/>
            <a:r>
              <a:rPr lang="el-GR" sz="2400" u="sng" dirty="0" smtClean="0">
                <a:latin typeface="Tahoma" pitchFamily="34" charset="0"/>
                <a:ea typeface="Tahoma" pitchFamily="34" charset="0"/>
                <a:cs typeface="Tahoma" pitchFamily="34" charset="0"/>
              </a:rPr>
              <a:t>Ένα παράδειγμα (</a:t>
            </a:r>
            <a:r>
              <a:rPr lang="en-US" sz="2400" u="sng" dirty="0" err="1" smtClean="0">
                <a:latin typeface="Tahoma" pitchFamily="34" charset="0"/>
                <a:ea typeface="Tahoma" pitchFamily="34" charset="0"/>
                <a:cs typeface="Tahoma" pitchFamily="34" charset="0"/>
              </a:rPr>
              <a:t>Henslin</a:t>
            </a:r>
            <a:r>
              <a:rPr lang="el-GR" sz="2400" u="sng" dirty="0" smtClean="0">
                <a:latin typeface="Tahoma" pitchFamily="34" charset="0"/>
                <a:ea typeface="Tahoma" pitchFamily="34" charset="0"/>
                <a:cs typeface="Tahoma" pitchFamily="34" charset="0"/>
              </a:rPr>
              <a:t>, 2004): </a:t>
            </a:r>
            <a:endParaRPr lang="el-GR" sz="2400" i="1" u="sng" dirty="0">
              <a:latin typeface="Tahoma" pitchFamily="34" charset="0"/>
              <a:ea typeface="Tahoma" pitchFamily="34" charset="0"/>
              <a:cs typeface="Tahoma" pitchFamily="34" charset="0"/>
            </a:endParaRPr>
          </a:p>
        </p:txBody>
      </p:sp>
      <p:sp>
        <p:nvSpPr>
          <p:cNvPr id="12" name="TextBox 11"/>
          <p:cNvSpPr txBox="1"/>
          <p:nvPr/>
        </p:nvSpPr>
        <p:spPr>
          <a:xfrm>
            <a:off x="0" y="2438400"/>
            <a:ext cx="9144000" cy="1200329"/>
          </a:xfrm>
          <a:prstGeom prst="rect">
            <a:avLst/>
          </a:prstGeom>
          <a:noFill/>
        </p:spPr>
        <p:txBody>
          <a:bodyPr wrap="square" rtlCol="0">
            <a:spAutoFit/>
          </a:bodyPr>
          <a:lstStyle/>
          <a:p>
            <a:pPr indent="-182880" algn="just"/>
            <a:r>
              <a:rPr lang="el-GR" sz="2400" dirty="0" smtClean="0">
                <a:latin typeface="Segoe Script" pitchFamily="34" charset="0"/>
                <a:ea typeface="Tahoma" pitchFamily="34" charset="0"/>
                <a:cs typeface="Tahoma" pitchFamily="34" charset="0"/>
              </a:rPr>
              <a:t>Όταν ο Νίκος τελείωσε το στρατό και η Άννα τις σπουδές της, αποφάσισαν να συζήσουν, δηλαδή να μείνουν σε ένα σπίτι οι δυο τους.</a:t>
            </a:r>
            <a:endParaRPr lang="el-GR" sz="2400" dirty="0">
              <a:latin typeface="Segoe Script" pitchFamily="34" charset="0"/>
              <a:ea typeface="Tahoma" pitchFamily="34" charset="0"/>
              <a:cs typeface="Tahoma" pitchFamily="34" charset="0"/>
            </a:endParaRPr>
          </a:p>
        </p:txBody>
      </p:sp>
      <p:sp>
        <p:nvSpPr>
          <p:cNvPr id="11" name="TextBox 10"/>
          <p:cNvSpPr txBox="1"/>
          <p:nvPr/>
        </p:nvSpPr>
        <p:spPr>
          <a:xfrm>
            <a:off x="838200" y="3733800"/>
            <a:ext cx="8305800" cy="830997"/>
          </a:xfrm>
          <a:prstGeom prst="rect">
            <a:avLst/>
          </a:prstGeom>
          <a:noFill/>
        </p:spPr>
        <p:txBody>
          <a:bodyPr wrap="square" rtlCol="0">
            <a:spAutoFit/>
          </a:bodyPr>
          <a:lstStyle/>
          <a:p>
            <a:pPr indent="-182880" algn="just"/>
            <a:r>
              <a:rPr lang="el-GR" sz="2400" dirty="0" smtClean="0">
                <a:latin typeface="Tahoma" pitchFamily="34" charset="0"/>
                <a:ea typeface="Tahoma" pitchFamily="34" charset="0"/>
                <a:cs typeface="Tahoma" pitchFamily="34" charset="0"/>
              </a:rPr>
              <a:t>Η εκάστοτε κοινωνία θέτει συγκεκριμένα ορόσημα, σχετικά με το σωστό χρόνο επισημοποίησης μιας σχέσης.</a:t>
            </a:r>
            <a:endParaRPr lang="el-GR" sz="2400" dirty="0">
              <a:latin typeface="Tahoma" pitchFamily="34" charset="0"/>
              <a:ea typeface="Tahoma" pitchFamily="34" charset="0"/>
              <a:cs typeface="Tahoma" pitchFamily="34" charset="0"/>
            </a:endParaRPr>
          </a:p>
        </p:txBody>
      </p:sp>
      <p:sp>
        <p:nvSpPr>
          <p:cNvPr id="17" name="Right Arrow 16"/>
          <p:cNvSpPr/>
          <p:nvPr/>
        </p:nvSpPr>
        <p:spPr>
          <a:xfrm>
            <a:off x="228600" y="3923479"/>
            <a:ext cx="457200" cy="304800"/>
          </a:xfrm>
          <a:prstGeom prst="rightArrow">
            <a:avLst/>
          </a:prstGeom>
          <a:solidFill>
            <a:schemeClr val="accent5">
              <a:lumMod val="40000"/>
              <a:lumOff val="6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 name="TextBox 17"/>
          <p:cNvSpPr txBox="1"/>
          <p:nvPr/>
        </p:nvSpPr>
        <p:spPr>
          <a:xfrm>
            <a:off x="838200" y="4648200"/>
            <a:ext cx="8305800" cy="1200329"/>
          </a:xfrm>
          <a:prstGeom prst="rect">
            <a:avLst/>
          </a:prstGeom>
          <a:noFill/>
        </p:spPr>
        <p:txBody>
          <a:bodyPr wrap="square" rtlCol="0">
            <a:spAutoFit/>
          </a:bodyPr>
          <a:lstStyle/>
          <a:p>
            <a:pPr indent="-182880" algn="just"/>
            <a:r>
              <a:rPr lang="el-GR" sz="2400" dirty="0" smtClean="0">
                <a:latin typeface="Tahoma" pitchFamily="34" charset="0"/>
                <a:ea typeface="Tahoma" pitchFamily="34" charset="0"/>
                <a:cs typeface="Tahoma" pitchFamily="34" charset="0"/>
              </a:rPr>
              <a:t>Η συγκατοίκηση φαίνεται ως προσωπική επιλογή του ζευγαριού. Στην ουσία όμως βαδίζουν σύμφωνα με τα νέα κοινωνικά δεδομένα. </a:t>
            </a:r>
            <a:endParaRPr lang="el-GR"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vertical)">
                                      <p:cBhvr>
                                        <p:cTn id="7" dur="500"/>
                                        <p:tgtEl>
                                          <p:spTgt spid="17"/>
                                        </p:tgtEl>
                                      </p:cBhvr>
                                    </p:animEffect>
                                  </p:childTnLst>
                                </p:cTn>
                              </p:par>
                              <p:par>
                                <p:cTn id="8" presetID="14" presetClass="entr" presetSubtype="5"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randombar(vertical)">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5"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randombar(vertical)">
                                      <p:cBhvr>
                                        <p:cTn id="1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7" grpId="0" animBg="1"/>
      <p:bldP spid="1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 Η ΟΙΚΟΓΕΝΕΙΑ </a:t>
            </a:r>
            <a:br>
              <a:rPr lang="el-GR" sz="3600" b="1" dirty="0" smtClean="0">
                <a:latin typeface="Tahoma" pitchFamily="34" charset="0"/>
                <a:cs typeface="Tahoma" pitchFamily="34" charset="0"/>
              </a:rPr>
            </a:br>
            <a:r>
              <a:rPr lang="el-GR" sz="3600" b="1" dirty="0" smtClean="0">
                <a:latin typeface="Tahoma" pitchFamily="34" charset="0"/>
                <a:cs typeface="Tahoma" pitchFamily="34" charset="0"/>
              </a:rPr>
              <a:t>ΣΤΙΣ ΚΟΙΝΩΝΙΚΕΣ ΕΠΙΣΤΗΜΕΣ</a:t>
            </a:r>
            <a:endParaRPr lang="el-GR" sz="3600" b="1" dirty="0">
              <a:latin typeface="Tahoma" pitchFamily="34" charset="0"/>
              <a:cs typeface="Tahoma" pitchFamily="34" charset="0"/>
            </a:endParaRPr>
          </a:p>
        </p:txBody>
      </p:sp>
      <p:sp>
        <p:nvSpPr>
          <p:cNvPr id="3" name="TextBox 2"/>
          <p:cNvSpPr txBox="1"/>
          <p:nvPr/>
        </p:nvSpPr>
        <p:spPr>
          <a:xfrm>
            <a:off x="0" y="1600200"/>
            <a:ext cx="9144000" cy="461665"/>
          </a:xfrm>
          <a:prstGeom prst="rect">
            <a:avLst/>
          </a:prstGeom>
          <a:noFill/>
        </p:spPr>
        <p:txBody>
          <a:bodyPr wrap="square" rtlCol="0">
            <a:spAutoFit/>
          </a:bodyPr>
          <a:lstStyle/>
          <a:p>
            <a:pPr marL="180000" indent="-540000">
              <a:spcAft>
                <a:spcPts val="600"/>
              </a:spcAft>
            </a:pPr>
            <a:r>
              <a:rPr lang="el-GR" sz="2400" i="1" u="sng" dirty="0" smtClean="0">
                <a:latin typeface="Tahoma" pitchFamily="34" charset="0"/>
                <a:cs typeface="Tahoma" pitchFamily="34" charset="0"/>
              </a:rPr>
              <a:t>Η κοινωνιολογία</a:t>
            </a:r>
          </a:p>
        </p:txBody>
      </p:sp>
      <p:sp>
        <p:nvSpPr>
          <p:cNvPr id="8" name="TextBox 7"/>
          <p:cNvSpPr txBox="1"/>
          <p:nvPr/>
        </p:nvSpPr>
        <p:spPr>
          <a:xfrm>
            <a:off x="0" y="1981200"/>
            <a:ext cx="9144000" cy="461665"/>
          </a:xfrm>
          <a:prstGeom prst="rect">
            <a:avLst/>
          </a:prstGeom>
          <a:noFill/>
        </p:spPr>
        <p:txBody>
          <a:bodyPr wrap="square" rtlCol="0">
            <a:spAutoFit/>
          </a:bodyPr>
          <a:lstStyle/>
          <a:p>
            <a:pPr indent="-182880" algn="just"/>
            <a:r>
              <a:rPr lang="el-GR" sz="2400" u="sng" dirty="0" smtClean="0">
                <a:latin typeface="Tahoma" pitchFamily="34" charset="0"/>
                <a:ea typeface="Tahoma" pitchFamily="34" charset="0"/>
                <a:cs typeface="Tahoma" pitchFamily="34" charset="0"/>
              </a:rPr>
              <a:t>Ένα παράδειγμα (</a:t>
            </a:r>
            <a:r>
              <a:rPr lang="en-US" sz="2400" u="sng" dirty="0" err="1" smtClean="0">
                <a:latin typeface="Tahoma" pitchFamily="34" charset="0"/>
                <a:ea typeface="Tahoma" pitchFamily="34" charset="0"/>
                <a:cs typeface="Tahoma" pitchFamily="34" charset="0"/>
              </a:rPr>
              <a:t>Henslin</a:t>
            </a:r>
            <a:r>
              <a:rPr lang="el-GR" sz="2400" u="sng" dirty="0" smtClean="0">
                <a:latin typeface="Tahoma" pitchFamily="34" charset="0"/>
                <a:ea typeface="Tahoma" pitchFamily="34" charset="0"/>
                <a:cs typeface="Tahoma" pitchFamily="34" charset="0"/>
              </a:rPr>
              <a:t>, 2004): </a:t>
            </a:r>
            <a:endParaRPr lang="el-GR" sz="2400" i="1" u="sng" dirty="0">
              <a:latin typeface="Tahoma" pitchFamily="34" charset="0"/>
              <a:ea typeface="Tahoma" pitchFamily="34" charset="0"/>
              <a:cs typeface="Tahoma" pitchFamily="34" charset="0"/>
            </a:endParaRPr>
          </a:p>
        </p:txBody>
      </p:sp>
      <p:sp>
        <p:nvSpPr>
          <p:cNvPr id="12" name="TextBox 11"/>
          <p:cNvSpPr txBox="1"/>
          <p:nvPr/>
        </p:nvSpPr>
        <p:spPr>
          <a:xfrm>
            <a:off x="0" y="2438400"/>
            <a:ext cx="9144000" cy="830997"/>
          </a:xfrm>
          <a:prstGeom prst="rect">
            <a:avLst/>
          </a:prstGeom>
          <a:noFill/>
        </p:spPr>
        <p:txBody>
          <a:bodyPr wrap="square" rtlCol="0">
            <a:spAutoFit/>
          </a:bodyPr>
          <a:lstStyle/>
          <a:p>
            <a:pPr indent="-182880" algn="just"/>
            <a:r>
              <a:rPr lang="el-GR" sz="2400" dirty="0" smtClean="0">
                <a:latin typeface="Segoe Script" pitchFamily="34" charset="0"/>
                <a:ea typeface="Tahoma" pitchFamily="34" charset="0"/>
                <a:cs typeface="Tahoma" pitchFamily="34" charset="0"/>
              </a:rPr>
              <a:t>Μετά από ένα χρόνο, ο Νίκος και η Άννα παντρεύτηκαν και έκαναν ένα μωρό.</a:t>
            </a:r>
          </a:p>
        </p:txBody>
      </p:sp>
      <p:sp>
        <p:nvSpPr>
          <p:cNvPr id="11" name="TextBox 10"/>
          <p:cNvSpPr txBox="1"/>
          <p:nvPr/>
        </p:nvSpPr>
        <p:spPr>
          <a:xfrm>
            <a:off x="838200" y="3283803"/>
            <a:ext cx="8305800" cy="830997"/>
          </a:xfrm>
          <a:prstGeom prst="rect">
            <a:avLst/>
          </a:prstGeom>
          <a:noFill/>
        </p:spPr>
        <p:txBody>
          <a:bodyPr wrap="square" rtlCol="0">
            <a:spAutoFit/>
          </a:bodyPr>
          <a:lstStyle/>
          <a:p>
            <a:pPr indent="-182880" algn="just"/>
            <a:r>
              <a:rPr lang="el-GR" sz="2400" dirty="0" smtClean="0">
                <a:latin typeface="Tahoma" pitchFamily="34" charset="0"/>
                <a:ea typeface="Tahoma" pitchFamily="34" charset="0"/>
                <a:cs typeface="Tahoma" pitchFamily="34" charset="0"/>
              </a:rPr>
              <a:t>Θεώρησαν σωστό και απαραίτητο να παντρευτούν πριν κάνουν παιδιά.</a:t>
            </a:r>
            <a:endParaRPr lang="el-GR" sz="2400" dirty="0">
              <a:latin typeface="Tahoma" pitchFamily="34" charset="0"/>
              <a:ea typeface="Tahoma" pitchFamily="34" charset="0"/>
              <a:cs typeface="Tahoma" pitchFamily="34" charset="0"/>
            </a:endParaRPr>
          </a:p>
        </p:txBody>
      </p:sp>
      <p:sp>
        <p:nvSpPr>
          <p:cNvPr id="17" name="Right Arrow 16"/>
          <p:cNvSpPr/>
          <p:nvPr/>
        </p:nvSpPr>
        <p:spPr>
          <a:xfrm>
            <a:off x="228600" y="3429000"/>
            <a:ext cx="457200" cy="304800"/>
          </a:xfrm>
          <a:prstGeom prst="rightArrow">
            <a:avLst/>
          </a:prstGeom>
          <a:solidFill>
            <a:schemeClr val="accent5">
              <a:lumMod val="40000"/>
              <a:lumOff val="6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 name="TextBox 17"/>
          <p:cNvSpPr txBox="1"/>
          <p:nvPr/>
        </p:nvSpPr>
        <p:spPr>
          <a:xfrm>
            <a:off x="838200" y="4133671"/>
            <a:ext cx="8305800" cy="830997"/>
          </a:xfrm>
          <a:prstGeom prst="rect">
            <a:avLst/>
          </a:prstGeom>
          <a:noFill/>
        </p:spPr>
        <p:txBody>
          <a:bodyPr wrap="square" rtlCol="0">
            <a:spAutoFit/>
          </a:bodyPr>
          <a:lstStyle/>
          <a:p>
            <a:pPr indent="-182880" algn="just"/>
            <a:r>
              <a:rPr lang="el-GR" sz="2400" dirty="0" smtClean="0">
                <a:latin typeface="Tahoma" pitchFamily="34" charset="0"/>
                <a:ea typeface="Tahoma" pitchFamily="34" charset="0"/>
                <a:cs typeface="Tahoma" pitchFamily="34" charset="0"/>
              </a:rPr>
              <a:t>Το πέρασμα ενός εύλογου διαστήματος τόσο σχέσης, όσο και συγκατοίκησης είναι κοινωνικά επιβεβλημένο. </a:t>
            </a:r>
            <a:endParaRPr lang="el-GR"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vertical)">
                                      <p:cBhvr>
                                        <p:cTn id="7" dur="500"/>
                                        <p:tgtEl>
                                          <p:spTgt spid="17"/>
                                        </p:tgtEl>
                                      </p:cBhvr>
                                    </p:animEffect>
                                  </p:childTnLst>
                                </p:cTn>
                              </p:par>
                              <p:par>
                                <p:cTn id="8" presetID="14" presetClass="entr" presetSubtype="5"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randombar(vertical)">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5"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randombar(vertical)">
                                      <p:cBhvr>
                                        <p:cTn id="1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7" grpId="0" animBg="1"/>
      <p:bldP spid="1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 Η ΟΙΚΟΓΕΝΕΙΑ </a:t>
            </a:r>
            <a:br>
              <a:rPr lang="el-GR" sz="3600" b="1" dirty="0" smtClean="0">
                <a:latin typeface="Tahoma" pitchFamily="34" charset="0"/>
                <a:cs typeface="Tahoma" pitchFamily="34" charset="0"/>
              </a:rPr>
            </a:br>
            <a:r>
              <a:rPr lang="el-GR" sz="3600" b="1" dirty="0" smtClean="0">
                <a:latin typeface="Tahoma" pitchFamily="34" charset="0"/>
                <a:cs typeface="Tahoma" pitchFamily="34" charset="0"/>
              </a:rPr>
              <a:t>ΣΤΙΣ ΚΟΙΝΩΝΙΚΕΣ ΕΠΙΣΤΗΜΕΣ</a:t>
            </a:r>
            <a:endParaRPr lang="el-GR" sz="3600" b="1" dirty="0">
              <a:latin typeface="Tahoma" pitchFamily="34" charset="0"/>
              <a:cs typeface="Tahoma" pitchFamily="34" charset="0"/>
            </a:endParaRPr>
          </a:p>
        </p:txBody>
      </p:sp>
      <p:sp>
        <p:nvSpPr>
          <p:cNvPr id="3" name="TextBox 2"/>
          <p:cNvSpPr txBox="1"/>
          <p:nvPr/>
        </p:nvSpPr>
        <p:spPr>
          <a:xfrm>
            <a:off x="0" y="1600200"/>
            <a:ext cx="9144000" cy="461665"/>
          </a:xfrm>
          <a:prstGeom prst="rect">
            <a:avLst/>
          </a:prstGeom>
          <a:noFill/>
        </p:spPr>
        <p:txBody>
          <a:bodyPr wrap="square" rtlCol="0">
            <a:spAutoFit/>
          </a:bodyPr>
          <a:lstStyle/>
          <a:p>
            <a:pPr marL="180000" indent="-540000">
              <a:spcAft>
                <a:spcPts val="600"/>
              </a:spcAft>
            </a:pPr>
            <a:r>
              <a:rPr lang="el-GR" sz="2400" i="1" u="sng" dirty="0" smtClean="0">
                <a:latin typeface="Tahoma" pitchFamily="34" charset="0"/>
                <a:cs typeface="Tahoma" pitchFamily="34" charset="0"/>
              </a:rPr>
              <a:t>Η κοινωνιολογία</a:t>
            </a:r>
          </a:p>
        </p:txBody>
      </p:sp>
      <p:sp>
        <p:nvSpPr>
          <p:cNvPr id="8" name="TextBox 7"/>
          <p:cNvSpPr txBox="1"/>
          <p:nvPr/>
        </p:nvSpPr>
        <p:spPr>
          <a:xfrm>
            <a:off x="0" y="1981200"/>
            <a:ext cx="9144000" cy="461665"/>
          </a:xfrm>
          <a:prstGeom prst="rect">
            <a:avLst/>
          </a:prstGeom>
          <a:noFill/>
        </p:spPr>
        <p:txBody>
          <a:bodyPr wrap="square" rtlCol="0">
            <a:spAutoFit/>
          </a:bodyPr>
          <a:lstStyle/>
          <a:p>
            <a:pPr indent="-182880" algn="just"/>
            <a:r>
              <a:rPr lang="el-GR" sz="2400" u="sng" dirty="0" smtClean="0">
                <a:latin typeface="Tahoma" pitchFamily="34" charset="0"/>
                <a:ea typeface="Tahoma" pitchFamily="34" charset="0"/>
                <a:cs typeface="Tahoma" pitchFamily="34" charset="0"/>
              </a:rPr>
              <a:t>Ένα παράδειγμα (</a:t>
            </a:r>
            <a:r>
              <a:rPr lang="en-US" sz="2400" u="sng" dirty="0" err="1" smtClean="0">
                <a:latin typeface="Tahoma" pitchFamily="34" charset="0"/>
                <a:ea typeface="Tahoma" pitchFamily="34" charset="0"/>
                <a:cs typeface="Tahoma" pitchFamily="34" charset="0"/>
              </a:rPr>
              <a:t>Henslin</a:t>
            </a:r>
            <a:r>
              <a:rPr lang="el-GR" sz="2400" u="sng" dirty="0" smtClean="0">
                <a:latin typeface="Tahoma" pitchFamily="34" charset="0"/>
                <a:ea typeface="Tahoma" pitchFamily="34" charset="0"/>
                <a:cs typeface="Tahoma" pitchFamily="34" charset="0"/>
              </a:rPr>
              <a:t>, 2004): </a:t>
            </a:r>
            <a:endParaRPr lang="el-GR" sz="2400" i="1" u="sng" dirty="0">
              <a:latin typeface="Tahoma" pitchFamily="34" charset="0"/>
              <a:ea typeface="Tahoma" pitchFamily="34" charset="0"/>
              <a:cs typeface="Tahoma" pitchFamily="34" charset="0"/>
            </a:endParaRPr>
          </a:p>
        </p:txBody>
      </p:sp>
      <p:sp>
        <p:nvSpPr>
          <p:cNvPr id="12" name="TextBox 11"/>
          <p:cNvSpPr txBox="1"/>
          <p:nvPr/>
        </p:nvSpPr>
        <p:spPr>
          <a:xfrm>
            <a:off x="0" y="2438400"/>
            <a:ext cx="9144000" cy="830997"/>
          </a:xfrm>
          <a:prstGeom prst="rect">
            <a:avLst/>
          </a:prstGeom>
          <a:noFill/>
        </p:spPr>
        <p:txBody>
          <a:bodyPr wrap="square" rtlCol="0">
            <a:spAutoFit/>
          </a:bodyPr>
          <a:lstStyle/>
          <a:p>
            <a:pPr indent="-182880" algn="just"/>
            <a:r>
              <a:rPr lang="el-GR" sz="2400" dirty="0" smtClean="0">
                <a:latin typeface="Segoe Script" pitchFamily="34" charset="0"/>
                <a:ea typeface="Tahoma" pitchFamily="34" charset="0"/>
                <a:cs typeface="Tahoma" pitchFamily="34" charset="0"/>
              </a:rPr>
              <a:t>Σήμερα, ο Νίκος δουλεύει από το σπίτι και η Άννα ως δικηγόρος.</a:t>
            </a:r>
            <a:endParaRPr lang="el-GR" sz="2400" dirty="0">
              <a:latin typeface="Segoe Script" pitchFamily="34" charset="0"/>
              <a:ea typeface="Tahoma" pitchFamily="34" charset="0"/>
              <a:cs typeface="Tahoma" pitchFamily="34" charset="0"/>
            </a:endParaRPr>
          </a:p>
        </p:txBody>
      </p:sp>
      <p:sp>
        <p:nvSpPr>
          <p:cNvPr id="11" name="TextBox 10"/>
          <p:cNvSpPr txBox="1"/>
          <p:nvPr/>
        </p:nvSpPr>
        <p:spPr>
          <a:xfrm>
            <a:off x="838200" y="3283803"/>
            <a:ext cx="8305800" cy="1200329"/>
          </a:xfrm>
          <a:prstGeom prst="rect">
            <a:avLst/>
          </a:prstGeom>
          <a:noFill/>
        </p:spPr>
        <p:txBody>
          <a:bodyPr wrap="square" rtlCol="0">
            <a:spAutoFit/>
          </a:bodyPr>
          <a:lstStyle/>
          <a:p>
            <a:pPr indent="-182880" algn="just"/>
            <a:r>
              <a:rPr lang="el-GR" sz="2400" dirty="0" smtClean="0">
                <a:latin typeface="Tahoma" pitchFamily="34" charset="0"/>
                <a:ea typeface="Tahoma" pitchFamily="34" charset="0"/>
                <a:cs typeface="Tahoma" pitchFamily="34" charset="0"/>
              </a:rPr>
              <a:t>Κοινωνικο-ιστορικοί παράγοντες έχουν καθορίσει τη θέση τους ως άντρα και γυναίκας μέσα στην οικογένεια και τις προσδοκίες του ενός για τον άλλο σχετικά με το φύλο τους.</a:t>
            </a:r>
            <a:endParaRPr lang="el-GR" sz="2400" dirty="0">
              <a:latin typeface="Tahoma" pitchFamily="34" charset="0"/>
              <a:ea typeface="Tahoma" pitchFamily="34" charset="0"/>
              <a:cs typeface="Tahoma" pitchFamily="34" charset="0"/>
            </a:endParaRPr>
          </a:p>
        </p:txBody>
      </p:sp>
      <p:sp>
        <p:nvSpPr>
          <p:cNvPr id="17" name="Right Arrow 16"/>
          <p:cNvSpPr/>
          <p:nvPr/>
        </p:nvSpPr>
        <p:spPr>
          <a:xfrm>
            <a:off x="228600" y="3429000"/>
            <a:ext cx="457200" cy="304800"/>
          </a:xfrm>
          <a:prstGeom prst="rightArrow">
            <a:avLst/>
          </a:prstGeom>
          <a:solidFill>
            <a:schemeClr val="accent5">
              <a:lumMod val="40000"/>
              <a:lumOff val="6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 name="TextBox 17"/>
          <p:cNvSpPr txBox="1"/>
          <p:nvPr/>
        </p:nvSpPr>
        <p:spPr>
          <a:xfrm>
            <a:off x="838200" y="4572000"/>
            <a:ext cx="8305800" cy="1569660"/>
          </a:xfrm>
          <a:prstGeom prst="rect">
            <a:avLst/>
          </a:prstGeom>
          <a:noFill/>
        </p:spPr>
        <p:txBody>
          <a:bodyPr wrap="square" rtlCol="0">
            <a:spAutoFit/>
          </a:bodyPr>
          <a:lstStyle/>
          <a:p>
            <a:pPr indent="-182880" algn="just"/>
            <a:r>
              <a:rPr lang="el-GR" sz="2400" dirty="0" smtClean="0">
                <a:latin typeface="Tahoma" pitchFamily="34" charset="0"/>
                <a:ea typeface="Tahoma" pitchFamily="34" charset="0"/>
                <a:cs typeface="Tahoma" pitchFamily="34" charset="0"/>
              </a:rPr>
              <a:t>Η αναδιανομή των ρόλων δεν είναι «προσωπική» τους επιλογή. Αντίθετα, η κοινωνία έχει υποστεί διαφοροποιήσεις σε τέτοιο βαθμό ώστε να επηρεαστούν οι ρόλοι μέσα στο πλαίσιο ενός γάμου. </a:t>
            </a:r>
            <a:endParaRPr lang="el-GR"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vertical)">
                                      <p:cBhvr>
                                        <p:cTn id="7" dur="500"/>
                                        <p:tgtEl>
                                          <p:spTgt spid="17"/>
                                        </p:tgtEl>
                                      </p:cBhvr>
                                    </p:animEffect>
                                  </p:childTnLst>
                                </p:cTn>
                              </p:par>
                              <p:par>
                                <p:cTn id="8" presetID="14" presetClass="entr" presetSubtype="5"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randombar(vertical)">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5"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randombar(vertical)">
                                      <p:cBhvr>
                                        <p:cTn id="1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7" grpId="0" animBg="1"/>
      <p:bldP spid="1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 Η ΟΙΚΟΓΕΝΕΙΑ </a:t>
            </a:r>
            <a:br>
              <a:rPr lang="el-GR" sz="3600" b="1" dirty="0" smtClean="0">
                <a:latin typeface="Tahoma" pitchFamily="34" charset="0"/>
                <a:cs typeface="Tahoma" pitchFamily="34" charset="0"/>
              </a:rPr>
            </a:br>
            <a:r>
              <a:rPr lang="el-GR" sz="3600" b="1" dirty="0" smtClean="0">
                <a:latin typeface="Tahoma" pitchFamily="34" charset="0"/>
                <a:cs typeface="Tahoma" pitchFamily="34" charset="0"/>
              </a:rPr>
              <a:t>ΣΤΙΣ ΚΟΙΝΩΝΙΚΕΣ ΕΠΙΣΤΗΜΕΣ</a:t>
            </a:r>
            <a:endParaRPr lang="el-GR" sz="3600" b="1" dirty="0">
              <a:latin typeface="Tahoma" pitchFamily="34" charset="0"/>
              <a:cs typeface="Tahoma" pitchFamily="34" charset="0"/>
            </a:endParaRPr>
          </a:p>
        </p:txBody>
      </p:sp>
      <p:sp>
        <p:nvSpPr>
          <p:cNvPr id="3" name="TextBox 2"/>
          <p:cNvSpPr txBox="1"/>
          <p:nvPr/>
        </p:nvSpPr>
        <p:spPr>
          <a:xfrm>
            <a:off x="0" y="1600200"/>
            <a:ext cx="9144000" cy="461665"/>
          </a:xfrm>
          <a:prstGeom prst="rect">
            <a:avLst/>
          </a:prstGeom>
          <a:noFill/>
        </p:spPr>
        <p:txBody>
          <a:bodyPr wrap="square" rtlCol="0">
            <a:spAutoFit/>
          </a:bodyPr>
          <a:lstStyle/>
          <a:p>
            <a:pPr marL="180000" indent="-540000">
              <a:spcAft>
                <a:spcPts val="600"/>
              </a:spcAft>
            </a:pPr>
            <a:r>
              <a:rPr lang="el-GR" sz="2400" i="1" u="sng" dirty="0" smtClean="0">
                <a:latin typeface="Tahoma" pitchFamily="34" charset="0"/>
                <a:cs typeface="Tahoma" pitchFamily="34" charset="0"/>
              </a:rPr>
              <a:t>Η κοινωνιολογία</a:t>
            </a:r>
          </a:p>
        </p:txBody>
      </p:sp>
      <p:sp>
        <p:nvSpPr>
          <p:cNvPr id="8" name="TextBox 7"/>
          <p:cNvSpPr txBox="1"/>
          <p:nvPr/>
        </p:nvSpPr>
        <p:spPr>
          <a:xfrm>
            <a:off x="0" y="1981200"/>
            <a:ext cx="9144000" cy="461665"/>
          </a:xfrm>
          <a:prstGeom prst="rect">
            <a:avLst/>
          </a:prstGeom>
          <a:noFill/>
        </p:spPr>
        <p:txBody>
          <a:bodyPr wrap="square" rtlCol="0">
            <a:spAutoFit/>
          </a:bodyPr>
          <a:lstStyle/>
          <a:p>
            <a:pPr indent="-182880" algn="just"/>
            <a:r>
              <a:rPr lang="el-GR" sz="2400" u="sng" dirty="0" smtClean="0">
                <a:latin typeface="Tahoma" pitchFamily="34" charset="0"/>
                <a:ea typeface="Tahoma" pitchFamily="34" charset="0"/>
                <a:cs typeface="Tahoma" pitchFamily="34" charset="0"/>
              </a:rPr>
              <a:t>Αντι-παράδειγμα:</a:t>
            </a:r>
            <a:endParaRPr lang="el-GR" sz="2400" i="1" u="sng" dirty="0">
              <a:latin typeface="Tahoma" pitchFamily="34" charset="0"/>
              <a:ea typeface="Tahoma" pitchFamily="34" charset="0"/>
              <a:cs typeface="Tahoma" pitchFamily="34" charset="0"/>
            </a:endParaRPr>
          </a:p>
        </p:txBody>
      </p:sp>
      <p:sp>
        <p:nvSpPr>
          <p:cNvPr id="12" name="TextBox 11"/>
          <p:cNvSpPr txBox="1"/>
          <p:nvPr/>
        </p:nvSpPr>
        <p:spPr>
          <a:xfrm>
            <a:off x="0" y="2438400"/>
            <a:ext cx="9144000" cy="461665"/>
          </a:xfrm>
          <a:prstGeom prst="rect">
            <a:avLst/>
          </a:prstGeom>
          <a:noFill/>
        </p:spPr>
        <p:txBody>
          <a:bodyPr wrap="square" rtlCol="0">
            <a:spAutoFit/>
          </a:bodyPr>
          <a:lstStyle/>
          <a:p>
            <a:pPr indent="-182880" algn="just"/>
            <a:r>
              <a:rPr lang="el-GR" sz="2400" dirty="0" smtClean="0">
                <a:latin typeface="Segoe Script" pitchFamily="34" charset="0"/>
                <a:ea typeface="Tahoma" pitchFamily="34" charset="0"/>
                <a:cs typeface="Tahoma" pitchFamily="34" charset="0"/>
              </a:rPr>
              <a:t>Η </a:t>
            </a:r>
            <a:r>
              <a:rPr lang="en-US" sz="2400" dirty="0" smtClean="0">
                <a:latin typeface="Segoe Script" pitchFamily="34" charset="0"/>
                <a:ea typeface="Tahoma" pitchFamily="34" charset="0"/>
                <a:cs typeface="Tahoma" pitchFamily="34" charset="0"/>
              </a:rPr>
              <a:t>Caroline </a:t>
            </a:r>
            <a:r>
              <a:rPr lang="el-GR" sz="2400" dirty="0" smtClean="0">
                <a:latin typeface="Segoe Script" pitchFamily="34" charset="0"/>
                <a:ea typeface="Tahoma" pitchFamily="34" charset="0"/>
                <a:cs typeface="Tahoma" pitchFamily="34" charset="0"/>
              </a:rPr>
              <a:t>και ο </a:t>
            </a:r>
            <a:r>
              <a:rPr lang="fr-FR" sz="2400" dirty="0" err="1" smtClean="0">
                <a:latin typeface="Segoe Script" pitchFamily="34" charset="0"/>
                <a:ea typeface="Tahoma" pitchFamily="34" charset="0"/>
                <a:cs typeface="Tahoma" pitchFamily="34" charset="0"/>
              </a:rPr>
              <a:t>Thiqgo</a:t>
            </a:r>
            <a:r>
              <a:rPr lang="el-GR" sz="2400" dirty="0" smtClean="0">
                <a:latin typeface="Segoe Script" pitchFamily="34" charset="0"/>
                <a:ea typeface="Tahoma" pitchFamily="34" charset="0"/>
                <a:cs typeface="Tahoma" pitchFamily="34" charset="0"/>
              </a:rPr>
              <a:t> γνωρίστηκαν στις διακοπές</a:t>
            </a:r>
            <a:r>
              <a:rPr lang="en-US" sz="2400" dirty="0" smtClean="0">
                <a:latin typeface="Segoe Script" pitchFamily="34" charset="0"/>
                <a:ea typeface="Tahoma" pitchFamily="34" charset="0"/>
                <a:cs typeface="Tahoma" pitchFamily="34" charset="0"/>
              </a:rPr>
              <a:t>.</a:t>
            </a:r>
            <a:endParaRPr lang="el-GR" sz="2400" dirty="0">
              <a:latin typeface="Segoe Script" pitchFamily="34" charset="0"/>
              <a:ea typeface="Tahoma" pitchFamily="34" charset="0"/>
              <a:cs typeface="Tahoma" pitchFamily="34" charset="0"/>
            </a:endParaRPr>
          </a:p>
        </p:txBody>
      </p:sp>
      <p:sp>
        <p:nvSpPr>
          <p:cNvPr id="9" name="TextBox 8"/>
          <p:cNvSpPr txBox="1"/>
          <p:nvPr/>
        </p:nvSpPr>
        <p:spPr>
          <a:xfrm>
            <a:off x="0" y="2920174"/>
            <a:ext cx="9144000" cy="830997"/>
          </a:xfrm>
          <a:prstGeom prst="rect">
            <a:avLst/>
          </a:prstGeom>
          <a:noFill/>
        </p:spPr>
        <p:txBody>
          <a:bodyPr wrap="square" rtlCol="0">
            <a:spAutoFit/>
          </a:bodyPr>
          <a:lstStyle/>
          <a:p>
            <a:pPr indent="-182880" algn="just"/>
            <a:r>
              <a:rPr lang="el-GR" sz="2400" dirty="0" smtClean="0">
                <a:latin typeface="Segoe Script" pitchFamily="34" charset="0"/>
                <a:ea typeface="Tahoma" pitchFamily="34" charset="0"/>
                <a:cs typeface="Tahoma" pitchFamily="34" charset="0"/>
              </a:rPr>
              <a:t>Η </a:t>
            </a:r>
            <a:r>
              <a:rPr lang="en-US" sz="2400" dirty="0" smtClean="0">
                <a:latin typeface="Segoe Script" pitchFamily="34" charset="0"/>
                <a:ea typeface="Tahoma" pitchFamily="34" charset="0"/>
                <a:cs typeface="Tahoma" pitchFamily="34" charset="0"/>
              </a:rPr>
              <a:t>Caroline </a:t>
            </a:r>
            <a:r>
              <a:rPr lang="el-GR" sz="2400" dirty="0" smtClean="0">
                <a:latin typeface="Segoe Script" pitchFamily="34" charset="0"/>
                <a:ea typeface="Tahoma" pitchFamily="34" charset="0"/>
                <a:cs typeface="Tahoma" pitchFamily="34" charset="0"/>
              </a:rPr>
              <a:t>πέρασε το υπόλοιπο των διακοπών της στο σπίτι του</a:t>
            </a:r>
            <a:r>
              <a:rPr lang="fr-FR" sz="2400" dirty="0" smtClean="0">
                <a:latin typeface="Segoe Script" pitchFamily="34" charset="0"/>
                <a:ea typeface="Tahoma" pitchFamily="34" charset="0"/>
                <a:cs typeface="Tahoma" pitchFamily="34" charset="0"/>
              </a:rPr>
              <a:t> </a:t>
            </a:r>
            <a:r>
              <a:rPr lang="fr-FR" sz="2400" dirty="0" err="1" smtClean="0">
                <a:latin typeface="Segoe Script" pitchFamily="34" charset="0"/>
                <a:ea typeface="Tahoma" pitchFamily="34" charset="0"/>
                <a:cs typeface="Tahoma" pitchFamily="34" charset="0"/>
              </a:rPr>
              <a:t>Thiqgo</a:t>
            </a:r>
            <a:r>
              <a:rPr lang="el-GR" sz="2400" dirty="0" smtClean="0">
                <a:latin typeface="Segoe Script" pitchFamily="34" charset="0"/>
                <a:ea typeface="Tahoma" pitchFamily="34" charset="0"/>
                <a:cs typeface="Tahoma" pitchFamily="34" charset="0"/>
              </a:rPr>
              <a:t>. </a:t>
            </a:r>
            <a:endParaRPr lang="el-GR" sz="2400" dirty="0">
              <a:latin typeface="Segoe Script" pitchFamily="34" charset="0"/>
              <a:ea typeface="Tahoma" pitchFamily="34" charset="0"/>
              <a:cs typeface="Tahoma" pitchFamily="34" charset="0"/>
            </a:endParaRPr>
          </a:p>
        </p:txBody>
      </p:sp>
      <p:sp>
        <p:nvSpPr>
          <p:cNvPr id="10" name="TextBox 9"/>
          <p:cNvSpPr txBox="1"/>
          <p:nvPr/>
        </p:nvSpPr>
        <p:spPr>
          <a:xfrm>
            <a:off x="0" y="3771280"/>
            <a:ext cx="9144000" cy="830997"/>
          </a:xfrm>
          <a:prstGeom prst="rect">
            <a:avLst/>
          </a:prstGeom>
          <a:noFill/>
        </p:spPr>
        <p:txBody>
          <a:bodyPr wrap="square" rtlCol="0">
            <a:spAutoFit/>
          </a:bodyPr>
          <a:lstStyle/>
          <a:p>
            <a:pPr indent="-182880" algn="just"/>
            <a:r>
              <a:rPr lang="el-GR" sz="2400" dirty="0" smtClean="0">
                <a:latin typeface="Segoe Script" pitchFamily="34" charset="0"/>
                <a:ea typeface="Tahoma" pitchFamily="34" charset="0"/>
                <a:cs typeface="Tahoma" pitchFamily="34" charset="0"/>
              </a:rPr>
              <a:t>Η </a:t>
            </a:r>
            <a:r>
              <a:rPr lang="en-US" sz="2400" dirty="0" smtClean="0">
                <a:latin typeface="Segoe Script" pitchFamily="34" charset="0"/>
                <a:ea typeface="Tahoma" pitchFamily="34" charset="0"/>
                <a:cs typeface="Tahoma" pitchFamily="34" charset="0"/>
              </a:rPr>
              <a:t>Caroline </a:t>
            </a:r>
            <a:r>
              <a:rPr lang="el-GR" sz="2400" dirty="0" smtClean="0">
                <a:latin typeface="Segoe Script" pitchFamily="34" charset="0"/>
                <a:ea typeface="Tahoma" pitchFamily="34" charset="0"/>
                <a:cs typeface="Tahoma" pitchFamily="34" charset="0"/>
              </a:rPr>
              <a:t>επέστρεψε στο Παρίσι και μιλούσαν στο τηλέφωνο για 3 μήνες. </a:t>
            </a:r>
            <a:endParaRPr lang="el-GR" sz="2400" dirty="0">
              <a:latin typeface="Segoe Script" pitchFamily="34" charset="0"/>
              <a:ea typeface="Tahoma" pitchFamily="34" charset="0"/>
              <a:cs typeface="Tahoma" pitchFamily="34" charset="0"/>
            </a:endParaRPr>
          </a:p>
        </p:txBody>
      </p:sp>
      <p:sp>
        <p:nvSpPr>
          <p:cNvPr id="13" name="TextBox 12"/>
          <p:cNvSpPr txBox="1"/>
          <p:nvPr/>
        </p:nvSpPr>
        <p:spPr>
          <a:xfrm>
            <a:off x="0" y="4622386"/>
            <a:ext cx="9144000" cy="830997"/>
          </a:xfrm>
          <a:prstGeom prst="rect">
            <a:avLst/>
          </a:prstGeom>
          <a:noFill/>
        </p:spPr>
        <p:txBody>
          <a:bodyPr wrap="square" rtlCol="0">
            <a:spAutoFit/>
          </a:bodyPr>
          <a:lstStyle/>
          <a:p>
            <a:pPr indent="-182880" algn="just"/>
            <a:r>
              <a:rPr lang="el-GR" sz="2400" dirty="0" smtClean="0">
                <a:latin typeface="Segoe Script" pitchFamily="34" charset="0"/>
                <a:ea typeface="Tahoma" pitchFamily="34" charset="0"/>
                <a:cs typeface="Tahoma" pitchFamily="34" charset="0"/>
              </a:rPr>
              <a:t>Ο</a:t>
            </a:r>
            <a:r>
              <a:rPr lang="fr-FR" sz="2400" dirty="0" smtClean="0">
                <a:latin typeface="Segoe Script" pitchFamily="34" charset="0"/>
                <a:ea typeface="Tahoma" pitchFamily="34" charset="0"/>
                <a:cs typeface="Tahoma" pitchFamily="34" charset="0"/>
              </a:rPr>
              <a:t> </a:t>
            </a:r>
            <a:r>
              <a:rPr lang="fr-FR" sz="2400" dirty="0" err="1" smtClean="0">
                <a:latin typeface="Segoe Script" pitchFamily="34" charset="0"/>
                <a:ea typeface="Tahoma" pitchFamily="34" charset="0"/>
                <a:cs typeface="Tahoma" pitchFamily="34" charset="0"/>
              </a:rPr>
              <a:t>Thiqgo</a:t>
            </a:r>
            <a:r>
              <a:rPr lang="el-GR" sz="2400" dirty="0" smtClean="0">
                <a:latin typeface="Segoe Script" pitchFamily="34" charset="0"/>
                <a:ea typeface="Tahoma" pitchFamily="34" charset="0"/>
                <a:cs typeface="Tahoma" pitchFamily="34" charset="0"/>
              </a:rPr>
              <a:t> αποφάσισε να έρθει στο Παρίσι και μετά από 3 μήνες παντρεύτηκαν. </a:t>
            </a:r>
            <a:endParaRPr lang="el-GR" sz="2400" dirty="0">
              <a:latin typeface="Segoe Script" pitchFamily="34" charset="0"/>
              <a:ea typeface="Tahoma" pitchFamily="34" charset="0"/>
              <a:cs typeface="Tahoma" pitchFamily="34" charset="0"/>
            </a:endParaRPr>
          </a:p>
        </p:txBody>
      </p:sp>
      <p:sp>
        <p:nvSpPr>
          <p:cNvPr id="14" name="TextBox 13"/>
          <p:cNvSpPr txBox="1"/>
          <p:nvPr/>
        </p:nvSpPr>
        <p:spPr>
          <a:xfrm>
            <a:off x="0" y="5473492"/>
            <a:ext cx="9144000" cy="830997"/>
          </a:xfrm>
          <a:prstGeom prst="rect">
            <a:avLst/>
          </a:prstGeom>
          <a:noFill/>
        </p:spPr>
        <p:txBody>
          <a:bodyPr wrap="square" rtlCol="0">
            <a:spAutoFit/>
          </a:bodyPr>
          <a:lstStyle/>
          <a:p>
            <a:pPr indent="-182880" algn="just"/>
            <a:r>
              <a:rPr lang="en-US" sz="2400" dirty="0" smtClean="0">
                <a:latin typeface="Segoe Script" pitchFamily="34" charset="0"/>
                <a:ea typeface="Tahoma" pitchFamily="34" charset="0"/>
                <a:cs typeface="Tahoma" pitchFamily="34" charset="0"/>
              </a:rPr>
              <a:t>7</a:t>
            </a:r>
            <a:r>
              <a:rPr lang="el-GR" sz="2400" dirty="0" smtClean="0">
                <a:latin typeface="Segoe Script" pitchFamily="34" charset="0"/>
                <a:ea typeface="Tahoma" pitchFamily="34" charset="0"/>
                <a:cs typeface="Tahoma" pitchFamily="34" charset="0"/>
              </a:rPr>
              <a:t> μήνες μετά η </a:t>
            </a:r>
            <a:r>
              <a:rPr lang="en-US" sz="2400" dirty="0" smtClean="0">
                <a:latin typeface="Segoe Script" pitchFamily="34" charset="0"/>
                <a:ea typeface="Tahoma" pitchFamily="34" charset="0"/>
                <a:cs typeface="Tahoma" pitchFamily="34" charset="0"/>
              </a:rPr>
              <a:t>Caroline </a:t>
            </a:r>
            <a:r>
              <a:rPr lang="el-GR" sz="2400" dirty="0" smtClean="0">
                <a:latin typeface="Segoe Script" pitchFamily="34" charset="0"/>
                <a:ea typeface="Tahoma" pitchFamily="34" charset="0"/>
                <a:cs typeface="Tahoma" pitchFamily="34" charset="0"/>
              </a:rPr>
              <a:t>γέννησε το παιδί ενός πρώην συντρόφου της. </a:t>
            </a:r>
            <a:endParaRPr lang="el-GR" sz="2400" dirty="0">
              <a:latin typeface="Segoe Script" pitchFamily="34" charset="0"/>
              <a:ea typeface="Tahoma" pitchFamily="34" charset="0"/>
              <a:cs typeface="Tahoma" pitchFamily="34" charset="0"/>
            </a:endParaRPr>
          </a:p>
        </p:txBody>
      </p:sp>
      <p:sp>
        <p:nvSpPr>
          <p:cNvPr id="15" name="TextBox 14"/>
          <p:cNvSpPr txBox="1"/>
          <p:nvPr/>
        </p:nvSpPr>
        <p:spPr>
          <a:xfrm>
            <a:off x="0" y="6324600"/>
            <a:ext cx="9144000" cy="461665"/>
          </a:xfrm>
          <a:prstGeom prst="rect">
            <a:avLst/>
          </a:prstGeom>
          <a:noFill/>
        </p:spPr>
        <p:txBody>
          <a:bodyPr wrap="square" rtlCol="0">
            <a:spAutoFit/>
          </a:bodyPr>
          <a:lstStyle/>
          <a:p>
            <a:pPr indent="-182880" algn="just"/>
            <a:r>
              <a:rPr lang="el-GR" sz="2400" dirty="0" smtClean="0">
                <a:latin typeface="Segoe Script" pitchFamily="34" charset="0"/>
                <a:ea typeface="Tahoma" pitchFamily="34" charset="0"/>
                <a:cs typeface="Tahoma" pitchFamily="34" charset="0"/>
              </a:rPr>
              <a:t>Σήμερα εργάζεται η </a:t>
            </a:r>
            <a:r>
              <a:rPr lang="en-US" sz="2400" dirty="0" smtClean="0">
                <a:latin typeface="Segoe Script" pitchFamily="34" charset="0"/>
                <a:ea typeface="Tahoma" pitchFamily="34" charset="0"/>
                <a:cs typeface="Tahoma" pitchFamily="34" charset="0"/>
              </a:rPr>
              <a:t>Caroline</a:t>
            </a:r>
            <a:r>
              <a:rPr lang="el-GR" sz="2400" dirty="0" smtClean="0">
                <a:latin typeface="Segoe Script" pitchFamily="34" charset="0"/>
                <a:ea typeface="Tahoma" pitchFamily="34" charset="0"/>
                <a:cs typeface="Tahoma" pitchFamily="34" charset="0"/>
              </a:rPr>
              <a:t> και έχουν δύο παιδιά.</a:t>
            </a:r>
            <a:endParaRPr lang="el-GR" sz="2400" dirty="0">
              <a:latin typeface="Segoe Script"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slide(fromBottom)">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slide(fromBottom)">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slide(fromBottom)">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slide(fromBottom)">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slide(fromBottom)">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slide(fromBottom)">
                                      <p:cBhvr>
                                        <p:cTn id="3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9" grpId="0"/>
      <p:bldP spid="10" grpId="0"/>
      <p:bldP spid="13" grpId="0"/>
      <p:bldP spid="14" grpId="0"/>
      <p:bldP spid="1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 Η ΟΙΚΟΓΕΝΕΙΑ </a:t>
            </a:r>
            <a:br>
              <a:rPr lang="el-GR" sz="3600" b="1" dirty="0" smtClean="0">
                <a:latin typeface="Tahoma" pitchFamily="34" charset="0"/>
                <a:cs typeface="Tahoma" pitchFamily="34" charset="0"/>
              </a:rPr>
            </a:br>
            <a:r>
              <a:rPr lang="el-GR" sz="3600" b="1" dirty="0" smtClean="0">
                <a:latin typeface="Tahoma" pitchFamily="34" charset="0"/>
                <a:cs typeface="Tahoma" pitchFamily="34" charset="0"/>
              </a:rPr>
              <a:t>ΣΤΙΣ ΚΟΙΝΩΝΙΚΕΣ ΕΠΙΣΤΗΜΕΣ</a:t>
            </a:r>
            <a:endParaRPr lang="el-GR" sz="3600" b="1" dirty="0">
              <a:latin typeface="Tahoma" pitchFamily="34" charset="0"/>
              <a:cs typeface="Tahoma" pitchFamily="34" charset="0"/>
            </a:endParaRPr>
          </a:p>
        </p:txBody>
      </p:sp>
      <p:sp>
        <p:nvSpPr>
          <p:cNvPr id="3" name="TextBox 2"/>
          <p:cNvSpPr txBox="1"/>
          <p:nvPr/>
        </p:nvSpPr>
        <p:spPr>
          <a:xfrm>
            <a:off x="0" y="1600200"/>
            <a:ext cx="9144000" cy="461665"/>
          </a:xfrm>
          <a:prstGeom prst="rect">
            <a:avLst/>
          </a:prstGeom>
          <a:noFill/>
        </p:spPr>
        <p:txBody>
          <a:bodyPr wrap="square" rtlCol="0">
            <a:spAutoFit/>
          </a:bodyPr>
          <a:lstStyle/>
          <a:p>
            <a:pPr marL="180000" indent="-540000">
              <a:spcAft>
                <a:spcPts val="600"/>
              </a:spcAft>
            </a:pPr>
            <a:r>
              <a:rPr lang="el-GR" sz="2400" i="1" u="sng" dirty="0" smtClean="0">
                <a:latin typeface="Tahoma" pitchFamily="34" charset="0"/>
                <a:cs typeface="Tahoma" pitchFamily="34" charset="0"/>
              </a:rPr>
              <a:t>Η κοινωνιολογία</a:t>
            </a:r>
          </a:p>
        </p:txBody>
      </p:sp>
      <p:sp>
        <p:nvSpPr>
          <p:cNvPr id="8" name="TextBox 7"/>
          <p:cNvSpPr txBox="1"/>
          <p:nvPr/>
        </p:nvSpPr>
        <p:spPr>
          <a:xfrm>
            <a:off x="0" y="2133600"/>
            <a:ext cx="9144000" cy="1569660"/>
          </a:xfrm>
          <a:prstGeom prst="rect">
            <a:avLst/>
          </a:prstGeom>
          <a:noFill/>
        </p:spPr>
        <p:txBody>
          <a:bodyPr wrap="square" rtlCol="0">
            <a:spAutoFit/>
          </a:bodyPr>
          <a:lstStyle/>
          <a:p>
            <a:pPr indent="-182880" algn="just"/>
            <a:r>
              <a:rPr lang="el-GR" sz="2400" dirty="0" smtClean="0">
                <a:latin typeface="Tahoma" pitchFamily="34" charset="0"/>
                <a:ea typeface="Tahoma" pitchFamily="34" charset="0"/>
                <a:cs typeface="Tahoma" pitchFamily="34" charset="0"/>
              </a:rPr>
              <a:t>Η γνωριμία του Νίκου και της Άννας ακολούθησε μία συγκεκριμένη κοινωνικά εδραιωμένη πορεία, οριοθετημένη πριν ακόμα γεννηθούν, που ταυτίζεται με τις προσδοκίες της κοινωνίας μας.</a:t>
            </a:r>
            <a:endParaRPr lang="el-GR" sz="2400" i="1" dirty="0">
              <a:latin typeface="Tahoma" pitchFamily="34" charset="0"/>
              <a:ea typeface="Tahoma" pitchFamily="34" charset="0"/>
              <a:cs typeface="Tahoma" pitchFamily="34" charset="0"/>
            </a:endParaRPr>
          </a:p>
        </p:txBody>
      </p:sp>
      <p:sp>
        <p:nvSpPr>
          <p:cNvPr id="12" name="TextBox 11"/>
          <p:cNvSpPr txBox="1"/>
          <p:nvPr/>
        </p:nvSpPr>
        <p:spPr>
          <a:xfrm>
            <a:off x="0" y="3819436"/>
            <a:ext cx="9144000" cy="1569660"/>
          </a:xfrm>
          <a:prstGeom prst="rect">
            <a:avLst/>
          </a:prstGeom>
          <a:noFill/>
        </p:spPr>
        <p:txBody>
          <a:bodyPr wrap="square" rtlCol="0">
            <a:spAutoFit/>
          </a:bodyPr>
          <a:lstStyle/>
          <a:p>
            <a:pPr indent="-182880" algn="just"/>
            <a:r>
              <a:rPr lang="el-GR" sz="2400" dirty="0" smtClean="0">
                <a:latin typeface="Tahoma" pitchFamily="34" charset="0"/>
                <a:ea typeface="Tahoma" pitchFamily="34" charset="0"/>
                <a:cs typeface="Tahoma" pitchFamily="34" charset="0"/>
              </a:rPr>
              <a:t>Για τους περισσότερους ανθρώπους το να ακολουθούν αυτό που θέλει η κοινωνία είναι κάτι που δεν χρειάζεται να εξηγηθεί, είναι το φυσιολογικό και γι’αυτό οι κοινωνικοί περιορισμοί περνάνε απαρατήρητοι προκύπτοντας μέσα από την κοινωνικοποίησή τους.</a:t>
            </a:r>
            <a:endParaRPr lang="el-GR" sz="2400" dirty="0">
              <a:latin typeface="Tahoma" pitchFamily="34" charset="0"/>
              <a:ea typeface="Tahoma" pitchFamily="34" charset="0"/>
              <a:cs typeface="Tahoma" pitchFamily="34" charset="0"/>
            </a:endParaRPr>
          </a:p>
        </p:txBody>
      </p:sp>
      <p:sp>
        <p:nvSpPr>
          <p:cNvPr id="10" name="TextBox 9"/>
          <p:cNvSpPr txBox="1"/>
          <p:nvPr/>
        </p:nvSpPr>
        <p:spPr>
          <a:xfrm>
            <a:off x="0" y="5505271"/>
            <a:ext cx="9144000" cy="1200329"/>
          </a:xfrm>
          <a:prstGeom prst="rect">
            <a:avLst/>
          </a:prstGeom>
          <a:noFill/>
        </p:spPr>
        <p:txBody>
          <a:bodyPr wrap="square" rtlCol="0">
            <a:spAutoFit/>
          </a:bodyPr>
          <a:lstStyle/>
          <a:p>
            <a:pPr indent="-182880" algn="just"/>
            <a:r>
              <a:rPr lang="el-GR" sz="2400" dirty="0" smtClean="0">
                <a:latin typeface="Tahoma" pitchFamily="34" charset="0"/>
                <a:ea typeface="Tahoma" pitchFamily="34" charset="0"/>
                <a:cs typeface="Tahoma" pitchFamily="34" charset="0"/>
              </a:rPr>
              <a:t>Για την κοινωνιολογία δεν υπάρχει «φυσιολογικό». Τόσο </a:t>
            </a:r>
            <a:r>
              <a:rPr lang="el-GR" sz="2400" smtClean="0">
                <a:latin typeface="Tahoma" pitchFamily="34" charset="0"/>
                <a:ea typeface="Tahoma" pitchFamily="34" charset="0"/>
                <a:cs typeface="Tahoma" pitchFamily="34" charset="0"/>
              </a:rPr>
              <a:t>η εναρμόνιση </a:t>
            </a:r>
            <a:r>
              <a:rPr lang="el-GR" sz="2400" dirty="0" smtClean="0">
                <a:latin typeface="Tahoma" pitchFamily="34" charset="0"/>
                <a:ea typeface="Tahoma" pitchFamily="34" charset="0"/>
                <a:cs typeface="Tahoma" pitchFamily="34" charset="0"/>
              </a:rPr>
              <a:t>με τις προσδοκίες της κοινωνίας, όσο και η παραβίασή τους χρήζει εξήγησης.</a:t>
            </a:r>
            <a:endParaRPr lang="el-GR"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0"/>
            <a:ext cx="9144000" cy="1219200"/>
          </a:xfrm>
          <a:prstGeom prst="rect">
            <a:avLst/>
          </a:prstGeom>
          <a:solidFill>
            <a:schemeClr val="accent5">
              <a:lumMod val="40000"/>
              <a:lumOff val="60000"/>
            </a:schemeClr>
          </a:solidFill>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l-GR" sz="3600" b="1" i="0" u="none" strike="noStrike" kern="1200" cap="none" spc="0" normalizeH="0" baseline="0" noProof="0" dirty="0" smtClean="0">
              <a:ln>
                <a:noFill/>
              </a:ln>
              <a:solidFill>
                <a:schemeClr val="tx1"/>
              </a:solidFill>
              <a:effectLst/>
              <a:uLnTx/>
              <a:uFillTx/>
              <a:latin typeface="Tahoma" pitchFamily="34" charset="0"/>
              <a:ea typeface="+mj-ea"/>
              <a:cs typeface="Tahoma"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l-GR" sz="3600" b="1" noProof="0" dirty="0" smtClean="0">
                <a:latin typeface="Tahoma" pitchFamily="34" charset="0"/>
                <a:ea typeface="+mj-ea"/>
                <a:cs typeface="Tahoma" pitchFamily="34" charset="0"/>
              </a:rPr>
              <a:t>ΒΙΒΛΙΟΓΡΑΦΙΑ ΜΑΘΗΜΑΤΟΣ</a:t>
            </a:r>
            <a:endParaRPr kumimoji="0" lang="el-GR" sz="3600" b="1" i="0" u="none" strike="noStrike" kern="1200" cap="none" spc="0" normalizeH="0" baseline="0" noProof="0" dirty="0">
              <a:ln>
                <a:noFill/>
              </a:ln>
              <a:solidFill>
                <a:schemeClr val="tx1"/>
              </a:solidFill>
              <a:effectLst/>
              <a:uLnTx/>
              <a:uFillTx/>
              <a:latin typeface="Tahoma" pitchFamily="34" charset="0"/>
              <a:ea typeface="+mj-ea"/>
              <a:cs typeface="Tahoma" pitchFamily="34" charset="0"/>
            </a:endParaRPr>
          </a:p>
        </p:txBody>
      </p:sp>
      <p:sp>
        <p:nvSpPr>
          <p:cNvPr id="10" name="TextBox 9"/>
          <p:cNvSpPr txBox="1"/>
          <p:nvPr/>
        </p:nvSpPr>
        <p:spPr>
          <a:xfrm>
            <a:off x="0" y="1219200"/>
            <a:ext cx="9144000" cy="3170099"/>
          </a:xfrm>
          <a:prstGeom prst="rect">
            <a:avLst/>
          </a:prstGeom>
          <a:noFill/>
        </p:spPr>
        <p:txBody>
          <a:bodyPr wrap="square" rtlCol="0">
            <a:spAutoFit/>
          </a:bodyPr>
          <a:lstStyle/>
          <a:p>
            <a:pPr marL="457200" indent="-457200" algn="just">
              <a:buFont typeface="+mj-lt"/>
              <a:buAutoNum type="arabicPeriod"/>
            </a:pPr>
            <a:r>
              <a:rPr lang="en-US" sz="2000" dirty="0" err="1" smtClean="0">
                <a:latin typeface="Tahoma" pitchFamily="34" charset="0"/>
                <a:ea typeface="Tahoma" pitchFamily="34" charset="0"/>
                <a:cs typeface="Tahoma" pitchFamily="34" charset="0"/>
              </a:rPr>
              <a:t>Henslin</a:t>
            </a:r>
            <a:r>
              <a:rPr lang="el-GR" sz="2000" dirty="0" smtClean="0">
                <a:latin typeface="Tahoma" pitchFamily="34" charset="0"/>
                <a:ea typeface="Tahoma" pitchFamily="34" charset="0"/>
                <a:cs typeface="Tahoma" pitchFamily="34" charset="0"/>
              </a:rPr>
              <a:t>, </a:t>
            </a:r>
            <a:r>
              <a:rPr lang="fr-FR" sz="2000" dirty="0" smtClean="0">
                <a:latin typeface="Tahoma" pitchFamily="34" charset="0"/>
                <a:ea typeface="Tahoma" pitchFamily="34" charset="0"/>
                <a:cs typeface="Tahoma" pitchFamily="34" charset="0"/>
              </a:rPr>
              <a:t>J</a:t>
            </a:r>
            <a:r>
              <a:rPr lang="el-GR" sz="2000" dirty="0" smtClean="0">
                <a:latin typeface="Tahoma" pitchFamily="34" charset="0"/>
                <a:ea typeface="Tahoma" pitchFamily="34" charset="0"/>
                <a:cs typeface="Tahoma" pitchFamily="34" charset="0"/>
              </a:rPr>
              <a:t>.</a:t>
            </a:r>
            <a:r>
              <a:rPr lang="en-US" sz="2000" dirty="0" smtClean="0">
                <a:latin typeface="Tahoma" pitchFamily="34" charset="0"/>
                <a:ea typeface="Tahoma" pitchFamily="34" charset="0"/>
                <a:cs typeface="Tahoma" pitchFamily="34" charset="0"/>
              </a:rPr>
              <a:t>M</a:t>
            </a:r>
            <a:r>
              <a:rPr lang="el-GR" sz="2000" dirty="0" smtClean="0">
                <a:latin typeface="Tahoma" pitchFamily="34" charset="0"/>
                <a:ea typeface="Tahoma" pitchFamily="34" charset="0"/>
                <a:cs typeface="Tahoma" pitchFamily="34" charset="0"/>
              </a:rPr>
              <a:t>. 2004. Η κοινωνιολογία του γάμου και της οικογένειας. </a:t>
            </a:r>
            <a:r>
              <a:rPr lang="en-US" sz="2000" dirty="0" smtClean="0">
                <a:latin typeface="Tahoma" pitchFamily="34" charset="0"/>
                <a:ea typeface="Tahoma" pitchFamily="34" charset="0"/>
                <a:cs typeface="Tahoma" pitchFamily="34" charset="0"/>
              </a:rPr>
              <a:t>In</a:t>
            </a:r>
            <a:r>
              <a:rPr lang="el-GR" sz="2000" dirty="0" smtClean="0">
                <a:latin typeface="Tahoma" pitchFamily="34" charset="0"/>
                <a:ea typeface="Tahoma" pitchFamily="34" charset="0"/>
                <a:cs typeface="Tahoma" pitchFamily="34" charset="0"/>
              </a:rPr>
              <a:t>: Χ. Νόβα-Καλτσούνη (επ.), </a:t>
            </a:r>
            <a:r>
              <a:rPr lang="el-GR" sz="2000" i="1" dirty="0" smtClean="0">
                <a:latin typeface="Tahoma" pitchFamily="34" charset="0"/>
                <a:ea typeface="Tahoma" pitchFamily="34" charset="0"/>
                <a:cs typeface="Tahoma" pitchFamily="34" charset="0"/>
              </a:rPr>
              <a:t>Κείμενα κοινωνιολογίας του γάμου και της οικογένειας</a:t>
            </a:r>
            <a:r>
              <a:rPr lang="el-GR" sz="2000" dirty="0" smtClean="0">
                <a:latin typeface="Tahoma" pitchFamily="34" charset="0"/>
                <a:ea typeface="Tahoma" pitchFamily="34" charset="0"/>
                <a:cs typeface="Tahoma" pitchFamily="34" charset="0"/>
              </a:rPr>
              <a:t>, Αθήνα: Τυπωθήτω-Δαρδάνος, σσ. 15-29</a:t>
            </a:r>
          </a:p>
          <a:p>
            <a:pPr marL="457200" indent="-457200" algn="just">
              <a:buFont typeface="+mj-lt"/>
              <a:buAutoNum type="arabicPeriod"/>
            </a:pPr>
            <a:r>
              <a:rPr lang="fr-FR" sz="2000" dirty="0" smtClean="0">
                <a:latin typeface="Tahoma" pitchFamily="34" charset="0"/>
                <a:ea typeface="Tahoma" pitchFamily="34" charset="0"/>
                <a:cs typeface="Tahoma" pitchFamily="34" charset="0"/>
              </a:rPr>
              <a:t>Kellerhals, J. &amp; Roussel, L. 1987. Les sociologues face aux mutations de la famille. Quelques tendances des recherches. </a:t>
            </a:r>
            <a:r>
              <a:rPr lang="fr-FR" sz="2000" i="1" dirty="0" smtClean="0">
                <a:latin typeface="Tahoma" pitchFamily="34" charset="0"/>
                <a:ea typeface="Tahoma" pitchFamily="34" charset="0"/>
                <a:cs typeface="Tahoma" pitchFamily="34" charset="0"/>
              </a:rPr>
              <a:t>L’année sociologique</a:t>
            </a:r>
            <a:r>
              <a:rPr lang="fr-FR" sz="2000" dirty="0" smtClean="0">
                <a:latin typeface="Tahoma" pitchFamily="34" charset="0"/>
                <a:ea typeface="Tahoma" pitchFamily="34" charset="0"/>
                <a:cs typeface="Tahoma" pitchFamily="34" charset="0"/>
              </a:rPr>
              <a:t>, </a:t>
            </a:r>
            <a:r>
              <a:rPr lang="fr-FR" sz="2000" b="1" dirty="0" smtClean="0">
                <a:latin typeface="Tahoma" pitchFamily="34" charset="0"/>
                <a:ea typeface="Tahoma" pitchFamily="34" charset="0"/>
                <a:cs typeface="Tahoma" pitchFamily="34" charset="0"/>
              </a:rPr>
              <a:t>37</a:t>
            </a:r>
            <a:r>
              <a:rPr lang="fr-FR" sz="2000" dirty="0" smtClean="0">
                <a:latin typeface="Tahoma" pitchFamily="34" charset="0"/>
                <a:ea typeface="Tahoma" pitchFamily="34" charset="0"/>
                <a:cs typeface="Tahoma" pitchFamily="34" charset="0"/>
              </a:rPr>
              <a:t>, numéro spécial « </a:t>
            </a:r>
            <a:r>
              <a:rPr lang="fr-FR" sz="2000" i="1" dirty="0" smtClean="0">
                <a:latin typeface="Tahoma" pitchFamily="34" charset="0"/>
                <a:ea typeface="Tahoma" pitchFamily="34" charset="0"/>
                <a:cs typeface="Tahoma" pitchFamily="34" charset="0"/>
              </a:rPr>
              <a:t>Sociologie de la famille</a:t>
            </a:r>
            <a:r>
              <a:rPr lang="fr-FR" sz="2000" dirty="0" smtClean="0">
                <a:latin typeface="Tahoma" pitchFamily="34" charset="0"/>
                <a:ea typeface="Tahoma" pitchFamily="34" charset="0"/>
                <a:cs typeface="Tahoma" pitchFamily="34" charset="0"/>
              </a:rPr>
              <a:t> », Paris</a:t>
            </a:r>
            <a:endParaRPr lang="el-GR" sz="2000" dirty="0" smtClean="0">
              <a:latin typeface="Tahoma" pitchFamily="34" charset="0"/>
              <a:ea typeface="Tahoma" pitchFamily="34" charset="0"/>
              <a:cs typeface="Tahoma" pitchFamily="34" charset="0"/>
            </a:endParaRPr>
          </a:p>
          <a:p>
            <a:pPr marL="457200" indent="-457200" algn="just">
              <a:buFont typeface="+mj-lt"/>
              <a:buAutoNum type="arabicPeriod"/>
            </a:pPr>
            <a:r>
              <a:rPr lang="el-GR" sz="2000" dirty="0" smtClean="0">
                <a:latin typeface="Tahoma" pitchFamily="34" charset="0"/>
                <a:ea typeface="Tahoma" pitchFamily="34" charset="0"/>
                <a:cs typeface="Tahoma" pitchFamily="34" charset="0"/>
              </a:rPr>
              <a:t>Νόβα-Καλτσούνη</a:t>
            </a:r>
            <a:r>
              <a:rPr lang="el-GR" sz="2000" dirty="0" smtClean="0">
                <a:latin typeface="Tahoma" pitchFamily="34" charset="0"/>
                <a:ea typeface="Tahoma" pitchFamily="34" charset="0"/>
                <a:cs typeface="Tahoma" pitchFamily="34" charset="0"/>
              </a:rPr>
              <a:t>, Χ. (επ.), 2004, </a:t>
            </a:r>
            <a:r>
              <a:rPr lang="el-GR" sz="2000" i="1" dirty="0" smtClean="0">
                <a:latin typeface="Tahoma" pitchFamily="34" charset="0"/>
                <a:ea typeface="Tahoma" pitchFamily="34" charset="0"/>
                <a:cs typeface="Tahoma" pitchFamily="34" charset="0"/>
              </a:rPr>
              <a:t>Κείμενα κοινωνιολογίας του γάμου και της οικογένειας</a:t>
            </a:r>
            <a:r>
              <a:rPr lang="el-GR" sz="2000" dirty="0" smtClean="0">
                <a:latin typeface="Tahoma" pitchFamily="34" charset="0"/>
                <a:ea typeface="Tahoma" pitchFamily="34" charset="0"/>
                <a:cs typeface="Tahoma" pitchFamily="34" charset="0"/>
              </a:rPr>
              <a:t>, Αθήνα: </a:t>
            </a:r>
            <a:r>
              <a:rPr lang="el-GR" sz="2000" dirty="0" smtClean="0">
                <a:latin typeface="Tahoma" pitchFamily="34" charset="0"/>
                <a:ea typeface="Tahoma" pitchFamily="34" charset="0"/>
                <a:cs typeface="Tahoma" pitchFamily="34" charset="0"/>
              </a:rPr>
              <a:t>Τυπωθήτω-Δαρδάνος</a:t>
            </a:r>
            <a:endParaRPr lang="el-GR" sz="2000" dirty="0" smtClean="0">
              <a:latin typeface="Tahoma" pitchFamily="34" charset="0"/>
              <a:cs typeface="Tahoma" pitchFamily="34" charset="0"/>
            </a:endParaRPr>
          </a:p>
          <a:p>
            <a:pPr marL="457200" lvl="0" indent="-457200" algn="just">
              <a:buFont typeface="+mj-lt"/>
              <a:buAutoNum type="arabicPeriod"/>
            </a:pPr>
            <a:r>
              <a:rPr lang="fr-FR" sz="2000" dirty="0" err="1" smtClean="0">
                <a:latin typeface="Tahoma" pitchFamily="34" charset="0"/>
                <a:cs typeface="Tahoma" pitchFamily="34" charset="0"/>
              </a:rPr>
              <a:t>Singly</a:t>
            </a:r>
            <a:r>
              <a:rPr lang="fr-FR" sz="2000" dirty="0" smtClean="0">
                <a:latin typeface="Tahoma" pitchFamily="34" charset="0"/>
                <a:cs typeface="Tahoma" pitchFamily="34" charset="0"/>
              </a:rPr>
              <a:t> </a:t>
            </a:r>
            <a:r>
              <a:rPr lang="fr-FR" sz="2000" dirty="0" smtClean="0">
                <a:latin typeface="Tahoma" pitchFamily="34" charset="0"/>
                <a:cs typeface="Tahoma" pitchFamily="34" charset="0"/>
              </a:rPr>
              <a:t>de, F. (</a:t>
            </a:r>
            <a:r>
              <a:rPr lang="fr-FR" sz="2000" dirty="0" err="1" smtClean="0">
                <a:latin typeface="Tahoma" pitchFamily="34" charset="0"/>
                <a:cs typeface="Tahoma" pitchFamily="34" charset="0"/>
              </a:rPr>
              <a:t>sd</a:t>
            </a:r>
            <a:r>
              <a:rPr lang="fr-FR" sz="2000" dirty="0" smtClean="0">
                <a:latin typeface="Tahoma" pitchFamily="34" charset="0"/>
                <a:cs typeface="Tahoma" pitchFamily="34" charset="0"/>
              </a:rPr>
              <a:t>).1991. La famille, l’état des savoirs. Paris : La Découverte</a:t>
            </a:r>
            <a:endParaRPr lang="el-GR" sz="2000" dirty="0" smtClean="0">
              <a:latin typeface="Tahoma" pitchFamily="34" charset="0"/>
              <a:cs typeface="Tahoma" pitchFamily="34" charset="0"/>
            </a:endParaRPr>
          </a:p>
          <a:p>
            <a:pPr algn="just">
              <a:spcAft>
                <a:spcPts val="1200"/>
              </a:spcAft>
            </a:pPr>
            <a:endParaRPr lang="el-GR" sz="2000" dirty="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 Η ΟΙΚΟΓΕΝΕΙΑ </a:t>
            </a:r>
            <a:br>
              <a:rPr lang="el-GR" sz="3600" b="1" dirty="0" smtClean="0">
                <a:latin typeface="Tahoma" pitchFamily="34" charset="0"/>
                <a:cs typeface="Tahoma" pitchFamily="34" charset="0"/>
              </a:rPr>
            </a:br>
            <a:r>
              <a:rPr lang="el-GR" sz="3600" b="1" dirty="0" smtClean="0">
                <a:latin typeface="Tahoma" pitchFamily="34" charset="0"/>
                <a:cs typeface="Tahoma" pitchFamily="34" charset="0"/>
              </a:rPr>
              <a:t>ΣΤΙΣ ΚΟΙΝΩΝΙΚΕΣ ΕΠΙΣΤΗΜΕΣ</a:t>
            </a:r>
            <a:endParaRPr lang="el-GR" sz="3600" b="1" dirty="0">
              <a:latin typeface="Tahoma" pitchFamily="34" charset="0"/>
              <a:cs typeface="Tahoma" pitchFamily="34" charset="0"/>
            </a:endParaRPr>
          </a:p>
        </p:txBody>
      </p:sp>
      <p:sp>
        <p:nvSpPr>
          <p:cNvPr id="3" name="TextBox 2"/>
          <p:cNvSpPr txBox="1"/>
          <p:nvPr/>
        </p:nvSpPr>
        <p:spPr>
          <a:xfrm>
            <a:off x="0" y="1600200"/>
            <a:ext cx="9144000" cy="461665"/>
          </a:xfrm>
          <a:prstGeom prst="rect">
            <a:avLst/>
          </a:prstGeom>
          <a:noFill/>
        </p:spPr>
        <p:txBody>
          <a:bodyPr wrap="square" rtlCol="0">
            <a:spAutoFit/>
          </a:bodyPr>
          <a:lstStyle/>
          <a:p>
            <a:pPr marL="180000" indent="-540000">
              <a:spcAft>
                <a:spcPts val="600"/>
              </a:spcAft>
            </a:pPr>
            <a:r>
              <a:rPr lang="el-GR" sz="2400" i="1" u="sng" dirty="0" smtClean="0">
                <a:latin typeface="Tahoma" pitchFamily="34" charset="0"/>
                <a:cs typeface="Tahoma" pitchFamily="34" charset="0"/>
              </a:rPr>
              <a:t>Η κοινωνιολογία</a:t>
            </a:r>
          </a:p>
        </p:txBody>
      </p:sp>
      <p:sp>
        <p:nvSpPr>
          <p:cNvPr id="9" name="TextBox 8"/>
          <p:cNvSpPr txBox="1"/>
          <p:nvPr/>
        </p:nvSpPr>
        <p:spPr>
          <a:xfrm>
            <a:off x="0" y="3195935"/>
            <a:ext cx="9144000" cy="461665"/>
          </a:xfrm>
          <a:prstGeom prst="rect">
            <a:avLst/>
          </a:prstGeom>
          <a:noFill/>
        </p:spPr>
        <p:txBody>
          <a:bodyPr wrap="square" rtlCol="0">
            <a:spAutoFit/>
          </a:bodyPr>
          <a:lstStyle/>
          <a:p>
            <a:pPr indent="-182880" algn="just"/>
            <a:r>
              <a:rPr lang="el-GR" sz="2400" u="sng" dirty="0" smtClean="0">
                <a:latin typeface="Tahoma" pitchFamily="34" charset="0"/>
                <a:ea typeface="Tahoma" pitchFamily="34" charset="0"/>
                <a:cs typeface="Tahoma" pitchFamily="34" charset="0"/>
              </a:rPr>
              <a:t>Αίτια της αύξησης του ενδιαφέροντος:</a:t>
            </a:r>
            <a:endParaRPr lang="el-GR" sz="2400" u="sng" dirty="0">
              <a:latin typeface="Tahoma" pitchFamily="34" charset="0"/>
              <a:ea typeface="Tahoma" pitchFamily="34" charset="0"/>
              <a:cs typeface="Tahoma" pitchFamily="34" charset="0"/>
            </a:endParaRPr>
          </a:p>
        </p:txBody>
      </p:sp>
      <p:sp>
        <p:nvSpPr>
          <p:cNvPr id="6" name="TextBox 5"/>
          <p:cNvSpPr txBox="1"/>
          <p:nvPr/>
        </p:nvSpPr>
        <p:spPr>
          <a:xfrm>
            <a:off x="0" y="3810000"/>
            <a:ext cx="9144000"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1. Κρίση του οικογενειακού θεσμού. </a:t>
            </a:r>
            <a:endParaRPr lang="el-GR" sz="2400" dirty="0">
              <a:latin typeface="Tahoma" pitchFamily="34" charset="0"/>
              <a:cs typeface="Tahoma" pitchFamily="34" charset="0"/>
            </a:endParaRPr>
          </a:p>
        </p:txBody>
      </p:sp>
      <p:sp>
        <p:nvSpPr>
          <p:cNvPr id="7" name="TextBox 6"/>
          <p:cNvSpPr txBox="1"/>
          <p:nvPr/>
        </p:nvSpPr>
        <p:spPr>
          <a:xfrm>
            <a:off x="0" y="4924624"/>
            <a:ext cx="9144000"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3. Το φεμινιστικό κίνημα.</a:t>
            </a:r>
            <a:endParaRPr lang="el-GR" sz="2400" dirty="0">
              <a:latin typeface="Tahoma" pitchFamily="34" charset="0"/>
              <a:cs typeface="Tahoma" pitchFamily="34" charset="0"/>
            </a:endParaRPr>
          </a:p>
        </p:txBody>
      </p:sp>
      <p:sp>
        <p:nvSpPr>
          <p:cNvPr id="8" name="TextBox 7"/>
          <p:cNvSpPr txBox="1"/>
          <p:nvPr/>
        </p:nvSpPr>
        <p:spPr>
          <a:xfrm>
            <a:off x="0" y="2209800"/>
            <a:ext cx="9144000" cy="830997"/>
          </a:xfrm>
          <a:prstGeom prst="rect">
            <a:avLst/>
          </a:prstGeom>
          <a:noFill/>
        </p:spPr>
        <p:txBody>
          <a:bodyPr wrap="square" rtlCol="0">
            <a:spAutoFit/>
          </a:bodyPr>
          <a:lstStyle/>
          <a:p>
            <a:pPr indent="-182880"/>
            <a:r>
              <a:rPr lang="el-GR" sz="2400" dirty="0" smtClean="0">
                <a:latin typeface="Tahoma" pitchFamily="34" charset="0"/>
                <a:ea typeface="Tahoma" pitchFamily="34" charset="0"/>
                <a:cs typeface="Tahoma" pitchFamily="34" charset="0"/>
              </a:rPr>
              <a:t>Η κοινωνιολογία στράφηκε στη μελέτη της οικογένειας κυρίως μετά το 1970.</a:t>
            </a:r>
            <a:endParaRPr lang="el-GR" sz="2400" dirty="0">
              <a:latin typeface="Tahoma" pitchFamily="34" charset="0"/>
              <a:ea typeface="Tahoma" pitchFamily="34" charset="0"/>
              <a:cs typeface="Tahoma" pitchFamily="34" charset="0"/>
            </a:endParaRPr>
          </a:p>
        </p:txBody>
      </p:sp>
      <p:sp>
        <p:nvSpPr>
          <p:cNvPr id="10" name="TextBox 9"/>
          <p:cNvSpPr txBox="1"/>
          <p:nvPr/>
        </p:nvSpPr>
        <p:spPr>
          <a:xfrm>
            <a:off x="0" y="4367312"/>
            <a:ext cx="9144000" cy="461665"/>
          </a:xfrm>
          <a:prstGeom prst="rect">
            <a:avLst/>
          </a:prstGeom>
          <a:noFill/>
        </p:spPr>
        <p:txBody>
          <a:bodyPr wrap="square" rtlCol="0">
            <a:spAutoFit/>
          </a:bodyPr>
          <a:lstStyle/>
          <a:p>
            <a:pPr marL="274320" indent="-457200"/>
            <a:r>
              <a:rPr lang="el-GR" sz="2400" dirty="0" smtClean="0">
                <a:latin typeface="Tahoma" pitchFamily="34" charset="0"/>
                <a:ea typeface="Tahoma" pitchFamily="34" charset="0"/>
                <a:cs typeface="Tahoma" pitchFamily="34" charset="0"/>
              </a:rPr>
              <a:t>2. Ιστορικά ευρήματα και ανακαλύψεις.</a:t>
            </a:r>
            <a:endParaRPr lang="el-GR" sz="2400" dirty="0">
              <a:latin typeface="Tahoma" pitchFamily="34" charset="0"/>
              <a:ea typeface="Tahoma" pitchFamily="34" charset="0"/>
              <a:cs typeface="Tahoma" pitchFamily="34" charset="0"/>
            </a:endParaRPr>
          </a:p>
        </p:txBody>
      </p:sp>
      <p:sp>
        <p:nvSpPr>
          <p:cNvPr id="11" name="TextBox 10"/>
          <p:cNvSpPr txBox="1"/>
          <p:nvPr/>
        </p:nvSpPr>
        <p:spPr>
          <a:xfrm>
            <a:off x="0" y="5481935"/>
            <a:ext cx="9144000"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4. Ο επαναπροσδιορισμός του όρου «οικογένεια».</a:t>
            </a:r>
            <a:endParaRPr lang="el-GR" sz="2400" dirty="0">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trips(downRigh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2" presetClass="entr" presetSubtype="4"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slide(fromBottom)">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slide(fromBottom)">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slide(fromBottom)">
                                      <p:cBhvr>
                                        <p:cTn id="26" dur="5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slide(fromBottom)">
                                      <p:cBhvr>
                                        <p:cTn id="3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P spid="7" grpId="0"/>
      <p:bldP spid="8" grpId="0"/>
      <p:bldP spid="10"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 Η ΟΙΚΟΓΕΝΕΙΑ </a:t>
            </a:r>
            <a:br>
              <a:rPr lang="el-GR" sz="3600" b="1" dirty="0" smtClean="0">
                <a:latin typeface="Tahoma" pitchFamily="34" charset="0"/>
                <a:cs typeface="Tahoma" pitchFamily="34" charset="0"/>
              </a:rPr>
            </a:br>
            <a:r>
              <a:rPr lang="el-GR" sz="3600" b="1" dirty="0" smtClean="0">
                <a:latin typeface="Tahoma" pitchFamily="34" charset="0"/>
                <a:cs typeface="Tahoma" pitchFamily="34" charset="0"/>
              </a:rPr>
              <a:t>ΣΤΙΣ ΚΟΙΝΩΝΙΚΕΣ ΕΠΙΣΤΗΜΕΣ</a:t>
            </a:r>
            <a:endParaRPr lang="el-GR" sz="3600" b="1" dirty="0">
              <a:latin typeface="Tahoma" pitchFamily="34" charset="0"/>
              <a:cs typeface="Tahoma" pitchFamily="34" charset="0"/>
            </a:endParaRPr>
          </a:p>
        </p:txBody>
      </p:sp>
      <p:sp>
        <p:nvSpPr>
          <p:cNvPr id="3" name="TextBox 2"/>
          <p:cNvSpPr txBox="1"/>
          <p:nvPr/>
        </p:nvSpPr>
        <p:spPr>
          <a:xfrm>
            <a:off x="0" y="1600200"/>
            <a:ext cx="9144000" cy="461665"/>
          </a:xfrm>
          <a:prstGeom prst="rect">
            <a:avLst/>
          </a:prstGeom>
          <a:noFill/>
        </p:spPr>
        <p:txBody>
          <a:bodyPr wrap="square" rtlCol="0">
            <a:spAutoFit/>
          </a:bodyPr>
          <a:lstStyle/>
          <a:p>
            <a:pPr marL="180000" indent="-540000">
              <a:spcAft>
                <a:spcPts val="600"/>
              </a:spcAft>
            </a:pPr>
            <a:r>
              <a:rPr lang="el-GR" sz="2400" i="1" u="sng" dirty="0" smtClean="0">
                <a:latin typeface="Tahoma" pitchFamily="34" charset="0"/>
                <a:cs typeface="Tahoma" pitchFamily="34" charset="0"/>
              </a:rPr>
              <a:t>Η κοινωνιολογία</a:t>
            </a:r>
          </a:p>
        </p:txBody>
      </p:sp>
      <p:sp>
        <p:nvSpPr>
          <p:cNvPr id="9" name="TextBox 8"/>
          <p:cNvSpPr txBox="1"/>
          <p:nvPr/>
        </p:nvSpPr>
        <p:spPr>
          <a:xfrm>
            <a:off x="1143000" y="3048000"/>
            <a:ext cx="8001000" cy="1200329"/>
          </a:xfrm>
          <a:prstGeom prst="rect">
            <a:avLst/>
          </a:prstGeom>
          <a:noFill/>
        </p:spPr>
        <p:txBody>
          <a:bodyPr wrap="square" rtlCol="0">
            <a:spAutoFit/>
          </a:bodyPr>
          <a:lstStyle/>
          <a:p>
            <a:pPr indent="-182880" algn="just"/>
            <a:r>
              <a:rPr lang="el-GR" sz="2400" dirty="0" smtClean="0">
                <a:latin typeface="Tahoma" pitchFamily="34" charset="0"/>
                <a:ea typeface="Tahoma" pitchFamily="34" charset="0"/>
                <a:cs typeface="Tahoma" pitchFamily="34" charset="0"/>
              </a:rPr>
              <a:t>Με τον τρόπο με τον οποίο η κοινωνία διαμορφώνει τις προσδοκίες και τη συμπεριφορά των ανθρώπων σχετικά με το γάμο και την οικογενειακή ζωή (</a:t>
            </a:r>
            <a:r>
              <a:rPr lang="en-US" sz="2400" dirty="0" err="1" smtClean="0">
                <a:latin typeface="Tahoma" pitchFamily="34" charset="0"/>
                <a:ea typeface="Tahoma" pitchFamily="34" charset="0"/>
                <a:cs typeface="Tahoma" pitchFamily="34" charset="0"/>
              </a:rPr>
              <a:t>Henslin</a:t>
            </a:r>
            <a:r>
              <a:rPr lang="el-GR" sz="2400" dirty="0" smtClean="0">
                <a:latin typeface="Tahoma" pitchFamily="34" charset="0"/>
                <a:ea typeface="Tahoma" pitchFamily="34" charset="0"/>
                <a:cs typeface="Tahoma" pitchFamily="34" charset="0"/>
              </a:rPr>
              <a:t>, 2004).</a:t>
            </a:r>
            <a:endParaRPr lang="el-GR" sz="2400" u="sng" dirty="0">
              <a:latin typeface="Tahoma" pitchFamily="34" charset="0"/>
              <a:ea typeface="Tahoma" pitchFamily="34" charset="0"/>
              <a:cs typeface="Tahoma" pitchFamily="34" charset="0"/>
            </a:endParaRPr>
          </a:p>
        </p:txBody>
      </p:sp>
      <p:sp>
        <p:nvSpPr>
          <p:cNvPr id="8" name="TextBox 7"/>
          <p:cNvSpPr txBox="1"/>
          <p:nvPr/>
        </p:nvSpPr>
        <p:spPr>
          <a:xfrm>
            <a:off x="1143000" y="2209800"/>
            <a:ext cx="8001000" cy="830997"/>
          </a:xfrm>
          <a:prstGeom prst="rect">
            <a:avLst/>
          </a:prstGeom>
          <a:noFill/>
        </p:spPr>
        <p:txBody>
          <a:bodyPr wrap="square" rtlCol="0">
            <a:spAutoFit/>
          </a:bodyPr>
          <a:lstStyle/>
          <a:p>
            <a:pPr indent="-182880"/>
            <a:r>
              <a:rPr lang="el-GR" sz="2400" i="1" dirty="0" smtClean="0">
                <a:latin typeface="Tahoma" pitchFamily="34" charset="0"/>
                <a:ea typeface="Tahoma" pitchFamily="34" charset="0"/>
                <a:cs typeface="Tahoma" pitchFamily="34" charset="0"/>
              </a:rPr>
              <a:t>Με τι ακριβώς ασχολείται η κοινωνιολογία του γάμου και της οικογένειας;</a:t>
            </a:r>
            <a:endParaRPr lang="el-GR" sz="2400" i="1" dirty="0">
              <a:latin typeface="Tahoma" pitchFamily="34" charset="0"/>
              <a:ea typeface="Tahoma" pitchFamily="34" charset="0"/>
              <a:cs typeface="Tahoma" pitchFamily="34" charset="0"/>
            </a:endParaRPr>
          </a:p>
        </p:txBody>
      </p:sp>
      <p:sp>
        <p:nvSpPr>
          <p:cNvPr id="10" name="TextBox 9"/>
          <p:cNvSpPr txBox="1"/>
          <p:nvPr/>
        </p:nvSpPr>
        <p:spPr>
          <a:xfrm>
            <a:off x="-76200" y="4321076"/>
            <a:ext cx="4648200" cy="1938992"/>
          </a:xfrm>
          <a:prstGeom prst="rect">
            <a:avLst/>
          </a:prstGeom>
          <a:noFill/>
        </p:spPr>
        <p:txBody>
          <a:bodyPr wrap="square" rtlCol="0">
            <a:spAutoFit/>
          </a:bodyPr>
          <a:lstStyle/>
          <a:p>
            <a:pPr algn="just"/>
            <a:r>
              <a:rPr lang="el-GR" sz="2400" dirty="0" smtClean="0">
                <a:latin typeface="Tahoma" pitchFamily="34" charset="0"/>
                <a:ea typeface="Tahoma" pitchFamily="34" charset="0"/>
                <a:cs typeface="Tahoma" pitchFamily="34" charset="0"/>
              </a:rPr>
              <a:t>Το κοινωνικά ενταγμένο άτομο επηρεάζεται λιγότερο από τα ένστικτα και περισσότερο από τις κοινωνικές επιταγές και τις πολιτισμικές προσλαμβάνουσες.</a:t>
            </a:r>
            <a:endParaRPr lang="el-GR" sz="2400" dirty="0">
              <a:latin typeface="Tahoma" pitchFamily="34" charset="0"/>
              <a:ea typeface="Tahoma" pitchFamily="34" charset="0"/>
              <a:cs typeface="Tahoma" pitchFamily="34" charset="0"/>
            </a:endParaRPr>
          </a:p>
        </p:txBody>
      </p:sp>
      <p:sp>
        <p:nvSpPr>
          <p:cNvPr id="12" name="Curved Right Arrow 11"/>
          <p:cNvSpPr/>
          <p:nvPr/>
        </p:nvSpPr>
        <p:spPr>
          <a:xfrm>
            <a:off x="76200" y="2438400"/>
            <a:ext cx="990600" cy="1143000"/>
          </a:xfrm>
          <a:prstGeom prst="curvedRightArrow">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5" name="Right Arrow 14"/>
          <p:cNvSpPr/>
          <p:nvPr/>
        </p:nvSpPr>
        <p:spPr>
          <a:xfrm>
            <a:off x="4724400" y="5029200"/>
            <a:ext cx="609600" cy="457200"/>
          </a:xfrm>
          <a:prstGeom prst="rightArrow">
            <a:avLst/>
          </a:prstGeom>
          <a:solidFill>
            <a:schemeClr val="accent5">
              <a:lumMod val="40000"/>
              <a:lumOff val="6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TextBox 15"/>
          <p:cNvSpPr txBox="1"/>
          <p:nvPr/>
        </p:nvSpPr>
        <p:spPr>
          <a:xfrm>
            <a:off x="5410200" y="4495800"/>
            <a:ext cx="3733800" cy="1569660"/>
          </a:xfrm>
          <a:prstGeom prst="rect">
            <a:avLst/>
          </a:prstGeom>
          <a:noFill/>
        </p:spPr>
        <p:txBody>
          <a:bodyPr wrap="square" rtlCol="0">
            <a:spAutoFit/>
          </a:bodyPr>
          <a:lstStyle/>
          <a:p>
            <a:pPr algn="just"/>
            <a:r>
              <a:rPr lang="el-GR" sz="2400" dirty="0" smtClean="0">
                <a:latin typeface="Tahoma" pitchFamily="34" charset="0"/>
                <a:ea typeface="Tahoma" pitchFamily="34" charset="0"/>
                <a:cs typeface="Tahoma" pitchFamily="34" charset="0"/>
              </a:rPr>
              <a:t>Ύπαρξη διαφορών στη συμπεριφορά των ατόμων από την μία κοινωνία ή ομάδα στην άλλη.</a:t>
            </a:r>
            <a:endParaRPr lang="el-GR"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up)">
                                      <p:cBhvr>
                                        <p:cTn id="7" dur="500"/>
                                        <p:tgtEl>
                                          <p:spTgt spid="1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left)">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5"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randombar(vertical)">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5" fill="hold" grpId="0" nodeType="click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randombar(vertical)">
                                      <p:cBhvr>
                                        <p:cTn id="20" dur="500"/>
                                        <p:tgtEl>
                                          <p:spTgt spid="15"/>
                                        </p:tgtEl>
                                      </p:cBhvr>
                                    </p:animEffect>
                                  </p:childTnLst>
                                </p:cTn>
                              </p:par>
                              <p:par>
                                <p:cTn id="21" presetID="14" presetClass="entr" presetSubtype="5"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randombar(vertical)">
                                      <p:cBhvr>
                                        <p:cTn id="2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2" grpId="0" animBg="1"/>
      <p:bldP spid="15" grpId="0" animBg="1"/>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 Η ΟΙΚΟΓΕΝΕΙΑ </a:t>
            </a:r>
            <a:br>
              <a:rPr lang="el-GR" sz="3600" b="1" dirty="0" smtClean="0">
                <a:latin typeface="Tahoma" pitchFamily="34" charset="0"/>
                <a:cs typeface="Tahoma" pitchFamily="34" charset="0"/>
              </a:rPr>
            </a:br>
            <a:r>
              <a:rPr lang="el-GR" sz="3600" b="1" dirty="0" smtClean="0">
                <a:latin typeface="Tahoma" pitchFamily="34" charset="0"/>
                <a:cs typeface="Tahoma" pitchFamily="34" charset="0"/>
              </a:rPr>
              <a:t>ΣΤΙΣ ΚΟΙΝΩΝΙΚΕΣ ΕΠΙΣΤΗΜΕΣ</a:t>
            </a:r>
            <a:endParaRPr lang="el-GR" sz="3600" b="1" dirty="0">
              <a:latin typeface="Tahoma" pitchFamily="34" charset="0"/>
              <a:cs typeface="Tahoma" pitchFamily="34" charset="0"/>
            </a:endParaRPr>
          </a:p>
        </p:txBody>
      </p:sp>
      <p:sp>
        <p:nvSpPr>
          <p:cNvPr id="3" name="TextBox 2"/>
          <p:cNvSpPr txBox="1"/>
          <p:nvPr/>
        </p:nvSpPr>
        <p:spPr>
          <a:xfrm>
            <a:off x="0" y="1600200"/>
            <a:ext cx="9144000" cy="461665"/>
          </a:xfrm>
          <a:prstGeom prst="rect">
            <a:avLst/>
          </a:prstGeom>
          <a:noFill/>
        </p:spPr>
        <p:txBody>
          <a:bodyPr wrap="square" rtlCol="0">
            <a:spAutoFit/>
          </a:bodyPr>
          <a:lstStyle/>
          <a:p>
            <a:pPr marL="180000" indent="-540000">
              <a:spcAft>
                <a:spcPts val="600"/>
              </a:spcAft>
            </a:pPr>
            <a:r>
              <a:rPr lang="el-GR" sz="2400" i="1" u="sng" dirty="0" smtClean="0">
                <a:latin typeface="Tahoma" pitchFamily="34" charset="0"/>
                <a:cs typeface="Tahoma" pitchFamily="34" charset="0"/>
              </a:rPr>
              <a:t>Η κοινωνιολογία</a:t>
            </a:r>
          </a:p>
        </p:txBody>
      </p:sp>
      <p:sp>
        <p:nvSpPr>
          <p:cNvPr id="9" name="TextBox 8"/>
          <p:cNvSpPr txBox="1"/>
          <p:nvPr/>
        </p:nvSpPr>
        <p:spPr>
          <a:xfrm>
            <a:off x="0" y="3750795"/>
            <a:ext cx="9144000" cy="1200329"/>
          </a:xfrm>
          <a:prstGeom prst="rect">
            <a:avLst/>
          </a:prstGeom>
          <a:noFill/>
        </p:spPr>
        <p:txBody>
          <a:bodyPr wrap="square" rtlCol="0">
            <a:spAutoFit/>
          </a:bodyPr>
          <a:lstStyle/>
          <a:p>
            <a:pPr indent="-182880" algn="just"/>
            <a:r>
              <a:rPr lang="el-GR" sz="2400" dirty="0" smtClean="0">
                <a:latin typeface="Tahoma" pitchFamily="34" charset="0"/>
                <a:ea typeface="Tahoma" pitchFamily="34" charset="0"/>
                <a:cs typeface="Tahoma" pitchFamily="34" charset="0"/>
              </a:rPr>
              <a:t>Η κοινωνική επιρροή είναι όμως κάτι που τα δρώντα υποκείμενα δεν αντιλαμβάνονται πάντα, ή καλύτερα δεν αντιλαμβάνονται σε όλη της τη διάσταση (π.χ. προσωπική ζωή)</a:t>
            </a:r>
            <a:endParaRPr lang="el-GR" sz="2400" u="sng" dirty="0">
              <a:latin typeface="Tahoma" pitchFamily="34" charset="0"/>
              <a:ea typeface="Tahoma" pitchFamily="34" charset="0"/>
              <a:cs typeface="Tahoma" pitchFamily="34" charset="0"/>
            </a:endParaRPr>
          </a:p>
        </p:txBody>
      </p:sp>
      <p:sp>
        <p:nvSpPr>
          <p:cNvPr id="8" name="TextBox 7"/>
          <p:cNvSpPr txBox="1"/>
          <p:nvPr/>
        </p:nvSpPr>
        <p:spPr>
          <a:xfrm>
            <a:off x="0" y="2133600"/>
            <a:ext cx="9144000" cy="1569660"/>
          </a:xfrm>
          <a:prstGeom prst="rect">
            <a:avLst/>
          </a:prstGeom>
          <a:noFill/>
        </p:spPr>
        <p:txBody>
          <a:bodyPr wrap="square" rtlCol="0">
            <a:spAutoFit/>
          </a:bodyPr>
          <a:lstStyle/>
          <a:p>
            <a:pPr indent="-182880" algn="just"/>
            <a:r>
              <a:rPr lang="el-GR" sz="2400" dirty="0" smtClean="0">
                <a:latin typeface="Tahoma" pitchFamily="34" charset="0"/>
                <a:ea typeface="Tahoma" pitchFamily="34" charset="0"/>
                <a:cs typeface="Tahoma" pitchFamily="34" charset="0"/>
              </a:rPr>
              <a:t>Η κοινωνιολογική προσέγγιση παίρνει υπόψη της τις κοινωνικές δυνάμεις που διαμορφώνουν, κατευθύνουν και επηρεάζουν τις πράξεις των ανθρώπων μέσα στο γάμο και την οικογένεια (</a:t>
            </a:r>
            <a:r>
              <a:rPr lang="en-US" sz="2400" dirty="0" err="1" smtClean="0">
                <a:latin typeface="Tahoma" pitchFamily="34" charset="0"/>
                <a:ea typeface="Tahoma" pitchFamily="34" charset="0"/>
                <a:cs typeface="Tahoma" pitchFamily="34" charset="0"/>
              </a:rPr>
              <a:t>Henslin</a:t>
            </a:r>
            <a:r>
              <a:rPr lang="el-GR" sz="2400" dirty="0" smtClean="0">
                <a:latin typeface="Tahoma" pitchFamily="34" charset="0"/>
                <a:ea typeface="Tahoma" pitchFamily="34" charset="0"/>
                <a:cs typeface="Tahoma" pitchFamily="34" charset="0"/>
              </a:rPr>
              <a:t>, 2004).</a:t>
            </a:r>
            <a:endParaRPr lang="el-GR" sz="2400" i="1" dirty="0">
              <a:latin typeface="Tahoma" pitchFamily="34" charset="0"/>
              <a:ea typeface="Tahoma" pitchFamily="34" charset="0"/>
              <a:cs typeface="Tahoma" pitchFamily="34" charset="0"/>
            </a:endParaRPr>
          </a:p>
        </p:txBody>
      </p:sp>
      <p:sp>
        <p:nvSpPr>
          <p:cNvPr id="10" name="TextBox 9"/>
          <p:cNvSpPr txBox="1"/>
          <p:nvPr/>
        </p:nvSpPr>
        <p:spPr>
          <a:xfrm>
            <a:off x="0" y="4998660"/>
            <a:ext cx="9144000" cy="1569660"/>
          </a:xfrm>
          <a:prstGeom prst="rect">
            <a:avLst/>
          </a:prstGeom>
          <a:noFill/>
        </p:spPr>
        <p:txBody>
          <a:bodyPr wrap="square" rtlCol="0">
            <a:spAutoFit/>
          </a:bodyPr>
          <a:lstStyle/>
          <a:p>
            <a:pPr algn="just"/>
            <a:r>
              <a:rPr lang="el-GR" sz="2400" dirty="0" smtClean="0">
                <a:latin typeface="Tahoma" pitchFamily="34" charset="0"/>
                <a:ea typeface="Tahoma" pitchFamily="34" charset="0"/>
                <a:cs typeface="Tahoma" pitchFamily="34" charset="0"/>
              </a:rPr>
              <a:t>Η οικογένεια, από τη γέννηση του ατόμου, το καθοδηγεί προς ένα τρόπο σκέψης και δράσης σύμφωνο με αυτόν που επιβάλλουν οι πολιτισμικοί περιορισμοί και οι κοινωνικές απαιτήσεις και συχνά απομακρυσμένο από τα ένστικτα ή το βιολογικό του ρόλο.</a:t>
            </a:r>
            <a:endParaRPr lang="el-GR"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 Η ΟΙΚΟΓΕΝΕΙΑ </a:t>
            </a:r>
            <a:br>
              <a:rPr lang="el-GR" sz="3600" b="1" dirty="0" smtClean="0">
                <a:latin typeface="Tahoma" pitchFamily="34" charset="0"/>
                <a:cs typeface="Tahoma" pitchFamily="34" charset="0"/>
              </a:rPr>
            </a:br>
            <a:r>
              <a:rPr lang="el-GR" sz="3600" b="1" dirty="0" smtClean="0">
                <a:latin typeface="Tahoma" pitchFamily="34" charset="0"/>
                <a:cs typeface="Tahoma" pitchFamily="34" charset="0"/>
              </a:rPr>
              <a:t>ΣΤΙΣ ΚΟΙΝΩΝΙΚΕΣ ΕΠΙΣΤΗΜΕΣ</a:t>
            </a:r>
            <a:endParaRPr lang="el-GR" sz="3600" b="1" dirty="0">
              <a:latin typeface="Tahoma" pitchFamily="34" charset="0"/>
              <a:cs typeface="Tahoma" pitchFamily="34" charset="0"/>
            </a:endParaRPr>
          </a:p>
        </p:txBody>
      </p:sp>
      <p:sp>
        <p:nvSpPr>
          <p:cNvPr id="3" name="TextBox 2"/>
          <p:cNvSpPr txBox="1"/>
          <p:nvPr/>
        </p:nvSpPr>
        <p:spPr>
          <a:xfrm>
            <a:off x="0" y="1600200"/>
            <a:ext cx="9144000" cy="461665"/>
          </a:xfrm>
          <a:prstGeom prst="rect">
            <a:avLst/>
          </a:prstGeom>
          <a:noFill/>
        </p:spPr>
        <p:txBody>
          <a:bodyPr wrap="square" rtlCol="0">
            <a:spAutoFit/>
          </a:bodyPr>
          <a:lstStyle/>
          <a:p>
            <a:pPr marL="180000" indent="-540000">
              <a:spcAft>
                <a:spcPts val="600"/>
              </a:spcAft>
            </a:pPr>
            <a:r>
              <a:rPr lang="el-GR" sz="2400" i="1" u="sng" dirty="0" smtClean="0">
                <a:latin typeface="Tahoma" pitchFamily="34" charset="0"/>
                <a:cs typeface="Tahoma" pitchFamily="34" charset="0"/>
              </a:rPr>
              <a:t>Η κοινωνιολογία</a:t>
            </a:r>
          </a:p>
        </p:txBody>
      </p:sp>
      <p:sp>
        <p:nvSpPr>
          <p:cNvPr id="9" name="TextBox 8"/>
          <p:cNvSpPr txBox="1"/>
          <p:nvPr/>
        </p:nvSpPr>
        <p:spPr>
          <a:xfrm>
            <a:off x="457200" y="5646003"/>
            <a:ext cx="8153400" cy="830997"/>
          </a:xfrm>
          <a:prstGeom prst="rect">
            <a:avLst/>
          </a:prstGeom>
          <a:noFill/>
        </p:spPr>
        <p:txBody>
          <a:bodyPr wrap="square" rtlCol="0">
            <a:spAutoFit/>
          </a:bodyPr>
          <a:lstStyle/>
          <a:p>
            <a:pPr indent="-182880" algn="just"/>
            <a:r>
              <a:rPr lang="el-GR" sz="2400" i="1" dirty="0" smtClean="0">
                <a:latin typeface="Tahoma" pitchFamily="34" charset="0"/>
                <a:ea typeface="Tahoma" pitchFamily="34" charset="0"/>
                <a:cs typeface="Tahoma" pitchFamily="34" charset="0"/>
              </a:rPr>
              <a:t>Πώς παρεμβαίνει ο κοινωνικός έλεγχος στο βιολογικό ρόλο του ανθρώπου;</a:t>
            </a:r>
            <a:endParaRPr lang="el-GR" sz="2400" i="1" u="sng" dirty="0">
              <a:latin typeface="Tahoma" pitchFamily="34" charset="0"/>
              <a:ea typeface="Tahoma" pitchFamily="34" charset="0"/>
              <a:cs typeface="Tahoma" pitchFamily="34" charset="0"/>
            </a:endParaRPr>
          </a:p>
        </p:txBody>
      </p:sp>
      <p:sp>
        <p:nvSpPr>
          <p:cNvPr id="8" name="TextBox 7"/>
          <p:cNvSpPr txBox="1"/>
          <p:nvPr/>
        </p:nvSpPr>
        <p:spPr>
          <a:xfrm>
            <a:off x="1143000" y="2133600"/>
            <a:ext cx="7772400" cy="461665"/>
          </a:xfrm>
          <a:prstGeom prst="rect">
            <a:avLst/>
          </a:prstGeom>
          <a:noFill/>
        </p:spPr>
        <p:txBody>
          <a:bodyPr wrap="square" rtlCol="0">
            <a:spAutoFit/>
          </a:bodyPr>
          <a:lstStyle/>
          <a:p>
            <a:pPr indent="-182880" algn="just"/>
            <a:r>
              <a:rPr lang="en-US" sz="2400" dirty="0" smtClean="0">
                <a:latin typeface="Tahoma" pitchFamily="34" charset="0"/>
                <a:ea typeface="Tahoma" pitchFamily="34" charset="0"/>
                <a:cs typeface="Tahoma" pitchFamily="34" charset="0"/>
              </a:rPr>
              <a:t>K</a:t>
            </a:r>
            <a:r>
              <a:rPr lang="el-GR" sz="2400" dirty="0" smtClean="0">
                <a:latin typeface="Tahoma" pitchFamily="34" charset="0"/>
                <a:ea typeface="Tahoma" pitchFamily="34" charset="0"/>
                <a:cs typeface="Tahoma" pitchFamily="34" charset="0"/>
              </a:rPr>
              <a:t>οινωνικός έλεγχος</a:t>
            </a:r>
            <a:endParaRPr lang="el-GR" sz="2400" i="1" dirty="0">
              <a:latin typeface="Tahoma" pitchFamily="34" charset="0"/>
              <a:ea typeface="Tahoma" pitchFamily="34" charset="0"/>
              <a:cs typeface="Tahoma" pitchFamily="34" charset="0"/>
            </a:endParaRPr>
          </a:p>
        </p:txBody>
      </p:sp>
      <p:sp>
        <p:nvSpPr>
          <p:cNvPr id="7" name="Curved Right Arrow 6"/>
          <p:cNvSpPr/>
          <p:nvPr/>
        </p:nvSpPr>
        <p:spPr>
          <a:xfrm>
            <a:off x="76200" y="2286000"/>
            <a:ext cx="990600" cy="1143000"/>
          </a:xfrm>
          <a:prstGeom prst="curvedRightArrow">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2" name="TextBox 11"/>
          <p:cNvSpPr txBox="1"/>
          <p:nvPr/>
        </p:nvSpPr>
        <p:spPr>
          <a:xfrm>
            <a:off x="1143000" y="2808744"/>
            <a:ext cx="8001000" cy="2677656"/>
          </a:xfrm>
          <a:prstGeom prst="rect">
            <a:avLst/>
          </a:prstGeom>
          <a:noFill/>
        </p:spPr>
        <p:txBody>
          <a:bodyPr wrap="square" rtlCol="0">
            <a:spAutoFit/>
          </a:bodyPr>
          <a:lstStyle/>
          <a:p>
            <a:pPr indent="-182880" algn="just">
              <a:buFont typeface="Arial" pitchFamily="34" charset="0"/>
              <a:buChar char="•"/>
            </a:pPr>
            <a:r>
              <a:rPr lang="el-GR" sz="2400" dirty="0" smtClean="0">
                <a:latin typeface="Tahoma" pitchFamily="34" charset="0"/>
                <a:ea typeface="Tahoma" pitchFamily="34" charset="0"/>
                <a:cs typeface="Tahoma" pitchFamily="34" charset="0"/>
              </a:rPr>
              <a:t>Στοχεύει στην εξασφάλιση της επιβίωσης και της αναπαραγωγής της κοινωνίας. </a:t>
            </a:r>
          </a:p>
          <a:p>
            <a:pPr indent="-182880" algn="just">
              <a:buFont typeface="Arial" pitchFamily="34" charset="0"/>
              <a:buChar char="•"/>
            </a:pPr>
            <a:r>
              <a:rPr lang="el-GR" sz="2400" dirty="0" smtClean="0">
                <a:latin typeface="Tahoma" pitchFamily="34" charset="0"/>
                <a:ea typeface="Tahoma" pitchFamily="34" charset="0"/>
                <a:cs typeface="Tahoma" pitchFamily="34" charset="0"/>
              </a:rPr>
              <a:t>Επιστρατεύει απλούς και σύνθετους μηχανισμούς και αγγίζει όλες τις εκφάνσεις της ζωής των ατόμων, από τις δημόσιες έως τις πλέον ιδιωτικές.</a:t>
            </a:r>
          </a:p>
          <a:p>
            <a:pPr indent="-180000" algn="just">
              <a:buFont typeface="Arial" pitchFamily="34" charset="0"/>
              <a:buChar char="•"/>
            </a:pPr>
            <a:r>
              <a:rPr lang="el-GR" sz="2400" dirty="0" smtClean="0">
                <a:latin typeface="Tahoma" pitchFamily="34" charset="0"/>
                <a:ea typeface="Tahoma" pitchFamily="34" charset="0"/>
                <a:cs typeface="Tahoma" pitchFamily="34" charset="0"/>
              </a:rPr>
              <a:t>Όσο ένας πολιτισμός αναπτύσσεται, τόσο μεγαλύτεροι είναι οι περιορισμοί που επιβάλλονται στο άτομο.</a:t>
            </a:r>
            <a:endParaRPr lang="el-GR"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slide(fromBottom)">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7" grpId="0" animBg="1"/>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 Η ΟΙΚΟΓΕΝΕΙΑ </a:t>
            </a:r>
            <a:br>
              <a:rPr lang="el-GR" sz="3600" b="1" dirty="0" smtClean="0">
                <a:latin typeface="Tahoma" pitchFamily="34" charset="0"/>
                <a:cs typeface="Tahoma" pitchFamily="34" charset="0"/>
              </a:rPr>
            </a:br>
            <a:r>
              <a:rPr lang="el-GR" sz="3600" b="1" dirty="0" smtClean="0">
                <a:latin typeface="Tahoma" pitchFamily="34" charset="0"/>
                <a:cs typeface="Tahoma" pitchFamily="34" charset="0"/>
              </a:rPr>
              <a:t>ΣΤΙΣ ΚΟΙΝΩΝΙΚΕΣ ΕΠΙΣΤΗΜΕΣ</a:t>
            </a:r>
            <a:endParaRPr lang="el-GR" sz="3600" b="1" dirty="0">
              <a:latin typeface="Tahoma" pitchFamily="34" charset="0"/>
              <a:cs typeface="Tahoma" pitchFamily="34" charset="0"/>
            </a:endParaRPr>
          </a:p>
        </p:txBody>
      </p:sp>
      <p:sp>
        <p:nvSpPr>
          <p:cNvPr id="3" name="TextBox 2"/>
          <p:cNvSpPr txBox="1"/>
          <p:nvPr/>
        </p:nvSpPr>
        <p:spPr>
          <a:xfrm>
            <a:off x="0" y="1600200"/>
            <a:ext cx="9144000" cy="461665"/>
          </a:xfrm>
          <a:prstGeom prst="rect">
            <a:avLst/>
          </a:prstGeom>
          <a:noFill/>
        </p:spPr>
        <p:txBody>
          <a:bodyPr wrap="square" rtlCol="0">
            <a:spAutoFit/>
          </a:bodyPr>
          <a:lstStyle/>
          <a:p>
            <a:pPr marL="180000" indent="-540000">
              <a:spcAft>
                <a:spcPts val="600"/>
              </a:spcAft>
            </a:pPr>
            <a:r>
              <a:rPr lang="el-GR" sz="2400" i="1" u="sng" dirty="0" smtClean="0">
                <a:latin typeface="Tahoma" pitchFamily="34" charset="0"/>
                <a:cs typeface="Tahoma" pitchFamily="34" charset="0"/>
              </a:rPr>
              <a:t>Η κοινωνιολογία</a:t>
            </a:r>
          </a:p>
        </p:txBody>
      </p:sp>
      <p:sp>
        <p:nvSpPr>
          <p:cNvPr id="9" name="TextBox 8"/>
          <p:cNvSpPr txBox="1"/>
          <p:nvPr/>
        </p:nvSpPr>
        <p:spPr>
          <a:xfrm>
            <a:off x="457200" y="5646003"/>
            <a:ext cx="8153400" cy="461665"/>
          </a:xfrm>
          <a:prstGeom prst="rect">
            <a:avLst/>
          </a:prstGeom>
          <a:noFill/>
        </p:spPr>
        <p:txBody>
          <a:bodyPr wrap="square" rtlCol="0">
            <a:spAutoFit/>
          </a:bodyPr>
          <a:lstStyle/>
          <a:p>
            <a:pPr indent="-182880" algn="ctr"/>
            <a:r>
              <a:rPr lang="el-GR" sz="2400" i="1" dirty="0" smtClean="0">
                <a:latin typeface="Tahoma" pitchFamily="34" charset="0"/>
                <a:ea typeface="Tahoma" pitchFamily="34" charset="0"/>
                <a:cs typeface="Tahoma" pitchFamily="34" charset="0"/>
              </a:rPr>
              <a:t>Τι σημαίνει «αυτό είναι φυσιολογικό»;</a:t>
            </a:r>
            <a:endParaRPr lang="el-GR" sz="2400" i="1" u="sng" dirty="0">
              <a:latin typeface="Tahoma" pitchFamily="34" charset="0"/>
              <a:ea typeface="Tahoma" pitchFamily="34" charset="0"/>
              <a:cs typeface="Tahoma" pitchFamily="34" charset="0"/>
            </a:endParaRPr>
          </a:p>
        </p:txBody>
      </p:sp>
      <p:sp>
        <p:nvSpPr>
          <p:cNvPr id="8" name="TextBox 7"/>
          <p:cNvSpPr txBox="1"/>
          <p:nvPr/>
        </p:nvSpPr>
        <p:spPr>
          <a:xfrm>
            <a:off x="0" y="2133600"/>
            <a:ext cx="9144000" cy="461665"/>
          </a:xfrm>
          <a:prstGeom prst="rect">
            <a:avLst/>
          </a:prstGeom>
          <a:noFill/>
        </p:spPr>
        <p:txBody>
          <a:bodyPr wrap="square" rtlCol="0">
            <a:spAutoFit/>
          </a:bodyPr>
          <a:lstStyle/>
          <a:p>
            <a:pPr indent="-182880" algn="just"/>
            <a:r>
              <a:rPr lang="el-GR" sz="2400" dirty="0" smtClean="0">
                <a:latin typeface="Tahoma" pitchFamily="34" charset="0"/>
                <a:ea typeface="Tahoma" pitchFamily="34" charset="0"/>
                <a:cs typeface="Tahoma" pitchFamily="34" charset="0"/>
              </a:rPr>
              <a:t>Ο κοινωνικός έλεγχος μπορεί να είναι άμεσος ή έμμεσος.</a:t>
            </a:r>
            <a:endParaRPr lang="el-GR" sz="2400" i="1" dirty="0">
              <a:latin typeface="Tahoma" pitchFamily="34" charset="0"/>
              <a:ea typeface="Tahoma" pitchFamily="34" charset="0"/>
              <a:cs typeface="Tahoma" pitchFamily="34" charset="0"/>
            </a:endParaRPr>
          </a:p>
        </p:txBody>
      </p:sp>
      <p:sp>
        <p:nvSpPr>
          <p:cNvPr id="12" name="TextBox 11"/>
          <p:cNvSpPr txBox="1"/>
          <p:nvPr/>
        </p:nvSpPr>
        <p:spPr>
          <a:xfrm>
            <a:off x="0" y="2808744"/>
            <a:ext cx="9144000" cy="1200329"/>
          </a:xfrm>
          <a:prstGeom prst="rect">
            <a:avLst/>
          </a:prstGeom>
          <a:noFill/>
        </p:spPr>
        <p:txBody>
          <a:bodyPr wrap="square" rtlCol="0">
            <a:spAutoFit/>
          </a:bodyPr>
          <a:lstStyle/>
          <a:p>
            <a:pPr indent="-182880" algn="just"/>
            <a:r>
              <a:rPr lang="el-GR" sz="2400" dirty="0" smtClean="0">
                <a:latin typeface="Tahoma" pitchFamily="34" charset="0"/>
                <a:ea typeface="Tahoma" pitchFamily="34" charset="0"/>
                <a:cs typeface="Tahoma" pitchFamily="34" charset="0"/>
              </a:rPr>
              <a:t>Η κοινωνιολογία της οικογένειας επιχειρεί να αποκαλύψει τους μηχανισμούς έμμεσου κοινωνικού ελέγχου που αφορούν την ιδιωτική κυρίως ζωή των ατόμων και τα αποτελέσματά του.</a:t>
            </a:r>
            <a:endParaRPr lang="el-GR" sz="2400" dirty="0">
              <a:latin typeface="Tahoma" pitchFamily="34" charset="0"/>
              <a:ea typeface="Tahoma" pitchFamily="34" charset="0"/>
              <a:cs typeface="Tahoma" pitchFamily="34" charset="0"/>
            </a:endParaRPr>
          </a:p>
        </p:txBody>
      </p:sp>
      <p:sp>
        <p:nvSpPr>
          <p:cNvPr id="10" name="TextBox 9"/>
          <p:cNvSpPr txBox="1"/>
          <p:nvPr/>
        </p:nvSpPr>
        <p:spPr>
          <a:xfrm>
            <a:off x="0" y="4133671"/>
            <a:ext cx="9144000" cy="1200329"/>
          </a:xfrm>
          <a:prstGeom prst="rect">
            <a:avLst/>
          </a:prstGeom>
          <a:noFill/>
        </p:spPr>
        <p:txBody>
          <a:bodyPr wrap="square" rtlCol="0">
            <a:spAutoFit/>
          </a:bodyPr>
          <a:lstStyle/>
          <a:p>
            <a:pPr indent="-182880" algn="just"/>
            <a:r>
              <a:rPr lang="el-GR" sz="2400" dirty="0" smtClean="0">
                <a:latin typeface="Tahoma" pitchFamily="34" charset="0"/>
                <a:ea typeface="Tahoma" pitchFamily="34" charset="0"/>
                <a:cs typeface="Tahoma" pitchFamily="34" charset="0"/>
              </a:rPr>
              <a:t>Σε κοινωνικό επίπεδο εξετάζει την αλλαγή μιας κοινωνίας, ενώ σε ατομικό επίπεδο αναλύει τον τρόπο με τον οποίο επηρεάζεται η γαμήλια ευτυχία από τις δυνάμεις των κοινωνικών αλλαγών.</a:t>
            </a:r>
            <a:endParaRPr lang="el-GR"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slide(fromBottom)">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 Η ΟΙΚΟΓΕΝΕΙΑ </a:t>
            </a:r>
            <a:br>
              <a:rPr lang="el-GR" sz="3600" b="1" dirty="0" smtClean="0">
                <a:latin typeface="Tahoma" pitchFamily="34" charset="0"/>
                <a:cs typeface="Tahoma" pitchFamily="34" charset="0"/>
              </a:rPr>
            </a:br>
            <a:r>
              <a:rPr lang="el-GR" sz="3600" b="1" dirty="0" smtClean="0">
                <a:latin typeface="Tahoma" pitchFamily="34" charset="0"/>
                <a:cs typeface="Tahoma" pitchFamily="34" charset="0"/>
              </a:rPr>
              <a:t>ΣΤΙΣ ΚΟΙΝΩΝΙΚΕΣ ΕΠΙΣΤΗΜΕΣ</a:t>
            </a:r>
            <a:endParaRPr lang="el-GR" sz="3600" b="1" dirty="0">
              <a:latin typeface="Tahoma" pitchFamily="34" charset="0"/>
              <a:cs typeface="Tahoma" pitchFamily="34" charset="0"/>
            </a:endParaRPr>
          </a:p>
        </p:txBody>
      </p:sp>
      <p:sp>
        <p:nvSpPr>
          <p:cNvPr id="3" name="TextBox 2"/>
          <p:cNvSpPr txBox="1"/>
          <p:nvPr/>
        </p:nvSpPr>
        <p:spPr>
          <a:xfrm>
            <a:off x="0" y="1600200"/>
            <a:ext cx="9144000" cy="461665"/>
          </a:xfrm>
          <a:prstGeom prst="rect">
            <a:avLst/>
          </a:prstGeom>
          <a:noFill/>
        </p:spPr>
        <p:txBody>
          <a:bodyPr wrap="square" rtlCol="0">
            <a:spAutoFit/>
          </a:bodyPr>
          <a:lstStyle/>
          <a:p>
            <a:pPr marL="180000" indent="-540000">
              <a:spcAft>
                <a:spcPts val="600"/>
              </a:spcAft>
            </a:pPr>
            <a:r>
              <a:rPr lang="el-GR" sz="2400" i="1" u="sng" dirty="0" smtClean="0">
                <a:latin typeface="Tahoma" pitchFamily="34" charset="0"/>
                <a:cs typeface="Tahoma" pitchFamily="34" charset="0"/>
              </a:rPr>
              <a:t>Η κοινωνιολογία</a:t>
            </a:r>
          </a:p>
        </p:txBody>
      </p:sp>
      <p:sp>
        <p:nvSpPr>
          <p:cNvPr id="8" name="TextBox 7"/>
          <p:cNvSpPr txBox="1"/>
          <p:nvPr/>
        </p:nvSpPr>
        <p:spPr>
          <a:xfrm>
            <a:off x="0" y="1981200"/>
            <a:ext cx="9144000" cy="461665"/>
          </a:xfrm>
          <a:prstGeom prst="rect">
            <a:avLst/>
          </a:prstGeom>
          <a:noFill/>
        </p:spPr>
        <p:txBody>
          <a:bodyPr wrap="square" rtlCol="0">
            <a:spAutoFit/>
          </a:bodyPr>
          <a:lstStyle/>
          <a:p>
            <a:pPr indent="-182880" algn="just"/>
            <a:r>
              <a:rPr lang="el-GR" sz="2400" u="sng" dirty="0" smtClean="0">
                <a:latin typeface="Tahoma" pitchFamily="34" charset="0"/>
                <a:ea typeface="Tahoma" pitchFamily="34" charset="0"/>
                <a:cs typeface="Tahoma" pitchFamily="34" charset="0"/>
              </a:rPr>
              <a:t>Ένα παράδειγμα (</a:t>
            </a:r>
            <a:r>
              <a:rPr lang="en-US" sz="2400" u="sng" dirty="0" err="1" smtClean="0">
                <a:latin typeface="Tahoma" pitchFamily="34" charset="0"/>
                <a:ea typeface="Tahoma" pitchFamily="34" charset="0"/>
                <a:cs typeface="Tahoma" pitchFamily="34" charset="0"/>
              </a:rPr>
              <a:t>Henslin</a:t>
            </a:r>
            <a:r>
              <a:rPr lang="el-GR" sz="2400" u="sng" dirty="0" smtClean="0">
                <a:latin typeface="Tahoma" pitchFamily="34" charset="0"/>
                <a:ea typeface="Tahoma" pitchFamily="34" charset="0"/>
                <a:cs typeface="Tahoma" pitchFamily="34" charset="0"/>
              </a:rPr>
              <a:t>, 2004): </a:t>
            </a:r>
            <a:endParaRPr lang="el-GR" sz="2400" i="1" u="sng" dirty="0">
              <a:latin typeface="Tahoma" pitchFamily="34" charset="0"/>
              <a:ea typeface="Tahoma" pitchFamily="34" charset="0"/>
              <a:cs typeface="Tahoma" pitchFamily="34" charset="0"/>
            </a:endParaRPr>
          </a:p>
        </p:txBody>
      </p:sp>
      <p:sp>
        <p:nvSpPr>
          <p:cNvPr id="12" name="TextBox 11"/>
          <p:cNvSpPr txBox="1"/>
          <p:nvPr/>
        </p:nvSpPr>
        <p:spPr>
          <a:xfrm>
            <a:off x="0" y="2438400"/>
            <a:ext cx="9144000" cy="461665"/>
          </a:xfrm>
          <a:prstGeom prst="rect">
            <a:avLst/>
          </a:prstGeom>
          <a:noFill/>
        </p:spPr>
        <p:txBody>
          <a:bodyPr wrap="square" rtlCol="0">
            <a:spAutoFit/>
          </a:bodyPr>
          <a:lstStyle/>
          <a:p>
            <a:pPr indent="-182880" algn="just"/>
            <a:r>
              <a:rPr lang="el-GR" sz="2400" dirty="0" smtClean="0">
                <a:latin typeface="Segoe Script" pitchFamily="34" charset="0"/>
                <a:ea typeface="Tahoma" pitchFamily="34" charset="0"/>
                <a:cs typeface="Tahoma" pitchFamily="34" charset="0"/>
              </a:rPr>
              <a:t>Ο Νίκος και η Άννα γνωρίστηκαν σε ένα μπαρ.</a:t>
            </a:r>
            <a:endParaRPr lang="el-GR" sz="2400" dirty="0">
              <a:latin typeface="Segoe Script" pitchFamily="34" charset="0"/>
              <a:ea typeface="Tahoma" pitchFamily="34" charset="0"/>
              <a:cs typeface="Tahoma" pitchFamily="34" charset="0"/>
            </a:endParaRPr>
          </a:p>
        </p:txBody>
      </p:sp>
      <p:sp>
        <p:nvSpPr>
          <p:cNvPr id="11" name="TextBox 10"/>
          <p:cNvSpPr txBox="1"/>
          <p:nvPr/>
        </p:nvSpPr>
        <p:spPr>
          <a:xfrm>
            <a:off x="0" y="2934521"/>
            <a:ext cx="9144000" cy="461665"/>
          </a:xfrm>
          <a:prstGeom prst="rect">
            <a:avLst/>
          </a:prstGeom>
          <a:noFill/>
        </p:spPr>
        <p:txBody>
          <a:bodyPr wrap="square" rtlCol="0">
            <a:spAutoFit/>
          </a:bodyPr>
          <a:lstStyle/>
          <a:p>
            <a:pPr indent="-182880" algn="just"/>
            <a:r>
              <a:rPr lang="el-GR" sz="2400" dirty="0" smtClean="0">
                <a:latin typeface="Segoe Script" pitchFamily="34" charset="0"/>
                <a:ea typeface="Tahoma" pitchFamily="34" charset="0"/>
                <a:cs typeface="Tahoma" pitchFamily="34" charset="0"/>
              </a:rPr>
              <a:t>Ο Νίκος ζήτησε στην Άννα να βγουν ραντεβού.</a:t>
            </a:r>
            <a:endParaRPr lang="el-GR" sz="2400" dirty="0">
              <a:latin typeface="Segoe Script" pitchFamily="34" charset="0"/>
              <a:ea typeface="Tahoma" pitchFamily="34" charset="0"/>
              <a:cs typeface="Tahoma" pitchFamily="34" charset="0"/>
            </a:endParaRPr>
          </a:p>
        </p:txBody>
      </p:sp>
      <p:sp>
        <p:nvSpPr>
          <p:cNvPr id="13" name="TextBox 12"/>
          <p:cNvSpPr txBox="1"/>
          <p:nvPr/>
        </p:nvSpPr>
        <p:spPr>
          <a:xfrm>
            <a:off x="0" y="3430642"/>
            <a:ext cx="9144000" cy="830997"/>
          </a:xfrm>
          <a:prstGeom prst="rect">
            <a:avLst/>
          </a:prstGeom>
          <a:noFill/>
        </p:spPr>
        <p:txBody>
          <a:bodyPr wrap="square" rtlCol="0">
            <a:spAutoFit/>
          </a:bodyPr>
          <a:lstStyle/>
          <a:p>
            <a:pPr indent="-182880" algn="just"/>
            <a:r>
              <a:rPr lang="el-GR" sz="2400" dirty="0" smtClean="0">
                <a:latin typeface="Segoe Script" pitchFamily="34" charset="0"/>
                <a:ea typeface="Tahoma" pitchFamily="34" charset="0"/>
                <a:cs typeface="Tahoma" pitchFamily="34" charset="0"/>
              </a:rPr>
              <a:t>Ο Νίκος και η Άννα «τα έφτιαξαν», δηλαδή επέλεξαν ο ένας τον άλλο για μία «αποκλειστική» σχέση.</a:t>
            </a:r>
            <a:endParaRPr lang="el-GR" sz="2400" dirty="0">
              <a:latin typeface="Segoe Script" pitchFamily="34" charset="0"/>
              <a:ea typeface="Tahoma" pitchFamily="34" charset="0"/>
              <a:cs typeface="Tahoma" pitchFamily="34" charset="0"/>
            </a:endParaRPr>
          </a:p>
        </p:txBody>
      </p:sp>
      <p:sp>
        <p:nvSpPr>
          <p:cNvPr id="14" name="TextBox 13"/>
          <p:cNvSpPr txBox="1"/>
          <p:nvPr/>
        </p:nvSpPr>
        <p:spPr>
          <a:xfrm>
            <a:off x="0" y="4296095"/>
            <a:ext cx="9144000" cy="1200329"/>
          </a:xfrm>
          <a:prstGeom prst="rect">
            <a:avLst/>
          </a:prstGeom>
          <a:noFill/>
        </p:spPr>
        <p:txBody>
          <a:bodyPr wrap="square" rtlCol="0">
            <a:spAutoFit/>
          </a:bodyPr>
          <a:lstStyle/>
          <a:p>
            <a:pPr indent="-182880" algn="just"/>
            <a:r>
              <a:rPr lang="el-GR" sz="2400" dirty="0" smtClean="0">
                <a:latin typeface="Segoe Script" pitchFamily="34" charset="0"/>
                <a:ea typeface="Tahoma" pitchFamily="34" charset="0"/>
                <a:cs typeface="Tahoma" pitchFamily="34" charset="0"/>
              </a:rPr>
              <a:t>Όταν ο Νίκος τελείωσε το στρατό και η Άννα τις σπουδές της αποφάσισαν να συζήσουν, δηλαδή να μείνουν σε ένα σπίτι οι δυο τους.</a:t>
            </a:r>
            <a:endParaRPr lang="el-GR" sz="2400" dirty="0">
              <a:latin typeface="Segoe Script" pitchFamily="34" charset="0"/>
              <a:ea typeface="Tahoma" pitchFamily="34" charset="0"/>
              <a:cs typeface="Tahoma" pitchFamily="34" charset="0"/>
            </a:endParaRPr>
          </a:p>
        </p:txBody>
      </p:sp>
      <p:sp>
        <p:nvSpPr>
          <p:cNvPr id="15" name="TextBox 14"/>
          <p:cNvSpPr txBox="1"/>
          <p:nvPr/>
        </p:nvSpPr>
        <p:spPr>
          <a:xfrm>
            <a:off x="0" y="5530880"/>
            <a:ext cx="9144000" cy="461665"/>
          </a:xfrm>
          <a:prstGeom prst="rect">
            <a:avLst/>
          </a:prstGeom>
          <a:noFill/>
        </p:spPr>
        <p:txBody>
          <a:bodyPr wrap="square" rtlCol="0">
            <a:spAutoFit/>
          </a:bodyPr>
          <a:lstStyle/>
          <a:p>
            <a:pPr indent="-182880" algn="just"/>
            <a:r>
              <a:rPr lang="el-GR" sz="2400" dirty="0" smtClean="0">
                <a:latin typeface="Segoe Script" pitchFamily="34" charset="0"/>
                <a:ea typeface="Tahoma" pitchFamily="34" charset="0"/>
                <a:cs typeface="Tahoma" pitchFamily="34" charset="0"/>
              </a:rPr>
              <a:t>Μετά από ένα χρόνο ο Νίκος και η Άννα παντρεύτηκαν.</a:t>
            </a:r>
            <a:endParaRPr lang="el-GR" sz="2400" dirty="0">
              <a:latin typeface="Segoe Script" pitchFamily="34" charset="0"/>
              <a:ea typeface="Tahoma" pitchFamily="34" charset="0"/>
              <a:cs typeface="Tahoma" pitchFamily="34" charset="0"/>
            </a:endParaRPr>
          </a:p>
        </p:txBody>
      </p:sp>
      <p:sp>
        <p:nvSpPr>
          <p:cNvPr id="16" name="TextBox 15"/>
          <p:cNvSpPr txBox="1"/>
          <p:nvPr/>
        </p:nvSpPr>
        <p:spPr>
          <a:xfrm>
            <a:off x="0" y="6027003"/>
            <a:ext cx="9144000" cy="830997"/>
          </a:xfrm>
          <a:prstGeom prst="rect">
            <a:avLst/>
          </a:prstGeom>
          <a:noFill/>
        </p:spPr>
        <p:txBody>
          <a:bodyPr wrap="square" rtlCol="0">
            <a:spAutoFit/>
          </a:bodyPr>
          <a:lstStyle/>
          <a:p>
            <a:pPr indent="-182880" algn="just"/>
            <a:r>
              <a:rPr lang="el-GR" sz="2400" dirty="0" smtClean="0">
                <a:latin typeface="Segoe Script" pitchFamily="34" charset="0"/>
                <a:ea typeface="Tahoma" pitchFamily="34" charset="0"/>
                <a:cs typeface="Tahoma" pitchFamily="34" charset="0"/>
              </a:rPr>
              <a:t>Σήμερα, ο Νίκος δουλεύει από το σπίτι και η Άννα ως δικηγόρος.</a:t>
            </a:r>
            <a:endParaRPr lang="el-GR" sz="2400" dirty="0">
              <a:latin typeface="Segoe Script"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slide(fromBottom)">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slide(fromBottom)">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slide(fromBottom)">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slide(fromBottom)">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slide(fromBottom)">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slide(fromBottom)">
                                      <p:cBhvr>
                                        <p:cTn id="3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1" grpId="0"/>
      <p:bldP spid="13" grpId="0"/>
      <p:bldP spid="14" grpId="0"/>
      <p:bldP spid="15" grpId="0"/>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 Η ΟΙΚΟΓΕΝΕΙΑ </a:t>
            </a:r>
            <a:br>
              <a:rPr lang="el-GR" sz="3600" b="1" dirty="0" smtClean="0">
                <a:latin typeface="Tahoma" pitchFamily="34" charset="0"/>
                <a:cs typeface="Tahoma" pitchFamily="34" charset="0"/>
              </a:rPr>
            </a:br>
            <a:r>
              <a:rPr lang="el-GR" sz="3600" b="1" dirty="0" smtClean="0">
                <a:latin typeface="Tahoma" pitchFamily="34" charset="0"/>
                <a:cs typeface="Tahoma" pitchFamily="34" charset="0"/>
              </a:rPr>
              <a:t>ΣΤΙΣ ΚΟΙΝΩΝΙΚΕΣ ΕΠΙΣΤΗΜΕΣ</a:t>
            </a:r>
            <a:endParaRPr lang="el-GR" sz="3600" b="1" dirty="0">
              <a:latin typeface="Tahoma" pitchFamily="34" charset="0"/>
              <a:cs typeface="Tahoma" pitchFamily="34" charset="0"/>
            </a:endParaRPr>
          </a:p>
        </p:txBody>
      </p:sp>
      <p:sp>
        <p:nvSpPr>
          <p:cNvPr id="3" name="TextBox 2"/>
          <p:cNvSpPr txBox="1"/>
          <p:nvPr/>
        </p:nvSpPr>
        <p:spPr>
          <a:xfrm>
            <a:off x="0" y="1600200"/>
            <a:ext cx="9144000" cy="461665"/>
          </a:xfrm>
          <a:prstGeom prst="rect">
            <a:avLst/>
          </a:prstGeom>
          <a:noFill/>
        </p:spPr>
        <p:txBody>
          <a:bodyPr wrap="square" rtlCol="0">
            <a:spAutoFit/>
          </a:bodyPr>
          <a:lstStyle/>
          <a:p>
            <a:pPr marL="180000" indent="-540000">
              <a:spcAft>
                <a:spcPts val="600"/>
              </a:spcAft>
            </a:pPr>
            <a:r>
              <a:rPr lang="el-GR" sz="2400" i="1" u="sng" dirty="0" smtClean="0">
                <a:latin typeface="Tahoma" pitchFamily="34" charset="0"/>
                <a:cs typeface="Tahoma" pitchFamily="34" charset="0"/>
              </a:rPr>
              <a:t>Η κοινωνιολογία</a:t>
            </a:r>
          </a:p>
        </p:txBody>
      </p:sp>
      <p:sp>
        <p:nvSpPr>
          <p:cNvPr id="8" name="TextBox 7"/>
          <p:cNvSpPr txBox="1"/>
          <p:nvPr/>
        </p:nvSpPr>
        <p:spPr>
          <a:xfrm>
            <a:off x="0" y="1981200"/>
            <a:ext cx="9144000" cy="461665"/>
          </a:xfrm>
          <a:prstGeom prst="rect">
            <a:avLst/>
          </a:prstGeom>
          <a:noFill/>
        </p:spPr>
        <p:txBody>
          <a:bodyPr wrap="square" rtlCol="0">
            <a:spAutoFit/>
          </a:bodyPr>
          <a:lstStyle/>
          <a:p>
            <a:pPr indent="-182880" algn="just"/>
            <a:r>
              <a:rPr lang="el-GR" sz="2400" u="sng" dirty="0" smtClean="0">
                <a:latin typeface="Tahoma" pitchFamily="34" charset="0"/>
                <a:ea typeface="Tahoma" pitchFamily="34" charset="0"/>
                <a:cs typeface="Tahoma" pitchFamily="34" charset="0"/>
              </a:rPr>
              <a:t>Ένα παράδειγμα (</a:t>
            </a:r>
            <a:r>
              <a:rPr lang="en-US" sz="2400" u="sng" dirty="0" err="1" smtClean="0">
                <a:latin typeface="Tahoma" pitchFamily="34" charset="0"/>
                <a:ea typeface="Tahoma" pitchFamily="34" charset="0"/>
                <a:cs typeface="Tahoma" pitchFamily="34" charset="0"/>
              </a:rPr>
              <a:t>Henslin</a:t>
            </a:r>
            <a:r>
              <a:rPr lang="el-GR" sz="2400" u="sng" dirty="0" smtClean="0">
                <a:latin typeface="Tahoma" pitchFamily="34" charset="0"/>
                <a:ea typeface="Tahoma" pitchFamily="34" charset="0"/>
                <a:cs typeface="Tahoma" pitchFamily="34" charset="0"/>
              </a:rPr>
              <a:t>, 2004): </a:t>
            </a:r>
            <a:endParaRPr lang="el-GR" sz="2400" i="1" u="sng" dirty="0">
              <a:latin typeface="Tahoma" pitchFamily="34" charset="0"/>
              <a:ea typeface="Tahoma" pitchFamily="34" charset="0"/>
              <a:cs typeface="Tahoma" pitchFamily="34" charset="0"/>
            </a:endParaRPr>
          </a:p>
        </p:txBody>
      </p:sp>
      <p:sp>
        <p:nvSpPr>
          <p:cNvPr id="12" name="TextBox 11"/>
          <p:cNvSpPr txBox="1"/>
          <p:nvPr/>
        </p:nvSpPr>
        <p:spPr>
          <a:xfrm>
            <a:off x="0" y="2438400"/>
            <a:ext cx="9144000" cy="461665"/>
          </a:xfrm>
          <a:prstGeom prst="rect">
            <a:avLst/>
          </a:prstGeom>
          <a:noFill/>
        </p:spPr>
        <p:txBody>
          <a:bodyPr wrap="square" rtlCol="0">
            <a:spAutoFit/>
          </a:bodyPr>
          <a:lstStyle/>
          <a:p>
            <a:pPr indent="-182880" algn="just"/>
            <a:r>
              <a:rPr lang="el-GR" sz="2400" dirty="0" smtClean="0">
                <a:latin typeface="Segoe Script" pitchFamily="34" charset="0"/>
                <a:ea typeface="Tahoma" pitchFamily="34" charset="0"/>
                <a:cs typeface="Tahoma" pitchFamily="34" charset="0"/>
              </a:rPr>
              <a:t>Ο Νίκος και η Άννα γνωρίστηκαν σε ένα μπαρ.</a:t>
            </a:r>
            <a:endParaRPr lang="el-GR" sz="2400" dirty="0">
              <a:latin typeface="Segoe Script" pitchFamily="34" charset="0"/>
              <a:ea typeface="Tahoma" pitchFamily="34" charset="0"/>
              <a:cs typeface="Tahoma" pitchFamily="34" charset="0"/>
            </a:endParaRPr>
          </a:p>
        </p:txBody>
      </p:sp>
      <p:sp>
        <p:nvSpPr>
          <p:cNvPr id="11" name="TextBox 10"/>
          <p:cNvSpPr txBox="1"/>
          <p:nvPr/>
        </p:nvSpPr>
        <p:spPr>
          <a:xfrm>
            <a:off x="838200" y="4096392"/>
            <a:ext cx="8305800" cy="1569660"/>
          </a:xfrm>
          <a:prstGeom prst="rect">
            <a:avLst/>
          </a:prstGeom>
          <a:noFill/>
        </p:spPr>
        <p:txBody>
          <a:bodyPr wrap="square" rtlCol="0">
            <a:spAutoFit/>
          </a:bodyPr>
          <a:lstStyle/>
          <a:p>
            <a:pPr indent="-182880" algn="just"/>
            <a:r>
              <a:rPr lang="el-GR" sz="2400" dirty="0" smtClean="0">
                <a:latin typeface="Tahoma" pitchFamily="34" charset="0"/>
                <a:ea typeface="Tahoma" pitchFamily="34" charset="0"/>
                <a:cs typeface="Tahoma" pitchFamily="34" charset="0"/>
              </a:rPr>
              <a:t>Επέλεξαν ο ένας τον άλλο μέσα από ένα πολύ περιορισμένο κύκλο επιλογών, εξαιτίας του μέρους όπου μεγάλωσαν και ζουν, των κοινωνικών επαφών που έχουν, της θρησκείας τους, της εκπαίδευσής τους, κτλ..</a:t>
            </a:r>
            <a:endParaRPr lang="el-GR" sz="2400" dirty="0">
              <a:latin typeface="Tahoma" pitchFamily="34" charset="0"/>
              <a:ea typeface="Tahoma" pitchFamily="34" charset="0"/>
              <a:cs typeface="Tahoma" pitchFamily="34" charset="0"/>
            </a:endParaRPr>
          </a:p>
        </p:txBody>
      </p:sp>
      <p:sp>
        <p:nvSpPr>
          <p:cNvPr id="17" name="Right Arrow 16"/>
          <p:cNvSpPr/>
          <p:nvPr/>
        </p:nvSpPr>
        <p:spPr>
          <a:xfrm>
            <a:off x="228600" y="3124200"/>
            <a:ext cx="457200" cy="304800"/>
          </a:xfrm>
          <a:prstGeom prst="rightArrow">
            <a:avLst/>
          </a:prstGeom>
          <a:solidFill>
            <a:schemeClr val="accent5">
              <a:lumMod val="40000"/>
              <a:lumOff val="6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 name="TextBox 17"/>
          <p:cNvSpPr txBox="1"/>
          <p:nvPr/>
        </p:nvSpPr>
        <p:spPr>
          <a:xfrm>
            <a:off x="838200" y="5657671"/>
            <a:ext cx="8305800" cy="1200329"/>
          </a:xfrm>
          <a:prstGeom prst="rect">
            <a:avLst/>
          </a:prstGeom>
          <a:noFill/>
        </p:spPr>
        <p:txBody>
          <a:bodyPr wrap="square" rtlCol="0">
            <a:spAutoFit/>
          </a:bodyPr>
          <a:lstStyle/>
          <a:p>
            <a:pPr indent="-182880" algn="just"/>
            <a:r>
              <a:rPr lang="el-GR" sz="2400" dirty="0" smtClean="0">
                <a:latin typeface="Tahoma" pitchFamily="34" charset="0"/>
                <a:ea typeface="Tahoma" pitchFamily="34" charset="0"/>
                <a:cs typeface="Tahoma" pitchFamily="34" charset="0"/>
              </a:rPr>
              <a:t>Ο κοινωνικός περίγυρος επηρεάζει αυτό που ονομάζουμε «προσωπική επιλογή» σε θέματα ύψους, βάρους, ηλικίας, φυλής, ευφυϊας, κοινωνικής τάξης, δημοτικότητας, κτλ.</a:t>
            </a:r>
            <a:endParaRPr lang="el-GR" sz="2400" dirty="0">
              <a:latin typeface="Tahoma" pitchFamily="34" charset="0"/>
              <a:ea typeface="Tahoma" pitchFamily="34" charset="0"/>
              <a:cs typeface="Tahoma" pitchFamily="34" charset="0"/>
            </a:endParaRPr>
          </a:p>
        </p:txBody>
      </p:sp>
      <p:sp>
        <p:nvSpPr>
          <p:cNvPr id="20" name="TextBox 19"/>
          <p:cNvSpPr txBox="1"/>
          <p:nvPr/>
        </p:nvSpPr>
        <p:spPr>
          <a:xfrm>
            <a:off x="838200" y="2914471"/>
            <a:ext cx="8305800" cy="1200329"/>
          </a:xfrm>
          <a:prstGeom prst="rect">
            <a:avLst/>
          </a:prstGeom>
          <a:noFill/>
        </p:spPr>
        <p:txBody>
          <a:bodyPr wrap="square" rtlCol="0">
            <a:spAutoFit/>
          </a:bodyPr>
          <a:lstStyle/>
          <a:p>
            <a:pPr indent="-182880" algn="just"/>
            <a:r>
              <a:rPr lang="el-GR" sz="2400" dirty="0" smtClean="0">
                <a:latin typeface="Tahoma" pitchFamily="34" charset="0"/>
                <a:ea typeface="Tahoma" pitchFamily="34" charset="0"/>
                <a:cs typeface="Tahoma" pitchFamily="34" charset="0"/>
              </a:rPr>
              <a:t>Θεωρούν ότι το να βγαίνεις σε μπαρ και να γνωρίζεις «κόσμο» είναι μια σωστή μορφή κοινωνικοποίησης και γνωριμίας πιθανών συντρόφων.</a:t>
            </a:r>
            <a:endParaRPr lang="el-GR"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vertical)">
                                      <p:cBhvr>
                                        <p:cTn id="7" dur="500"/>
                                        <p:tgtEl>
                                          <p:spTgt spid="17"/>
                                        </p:tgtEl>
                                      </p:cBhvr>
                                    </p:animEffect>
                                  </p:childTnLst>
                                </p:cTn>
                              </p:par>
                              <p:par>
                                <p:cTn id="8" presetID="14" presetClass="entr" presetSubtype="5"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randombar(vertical)">
                                      <p:cBhvr>
                                        <p:cTn id="10" dur="5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5"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randombar(vertical)">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5" fill="hold" grpId="0" nodeType="click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randombar(vertical)">
                                      <p:cBhvr>
                                        <p:cTn id="2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7" grpId="0" animBg="1"/>
      <p:bldP spid="18" grpId="0"/>
      <p:bldP spid="2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 Η ΟΙΚΟΓΕΝΕΙΑ </a:t>
            </a:r>
            <a:br>
              <a:rPr lang="el-GR" sz="3600" b="1" dirty="0" smtClean="0">
                <a:latin typeface="Tahoma" pitchFamily="34" charset="0"/>
                <a:cs typeface="Tahoma" pitchFamily="34" charset="0"/>
              </a:rPr>
            </a:br>
            <a:r>
              <a:rPr lang="el-GR" sz="3600" b="1" dirty="0" smtClean="0">
                <a:latin typeface="Tahoma" pitchFamily="34" charset="0"/>
                <a:cs typeface="Tahoma" pitchFamily="34" charset="0"/>
              </a:rPr>
              <a:t>ΣΤΙΣ ΚΟΙΝΩΝΙΚΕΣ ΕΠΙΣΤΗΜΕΣ</a:t>
            </a:r>
            <a:endParaRPr lang="el-GR" sz="3600" b="1" dirty="0">
              <a:latin typeface="Tahoma" pitchFamily="34" charset="0"/>
              <a:cs typeface="Tahoma" pitchFamily="34" charset="0"/>
            </a:endParaRPr>
          </a:p>
        </p:txBody>
      </p:sp>
      <p:sp>
        <p:nvSpPr>
          <p:cNvPr id="3" name="TextBox 2"/>
          <p:cNvSpPr txBox="1"/>
          <p:nvPr/>
        </p:nvSpPr>
        <p:spPr>
          <a:xfrm>
            <a:off x="0" y="1600200"/>
            <a:ext cx="9144000" cy="461665"/>
          </a:xfrm>
          <a:prstGeom prst="rect">
            <a:avLst/>
          </a:prstGeom>
          <a:noFill/>
        </p:spPr>
        <p:txBody>
          <a:bodyPr wrap="square" rtlCol="0">
            <a:spAutoFit/>
          </a:bodyPr>
          <a:lstStyle/>
          <a:p>
            <a:pPr marL="180000" indent="-540000">
              <a:spcAft>
                <a:spcPts val="600"/>
              </a:spcAft>
            </a:pPr>
            <a:r>
              <a:rPr lang="el-GR" sz="2400" i="1" u="sng" dirty="0" smtClean="0">
                <a:latin typeface="Tahoma" pitchFamily="34" charset="0"/>
                <a:cs typeface="Tahoma" pitchFamily="34" charset="0"/>
              </a:rPr>
              <a:t>Η κοινωνιολογία</a:t>
            </a:r>
          </a:p>
        </p:txBody>
      </p:sp>
      <p:sp>
        <p:nvSpPr>
          <p:cNvPr id="8" name="TextBox 7"/>
          <p:cNvSpPr txBox="1"/>
          <p:nvPr/>
        </p:nvSpPr>
        <p:spPr>
          <a:xfrm>
            <a:off x="0" y="1981200"/>
            <a:ext cx="9144000" cy="461665"/>
          </a:xfrm>
          <a:prstGeom prst="rect">
            <a:avLst/>
          </a:prstGeom>
          <a:noFill/>
        </p:spPr>
        <p:txBody>
          <a:bodyPr wrap="square" rtlCol="0">
            <a:spAutoFit/>
          </a:bodyPr>
          <a:lstStyle/>
          <a:p>
            <a:pPr indent="-182880" algn="just"/>
            <a:r>
              <a:rPr lang="el-GR" sz="2400" u="sng" dirty="0" smtClean="0">
                <a:latin typeface="Tahoma" pitchFamily="34" charset="0"/>
                <a:ea typeface="Tahoma" pitchFamily="34" charset="0"/>
                <a:cs typeface="Tahoma" pitchFamily="34" charset="0"/>
              </a:rPr>
              <a:t>Ένα παράδειγμα (</a:t>
            </a:r>
            <a:r>
              <a:rPr lang="en-US" sz="2400" u="sng" dirty="0" err="1" smtClean="0">
                <a:latin typeface="Tahoma" pitchFamily="34" charset="0"/>
                <a:ea typeface="Tahoma" pitchFamily="34" charset="0"/>
                <a:cs typeface="Tahoma" pitchFamily="34" charset="0"/>
              </a:rPr>
              <a:t>Henslin</a:t>
            </a:r>
            <a:r>
              <a:rPr lang="el-GR" sz="2400" u="sng" dirty="0" smtClean="0">
                <a:latin typeface="Tahoma" pitchFamily="34" charset="0"/>
                <a:ea typeface="Tahoma" pitchFamily="34" charset="0"/>
                <a:cs typeface="Tahoma" pitchFamily="34" charset="0"/>
              </a:rPr>
              <a:t>, 2004): </a:t>
            </a:r>
            <a:endParaRPr lang="el-GR" sz="2400" i="1" u="sng" dirty="0">
              <a:latin typeface="Tahoma" pitchFamily="34" charset="0"/>
              <a:ea typeface="Tahoma" pitchFamily="34" charset="0"/>
              <a:cs typeface="Tahoma" pitchFamily="34" charset="0"/>
            </a:endParaRPr>
          </a:p>
        </p:txBody>
      </p:sp>
      <p:sp>
        <p:nvSpPr>
          <p:cNvPr id="12" name="TextBox 11"/>
          <p:cNvSpPr txBox="1"/>
          <p:nvPr/>
        </p:nvSpPr>
        <p:spPr>
          <a:xfrm>
            <a:off x="0" y="2438400"/>
            <a:ext cx="9144000" cy="461665"/>
          </a:xfrm>
          <a:prstGeom prst="rect">
            <a:avLst/>
          </a:prstGeom>
          <a:noFill/>
        </p:spPr>
        <p:txBody>
          <a:bodyPr wrap="square" rtlCol="0">
            <a:spAutoFit/>
          </a:bodyPr>
          <a:lstStyle/>
          <a:p>
            <a:pPr indent="-182880" algn="just"/>
            <a:r>
              <a:rPr lang="el-GR" sz="2400" dirty="0" smtClean="0">
                <a:latin typeface="Segoe Script" pitchFamily="34" charset="0"/>
                <a:ea typeface="Tahoma" pitchFamily="34" charset="0"/>
                <a:cs typeface="Tahoma" pitchFamily="34" charset="0"/>
              </a:rPr>
              <a:t>Ο Νίκος ζήτησε στην Άννα να βγουν ραντεβού.</a:t>
            </a:r>
            <a:endParaRPr lang="el-GR" sz="2400" dirty="0">
              <a:latin typeface="Segoe Script" pitchFamily="34" charset="0"/>
              <a:ea typeface="Tahoma" pitchFamily="34" charset="0"/>
              <a:cs typeface="Tahoma" pitchFamily="34" charset="0"/>
            </a:endParaRPr>
          </a:p>
        </p:txBody>
      </p:sp>
      <p:sp>
        <p:nvSpPr>
          <p:cNvPr id="11" name="TextBox 10"/>
          <p:cNvSpPr txBox="1"/>
          <p:nvPr/>
        </p:nvSpPr>
        <p:spPr>
          <a:xfrm>
            <a:off x="838200" y="2934521"/>
            <a:ext cx="8305800" cy="1569660"/>
          </a:xfrm>
          <a:prstGeom prst="rect">
            <a:avLst/>
          </a:prstGeom>
          <a:noFill/>
        </p:spPr>
        <p:txBody>
          <a:bodyPr wrap="square" rtlCol="0">
            <a:spAutoFit/>
          </a:bodyPr>
          <a:lstStyle/>
          <a:p>
            <a:pPr indent="-182880" algn="just"/>
            <a:r>
              <a:rPr lang="el-GR" sz="2400" dirty="0" smtClean="0">
                <a:latin typeface="Tahoma" pitchFamily="34" charset="0"/>
                <a:ea typeface="Tahoma" pitchFamily="34" charset="0"/>
                <a:cs typeface="Tahoma" pitchFamily="34" charset="0"/>
              </a:rPr>
              <a:t>Υπέθεσαν ότι το να βγουν ραντεβού είναι κάτι καλό και ότι «έπρεπε» να το κάνουν. Εάν δεν το έκαναν θα θεωρούσαν τους εαυτούς τους και θα χαρακτηρίζονταν από τους άλλους ως «περίεργοι».</a:t>
            </a:r>
            <a:endParaRPr lang="el-GR" sz="2400" dirty="0">
              <a:latin typeface="Tahoma" pitchFamily="34" charset="0"/>
              <a:ea typeface="Tahoma" pitchFamily="34" charset="0"/>
              <a:cs typeface="Tahoma" pitchFamily="34" charset="0"/>
            </a:endParaRPr>
          </a:p>
        </p:txBody>
      </p:sp>
      <p:sp>
        <p:nvSpPr>
          <p:cNvPr id="17" name="Right Arrow 16"/>
          <p:cNvSpPr/>
          <p:nvPr/>
        </p:nvSpPr>
        <p:spPr>
          <a:xfrm>
            <a:off x="228600" y="3124200"/>
            <a:ext cx="457200" cy="304800"/>
          </a:xfrm>
          <a:prstGeom prst="rightArrow">
            <a:avLst/>
          </a:prstGeom>
          <a:solidFill>
            <a:schemeClr val="accent5">
              <a:lumMod val="40000"/>
              <a:lumOff val="6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 name="TextBox 17"/>
          <p:cNvSpPr txBox="1"/>
          <p:nvPr/>
        </p:nvSpPr>
        <p:spPr>
          <a:xfrm>
            <a:off x="838200" y="4495800"/>
            <a:ext cx="8305800" cy="1569660"/>
          </a:xfrm>
          <a:prstGeom prst="rect">
            <a:avLst/>
          </a:prstGeom>
          <a:noFill/>
        </p:spPr>
        <p:txBody>
          <a:bodyPr wrap="square" rtlCol="0">
            <a:spAutoFit/>
          </a:bodyPr>
          <a:lstStyle/>
          <a:p>
            <a:pPr indent="-182880" algn="just"/>
            <a:r>
              <a:rPr lang="el-GR" sz="2400" dirty="0" smtClean="0">
                <a:latin typeface="Tahoma" pitchFamily="34" charset="0"/>
                <a:ea typeface="Tahoma" pitchFamily="34" charset="0"/>
                <a:cs typeface="Tahoma" pitchFamily="34" charset="0"/>
              </a:rPr>
              <a:t>Η κοινωνία τους ώθησε να θέλουν να βγαίνουν ραντεβού. Το ραντεβού είναι μια επιβεβλημένη πρακτική και όχι μια δραστηριότητα που πηγάζει αυθόρμητα από τα άτομα. Σε άλλες κοινωνίες το ραντεβού είναι άγνωστο.</a:t>
            </a:r>
            <a:endParaRPr lang="el-GR"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vertical)">
                                      <p:cBhvr>
                                        <p:cTn id="7" dur="500"/>
                                        <p:tgtEl>
                                          <p:spTgt spid="17"/>
                                        </p:tgtEl>
                                      </p:cBhvr>
                                    </p:animEffect>
                                  </p:childTnLst>
                                </p:cTn>
                              </p:par>
                              <p:par>
                                <p:cTn id="8" presetID="14" presetClass="entr" presetSubtype="5"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randombar(vertical)">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5"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randombar(vertical)">
                                      <p:cBhvr>
                                        <p:cTn id="1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7" grpId="0" animBg="1"/>
      <p:bldP spid="1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1273</Words>
  <Application>Microsoft Office PowerPoint</Application>
  <PresentationFormat>On-screen Show (4:3)</PresentationFormat>
  <Paragraphs>118</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 ΚΟΙΝΩΝΙΟΛΟΓΙΑ ΤΗΣ ΟΙΚΟΓΕΝΕΙΑΣ</vt:lpstr>
      <vt:lpstr> Η ΟΙΚΟΓΕΝΕΙΑ  ΣΤΙΣ ΚΟΙΝΩΝΙΚΕΣ ΕΠΙΣΤΗΜΕΣ</vt:lpstr>
      <vt:lpstr> Η ΟΙΚΟΓΕΝΕΙΑ  ΣΤΙΣ ΚΟΙΝΩΝΙΚΕΣ ΕΠΙΣΤΗΜΕΣ</vt:lpstr>
      <vt:lpstr> Η ΟΙΚΟΓΕΝΕΙΑ  ΣΤΙΣ ΚΟΙΝΩΝΙΚΕΣ ΕΠΙΣΤΗΜΕΣ</vt:lpstr>
      <vt:lpstr> Η ΟΙΚΟΓΕΝΕΙΑ  ΣΤΙΣ ΚΟΙΝΩΝΙΚΕΣ ΕΠΙΣΤΗΜΕΣ</vt:lpstr>
      <vt:lpstr> Η ΟΙΚΟΓΕΝΕΙΑ  ΣΤΙΣ ΚΟΙΝΩΝΙΚΕΣ ΕΠΙΣΤΗΜΕΣ</vt:lpstr>
      <vt:lpstr> Η ΟΙΚΟΓΕΝΕΙΑ  ΣΤΙΣ ΚΟΙΝΩΝΙΚΕΣ ΕΠΙΣΤΗΜΕΣ</vt:lpstr>
      <vt:lpstr> Η ΟΙΚΟΓΕΝΕΙΑ  ΣΤΙΣ ΚΟΙΝΩΝΙΚΕΣ ΕΠΙΣΤΗΜΕΣ</vt:lpstr>
      <vt:lpstr> Η ΟΙΚΟΓΕΝΕΙΑ  ΣΤΙΣ ΚΟΙΝΩΝΙΚΕΣ ΕΠΙΣΤΗΜΕΣ</vt:lpstr>
      <vt:lpstr> Η ΟΙΚΟΓΕΝΕΙΑ  ΣΤΙΣ ΚΟΙΝΩΝΙΚΕΣ ΕΠΙΣΤΗΜΕΣ</vt:lpstr>
      <vt:lpstr> Η ΟΙΚΟΓΕΝΕΙΑ  ΣΤΙΣ ΚΟΙΝΩΝΙΚΕΣ ΕΠΙΣΤΗΜΕΣ</vt:lpstr>
      <vt:lpstr> Η ΟΙΚΟΓΕΝΕΙΑ  ΣΤΙΣ ΚΟΙΝΩΝΙΚΕΣ ΕΠΙΣΤΗΜΕΣ</vt:lpstr>
      <vt:lpstr> Η ΟΙΚΟΓΕΝΕΙΑ  ΣΤΙΣ ΚΟΙΝΩΝΙΚΕΣ ΕΠΙΣΤΗΜΕΣ</vt:lpstr>
      <vt:lpstr> Η ΟΙΚΟΓΕΝΕΙΑ  ΣΤΙΣ ΚΟΙΝΩΝΙΚΕΣ ΕΠΙΣΤΗΜΕΣ</vt:lpstr>
      <vt:lpstr> Η ΟΙΚΟΓΕΝΕΙΑ  ΣΤΙΣ ΚΟΙΝΩΝΙΚΕΣ ΕΠΙΣΤΗΜΕΣ</vt:lpstr>
      <vt:lpstr>Slide 16</vt:lpstr>
    </vt:vector>
  </TitlesOfParts>
  <Company>Info-Quest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ΚΟΙΝΩΝΙΟΛΟΓΙΑ ΤΗΣ ΟΙΚΟΓΕΝΕΙΑΣ</dc:title>
  <dc:creator>user</dc:creator>
  <cp:lastModifiedBy>Valued Acer Customer</cp:lastModifiedBy>
  <cp:revision>3</cp:revision>
  <dcterms:created xsi:type="dcterms:W3CDTF">2013-03-14T09:43:54Z</dcterms:created>
  <dcterms:modified xsi:type="dcterms:W3CDTF">2013-03-15T12:03:03Z</dcterms:modified>
</cp:coreProperties>
</file>