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4" r:id="rId8"/>
    <p:sldId id="263" r:id="rId9"/>
    <p:sldId id="267" r:id="rId10"/>
    <p:sldId id="269" r:id="rId11"/>
    <p:sldId id="265" r:id="rId12"/>
    <p:sldId id="270" r:id="rId13"/>
    <p:sldId id="266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2" r:id="rId22"/>
    <p:sldId id="283" r:id="rId23"/>
    <p:sldId id="279" r:id="rId24"/>
    <p:sldId id="280" r:id="rId25"/>
    <p:sldId id="281" r:id="rId26"/>
    <p:sldId id="275" r:id="rId27"/>
    <p:sldId id="284" r:id="rId28"/>
    <p:sldId id="285" r:id="rId29"/>
    <p:sldId id="286" r:id="rId30"/>
    <p:sldId id="287" r:id="rId31"/>
    <p:sldId id="288" r:id="rId32"/>
    <p:sldId id="293" r:id="rId33"/>
    <p:sldId id="289" r:id="rId34"/>
    <p:sldId id="296" r:id="rId35"/>
    <p:sldId id="290" r:id="rId36"/>
    <p:sldId id="291" r:id="rId37"/>
    <p:sldId id="292" r:id="rId38"/>
    <p:sldId id="294" r:id="rId39"/>
    <p:sldId id="295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206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059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554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220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715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783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67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535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380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5823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6599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2345-5898-46F6-874D-E0428F9440B4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0E79-A72A-4567-A63C-5FC06D4B6CB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6075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7.wm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media" Target="../media/media7.wm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6.wmv"/><Relationship Id="rId6" Type="http://schemas.openxmlformats.org/officeDocument/2006/relationships/image" Target="../media/image7.png"/><Relationship Id="rId5" Type="http://schemas.microsoft.com/office/2007/relationships/media" Target="../media/media6.wmv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video" Target="../media/media8.wmv"/><Relationship Id="rId7" Type="http://schemas.microsoft.com/office/2007/relationships/media" Target="../media/media6.wmv"/><Relationship Id="rId12" Type="http://schemas.microsoft.com/office/2007/relationships/media" Target="../media/media8.wmv"/><Relationship Id="rId2" Type="http://schemas.openxmlformats.org/officeDocument/2006/relationships/video" Target="../media/media6.wmv"/><Relationship Id="rId1" Type="http://schemas.openxmlformats.org/officeDocument/2006/relationships/video" Target="../media/media7.wmv"/><Relationship Id="rId6" Type="http://schemas.openxmlformats.org/officeDocument/2006/relationships/image" Target="../media/image13.png"/><Relationship Id="rId11" Type="http://schemas.openxmlformats.org/officeDocument/2006/relationships/image" Target="../media/image27.jpeg"/><Relationship Id="rId5" Type="http://schemas.microsoft.com/office/2007/relationships/media" Target="../media/media7.wmv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7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7.wmv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9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9.wmv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3.wmv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4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media" Target="../media/media4.wmv"/><Relationship Id="rId3" Type="http://schemas.openxmlformats.org/officeDocument/2006/relationships/video" Target="../media/media3.wmv"/><Relationship Id="rId7" Type="http://schemas.microsoft.com/office/2007/relationships/media" Target="../media/media1.wmv"/><Relationship Id="rId12" Type="http://schemas.openxmlformats.org/officeDocument/2006/relationships/image" Target="../media/image3.png"/><Relationship Id="rId2" Type="http://schemas.openxmlformats.org/officeDocument/2006/relationships/video" Target="../media/media2.wmv"/><Relationship Id="rId16" Type="http://schemas.openxmlformats.org/officeDocument/2006/relationships/image" Target="../media/image5.png"/><Relationship Id="rId1" Type="http://schemas.openxmlformats.org/officeDocument/2006/relationships/video" Target="../media/media1.wmv"/><Relationship Id="rId6" Type="http://schemas.openxmlformats.org/officeDocument/2006/relationships/slideLayout" Target="../slideLayouts/slideLayout7.xml"/><Relationship Id="rId11" Type="http://schemas.microsoft.com/office/2007/relationships/media" Target="../media/media3.wmv"/><Relationship Id="rId5" Type="http://schemas.openxmlformats.org/officeDocument/2006/relationships/video" Target="../media/media5.wmv"/><Relationship Id="rId15" Type="http://schemas.microsoft.com/office/2007/relationships/media" Target="../media/media5.wmv"/><Relationship Id="rId10" Type="http://schemas.openxmlformats.org/officeDocument/2006/relationships/image" Target="../media/image2.png"/><Relationship Id="rId4" Type="http://schemas.openxmlformats.org/officeDocument/2006/relationships/video" Target="../media/media4.wmv"/><Relationship Id="rId9" Type="http://schemas.microsoft.com/office/2007/relationships/media" Target="../media/media2.wm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wmv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6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Μυοκαρδιοπάθειες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FF00"/>
                </a:solidFill>
              </a:rPr>
              <a:t>Ν.Κουτσογιάννης</a:t>
            </a:r>
            <a:endParaRPr lang="el-GR" sz="4000" b="1" dirty="0" smtClean="0">
              <a:solidFill>
                <a:srgbClr val="FFFF00"/>
              </a:solidFill>
            </a:endParaRPr>
          </a:p>
          <a:p>
            <a:r>
              <a:rPr lang="el-GR" sz="4000" b="1" dirty="0" smtClean="0">
                <a:solidFill>
                  <a:srgbClr val="FFFF00"/>
                </a:solidFill>
              </a:rPr>
              <a:t>Καρδιολόγος </a:t>
            </a:r>
            <a:endParaRPr lang="el-G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1334335"/>
            <a:ext cx="3812885" cy="276769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827" y="4207491"/>
            <a:ext cx="116413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Στο 25-30% </a:t>
            </a:r>
            <a:r>
              <a:rPr lang="el-GR" altLang="el-GR" sz="2000" b="1" dirty="0">
                <a:solidFill>
                  <a:schemeClr val="bg1"/>
                </a:solidFill>
              </a:rPr>
              <a:t>των ασθενών παρουσιάζεται δυναμική </a:t>
            </a:r>
            <a:r>
              <a:rPr lang="el-GR" altLang="el-GR" sz="2000" b="1" dirty="0" err="1">
                <a:solidFill>
                  <a:schemeClr val="bg1"/>
                </a:solidFill>
              </a:rPr>
              <a:t>υποβαλβιδική</a:t>
            </a:r>
            <a:r>
              <a:rPr lang="el-GR" altLang="el-GR" sz="2000" b="1" dirty="0">
                <a:solidFill>
                  <a:schemeClr val="bg1"/>
                </a:solidFill>
              </a:rPr>
              <a:t> απόφραξη στον χώρο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εξόδου λόγω πρόσθιας συστολικής κίνησης της πρόσθιας </a:t>
            </a:r>
            <a:r>
              <a:rPr lang="el-GR" altLang="el-GR" sz="2000" b="1" dirty="0" err="1" smtClean="0">
                <a:solidFill>
                  <a:schemeClr val="bg1"/>
                </a:solidFill>
              </a:rPr>
              <a:t>γλωχίνος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της μιτροειδούς (</a:t>
            </a:r>
            <a:r>
              <a:rPr lang="en-US" altLang="el-GR" sz="2000" b="1" dirty="0" smtClean="0">
                <a:solidFill>
                  <a:schemeClr val="bg1"/>
                </a:solidFill>
              </a:rPr>
              <a:t>SAM)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</a:t>
            </a:r>
            <a:r>
              <a:rPr lang="el-GR" altLang="el-GR" sz="2000" b="1" dirty="0">
                <a:solidFill>
                  <a:schemeClr val="bg1"/>
                </a:solidFill>
              </a:rPr>
              <a:t>με χαρακτηριστικό φύσημα</a:t>
            </a:r>
          </a:p>
          <a:p>
            <a:pPr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Οφείλεται </a:t>
            </a:r>
            <a:r>
              <a:rPr lang="el-GR" altLang="el-GR" sz="2000" b="1" dirty="0">
                <a:solidFill>
                  <a:schemeClr val="bg1"/>
                </a:solidFill>
              </a:rPr>
              <a:t>στο φαινόμενο </a:t>
            </a:r>
            <a:r>
              <a:rPr lang="en-US" altLang="el-GR" sz="2000" b="1" dirty="0" err="1" smtClean="0">
                <a:solidFill>
                  <a:schemeClr val="bg1"/>
                </a:solidFill>
              </a:rPr>
              <a:t>ventouri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</a:t>
            </a:r>
            <a:r>
              <a:rPr lang="en-US" altLang="el-GR" sz="2000" b="1" dirty="0" smtClean="0">
                <a:solidFill>
                  <a:schemeClr val="bg1"/>
                </a:solidFill>
              </a:rPr>
              <a:t>(</a:t>
            </a:r>
            <a:r>
              <a:rPr lang="el-GR" altLang="el-GR" sz="2000" b="1" dirty="0">
                <a:solidFill>
                  <a:schemeClr val="bg1"/>
                </a:solidFill>
              </a:rPr>
              <a:t>αύξηση ταχύτητας-περιοχή </a:t>
            </a:r>
            <a:r>
              <a:rPr lang="el-GR" altLang="el-GR" sz="2000" b="1" dirty="0" err="1">
                <a:solidFill>
                  <a:schemeClr val="bg1"/>
                </a:solidFill>
              </a:rPr>
              <a:t>υποπίεσης</a:t>
            </a:r>
            <a:r>
              <a:rPr lang="el-GR" altLang="el-GR" sz="2000" b="1" dirty="0">
                <a:solidFill>
                  <a:schemeClr val="bg1"/>
                </a:solidFill>
              </a:rPr>
              <a:t>) και σε συνδυασμό μικρού χώρου εξόδου και ανωμαλιών της ανατομίας και της τοποθέτηση της </a:t>
            </a:r>
            <a:r>
              <a:rPr lang="el-GR" altLang="el-GR" sz="2000" b="1" dirty="0" err="1">
                <a:solidFill>
                  <a:schemeClr val="bg1"/>
                </a:solidFill>
              </a:rPr>
              <a:t>μιτροειδικής</a:t>
            </a:r>
            <a:r>
              <a:rPr lang="el-GR" altLang="el-GR" sz="2000" b="1" dirty="0">
                <a:solidFill>
                  <a:schemeClr val="bg1"/>
                </a:solidFill>
              </a:rPr>
              <a:t>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συσκευής</a:t>
            </a:r>
            <a:endParaRPr lang="en-US" altLang="el-GR" sz="20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Η παρουσία του δίνει γένεση σε χαρακτηριστικά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φυσικά ευρήματα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όπως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διπλό καρωτιδικό σφυγμό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,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διπλή ώση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και χαρακτηριστικό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συστολικό φύσημα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που αυξάνεται όταν μειώνεται το </a:t>
            </a:r>
            <a:r>
              <a:rPr lang="el-GR" altLang="el-GR" sz="2000" b="1" dirty="0" err="1" smtClean="0">
                <a:solidFill>
                  <a:schemeClr val="bg1"/>
                </a:solidFill>
              </a:rPr>
              <a:t>προφορτίο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ή το </a:t>
            </a:r>
            <a:r>
              <a:rPr lang="el-GR" altLang="el-GR" sz="2000" b="1" dirty="0" err="1" smtClean="0">
                <a:solidFill>
                  <a:schemeClr val="bg1"/>
                </a:solidFill>
              </a:rPr>
              <a:t>μεταφορτίο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 (πχ έγερση από καθιστή θέση ή δοκιμασία </a:t>
            </a:r>
            <a:r>
              <a:rPr lang="en-US" altLang="el-GR" sz="2000" b="1" dirty="0" smtClean="0">
                <a:solidFill>
                  <a:schemeClr val="bg1"/>
                </a:solidFill>
              </a:rPr>
              <a:t>Valsalva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)</a:t>
            </a:r>
            <a:r>
              <a:rPr lang="en-US" altLang="el-GR" sz="2000" b="1" dirty="0" smtClean="0">
                <a:solidFill>
                  <a:schemeClr val="bg1"/>
                </a:solidFill>
              </a:rPr>
              <a:t> </a:t>
            </a:r>
            <a:r>
              <a:rPr lang="el-GR" altLang="el-GR" sz="2000" b="1" dirty="0" smtClean="0">
                <a:solidFill>
                  <a:schemeClr val="bg1"/>
                </a:solidFill>
              </a:rPr>
              <a:t>ή όταν αυξάνεται η </a:t>
            </a:r>
            <a:r>
              <a:rPr lang="el-GR" altLang="el-GR" sz="2000" b="1" dirty="0" err="1" smtClean="0">
                <a:solidFill>
                  <a:schemeClr val="bg1"/>
                </a:solidFill>
              </a:rPr>
              <a:t>συσπαστικότητα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  <p:pic>
        <p:nvPicPr>
          <p:cNvPr id="2" name="HOCm pl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07949" y="1334335"/>
            <a:ext cx="4074145" cy="276769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87556" y="153340"/>
            <a:ext cx="1238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Δυναμική </a:t>
            </a:r>
            <a:r>
              <a:rPr lang="el-GR" sz="2400" b="1" dirty="0" err="1" smtClean="0">
                <a:solidFill>
                  <a:schemeClr val="bg1"/>
                </a:solidFill>
              </a:rPr>
              <a:t>υπαοαορτική</a:t>
            </a:r>
            <a:r>
              <a:rPr lang="el-GR" sz="2400" b="1" dirty="0" smtClean="0">
                <a:solidFill>
                  <a:schemeClr val="bg1"/>
                </a:solidFill>
              </a:rPr>
              <a:t> απόφραξη του χώρου εξόδου της αριστερής κοιλίας (</a:t>
            </a:r>
            <a:r>
              <a:rPr lang="en-US" sz="2400" b="1" dirty="0" smtClean="0">
                <a:solidFill>
                  <a:schemeClr val="bg1"/>
                </a:solidFill>
              </a:rPr>
              <a:t>LVOTO)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948" y="698090"/>
            <a:ext cx="11454581" cy="98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664" y="1334334"/>
            <a:ext cx="4010336" cy="27676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6423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05" y="2625213"/>
            <a:ext cx="3152017" cy="17752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95" y="167516"/>
            <a:ext cx="3136227" cy="233997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pic>
        <p:nvPicPr>
          <p:cNvPr id="5" name="HOCm s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49295" y="4565458"/>
            <a:ext cx="3136227" cy="213053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201" y="167516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err="1" smtClean="0">
                <a:solidFill>
                  <a:schemeClr val="bg1"/>
                </a:solidFill>
              </a:rPr>
              <a:t>Διάγνωστική</a:t>
            </a:r>
            <a:r>
              <a:rPr lang="el-GR" sz="3200" b="1" dirty="0" smtClean="0">
                <a:solidFill>
                  <a:schemeClr val="bg1"/>
                </a:solidFill>
              </a:rPr>
              <a:t> διερεύνηση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736" y="1096775"/>
            <a:ext cx="49554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b="1" dirty="0" smtClean="0">
                <a:solidFill>
                  <a:schemeClr val="bg1"/>
                </a:solidFill>
              </a:rPr>
              <a:t>  </a:t>
            </a:r>
            <a:r>
              <a:rPr lang="el-GR" sz="2400" b="1" dirty="0" smtClean="0">
                <a:solidFill>
                  <a:schemeClr val="bg1"/>
                </a:solidFill>
              </a:rPr>
              <a:t>Οικογενειακό ιστορικό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 </a:t>
            </a:r>
            <a:r>
              <a:rPr lang="el-GR" sz="2400" b="1" dirty="0" smtClean="0">
                <a:solidFill>
                  <a:schemeClr val="bg1"/>
                </a:solidFill>
              </a:rPr>
              <a:t>Συμπτώματα και σημεία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ΗΚΓ, </a:t>
            </a:r>
            <a:r>
              <a:rPr lang="en-US" sz="2400" b="1" dirty="0" err="1" smtClean="0">
                <a:solidFill>
                  <a:schemeClr val="bg1"/>
                </a:solidFill>
              </a:rPr>
              <a:t>Holter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ρυθμού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Υπερηχοκαρδιογράφημα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και άλλες απεικονιστικές μέθοδοι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Δοκιμασία κόπωσης, </a:t>
            </a:r>
            <a:r>
              <a:rPr lang="el-GR" sz="2400" b="1" dirty="0" err="1" smtClean="0">
                <a:solidFill>
                  <a:schemeClr val="bg1"/>
                </a:solidFill>
              </a:rPr>
              <a:t>στεφανιογραφία</a:t>
            </a:r>
            <a:r>
              <a:rPr lang="el-GR" sz="2400" b="1" dirty="0" smtClean="0">
                <a:solidFill>
                  <a:schemeClr val="bg1"/>
                </a:solidFill>
              </a:rPr>
              <a:t>, </a:t>
            </a:r>
            <a:r>
              <a:rPr lang="el-GR" sz="2400" b="1" dirty="0" err="1" smtClean="0">
                <a:solidFill>
                  <a:schemeClr val="bg1"/>
                </a:solidFill>
              </a:rPr>
              <a:t>ηλεκτροφυσιολογική</a:t>
            </a:r>
            <a:r>
              <a:rPr lang="el-GR" sz="2400" b="1" dirty="0" smtClean="0">
                <a:solidFill>
                  <a:schemeClr val="bg1"/>
                </a:solidFill>
              </a:rPr>
              <a:t> μελέτη βιοψία μυοκαρδίου</a:t>
            </a:r>
          </a:p>
          <a:p>
            <a:endParaRPr lang="el-GR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Γενετικός έλεγχος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887794" y="752291"/>
            <a:ext cx="6105832" cy="294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08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9" y="2064775"/>
            <a:ext cx="4164605" cy="310725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11677" y="88490"/>
            <a:ext cx="437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Κληρονομικό ιστορικό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665" y="914401"/>
            <a:ext cx="6990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Κατά προτίμηση 3-4 γενιές. Αναζητούμε συγγενείς με αιφνίδιο θάνατο, ανεξήγητη καρδιακή ανεπάρκεια ή ιστορικό εμφύτευσης συσκευών ή συστηματικών  παθήσεων που συνδέονται με ειδικές μορφές </a:t>
            </a:r>
            <a:r>
              <a:rPr lang="en-US" sz="2400" b="1" dirty="0" smtClean="0">
                <a:solidFill>
                  <a:schemeClr val="bg1"/>
                </a:solidFill>
              </a:rPr>
              <a:t>HCM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</a:p>
          <a:p>
            <a:endParaRPr lang="el-GR" sz="2400" b="1" dirty="0" smtClean="0">
              <a:solidFill>
                <a:schemeClr val="bg1"/>
              </a:solidFill>
            </a:endParaRPr>
          </a:p>
          <a:p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Σε </a:t>
            </a:r>
            <a:r>
              <a:rPr lang="el-GR" sz="2400" b="1" dirty="0" err="1" smtClean="0">
                <a:solidFill>
                  <a:srgbClr val="FFFF00"/>
                </a:solidFill>
              </a:rPr>
              <a:t>αυτοσωματικό</a:t>
            </a:r>
            <a:r>
              <a:rPr lang="el-GR" sz="2400" b="1" dirty="0" smtClean="0">
                <a:solidFill>
                  <a:srgbClr val="FFFF00"/>
                </a:solidFill>
              </a:rPr>
              <a:t> επικρατών γονίδιο </a:t>
            </a:r>
            <a:r>
              <a:rPr lang="el-GR" sz="2400" b="1" dirty="0" smtClean="0">
                <a:solidFill>
                  <a:schemeClr val="bg1"/>
                </a:solidFill>
              </a:rPr>
              <a:t>όπως συνήθως συμβαίνει, προσβολή ατόμου σε κάθε γενεά και πιθανότητα 50% προσβολής απογόνου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 </a:t>
            </a:r>
            <a:r>
              <a:rPr lang="el-GR" sz="2400" b="1" dirty="0" smtClean="0">
                <a:solidFill>
                  <a:schemeClr val="bg1"/>
                </a:solidFill>
              </a:rPr>
              <a:t>Σε </a:t>
            </a:r>
            <a:r>
              <a:rPr lang="el-GR" sz="2400" b="1" dirty="0" smtClean="0">
                <a:solidFill>
                  <a:srgbClr val="FFFF00"/>
                </a:solidFill>
              </a:rPr>
              <a:t>φυλοσύνδετο γονίδιο </a:t>
            </a:r>
            <a:r>
              <a:rPr lang="el-GR" sz="2400" b="1" dirty="0" smtClean="0">
                <a:solidFill>
                  <a:schemeClr val="bg1"/>
                </a:solidFill>
              </a:rPr>
              <a:t>προσβολή μόνο αρρένων και αδυναμία μετάδοσης από πατέρα σε γιό 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Σε </a:t>
            </a:r>
            <a:r>
              <a:rPr lang="el-GR" sz="2400" b="1" dirty="0" err="1" smtClean="0">
                <a:solidFill>
                  <a:srgbClr val="FFFF00"/>
                </a:solidFill>
              </a:rPr>
              <a:t>αυτοσωματικό</a:t>
            </a:r>
            <a:r>
              <a:rPr lang="el-GR" sz="2400" b="1" dirty="0" smtClean="0">
                <a:solidFill>
                  <a:srgbClr val="FFFF00"/>
                </a:solidFill>
              </a:rPr>
              <a:t> υπολειπόμενο γονίδιο </a:t>
            </a:r>
            <a:r>
              <a:rPr lang="el-GR" sz="2400" b="1" dirty="0" smtClean="0">
                <a:solidFill>
                  <a:schemeClr val="bg1"/>
                </a:solidFill>
              </a:rPr>
              <a:t>δεν υπάρχει προσβολή των γονέων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884903" y="673265"/>
            <a:ext cx="96257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92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83324"/>
            <a:ext cx="2163096" cy="151897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27" y="113039"/>
            <a:ext cx="2052483" cy="145954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3833871"/>
            <a:ext cx="2197510" cy="156267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29" y="4006197"/>
            <a:ext cx="2240881" cy="14911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0" y="1638839"/>
            <a:ext cx="466417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altLang="el-GR" b="1" dirty="0">
                <a:solidFill>
                  <a:srgbClr val="FFFF00"/>
                </a:solidFill>
              </a:rPr>
              <a:t>Διαστολική δυσλειτουργία </a:t>
            </a:r>
            <a:r>
              <a:rPr lang="el-GR" altLang="el-GR" b="1" dirty="0">
                <a:solidFill>
                  <a:schemeClr val="bg1"/>
                </a:solidFill>
              </a:rPr>
              <a:t>(διαταραχή </a:t>
            </a:r>
            <a:r>
              <a:rPr lang="el-GR" altLang="el-GR" b="1" dirty="0" err="1">
                <a:solidFill>
                  <a:schemeClr val="bg1"/>
                </a:solidFill>
              </a:rPr>
              <a:t>μυοκαρδιακής</a:t>
            </a: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dirty="0" err="1">
                <a:solidFill>
                  <a:schemeClr val="bg1"/>
                </a:solidFill>
              </a:rPr>
              <a:t>χάλασης</a:t>
            </a:r>
            <a:r>
              <a:rPr lang="el-GR" altLang="el-GR" b="1" dirty="0">
                <a:solidFill>
                  <a:schemeClr val="bg1"/>
                </a:solidFill>
              </a:rPr>
              <a:t> και ενδοτικότητας)</a:t>
            </a:r>
          </a:p>
          <a:p>
            <a:pPr>
              <a:lnSpc>
                <a:spcPct val="90000"/>
              </a:lnSpc>
            </a:pPr>
            <a:r>
              <a:rPr lang="el-GR" altLang="el-GR" b="1" dirty="0" smtClean="0">
                <a:solidFill>
                  <a:schemeClr val="bg1"/>
                </a:solidFill>
              </a:rPr>
              <a:t>αυξημένη </a:t>
            </a:r>
            <a:r>
              <a:rPr lang="el-GR" altLang="el-GR" b="1" dirty="0">
                <a:solidFill>
                  <a:schemeClr val="bg1"/>
                </a:solidFill>
              </a:rPr>
              <a:t>μυϊκή </a:t>
            </a:r>
            <a:r>
              <a:rPr lang="el-GR" altLang="el-GR" b="1" dirty="0" err="1">
                <a:solidFill>
                  <a:schemeClr val="bg1"/>
                </a:solidFill>
              </a:rPr>
              <a:t>μάζα,τον</a:t>
            </a:r>
            <a:r>
              <a:rPr lang="el-GR" altLang="el-GR" b="1" dirty="0">
                <a:solidFill>
                  <a:schemeClr val="bg1"/>
                </a:solidFill>
              </a:rPr>
              <a:t> μειωμένο </a:t>
            </a:r>
            <a:r>
              <a:rPr lang="el-GR" altLang="el-GR" b="1" dirty="0" err="1">
                <a:solidFill>
                  <a:schemeClr val="bg1"/>
                </a:solidFill>
              </a:rPr>
              <a:t>ενδοκοιλιακό</a:t>
            </a:r>
            <a:r>
              <a:rPr lang="el-GR" altLang="el-GR" b="1" dirty="0">
                <a:solidFill>
                  <a:schemeClr val="bg1"/>
                </a:solidFill>
              </a:rPr>
              <a:t> όγκο και την </a:t>
            </a:r>
            <a:r>
              <a:rPr lang="el-GR" altLang="el-GR" b="1" dirty="0" err="1">
                <a:solidFill>
                  <a:schemeClr val="bg1"/>
                </a:solidFill>
              </a:rPr>
              <a:t>ίνωση</a:t>
            </a: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dirty="0">
                <a:solidFill>
                  <a:srgbClr val="FFFF00"/>
                </a:solidFill>
              </a:rPr>
              <a:t>(</a:t>
            </a:r>
            <a:r>
              <a:rPr lang="el-GR" altLang="el-GR" b="1" i="1" dirty="0">
                <a:solidFill>
                  <a:srgbClr val="FFFF00"/>
                </a:solidFill>
              </a:rPr>
              <a:t>μείωση ενδοτικότητας</a:t>
            </a:r>
            <a:r>
              <a:rPr lang="el-GR" altLang="el-GR" b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altLang="el-GR" b="1" dirty="0" smtClean="0">
                <a:solidFill>
                  <a:schemeClr val="bg1"/>
                </a:solidFill>
              </a:rPr>
              <a:t>ισχαιμία </a:t>
            </a:r>
            <a:r>
              <a:rPr lang="el-GR" altLang="el-GR" b="1" dirty="0">
                <a:solidFill>
                  <a:schemeClr val="bg1"/>
                </a:solidFill>
              </a:rPr>
              <a:t>την συσσώρευση ασβεστίου την δυναμική απόφραξη και την ανομοιογένεια της υπερτροφίας </a:t>
            </a:r>
            <a:r>
              <a:rPr lang="el-GR" altLang="el-GR" b="1" dirty="0">
                <a:solidFill>
                  <a:srgbClr val="FFFF00"/>
                </a:solidFill>
              </a:rPr>
              <a:t>(</a:t>
            </a:r>
            <a:r>
              <a:rPr lang="el-GR" altLang="el-GR" b="1" i="1" dirty="0">
                <a:solidFill>
                  <a:srgbClr val="FFFF00"/>
                </a:solidFill>
              </a:rPr>
              <a:t>μείωση </a:t>
            </a:r>
            <a:r>
              <a:rPr lang="el-GR" altLang="el-GR" b="1" i="1" dirty="0" err="1">
                <a:solidFill>
                  <a:srgbClr val="FFFF00"/>
                </a:solidFill>
              </a:rPr>
              <a:t>χάλασης</a:t>
            </a:r>
            <a:r>
              <a:rPr lang="el-GR" altLang="el-GR" b="1" i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l-GR" altLang="el-GR" b="1" i="1" dirty="0">
              <a:solidFill>
                <a:schemeClr val="bg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698658" y="1629280"/>
            <a:ext cx="45720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altLang="el-GR" sz="2000" b="1" i="1" dirty="0">
                <a:solidFill>
                  <a:srgbClr val="FFFF00"/>
                </a:solidFill>
              </a:rPr>
              <a:t>Ισχαιμία</a:t>
            </a:r>
            <a:r>
              <a:rPr lang="el-GR" altLang="el-GR" b="1" dirty="0">
                <a:solidFill>
                  <a:schemeClr val="bg1"/>
                </a:solidFill>
              </a:rPr>
              <a:t> λόγω δυσαρμονίας στο ισοζύγιο οξυγόνου</a:t>
            </a:r>
          </a:p>
          <a:p>
            <a:pPr>
              <a:lnSpc>
                <a:spcPct val="90000"/>
              </a:lnSpc>
            </a:pPr>
            <a:r>
              <a:rPr lang="el-GR" altLang="el-GR" b="1" i="1" dirty="0">
                <a:solidFill>
                  <a:srgbClr val="FFFF00"/>
                </a:solidFill>
              </a:rPr>
              <a:t>Αυξημένες ανάγκες</a:t>
            </a:r>
            <a:r>
              <a:rPr lang="el-GR" altLang="el-GR" b="1" dirty="0">
                <a:solidFill>
                  <a:srgbClr val="FFFF00"/>
                </a:solidFill>
              </a:rPr>
              <a:t> </a:t>
            </a:r>
            <a:r>
              <a:rPr lang="el-GR" altLang="el-GR" b="1" dirty="0">
                <a:solidFill>
                  <a:schemeClr val="bg1"/>
                </a:solidFill>
              </a:rPr>
              <a:t>από υπερτροφία, διαστολική δυσλειτουργία</a:t>
            </a:r>
            <a:r>
              <a:rPr lang="el-GR" altLang="el-GR" b="1" dirty="0" smtClean="0">
                <a:solidFill>
                  <a:schemeClr val="bg1"/>
                </a:solidFill>
              </a:rPr>
              <a:t>, </a:t>
            </a:r>
            <a:r>
              <a:rPr lang="el-GR" altLang="el-GR" b="1" dirty="0" err="1" smtClean="0">
                <a:solidFill>
                  <a:schemeClr val="bg1"/>
                </a:solidFill>
              </a:rPr>
              <a:t>υποβαλβιδική</a:t>
            </a:r>
            <a:r>
              <a:rPr lang="el-GR" altLang="el-GR" b="1" dirty="0" smtClean="0">
                <a:solidFill>
                  <a:schemeClr val="bg1"/>
                </a:solidFill>
              </a:rPr>
              <a:t> </a:t>
            </a:r>
            <a:r>
              <a:rPr lang="el-GR" altLang="el-GR" b="1" dirty="0">
                <a:solidFill>
                  <a:schemeClr val="bg1"/>
                </a:solidFill>
              </a:rPr>
              <a:t>απόφραξη</a:t>
            </a:r>
          </a:p>
          <a:p>
            <a:pPr>
              <a:lnSpc>
                <a:spcPct val="90000"/>
              </a:lnSpc>
            </a:pPr>
            <a:r>
              <a:rPr lang="el-GR" altLang="el-GR" b="1" i="1" dirty="0">
                <a:solidFill>
                  <a:srgbClr val="FFFF00"/>
                </a:solidFill>
              </a:rPr>
              <a:t>Μειωμένη προσφορά</a:t>
            </a:r>
            <a:r>
              <a:rPr lang="el-GR" altLang="el-GR" b="1" dirty="0">
                <a:solidFill>
                  <a:srgbClr val="FFFF00"/>
                </a:solidFill>
              </a:rPr>
              <a:t> </a:t>
            </a:r>
            <a:r>
              <a:rPr lang="el-GR" altLang="el-GR" b="1" dirty="0" err="1">
                <a:solidFill>
                  <a:schemeClr val="bg1"/>
                </a:solidFill>
              </a:rPr>
              <a:t>απο</a:t>
            </a:r>
            <a:r>
              <a:rPr lang="el-GR" altLang="el-GR" b="1" dirty="0">
                <a:solidFill>
                  <a:schemeClr val="bg1"/>
                </a:solidFill>
              </a:rPr>
              <a:t> νόσο μικρών αγγείων με αυξημένη αντίσταση στην ροή και μειωμένη στεφανιαία </a:t>
            </a:r>
            <a:r>
              <a:rPr lang="el-GR" altLang="el-GR" b="1" dirty="0" smtClean="0">
                <a:solidFill>
                  <a:schemeClr val="bg1"/>
                </a:solidFill>
              </a:rPr>
              <a:t>εφεδρεία ή </a:t>
            </a:r>
            <a:r>
              <a:rPr lang="el-GR" altLang="el-GR" b="1" dirty="0" err="1" smtClean="0">
                <a:solidFill>
                  <a:schemeClr val="bg1"/>
                </a:solidFill>
              </a:rPr>
              <a:t>συνύπαξη</a:t>
            </a:r>
            <a:r>
              <a:rPr lang="el-GR" altLang="el-GR" b="1" dirty="0" smtClean="0">
                <a:solidFill>
                  <a:schemeClr val="bg1"/>
                </a:solidFill>
              </a:rPr>
              <a:t> στεφανιαίας νόσου</a:t>
            </a:r>
            <a:endParaRPr lang="el-GR" altLang="el-GR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717" y="435323"/>
            <a:ext cx="1979972" cy="584775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Δύσπνοια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148" y="435322"/>
            <a:ext cx="1858297" cy="5847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Στηθάγχη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691401" y="4167009"/>
            <a:ext cx="1784119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Συγκοπή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990736" y="4213175"/>
            <a:ext cx="2654709" cy="1077218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Αιφνίδιος θάνατος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095" y="5441533"/>
            <a:ext cx="6508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Από μειωμένη καρδιακή παροχή και εγκεφαλική </a:t>
            </a:r>
            <a:r>
              <a:rPr lang="el-GR" b="1" dirty="0" err="1" smtClean="0">
                <a:solidFill>
                  <a:schemeClr val="bg1"/>
                </a:solidFill>
              </a:rPr>
              <a:t>υποαιμάτωση</a:t>
            </a: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●</a:t>
            </a:r>
            <a:r>
              <a:rPr lang="el-GR" b="1" dirty="0" smtClean="0">
                <a:solidFill>
                  <a:schemeClr val="bg1"/>
                </a:solidFill>
              </a:rPr>
              <a:t> Αδυναμία αύξησης καρδιακής παροχής στην άσκηση  (</a:t>
            </a:r>
            <a:r>
              <a:rPr lang="en-US" b="1" dirty="0" smtClean="0">
                <a:solidFill>
                  <a:schemeClr val="bg1"/>
                </a:solidFill>
              </a:rPr>
              <a:t>LVOTO)</a:t>
            </a: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●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Ταχυαρυθμίες</a:t>
            </a:r>
            <a:r>
              <a:rPr lang="el-GR" b="1" dirty="0" smtClean="0">
                <a:solidFill>
                  <a:schemeClr val="bg1"/>
                </a:solidFill>
              </a:rPr>
              <a:t> και </a:t>
            </a:r>
            <a:r>
              <a:rPr lang="el-GR" b="1" dirty="0" err="1" smtClean="0">
                <a:solidFill>
                  <a:schemeClr val="bg1"/>
                </a:solidFill>
              </a:rPr>
              <a:t>βραδυαρυθμίες</a:t>
            </a:r>
            <a:r>
              <a:rPr lang="el-GR" b="1" dirty="0" smtClean="0">
                <a:solidFill>
                  <a:schemeClr val="bg1"/>
                </a:solidFill>
              </a:rPr>
              <a:t> (αίσθημα παλμών)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●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Βαγοτονικά</a:t>
            </a:r>
            <a:r>
              <a:rPr lang="el-GR" b="1" dirty="0" smtClean="0">
                <a:solidFill>
                  <a:schemeClr val="bg1"/>
                </a:solidFill>
              </a:rPr>
              <a:t> επεισόδια</a:t>
            </a:r>
          </a:p>
          <a:p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8658" y="5810865"/>
            <a:ext cx="428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●</a:t>
            </a:r>
            <a:r>
              <a:rPr lang="el-GR" b="1" dirty="0" smtClean="0">
                <a:solidFill>
                  <a:schemeClr val="bg1"/>
                </a:solidFill>
              </a:rPr>
              <a:t> Από κακοήθεις κοιλιακές </a:t>
            </a:r>
            <a:r>
              <a:rPr lang="el-GR" b="1" dirty="0" err="1" smtClean="0">
                <a:solidFill>
                  <a:schemeClr val="bg1"/>
                </a:solidFill>
              </a:rPr>
              <a:t>ταχυαρυθμίες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4178" y="2218997"/>
            <a:ext cx="2859343" cy="1384995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</a:rPr>
              <a:t>Ασυμπτωματικός</a:t>
            </a:r>
            <a:r>
              <a:rPr lang="el-GR" sz="2800" b="1" dirty="0" smtClean="0">
                <a:solidFill>
                  <a:schemeClr val="bg1"/>
                </a:solidFill>
              </a:rPr>
              <a:t> ασθενής (συνήθως)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1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56" y="75665"/>
            <a:ext cx="3824748" cy="670452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78129" y="1412957"/>
            <a:ext cx="5260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Στο</a:t>
            </a:r>
            <a:r>
              <a:rPr lang="en-US" sz="2400" b="1" dirty="0" smtClean="0">
                <a:solidFill>
                  <a:schemeClr val="bg1"/>
                </a:solidFill>
              </a:rPr>
              <a:t> 5-10%</a:t>
            </a:r>
            <a:r>
              <a:rPr lang="el-GR" sz="2400" b="1" dirty="0" smtClean="0">
                <a:solidFill>
                  <a:schemeClr val="bg1"/>
                </a:solidFill>
              </a:rPr>
              <a:t> των περιπτώσεων </a:t>
            </a:r>
            <a:r>
              <a:rPr lang="en-US" sz="2400" b="1" dirty="0" smtClean="0">
                <a:solidFill>
                  <a:schemeClr val="bg1"/>
                </a:solidFill>
              </a:rPr>
              <a:t>HCM</a:t>
            </a:r>
            <a:r>
              <a:rPr lang="el-GR" sz="2400" b="1" dirty="0" smtClean="0">
                <a:solidFill>
                  <a:schemeClr val="bg1"/>
                </a:solidFill>
              </a:rPr>
              <a:t> που οφείλεται σε σπάνιες γενετικές ασθένειες οι οποίες προσβάλλουν και άλλα συστήματα υπάρχουν χαρακτηριστικά συμπτώματα/ σημεία που παρέχουν διαγνωστική καθοδήγηση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σε αντίθεση με την κλασική μορφή (μετάλλαξη </a:t>
            </a:r>
            <a:r>
              <a:rPr lang="el-GR" sz="2400" b="1" dirty="0" err="1" smtClean="0">
                <a:solidFill>
                  <a:schemeClr val="bg1"/>
                </a:solidFill>
              </a:rPr>
              <a:t>πρωτείνης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σαρκομεριδίου</a:t>
            </a:r>
            <a:r>
              <a:rPr lang="el-GR" sz="2400" b="1" dirty="0" smtClean="0">
                <a:solidFill>
                  <a:schemeClr val="bg1"/>
                </a:solidFill>
              </a:rPr>
              <a:t>) που προσβάλλεται μόνον η καρδιά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239" y="570271"/>
            <a:ext cx="47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Σπάνιες μορφές </a:t>
            </a:r>
            <a:r>
              <a:rPr lang="en-US" sz="3200" b="1" dirty="0" smtClean="0">
                <a:solidFill>
                  <a:srgbClr val="FFFF00"/>
                </a:solidFill>
              </a:rPr>
              <a:t>HCM</a:t>
            </a:r>
            <a:endParaRPr lang="el-GR" sz="3200" b="1" dirty="0">
              <a:solidFill>
                <a:srgbClr val="FFFF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76" y="5456521"/>
            <a:ext cx="2447925" cy="1181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53" y="5122839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1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49" y="2084439"/>
            <a:ext cx="5246958" cy="29550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01960" y="255638"/>
            <a:ext cx="599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ΗΚΓ και </a:t>
            </a:r>
            <a:r>
              <a:rPr lang="en-US" sz="3200" b="1" dirty="0" err="1" smtClean="0">
                <a:solidFill>
                  <a:schemeClr val="bg1"/>
                </a:solidFill>
              </a:rPr>
              <a:t>Holter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ρυθμού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09" y="1356852"/>
            <a:ext cx="5525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Συνήθως παθολογικό ΗΚΓ με διάφορους συνδυασμούς </a:t>
            </a:r>
            <a:r>
              <a:rPr lang="el-GR" sz="2400" b="1" dirty="0" smtClean="0">
                <a:solidFill>
                  <a:srgbClr val="FFFF00"/>
                </a:solidFill>
              </a:rPr>
              <a:t>Υπερτροφίας</a:t>
            </a:r>
            <a:r>
              <a:rPr lang="el-GR" sz="2400" b="1" dirty="0" smtClean="0">
                <a:solidFill>
                  <a:schemeClr val="bg1"/>
                </a:solidFill>
              </a:rPr>
              <a:t> , </a:t>
            </a:r>
            <a:r>
              <a:rPr lang="en-US" sz="2400" b="1" dirty="0" smtClean="0">
                <a:solidFill>
                  <a:srgbClr val="FFFF00"/>
                </a:solidFill>
              </a:rPr>
              <a:t>ST-T </a:t>
            </a:r>
            <a:r>
              <a:rPr lang="el-GR" sz="2400" b="1" dirty="0" smtClean="0">
                <a:solidFill>
                  <a:srgbClr val="FFFF00"/>
                </a:solidFill>
              </a:rPr>
              <a:t>διαταραχών </a:t>
            </a:r>
            <a:r>
              <a:rPr lang="el-GR" sz="2400" b="1" dirty="0" smtClean="0">
                <a:solidFill>
                  <a:schemeClr val="bg1"/>
                </a:solidFill>
              </a:rPr>
              <a:t>και </a:t>
            </a:r>
            <a:r>
              <a:rPr lang="el-GR" sz="2400" b="1" dirty="0" smtClean="0">
                <a:solidFill>
                  <a:srgbClr val="FFFF00"/>
                </a:solidFill>
              </a:rPr>
              <a:t>παθολογικών </a:t>
            </a:r>
            <a:r>
              <a:rPr lang="en-US" sz="2400" b="1" dirty="0" smtClean="0">
                <a:solidFill>
                  <a:srgbClr val="FFFF00"/>
                </a:solidFill>
              </a:rPr>
              <a:t>Q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κυμάτων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Επίσης ευαίσθητο αλλά μη ειδικό το ανώμαλο ΗΚΓ σε προσβεβλημένους συγγενείς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 </a:t>
            </a:r>
            <a:r>
              <a:rPr lang="el-GR" sz="2400" b="1" dirty="0" smtClean="0">
                <a:solidFill>
                  <a:schemeClr val="bg1"/>
                </a:solidFill>
              </a:rPr>
              <a:t>Στο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Holter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ρυθμού  </a:t>
            </a:r>
            <a:r>
              <a:rPr lang="el-GR" sz="2400" b="1" dirty="0" err="1" smtClean="0">
                <a:solidFill>
                  <a:schemeClr val="bg1"/>
                </a:solidFill>
              </a:rPr>
              <a:t>ασυμπτωματική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NSVT </a:t>
            </a:r>
            <a:r>
              <a:rPr lang="el-GR" sz="2400" b="1" dirty="0" smtClean="0">
                <a:solidFill>
                  <a:schemeClr val="bg1"/>
                </a:solidFill>
              </a:rPr>
              <a:t>σε 25% των ενηλίκων ασθενών και </a:t>
            </a:r>
            <a:r>
              <a:rPr lang="el-GR" sz="2400" b="1" dirty="0" err="1" smtClean="0">
                <a:solidFill>
                  <a:schemeClr val="bg1"/>
                </a:solidFill>
              </a:rPr>
              <a:t>παροξυσμική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υπερκοιλιακή</a:t>
            </a:r>
            <a:r>
              <a:rPr lang="el-GR" sz="2400" b="1" dirty="0" smtClean="0">
                <a:solidFill>
                  <a:schemeClr val="bg1"/>
                </a:solidFill>
              </a:rPr>
              <a:t> ταχυκαρδία σε 38%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4264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160" y="153294"/>
            <a:ext cx="5643716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 err="1" smtClean="0">
                <a:solidFill>
                  <a:schemeClr val="bg1"/>
                </a:solidFill>
              </a:rPr>
              <a:t>Υπερηχοκαρδιογράφημα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3" name="HOCm pl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904532"/>
            <a:ext cx="3259160" cy="2214051"/>
          </a:xfrm>
          <a:prstGeom prst="rect">
            <a:avLst/>
          </a:prstGeom>
        </p:spPr>
      </p:pic>
      <p:pic>
        <p:nvPicPr>
          <p:cNvPr id="4" name="HOCm sa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763800" y="904532"/>
            <a:ext cx="3418367" cy="232220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7" y="3826469"/>
            <a:ext cx="3583346" cy="244523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06" y="4883349"/>
            <a:ext cx="2277826" cy="15543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42" y="4883349"/>
            <a:ext cx="2277825" cy="1554365"/>
          </a:xfrm>
          <a:prstGeom prst="rect">
            <a:avLst/>
          </a:prstGeom>
        </p:spPr>
      </p:pic>
      <p:pic>
        <p:nvPicPr>
          <p:cNvPr id="8" name="HOCM 4C COLO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996853" y="4388037"/>
            <a:ext cx="3197072" cy="2171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8602" y="1215123"/>
            <a:ext cx="3765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Πάχος τοιχωμάτων</a:t>
            </a: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SAM </a:t>
            </a:r>
            <a:r>
              <a:rPr lang="el-GR" sz="2000" b="1" dirty="0" smtClean="0">
                <a:solidFill>
                  <a:schemeClr val="bg1"/>
                </a:solidFill>
              </a:rPr>
              <a:t>και κλίση πίεσης </a:t>
            </a:r>
            <a:r>
              <a:rPr lang="en-US" sz="2000" b="1" dirty="0" smtClean="0">
                <a:solidFill>
                  <a:schemeClr val="bg1"/>
                </a:solidFill>
              </a:rPr>
              <a:t>LVOTO</a:t>
            </a:r>
            <a:r>
              <a:rPr lang="el-GR" sz="2000" b="1" dirty="0" smtClean="0">
                <a:solidFill>
                  <a:schemeClr val="bg1"/>
                </a:solidFill>
              </a:rPr>
              <a:t> σε ηρεμία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Valsalva </a:t>
            </a:r>
            <a:r>
              <a:rPr lang="el-GR" sz="2000" b="1" dirty="0" smtClean="0">
                <a:solidFill>
                  <a:schemeClr val="bg1"/>
                </a:solidFill>
              </a:rPr>
              <a:t>και κόπωση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Διαστολική δυσλειτουργία</a:t>
            </a: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 </a:t>
            </a:r>
            <a:r>
              <a:rPr lang="el-GR" sz="2000" b="1" dirty="0" smtClean="0">
                <a:solidFill>
                  <a:schemeClr val="bg1"/>
                </a:solidFill>
              </a:rPr>
              <a:t>Μέγεθος αριστερού κόλπου</a:t>
            </a: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Ανεπάρκεια μιτροειδούς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9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" y="1546583"/>
            <a:ext cx="3905250" cy="42957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41291" y="324463"/>
            <a:ext cx="564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Μαγνητική τομογραφία καρδιάς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9187" y="2320413"/>
            <a:ext cx="4719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Σε ανεπαρκείς πληροφορίες από </a:t>
            </a:r>
            <a:r>
              <a:rPr lang="el-GR" sz="2400" b="1" dirty="0" err="1" smtClean="0">
                <a:solidFill>
                  <a:schemeClr val="bg1"/>
                </a:solidFill>
              </a:rPr>
              <a:t>υπερηχοκαρδιογράφημα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Για την εκτίμηση παρουσίας και κατανομής </a:t>
            </a:r>
            <a:r>
              <a:rPr lang="el-GR" sz="2400" b="1" dirty="0" err="1" smtClean="0">
                <a:solidFill>
                  <a:schemeClr val="bg1"/>
                </a:solidFill>
              </a:rPr>
              <a:t>μυοκαρδιακής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ίνωσης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2340077" y="924232"/>
            <a:ext cx="7885471" cy="294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82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3" y="1455172"/>
            <a:ext cx="4300943" cy="498003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26425" y="186813"/>
            <a:ext cx="47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err="1" smtClean="0">
                <a:solidFill>
                  <a:schemeClr val="bg1"/>
                </a:solidFill>
              </a:rPr>
              <a:t>Ενδομυοκαρδιακή</a:t>
            </a:r>
            <a:r>
              <a:rPr lang="el-GR" sz="3200" b="1" dirty="0" smtClean="0">
                <a:solidFill>
                  <a:schemeClr val="bg1"/>
                </a:solidFill>
              </a:rPr>
              <a:t> βιοψία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4220" y="2635045"/>
            <a:ext cx="494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Σε υποψία </a:t>
            </a:r>
            <a:r>
              <a:rPr lang="el-GR" sz="2400" b="1" dirty="0" smtClean="0">
                <a:solidFill>
                  <a:srgbClr val="FFFF00"/>
                </a:solidFill>
              </a:rPr>
              <a:t>καρδιακής διήθησης</a:t>
            </a:r>
            <a:r>
              <a:rPr lang="el-GR" sz="2400" b="1" dirty="0" smtClean="0">
                <a:solidFill>
                  <a:schemeClr val="bg1"/>
                </a:solidFill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</a:rPr>
              <a:t>φλεγμονής</a:t>
            </a:r>
            <a:r>
              <a:rPr lang="el-GR" sz="2400" b="1" dirty="0" smtClean="0">
                <a:solidFill>
                  <a:schemeClr val="bg1"/>
                </a:solidFill>
              </a:rPr>
              <a:t> ή </a:t>
            </a:r>
            <a:r>
              <a:rPr lang="el-GR" sz="2400" b="1" dirty="0" smtClean="0">
                <a:solidFill>
                  <a:srgbClr val="FFFF00"/>
                </a:solidFill>
              </a:rPr>
              <a:t>νόσου αποθήκευσης </a:t>
            </a:r>
            <a:r>
              <a:rPr lang="el-GR" sz="2400" b="1" dirty="0" smtClean="0">
                <a:solidFill>
                  <a:schemeClr val="bg1"/>
                </a:solidFill>
              </a:rPr>
              <a:t>που δεν μπορεί να επιβεβαιωθεί με άλλο τρόπο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2241755" y="771588"/>
            <a:ext cx="74921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33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033" y="226142"/>
            <a:ext cx="636147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Αντιμετώπιση συμπτωμάτων- Δύσπνοια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9044" y="1091380"/>
            <a:ext cx="60222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Επί ύπαρξης </a:t>
            </a:r>
            <a:r>
              <a:rPr lang="en-US" sz="2800" b="1" dirty="0" smtClean="0">
                <a:solidFill>
                  <a:srgbClr val="FFFF00"/>
                </a:solidFill>
              </a:rPr>
              <a:t>LVOTO: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Β-αναστολείς</a:t>
            </a:r>
          </a:p>
          <a:p>
            <a:endParaRPr lang="el-GR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Βραδυκαδιακοί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Ca blockers :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Βεραπαμίλη,Διλτιαζέμη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Αποφυγή αγγειοδιασταλτικών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Επι</a:t>
            </a:r>
            <a:r>
              <a:rPr lang="el-GR" sz="2400" b="1" dirty="0" smtClean="0">
                <a:solidFill>
                  <a:schemeClr val="bg1"/>
                </a:solidFill>
              </a:rPr>
              <a:t> ανθεκτικών συμπτωμάτων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l-GR" sz="2400" b="1" dirty="0" err="1" smtClean="0">
                <a:solidFill>
                  <a:srgbClr val="FFFF00"/>
                </a:solidFill>
              </a:rPr>
              <a:t>Μυεκτομή</a:t>
            </a:r>
            <a:r>
              <a:rPr lang="el-GR" sz="2400" b="1" dirty="0" smtClean="0">
                <a:solidFill>
                  <a:schemeClr val="bg1"/>
                </a:solidFill>
              </a:rPr>
              <a:t> ή </a:t>
            </a:r>
            <a:r>
              <a:rPr lang="en-US" sz="2400" b="1" dirty="0" smtClean="0">
                <a:solidFill>
                  <a:srgbClr val="FFFF00"/>
                </a:solidFill>
              </a:rPr>
              <a:t>ablation </a:t>
            </a:r>
            <a:r>
              <a:rPr lang="el-GR" sz="2400" b="1" dirty="0" err="1" smtClean="0">
                <a:solidFill>
                  <a:srgbClr val="FFFF00"/>
                </a:solidFill>
              </a:rPr>
              <a:t>μεσοκοιλιακού</a:t>
            </a:r>
            <a:r>
              <a:rPr lang="el-GR" sz="2400" b="1" dirty="0" smtClean="0">
                <a:solidFill>
                  <a:srgbClr val="FFFF00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διαφράγματος ή </a:t>
            </a:r>
            <a:r>
              <a:rPr lang="el-GR" sz="2400" b="1" dirty="0" err="1" smtClean="0">
                <a:solidFill>
                  <a:schemeClr val="bg1"/>
                </a:solidFill>
              </a:rPr>
              <a:t>επι</a:t>
            </a:r>
            <a:r>
              <a:rPr lang="el-GR" sz="2400" b="1" dirty="0" smtClean="0">
                <a:solidFill>
                  <a:schemeClr val="bg1"/>
                </a:solidFill>
              </a:rPr>
              <a:t> αντενδείξεων επέμβασης </a:t>
            </a:r>
            <a:r>
              <a:rPr lang="el-GR" sz="2400" b="1" dirty="0" smtClean="0">
                <a:solidFill>
                  <a:srgbClr val="FFFF00"/>
                </a:solidFill>
              </a:rPr>
              <a:t>κολποκοιλιακή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rgbClr val="FFFF00"/>
                </a:solidFill>
              </a:rPr>
              <a:t>βηματοδότηση</a:t>
            </a:r>
            <a:r>
              <a:rPr lang="el-GR" sz="2400" b="1" dirty="0" smtClean="0">
                <a:solidFill>
                  <a:schemeClr val="bg1"/>
                </a:solidFill>
              </a:rPr>
              <a:t> (δημιουργία τεχνητού </a:t>
            </a:r>
            <a:r>
              <a:rPr lang="en-US" sz="2400" b="1" dirty="0" smtClean="0">
                <a:solidFill>
                  <a:schemeClr val="bg1"/>
                </a:solidFill>
              </a:rPr>
              <a:t>LBBB)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225" y="1091380"/>
            <a:ext cx="4876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Επί μη ύπαρξης </a:t>
            </a:r>
            <a:r>
              <a:rPr lang="en-US" sz="2800" b="1" dirty="0" smtClean="0">
                <a:solidFill>
                  <a:srgbClr val="FFFF00"/>
                </a:solidFill>
              </a:rPr>
              <a:t>LVOTO(</a:t>
            </a:r>
            <a:r>
              <a:rPr lang="el-GR" sz="2800" b="1" dirty="0" smtClean="0">
                <a:solidFill>
                  <a:srgbClr val="FFFF00"/>
                </a:solidFill>
              </a:rPr>
              <a:t>επιβεβαίωση με δοκιμασία κόπωσης)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endParaRPr lang="el-GR" sz="2800" b="1" dirty="0">
              <a:solidFill>
                <a:srgbClr val="FFFF00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Β-αναστολείς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Βραδυκαρδιακοί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Ca blockers: </a:t>
            </a:r>
            <a:r>
              <a:rPr lang="el-GR" sz="2400" b="1" dirty="0" err="1" smtClean="0">
                <a:solidFill>
                  <a:schemeClr val="bg1"/>
                </a:solidFill>
              </a:rPr>
              <a:t>Βεραπαμίλη,διλτιαζέμη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Μικρή δόση διουρητικών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5" name="HOCm pl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3121" y="953729"/>
            <a:ext cx="2388115" cy="1622323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 flipV="1">
            <a:off x="349044" y="1657790"/>
            <a:ext cx="3386088" cy="136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7079225" y="25760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7079225" y="25760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784258" y="2576052"/>
            <a:ext cx="4208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51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9987" y="501446"/>
            <a:ext cx="469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</a:rPr>
              <a:t>Ορισμός</a:t>
            </a:r>
            <a:endParaRPr lang="el-GR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96" y="2448233"/>
            <a:ext cx="10550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●</a:t>
            </a:r>
            <a:r>
              <a:rPr lang="el-GR" sz="3200" b="1" dirty="0" smtClean="0">
                <a:solidFill>
                  <a:schemeClr val="bg1"/>
                </a:solidFill>
              </a:rPr>
              <a:t> Πάθηση στην οποία ο </a:t>
            </a:r>
            <a:r>
              <a:rPr lang="el-G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καρδιακός </a:t>
            </a:r>
            <a:r>
              <a:rPr lang="el-GR" sz="3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μύς</a:t>
            </a:r>
            <a:r>
              <a:rPr lang="el-G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είναι δομικά και λειτουργικά ανώμαλος, απουσία </a:t>
            </a:r>
            <a:r>
              <a:rPr lang="el-GR" sz="3200" b="1" dirty="0" smtClean="0">
                <a:solidFill>
                  <a:srgbClr val="FFFF00"/>
                </a:solidFill>
              </a:rPr>
              <a:t>στεφανιαίας</a:t>
            </a:r>
            <a:r>
              <a:rPr lang="el-GR" sz="3200" b="1" dirty="0" smtClean="0">
                <a:solidFill>
                  <a:schemeClr val="bg1"/>
                </a:solidFill>
              </a:rPr>
              <a:t> νόσου, </a:t>
            </a:r>
            <a:r>
              <a:rPr lang="el-GR" sz="3200" b="1" dirty="0" smtClean="0">
                <a:solidFill>
                  <a:srgbClr val="FFFF00"/>
                </a:solidFill>
              </a:rPr>
              <a:t>υπέρτασης</a:t>
            </a:r>
            <a:r>
              <a:rPr lang="el-GR" sz="3200" b="1" dirty="0" smtClean="0">
                <a:solidFill>
                  <a:schemeClr val="bg1"/>
                </a:solidFill>
              </a:rPr>
              <a:t>, </a:t>
            </a:r>
            <a:r>
              <a:rPr lang="el-GR" sz="3200" b="1" dirty="0" err="1" smtClean="0">
                <a:solidFill>
                  <a:srgbClr val="FFFF00"/>
                </a:solidFill>
              </a:rPr>
              <a:t>βαλβιδοπάθειας</a:t>
            </a:r>
            <a:r>
              <a:rPr lang="el-GR" sz="3200" b="1" dirty="0" smtClean="0">
                <a:solidFill>
                  <a:schemeClr val="bg1"/>
                </a:solidFill>
              </a:rPr>
              <a:t> ή </a:t>
            </a:r>
            <a:r>
              <a:rPr lang="el-GR" sz="3200" b="1" dirty="0" smtClean="0">
                <a:solidFill>
                  <a:srgbClr val="FFFF00"/>
                </a:solidFill>
              </a:rPr>
              <a:t>συγγενούς</a:t>
            </a:r>
            <a:r>
              <a:rPr lang="el-GR" sz="3200" b="1" dirty="0" smtClean="0">
                <a:solidFill>
                  <a:schemeClr val="bg1"/>
                </a:solidFill>
              </a:rPr>
              <a:t> ανωμαλίας ικανής να προκαλέσει αυτή την ανωμαλία.</a:t>
            </a:r>
            <a:endParaRPr lang="el-GR" sz="3200" b="1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1229032" y="1270887"/>
            <a:ext cx="96749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65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52422" y="284826"/>
            <a:ext cx="516096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Αντιμετώπιση </a:t>
            </a:r>
            <a:r>
              <a:rPr lang="el-GR" sz="3200" b="1" dirty="0" smtClean="0">
                <a:solidFill>
                  <a:schemeClr val="bg1"/>
                </a:solidFill>
              </a:rPr>
              <a:t>συμπτωμάτων</a:t>
            </a:r>
            <a:endParaRPr lang="el-G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633" y="1573161"/>
            <a:ext cx="43065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ΣΤΗΘΑΓΧΗ</a:t>
            </a:r>
          </a:p>
          <a:p>
            <a:endParaRPr lang="el-GR" sz="2800" b="1" dirty="0" smtClean="0">
              <a:solidFill>
                <a:srgbClr val="FFFF00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Στεφανιογραφία</a:t>
            </a:r>
            <a:r>
              <a:rPr lang="el-GR" sz="2800" b="1" dirty="0" smtClean="0">
                <a:solidFill>
                  <a:schemeClr val="bg1"/>
                </a:solidFill>
              </a:rPr>
              <a:t> και </a:t>
            </a:r>
            <a:r>
              <a:rPr lang="el-GR" sz="2800" b="1" dirty="0" err="1" smtClean="0">
                <a:solidFill>
                  <a:schemeClr val="bg1"/>
                </a:solidFill>
              </a:rPr>
              <a:t>επαναγγείωση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επι</a:t>
            </a:r>
            <a:r>
              <a:rPr lang="el-GR" sz="2800" b="1" dirty="0" smtClean="0">
                <a:solidFill>
                  <a:schemeClr val="bg1"/>
                </a:solidFill>
              </a:rPr>
              <a:t> στεφανιαίας νόσου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Β-αναστολείς ,</a:t>
            </a:r>
            <a:r>
              <a:rPr lang="el-GR" sz="2800" b="1" dirty="0" err="1" smtClean="0">
                <a:solidFill>
                  <a:schemeClr val="bg1"/>
                </a:solidFill>
              </a:rPr>
              <a:t>Βεραπαμίλη,Διλτιαζέμη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επι</a:t>
            </a:r>
            <a:r>
              <a:rPr lang="el-GR" sz="2800" b="1" dirty="0" smtClean="0">
                <a:solidFill>
                  <a:schemeClr val="bg1"/>
                </a:solidFill>
              </a:rPr>
              <a:t> μη ύπαρξης στεφανιαίας νόσου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8650" y="1573161"/>
            <a:ext cx="4707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ΣΥΓΚΟΠΗ</a:t>
            </a:r>
          </a:p>
          <a:p>
            <a:endParaRPr lang="el-GR" sz="2800" b="1" dirty="0" smtClean="0">
              <a:solidFill>
                <a:srgbClr val="FFFF00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Διερεύνηση με </a:t>
            </a:r>
            <a:r>
              <a:rPr lang="el-GR" sz="2800" b="1" dirty="0" err="1" smtClean="0">
                <a:solidFill>
                  <a:schemeClr val="bg1"/>
                </a:solidFill>
              </a:rPr>
              <a:t>ΗΚΓ,Δοκιμασία</a:t>
            </a:r>
            <a:r>
              <a:rPr lang="el-GR" sz="2800" b="1" dirty="0" smtClean="0">
                <a:solidFill>
                  <a:schemeClr val="bg1"/>
                </a:solidFill>
              </a:rPr>
              <a:t> κόπωσης, </a:t>
            </a:r>
            <a:r>
              <a:rPr lang="en-US" sz="2800" b="1" dirty="0" err="1" smtClean="0">
                <a:solidFill>
                  <a:schemeClr val="bg1"/>
                </a:solidFill>
              </a:rPr>
              <a:t>Holter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</a:rPr>
              <a:t>,υπερηχογράφημα και αντιμετώπιση του αιτίου 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40" y="2406752"/>
            <a:ext cx="1314450" cy="123825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50" y="4778478"/>
            <a:ext cx="1685925" cy="1371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18" y="4778478"/>
            <a:ext cx="1885950" cy="13716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316" y="186814"/>
            <a:ext cx="5319252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Κολπική μαρμαρυγή και </a:t>
            </a:r>
            <a:r>
              <a:rPr lang="en-US" sz="3200" b="1" dirty="0" smtClean="0">
                <a:solidFill>
                  <a:schemeClr val="bg1"/>
                </a:solidFill>
              </a:rPr>
              <a:t>HCM</a:t>
            </a:r>
            <a:r>
              <a:rPr lang="el-GR" sz="3200" b="1" dirty="0" smtClean="0">
                <a:solidFill>
                  <a:schemeClr val="bg1"/>
                </a:solidFill>
              </a:rPr>
              <a:t>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760" y="1258529"/>
            <a:ext cx="58895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Αντιπηκτική αγωγή σε εμφάνιση οποιασδήποτε μορφής </a:t>
            </a:r>
            <a:r>
              <a:rPr lang="en-US" sz="2400" b="1" dirty="0" smtClean="0">
                <a:solidFill>
                  <a:schemeClr val="bg1"/>
                </a:solidFill>
              </a:rPr>
              <a:t>AF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Έλεγχος ρυθμού με </a:t>
            </a:r>
            <a:r>
              <a:rPr lang="en-US" sz="2400" b="1" dirty="0" smtClean="0">
                <a:solidFill>
                  <a:schemeClr val="bg1"/>
                </a:solidFill>
              </a:rPr>
              <a:t>DC shock </a:t>
            </a:r>
            <a:r>
              <a:rPr lang="el-GR" sz="2400" b="1" dirty="0" smtClean="0">
                <a:solidFill>
                  <a:schemeClr val="bg1"/>
                </a:solidFill>
              </a:rPr>
              <a:t>και/η </a:t>
            </a:r>
            <a:r>
              <a:rPr lang="el-GR" sz="2400" b="1" dirty="0" err="1" smtClean="0">
                <a:solidFill>
                  <a:schemeClr val="bg1"/>
                </a:solidFill>
              </a:rPr>
              <a:t>αμιωδαρόνη</a:t>
            </a:r>
            <a:r>
              <a:rPr lang="el-GR" sz="2400" b="1" dirty="0" smtClean="0">
                <a:solidFill>
                  <a:schemeClr val="bg1"/>
                </a:solidFill>
              </a:rPr>
              <a:t> σε </a:t>
            </a:r>
            <a:r>
              <a:rPr lang="el-GR" sz="2400" b="1" dirty="0" err="1" smtClean="0">
                <a:solidFill>
                  <a:schemeClr val="bg1"/>
                </a:solidFill>
              </a:rPr>
              <a:t>παροξυσμική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AF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Έλεγχος </a:t>
            </a:r>
            <a:r>
              <a:rPr lang="el-GR" sz="2400" b="1" dirty="0" err="1" smtClean="0">
                <a:solidFill>
                  <a:schemeClr val="bg1"/>
                </a:solidFill>
              </a:rPr>
              <a:t>συχνότητος</a:t>
            </a:r>
            <a:r>
              <a:rPr lang="el-GR" sz="2400" b="1" dirty="0" smtClean="0">
                <a:solidFill>
                  <a:schemeClr val="bg1"/>
                </a:solidFill>
              </a:rPr>
              <a:t> με β-αναστολείς, </a:t>
            </a:r>
            <a:r>
              <a:rPr lang="el-GR" sz="2400" b="1" dirty="0" err="1" smtClean="0">
                <a:solidFill>
                  <a:schemeClr val="bg1"/>
                </a:solidFill>
              </a:rPr>
              <a:t>βεραπαμίλη</a:t>
            </a:r>
            <a:r>
              <a:rPr lang="el-GR" sz="2400" b="1" dirty="0" smtClean="0">
                <a:solidFill>
                  <a:schemeClr val="bg1"/>
                </a:solidFill>
              </a:rPr>
              <a:t> ή </a:t>
            </a:r>
            <a:r>
              <a:rPr lang="el-GR" sz="2400" b="1" dirty="0" err="1" smtClean="0">
                <a:solidFill>
                  <a:schemeClr val="bg1"/>
                </a:solidFill>
              </a:rPr>
              <a:t>διλτιαζέμη</a:t>
            </a:r>
            <a:r>
              <a:rPr lang="el-GR" sz="2400" b="1" dirty="0" smtClean="0">
                <a:solidFill>
                  <a:schemeClr val="bg1"/>
                </a:solidFill>
              </a:rPr>
              <a:t> σε μόνιμη ή εμμένουσα </a:t>
            </a:r>
            <a:r>
              <a:rPr lang="en-US" sz="2400" b="1" dirty="0" smtClean="0">
                <a:solidFill>
                  <a:schemeClr val="bg1"/>
                </a:solidFill>
              </a:rPr>
              <a:t>AF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Holter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Ρυθμού 48</a:t>
            </a:r>
            <a:r>
              <a:rPr lang="en-US" sz="2400" b="1" dirty="0" smtClean="0">
                <a:solidFill>
                  <a:schemeClr val="bg1"/>
                </a:solidFill>
              </a:rPr>
              <a:t>h </a:t>
            </a:r>
            <a:r>
              <a:rPr lang="el-GR" sz="2400" b="1" dirty="0" smtClean="0">
                <a:solidFill>
                  <a:schemeClr val="bg1"/>
                </a:solidFill>
              </a:rPr>
              <a:t>ανά 6-12 μήνες σε ασθενείς με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φλεβόκομβο και διάταση του αριστερού κόπου &gt;45</a:t>
            </a:r>
            <a:r>
              <a:rPr lang="en-US" sz="2400" b="1" dirty="0" smtClean="0">
                <a:solidFill>
                  <a:schemeClr val="bg1"/>
                </a:solidFill>
              </a:rPr>
              <a:t>mm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4" descr="Αποτέλεσμα εικόνας για images for atrial fibrillati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3" y="2133599"/>
            <a:ext cx="5401183" cy="260862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004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485" y="285135"/>
            <a:ext cx="8632721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Μετάπτωση σε συστολική καρδιακή ανεπάρκεια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703" y="1661652"/>
            <a:ext cx="4178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Σε 5-10% των ασθενών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Θεραπεία με την κλασική αγωγή (β-αναστολείς,  Α-ΜΕΑ, </a:t>
            </a:r>
            <a:r>
              <a:rPr lang="en-US" sz="2400" b="1" dirty="0" smtClean="0">
                <a:solidFill>
                  <a:schemeClr val="bg1"/>
                </a:solidFill>
              </a:rPr>
              <a:t> MRA,</a:t>
            </a:r>
            <a:r>
              <a:rPr lang="el-GR" sz="2400" b="1" dirty="0" smtClean="0">
                <a:solidFill>
                  <a:schemeClr val="bg1"/>
                </a:solidFill>
              </a:rPr>
              <a:t> διουρητικά)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Θεραπεία </a:t>
            </a:r>
            <a:r>
              <a:rPr lang="el-GR" sz="2400" b="1" dirty="0" err="1" smtClean="0">
                <a:solidFill>
                  <a:schemeClr val="bg1"/>
                </a:solidFill>
              </a:rPr>
              <a:t>επανασυγχρονισμού</a:t>
            </a:r>
            <a:r>
              <a:rPr lang="el-GR" sz="2400" b="1" dirty="0" smtClean="0">
                <a:solidFill>
                  <a:schemeClr val="bg1"/>
                </a:solidFill>
              </a:rPr>
              <a:t> σε </a:t>
            </a:r>
            <a:r>
              <a:rPr lang="en-US" sz="2400" b="1" dirty="0" smtClean="0">
                <a:solidFill>
                  <a:schemeClr val="bg1"/>
                </a:solidFill>
              </a:rPr>
              <a:t>LBBB </a:t>
            </a:r>
            <a:r>
              <a:rPr lang="el-GR" sz="2400" b="1" dirty="0" smtClean="0">
                <a:solidFill>
                  <a:schemeClr val="bg1"/>
                </a:solidFill>
              </a:rPr>
              <a:t>και ανθεκτικά συμπτώματα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Μεταμόσχευση καρδιάς σε τελικού σταδίου ασθενείς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4" name="HYPERTENSIVE s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18082" y="1818967"/>
            <a:ext cx="5702529" cy="387391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018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5" y="245807"/>
            <a:ext cx="8111612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Πρόληψη-αντιμετώπιση </a:t>
            </a:r>
            <a:r>
              <a:rPr lang="el-GR" sz="3200" b="1" dirty="0" err="1" smtClean="0">
                <a:solidFill>
                  <a:schemeClr val="bg1"/>
                </a:solidFill>
              </a:rPr>
              <a:t>αιφνιδίου</a:t>
            </a:r>
            <a:r>
              <a:rPr lang="el-GR" sz="3200" b="1" dirty="0" smtClean="0">
                <a:solidFill>
                  <a:schemeClr val="bg1"/>
                </a:solidFill>
              </a:rPr>
              <a:t> θανάτου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54" y="1209368"/>
            <a:ext cx="53880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Πρωτογενής πρόληψη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Παράγοντες κινδύνου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Ηλικία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Οικογενειακό ιστορικό </a:t>
            </a:r>
            <a:r>
              <a:rPr lang="el-GR" sz="2400" b="1" dirty="0" err="1" smtClean="0">
                <a:solidFill>
                  <a:schemeClr val="bg1"/>
                </a:solidFill>
              </a:rPr>
              <a:t>αιφνιδίου</a:t>
            </a:r>
            <a:r>
              <a:rPr lang="el-GR" sz="2400" b="1" dirty="0" smtClean="0">
                <a:solidFill>
                  <a:schemeClr val="bg1"/>
                </a:solidFill>
              </a:rPr>
              <a:t> θανάτου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Ανεξήγητη συγκοπή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Δυναμική </a:t>
            </a:r>
            <a:r>
              <a:rPr lang="el-GR" sz="2400" b="1" dirty="0" err="1" smtClean="0">
                <a:solidFill>
                  <a:schemeClr val="bg1"/>
                </a:solidFill>
              </a:rPr>
              <a:t>υπαοορτική</a:t>
            </a:r>
            <a:r>
              <a:rPr lang="el-GR" sz="2400" b="1" dirty="0" smtClean="0">
                <a:solidFill>
                  <a:schemeClr val="bg1"/>
                </a:solidFill>
              </a:rPr>
              <a:t> απόφραξη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Μέγιστο πάχος τοιχώματος </a:t>
            </a:r>
            <a:r>
              <a:rPr lang="en-US" sz="2400" b="1" dirty="0" smtClean="0">
                <a:solidFill>
                  <a:schemeClr val="bg1"/>
                </a:solidFill>
              </a:rPr>
              <a:t>LV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Διάμετρος αριστερού κόλπου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Μη εμμένουσα κοιλιακή ταχυκαρδία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8751" y="1750142"/>
            <a:ext cx="4576165" cy="192219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71" y="4305817"/>
            <a:ext cx="3665406" cy="243911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1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51092" y="209168"/>
            <a:ext cx="777270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Πρόληψη-αντιμετώπιση </a:t>
            </a:r>
            <a:r>
              <a:rPr lang="el-GR" sz="3200" b="1" dirty="0" err="1">
                <a:solidFill>
                  <a:schemeClr val="bg1"/>
                </a:solidFill>
              </a:rPr>
              <a:t>αιφνιδίου</a:t>
            </a:r>
            <a:r>
              <a:rPr lang="el-GR" sz="3200" b="1" dirty="0">
                <a:solidFill>
                  <a:schemeClr val="bg1"/>
                </a:solidFill>
              </a:rPr>
              <a:t> θανάτου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045" y="1317030"/>
            <a:ext cx="550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Τοποθέτηση </a:t>
            </a:r>
            <a:r>
              <a:rPr lang="el-GR" sz="3200" b="1" dirty="0" err="1" smtClean="0">
                <a:solidFill>
                  <a:schemeClr val="bg1"/>
                </a:solidFill>
              </a:rPr>
              <a:t>απινιδωτού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561" y="2487785"/>
            <a:ext cx="43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Πρωτογενής πρόληψη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72" y="3942735"/>
            <a:ext cx="2743200" cy="10156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5ετής κίνδυνος </a:t>
            </a:r>
            <a:r>
              <a:rPr lang="el-GR" sz="2000" b="1" dirty="0" err="1" smtClean="0">
                <a:solidFill>
                  <a:schemeClr val="bg1"/>
                </a:solidFill>
              </a:rPr>
              <a:t>αιφνιδίου</a:t>
            </a:r>
            <a:r>
              <a:rPr lang="el-GR" sz="2000" b="1" dirty="0" smtClean="0">
                <a:solidFill>
                  <a:schemeClr val="bg1"/>
                </a:solidFill>
              </a:rPr>
              <a:t> θανάτου        &lt; 4%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491" y="3942734"/>
            <a:ext cx="2438400" cy="10156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5ετής κίνδυνος </a:t>
            </a:r>
            <a:r>
              <a:rPr lang="el-GR" sz="2000" b="1" dirty="0" err="1" smtClean="0"/>
              <a:t>αιφνιδίου</a:t>
            </a:r>
            <a:r>
              <a:rPr lang="el-GR" sz="2000" b="1" dirty="0" smtClean="0"/>
              <a:t> θανάτου 4-6%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02710" y="3942733"/>
            <a:ext cx="2320413" cy="10156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5ετής κίνδυνος </a:t>
            </a:r>
            <a:r>
              <a:rPr lang="el-GR" sz="2000" b="1" dirty="0" err="1" smtClean="0">
                <a:solidFill>
                  <a:schemeClr val="bg1"/>
                </a:solidFill>
              </a:rPr>
              <a:t>αιφνιδίου</a:t>
            </a:r>
            <a:r>
              <a:rPr lang="el-GR" sz="2000" b="1" dirty="0" smtClean="0">
                <a:solidFill>
                  <a:schemeClr val="bg1"/>
                </a:solidFill>
              </a:rPr>
              <a:t> θανάτου &gt;6%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637072" y="5181599"/>
            <a:ext cx="0" cy="5997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787" y="6004569"/>
            <a:ext cx="258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Δεν ενδείκνυται </a:t>
            </a:r>
            <a:r>
              <a:rPr lang="el-GR" b="1" dirty="0" err="1" smtClean="0">
                <a:solidFill>
                  <a:schemeClr val="bg1"/>
                </a:solidFill>
              </a:rPr>
              <a:t>απινιδωτής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4355691" y="5181599"/>
            <a:ext cx="0" cy="5997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5148" y="6004569"/>
            <a:ext cx="248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Μπορεί να τοποθετηθεί </a:t>
            </a:r>
            <a:r>
              <a:rPr lang="el-GR" b="1" dirty="0" err="1" smtClean="0">
                <a:solidFill>
                  <a:schemeClr val="bg1"/>
                </a:solidFill>
              </a:rPr>
              <a:t>απινιδωτής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6862916" y="5181599"/>
            <a:ext cx="1002890" cy="5997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6657" y="6004569"/>
            <a:ext cx="308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Πρέπει να τοποθετηθεί </a:t>
            </a:r>
            <a:r>
              <a:rPr lang="el-GR" b="1" dirty="0" err="1" smtClean="0">
                <a:solidFill>
                  <a:schemeClr val="bg1"/>
                </a:solidFill>
              </a:rPr>
              <a:t>απινιδωτής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H="1">
            <a:off x="1936955" y="3011005"/>
            <a:ext cx="1071717" cy="64659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4355691" y="3087329"/>
            <a:ext cx="0" cy="6390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>
            <a:off x="5220929" y="3011005"/>
            <a:ext cx="1406013" cy="5777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23123" y="2487785"/>
            <a:ext cx="400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Δευτερογενής πρόληψη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4065" y="3942733"/>
            <a:ext cx="3097161" cy="10156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Διασωθείσα καρδιακή ανακοπή ή εμμένουσα κοιλιακή ταχυκαρδία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24" idx="2"/>
          </p:cNvCxnSpPr>
          <p:nvPr/>
        </p:nvCxnSpPr>
        <p:spPr>
          <a:xfrm flipH="1">
            <a:off x="10023987" y="3011005"/>
            <a:ext cx="1" cy="6465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flipH="1">
            <a:off x="8986684" y="5181598"/>
            <a:ext cx="1037303" cy="59977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Εικόνα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3" y="1017144"/>
            <a:ext cx="2240881" cy="14911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942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588" y="246343"/>
            <a:ext cx="3588774" cy="58477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Υπέρταση ή </a:t>
            </a:r>
            <a:r>
              <a:rPr lang="en-US" sz="3200" b="1" dirty="0" smtClean="0">
                <a:solidFill>
                  <a:schemeClr val="bg1"/>
                </a:solidFill>
              </a:rPr>
              <a:t>HCM ;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41" y="1632155"/>
            <a:ext cx="59288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Υπέρ Υπέρτασης</a:t>
            </a:r>
          </a:p>
          <a:p>
            <a:endParaRPr lang="el-GR" sz="32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Φυσιολογικό ΗΚΓ ή σημεία υπερτροφίας χωρίς </a:t>
            </a:r>
            <a:r>
              <a:rPr lang="en-US" sz="2400" b="1" dirty="0" smtClean="0">
                <a:solidFill>
                  <a:schemeClr val="bg1"/>
                </a:solidFill>
              </a:rPr>
              <a:t>ST-T </a:t>
            </a:r>
            <a:r>
              <a:rPr lang="el-GR" sz="2400" b="1" dirty="0" smtClean="0">
                <a:solidFill>
                  <a:schemeClr val="bg1"/>
                </a:solidFill>
              </a:rPr>
              <a:t>διαταραχές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Υποχώρηση υπερτροφίας με την θεραπεία της υπέρτασης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4090" y="610136"/>
            <a:ext cx="52700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Υπέρ </a:t>
            </a:r>
            <a:r>
              <a:rPr lang="en-US" sz="3200" b="1" dirty="0" smtClean="0">
                <a:solidFill>
                  <a:schemeClr val="bg1"/>
                </a:solidFill>
              </a:rPr>
              <a:t>HCM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Οικογενειακό ιστορικό </a:t>
            </a:r>
            <a:r>
              <a:rPr lang="en-US" sz="2400" b="1" dirty="0" smtClean="0">
                <a:solidFill>
                  <a:schemeClr val="bg1"/>
                </a:solidFill>
              </a:rPr>
              <a:t>HCM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Υπερτροφία και της δεξιάς κοιλίας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Μέγιστο πάχος τοιχωμάτων &gt;15</a:t>
            </a:r>
            <a:r>
              <a:rPr lang="en-US" sz="2400" b="1" dirty="0" smtClean="0">
                <a:solidFill>
                  <a:schemeClr val="bg1"/>
                </a:solidFill>
              </a:rPr>
              <a:t>mm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Σοβαρή διαστολική δυσλειτουργία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Σοβαρές διαταραχές </a:t>
            </a:r>
            <a:r>
              <a:rPr lang="en-US" sz="2400" b="1" dirty="0" smtClean="0">
                <a:solidFill>
                  <a:schemeClr val="bg1"/>
                </a:solidFill>
              </a:rPr>
              <a:t>ST-T </a:t>
            </a:r>
            <a:r>
              <a:rPr lang="el-GR" sz="2400" b="1" dirty="0" smtClean="0">
                <a:solidFill>
                  <a:schemeClr val="bg1"/>
                </a:solidFill>
              </a:rPr>
              <a:t>διαστήματος ή </a:t>
            </a:r>
            <a:r>
              <a:rPr lang="en-US" sz="2400" b="1" dirty="0" smtClean="0">
                <a:solidFill>
                  <a:schemeClr val="bg1"/>
                </a:solidFill>
              </a:rPr>
              <a:t>Q </a:t>
            </a:r>
            <a:r>
              <a:rPr lang="el-GR" sz="2400" b="1" dirty="0" smtClean="0">
                <a:solidFill>
                  <a:schemeClr val="bg1"/>
                </a:solidFill>
              </a:rPr>
              <a:t>κύματα στο ΗΚΓ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Ινωση</a:t>
            </a:r>
            <a:r>
              <a:rPr lang="el-GR" sz="2400" b="1" dirty="0" smtClean="0">
                <a:solidFill>
                  <a:schemeClr val="bg1"/>
                </a:solidFill>
              </a:rPr>
              <a:t> στην </a:t>
            </a:r>
            <a:r>
              <a:rPr lang="en-US" sz="2400" b="1" dirty="0" smtClean="0">
                <a:solidFill>
                  <a:schemeClr val="bg1"/>
                </a:solidFill>
              </a:rPr>
              <a:t>CMR </a:t>
            </a:r>
            <a:r>
              <a:rPr lang="el-GR" sz="2400" b="1" dirty="0" smtClean="0">
                <a:solidFill>
                  <a:schemeClr val="bg1"/>
                </a:solidFill>
              </a:rPr>
              <a:t>σε σημεία υπερτροφίας ή στην σύναψη αριστερής και δεξιάς κοιλίας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226141" y="2202426"/>
            <a:ext cx="37264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6685935" y="1278194"/>
            <a:ext cx="2743200" cy="9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4" y="4808909"/>
            <a:ext cx="2466975" cy="18478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279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46908"/>
            <a:ext cx="6696843" cy="660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699551" y="3716594"/>
            <a:ext cx="3077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HCM</a:t>
            </a:r>
            <a:r>
              <a:rPr lang="el-GR" sz="3200" b="1" dirty="0" smtClean="0">
                <a:solidFill>
                  <a:schemeClr val="bg1"/>
                </a:solidFill>
              </a:rPr>
              <a:t> ή αθλητική καρδιά </a:t>
            </a:r>
            <a:r>
              <a:rPr lang="en-US" sz="3200" b="1" dirty="0" smtClean="0">
                <a:solidFill>
                  <a:schemeClr val="bg1"/>
                </a:solidFill>
              </a:rPr>
              <a:t>;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51" y="298136"/>
            <a:ext cx="2619375" cy="1743075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30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704" y="324464"/>
            <a:ext cx="3274141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Γενετικός έλεγχος 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440" y="1445342"/>
            <a:ext cx="108449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Σε </a:t>
            </a:r>
            <a:r>
              <a:rPr lang="el-GR" sz="2400" b="1" dirty="0" smtClean="0">
                <a:solidFill>
                  <a:srgbClr val="FFFF00"/>
                </a:solidFill>
              </a:rPr>
              <a:t>ασθενείς</a:t>
            </a:r>
            <a:r>
              <a:rPr lang="el-GR" sz="2400" b="1" dirty="0" smtClean="0">
                <a:solidFill>
                  <a:schemeClr val="bg1"/>
                </a:solidFill>
              </a:rPr>
              <a:t> με διαγνωσμένη </a:t>
            </a:r>
            <a:r>
              <a:rPr lang="en-US" sz="2400" b="1" dirty="0" smtClean="0">
                <a:solidFill>
                  <a:schemeClr val="bg1"/>
                </a:solidFill>
              </a:rPr>
              <a:t>HCM </a:t>
            </a:r>
            <a:r>
              <a:rPr lang="el-GR" sz="2400" b="1" dirty="0" smtClean="0">
                <a:solidFill>
                  <a:schemeClr val="bg1"/>
                </a:solidFill>
              </a:rPr>
              <a:t>για καθοδήγηση της γενετικής ανάλυσης των συγγενών τους (ανεύρεση της συγκεκριμένης μετάλλαξης),σε οριακή διάγνωση της νόσου ή όταν υποψιαζόμαστε ειδική μορφή της νόσου για επιβεβαίωση της διάγνωσης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Σε </a:t>
            </a:r>
            <a:r>
              <a:rPr lang="el-GR" sz="2400" b="1" dirty="0" smtClean="0">
                <a:solidFill>
                  <a:srgbClr val="FFFF00"/>
                </a:solidFill>
              </a:rPr>
              <a:t>πρώτου βαθμού συγγενείς </a:t>
            </a:r>
            <a:r>
              <a:rPr lang="el-GR" sz="2400" b="1" dirty="0" smtClean="0">
                <a:solidFill>
                  <a:schemeClr val="bg1"/>
                </a:solidFill>
              </a:rPr>
              <a:t>ασθενών με επιβεβαιωμένη διάγνωση μετά την ηλικία των 10 ετών και επί επιβεβαίωση της μετάλλαξης μακροχρόνια παρακολούθηση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Όταν δεν έχει γίνει γενετικός έλεγχος στον ασθενή ή τον συγγενή ή δεν έχει βρεθεί μετάλλαξη στον ασθενή τότε συνιστάται ο έλεγχος των </a:t>
            </a:r>
            <a:r>
              <a:rPr lang="el-GR" sz="2400" b="1" dirty="0" smtClean="0">
                <a:solidFill>
                  <a:srgbClr val="FFFF00"/>
                </a:solidFill>
              </a:rPr>
              <a:t>συγγενών πρώτου βαθμού</a:t>
            </a:r>
            <a:r>
              <a:rPr lang="el-GR" sz="2400" b="1" dirty="0" smtClean="0">
                <a:solidFill>
                  <a:schemeClr val="bg1"/>
                </a:solidFill>
              </a:rPr>
              <a:t> με ΗΚΓ και υπερηχογράφημα κάθε 1-2 χρόνια για τα παιδιά μεταξύ 10-20ετών και κατόπιν κάθε 2-5 χρόνια και επί οριακών ενδείξεων νόσου κάθε χρόνο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870" y="129762"/>
            <a:ext cx="7154483" cy="1143000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l-GR" altLang="el-GR" dirty="0" err="1" smtClean="0">
                <a:solidFill>
                  <a:schemeClr val="bg1"/>
                </a:solidFill>
              </a:rPr>
              <a:t>Διατατική</a:t>
            </a:r>
            <a:r>
              <a:rPr lang="el-GR" altLang="el-GR" dirty="0" smtClean="0">
                <a:solidFill>
                  <a:schemeClr val="bg1"/>
                </a:solidFill>
              </a:rPr>
              <a:t> μυοκαρδιοπάθεια</a:t>
            </a:r>
            <a:endParaRPr lang="en-US" altLang="el-GR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060" y="1411287"/>
            <a:ext cx="5637294" cy="3800423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06242" y="5350235"/>
            <a:ext cx="90017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FFFF00"/>
                </a:solidFill>
              </a:rPr>
              <a:t>Σύνδρομο που χαρακτηρίζεται </a:t>
            </a:r>
            <a:r>
              <a:rPr lang="el-GR" altLang="el-GR" sz="1800" b="1" dirty="0" smtClean="0">
                <a:solidFill>
                  <a:srgbClr val="FFFF00"/>
                </a:solidFill>
              </a:rPr>
              <a:t>από </a:t>
            </a:r>
            <a:r>
              <a:rPr lang="el-GR" altLang="el-GR" sz="1800" b="1" dirty="0">
                <a:solidFill>
                  <a:srgbClr val="FFFF00"/>
                </a:solidFill>
              </a:rPr>
              <a:t>διάταση και συστολική δυσλειτουργία της </a:t>
            </a:r>
            <a:r>
              <a:rPr lang="el-GR" altLang="el-GR" sz="1800" b="1" dirty="0" smtClean="0">
                <a:solidFill>
                  <a:srgbClr val="FFFF00"/>
                </a:solidFill>
              </a:rPr>
              <a:t>αριστερής κοιλίας που δεν οφείλεται σε στεφανιαία νόσο ή αυξημένο φορτίο </a:t>
            </a:r>
            <a:endParaRPr lang="el-GR" altLang="el-GR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l-GR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8542" y="491613"/>
            <a:ext cx="309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Αιτιολογία</a:t>
            </a:r>
            <a:endParaRPr lang="el-GR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42" y="1691148"/>
            <a:ext cx="118085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Ιδιοπαθής 25-35% (δεν ανευρίσκεται σαφές αίτιο)</a:t>
            </a: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Κληρονομική 15-25% (</a:t>
            </a:r>
            <a:r>
              <a:rPr lang="el-GR" sz="2400" b="1" dirty="0" smtClean="0">
                <a:solidFill>
                  <a:schemeClr val="bg1"/>
                </a:solidFill>
              </a:rPr>
              <a:t>συνήθως </a:t>
            </a:r>
            <a:r>
              <a:rPr lang="el-GR" sz="2400" b="1" dirty="0" err="1" smtClean="0">
                <a:solidFill>
                  <a:schemeClr val="bg1"/>
                </a:solidFill>
              </a:rPr>
              <a:t>αυτοσωματική</a:t>
            </a:r>
            <a:r>
              <a:rPr lang="el-GR" sz="2400" b="1" dirty="0" smtClean="0">
                <a:solidFill>
                  <a:schemeClr val="bg1"/>
                </a:solidFill>
              </a:rPr>
              <a:t> επικρατούσα κληρονομικότητα)</a:t>
            </a: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Μυοκαρδίτιδα 10%</a:t>
            </a:r>
          </a:p>
          <a:p>
            <a:endParaRPr lang="el-GR" sz="28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Τοξικές ουσίες, φάρμακα (</a:t>
            </a:r>
            <a:r>
              <a:rPr lang="el-GR" sz="2400" b="1" dirty="0" err="1" smtClean="0">
                <a:solidFill>
                  <a:schemeClr val="bg1"/>
                </a:solidFill>
              </a:rPr>
              <a:t>ακλοόλ</a:t>
            </a:r>
            <a:r>
              <a:rPr lang="el-GR" sz="2400" b="1" dirty="0" smtClean="0">
                <a:solidFill>
                  <a:schemeClr val="bg1"/>
                </a:solidFill>
              </a:rPr>
              <a:t>, </a:t>
            </a:r>
            <a:r>
              <a:rPr lang="el-GR" sz="2400" b="1" dirty="0" err="1" smtClean="0">
                <a:solidFill>
                  <a:schemeClr val="bg1"/>
                </a:solidFill>
              </a:rPr>
              <a:t>αντινεοπλασματικά</a:t>
            </a:r>
            <a:r>
              <a:rPr lang="el-GR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Ενδοκρινολογικές ,</a:t>
            </a:r>
            <a:r>
              <a:rPr lang="el-GR" sz="2400" b="1" dirty="0" err="1" smtClean="0">
                <a:solidFill>
                  <a:schemeClr val="bg1"/>
                </a:solidFill>
              </a:rPr>
              <a:t>αυτοάνοσες,φλεγμονώδεις,διαιτητικές,ηλεκτρολυτικές</a:t>
            </a:r>
            <a:r>
              <a:rPr lang="el-GR" sz="2400" b="1" dirty="0" smtClean="0">
                <a:solidFill>
                  <a:schemeClr val="bg1"/>
                </a:solidFill>
              </a:rPr>
              <a:t> διαταραχές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Ταχυμυοκαρδιοπάθεια</a:t>
            </a:r>
            <a:r>
              <a:rPr lang="el-GR" sz="2400" b="1" dirty="0" smtClean="0">
                <a:solidFill>
                  <a:schemeClr val="bg1"/>
                </a:solidFill>
              </a:rPr>
              <a:t>, κυήσεως, </a:t>
            </a:r>
            <a:r>
              <a:rPr lang="el-GR" sz="2400" b="1" dirty="0" err="1" smtClean="0">
                <a:solidFill>
                  <a:schemeClr val="bg1"/>
                </a:solidFill>
              </a:rPr>
              <a:t>αιμοχρωμάτωση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8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071" y="599768"/>
            <a:ext cx="425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Μυοκαρδιοπάθειες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97" y="2212258"/>
            <a:ext cx="2172929" cy="95410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Υπερτροφική (Η</a:t>
            </a:r>
            <a:r>
              <a:rPr lang="en-US" sz="2800" b="1" dirty="0" smtClean="0">
                <a:solidFill>
                  <a:schemeClr val="bg1"/>
                </a:solidFill>
              </a:rPr>
              <a:t>CM)</a:t>
            </a:r>
            <a:r>
              <a:rPr lang="el-GR" sz="2800" b="1" dirty="0" smtClean="0">
                <a:solidFill>
                  <a:schemeClr val="bg1"/>
                </a:solidFill>
              </a:rPr>
              <a:t> 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213" y="2212258"/>
            <a:ext cx="2005781" cy="954107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</a:rPr>
              <a:t>Διατατική</a:t>
            </a:r>
            <a:r>
              <a:rPr lang="el-GR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</a:rPr>
              <a:t>DCM)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748981" y="2204646"/>
            <a:ext cx="2546556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</a:rPr>
              <a:t>Αρυθμιογόνος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(ARVC)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852" y="2204645"/>
            <a:ext cx="2163096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Περιοριστική </a:t>
            </a:r>
            <a:r>
              <a:rPr lang="en-US" sz="2800" b="1" dirty="0" smtClean="0">
                <a:solidFill>
                  <a:schemeClr val="bg1"/>
                </a:solidFill>
              </a:rPr>
              <a:t>(RCM)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433" y="2212258"/>
            <a:ext cx="2261419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Αταξινόμητες</a:t>
            </a:r>
            <a:r>
              <a:rPr lang="en-US" sz="2800" b="1" dirty="0" smtClean="0">
                <a:solidFill>
                  <a:schemeClr val="bg1"/>
                </a:solidFill>
              </a:rPr>
              <a:t>Unclassified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865" y="4106023"/>
            <a:ext cx="331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solidFill>
                  <a:schemeClr val="bg1"/>
                </a:solidFill>
              </a:rPr>
              <a:t>Οικογενής</a:t>
            </a:r>
            <a:r>
              <a:rPr lang="el-GR" sz="2800" b="1" dirty="0" smtClean="0">
                <a:solidFill>
                  <a:schemeClr val="bg1"/>
                </a:solidFill>
              </a:rPr>
              <a:t> / γενετική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2788" y="4106023"/>
            <a:ext cx="28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Επίκτητη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97" y="5928852"/>
            <a:ext cx="317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Γνωστό γονίδιο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9730" y="5928852"/>
            <a:ext cx="325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Άγνωστο γονίδιο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1071" y="5928852"/>
            <a:ext cx="197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solidFill>
                  <a:schemeClr val="bg1"/>
                </a:solidFill>
              </a:rPr>
              <a:t>Ιδιοπαθής</a:t>
            </a:r>
            <a:r>
              <a:rPr lang="el-GR" dirty="0" err="1" smtClean="0"/>
              <a:t>ς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9212826" y="5928852"/>
            <a:ext cx="281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Γνωστή πάθηση</a:t>
            </a:r>
            <a:endParaRPr lang="el-GR" sz="2800" b="1" dirty="0">
              <a:solidFill>
                <a:schemeClr val="bg1"/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H="1">
            <a:off x="1533832" y="1184543"/>
            <a:ext cx="1976284" cy="82123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 flipH="1">
            <a:off x="3716594" y="1327355"/>
            <a:ext cx="1042219" cy="6784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H="1">
            <a:off x="5643716" y="1199292"/>
            <a:ext cx="9832" cy="91163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6494207" y="1327355"/>
            <a:ext cx="1465006" cy="6784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7959213" y="1184543"/>
            <a:ext cx="2394155" cy="7524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 flipV="1">
            <a:off x="452284" y="3264310"/>
            <a:ext cx="10972800" cy="196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 flipH="1">
            <a:off x="3146324" y="3449570"/>
            <a:ext cx="1720644" cy="49316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>
            <a:off x="6607277" y="3449570"/>
            <a:ext cx="1769807" cy="49316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 flipH="1">
            <a:off x="1691148" y="4817806"/>
            <a:ext cx="830826" cy="82591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/>
          <p:cNvCxnSpPr/>
          <p:nvPr/>
        </p:nvCxnSpPr>
        <p:spPr>
          <a:xfrm>
            <a:off x="3465871" y="4783077"/>
            <a:ext cx="9144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/>
          <p:nvPr/>
        </p:nvCxnSpPr>
        <p:spPr>
          <a:xfrm flipH="1">
            <a:off x="7806813" y="4817806"/>
            <a:ext cx="727587" cy="879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/>
          <p:nvPr/>
        </p:nvCxnSpPr>
        <p:spPr>
          <a:xfrm>
            <a:off x="9026013" y="4709652"/>
            <a:ext cx="1179871" cy="934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74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63750" y="228601"/>
            <a:ext cx="8135938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ΣΥΜΠΤΩΜΑΤΑ ΔΙΑΤΑΤΙΚΗΣ ΜΥΟΚΑΡΔΙΟΠΑΘΕΙΑΣ</a:t>
            </a:r>
            <a:endParaRPr lang="en-US" altLang="el-G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28800" y="914401"/>
            <a:ext cx="8686800" cy="57896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ΑΡΙΣΤΕΡΗ ΚΑΡΔΙΑΚΗ ΑΝΕΠΑΡΚΕΙΑ ΚΑΙ ΠΝΕΥΜΟΝΙΚΗ ΣΥΜΦΟΡΗΣΗ</a:t>
            </a:r>
            <a:r>
              <a:rPr lang="en-US" altLang="el-G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          -Δύσπνοια στην άσκηση                                                                       -Ορθόπνοια                                                                                            -Παροξυσμική νυκτερινή δύσπνοια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ΔΕΞΙΑ ΚΑΡΔΙΑΚΗ ΑΝΕΠΑΡΚΕΙΑ ΚΑΙ ΣΥΣΤΗΜΑΤΙΚΗ ΦΛΕΒΙΚΗ ΣΥΜΦΟΡΗΣΗ</a:t>
            </a:r>
            <a:r>
              <a:rPr lang="en-US" altLang="el-G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    -Περιφερικά οιδήματα                                                                            -Ασκίτης                                                                                                   -Κοιλιακό άλγος/ναυτία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ΧΑΜΗΛΗ ΚΑΡΔΙΑΚΗ ΠΑΡΟΧΗ</a:t>
            </a:r>
            <a:r>
              <a:rPr lang="en-US" altLang="el-G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-Μειωμένη ανοχή στην άσκηση/κόπωση                                            -Μεταβολή στην διανοητική κατάσταση/σύγχυση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l-GR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228601"/>
            <a:ext cx="9144000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ΦΥΣΙΚΗ ΕΞΕΤΑΣΗ ΣΤΗΝ </a:t>
            </a:r>
            <a:r>
              <a:rPr lang="el-GR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ΔΙΑΤΑΤΙΚΗ ΜΥΟΚΑΡΔΙΟΠΑΘΕΙΑ</a:t>
            </a:r>
            <a:endParaRPr lang="en-US" altLang="el-G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62200" y="1676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52600" y="914401"/>
            <a:ext cx="8763000" cy="5834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chemeClr val="bg1"/>
                </a:solidFill>
                <a:latin typeface="Times New Roman" panose="02020603050405020304" pitchFamily="18" charset="0"/>
              </a:rPr>
              <a:t>ΑΡΙΣΤΕΡΗ ΚΑΡΔΙΑΚΗ ΑΝΕΠΑΡΚΕΙΑ ΚΑΙ ΠΝΕΥΜΟΝΙΚΗ</a:t>
            </a:r>
            <a:r>
              <a:rPr lang="en-US" altLang="el-GR"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000" b="1">
                <a:solidFill>
                  <a:schemeClr val="bg1"/>
                </a:solidFill>
                <a:latin typeface="Times New Roman" panose="02020603050405020304" pitchFamily="18" charset="0"/>
              </a:rPr>
              <a:t>ΣΥΜΦΟΡΗΣΗ</a:t>
            </a:r>
            <a:r>
              <a:rPr lang="en-US" altLang="el-GR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-Υποτρίζοντες πνευμόνων                                                                                                          -Τρίτος καρδιακός ήχος αριστερής κοιλίας                                                                                                              -Μετατόπιση καρδιακής ώσης                                                                                          </a:t>
            </a:r>
            <a:r>
              <a:rPr lang="en-US" altLang="el-GR" sz="2000" b="1">
                <a:solidFill>
                  <a:schemeClr val="bg1"/>
                </a:solidFill>
                <a:latin typeface="Times New Roman" panose="02020603050405020304" pitchFamily="18" charset="0"/>
              </a:rPr>
              <a:t>ΔΕΞΙΑ ΚΑΡΔΙΑΚΗ ΑΝΕΠΑΡΚΕΙΑ ΚΑΙ ΣΥΣΤΗΜΑΤΙΚΗ ΦΛΕΒΙΚΗ ΣΥΜΦΟΡΗΣΗ</a:t>
            </a:r>
            <a:r>
              <a:rPr lang="en-US" altLang="el-GR" sz="18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-Περιφερικό οίδημα                                                                                                                   -Αυξημένη σφαγιτιδική πίεση                                                                                                     -Ηπατοσφαγιτιδικό σημείο                                                                                                            -Ηπατομεγαλία                                                                                                                                -Ασκίτης                                                                                                                                               -Τρίτος καρδιακός τόνος δεξιάς κοιλίας                                                                                         - Παραστερνική καρδιακή ώση                                                                                                       -Μείωση αναπνευστικών ήχων και αμβλύτητα στην επίκρουση                                   </a:t>
            </a:r>
            <a:r>
              <a:rPr lang="en-US" altLang="el-GR" sz="2000" b="1">
                <a:solidFill>
                  <a:schemeClr val="bg1"/>
                </a:solidFill>
                <a:latin typeface="Times New Roman" panose="02020603050405020304" pitchFamily="18" charset="0"/>
              </a:rPr>
              <a:t>ΧΑΜΗΛΗ ΚΑΡΔΙΑΚΗ ΠΑΡΟΧΗ</a:t>
            </a:r>
            <a:r>
              <a:rPr lang="en-US" altLang="el-GR" sz="18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                                   -Ταχυκαρδία                                                                                                                                    -Εναλλασόμενος σφυγμός                                                                                                                  -Μείωση πίεσης σφυγμού                                                                                                                 -Υπόταση</a:t>
            </a:r>
          </a:p>
        </p:txBody>
      </p:sp>
    </p:spTree>
    <p:extLst>
      <p:ext uri="{BB962C8B-B14F-4D97-AF65-F5344CB8AC3E}">
        <p14:creationId xmlns="" xmlns:p14="http://schemas.microsoft.com/office/powerpoint/2010/main" val="30876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464" y="0"/>
            <a:ext cx="11307097" cy="1143000"/>
          </a:xfrm>
        </p:spPr>
        <p:txBody>
          <a:bodyPr/>
          <a:lstStyle/>
          <a:p>
            <a:pPr eaLnBrk="1" hangingPunct="1"/>
            <a:r>
              <a:rPr lang="en-US" altLang="el-GR" sz="2400" b="1" dirty="0">
                <a:solidFill>
                  <a:schemeClr val="bg1"/>
                </a:solidFill>
              </a:rPr>
              <a:t>ΕΡΓΑΣΤΗΡΙΑΚΕΣ ΕΞΕΤΑΣΕΙΣ ΡΟΥΤΙΝΑΣ ΣΤΟΥΣ ΑΣΘΕΝΕΙΣ ΜΕ </a:t>
            </a:r>
            <a:r>
              <a:rPr lang="el-GR" altLang="el-GR" sz="2400" b="1" dirty="0">
                <a:solidFill>
                  <a:schemeClr val="bg1"/>
                </a:solidFill>
              </a:rPr>
              <a:t>ΔΙΑΤΑΤΙΚΗ ΜΥΟΚΑΡΔΙΟΠΑΘΕΙΑ</a:t>
            </a:r>
            <a:endParaRPr lang="en-US" altLang="el-GR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477" y="1686232"/>
            <a:ext cx="11516084" cy="5029200"/>
          </a:xfrm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l-GR" b="1" i="1" dirty="0">
                <a:solidFill>
                  <a:schemeClr val="bg1"/>
                </a:solidFill>
              </a:rPr>
              <a:t>ΗΛΕΚΤΡΟΚΑΡΔΙΟΓΡΑΦΗΜΑ</a:t>
            </a:r>
            <a:r>
              <a:rPr lang="el-GR" altLang="el-GR" b="1" i="1" dirty="0">
                <a:solidFill>
                  <a:srgbClr val="FFFF00"/>
                </a:solidFill>
              </a:rPr>
              <a:t>      </a:t>
            </a:r>
            <a:r>
              <a:rPr lang="el-GR" altLang="el-GR" b="1" i="1" dirty="0" smtClean="0">
                <a:solidFill>
                  <a:srgbClr val="FFFF00"/>
                </a:solidFill>
              </a:rPr>
              <a:t>                                                         </a:t>
            </a:r>
            <a:r>
              <a:rPr lang="el-GR" altLang="el-GR" dirty="0" err="1">
                <a:solidFill>
                  <a:srgbClr val="FFFF00"/>
                </a:solidFill>
              </a:rPr>
              <a:t>Φλεβοκομβική</a:t>
            </a:r>
            <a:r>
              <a:rPr lang="el-GR" altLang="el-GR" dirty="0">
                <a:solidFill>
                  <a:srgbClr val="FFFF00"/>
                </a:solidFill>
              </a:rPr>
              <a:t> ταχυκαρδία, κολπικές και κοιλιακές αρρυθμίες, </a:t>
            </a:r>
            <a:r>
              <a:rPr lang="en-US" altLang="el-GR" dirty="0">
                <a:solidFill>
                  <a:srgbClr val="FFFF00"/>
                </a:solidFill>
              </a:rPr>
              <a:t>ST-T</a:t>
            </a:r>
            <a:r>
              <a:rPr lang="el-GR" altLang="el-GR" dirty="0">
                <a:solidFill>
                  <a:srgbClr val="FFFF00"/>
                </a:solidFill>
              </a:rPr>
              <a:t> </a:t>
            </a:r>
            <a:r>
              <a:rPr lang="el-GR" altLang="el-GR" dirty="0" err="1">
                <a:solidFill>
                  <a:srgbClr val="FFFF00"/>
                </a:solidFill>
              </a:rPr>
              <a:t>διαταραχές,ενδοκοιλιακές</a:t>
            </a:r>
            <a:r>
              <a:rPr lang="el-GR" altLang="el-GR" dirty="0">
                <a:solidFill>
                  <a:srgbClr val="FFFF00"/>
                </a:solidFill>
              </a:rPr>
              <a:t> διαταραχές αγωγής</a:t>
            </a:r>
            <a:r>
              <a:rPr lang="en-US" altLang="el-GR" dirty="0">
                <a:solidFill>
                  <a:srgbClr val="FFFF00"/>
                </a:solidFill>
              </a:rPr>
              <a:t>                                               </a:t>
            </a:r>
            <a:endParaRPr lang="el-GR" altLang="el-GR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l-GR" b="1" i="1" dirty="0">
                <a:solidFill>
                  <a:schemeClr val="bg1"/>
                </a:solidFill>
              </a:rPr>
              <a:t>ΑΚΤΙΝΟΓΡΑΦΙΑ ΘΩΡΑΚΟΣ</a:t>
            </a:r>
            <a:r>
              <a:rPr lang="en-US" altLang="el-GR" dirty="0">
                <a:solidFill>
                  <a:schemeClr val="bg1"/>
                </a:solidFill>
              </a:rPr>
              <a:t>                      </a:t>
            </a:r>
            <a:r>
              <a:rPr lang="el-GR" altLang="el-GR" dirty="0" smtClean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en-US" altLang="el-GR" dirty="0" smtClean="0">
                <a:solidFill>
                  <a:schemeClr val="bg1"/>
                </a:solidFill>
              </a:rPr>
              <a:t>        </a:t>
            </a:r>
            <a:r>
              <a:rPr lang="en-US" altLang="el-GR" dirty="0">
                <a:solidFill>
                  <a:srgbClr val="FFFF00"/>
                </a:solidFill>
              </a:rPr>
              <a:t>Κα</a:t>
            </a:r>
            <a:r>
              <a:rPr lang="en-US" altLang="el-GR" dirty="0" err="1">
                <a:solidFill>
                  <a:srgbClr val="FFFF00"/>
                </a:solidFill>
              </a:rPr>
              <a:t>ρδιομεγ</a:t>
            </a:r>
            <a:r>
              <a:rPr lang="en-US" altLang="el-GR" dirty="0">
                <a:solidFill>
                  <a:srgbClr val="FFFF00"/>
                </a:solidFill>
              </a:rPr>
              <a:t>αλία, διάμεσες ή κυψελιδικές διηθήσεις, πλευριτική συλλογή υγρού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b="1" i="1" dirty="0">
                <a:solidFill>
                  <a:schemeClr val="bg1"/>
                </a:solidFill>
              </a:rPr>
              <a:t>ΓΕΝΙΚΗ ΑΙΜΑΤΟΣ ΚΑΙ ΟΥΡΩΝ, ΒΙΟΧΗΜΙΚΕΣ ΕΞΕΤΑΣΕΙΣ, ΟΡΜΟΝΙΚΟΣ </a:t>
            </a:r>
            <a:r>
              <a:rPr lang="en-US" altLang="el-GR" b="1" i="1" dirty="0" smtClean="0">
                <a:solidFill>
                  <a:schemeClr val="bg1"/>
                </a:solidFill>
              </a:rPr>
              <a:t>ΕΛΕΓΧΟΣ</a:t>
            </a:r>
            <a:r>
              <a:rPr lang="el-GR" altLang="el-GR" b="1" i="1" dirty="0" smtClean="0">
                <a:solidFill>
                  <a:schemeClr val="bg1"/>
                </a:solidFill>
              </a:rPr>
              <a:t>, </a:t>
            </a:r>
            <a:r>
              <a:rPr lang="el-GR" altLang="el-GR" b="1" i="1" dirty="0" err="1" smtClean="0">
                <a:solidFill>
                  <a:schemeClr val="bg1"/>
                </a:solidFill>
              </a:rPr>
              <a:t>τροπονινη</a:t>
            </a:r>
            <a:r>
              <a:rPr lang="el-GR" altLang="el-GR" b="1" i="1" dirty="0" smtClean="0">
                <a:solidFill>
                  <a:schemeClr val="bg1"/>
                </a:solidFill>
              </a:rPr>
              <a:t> ,</a:t>
            </a:r>
            <a:r>
              <a:rPr lang="el-GR" altLang="el-GR" b="1" i="1" dirty="0" err="1" smtClean="0">
                <a:solidFill>
                  <a:schemeClr val="bg1"/>
                </a:solidFill>
              </a:rPr>
              <a:t>νατριουρητικά</a:t>
            </a:r>
            <a:r>
              <a:rPr lang="el-GR" altLang="el-GR" b="1" i="1" dirty="0" smtClean="0">
                <a:solidFill>
                  <a:schemeClr val="bg1"/>
                </a:solidFill>
              </a:rPr>
              <a:t> πεπτίδια</a:t>
            </a:r>
            <a:r>
              <a:rPr lang="en-US" altLang="el-GR" dirty="0" smtClean="0">
                <a:solidFill>
                  <a:schemeClr val="bg1"/>
                </a:solidFill>
              </a:rPr>
              <a:t> </a:t>
            </a:r>
            <a:r>
              <a:rPr lang="en-US" altLang="el-GR" dirty="0" err="1" smtClean="0">
                <a:solidFill>
                  <a:srgbClr val="FFFF00"/>
                </a:solidFill>
              </a:rPr>
              <a:t>Αν</a:t>
            </a:r>
            <a:r>
              <a:rPr lang="en-US" altLang="el-GR" dirty="0" smtClean="0">
                <a:solidFill>
                  <a:srgbClr val="FFFF00"/>
                </a:solidFill>
              </a:rPr>
              <a:t>αιμία,πρωτεϊνουρία,κύλινδροι,αύξηση </a:t>
            </a:r>
            <a:r>
              <a:rPr lang="en-US" altLang="el-GR" dirty="0">
                <a:solidFill>
                  <a:srgbClr val="FFFF00"/>
                </a:solidFill>
              </a:rPr>
              <a:t>ουρίας κρεατινίνης,υπονατριαιμία,υποκαλιαιμία,</a:t>
            </a:r>
            <a:r>
              <a:rPr lang="el-GR" altLang="el-GR" dirty="0">
                <a:solidFill>
                  <a:srgbClr val="FFFF00"/>
                </a:solidFill>
              </a:rPr>
              <a:t> </a:t>
            </a:r>
            <a:r>
              <a:rPr lang="en-US" altLang="el-GR" dirty="0">
                <a:solidFill>
                  <a:srgbClr val="FFFF00"/>
                </a:solidFill>
              </a:rPr>
              <a:t>υπ</a:t>
            </a:r>
            <a:r>
              <a:rPr lang="en-US" altLang="el-GR" dirty="0" err="1">
                <a:solidFill>
                  <a:srgbClr val="FFFF00"/>
                </a:solidFill>
              </a:rPr>
              <a:t>ερκ</a:t>
            </a:r>
            <a:r>
              <a:rPr lang="en-US" altLang="el-GR" dirty="0">
                <a:solidFill>
                  <a:srgbClr val="FFFF00"/>
                </a:solidFill>
              </a:rPr>
              <a:t>αλιαιμία, υποαλβουμιναιμία,</a:t>
            </a:r>
            <a:r>
              <a:rPr lang="el-GR" altLang="el-GR" dirty="0">
                <a:solidFill>
                  <a:srgbClr val="FFFF00"/>
                </a:solidFill>
              </a:rPr>
              <a:t> </a:t>
            </a:r>
            <a:r>
              <a:rPr lang="en-US" altLang="el-GR" dirty="0">
                <a:solidFill>
                  <a:srgbClr val="FFFF00"/>
                </a:solidFill>
              </a:rPr>
              <a:t>υπ</a:t>
            </a:r>
            <a:r>
              <a:rPr lang="en-US" altLang="el-GR" dirty="0" err="1">
                <a:solidFill>
                  <a:srgbClr val="FFFF00"/>
                </a:solidFill>
              </a:rPr>
              <a:t>ερ</a:t>
            </a:r>
            <a:r>
              <a:rPr lang="en-US" altLang="el-GR" dirty="0">
                <a:solidFill>
                  <a:srgbClr val="FFFF00"/>
                </a:solidFill>
              </a:rPr>
              <a:t>/υπ</a:t>
            </a:r>
            <a:r>
              <a:rPr lang="en-US" altLang="el-GR" dirty="0" err="1">
                <a:solidFill>
                  <a:srgbClr val="FFFF00"/>
                </a:solidFill>
              </a:rPr>
              <a:t>οθυρεοειδισμός</a:t>
            </a:r>
            <a:endParaRPr lang="en-US" altLang="el-G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4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28800" y="304801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ΤΟ ΥΠΕΡΗΧΟΚΑΡΔΙΟΓΡΑΦΗΜΑ ΕΙΝΑΙ ΚΕΝΤΡΙΚΗ ΕΞΕΤΑΣΗ ΣΤΗΝ ΕΚΤΙΜΗΣΗ ΤΟΥ ΑΣΘΕΝΟΥΣ ΜΕ </a:t>
            </a:r>
            <a:r>
              <a:rPr lang="el-GR" altLang="el-GR" sz="2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ΔΙΑΤΑΤΙΚΗ ΜΥΟΚΑΡΔΙΟΠΑΘΕΙΑ</a:t>
            </a:r>
            <a:endParaRPr lang="en-US" altLang="el-GR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81145" y="1192214"/>
            <a:ext cx="2160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Συστολική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δυσ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λειτουργι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 αριστερής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ή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και 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δεξιάς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κοιλί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ας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579120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Βαλβιδοπάθειες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(αποκλεισμός)</a:t>
            </a:r>
            <a:endParaRPr lang="en-US" altLang="el-G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19600" y="5791201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Περικαρδιακές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νόσοι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(αποκλεισμός)</a:t>
            </a:r>
            <a:endParaRPr lang="en-US" altLang="el-G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98780" y="3351362"/>
            <a:ext cx="220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Δι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αστολική λειτουργία και ενδοκαρδιακές πιέσεις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884543" y="5748069"/>
            <a:ext cx="35248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Άλλες μ</a:t>
            </a:r>
            <a:r>
              <a:rPr lang="en-US" altLang="el-GR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υοκ</a:t>
            </a:r>
            <a:r>
              <a:rPr lang="en-US" altLang="el-GR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αρδιοπάθειες</a:t>
            </a:r>
            <a:r>
              <a:rPr lang="el-GR" altLang="el-GR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(αποκλεισμός)</a:t>
            </a:r>
            <a:endParaRPr lang="en-US" altLang="el-G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471140" y="3587152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Συγγενείς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καρδιοπάθειες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(αποκλεισμός)</a:t>
            </a:r>
            <a:endParaRPr lang="en-US" altLang="el-G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070011" y="1326371"/>
            <a:ext cx="3273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Αποκλεισμός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ισχ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αιμίας και</a:t>
            </a:r>
            <a:r>
              <a:rPr lang="el-GR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εκτίμηση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β</a:t>
            </a:r>
            <a:r>
              <a:rPr lang="en-US" altLang="el-G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ιωσιμότητ</a:t>
            </a:r>
            <a:r>
              <a:rPr lang="en-US" altLang="el-G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ας (δυναμική υπερηχογραφία)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63976" y="2133600"/>
            <a:ext cx="417513" cy="215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810000" y="4191000"/>
            <a:ext cx="533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935413" y="5300663"/>
            <a:ext cx="4572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951538" y="5157788"/>
            <a:ext cx="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7467600" y="5334000"/>
            <a:ext cx="5334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7620000" y="4191000"/>
            <a:ext cx="457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7464425" y="2133600"/>
            <a:ext cx="312738" cy="215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2" name="DCM 4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74723" y="2583043"/>
            <a:ext cx="3036178" cy="2062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20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" y="1546583"/>
            <a:ext cx="3905250" cy="42957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41291" y="324463"/>
            <a:ext cx="564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Μαγνητική τομογραφία καρδιάς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9187" y="2320413"/>
            <a:ext cx="471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 </a:t>
            </a:r>
            <a:r>
              <a:rPr lang="el-GR" sz="2400" b="1" dirty="0" smtClean="0">
                <a:solidFill>
                  <a:schemeClr val="bg1"/>
                </a:solidFill>
              </a:rPr>
              <a:t>Για αιτιολογική  </a:t>
            </a:r>
            <a:r>
              <a:rPr lang="el-GR" sz="2400" b="1" dirty="0" err="1" smtClean="0">
                <a:solidFill>
                  <a:schemeClr val="bg1"/>
                </a:solidFill>
              </a:rPr>
              <a:t>διάνωση</a:t>
            </a:r>
            <a:r>
              <a:rPr lang="el-GR" sz="2400" b="1" dirty="0" smtClean="0">
                <a:solidFill>
                  <a:schemeClr val="bg1"/>
                </a:solidFill>
              </a:rPr>
              <a:t> (</a:t>
            </a:r>
            <a:r>
              <a:rPr lang="el-GR" sz="2400" b="1" dirty="0" err="1" smtClean="0">
                <a:solidFill>
                  <a:schemeClr val="bg1"/>
                </a:solidFill>
              </a:rPr>
              <a:t>ιστικός</a:t>
            </a:r>
            <a:r>
              <a:rPr lang="el-GR" sz="2400" b="1" dirty="0" smtClean="0">
                <a:solidFill>
                  <a:schemeClr val="bg1"/>
                </a:solidFill>
              </a:rPr>
              <a:t> χαρακτηρισμός) σε ειδικές μορφές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Για την εκτίμηση παρουσίας και κατανομής </a:t>
            </a:r>
            <a:r>
              <a:rPr lang="el-GR" sz="2400" b="1" dirty="0" err="1" smtClean="0">
                <a:solidFill>
                  <a:schemeClr val="bg1"/>
                </a:solidFill>
              </a:rPr>
              <a:t>μυοκαρδιακής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ίνωσης</a:t>
            </a:r>
            <a:r>
              <a:rPr lang="el-GR" sz="2400" b="1" dirty="0" smtClean="0">
                <a:solidFill>
                  <a:schemeClr val="bg1"/>
                </a:solidFill>
              </a:rPr>
              <a:t> (προγνωστική πληροφορία) 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2340077" y="924232"/>
            <a:ext cx="7885471" cy="294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82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9"/>
            <a:ext cx="8713787" cy="1785937"/>
          </a:xfrm>
        </p:spPr>
        <p:txBody>
          <a:bodyPr/>
          <a:lstStyle/>
          <a:p>
            <a:pPr algn="ctr" eaLnBrk="1" hangingPunct="1"/>
            <a:r>
              <a:rPr lang="el-GR" altLang="el-GR" sz="3200" b="1" dirty="0">
                <a:solidFill>
                  <a:srgbClr val="FFFF00"/>
                </a:solidFill>
              </a:rPr>
              <a:t>Καρδιακός καθετηριασμός /</a:t>
            </a:r>
            <a:r>
              <a:rPr lang="el-GR" altLang="el-GR" sz="3200" b="1" dirty="0" err="1">
                <a:solidFill>
                  <a:srgbClr val="FFFF00"/>
                </a:solidFill>
              </a:rPr>
              <a:t>στεφανιογραφία</a:t>
            </a:r>
            <a:r>
              <a:rPr lang="el-GR" altLang="el-GR" sz="3200" b="1" dirty="0">
                <a:solidFill>
                  <a:srgbClr val="FFFF00"/>
                </a:solidFill>
              </a:rPr>
              <a:t> στη </a:t>
            </a:r>
            <a:r>
              <a:rPr lang="el-GR" altLang="el-GR" sz="3200" b="1" dirty="0" err="1">
                <a:solidFill>
                  <a:srgbClr val="FFFF00"/>
                </a:solidFill>
              </a:rPr>
              <a:t>διατατική</a:t>
            </a:r>
            <a:r>
              <a:rPr lang="el-GR" altLang="el-GR" sz="3200" b="1" dirty="0">
                <a:solidFill>
                  <a:srgbClr val="FFFF00"/>
                </a:solidFill>
              </a:rPr>
              <a:t> μυοκαρδιοπάθεια</a:t>
            </a:r>
            <a:endParaRPr lang="en-US" altLang="el-GR" sz="3200" b="1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636838"/>
            <a:ext cx="8229600" cy="3744912"/>
          </a:xfrm>
        </p:spPr>
        <p:txBody>
          <a:bodyPr/>
          <a:lstStyle/>
          <a:p>
            <a:pPr eaLnBrk="1" hangingPunct="1"/>
            <a:r>
              <a:rPr lang="el-GR" altLang="el-GR" b="1" i="1" dirty="0" smtClean="0">
                <a:solidFill>
                  <a:schemeClr val="bg1"/>
                </a:solidFill>
              </a:rPr>
              <a:t>Αποκλεισμός στεφανιαίας </a:t>
            </a:r>
            <a:r>
              <a:rPr lang="el-GR" altLang="el-GR" b="1" i="1" dirty="0" smtClean="0">
                <a:solidFill>
                  <a:schemeClr val="bg1"/>
                </a:solidFill>
              </a:rPr>
              <a:t>νόσου (το κυριότερο αίτιο καρδιακής ανεπάρκειας)</a:t>
            </a:r>
            <a:endParaRPr lang="el-GR" altLang="el-GR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</a:rPr>
              <a:t>Διαπιστώνεται διάταση και </a:t>
            </a:r>
            <a:r>
              <a:rPr lang="el-GR" altLang="el-GR" dirty="0" err="1" smtClean="0">
                <a:solidFill>
                  <a:schemeClr val="bg1"/>
                </a:solidFill>
              </a:rPr>
              <a:t>δεισλειτουργία</a:t>
            </a:r>
            <a:r>
              <a:rPr lang="el-GR" altLang="el-GR" dirty="0" smtClean="0">
                <a:solidFill>
                  <a:schemeClr val="bg1"/>
                </a:solidFill>
              </a:rPr>
              <a:t> αριστερής ή και δεξιάς κοιλίας, αυξημένες πιέσεις πλήρωσης </a:t>
            </a:r>
            <a:r>
              <a:rPr lang="el-GR" altLang="el-GR" dirty="0" err="1" smtClean="0">
                <a:solidFill>
                  <a:schemeClr val="bg1"/>
                </a:solidFill>
              </a:rPr>
              <a:t>κοιλιών,λειτουργική</a:t>
            </a:r>
            <a:r>
              <a:rPr lang="el-GR" altLang="el-GR" dirty="0" smtClean="0">
                <a:solidFill>
                  <a:schemeClr val="bg1"/>
                </a:solidFill>
              </a:rPr>
              <a:t> ανεπάρκεια κολποκοιλιακών </a:t>
            </a:r>
            <a:r>
              <a:rPr lang="el-GR" altLang="el-GR" dirty="0" err="1" smtClean="0">
                <a:solidFill>
                  <a:schemeClr val="bg1"/>
                </a:solidFill>
              </a:rPr>
              <a:t>βαλβίδων,χαμηλή</a:t>
            </a:r>
            <a:r>
              <a:rPr lang="el-GR" altLang="el-GR" dirty="0" smtClean="0">
                <a:solidFill>
                  <a:schemeClr val="bg1"/>
                </a:solidFill>
              </a:rPr>
              <a:t> καρδιακή παροχή </a:t>
            </a:r>
          </a:p>
          <a:p>
            <a:pPr eaLnBrk="1" hangingPunct="1"/>
            <a:endParaRPr lang="en-US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7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S11F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" y="127668"/>
            <a:ext cx="6697663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4129" y="2536723"/>
            <a:ext cx="378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5ε</a:t>
            </a:r>
            <a:r>
              <a:rPr lang="el-GR" sz="3200" dirty="0" smtClean="0">
                <a:solidFill>
                  <a:schemeClr val="bg1"/>
                </a:solidFill>
              </a:rPr>
              <a:t>τ</a:t>
            </a:r>
            <a:r>
              <a:rPr lang="el-GR" sz="3200" b="1" dirty="0" smtClean="0">
                <a:solidFill>
                  <a:schemeClr val="bg1"/>
                </a:solidFill>
              </a:rPr>
              <a:t>ής επιβίωση 50%</a:t>
            </a:r>
            <a:endParaRPr lang="el-G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4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63" y="1210944"/>
            <a:ext cx="3234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 </a:t>
            </a:r>
            <a:r>
              <a:rPr lang="el-GR" sz="2400" b="1" dirty="0" smtClean="0">
                <a:solidFill>
                  <a:schemeClr val="bg1"/>
                </a:solidFill>
              </a:rPr>
              <a:t>Αντιμετώπιση σύμφωνα με τις οδηγίες της Καρδιακής ανεπάρκειας</a:t>
            </a:r>
          </a:p>
          <a:p>
            <a:endParaRPr lang="el-GR" sz="2400" b="1" dirty="0" smtClean="0">
              <a:solidFill>
                <a:srgbClr val="FFFF00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</a:rPr>
              <a:t>Αιτιολογική αντιμετώπιση επί γνωστού αιτίου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●</a:t>
            </a:r>
            <a:r>
              <a:rPr lang="el-GR" sz="2800" b="1" dirty="0" smtClean="0">
                <a:solidFill>
                  <a:schemeClr val="bg1"/>
                </a:solidFill>
              </a:rPr>
              <a:t> Εξέταση συγγενών πρώτου βαθμού επί ιδιοπαθούς νόσου 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" descr="2016_HEART FAILURE_SLIDE-SET FV00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404" y="509066"/>
            <a:ext cx="8068574" cy="605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2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935" y="216310"/>
            <a:ext cx="8288593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err="1" smtClean="0">
                <a:solidFill>
                  <a:schemeClr val="bg1"/>
                </a:solidFill>
              </a:rPr>
              <a:t>Αρρυθμιογόνος</a:t>
            </a:r>
            <a:r>
              <a:rPr lang="el-GR" sz="3200" b="1" dirty="0" smtClean="0">
                <a:solidFill>
                  <a:schemeClr val="bg1"/>
                </a:solidFill>
              </a:rPr>
              <a:t> δυσπλασία της δεξιάς κοιλίας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813" y="1111805"/>
            <a:ext cx="6892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Συχνότητα 1/5000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Κληρονομική νόσος με </a:t>
            </a:r>
            <a:r>
              <a:rPr lang="el-GR" sz="2400" b="1" dirty="0" err="1" smtClean="0">
                <a:solidFill>
                  <a:schemeClr val="bg1"/>
                </a:solidFill>
              </a:rPr>
              <a:t>αυτοσωματική</a:t>
            </a:r>
            <a:r>
              <a:rPr lang="el-GR" sz="2400" b="1" dirty="0" smtClean="0">
                <a:solidFill>
                  <a:schemeClr val="bg1"/>
                </a:solidFill>
              </a:rPr>
              <a:t> επικρατούσα κληρονομικότητα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Αντικατάσταση μυοκαρδίου της δεξιάς κοιλίας από </a:t>
            </a:r>
            <a:r>
              <a:rPr lang="el-GR" sz="2400" b="1" dirty="0" err="1" smtClean="0">
                <a:solidFill>
                  <a:schemeClr val="bg1"/>
                </a:solidFill>
              </a:rPr>
              <a:t>ινολιπώδη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ιστο</a:t>
            </a:r>
            <a:r>
              <a:rPr lang="el-GR" sz="2400" b="1" dirty="0" smtClean="0">
                <a:solidFill>
                  <a:schemeClr val="bg1"/>
                </a:solidFill>
              </a:rPr>
              <a:t> με συνέπεια </a:t>
            </a:r>
            <a:r>
              <a:rPr lang="el-GR" sz="2400" b="1" dirty="0" smtClean="0">
                <a:solidFill>
                  <a:srgbClr val="FFFF00"/>
                </a:solidFill>
              </a:rPr>
              <a:t>κακοήθεις κοιλιακές αρρυθμίες </a:t>
            </a:r>
            <a:r>
              <a:rPr lang="el-GR" sz="2400" b="1" dirty="0" smtClean="0">
                <a:solidFill>
                  <a:schemeClr val="bg1"/>
                </a:solidFill>
              </a:rPr>
              <a:t>και </a:t>
            </a:r>
            <a:r>
              <a:rPr lang="el-GR" sz="2400" b="1" dirty="0" smtClean="0">
                <a:solidFill>
                  <a:srgbClr val="FFFF00"/>
                </a:solidFill>
              </a:rPr>
              <a:t>δυσλειτουργία της δεξιάς κοιλίας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Συχνό αίτιο </a:t>
            </a:r>
            <a:r>
              <a:rPr lang="el-GR" sz="2400" b="1" dirty="0" err="1" smtClean="0">
                <a:solidFill>
                  <a:srgbClr val="FFFF00"/>
                </a:solidFill>
              </a:rPr>
              <a:t>αιφνιδίου</a:t>
            </a:r>
            <a:r>
              <a:rPr lang="el-GR" sz="2400" b="1" dirty="0" smtClean="0">
                <a:solidFill>
                  <a:srgbClr val="FFFF00"/>
                </a:solidFill>
              </a:rPr>
              <a:t> καρδιακού θανάτου </a:t>
            </a:r>
            <a:r>
              <a:rPr lang="el-GR" sz="2400" b="1" dirty="0" smtClean="0">
                <a:solidFill>
                  <a:schemeClr val="bg1"/>
                </a:solidFill>
              </a:rPr>
              <a:t>σε νέους αθλητές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Διάγνωση με βάση το ατομικό και οικογενειακό ιστορικό ,το ΗΚΓ, το Υπερηχογράφημα και το </a:t>
            </a:r>
            <a:r>
              <a:rPr lang="en-US" sz="2400" b="1" dirty="0" err="1" smtClean="0">
                <a:solidFill>
                  <a:schemeClr val="bg1"/>
                </a:solidFill>
              </a:rPr>
              <a:t>Holter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ρυθμού 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4" name="RV dysplasia typica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78636" y="937541"/>
            <a:ext cx="3888233" cy="2641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556" y="5790009"/>
            <a:ext cx="4040392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Χαμηλός ουδός για τοποθέτηση </a:t>
            </a:r>
            <a:r>
              <a:rPr lang="el-GR" sz="2800" b="1" dirty="0" err="1" smtClean="0">
                <a:solidFill>
                  <a:schemeClr val="bg1"/>
                </a:solidFill>
              </a:rPr>
              <a:t>απινιδωτή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6" name="Εικόνα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226" y="3938362"/>
            <a:ext cx="5112774" cy="161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00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153" y="208943"/>
            <a:ext cx="5751871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Περιοριστική μυοκαρδιοπάθεια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8" y="1111045"/>
            <a:ext cx="48964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Η λιγότερο συχνή μυοκαρδιοπάθεια</a:t>
            </a: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</a:rPr>
              <a:t>Περιοριστική φυσιολογία </a:t>
            </a:r>
            <a:r>
              <a:rPr lang="el-GR" sz="2000" b="1" dirty="0" smtClean="0">
                <a:solidFill>
                  <a:schemeClr val="bg1"/>
                </a:solidFill>
              </a:rPr>
              <a:t>της αριστερής/δεξιάς κοιλίας με φυσιολογικό κλάσμα εξώθησης, φυσιολογικό ή μειωμένο διαστολικό και συστολικό όγκο και φυσιολογικό πάχος τοιχωμάτων</a:t>
            </a: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l-GR" sz="2800" b="1" dirty="0" smtClean="0">
                <a:solidFill>
                  <a:srgbClr val="FFFF00"/>
                </a:solidFill>
              </a:rPr>
              <a:t>Αιτιολογία</a:t>
            </a:r>
            <a:endParaRPr lang="el-GR" sz="2800" b="1" dirty="0">
              <a:solidFill>
                <a:srgbClr val="FFFF00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Ιδιοπαθής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Κληρονομική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● Συστηματική νόσος (</a:t>
            </a:r>
            <a:r>
              <a:rPr lang="el-GR" sz="2000" b="1" dirty="0" err="1" smtClean="0">
                <a:solidFill>
                  <a:srgbClr val="FFFF00"/>
                </a:solidFill>
              </a:rPr>
              <a:t>ΑΜΥΛΟΕΙΔΩΣΗ</a:t>
            </a:r>
            <a:r>
              <a:rPr lang="el-GR" sz="2000" b="1" dirty="0" err="1" smtClean="0">
                <a:solidFill>
                  <a:schemeClr val="bg1"/>
                </a:solidFill>
              </a:rPr>
              <a:t>,σαρκοειδωση,καρκινοειδές,σκληρόδερμα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Ενδομυοκαρδιακές</a:t>
            </a:r>
            <a:r>
              <a:rPr lang="el-GR" sz="2000" b="1" dirty="0" smtClean="0">
                <a:solidFill>
                  <a:schemeClr val="bg1"/>
                </a:solidFill>
              </a:rPr>
              <a:t> νόσοι (</a:t>
            </a:r>
            <a:r>
              <a:rPr lang="el-GR" sz="2000" b="1" dirty="0" err="1" smtClean="0">
                <a:solidFill>
                  <a:schemeClr val="bg1"/>
                </a:solidFill>
              </a:rPr>
              <a:t>υπερηωσινοφιλικό</a:t>
            </a:r>
            <a:r>
              <a:rPr lang="el-GR" sz="2000" b="1" dirty="0" smtClean="0">
                <a:solidFill>
                  <a:schemeClr val="bg1"/>
                </a:solidFill>
              </a:rPr>
              <a:t> σύνδρομο, </a:t>
            </a:r>
            <a:r>
              <a:rPr lang="el-GR" sz="2000" b="1" dirty="0" err="1" smtClean="0">
                <a:solidFill>
                  <a:schemeClr val="bg1"/>
                </a:solidFill>
              </a:rPr>
              <a:t>ενδομυοκαρδιακή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ίνωση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4" name="RESTRICTIVE 4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84706" y="1302299"/>
            <a:ext cx="4846637" cy="329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002" y="5027162"/>
            <a:ext cx="6550179" cy="16312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Δύσκολη θεραπεία (αντιμετώπιση αιτίου και διουρητικά)</a:t>
            </a:r>
          </a:p>
          <a:p>
            <a:endParaRPr lang="el-GR" sz="2000" b="1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Σημαντική η διαφορική διάγνωση με συμπιεστική περικαρδίτιδα η οποία έχει ριζική θεραπεία (</a:t>
            </a:r>
            <a:r>
              <a:rPr lang="el-GR" sz="2000" b="1" dirty="0" err="1" smtClean="0">
                <a:solidFill>
                  <a:schemeClr val="bg1"/>
                </a:solidFill>
              </a:rPr>
              <a:t>περικαρδιεκτομή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2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845" y="13765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Μυοκαρδιοπάθειες Φαινότυπος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75" y="1250538"/>
            <a:ext cx="2172929" cy="95410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Υπερτροφική (Η</a:t>
            </a:r>
            <a:r>
              <a:rPr lang="en-US" sz="2800" b="1" dirty="0" smtClean="0">
                <a:solidFill>
                  <a:schemeClr val="bg1"/>
                </a:solidFill>
              </a:rPr>
              <a:t>CM)</a:t>
            </a:r>
            <a:r>
              <a:rPr lang="el-GR" sz="2800" b="1" dirty="0" smtClean="0">
                <a:solidFill>
                  <a:schemeClr val="bg1"/>
                </a:solidFill>
              </a:rPr>
              <a:t> 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379" y="1270202"/>
            <a:ext cx="2005781" cy="954107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</a:rPr>
              <a:t>Διατατική</a:t>
            </a:r>
            <a:r>
              <a:rPr lang="el-GR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</a:rPr>
              <a:t>DCM)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763728" y="1250537"/>
            <a:ext cx="2546556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</a:rPr>
              <a:t>Αρυθμιογόνος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(ARVC)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852" y="1260486"/>
            <a:ext cx="2163096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Περιοριστική </a:t>
            </a:r>
            <a:r>
              <a:rPr lang="en-US" sz="2800" b="1" dirty="0" smtClean="0">
                <a:solidFill>
                  <a:schemeClr val="bg1"/>
                </a:solidFill>
              </a:rPr>
              <a:t>(RCM)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433" y="1250536"/>
            <a:ext cx="2261419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Αταξινόμητες</a:t>
            </a:r>
            <a:r>
              <a:rPr lang="en-US" sz="2800" b="1" dirty="0" smtClean="0">
                <a:solidFill>
                  <a:schemeClr val="bg1"/>
                </a:solidFill>
              </a:rPr>
              <a:t>Unclassified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13" name="HOCm 4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7820" y="2427124"/>
            <a:ext cx="3028335" cy="2057244"/>
          </a:xfrm>
          <a:prstGeom prst="rect">
            <a:avLst/>
          </a:prstGeom>
        </p:spPr>
      </p:pic>
      <p:pic>
        <p:nvPicPr>
          <p:cNvPr id="15" name="DCM 4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039346" y="4484368"/>
            <a:ext cx="3157846" cy="2145225"/>
          </a:xfrm>
          <a:prstGeom prst="rect">
            <a:avLst/>
          </a:prstGeom>
        </p:spPr>
      </p:pic>
      <p:pic>
        <p:nvPicPr>
          <p:cNvPr id="16" name="RV dysplasia typical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542502" y="2427124"/>
            <a:ext cx="3219925" cy="2187397"/>
          </a:xfrm>
          <a:prstGeom prst="rect">
            <a:avLst/>
          </a:prstGeom>
        </p:spPr>
      </p:pic>
      <p:pic>
        <p:nvPicPr>
          <p:cNvPr id="17" name="RESTRICTIVE 4c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971072" y="4324504"/>
            <a:ext cx="3441290" cy="2337778"/>
          </a:xfrm>
          <a:prstGeom prst="rect">
            <a:avLst/>
          </a:prstGeom>
        </p:spPr>
      </p:pic>
      <p:pic>
        <p:nvPicPr>
          <p:cNvPr id="19" name="NON COMPACTION 4C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914639" y="2427124"/>
            <a:ext cx="3183621" cy="2162735"/>
          </a:xfrm>
          <a:prstGeom prst="rect">
            <a:avLst/>
          </a:prstGeom>
        </p:spPr>
      </p:pic>
      <p:cxnSp>
        <p:nvCxnSpPr>
          <p:cNvPr id="23" name="Ευθύγραμμο βέλος σύνδεσης 22"/>
          <p:cNvCxnSpPr/>
          <p:nvPr/>
        </p:nvCxnSpPr>
        <p:spPr>
          <a:xfrm>
            <a:off x="3618269" y="2497394"/>
            <a:ext cx="0" cy="175014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8534400" y="2427124"/>
            <a:ext cx="0" cy="181057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3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7" repeatCount="indefinite" fill="remove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3" repeatCount="indefinite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9" repeatCount="indefinite" fill="remove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4805" y="117987"/>
            <a:ext cx="9500511" cy="6592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7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427" y="118742"/>
            <a:ext cx="953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prstClr val="white"/>
                </a:solidFill>
              </a:rPr>
              <a:t>Μυοκαρδιοπάθειες στην καθημερινή κλινική πράξη </a:t>
            </a:r>
            <a:endParaRPr lang="el-G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133" y="1200016"/>
            <a:ext cx="2172929" cy="83099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Υπερτροφική (Η</a:t>
            </a:r>
            <a:r>
              <a:rPr lang="en-US" sz="2400" b="1" dirty="0" smtClean="0">
                <a:solidFill>
                  <a:prstClr val="white"/>
                </a:solidFill>
              </a:rPr>
              <a:t>CM)</a:t>
            </a:r>
            <a:r>
              <a:rPr lang="el-GR" sz="2400" b="1" dirty="0" smtClean="0">
                <a:solidFill>
                  <a:prstClr val="white"/>
                </a:solidFill>
              </a:rPr>
              <a:t>  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6973" y="1200017"/>
            <a:ext cx="1681319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prstClr val="white"/>
                </a:solidFill>
              </a:rPr>
              <a:t>Διατατική</a:t>
            </a:r>
            <a:r>
              <a:rPr lang="el-GR" sz="2400" b="1" dirty="0" smtClean="0">
                <a:solidFill>
                  <a:prstClr val="white"/>
                </a:solidFill>
              </a:rPr>
              <a:t> (</a:t>
            </a:r>
            <a:r>
              <a:rPr lang="en-US" sz="2400" b="1" dirty="0" smtClean="0">
                <a:solidFill>
                  <a:prstClr val="white"/>
                </a:solidFill>
              </a:rPr>
              <a:t>DCM)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871" y="1200018"/>
            <a:ext cx="2128682" cy="8309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prstClr val="white"/>
                </a:solidFill>
              </a:rPr>
              <a:t>Αρυθμιογόνος</a:t>
            </a:r>
            <a:r>
              <a:rPr lang="el-GR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(ARVC)</a:t>
            </a:r>
            <a:r>
              <a:rPr lang="el-GR" sz="2400" b="1" dirty="0" smtClean="0">
                <a:solidFill>
                  <a:prstClr val="white"/>
                </a:solidFill>
              </a:rPr>
              <a:t> 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4132" y="1200018"/>
            <a:ext cx="2163096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Περιοριστική </a:t>
            </a:r>
            <a:r>
              <a:rPr lang="en-US" sz="2400" b="1" dirty="0" smtClean="0">
                <a:solidFill>
                  <a:prstClr val="white"/>
                </a:solidFill>
              </a:rPr>
              <a:t>(RCM)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07" y="1200018"/>
            <a:ext cx="1907452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</a:rPr>
              <a:t>Αταξινόμητες </a:t>
            </a:r>
            <a:r>
              <a:rPr lang="en-US" sz="2400" b="1" dirty="0" smtClean="0">
                <a:solidFill>
                  <a:prstClr val="white"/>
                </a:solidFill>
              </a:rPr>
              <a:t>Unclassified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280" y="2743200"/>
            <a:ext cx="16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Γενετική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63613"/>
            <a:ext cx="176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Επίκτητη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4753" y="2667540"/>
            <a:ext cx="227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Μετάλλαξη σε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πρωτείνη</a:t>
            </a:r>
            <a:r>
              <a:rPr lang="el-GR" sz="2000" b="1" dirty="0" smtClean="0">
                <a:solidFill>
                  <a:schemeClr val="bg1"/>
                </a:solidFill>
              </a:rPr>
              <a:t> του </a:t>
            </a:r>
            <a:r>
              <a:rPr lang="el-GR" sz="2000" b="1" dirty="0" err="1" smtClean="0">
                <a:solidFill>
                  <a:schemeClr val="bg1"/>
                </a:solidFill>
              </a:rPr>
              <a:t>σαρκομεριδίου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6973" y="5053781"/>
            <a:ext cx="292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 </a:t>
            </a:r>
            <a:r>
              <a:rPr lang="el-GR" sz="2000" b="1" dirty="0" smtClean="0">
                <a:solidFill>
                  <a:schemeClr val="bg1"/>
                </a:solidFill>
              </a:rPr>
              <a:t>Ιδιοπαθής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Μυοκαρδίτιδα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Αλκοολική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● </a:t>
            </a:r>
            <a:r>
              <a:rPr lang="el-GR" sz="2000" b="1" dirty="0" err="1" smtClean="0">
                <a:solidFill>
                  <a:schemeClr val="bg1"/>
                </a:solidFill>
              </a:rPr>
              <a:t>Ταχυμυοκαρδιοπάθεια</a:t>
            </a:r>
            <a:endParaRPr lang="el-GR" sz="2000" b="1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Κύησης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0387" y="2743200"/>
            <a:ext cx="158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Οικογενής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013" y="2743200"/>
            <a:ext cx="19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Οικογενής</a:t>
            </a:r>
            <a:r>
              <a:rPr lang="el-GR" b="1" dirty="0" err="1" smtClean="0"/>
              <a:t>ς</a:t>
            </a:r>
            <a:endParaRPr lang="el-G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59992" y="5063613"/>
            <a:ext cx="197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●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</a:rPr>
              <a:t>Αμυλοείδωση</a:t>
            </a:r>
            <a:r>
              <a:rPr lang="el-GR" b="1" dirty="0" err="1" smtClean="0"/>
              <a:t>ξ</a:t>
            </a:r>
            <a:endParaRPr lang="el-G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284548" y="2743200"/>
            <a:ext cx="190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</a:rPr>
              <a:t>●</a:t>
            </a:r>
            <a:r>
              <a:rPr lang="el-GR" sz="2000" b="1" dirty="0" smtClean="0">
                <a:solidFill>
                  <a:schemeClr val="bg1"/>
                </a:solidFill>
              </a:rPr>
              <a:t> Μη συμπαγές μυοκάρδιο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75493" y="5063613"/>
            <a:ext cx="172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●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Tako-tsubo</a:t>
            </a:r>
            <a:endParaRPr lang="el-GR" sz="2000" b="1" dirty="0">
              <a:solidFill>
                <a:schemeClr val="bg1"/>
              </a:solidFill>
            </a:endParaRPr>
          </a:p>
        </p:txBody>
      </p:sp>
      <p:cxnSp>
        <p:nvCxnSpPr>
          <p:cNvPr id="28" name="Ευθεία γραμμή σύνδεσης 27"/>
          <p:cNvCxnSpPr/>
          <p:nvPr/>
        </p:nvCxnSpPr>
        <p:spPr>
          <a:xfrm>
            <a:off x="1579293" y="2202426"/>
            <a:ext cx="0" cy="44825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34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219" y="147484"/>
            <a:ext cx="9881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</a:rPr>
              <a:t>Υπερτροφική Μυοκαρδιοπάθεια (</a:t>
            </a:r>
            <a:r>
              <a:rPr lang="en-US" sz="4400" b="1" dirty="0" smtClean="0">
                <a:solidFill>
                  <a:schemeClr val="bg1"/>
                </a:solidFill>
              </a:rPr>
              <a:t>HCM)</a:t>
            </a:r>
            <a:endParaRPr lang="el-GR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776" y="1276778"/>
            <a:ext cx="11385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Παρουσία αυξημένου πάχους τμήματος(των) της αριστερής κοιλίας ≥ 15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mm</a:t>
            </a:r>
            <a:r>
              <a:rPr lang="el-G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που δεν δικαιολογείται από αυξημένο </a:t>
            </a:r>
            <a:r>
              <a:rPr lang="el-GR" sz="28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μεταφορτίο</a:t>
            </a:r>
            <a:r>
              <a:rPr lang="el-G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(υπέρταση , στένωση αορτής)</a:t>
            </a:r>
            <a:endParaRPr lang="el-GR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HOCm sax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611733" y="3021627"/>
            <a:ext cx="4846637" cy="329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266" y="3342968"/>
            <a:ext cx="5397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Περίπου 1/500 ενήλικες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rgbClr val="FFFF00"/>
                </a:solidFill>
              </a:rPr>
              <a:t>●</a:t>
            </a:r>
            <a:r>
              <a:rPr lang="el-GR" sz="2400" b="1" dirty="0" smtClean="0">
                <a:solidFill>
                  <a:schemeClr val="bg1"/>
                </a:solidFill>
              </a:rPr>
              <a:t> Κληρονομική πάθηση που συνήθως αφορά μετάλλαξη σε γονίδιο που κωδικοποιεί </a:t>
            </a:r>
            <a:r>
              <a:rPr lang="el-GR" sz="2400" b="1" dirty="0" err="1" smtClean="0">
                <a:solidFill>
                  <a:schemeClr val="bg1"/>
                </a:solidFill>
              </a:rPr>
              <a:t>πρωτείνη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σαρκομεριδίου</a:t>
            </a:r>
            <a:r>
              <a:rPr lang="el-GR" sz="2400" b="1" dirty="0" smtClean="0">
                <a:solidFill>
                  <a:schemeClr val="bg1"/>
                </a:solidFill>
              </a:rPr>
              <a:t> και κληρονομείται με </a:t>
            </a:r>
            <a:r>
              <a:rPr lang="el-GR" sz="2400" b="1" dirty="0" err="1" smtClean="0">
                <a:solidFill>
                  <a:schemeClr val="bg1"/>
                </a:solidFill>
              </a:rPr>
              <a:t>αυτοσωμικό</a:t>
            </a:r>
            <a:r>
              <a:rPr lang="el-GR" sz="2400" b="1" dirty="0" smtClean="0">
                <a:solidFill>
                  <a:schemeClr val="bg1"/>
                </a:solidFill>
              </a:rPr>
              <a:t> επικρατούντα χαρακτήρα  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1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4" y="-412955"/>
            <a:ext cx="9940030" cy="74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05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2757" y="63192"/>
            <a:ext cx="6772017" cy="1143000"/>
          </a:xfrm>
        </p:spPr>
        <p:txBody>
          <a:bodyPr/>
          <a:lstStyle/>
          <a:p>
            <a:r>
              <a:rPr lang="el-GR" altLang="el-GR" sz="3600" b="1" dirty="0" err="1">
                <a:solidFill>
                  <a:schemeClr val="bg1"/>
                </a:solidFill>
              </a:rPr>
              <a:t>Παθογένεση</a:t>
            </a:r>
            <a:r>
              <a:rPr lang="el-GR" altLang="el-GR" sz="3600" b="1" dirty="0">
                <a:solidFill>
                  <a:schemeClr val="bg1"/>
                </a:solidFill>
              </a:rPr>
              <a:t> και </a:t>
            </a:r>
            <a:r>
              <a:rPr lang="el-GR" altLang="el-GR" sz="3600" b="1" dirty="0" err="1">
                <a:solidFill>
                  <a:schemeClr val="bg1"/>
                </a:solidFill>
              </a:rPr>
              <a:t>ιστοπαθολογία</a:t>
            </a:r>
            <a:endParaRPr lang="en-US" altLang="el-GR" sz="3600" b="1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36" y="1206192"/>
            <a:ext cx="10515600" cy="4351338"/>
          </a:xfrm>
        </p:spPr>
        <p:txBody>
          <a:bodyPr/>
          <a:lstStyle/>
          <a:p>
            <a:r>
              <a:rPr lang="el-GR" altLang="el-GR" dirty="0">
                <a:solidFill>
                  <a:schemeClr val="bg1"/>
                </a:solidFill>
              </a:rPr>
              <a:t>Η μετάλλαξη προκαλεί </a:t>
            </a:r>
            <a:r>
              <a:rPr lang="el-GR" altLang="el-GR" dirty="0" err="1">
                <a:solidFill>
                  <a:schemeClr val="bg1"/>
                </a:solidFill>
              </a:rPr>
              <a:t>ελλατωματική</a:t>
            </a:r>
            <a:r>
              <a:rPr lang="el-GR" altLang="el-GR" dirty="0">
                <a:solidFill>
                  <a:schemeClr val="bg1"/>
                </a:solidFill>
              </a:rPr>
              <a:t> </a:t>
            </a:r>
            <a:r>
              <a:rPr lang="el-GR" altLang="el-GR" dirty="0" err="1">
                <a:solidFill>
                  <a:schemeClr val="bg1"/>
                </a:solidFill>
              </a:rPr>
              <a:t>μυοϊνιδιακή</a:t>
            </a:r>
            <a:r>
              <a:rPr lang="el-GR" altLang="el-GR" dirty="0">
                <a:solidFill>
                  <a:schemeClr val="bg1"/>
                </a:solidFill>
              </a:rPr>
              <a:t> </a:t>
            </a:r>
            <a:r>
              <a:rPr lang="el-GR" altLang="el-GR" dirty="0" err="1">
                <a:solidFill>
                  <a:schemeClr val="bg1"/>
                </a:solidFill>
              </a:rPr>
              <a:t>συσπαστικότητα</a:t>
            </a:r>
            <a:r>
              <a:rPr lang="el-GR" altLang="el-GR" dirty="0">
                <a:solidFill>
                  <a:schemeClr val="bg1"/>
                </a:solidFill>
              </a:rPr>
              <a:t> που ενεργοποιεί αυξητικούς παράγοντες και οδηγεί σε</a:t>
            </a:r>
          </a:p>
          <a:p>
            <a:r>
              <a:rPr lang="el-GR" altLang="el-GR" b="1" i="1" dirty="0" err="1">
                <a:solidFill>
                  <a:schemeClr val="bg1"/>
                </a:solidFill>
              </a:rPr>
              <a:t>Εκσεσημασμένη</a:t>
            </a:r>
            <a:r>
              <a:rPr lang="el-GR" altLang="el-GR" b="1" i="1" dirty="0">
                <a:solidFill>
                  <a:schemeClr val="bg1"/>
                </a:solidFill>
              </a:rPr>
              <a:t> </a:t>
            </a:r>
            <a:r>
              <a:rPr lang="el-GR" altLang="el-GR" b="1" i="1" dirty="0" smtClean="0">
                <a:solidFill>
                  <a:srgbClr val="FFFF00"/>
                </a:solidFill>
              </a:rPr>
              <a:t>υπερτροφία συνήθως ασύμμετρη</a:t>
            </a:r>
            <a:endParaRPr lang="el-GR" altLang="el-GR" b="1" i="1" dirty="0">
              <a:solidFill>
                <a:srgbClr val="FFFF00"/>
              </a:solidFill>
            </a:endParaRPr>
          </a:p>
          <a:p>
            <a:r>
              <a:rPr lang="el-GR" altLang="el-GR" b="1" i="1" dirty="0">
                <a:solidFill>
                  <a:schemeClr val="bg1"/>
                </a:solidFill>
              </a:rPr>
              <a:t>Αποδιοργάνωση της </a:t>
            </a:r>
            <a:r>
              <a:rPr lang="el-GR" altLang="el-GR" b="1" i="1" dirty="0" err="1">
                <a:solidFill>
                  <a:schemeClr val="bg1"/>
                </a:solidFill>
              </a:rPr>
              <a:t>μυοκαρδιακής</a:t>
            </a:r>
            <a:r>
              <a:rPr lang="el-GR" altLang="el-GR" b="1" i="1" dirty="0">
                <a:solidFill>
                  <a:schemeClr val="bg1"/>
                </a:solidFill>
              </a:rPr>
              <a:t> και </a:t>
            </a:r>
            <a:r>
              <a:rPr lang="el-GR" altLang="el-GR" b="1" i="1" dirty="0" err="1">
                <a:solidFill>
                  <a:schemeClr val="bg1"/>
                </a:solidFill>
              </a:rPr>
              <a:t>μυοϊνιδιακής</a:t>
            </a:r>
            <a:r>
              <a:rPr lang="el-GR" altLang="el-GR" b="1" i="1" dirty="0">
                <a:solidFill>
                  <a:schemeClr val="bg1"/>
                </a:solidFill>
              </a:rPr>
              <a:t> </a:t>
            </a:r>
            <a:r>
              <a:rPr lang="el-GR" altLang="el-GR" b="1" i="1" dirty="0">
                <a:solidFill>
                  <a:srgbClr val="FFFF00"/>
                </a:solidFill>
              </a:rPr>
              <a:t>αρχιτεκτονικής</a:t>
            </a:r>
          </a:p>
          <a:p>
            <a:r>
              <a:rPr lang="el-GR" altLang="el-GR" b="1" i="1" dirty="0">
                <a:solidFill>
                  <a:schemeClr val="bg1"/>
                </a:solidFill>
              </a:rPr>
              <a:t>Διάμεση </a:t>
            </a:r>
            <a:r>
              <a:rPr lang="el-GR" altLang="el-GR" b="1" i="1" dirty="0" err="1">
                <a:solidFill>
                  <a:srgbClr val="FFFF00"/>
                </a:solidFill>
              </a:rPr>
              <a:t>ίνωση</a:t>
            </a:r>
            <a:endParaRPr lang="el-GR" altLang="el-GR" b="1" i="1" dirty="0">
              <a:solidFill>
                <a:srgbClr val="FFFF00"/>
              </a:solidFill>
            </a:endParaRPr>
          </a:p>
          <a:p>
            <a:r>
              <a:rPr lang="el-GR" altLang="el-GR" b="1" i="1" dirty="0">
                <a:solidFill>
                  <a:schemeClr val="bg1"/>
                </a:solidFill>
              </a:rPr>
              <a:t>Νόσο των </a:t>
            </a:r>
            <a:r>
              <a:rPr lang="el-GR" altLang="el-GR" b="1" i="1" dirty="0">
                <a:solidFill>
                  <a:srgbClr val="FFFF00"/>
                </a:solidFill>
              </a:rPr>
              <a:t>μικρών αγγείων </a:t>
            </a:r>
            <a:r>
              <a:rPr lang="el-GR" altLang="el-GR" b="1" i="1" dirty="0">
                <a:solidFill>
                  <a:schemeClr val="bg1"/>
                </a:solidFill>
              </a:rPr>
              <a:t>(πάχυνση τοιχώματος και μείωση διαμέτρου)</a:t>
            </a:r>
          </a:p>
          <a:p>
            <a:endParaRPr lang="el-GR" altLang="el-GR" b="1" i="1" dirty="0">
              <a:solidFill>
                <a:srgbClr val="FFFF00"/>
              </a:solidFill>
            </a:endParaRPr>
          </a:p>
          <a:p>
            <a:endParaRPr lang="en-US" altLang="el-GR" b="1" i="1" dirty="0">
              <a:solidFill>
                <a:srgbClr val="FFFF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65" y="3935938"/>
            <a:ext cx="1843343" cy="27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786580" y="1093172"/>
            <a:ext cx="10530349" cy="196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6580" y="5001809"/>
            <a:ext cx="2458064" cy="17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75" y="5001809"/>
            <a:ext cx="2436402" cy="17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2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1718</Words>
  <Application>Microsoft Office PowerPoint</Application>
  <PresentationFormat>Προσαρμογή</PresentationFormat>
  <Paragraphs>272</Paragraphs>
  <Slides>39</Slides>
  <Notes>0</Notes>
  <HiddenSlides>0</HiddenSlides>
  <MMClips>16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Μυοκαρδιοπάθειες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Παθογένεση και ιστοπαθολογία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Διατατική μυοκαρδιοπάθεια</vt:lpstr>
      <vt:lpstr>Διαφάνεια 29</vt:lpstr>
      <vt:lpstr>Διαφάνεια 30</vt:lpstr>
      <vt:lpstr>Διαφάνεια 31</vt:lpstr>
      <vt:lpstr>ΕΡΓΑΣΤΗΡΙΑΚΕΣ ΕΞΕΤΑΣΕΙΣ ΡΟΥΤΙΝΑΣ ΣΤΟΥΣ ΑΣΘΕΝΕΙΣ ΜΕ ΔΙΑΤΑΤΙΚΗ ΜΥΟΚΑΡΔΙΟΠΑΘΕΙΑ</vt:lpstr>
      <vt:lpstr>Διαφάνεια 33</vt:lpstr>
      <vt:lpstr>Διαφάνεια 34</vt:lpstr>
      <vt:lpstr>Καρδιακός καθετηριασμός /στεφανιογραφία στη διατατική μυοκαρδιοπάθεια</vt:lpstr>
      <vt:lpstr>Διαφάνεια 36</vt:lpstr>
      <vt:lpstr>Διαφάνεια 37</vt:lpstr>
      <vt:lpstr>Διαφάνεια 38</vt:lpstr>
      <vt:lpstr>Διαφάνεια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Μυοκαρδιοπάθειες</dc:title>
  <dc:creator>zoi korkontzelou</dc:creator>
  <cp:lastModifiedBy>nkouts</cp:lastModifiedBy>
  <cp:revision>120</cp:revision>
  <dcterms:created xsi:type="dcterms:W3CDTF">2017-03-04T09:27:16Z</dcterms:created>
  <dcterms:modified xsi:type="dcterms:W3CDTF">2020-04-09T08:42:30Z</dcterms:modified>
</cp:coreProperties>
</file>