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7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8" r:id="rId27"/>
    <p:sldId id="287" r:id="rId28"/>
    <p:sldId id="284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5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6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74A69-09CC-4611-A960-C9712D402F9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37E0-7807-4F4F-9F2F-0C933A1CEA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08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06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60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78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07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58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84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66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9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1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0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4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25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3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59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9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96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080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7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88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0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0512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38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07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95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30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08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75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78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1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16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882D-6DD9-445C-85C3-DE00595D3F83}" type="datetimeFigureOut">
              <a:rPr lang="el-GR" smtClean="0"/>
              <a:t>17/7/2014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5E3D-F1DD-4A69-95A6-270765E496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01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17/7/2014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5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 smtClean="0">
                <a:latin typeface="+mn-lt"/>
              </a:rPr>
              <a:t/>
            </a:r>
            <a:br>
              <a:rPr lang="el-GR" sz="4400" b="1" dirty="0" smtClean="0">
                <a:latin typeface="+mn-lt"/>
              </a:rPr>
            </a:br>
            <a:r>
              <a:rPr lang="el-GR" sz="4400" b="1" dirty="0">
                <a:latin typeface="+mn-lt"/>
              </a:rPr>
              <a:t/>
            </a:r>
            <a:br>
              <a:rPr lang="el-GR" sz="4400" b="1" dirty="0">
                <a:latin typeface="+mn-lt"/>
              </a:rPr>
            </a:br>
            <a:r>
              <a:rPr lang="el-GR" sz="4400" b="1" dirty="0" smtClean="0">
                <a:latin typeface="+mn-lt"/>
              </a:rPr>
              <a:t/>
            </a:r>
            <a:br>
              <a:rPr lang="el-GR" sz="4400" b="1" dirty="0" smtClean="0">
                <a:latin typeface="+mn-lt"/>
              </a:rPr>
            </a:br>
            <a:r>
              <a:rPr lang="el-GR" sz="4400" b="1" dirty="0">
                <a:latin typeface="+mn-lt"/>
              </a:rPr>
              <a:t/>
            </a:r>
            <a:br>
              <a:rPr lang="el-GR" sz="4400" b="1" dirty="0">
                <a:latin typeface="+mn-lt"/>
              </a:rPr>
            </a:br>
            <a:r>
              <a:rPr lang="el-GR" sz="4400" b="1" dirty="0" smtClean="0">
                <a:latin typeface="+mn-lt"/>
              </a:rPr>
              <a:t/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Κλασσική Μηχανική</a:t>
            </a:r>
            <a:br>
              <a:rPr lang="el-GR" sz="4400" b="1" dirty="0" smtClean="0">
                <a:latin typeface="+mn-lt"/>
              </a:rPr>
            </a:br>
            <a:endParaRPr lang="el-GR" sz="4400" b="1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55676" y="3464700"/>
            <a:ext cx="5832648" cy="131445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3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100" dirty="0"/>
              <a:t>	</a:t>
            </a:r>
            <a:r>
              <a:rPr lang="el-GR" sz="2800" dirty="0"/>
              <a:t>Κεντρικά Πεδία Δυνάμεων</a:t>
            </a:r>
            <a:endParaRPr lang="en-US" sz="2800" dirty="0"/>
          </a:p>
          <a:p>
            <a:endParaRPr lang="en-US" sz="2100" dirty="0"/>
          </a:p>
          <a:p>
            <a:r>
              <a:rPr lang="el-GR" sz="2800" dirty="0"/>
              <a:t>Βασίλειος </a:t>
            </a:r>
            <a:r>
              <a:rPr lang="el-GR" sz="2800" dirty="0" err="1"/>
              <a:t>Λουκόπουλος</a:t>
            </a:r>
            <a:r>
              <a:rPr lang="el-GR" sz="2800" dirty="0"/>
              <a:t>, Επίκουρος Καθηγητής</a:t>
            </a:r>
          </a:p>
          <a:p>
            <a:r>
              <a:rPr lang="el-GR" sz="2800" dirty="0"/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658" y="5437255"/>
            <a:ext cx="1186264" cy="41504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922" y="5260074"/>
            <a:ext cx="3232717" cy="76940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8" y="540913"/>
            <a:ext cx="2205572" cy="9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93" y="540913"/>
            <a:ext cx="3493107" cy="9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Ολοκληρώματα της κινήσεως </a:t>
            </a:r>
            <a:r>
              <a:rPr lang="el-GR" b="1" dirty="0" smtClean="0">
                <a:latin typeface="+mn-lt"/>
              </a:rPr>
              <a:t>(2)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Από τις δύο αυτές σχέσεις προκύπτει ότι η μηχανική ενέργεια τού υλικού σημείου, το οποίο κινείται εντός κεντρικού πεδίου δυνάμεων, είναι </a:t>
            </a:r>
            <a:r>
              <a:rPr lang="el-GR" dirty="0" smtClean="0"/>
              <a:t>σταθερά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μηχανική ενέργεια </a:t>
            </a:r>
            <a:r>
              <a:rPr lang="el-GR" dirty="0" smtClean="0"/>
              <a:t>του </a:t>
            </a:r>
            <a:r>
              <a:rPr lang="el-GR" dirty="0"/>
              <a:t>υλικού σημείου γράφεται και ως εξής: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96540"/>
              </p:ext>
            </p:extLst>
          </p:nvPr>
        </p:nvGraphicFramePr>
        <p:xfrm>
          <a:off x="3309869" y="3322749"/>
          <a:ext cx="2176530" cy="414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r:id="rId3" imgW="1193800" imgH="190500" progId="Equation.DSMT4">
                  <p:embed/>
                </p:oleObj>
              </mc:Choice>
              <mc:Fallback>
                <p:oleObj r:id="rId3" imgW="11938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869" y="3322749"/>
                        <a:ext cx="2176530" cy="414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07257"/>
              </p:ext>
            </p:extLst>
          </p:nvPr>
        </p:nvGraphicFramePr>
        <p:xfrm>
          <a:off x="2311758" y="5268254"/>
          <a:ext cx="4520483" cy="66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r:id="rId5" imgW="2286000" imgH="342900" progId="Equation.3">
                  <p:embed/>
                </p:oleObj>
              </mc:Choice>
              <mc:Fallback>
                <p:oleObj r:id="rId5" imgW="22860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758" y="5268254"/>
                        <a:ext cx="4520483" cy="668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4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Ολοκληρώματα της κινήσεως </a:t>
            </a:r>
            <a:r>
              <a:rPr lang="el-GR" b="1" dirty="0" smtClean="0">
                <a:latin typeface="+mn-lt"/>
              </a:rPr>
              <a:t>(3)</a:t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Αν στην τελευταία σχέση </a:t>
            </a:r>
            <a:r>
              <a:rPr lang="el-GR" dirty="0" smtClean="0"/>
              <a:t>θέσουμε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Τότε προκύπτει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Όπου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838861"/>
              </p:ext>
            </p:extLst>
          </p:nvPr>
        </p:nvGraphicFramePr>
        <p:xfrm>
          <a:off x="4056845" y="2592210"/>
          <a:ext cx="1030309" cy="871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r:id="rId3" imgW="482391" imgH="368140" progId="Equation.3">
                  <p:embed/>
                </p:oleObj>
              </mc:Choice>
              <mc:Fallback>
                <p:oleObj r:id="rId3" imgW="482391" imgH="3681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845" y="2592210"/>
                        <a:ext cx="1030309" cy="871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419100" y="-914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14943"/>
              </p:ext>
            </p:extLst>
          </p:nvPr>
        </p:nvGraphicFramePr>
        <p:xfrm>
          <a:off x="3116686" y="4333383"/>
          <a:ext cx="3940935" cy="77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r:id="rId5" imgW="2094591" imgH="406224" progId="Equation.3">
                  <p:embed/>
                </p:oleObj>
              </mc:Choice>
              <mc:Fallback>
                <p:oleObj r:id="rId5" imgW="2094591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686" y="4333383"/>
                        <a:ext cx="3940935" cy="772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00017"/>
              </p:ext>
            </p:extLst>
          </p:nvPr>
        </p:nvGraphicFramePr>
        <p:xfrm>
          <a:off x="3657599" y="5971461"/>
          <a:ext cx="1828800" cy="74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r:id="rId7" imgW="1066337" imgH="406224" progId="Equation.3">
                  <p:embed/>
                </p:oleObj>
              </mc:Choice>
              <mc:Fallback>
                <p:oleObj r:id="rId7" imgW="1066337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9" y="5971461"/>
                        <a:ext cx="1828800" cy="745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Επεξήγηση με δεξιό βέλος 10"/>
          <p:cNvSpPr/>
          <p:nvPr/>
        </p:nvSpPr>
        <p:spPr>
          <a:xfrm>
            <a:off x="890918" y="5971461"/>
            <a:ext cx="2285346" cy="74567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Ανηγμένο</a:t>
            </a:r>
            <a:r>
              <a:rPr lang="el-GR" dirty="0" smtClean="0"/>
              <a:t> δυναμικό του πεδίου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+mn-lt"/>
              </a:rPr>
              <a:t>Η Διαφορική  εξίσωση της κινήσεως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b="1" u="sng" dirty="0"/>
              <a:t>α) Διαφορική εξίσωση ως προς τον </a:t>
            </a:r>
            <a:r>
              <a:rPr lang="el-GR" b="1" u="sng" dirty="0" smtClean="0"/>
              <a:t>χρόνο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r>
              <a:rPr lang="el-GR" dirty="0"/>
              <a:t>Θεωρούμε κεντρικό πεδίο δυνάμεων η πηγή τού οποίου συμπίπτει με την αρχή  των </a:t>
            </a:r>
            <a:r>
              <a:rPr lang="el-GR" dirty="0" smtClean="0"/>
              <a:t>συντεταγμένων</a:t>
            </a:r>
            <a:r>
              <a:rPr lang="en-US" dirty="0" smtClean="0"/>
              <a:t>.</a:t>
            </a:r>
          </a:p>
          <a:p>
            <a:r>
              <a:rPr lang="el-GR" dirty="0" smtClean="0"/>
              <a:t>Από τη </a:t>
            </a:r>
            <a:r>
              <a:rPr lang="el-GR" dirty="0"/>
              <a:t>σχέση </a:t>
            </a:r>
            <a:r>
              <a:rPr lang="el-GR" dirty="0" smtClean="0"/>
              <a:t>                             προσδιορίζεται η </a:t>
            </a:r>
            <a:r>
              <a:rPr lang="el-GR" dirty="0"/>
              <a:t>απόσταση </a:t>
            </a:r>
            <a:r>
              <a:rPr lang="el-GR" dirty="0" smtClean="0"/>
              <a:t>του </a:t>
            </a:r>
            <a:r>
              <a:rPr lang="el-GR" dirty="0"/>
              <a:t>υλικού σημείου από το ελκτικό κέντρο ως συνάρτηση τού </a:t>
            </a:r>
            <a:r>
              <a:rPr lang="el-GR" dirty="0" smtClean="0"/>
              <a:t>χρόνου,             .</a:t>
            </a:r>
          </a:p>
          <a:p>
            <a:r>
              <a:rPr lang="el-GR" dirty="0" smtClean="0"/>
              <a:t>Αντίστοιχα από </a:t>
            </a:r>
            <a:r>
              <a:rPr lang="el-GR" dirty="0"/>
              <a:t>τη σχέση </a:t>
            </a:r>
            <a:r>
              <a:rPr lang="el-GR" dirty="0" smtClean="0"/>
              <a:t>              προσδιορίζεται η</a:t>
            </a:r>
          </a:p>
          <a:p>
            <a:r>
              <a:rPr lang="el-GR" dirty="0" smtClean="0"/>
              <a:t> </a:t>
            </a:r>
            <a:r>
              <a:rPr lang="el-GR" dirty="0"/>
              <a:t>γωνία  </a:t>
            </a:r>
            <a:r>
              <a:rPr lang="el-GR" dirty="0" smtClean="0"/>
              <a:t>θ, </a:t>
            </a:r>
            <a:r>
              <a:rPr lang="el-GR" dirty="0"/>
              <a:t>που σχηματίζει η επιβατική ακτίνα με κάποια σταθερά ευθεία αναφοράς, ως συνάρτηση τού χρόνου εφ’ όσον είναι γνωστή  η έκφραση </a:t>
            </a:r>
            <a:r>
              <a:rPr lang="el-GR" dirty="0" smtClean="0"/>
              <a:t>             </a:t>
            </a:r>
            <a:r>
              <a:rPr lang="el-GR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02406"/>
              </p:ext>
            </p:extLst>
          </p:nvPr>
        </p:nvGraphicFramePr>
        <p:xfrm>
          <a:off x="2890571" y="3000547"/>
          <a:ext cx="2073499" cy="632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r:id="rId3" imgW="1015559" imgH="406224" progId="Equation.3">
                  <p:embed/>
                </p:oleObj>
              </mc:Choice>
              <mc:Fallback>
                <p:oleObj r:id="rId3" imgW="1015559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571" y="3000547"/>
                        <a:ext cx="2073499" cy="632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213497"/>
              </p:ext>
            </p:extLst>
          </p:nvPr>
        </p:nvGraphicFramePr>
        <p:xfrm>
          <a:off x="4572000" y="3837816"/>
          <a:ext cx="1019511" cy="43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r:id="rId5" imgW="393529" imgH="190417" progId="Equation.3">
                  <p:embed/>
                </p:oleObj>
              </mc:Choice>
              <mc:Fallback>
                <p:oleObj r:id="rId5" imgW="393529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37816"/>
                        <a:ext cx="1019511" cy="433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05420"/>
              </p:ext>
            </p:extLst>
          </p:nvPr>
        </p:nvGraphicFramePr>
        <p:xfrm>
          <a:off x="4387204" y="4247966"/>
          <a:ext cx="973428" cy="6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r:id="rId7" imgW="482391" imgH="368140" progId="Equation.3">
                  <p:embed/>
                </p:oleObj>
              </mc:Choice>
              <mc:Fallback>
                <p:oleObj r:id="rId7" imgW="482391" imgH="3681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04" y="4247966"/>
                        <a:ext cx="973428" cy="69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316939"/>
              </p:ext>
            </p:extLst>
          </p:nvPr>
        </p:nvGraphicFramePr>
        <p:xfrm>
          <a:off x="5591511" y="5507261"/>
          <a:ext cx="1019511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r:id="rId9" imgW="393529" imgH="190417" progId="Equation.3">
                  <p:embed/>
                </p:oleObj>
              </mc:Choice>
              <mc:Fallback>
                <p:oleObj r:id="rId9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511" y="5507261"/>
                        <a:ext cx="1019511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1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Η Διαφορική  εξίσωση της κινήσεως </a:t>
            </a:r>
            <a:r>
              <a:rPr lang="el-GR" b="1" dirty="0" smtClean="0">
                <a:latin typeface="+mn-lt"/>
              </a:rPr>
              <a:t>(2)</a:t>
            </a:r>
            <a:r>
              <a:rPr lang="el-GR" sz="4000" b="1" dirty="0" smtClean="0">
                <a:latin typeface="+mn-lt"/>
              </a:rPr>
              <a:t/>
            </a:r>
            <a:br>
              <a:rPr lang="el-GR" sz="4000" b="1" dirty="0" smtClean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/>
              <a:t>β) Διαφορικές εξισώσεις ως προς την πολική </a:t>
            </a:r>
            <a:r>
              <a:rPr lang="el-GR" b="1" u="sng" dirty="0" smtClean="0"/>
              <a:t>γωνία</a:t>
            </a:r>
            <a:r>
              <a:rPr lang="en-US" b="1" u="sng" dirty="0" smtClean="0"/>
              <a:t>:</a:t>
            </a:r>
          </a:p>
          <a:p>
            <a:pPr marL="0" indent="0">
              <a:buNone/>
            </a:pPr>
            <a:r>
              <a:rPr lang="el-GR" dirty="0"/>
              <a:t>Εκτός από την έκφραση  </a:t>
            </a:r>
            <a:r>
              <a:rPr lang="en-US" dirty="0" smtClean="0"/>
              <a:t>             </a:t>
            </a:r>
            <a:r>
              <a:rPr lang="el-GR" dirty="0" smtClean="0"/>
              <a:t>της </a:t>
            </a:r>
            <a:r>
              <a:rPr lang="el-GR" dirty="0"/>
              <a:t>ακτινικής αποστάσεως τού υλικού σημείου από το ελκτικό κέντρο είναι απαραίτητο να γνωρίζουμε και την έκφραση της ακτινικής αποστάσεως συναρτήσει της γωνίας </a:t>
            </a:r>
            <a:r>
              <a:rPr lang="el-GR" dirty="0" smtClean="0"/>
              <a:t>, </a:t>
            </a:r>
            <a:r>
              <a:rPr lang="el-GR" dirty="0"/>
              <a:t>που σχηματίζει η επιβατική ακτίνα με κάποια σταθερά ευθεία αναφοράς. </a:t>
            </a:r>
            <a:r>
              <a:rPr lang="el-GR" dirty="0" smtClean="0"/>
              <a:t>Αυτό μπορεί να επιτευχθεί με δύο διαφορετικές τεχνικές ώστε τελικά να καταλήξουμε στην ακτινική απόσταση συναρτήσει της γωνιακής θέσης              .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452669"/>
              </p:ext>
            </p:extLst>
          </p:nvPr>
        </p:nvGraphicFramePr>
        <p:xfrm>
          <a:off x="4301543" y="2369713"/>
          <a:ext cx="850006" cy="402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r:id="rId3" imgW="393529" imgH="190417" progId="Equation.3">
                  <p:embed/>
                </p:oleObj>
              </mc:Choice>
              <mc:Fallback>
                <p:oleObj r:id="rId3" imgW="393529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543" y="2369713"/>
                        <a:ext cx="850006" cy="4028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48684"/>
              </p:ext>
            </p:extLst>
          </p:nvPr>
        </p:nvGraphicFramePr>
        <p:xfrm>
          <a:off x="5460642" y="5486400"/>
          <a:ext cx="1107583" cy="35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r:id="rId5" imgW="355446" imgH="190417" progId="Equation.3">
                  <p:embed/>
                </p:oleObj>
              </mc:Choice>
              <mc:Fallback>
                <p:oleObj r:id="rId5" imgW="355446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642" y="5486400"/>
                        <a:ext cx="1107583" cy="357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4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latin typeface="+mn-lt"/>
              </a:rPr>
              <a:t>Ελκτικές δυνάμεις της </a:t>
            </a:r>
            <a:r>
              <a:rPr lang="el-GR" sz="4000" b="1" dirty="0" smtClean="0">
                <a:latin typeface="+mn-lt"/>
              </a:rPr>
              <a:t>μορφής </a:t>
            </a:r>
            <a:r>
              <a:rPr lang="el-GR" dirty="0"/>
              <a:t/>
            </a:r>
            <a:br>
              <a:rPr lang="el-GR" dirty="0"/>
            </a:br>
            <a:r>
              <a:rPr lang="en-US" sz="4000" b="1" dirty="0" smtClean="0">
                <a:latin typeface="+mn-lt"/>
              </a:rPr>
              <a:t>(1)</a:t>
            </a: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Θεωρούμε  υλικό </a:t>
            </a:r>
            <a:r>
              <a:rPr lang="el-GR" dirty="0" smtClean="0"/>
              <a:t>σημείο</a:t>
            </a:r>
            <a:r>
              <a:rPr lang="en-US" dirty="0" smtClean="0"/>
              <a:t> P(m)</a:t>
            </a:r>
            <a:r>
              <a:rPr lang="el-GR" dirty="0" smtClean="0"/>
              <a:t>, </a:t>
            </a:r>
            <a:r>
              <a:rPr lang="el-GR" dirty="0"/>
              <a:t>κινούμενο υπό την επίδραση κεντρικού πεδίου </a:t>
            </a:r>
            <a:r>
              <a:rPr lang="el-GR" dirty="0" smtClean="0"/>
              <a:t>δυνάμεων. </a:t>
            </a:r>
            <a:r>
              <a:rPr lang="el-GR" dirty="0"/>
              <a:t>Η διαφορική εξίσωση της κινήσεως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l-GR" dirty="0" smtClean="0"/>
          </a:p>
          <a:p>
            <a:r>
              <a:rPr lang="el-GR" dirty="0" smtClean="0"/>
              <a:t>Η λύση αυτής είναι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Όπου</a:t>
            </a:r>
            <a:r>
              <a:rPr lang="en-US" dirty="0" smtClean="0"/>
              <a:t>: </a:t>
            </a:r>
          </a:p>
          <a:p>
            <a:endParaRPr lang="el-G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30362"/>
              </p:ext>
            </p:extLst>
          </p:nvPr>
        </p:nvGraphicFramePr>
        <p:xfrm>
          <a:off x="7328079" y="311689"/>
          <a:ext cx="1352282" cy="91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r:id="rId3" imgW="482391" imgH="368140" progId="Equation.DSMT4">
                  <p:embed/>
                </p:oleObj>
              </mc:Choice>
              <mc:Fallback>
                <p:oleObj r:id="rId3" imgW="482391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079" y="311689"/>
                        <a:ext cx="1352282" cy="911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10074"/>
              </p:ext>
            </p:extLst>
          </p:nvPr>
        </p:nvGraphicFramePr>
        <p:xfrm>
          <a:off x="3472298" y="2825235"/>
          <a:ext cx="2199404" cy="80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r:id="rId5" imgW="1167893" imgH="406224" progId="Equation.3">
                  <p:embed/>
                </p:oleObj>
              </mc:Choice>
              <mc:Fallback>
                <p:oleObj r:id="rId5" imgW="1167893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98" y="2825235"/>
                        <a:ext cx="2199404" cy="808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592790"/>
              </p:ext>
            </p:extLst>
          </p:nvPr>
        </p:nvGraphicFramePr>
        <p:xfrm>
          <a:off x="3612524" y="4240233"/>
          <a:ext cx="1918952" cy="78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r:id="rId7" imgW="1066800" imgH="381000" progId="Equation.DSMT4">
                  <p:embed/>
                </p:oleObj>
              </mc:Choice>
              <mc:Fallback>
                <p:oleObj r:id="rId7" imgW="10668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524" y="4240233"/>
                        <a:ext cx="1918952" cy="785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78560"/>
              </p:ext>
            </p:extLst>
          </p:nvPr>
        </p:nvGraphicFramePr>
        <p:xfrm>
          <a:off x="2216775" y="5292173"/>
          <a:ext cx="2020373" cy="79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r:id="rId9" imgW="927100" imgH="381000" progId="Equation.DSMT4">
                  <p:embed/>
                </p:oleObj>
              </mc:Choice>
              <mc:Fallback>
                <p:oleObj r:id="rId9" imgW="927100" imgH="381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775" y="5292173"/>
                        <a:ext cx="2020373" cy="79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4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latin typeface="+mn-lt"/>
              </a:rPr>
              <a:t>Ελκτικές δυνάμεις της μορφής </a:t>
            </a:r>
            <a:r>
              <a:rPr lang="el-GR" sz="4000" dirty="0">
                <a:latin typeface="+mn-lt"/>
              </a:rPr>
              <a:t/>
            </a:r>
            <a:br>
              <a:rPr lang="el-GR" sz="4000" dirty="0">
                <a:latin typeface="+mn-lt"/>
              </a:rPr>
            </a:br>
            <a:r>
              <a:rPr lang="en-US" sz="4000" b="1" dirty="0" smtClean="0">
                <a:latin typeface="+mn-lt"/>
              </a:rPr>
              <a:t>(2)</a:t>
            </a:r>
            <a:endParaRPr lang="el-GR" sz="4000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ι σταθερές            προσδιορίζονται </a:t>
            </a:r>
            <a:r>
              <a:rPr lang="el-GR" dirty="0"/>
              <a:t>από τις αρχικές συνθήκες. </a:t>
            </a:r>
            <a:endParaRPr lang="el-GR" dirty="0" smtClean="0"/>
          </a:p>
          <a:p>
            <a:r>
              <a:rPr lang="el-GR" dirty="0"/>
              <a:t>Η </a:t>
            </a:r>
            <a:r>
              <a:rPr lang="el-GR" dirty="0" smtClean="0"/>
              <a:t>σταθερά</a:t>
            </a:r>
            <a:r>
              <a:rPr lang="en-US" dirty="0" smtClean="0"/>
              <a:t> e</a:t>
            </a:r>
            <a:r>
              <a:rPr lang="el-GR" dirty="0" smtClean="0"/>
              <a:t> </a:t>
            </a:r>
            <a:r>
              <a:rPr lang="el-GR" dirty="0"/>
              <a:t>είναι η εκκεντρότητα της κωνικής τομής και από αυτήν εξαρτάται το είδος της τροχιάς.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e=0               </a:t>
            </a:r>
            <a:r>
              <a:rPr lang="el-GR" dirty="0" smtClean="0"/>
              <a:t>κυκλική τροχιά με κέντρο το 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e=1               </a:t>
            </a:r>
            <a:r>
              <a:rPr lang="el-GR" dirty="0" smtClean="0"/>
              <a:t>παραβολική τροχιά με εστία το 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</a:t>
            </a:r>
            <a:r>
              <a:rPr lang="en-US" dirty="0" smtClean="0"/>
              <a:t>e&gt;1               </a:t>
            </a:r>
            <a:r>
              <a:rPr lang="el-GR" dirty="0" smtClean="0"/>
              <a:t>υπερβολική τροχιά με μία εκ των εστιών το 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</a:t>
            </a:r>
            <a:r>
              <a:rPr lang="el-GR" dirty="0" smtClean="0"/>
              <a:t>0&lt;</a:t>
            </a:r>
            <a:r>
              <a:rPr lang="en-US" dirty="0" smtClean="0"/>
              <a:t>e&lt;1             </a:t>
            </a:r>
            <a:r>
              <a:rPr lang="el-GR"/>
              <a:t> </a:t>
            </a:r>
            <a:r>
              <a:rPr lang="el-GR" smtClean="0"/>
              <a:t>ελλειπτική </a:t>
            </a:r>
            <a:r>
              <a:rPr lang="el-GR" dirty="0" smtClean="0"/>
              <a:t>τροχιά με μία εκ των εστιών το Ο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20550"/>
              </p:ext>
            </p:extLst>
          </p:nvPr>
        </p:nvGraphicFramePr>
        <p:xfrm>
          <a:off x="7328079" y="311689"/>
          <a:ext cx="1352282" cy="91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r:id="rId3" imgW="482391" imgH="368140" progId="Equation.DSMT4">
                  <p:embed/>
                </p:oleObj>
              </mc:Choice>
              <mc:Fallback>
                <p:oleObj r:id="rId3" imgW="482391" imgH="3681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079" y="311689"/>
                        <a:ext cx="1352282" cy="911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66488"/>
              </p:ext>
            </p:extLst>
          </p:nvPr>
        </p:nvGraphicFramePr>
        <p:xfrm>
          <a:off x="2704562" y="1799824"/>
          <a:ext cx="734096" cy="51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r:id="rId5" imgW="304668" imgH="190417" progId="Equation.DSMT4">
                  <p:embed/>
                </p:oleObj>
              </mc:Choice>
              <mc:Fallback>
                <p:oleObj r:id="rId5" imgW="304668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562" y="1799824"/>
                        <a:ext cx="734096" cy="511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Δεξιό βέλος 6"/>
          <p:cNvSpPr/>
          <p:nvPr/>
        </p:nvSpPr>
        <p:spPr>
          <a:xfrm>
            <a:off x="1815307" y="3570982"/>
            <a:ext cx="734096" cy="287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370" y="4049195"/>
            <a:ext cx="755970" cy="32311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307" y="4560652"/>
            <a:ext cx="755970" cy="32311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0005" y="5353589"/>
            <a:ext cx="755970" cy="3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Κυκλικές τροχιές. Ευστάθεια των κυκλικών </a:t>
            </a:r>
            <a:r>
              <a:rPr lang="el-GR" b="1" dirty="0" smtClean="0">
                <a:latin typeface="+mn-lt"/>
              </a:rPr>
              <a:t>τροχιών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υλικό </a:t>
            </a:r>
            <a:r>
              <a:rPr lang="el-GR" dirty="0" smtClean="0"/>
              <a:t>σημείο</a:t>
            </a:r>
            <a:r>
              <a:rPr lang="en-US" dirty="0" smtClean="0"/>
              <a:t> P(m)</a:t>
            </a:r>
            <a:r>
              <a:rPr lang="en-US" dirty="0"/>
              <a:t> </a:t>
            </a:r>
            <a:r>
              <a:rPr lang="el-GR" dirty="0" smtClean="0"/>
              <a:t>το </a:t>
            </a:r>
            <a:r>
              <a:rPr lang="el-GR" dirty="0"/>
              <a:t>οποίο κινείται με σταθερή ταχύτητα σε κύκλο ακτίνας </a:t>
            </a:r>
            <a:r>
              <a:rPr lang="el-GR" dirty="0" smtClean="0"/>
              <a:t>α.</a:t>
            </a:r>
          </a:p>
          <a:p>
            <a:r>
              <a:rPr lang="el-GR" dirty="0" smtClean="0"/>
              <a:t>Η εξίσωση της κυκλικής κίνησης γράφεται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κίνηση υλικού σημείου επί της επιβατικής του ακτίνας περιγράφεται από την </a:t>
            </a:r>
            <a:r>
              <a:rPr lang="el-GR" dirty="0" smtClean="0"/>
              <a:t>εξίσωση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1101"/>
              </p:ext>
            </p:extLst>
          </p:nvPr>
        </p:nvGraphicFramePr>
        <p:xfrm>
          <a:off x="3928057" y="3306696"/>
          <a:ext cx="1429554" cy="73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r:id="rId3" imgW="825142" imgH="406224" progId="Equation.3">
                  <p:embed/>
                </p:oleObj>
              </mc:Choice>
              <mc:Fallback>
                <p:oleObj r:id="rId3" imgW="825142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057" y="3306696"/>
                        <a:ext cx="1429554" cy="737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294584"/>
              </p:ext>
            </p:extLst>
          </p:nvPr>
        </p:nvGraphicFramePr>
        <p:xfrm>
          <a:off x="3805708" y="5357611"/>
          <a:ext cx="1532584" cy="81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r:id="rId5" imgW="837836" imgH="406224" progId="Equation.3">
                  <p:embed/>
                </p:oleObj>
              </mc:Choice>
              <mc:Fallback>
                <p:oleObj r:id="rId5" imgW="837836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708" y="5357611"/>
                        <a:ext cx="1532584" cy="819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43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Κυκλικές τροχιές. Ευστάθεια των κυκλικών τροχιών </a:t>
            </a:r>
            <a:r>
              <a:rPr lang="el-GR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2</a:t>
            </a:r>
            <a:r>
              <a:rPr lang="el-GR" b="1" dirty="0" smtClean="0">
                <a:latin typeface="+mn-lt"/>
              </a:rPr>
              <a:t>)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Μετά από πράξεις καταλήγουμε στην παρακάτω μορφή και όπου          είναι το </a:t>
            </a:r>
            <a:r>
              <a:rPr lang="el-GR" dirty="0" err="1" smtClean="0"/>
              <a:t>ανηγμένο</a:t>
            </a:r>
            <a:r>
              <a:rPr lang="el-GR" dirty="0" smtClean="0"/>
              <a:t> δυναμικό του πεδίου.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Η συνθήκη ευστάθειας για την κυκλική τροχιά είναι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&gt;0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07056"/>
              </p:ext>
            </p:extLst>
          </p:nvPr>
        </p:nvGraphicFramePr>
        <p:xfrm>
          <a:off x="3374265" y="2298680"/>
          <a:ext cx="695459" cy="32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r:id="rId3" imgW="317225" imgH="190335" progId="Equation.3">
                  <p:embed/>
                </p:oleObj>
              </mc:Choice>
              <mc:Fallback>
                <p:oleObj r:id="rId3" imgW="317225" imgH="19033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265" y="2298680"/>
                        <a:ext cx="695459" cy="325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15479"/>
              </p:ext>
            </p:extLst>
          </p:nvPr>
        </p:nvGraphicFramePr>
        <p:xfrm>
          <a:off x="3660820" y="3114961"/>
          <a:ext cx="1822360" cy="70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r:id="rId5" imgW="1015559" imgH="406224" progId="Equation.3">
                  <p:embed/>
                </p:oleObj>
              </mc:Choice>
              <mc:Fallback>
                <p:oleObj r:id="rId5" imgW="1015559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820" y="3114961"/>
                        <a:ext cx="1822360" cy="704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06506"/>
              </p:ext>
            </p:extLst>
          </p:nvPr>
        </p:nvGraphicFramePr>
        <p:xfrm>
          <a:off x="3915178" y="5447764"/>
          <a:ext cx="1056067" cy="59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r:id="rId7" imgW="545863" imgH="368140" progId="Equation.3">
                  <p:embed/>
                </p:oleObj>
              </mc:Choice>
              <mc:Fallback>
                <p:oleObj r:id="rId7" imgW="545863" imgH="3681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178" y="5447764"/>
                        <a:ext cx="1056067" cy="5900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6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Ποιοτική μελέτη της </a:t>
            </a:r>
            <a:r>
              <a:rPr lang="el-GR" b="1" dirty="0" smtClean="0">
                <a:latin typeface="+mn-lt"/>
              </a:rPr>
              <a:t>κινήσεως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εξίσωση της μηχανικής ενέργειας υλικού σημείου κινουμένου εντός κεντρικού πεδίου δυνάμεων είναι </a:t>
            </a:r>
            <a:r>
              <a:rPr lang="el-GR" dirty="0" smtClean="0"/>
              <a:t>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37243"/>
              </p:ext>
            </p:extLst>
          </p:nvPr>
        </p:nvGraphicFramePr>
        <p:xfrm>
          <a:off x="3741311" y="5533019"/>
          <a:ext cx="1661375" cy="64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r:id="rId3" imgW="1079032" imgH="406224" progId="Equation.3">
                  <p:embed/>
                </p:oleObj>
              </mc:Choice>
              <mc:Fallback>
                <p:oleObj r:id="rId3" imgW="1079032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311" y="5533019"/>
                        <a:ext cx="1661375" cy="643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62413"/>
              </p:ext>
            </p:extLst>
          </p:nvPr>
        </p:nvGraphicFramePr>
        <p:xfrm>
          <a:off x="2975019" y="3357350"/>
          <a:ext cx="3193961" cy="64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r:id="rId5" imgW="2094591" imgH="406224" progId="Equation.3">
                  <p:embed/>
                </p:oleObj>
              </mc:Choice>
              <mc:Fallback>
                <p:oleObj r:id="rId5" imgW="2094591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019" y="3357350"/>
                        <a:ext cx="3193961" cy="643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Βέλος προς τα κάτω 7"/>
          <p:cNvSpPr/>
          <p:nvPr/>
        </p:nvSpPr>
        <p:spPr>
          <a:xfrm>
            <a:off x="4320861" y="4483821"/>
            <a:ext cx="502276" cy="6053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0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>
                <a:latin typeface="+mn-lt"/>
              </a:rPr>
              <a:t>Ποιοτική μελέτη της κινήσεως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(2)</a:t>
            </a:r>
            <a:br>
              <a:rPr lang="en-US" sz="4000" b="1" dirty="0" smtClean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λύση της παραπάνω εξίσωσης είναι η ακόλουθη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Και παρέχει </a:t>
            </a:r>
            <a:r>
              <a:rPr lang="el-GR" dirty="0"/>
              <a:t>τα στοιχεία, τα οποία καθορίζουν το είδος της κινήσεως και τις επιτρεπτές και απαγορευμένες περιοχές της </a:t>
            </a:r>
            <a:r>
              <a:rPr lang="el-GR" dirty="0" smtClean="0"/>
              <a:t>κινήσεως.</a:t>
            </a: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17309"/>
              </p:ext>
            </p:extLst>
          </p:nvPr>
        </p:nvGraphicFramePr>
        <p:xfrm>
          <a:off x="3721995" y="2485623"/>
          <a:ext cx="1700010" cy="65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3" imgW="1079032" imgH="406224" progId="Equation.3">
                  <p:embed/>
                </p:oleObj>
              </mc:Choice>
              <mc:Fallback>
                <p:oleObj r:id="rId3" imgW="1079032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995" y="2485623"/>
                        <a:ext cx="1700010" cy="656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3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 </a:t>
            </a:r>
          </a:p>
          <a:p>
            <a:pPr algn="l"/>
            <a:r>
              <a:rPr lang="el-GR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9" y="4563127"/>
            <a:ext cx="1186264" cy="4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+mn-lt"/>
              </a:rPr>
              <a:t>Οι νόμοι του </a:t>
            </a:r>
            <a:r>
              <a:rPr lang="el-GR" b="1" dirty="0" err="1">
                <a:latin typeface="+mn-lt"/>
              </a:rPr>
              <a:t>Kepler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νόμοι του </a:t>
            </a:r>
            <a:r>
              <a:rPr lang="el-GR" dirty="0" err="1"/>
              <a:t>Kepler</a:t>
            </a:r>
            <a:r>
              <a:rPr lang="el-GR" dirty="0"/>
              <a:t> αφορούν στην κίνηση των πλανητών περί τον ήλιο και είναι οι ακόλουθοι:</a:t>
            </a:r>
          </a:p>
          <a:p>
            <a:pPr marL="0" indent="0">
              <a:buNone/>
            </a:pPr>
            <a:r>
              <a:rPr lang="el-GR" dirty="0"/>
              <a:t>1) Οι τροχιές των πλανητών είναι ελλείψεις. Ο ήλιος ευρίσκεται στην μία των εστιών.</a:t>
            </a:r>
          </a:p>
          <a:p>
            <a:pPr marL="0" indent="0">
              <a:buNone/>
            </a:pPr>
            <a:r>
              <a:rPr lang="el-GR" dirty="0"/>
              <a:t>2) Η </a:t>
            </a:r>
            <a:r>
              <a:rPr lang="el-GR" dirty="0" err="1"/>
              <a:t>εμβαδική</a:t>
            </a:r>
            <a:r>
              <a:rPr lang="el-GR" dirty="0"/>
              <a:t> ταχύτητα εκάστου πλανήτη είναι σταθερά.</a:t>
            </a:r>
          </a:p>
          <a:p>
            <a:pPr marL="0" indent="0">
              <a:buNone/>
            </a:pPr>
            <a:r>
              <a:rPr lang="el-GR" dirty="0"/>
              <a:t>3) Το τετράγωνο της περιόδου ενός πλανήτη κατά την περιφορά του γύρω από τον ήλιο είναι ανάλογο στον κύβο του μεγάλου </a:t>
            </a:r>
            <a:r>
              <a:rPr lang="el-GR" dirty="0" err="1"/>
              <a:t>ημιάξονα</a:t>
            </a:r>
            <a:r>
              <a:rPr lang="el-GR" dirty="0"/>
              <a:t> της έλλειψης που διαγράφει.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961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/>
            <a:r>
              <a:rPr lang="el-GR" sz="4000" b="1" dirty="0" err="1">
                <a:latin typeface="+mn-lt"/>
              </a:rPr>
              <a:t>Απωστικές</a:t>
            </a:r>
            <a:r>
              <a:rPr lang="el-GR" sz="4000" b="1" dirty="0">
                <a:latin typeface="+mn-lt"/>
              </a:rPr>
              <a:t> δυνάμεις της μορφής </a:t>
            </a:r>
            <a:r>
              <a:rPr lang="el-GR" sz="4000" b="1" dirty="0" smtClean="0">
                <a:latin typeface="+mn-lt"/>
              </a:rPr>
              <a:t/>
            </a:r>
            <a:br>
              <a:rPr lang="el-GR" sz="4000" b="1" dirty="0" smtClean="0">
                <a:latin typeface="+mn-lt"/>
              </a:rPr>
            </a:br>
            <a:r>
              <a:rPr lang="el-GR" sz="4000" b="1" dirty="0" smtClean="0">
                <a:latin typeface="+mn-lt"/>
              </a:rPr>
              <a:t>Ο </a:t>
            </a:r>
            <a:r>
              <a:rPr lang="el-GR" sz="4000" b="1" dirty="0">
                <a:latin typeface="+mn-lt"/>
              </a:rPr>
              <a:t>τύπος του </a:t>
            </a:r>
            <a:r>
              <a:rPr lang="en-US" sz="4000" b="1" dirty="0" smtClean="0">
                <a:latin typeface="+mn-lt"/>
              </a:rPr>
              <a:t>Rutherford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Θεωρούμε υλικό σημείο </a:t>
            </a:r>
            <a:r>
              <a:rPr lang="en-US" dirty="0" smtClean="0"/>
              <a:t>P(m)</a:t>
            </a:r>
            <a:r>
              <a:rPr lang="el-GR" dirty="0" smtClean="0"/>
              <a:t>  </a:t>
            </a:r>
            <a:r>
              <a:rPr lang="el-GR" dirty="0"/>
              <a:t>με διάνυσμα θέσεως </a:t>
            </a:r>
            <a:r>
              <a:rPr lang="en-US" dirty="0" smtClean="0"/>
              <a:t>r</a:t>
            </a:r>
            <a:r>
              <a:rPr lang="el-GR" dirty="0" smtClean="0"/>
              <a:t>  </a:t>
            </a:r>
            <a:r>
              <a:rPr lang="el-GR" dirty="0"/>
              <a:t>το οποίο κινείται υπό την επίδραση </a:t>
            </a:r>
            <a:r>
              <a:rPr lang="el-GR" dirty="0" err="1"/>
              <a:t>απωστικού</a:t>
            </a:r>
            <a:r>
              <a:rPr lang="el-GR" dirty="0"/>
              <a:t> κεντρικού πεδίου δυνάμεων της </a:t>
            </a:r>
            <a:r>
              <a:rPr lang="el-GR" dirty="0" smtClean="0"/>
              <a:t>μορφής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/>
              <a:t>Η δυναμική ενέργεια τού υλικού σημείου δίδεται από την </a:t>
            </a:r>
            <a:r>
              <a:rPr lang="el-GR" dirty="0" smtClean="0"/>
              <a:t>σχέση</a:t>
            </a:r>
            <a:r>
              <a:rPr lang="en-US" dirty="0" smtClean="0"/>
              <a:t>: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65967"/>
              </p:ext>
            </p:extLst>
          </p:nvPr>
        </p:nvGraphicFramePr>
        <p:xfrm>
          <a:off x="7186409" y="77274"/>
          <a:ext cx="1056070" cy="95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r:id="rId3" imgW="508000" imgH="368300" progId="Equation.3">
                  <p:embed/>
                </p:oleObj>
              </mc:Choice>
              <mc:Fallback>
                <p:oleObj r:id="rId3" imgW="508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409" y="77274"/>
                        <a:ext cx="1056070" cy="9506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799086"/>
              </p:ext>
            </p:extLst>
          </p:nvPr>
        </p:nvGraphicFramePr>
        <p:xfrm>
          <a:off x="3992448" y="3432176"/>
          <a:ext cx="1159099" cy="66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r:id="rId5" imgW="508000" imgH="368300" progId="Equation.3">
                  <p:embed/>
                </p:oleObj>
              </mc:Choice>
              <mc:Fallback>
                <p:oleObj r:id="rId5" imgW="508000" imgH="368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448" y="3432176"/>
                        <a:ext cx="1159099" cy="663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47697"/>
              </p:ext>
            </p:extLst>
          </p:nvPr>
        </p:nvGraphicFramePr>
        <p:xfrm>
          <a:off x="4089041" y="5589431"/>
          <a:ext cx="965915" cy="72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r:id="rId6" imgW="406048" imgH="342603" progId="Equation.3">
                  <p:embed/>
                </p:oleObj>
              </mc:Choice>
              <mc:Fallback>
                <p:oleObj r:id="rId6" imgW="406048" imgH="34260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041" y="5589431"/>
                        <a:ext cx="965915" cy="722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1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err="1">
                <a:latin typeface="+mn-lt"/>
              </a:rPr>
              <a:t>Απωστικές</a:t>
            </a:r>
            <a:r>
              <a:rPr lang="el-GR" sz="4000" b="1" dirty="0">
                <a:latin typeface="+mn-lt"/>
              </a:rPr>
              <a:t> δυνάμεις της </a:t>
            </a:r>
            <a:r>
              <a:rPr lang="el-GR" sz="4000" b="1" dirty="0" smtClean="0">
                <a:latin typeface="+mn-lt"/>
              </a:rPr>
              <a:t>μορφής</a:t>
            </a:r>
            <a:r>
              <a:rPr lang="en-US" sz="4000" b="1" dirty="0" smtClean="0">
                <a:latin typeface="+mn-lt"/>
              </a:rPr>
              <a:t> </a:t>
            </a:r>
            <a:r>
              <a:rPr lang="el-GR" sz="4000" b="1" dirty="0" smtClean="0">
                <a:latin typeface="+mn-lt"/>
              </a:rPr>
              <a:t> </a:t>
            </a:r>
            <a:r>
              <a:rPr lang="el-GR" sz="4000" b="1" dirty="0">
                <a:latin typeface="+mn-lt"/>
              </a:rPr>
              <a:t/>
            </a:r>
            <a:br>
              <a:rPr lang="el-GR" sz="4000" b="1" dirty="0">
                <a:latin typeface="+mn-lt"/>
              </a:rPr>
            </a:br>
            <a:r>
              <a:rPr lang="el-GR" sz="4000" b="1" dirty="0">
                <a:latin typeface="+mn-lt"/>
              </a:rPr>
              <a:t>Ο τύπος του </a:t>
            </a:r>
            <a:r>
              <a:rPr lang="el-GR" sz="4000" b="1" dirty="0" err="1">
                <a:latin typeface="+mn-lt"/>
              </a:rPr>
              <a:t>Rutherford</a:t>
            </a:r>
            <a:r>
              <a:rPr lang="el-GR" sz="4000" b="1" dirty="0">
                <a:latin typeface="+mn-lt"/>
              </a:rPr>
              <a:t> </a:t>
            </a:r>
            <a:r>
              <a:rPr lang="el-GR" sz="4000" b="1" dirty="0" smtClean="0">
                <a:latin typeface="+mn-lt"/>
              </a:rPr>
              <a:t>(</a:t>
            </a:r>
            <a:r>
              <a:rPr lang="en-US" sz="4000" b="1" dirty="0" smtClean="0">
                <a:latin typeface="+mn-lt"/>
              </a:rPr>
              <a:t>2</a:t>
            </a:r>
            <a:r>
              <a:rPr lang="el-GR" sz="4000" b="1" dirty="0" smtClean="0">
                <a:latin typeface="+mn-lt"/>
              </a:rPr>
              <a:t>)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endParaRPr lang="el-GR" sz="36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εξίσωση της τροχιάς έχει την παρακάτω μορφή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Όπου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Και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Τέλος το ολοκλήρωμα της ενέργειας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40796"/>
              </p:ext>
            </p:extLst>
          </p:nvPr>
        </p:nvGraphicFramePr>
        <p:xfrm>
          <a:off x="7186409" y="90152"/>
          <a:ext cx="1056070" cy="102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r:id="rId3" imgW="508000" imgH="368300" progId="Equation.3">
                  <p:embed/>
                </p:oleObj>
              </mc:Choice>
              <mc:Fallback>
                <p:oleObj r:id="rId3" imgW="508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409" y="90152"/>
                        <a:ext cx="1056070" cy="1027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33249"/>
              </p:ext>
            </p:extLst>
          </p:nvPr>
        </p:nvGraphicFramePr>
        <p:xfrm>
          <a:off x="3882980" y="2443811"/>
          <a:ext cx="1378040" cy="69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r:id="rId5" imgW="812447" imgH="342751" progId="Equation.3">
                  <p:embed/>
                </p:oleObj>
              </mc:Choice>
              <mc:Fallback>
                <p:oleObj r:id="rId5" imgW="812447" imgH="34275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980" y="2443811"/>
                        <a:ext cx="1378040" cy="698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2701"/>
              </p:ext>
            </p:extLst>
          </p:nvPr>
        </p:nvGraphicFramePr>
        <p:xfrm>
          <a:off x="1773864" y="3142444"/>
          <a:ext cx="1144207" cy="78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r:id="rId7" imgW="431613" imgH="380835" progId="Equation.3">
                  <p:embed/>
                </p:oleObj>
              </mc:Choice>
              <mc:Fallback>
                <p:oleObj r:id="rId7" imgW="431613" imgH="38083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864" y="3142444"/>
                        <a:ext cx="1144207" cy="785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81072"/>
              </p:ext>
            </p:extLst>
          </p:nvPr>
        </p:nvGraphicFramePr>
        <p:xfrm>
          <a:off x="1773864" y="4159874"/>
          <a:ext cx="1455313" cy="802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r:id="rId9" imgW="787058" imgH="444307" progId="Equation.3">
                  <p:embed/>
                </p:oleObj>
              </mc:Choice>
              <mc:Fallback>
                <p:oleObj r:id="rId9" imgW="787058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864" y="4159874"/>
                        <a:ext cx="1455313" cy="802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Δεξιά αγκύλη 10"/>
          <p:cNvSpPr/>
          <p:nvPr/>
        </p:nvSpPr>
        <p:spPr>
          <a:xfrm>
            <a:off x="3335627" y="3245476"/>
            <a:ext cx="161489" cy="1716879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16759"/>
              </p:ext>
            </p:extLst>
          </p:nvPr>
        </p:nvGraphicFramePr>
        <p:xfrm>
          <a:off x="3457977" y="6021309"/>
          <a:ext cx="2228046" cy="58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r:id="rId11" imgW="1180588" imgH="342751" progId="Equation.3">
                  <p:embed/>
                </p:oleObj>
              </mc:Choice>
              <mc:Fallback>
                <p:oleObj r:id="rId11" imgW="1180588" imgH="34275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977" y="6021309"/>
                        <a:ext cx="2228046" cy="581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8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err="1">
                <a:latin typeface="+mn-lt"/>
              </a:rPr>
              <a:t>Απωστικές</a:t>
            </a:r>
            <a:r>
              <a:rPr lang="el-GR" sz="4000" b="1" dirty="0">
                <a:latin typeface="+mn-lt"/>
              </a:rPr>
              <a:t> δυνάμεις της μορφής  </a:t>
            </a:r>
            <a:br>
              <a:rPr lang="el-GR" sz="4000" b="1" dirty="0">
                <a:latin typeface="+mn-lt"/>
              </a:rPr>
            </a:br>
            <a:r>
              <a:rPr lang="el-GR" sz="4000" b="1" dirty="0">
                <a:latin typeface="+mn-lt"/>
              </a:rPr>
              <a:t>Ο τύπος του </a:t>
            </a:r>
            <a:r>
              <a:rPr lang="el-GR" sz="4000" b="1" dirty="0" err="1">
                <a:latin typeface="+mn-lt"/>
              </a:rPr>
              <a:t>Rutherford</a:t>
            </a:r>
            <a:r>
              <a:rPr lang="el-GR" sz="4000" b="1" dirty="0">
                <a:latin typeface="+mn-lt"/>
              </a:rPr>
              <a:t> </a:t>
            </a:r>
            <a:r>
              <a:rPr lang="el-GR" sz="4000" b="1" dirty="0" smtClean="0">
                <a:latin typeface="+mn-lt"/>
              </a:rPr>
              <a:t>(</a:t>
            </a:r>
            <a:r>
              <a:rPr lang="en-US" sz="4000" b="1" dirty="0" smtClean="0">
                <a:latin typeface="+mn-lt"/>
              </a:rPr>
              <a:t>3</a:t>
            </a:r>
            <a:r>
              <a:rPr lang="el-GR" sz="4000" b="1" dirty="0" smtClean="0">
                <a:latin typeface="+mn-lt"/>
              </a:rPr>
              <a:t>)</a:t>
            </a:r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endParaRPr lang="el-GR" sz="36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την παραπάνω σχέση συμπεραίνεται </a:t>
            </a:r>
            <a:r>
              <a:rPr lang="el-GR" dirty="0"/>
              <a:t>ότι η μηχανική ενέργεια υλικού σημείου υποκειμένου σε πεδίο δυνάμεων της </a:t>
            </a:r>
            <a:r>
              <a:rPr lang="el-GR" dirty="0" smtClean="0"/>
              <a:t>μορφής</a:t>
            </a:r>
          </a:p>
          <a:p>
            <a:pPr marL="0" indent="0">
              <a:buNone/>
            </a:pPr>
            <a:r>
              <a:rPr lang="el-GR" dirty="0" smtClean="0"/>
              <a:t>   είναι </a:t>
            </a:r>
            <a:r>
              <a:rPr lang="el-GR" dirty="0"/>
              <a:t>πάντοτε θετική.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Κατά </a:t>
            </a:r>
            <a:r>
              <a:rPr lang="el-GR" dirty="0"/>
              <a:t>συνέπεια για την εκκεντρότητα της τροχιάς </a:t>
            </a:r>
            <a:r>
              <a:rPr lang="el-GR" dirty="0" smtClean="0"/>
              <a:t>ισχύει </a:t>
            </a:r>
            <a:r>
              <a:rPr lang="en-US" dirty="0" smtClean="0"/>
              <a:t>e</a:t>
            </a:r>
            <a:r>
              <a:rPr lang="el-GR" dirty="0" smtClean="0"/>
              <a:t>&gt;</a:t>
            </a:r>
            <a:r>
              <a:rPr lang="en-US" dirty="0" smtClean="0"/>
              <a:t>1</a:t>
            </a:r>
            <a:r>
              <a:rPr lang="el-GR" dirty="0" smtClean="0"/>
              <a:t>. </a:t>
            </a: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04941"/>
              </p:ext>
            </p:extLst>
          </p:nvPr>
        </p:nvGraphicFramePr>
        <p:xfrm>
          <a:off x="7160652" y="107549"/>
          <a:ext cx="1056070" cy="1027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r:id="rId3" imgW="508000" imgH="368300" progId="Equation.3">
                  <p:embed/>
                </p:oleObj>
              </mc:Choice>
              <mc:Fallback>
                <p:oleObj r:id="rId3" imgW="508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0652" y="107549"/>
                        <a:ext cx="1056070" cy="1027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4" name="Αντικείμενο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62878"/>
              </p:ext>
            </p:extLst>
          </p:nvPr>
        </p:nvGraphicFramePr>
        <p:xfrm>
          <a:off x="5228821" y="2550016"/>
          <a:ext cx="965916" cy="656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r:id="rId5" imgW="508000" imgH="368300" progId="Equation.3">
                  <p:embed/>
                </p:oleObj>
              </mc:Choice>
              <mc:Fallback>
                <p:oleObj r:id="rId5" imgW="508000" imgH="368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21" y="2550016"/>
                        <a:ext cx="965916" cy="656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531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l-GR" dirty="0" smtClean="0"/>
              <a:t>ΘΕΩΡΗΤΙΚΗ </a:t>
            </a:r>
            <a:r>
              <a:rPr lang="el-GR" dirty="0" smtClean="0"/>
              <a:t>ΜΗΧΑΝΙΚΗ,</a:t>
            </a:r>
          </a:p>
          <a:p>
            <a:pPr marL="0" indent="0">
              <a:buNone/>
            </a:pPr>
            <a:r>
              <a:rPr lang="el-GR" dirty="0" smtClean="0"/>
              <a:t>Γεώργιος Καραχάλιος και Βασίλειος </a:t>
            </a:r>
            <a:r>
              <a:rPr lang="el-GR" dirty="0" err="1" smtClean="0"/>
              <a:t>Λουκόπουλος</a:t>
            </a:r>
            <a:r>
              <a:rPr lang="el-GR" dirty="0" smtClean="0"/>
              <a:t>,</a:t>
            </a:r>
          </a:p>
          <a:p>
            <a:pPr marL="0" indent="0">
              <a:buNone/>
            </a:pPr>
            <a:r>
              <a:rPr lang="el-GR" dirty="0" smtClean="0"/>
              <a:t>Πάτρα </a:t>
            </a:r>
            <a:r>
              <a:rPr lang="el-GR" dirty="0" smtClean="0"/>
              <a:t>2009</a:t>
            </a:r>
            <a:r>
              <a:rPr lang="en-US" dirty="0" smtClean="0"/>
              <a:t>’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0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«Κλασσική Μηχανική. Ενότητα 1».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</a:t>
            </a:r>
            <a:r>
              <a:rPr lang="el-GR" sz="2400" dirty="0"/>
              <a:t>2014. 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647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Τέλος Ενότητας</a:t>
            </a:r>
            <a:endParaRPr lang="el-GR" sz="4400" dirty="0">
              <a:latin typeface="+mn-lt"/>
            </a:endParaRP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5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Χρηματοδότηση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862827"/>
            <a:ext cx="6172200" cy="3394472"/>
          </a:xfrm>
        </p:spPr>
        <p:txBody>
          <a:bodyPr>
            <a:normAutofit/>
          </a:bodyPr>
          <a:lstStyle/>
          <a:p>
            <a:r>
              <a:rPr lang="el-GR" sz="18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1800" dirty="0"/>
          </a:p>
          <a:p>
            <a:r>
              <a:rPr lang="el-GR" sz="1800" dirty="0"/>
              <a:t>Το έργο «</a:t>
            </a:r>
            <a:r>
              <a:rPr lang="el-GR" sz="1800" b="1" dirty="0"/>
              <a:t>Ανοικτά Ακαδημαϊκά Μαθήματα στο Πανεπιστήμιο Πατρών</a:t>
            </a:r>
            <a:r>
              <a:rPr lang="el-GR" sz="18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18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234" y="4648548"/>
            <a:ext cx="4860036" cy="1156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Σκοποί  ενότητας</a:t>
            </a:r>
            <a:r>
              <a:rPr lang="en-US" b="1" dirty="0" smtClean="0">
                <a:latin typeface="+mn-lt"/>
              </a:rPr>
              <a:t> 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/>
            <a:r>
              <a:rPr lang="el-GR" dirty="0"/>
              <a:t>Εισαγωγικές </a:t>
            </a:r>
            <a:r>
              <a:rPr lang="el-GR" dirty="0" smtClean="0"/>
              <a:t>έννοιες</a:t>
            </a:r>
          </a:p>
          <a:p>
            <a:pPr marL="0"/>
            <a:r>
              <a:rPr lang="el-GR" dirty="0"/>
              <a:t>Δυναμική ενέργεια συστήματος δύο υλικών </a:t>
            </a:r>
            <a:r>
              <a:rPr lang="el-GR" dirty="0" smtClean="0"/>
              <a:t>σημείων</a:t>
            </a:r>
          </a:p>
          <a:p>
            <a:pPr marL="0"/>
            <a:r>
              <a:rPr lang="el-GR" dirty="0"/>
              <a:t>Ολοκληρώματα της </a:t>
            </a:r>
            <a:r>
              <a:rPr lang="el-GR" dirty="0" smtClean="0"/>
              <a:t>κινήσεως</a:t>
            </a:r>
          </a:p>
          <a:p>
            <a:pPr marL="0"/>
            <a:r>
              <a:rPr lang="el-GR" dirty="0"/>
              <a:t>Η Διαφορική  εξίσωση της </a:t>
            </a:r>
            <a:r>
              <a:rPr lang="el-GR" dirty="0" smtClean="0"/>
              <a:t>κινήσεως</a:t>
            </a:r>
          </a:p>
          <a:p>
            <a:pPr marL="0"/>
            <a:r>
              <a:rPr lang="el-GR" dirty="0"/>
              <a:t>Ελκτικές δυνάμεις της </a:t>
            </a:r>
            <a:r>
              <a:rPr lang="el-GR" dirty="0" smtClean="0"/>
              <a:t>μορφής</a:t>
            </a:r>
            <a:endParaRPr lang="el-GR" dirty="0"/>
          </a:p>
          <a:p>
            <a:pPr marL="0"/>
            <a:r>
              <a:rPr lang="el-GR" dirty="0"/>
              <a:t>Κυκλικές τροχιές. Ευστάθεια των κυκλικών τροχιών</a:t>
            </a:r>
          </a:p>
          <a:p>
            <a:pPr marL="0"/>
            <a:r>
              <a:rPr lang="el-GR" dirty="0"/>
              <a:t>Ποιοτική μελέτη της κινήσεως</a:t>
            </a:r>
            <a:endParaRPr lang="el-GR" dirty="0" smtClean="0"/>
          </a:p>
          <a:p>
            <a:pPr marL="0"/>
            <a:r>
              <a:rPr lang="el-GR" dirty="0"/>
              <a:t>Οι νόμοι του </a:t>
            </a:r>
            <a:r>
              <a:rPr lang="el-GR" dirty="0" err="1" smtClean="0"/>
              <a:t>Kepler</a:t>
            </a:r>
            <a:endParaRPr lang="el-GR" dirty="0" smtClean="0"/>
          </a:p>
          <a:p>
            <a:pPr marL="0"/>
            <a:r>
              <a:rPr lang="el-GR" dirty="0" err="1"/>
              <a:t>Απωστικές</a:t>
            </a:r>
            <a:r>
              <a:rPr lang="el-GR" dirty="0"/>
              <a:t> δυνάμεις της μορφής 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l-GR" dirty="0"/>
              <a:t>Ο τύπος του </a:t>
            </a:r>
            <a:r>
              <a:rPr lang="en-US" dirty="0"/>
              <a:t>Rutherford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54517"/>
              </p:ext>
            </p:extLst>
          </p:nvPr>
        </p:nvGraphicFramePr>
        <p:xfrm>
          <a:off x="5190186" y="3370229"/>
          <a:ext cx="940159" cy="519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r:id="rId4" imgW="482391" imgH="368140" progId="Equation.DSMT4">
                  <p:embed/>
                </p:oleObj>
              </mc:Choice>
              <mc:Fallback>
                <p:oleObj r:id="rId4" imgW="482391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186" y="3370229"/>
                        <a:ext cx="940159" cy="519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103999"/>
              </p:ext>
            </p:extLst>
          </p:nvPr>
        </p:nvGraphicFramePr>
        <p:xfrm>
          <a:off x="5550793" y="4855336"/>
          <a:ext cx="837127" cy="81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r:id="rId6" imgW="508000" imgH="368300" progId="Equation.3">
                  <p:embed/>
                </p:oleObj>
              </mc:Choice>
              <mc:Fallback>
                <p:oleObj r:id="rId6" imgW="508000" imgH="368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793" y="4855336"/>
                        <a:ext cx="837127" cy="811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7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latin typeface="+mn-lt"/>
              </a:rPr>
              <a:t>Εισαγωγικές έννοιες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 smtClean="0"/>
              <a:t>Πεδίο τιμών</a:t>
            </a:r>
            <a:r>
              <a:rPr lang="en-US" dirty="0" smtClean="0"/>
              <a:t>: </a:t>
            </a:r>
            <a:r>
              <a:rPr lang="el-GR" dirty="0"/>
              <a:t>Έστω </a:t>
            </a:r>
            <a:r>
              <a:rPr lang="el-GR" dirty="0" smtClean="0"/>
              <a:t>περιοχή Τ(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  <a:r>
              <a:rPr lang="el-GR" dirty="0" smtClean="0"/>
              <a:t>  </a:t>
            </a:r>
            <a:r>
              <a:rPr lang="el-GR" dirty="0"/>
              <a:t>του χώρου στην οποία ορίζεται το </a:t>
            </a:r>
            <a:r>
              <a:rPr lang="el-GR" dirty="0" smtClean="0"/>
              <a:t>μέγεθος</a:t>
            </a:r>
            <a:r>
              <a:rPr lang="en-US" dirty="0" smtClean="0"/>
              <a:t> </a:t>
            </a:r>
            <a:r>
              <a:rPr lang="el-GR" dirty="0" smtClean="0"/>
              <a:t>Φ. </a:t>
            </a:r>
            <a:r>
              <a:rPr lang="el-GR" dirty="0"/>
              <a:t>Το σύνολο των τιμών </a:t>
            </a:r>
            <a:r>
              <a:rPr lang="el-GR" dirty="0" smtClean="0"/>
              <a:t>του Φ  </a:t>
            </a:r>
            <a:r>
              <a:rPr lang="el-GR" dirty="0"/>
              <a:t>στην περιοχή ορισμού του καλείται πεδίο των τιμών </a:t>
            </a:r>
            <a:r>
              <a:rPr lang="el-GR" dirty="0" smtClean="0"/>
              <a:t>του Φ. </a:t>
            </a:r>
            <a:r>
              <a:rPr lang="el-GR" dirty="0"/>
              <a:t>Το πεδίο μπορεί να είναι αριθμητικό ή διανυσματικό. Ε</a:t>
            </a:r>
            <a:r>
              <a:rPr lang="el-GR" dirty="0" smtClean="0"/>
              <a:t>πίσης </a:t>
            </a: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πεδίο εφ’ όσον  ορίζεται, υπάρχει ανεξαρτήτως της επιβεβαιώσεως της υπάρξεως αυτού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r>
              <a:rPr lang="el-GR" dirty="0" smtClean="0"/>
              <a:t>Πχ. Εάν </a:t>
            </a:r>
            <a:r>
              <a:rPr lang="el-GR" dirty="0"/>
              <a:t>το </a:t>
            </a:r>
            <a:r>
              <a:rPr lang="el-GR" dirty="0" smtClean="0"/>
              <a:t>μέγεθος Φ αναπαριστά </a:t>
            </a:r>
            <a:r>
              <a:rPr lang="el-GR" dirty="0"/>
              <a:t>δύναμη, το σύνολο των τιμών των δυνάμεων στην εν λόγω περιοχή συνιστά το  πεδίο δυνάμεων </a:t>
            </a:r>
            <a:r>
              <a:rPr lang="el-GR" dirty="0" smtClean="0"/>
              <a:t>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53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Δυναμική ενέργεια συστήματος δύο υλικών </a:t>
            </a:r>
            <a:r>
              <a:rPr lang="el-GR" b="1" dirty="0" smtClean="0">
                <a:latin typeface="+mn-lt"/>
              </a:rPr>
              <a:t>σημείων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650" y="1951268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Θεωρούμε δύο υλικά σημεία με </a:t>
            </a:r>
            <a:r>
              <a:rPr lang="el-GR" dirty="0" smtClean="0"/>
              <a:t>μάζες </a:t>
            </a:r>
            <a:r>
              <a:rPr lang="en-US" dirty="0" smtClean="0"/>
              <a:t>   </a:t>
            </a:r>
            <a:r>
              <a:rPr lang="el-GR" dirty="0" smtClean="0"/>
              <a:t> </a:t>
            </a:r>
            <a:r>
              <a:rPr lang="en-US" dirty="0" smtClean="0"/>
              <a:t>     </a:t>
            </a:r>
            <a:r>
              <a:rPr lang="el-GR" dirty="0" smtClean="0"/>
              <a:t> </a:t>
            </a:r>
            <a:r>
              <a:rPr lang="el-GR" dirty="0"/>
              <a:t>, τα οποία έλκονται μεταξύ τους σύμφωνα με τον νόμο της νευτώνειας </a:t>
            </a:r>
            <a:r>
              <a:rPr lang="el-GR" dirty="0" smtClean="0"/>
              <a:t>έλξης.</a:t>
            </a:r>
            <a:r>
              <a:rPr lang="en-US" dirty="0" smtClean="0"/>
              <a:t> </a:t>
            </a:r>
            <a:r>
              <a:rPr lang="el-GR" dirty="0"/>
              <a:t>Δ</a:t>
            </a:r>
            <a:r>
              <a:rPr lang="el-GR" dirty="0" smtClean="0"/>
              <a:t>εν </a:t>
            </a:r>
            <a:r>
              <a:rPr lang="el-GR" dirty="0"/>
              <a:t>υφίστανται άλλες δυνάμεις. Τα υλικά σημεία απέχουν κατά την στιγμή  </a:t>
            </a:r>
            <a:r>
              <a:rPr lang="el-GR" dirty="0" smtClean="0"/>
              <a:t>     απόσταση  α και </a:t>
            </a:r>
            <a:r>
              <a:rPr lang="el-GR" dirty="0"/>
              <a:t>υπό την επίδραση της αμοιβαίας έλξεως μετακινούνται σε νέες θέσεις. Έστω  </a:t>
            </a:r>
            <a:r>
              <a:rPr lang="el-GR" dirty="0" smtClean="0"/>
              <a:t>β η </a:t>
            </a:r>
            <a:r>
              <a:rPr lang="el-GR" dirty="0"/>
              <a:t>απόσταση των υλικών σημείων κατά την </a:t>
            </a:r>
            <a:r>
              <a:rPr lang="el-GR" dirty="0" smtClean="0"/>
              <a:t>στιγμή       .</a:t>
            </a:r>
          </a:p>
          <a:p>
            <a:r>
              <a:rPr lang="el-GR" dirty="0"/>
              <a:t>Ορίζουμε ως δυναμική ενέργεια του συστήματος δύο υλικών σημείων τα οποία απέχουν κατά </a:t>
            </a:r>
            <a:r>
              <a:rPr lang="el-GR" dirty="0" smtClean="0"/>
              <a:t>α και </a:t>
            </a:r>
            <a:r>
              <a:rPr lang="el-GR" dirty="0"/>
              <a:t>ευρίσκονται υπό την επήρεια εσωτερικών μόνο δυνάμεων ,το έργο των δυνάμεων, το οποίο δαπανάται για να απομακρυνθούν τα σωματίδια σε άπειρη απόσταση μεταξύ τους.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70749"/>
              </p:ext>
            </p:extLst>
          </p:nvPr>
        </p:nvGraphicFramePr>
        <p:xfrm>
          <a:off x="6153954" y="1890320"/>
          <a:ext cx="787758" cy="51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r:id="rId3" imgW="380835" imgH="190417" progId="Equation.DSMT4">
                  <p:embed/>
                </p:oleObj>
              </mc:Choice>
              <mc:Fallback>
                <p:oleObj r:id="rId3" imgW="380835" imgH="19041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954" y="1890320"/>
                        <a:ext cx="787758" cy="516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100066"/>
              </p:ext>
            </p:extLst>
          </p:nvPr>
        </p:nvGraphicFramePr>
        <p:xfrm>
          <a:off x="6276303" y="2923503"/>
          <a:ext cx="543060" cy="41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r:id="rId5" imgW="126890" imgH="190335" progId="Equation.DSMT4">
                  <p:embed/>
                </p:oleObj>
              </mc:Choice>
              <mc:Fallback>
                <p:oleObj r:id="rId5" imgW="126890" imgH="1903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303" y="2923503"/>
                        <a:ext cx="543060" cy="413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246524"/>
              </p:ext>
            </p:extLst>
          </p:nvPr>
        </p:nvGraphicFramePr>
        <p:xfrm>
          <a:off x="5331854" y="3837904"/>
          <a:ext cx="569889" cy="42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r:id="rId7" imgW="152334" imgH="190417" progId="Equation.DSMT4">
                  <p:embed/>
                </p:oleObj>
              </mc:Choice>
              <mc:Fallback>
                <p:oleObj r:id="rId7" imgW="152334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854" y="3837904"/>
                        <a:ext cx="569889" cy="423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+mn-lt"/>
              </a:rPr>
              <a:t>Δυναμική ενέργεια συστήματος δύο υλικών σημείων </a:t>
            </a:r>
            <a:r>
              <a:rPr lang="el-GR" b="1" dirty="0" smtClean="0">
                <a:latin typeface="+mn-lt"/>
              </a:rPr>
              <a:t>(2)</a:t>
            </a:r>
            <a:r>
              <a:rPr lang="el-GR" sz="4000" b="1" dirty="0" smtClean="0">
                <a:latin typeface="+mn-lt"/>
              </a:rPr>
              <a:t/>
            </a:r>
            <a:br>
              <a:rPr lang="el-GR" sz="4000" b="1" dirty="0" smtClean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Συνεπώς το έργο γράφεται ως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Και αν θέσουμε           , τότε</a:t>
            </a:r>
            <a:r>
              <a:rPr lang="en-US" dirty="0" smtClean="0"/>
              <a:t> </a:t>
            </a:r>
            <a:r>
              <a:rPr lang="el-GR" dirty="0" smtClean="0"/>
              <a:t>η σχέση γίνεται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Και άρα η δυναμική ενέργεια του συστήματος είναι</a:t>
            </a:r>
            <a:r>
              <a:rPr lang="en-US" dirty="0" smtClean="0"/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67516"/>
              </p:ext>
            </p:extLst>
          </p:nvPr>
        </p:nvGraphicFramePr>
        <p:xfrm>
          <a:off x="2627290" y="2405173"/>
          <a:ext cx="3889420" cy="77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r:id="rId3" imgW="2019300" imgH="457200" progId="Equation.DSMT4">
                  <p:embed/>
                </p:oleObj>
              </mc:Choice>
              <mc:Fallback>
                <p:oleObj r:id="rId3" imgW="2019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290" y="2405173"/>
                        <a:ext cx="3889420" cy="7759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40972"/>
              </p:ext>
            </p:extLst>
          </p:nvPr>
        </p:nvGraphicFramePr>
        <p:xfrm>
          <a:off x="3051087" y="3462829"/>
          <a:ext cx="965915" cy="38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r:id="rId5" imgW="342603" imgH="177646" progId="Equation.DSMT4">
                  <p:embed/>
                </p:oleObj>
              </mc:Choice>
              <mc:Fallback>
                <p:oleObj r:id="rId5" imgW="342603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087" y="3462829"/>
                        <a:ext cx="965915" cy="387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21133"/>
              </p:ext>
            </p:extLst>
          </p:nvPr>
        </p:nvGraphicFramePr>
        <p:xfrm>
          <a:off x="3073591" y="4223798"/>
          <a:ext cx="1886821" cy="59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r:id="rId7" imgW="876300" imgH="342900" progId="Equation.DSMT4">
                  <p:embed/>
                </p:oleObj>
              </mc:Choice>
              <mc:Fallback>
                <p:oleObj r:id="rId7" imgW="876300" imgH="342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591" y="4223798"/>
                        <a:ext cx="1886821" cy="59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45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latin typeface="+mn-lt"/>
              </a:rPr>
              <a:t>Δυναμική ενέργεια συστήματος δύο υλικών σημείων </a:t>
            </a:r>
            <a:r>
              <a:rPr lang="el-GR" sz="4000" b="1" dirty="0" smtClean="0">
                <a:latin typeface="+mn-lt"/>
              </a:rPr>
              <a:t>(3)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endParaRPr lang="el-GR" sz="4000" b="1" dirty="0"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Σ</a:t>
            </a:r>
            <a:r>
              <a:rPr lang="el-GR" dirty="0" smtClean="0"/>
              <a:t>υμπεραίνεται </a:t>
            </a:r>
            <a:r>
              <a:rPr lang="el-GR" dirty="0"/>
              <a:t>ότι όταν η απόσταση των σωματιδίων μεταβάλλεται, το έργο των δυνάμεων ισούται με το αντίθετο της μεταβολής της δυναμικής ενέργειας του συστήματος, </a:t>
            </a:r>
            <a:r>
              <a:rPr lang="el-GR" dirty="0" smtClean="0"/>
              <a:t>δηλαδή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80307"/>
              </p:ext>
            </p:extLst>
          </p:nvPr>
        </p:nvGraphicFramePr>
        <p:xfrm>
          <a:off x="3644719" y="2099256"/>
          <a:ext cx="1854557" cy="759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r:id="rId3" imgW="850531" imgH="342751" progId="Equation.DSMT4">
                  <p:embed/>
                </p:oleObj>
              </mc:Choice>
              <mc:Fallback>
                <p:oleObj r:id="rId3" imgW="850531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719" y="2099256"/>
                        <a:ext cx="1854557" cy="759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40552"/>
              </p:ext>
            </p:extLst>
          </p:nvPr>
        </p:nvGraphicFramePr>
        <p:xfrm>
          <a:off x="3232594" y="5434885"/>
          <a:ext cx="2678805" cy="528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r:id="rId5" imgW="1143000" imgH="215900" progId="Equation.DSMT4">
                  <p:embed/>
                </p:oleObj>
              </mc:Choice>
              <mc:Fallback>
                <p:oleObj r:id="rId5" imgW="1143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594" y="5434885"/>
                        <a:ext cx="2678805" cy="5280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+mn-lt"/>
              </a:rPr>
              <a:t>Ολοκληρώματα της </a:t>
            </a:r>
            <a:r>
              <a:rPr lang="el-GR" b="1" dirty="0" smtClean="0">
                <a:latin typeface="+mn-lt"/>
              </a:rPr>
              <a:t>κινήσεως</a:t>
            </a:r>
            <a:r>
              <a:rPr lang="en-US" b="1" dirty="0" smtClean="0">
                <a:latin typeface="+mn-lt"/>
              </a:rPr>
              <a:t> (1)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Τα </a:t>
            </a:r>
            <a:r>
              <a:rPr lang="el-GR" dirty="0"/>
              <a:t>κεντρικά πεδία δυνάμεων είναι </a:t>
            </a:r>
            <a:r>
              <a:rPr lang="el-GR" dirty="0" smtClean="0"/>
              <a:t>διατηρητικά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                               </a:t>
            </a:r>
            <a:endParaRPr lang="el-GR" dirty="0"/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 rot="5400000">
            <a:off x="4240367" y="2582216"/>
            <a:ext cx="663264" cy="431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63552"/>
              </p:ext>
            </p:extLst>
          </p:nvPr>
        </p:nvGraphicFramePr>
        <p:xfrm>
          <a:off x="3947373" y="3419413"/>
          <a:ext cx="1249251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r:id="rId3" imgW="520474" imgH="152334" progId="Equation.DSMT4">
                  <p:embed/>
                </p:oleObj>
              </mc:Choice>
              <mc:Fallback>
                <p:oleObj r:id="rId3" imgW="520474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373" y="3419413"/>
                        <a:ext cx="1249251" cy="350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68832"/>
              </p:ext>
            </p:extLst>
          </p:nvPr>
        </p:nvGraphicFramePr>
        <p:xfrm>
          <a:off x="2125012" y="4900411"/>
          <a:ext cx="1725771" cy="75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r:id="rId5" imgW="1041400" imgH="457200" progId="Equation.DSMT4">
                  <p:embed/>
                </p:oleObj>
              </mc:Choice>
              <mc:Fallback>
                <p:oleObj r:id="rId5" imgW="10414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012" y="4900411"/>
                        <a:ext cx="1725771" cy="753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55503"/>
              </p:ext>
            </p:extLst>
          </p:nvPr>
        </p:nvGraphicFramePr>
        <p:xfrm>
          <a:off x="2125013" y="4164772"/>
          <a:ext cx="1822359" cy="73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r:id="rId7" imgW="901700" imgH="457200" progId="Equation.DSMT4">
                  <p:embed/>
                </p:oleObj>
              </mc:Choice>
              <mc:Fallback>
                <p:oleObj r:id="rId7" imgW="9017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013" y="4164772"/>
                        <a:ext cx="1822359" cy="735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Διπλή αγκύλη 12"/>
          <p:cNvSpPr/>
          <p:nvPr/>
        </p:nvSpPr>
        <p:spPr>
          <a:xfrm>
            <a:off x="1416676" y="4164772"/>
            <a:ext cx="3142445" cy="1695115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Λυγισμένο βέλος 14"/>
          <p:cNvSpPr/>
          <p:nvPr/>
        </p:nvSpPr>
        <p:spPr>
          <a:xfrm rot="5400000">
            <a:off x="5087153" y="5153995"/>
            <a:ext cx="927279" cy="56667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1140</Words>
  <Application>Microsoft Office PowerPoint</Application>
  <PresentationFormat>Προβολή στην οθόνη (4:3)</PresentationFormat>
  <Paragraphs>155</Paragraphs>
  <Slides>26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Θέμα του Office</vt:lpstr>
      <vt:lpstr>1_Θέμα του Office</vt:lpstr>
      <vt:lpstr>2_Θέμα του Office</vt:lpstr>
      <vt:lpstr>Equation.DSMT4</vt:lpstr>
      <vt:lpstr>Microsoft Equation 3.0</vt:lpstr>
      <vt:lpstr>     Κλασσική Μηχανική </vt:lpstr>
      <vt:lpstr>Άδειες Χρήσης</vt:lpstr>
      <vt:lpstr>Χρηματοδότηση</vt:lpstr>
      <vt:lpstr>Σκοποί  ενότητας </vt:lpstr>
      <vt:lpstr>Εισαγωγικές έννοιες</vt:lpstr>
      <vt:lpstr>Δυναμική ενέργεια συστήματος δύο υλικών σημείων (1) </vt:lpstr>
      <vt:lpstr>Δυναμική ενέργεια συστήματος δύο υλικών σημείων (2) </vt:lpstr>
      <vt:lpstr>Δυναμική ενέργεια συστήματος δύο υλικών σημείων (3) </vt:lpstr>
      <vt:lpstr>Ολοκληρώματα της κινήσεως (1) </vt:lpstr>
      <vt:lpstr>Ολοκληρώματα της κινήσεως (2) </vt:lpstr>
      <vt:lpstr>Ολοκληρώματα της κινήσεως (3) </vt:lpstr>
      <vt:lpstr>Η Διαφορική  εξίσωση της κινήσεως (1) </vt:lpstr>
      <vt:lpstr>Η Διαφορική  εξίσωση της κινήσεως (2) </vt:lpstr>
      <vt:lpstr>Ελκτικές δυνάμεις της μορφής  (1)</vt:lpstr>
      <vt:lpstr>Ελκτικές δυνάμεις της μορφής  (2)</vt:lpstr>
      <vt:lpstr>Κυκλικές τροχιές. Ευστάθεια των κυκλικών τροχιών (1) </vt:lpstr>
      <vt:lpstr>Κυκλικές τροχιές. Ευστάθεια των κυκλικών τροχιών (2) </vt:lpstr>
      <vt:lpstr>Ποιοτική μελέτη της κινήσεως (1) </vt:lpstr>
      <vt:lpstr>Ποιοτική μελέτη της κινήσεως (2) </vt:lpstr>
      <vt:lpstr>Οι νόμοι του Kepler </vt:lpstr>
      <vt:lpstr>Απωστικές δυνάμεις της μορφής  Ο τύπος του Rutherford (1) </vt:lpstr>
      <vt:lpstr>Απωστικές δυνάμεις της μορφής   Ο τύπος του Rutherford (2) </vt:lpstr>
      <vt:lpstr>Απωστικές δυνάμεις της μορφής   Ο τύπος του Rutherford (3) </vt:lpstr>
      <vt:lpstr>Σημείωμα Χρήσης Έργων Τρίτων</vt:lpstr>
      <vt:lpstr>Σημείωμα Αναφοράς</vt:lpstr>
      <vt:lpstr>Τέλος Ενότητας</vt:lpstr>
    </vt:vector>
  </TitlesOfParts>
  <Company>ΕΠΠtools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user</cp:lastModifiedBy>
  <cp:revision>43</cp:revision>
  <dcterms:created xsi:type="dcterms:W3CDTF">2014-04-16T12:59:25Z</dcterms:created>
  <dcterms:modified xsi:type="dcterms:W3CDTF">2014-07-17T08:55:11Z</dcterms:modified>
</cp:coreProperties>
</file>