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83" r:id="rId4"/>
    <p:sldId id="289" r:id="rId5"/>
    <p:sldId id="29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79" r:id="rId30"/>
    <p:sldId id="281" r:id="rId31"/>
    <p:sldId id="282" r:id="rId32"/>
    <p:sldId id="291" r:id="rId33"/>
    <p:sldId id="284" r:id="rId34"/>
    <p:sldId id="285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C515-2DF7-4F2F-AAAD-15B57ABAA35B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7A90D-4346-4D45-9F2E-C509360D7D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46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2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6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72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99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60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882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72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07179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73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45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81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12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67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5495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0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31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81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0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0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3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9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6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27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1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024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6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13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24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2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63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6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81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76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96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926C0-5D42-481C-A8EA-0183EF9EA0E3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31013-1D68-47DC-BC15-E0454F215C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78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81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Βάσεις Δεδομένων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8941" y="3384823"/>
            <a:ext cx="9765491" cy="279703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Συστήματα Διαχείρισης Βάσεων Δεδομένων</a:t>
            </a:r>
            <a:endParaRPr lang="en-US" sz="2800" dirty="0"/>
          </a:p>
          <a:p>
            <a:endParaRPr lang="el-GR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 smtClean="0"/>
              <a:t>Βασίλης Βουτσινάς</a:t>
            </a: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 smtClean="0"/>
              <a:t>Τμήμα: Οργάνωση &amp; Διοίκηση Επιχειρήσεων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5" y="279863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Αρχές Ανεξαρτησίας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b="1" dirty="0"/>
              <a:t>ΛΟΓΙΚΗ ΑΝΕΞΑΡΤΗΣΙΑ ΔΕΔΟΜΕΝΩΝ</a:t>
            </a:r>
            <a:endParaRPr lang="en-US" altLang="el-GR" sz="24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l-GR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b="1" dirty="0"/>
              <a:t>ΦΥΣΙΚΗ ΑΝΕΞΑΡΤΗΣΙΑ ΔΕΔΟΜΕΝΩΝ</a:t>
            </a:r>
            <a:endParaRPr lang="en-US" altLang="el-GR" sz="2400" b="1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94" y="6009411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6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Τύποι Συστημάτων Διαχείρισης Βάσεων Δεδομένων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ΔΙΚΤΥΩΤΟ (</a:t>
            </a:r>
            <a:r>
              <a:rPr lang="en-US" altLang="el-GR" sz="2400" b="1" dirty="0"/>
              <a:t>NETWORK)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altLang="el-GR" sz="2400" dirty="0" smtClean="0"/>
              <a:t>Σε μορφή δέντρων</a:t>
            </a:r>
            <a:endParaRPr lang="en-US" altLang="el-G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ΙΕΡΑΡΧΙΚΟ </a:t>
            </a:r>
            <a:r>
              <a:rPr lang="en-US" altLang="el-GR" sz="2400" b="1" dirty="0"/>
              <a:t>(HIERARCHICAL)</a:t>
            </a:r>
            <a:endParaRPr lang="el-GR" altLang="el-GR" sz="2400" b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l-GR" altLang="el-GR" sz="2400" dirty="0" smtClean="0"/>
              <a:t>Κάθε κόμβος συνδέεται με ένα παραπάνω</a:t>
            </a:r>
            <a:endParaRPr lang="el-GR" altLang="el-G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ΣΧΕΣΙΑΚΟ (</a:t>
            </a:r>
            <a:r>
              <a:rPr lang="en-US" altLang="el-GR" sz="2400" b="1" dirty="0"/>
              <a:t>RELATIONAL</a:t>
            </a:r>
            <a:r>
              <a:rPr lang="en-US" altLang="el-GR" sz="2400" b="1" dirty="0" smtClean="0"/>
              <a:t>)</a:t>
            </a:r>
            <a:endParaRPr lang="el-GR" altLang="el-GR" sz="2400" b="1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l-GR" altLang="el-GR" sz="2400" dirty="0" smtClean="0"/>
              <a:t>Έχει επικρατήσει σήμερα. Αποθηκεύω τις πληροφορίες δεδομένα σε μορφή πίνακα.</a:t>
            </a:r>
            <a:endParaRPr lang="en-US" altLang="el-GR" sz="2400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33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4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Διάγραμμα οντοτήτων-σχέσεων</a:t>
            </a:r>
            <a:r>
              <a:rPr lang="el-GR" altLang="el-GR" dirty="0"/>
              <a:t/>
            </a:r>
            <a:br>
              <a:rPr lang="el-GR" altLang="el-GR" dirty="0"/>
            </a:br>
            <a:r>
              <a:rPr lang="en-US" altLang="el-GR" dirty="0"/>
              <a:t>ENTITY-RELATION (E-R) </a:t>
            </a:r>
            <a:r>
              <a:rPr lang="en-US" altLang="el-GR" dirty="0" smtClean="0"/>
              <a:t>DIAGRAMM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>
                <a:ln w="0"/>
                <a:cs typeface="Times New Roman" panose="02020603050405020304" pitchFamily="18" charset="0"/>
              </a:rPr>
              <a:t>Το μοντέλο </a:t>
            </a:r>
            <a:r>
              <a:rPr lang="el-GR" altLang="el-GR" dirty="0" err="1" smtClean="0">
                <a:ln w="0"/>
                <a:cs typeface="Times New Roman" panose="02020603050405020304" pitchFamily="18" charset="0"/>
              </a:rPr>
              <a:t>oντοτήτων</a:t>
            </a:r>
            <a:r>
              <a:rPr lang="el-GR" altLang="el-GR" dirty="0" smtClean="0">
                <a:ln w="0"/>
                <a:cs typeface="Times New Roman" panose="02020603050405020304" pitchFamily="18" charset="0"/>
              </a:rPr>
              <a:t>-συσχετίσεων (μοντέλο ΟΣ) βασίζεται στην αντίληψη ότι ο πραγματικός κόσμος αποτελείται από οντότητες</a:t>
            </a:r>
            <a:r>
              <a:rPr lang="en-US" altLang="el-GR" dirty="0" smtClean="0">
                <a:ln w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n w="0"/>
                <a:cs typeface="Times New Roman" panose="02020603050405020304" pitchFamily="18" charset="0"/>
              </a:rPr>
              <a:t>(</a:t>
            </a:r>
            <a:r>
              <a:rPr lang="en-US" altLang="el-GR" dirty="0" smtClean="0">
                <a:ln w="0"/>
                <a:cs typeface="Times New Roman" panose="02020603050405020304" pitchFamily="18" charset="0"/>
              </a:rPr>
              <a:t>entities</a:t>
            </a:r>
            <a:r>
              <a:rPr lang="el-GR" altLang="el-GR" dirty="0" smtClean="0">
                <a:ln w="0"/>
                <a:cs typeface="Times New Roman" panose="02020603050405020304" pitchFamily="18" charset="0"/>
              </a:rPr>
              <a:t>) με χαρακτηριστικά </a:t>
            </a:r>
            <a:r>
              <a:rPr lang="en-US" altLang="el-GR" dirty="0" smtClean="0">
                <a:ln w="0"/>
                <a:cs typeface="Times New Roman" panose="02020603050405020304" pitchFamily="18" charset="0"/>
              </a:rPr>
              <a:t>(</a:t>
            </a:r>
            <a:r>
              <a:rPr lang="en-US" altLang="el-GR" dirty="0" err="1" smtClean="0">
                <a:ln w="0"/>
                <a:cs typeface="Times New Roman" panose="02020603050405020304" pitchFamily="18" charset="0"/>
              </a:rPr>
              <a:t>atributes</a:t>
            </a:r>
            <a:r>
              <a:rPr lang="en-US" altLang="el-GR" dirty="0" smtClean="0">
                <a:ln w="0"/>
                <a:cs typeface="Times New Roman" panose="02020603050405020304" pitchFamily="18" charset="0"/>
              </a:rPr>
              <a:t>) </a:t>
            </a:r>
            <a:r>
              <a:rPr lang="el-GR" altLang="el-GR" dirty="0" smtClean="0">
                <a:ln w="0"/>
                <a:cs typeface="Times New Roman" panose="02020603050405020304" pitchFamily="18" charset="0"/>
              </a:rPr>
              <a:t>και συσχετίσεις </a:t>
            </a:r>
            <a:r>
              <a:rPr lang="en-US" altLang="el-GR" dirty="0" smtClean="0">
                <a:ln w="0"/>
                <a:cs typeface="Times New Roman" panose="02020603050405020304" pitchFamily="18" charset="0"/>
              </a:rPr>
              <a:t>(relationships) </a:t>
            </a:r>
            <a:r>
              <a:rPr lang="el-GR" altLang="el-GR" dirty="0">
                <a:ln w="0"/>
                <a:cs typeface="Times New Roman" panose="02020603050405020304" pitchFamily="18" charset="0"/>
              </a:rPr>
              <a:t>μεταξύ των οντοτήτων</a:t>
            </a:r>
            <a:r>
              <a:rPr lang="el-GR" altLang="el-GR" dirty="0" smtClean="0">
                <a:ln w="0"/>
                <a:cs typeface="Times New Roman" panose="02020603050405020304" pitchFamily="18" charset="0"/>
              </a:rPr>
              <a:t>.</a:t>
            </a:r>
            <a:endParaRPr lang="en-US" altLang="el-GR" dirty="0" smtClean="0">
              <a:ln w="0"/>
              <a:cs typeface="Times New Roman" panose="02020603050405020304" pitchFamily="18" charset="0"/>
            </a:endParaRPr>
          </a:p>
          <a:p>
            <a:r>
              <a:rPr lang="el-GR" altLang="el-GR" dirty="0" smtClean="0">
                <a:ln w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n w="0"/>
                <a:cs typeface="Times New Roman" panose="02020603050405020304" pitchFamily="18" charset="0"/>
              </a:rPr>
              <a:t>Αναπτύχθηκε για να διευκολύνει το σχεδιασμό μίας ΒΔ, επιτρέποντας τον ορισμό ενός σχήματος (</a:t>
            </a:r>
            <a:r>
              <a:rPr lang="el-GR" altLang="el-GR" dirty="0" err="1">
                <a:ln w="0"/>
                <a:cs typeface="Times New Roman" panose="02020603050405020304" pitchFamily="18" charset="0"/>
              </a:rPr>
              <a:t>schema</a:t>
            </a:r>
            <a:r>
              <a:rPr lang="el-GR" altLang="el-GR" dirty="0">
                <a:ln w="0"/>
                <a:cs typeface="Times New Roman" panose="02020603050405020304" pitchFamily="18" charset="0"/>
              </a:rPr>
              <a:t>) που να αναπαριστά τη συνολική λογική δομή της βάσης. </a:t>
            </a:r>
            <a:endParaRPr lang="en-US" altLang="el-GR" dirty="0" smtClean="0">
              <a:ln w="0"/>
              <a:cs typeface="Times New Roman" panose="02020603050405020304" pitchFamily="18" charset="0"/>
            </a:endParaRPr>
          </a:p>
          <a:p>
            <a:r>
              <a:rPr lang="el-GR" altLang="el-GR" dirty="0" smtClean="0">
                <a:ln w="0"/>
                <a:cs typeface="Times New Roman" panose="02020603050405020304" pitchFamily="18" charset="0"/>
              </a:rPr>
              <a:t>Το </a:t>
            </a:r>
            <a:r>
              <a:rPr lang="el-GR" altLang="el-GR" dirty="0">
                <a:ln w="0"/>
                <a:cs typeface="Times New Roman" panose="02020603050405020304" pitchFamily="18" charset="0"/>
              </a:rPr>
              <a:t>μοντέλο ΟΣ αναπτύχθηκε από τον P. </a:t>
            </a:r>
            <a:r>
              <a:rPr lang="el-GR" altLang="el-GR" dirty="0" err="1">
                <a:ln w="0"/>
                <a:cs typeface="Times New Roman" panose="02020603050405020304" pitchFamily="18" charset="0"/>
              </a:rPr>
              <a:t>Chen</a:t>
            </a:r>
            <a:r>
              <a:rPr lang="el-GR" altLang="el-GR" dirty="0">
                <a:ln w="0"/>
                <a:cs typeface="Times New Roman" panose="02020603050405020304" pitchFamily="18" charset="0"/>
              </a:rPr>
              <a:t> (1976) </a:t>
            </a:r>
            <a:br>
              <a:rPr lang="el-GR" altLang="el-GR" dirty="0">
                <a:ln w="0"/>
                <a:cs typeface="Times New Roman" panose="02020603050405020304" pitchFamily="18" charset="0"/>
              </a:rPr>
            </a:br>
            <a:r>
              <a:rPr lang="el-GR" altLang="el-GR" dirty="0">
                <a:ln w="0"/>
                <a:cs typeface="Times New Roman" panose="02020603050405020304" pitchFamily="18" charset="0"/>
              </a:rPr>
              <a:t>ως ένας τρόπος επικοινωνίας μεταξύ χρηστών και σχεδιαστών.  </a:t>
            </a:r>
            <a:endParaRPr lang="en-US" altLang="el-GR" dirty="0" smtClean="0">
              <a:ln w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u="sng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06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οντοτήτων-σχέσεων</a:t>
            </a:r>
            <a:br>
              <a:rPr lang="el-GR" altLang="el-GR" dirty="0"/>
            </a:br>
            <a:r>
              <a:rPr lang="en-US" altLang="el-GR" dirty="0"/>
              <a:t>ENTITY-RELATION (E-R) DIAGRAMM</a:t>
            </a:r>
            <a:r>
              <a:rPr lang="el-GR" altLang="el-GR" dirty="0"/>
              <a:t> – ΟΝΤΟΤΗΤΑ </a:t>
            </a:r>
            <a:r>
              <a:rPr lang="en-US" altLang="el-GR" dirty="0" smtClean="0"/>
              <a:t>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/>
              <a:t>Οντότητα</a:t>
            </a:r>
            <a:r>
              <a:rPr lang="el-GR" dirty="0"/>
              <a:t> (</a:t>
            </a:r>
            <a:r>
              <a:rPr lang="el-GR" dirty="0" err="1"/>
              <a:t>entity</a:t>
            </a:r>
            <a:r>
              <a:rPr lang="el-GR" dirty="0" smtClean="0"/>
              <a:t>):</a:t>
            </a:r>
          </a:p>
          <a:p>
            <a:pPr lvl="1"/>
            <a:r>
              <a:rPr lang="el-GR" dirty="0" smtClean="0"/>
              <a:t> </a:t>
            </a:r>
            <a:r>
              <a:rPr lang="el-GR" dirty="0"/>
              <a:t>Ε</a:t>
            </a:r>
            <a:r>
              <a:rPr lang="el-GR" dirty="0" smtClean="0"/>
              <a:t>ίναι </a:t>
            </a:r>
            <a:r>
              <a:rPr lang="el-GR" dirty="0"/>
              <a:t>ένα αντικείμενο ενδιαφέροντος στον πραγματικό κόσμο το οποίο ξεχωρίζει από τα </a:t>
            </a:r>
            <a:r>
              <a:rPr lang="el-GR" dirty="0" smtClean="0"/>
              <a:t>υπόλοιπα. Μια </a:t>
            </a:r>
            <a:r>
              <a:rPr lang="el-GR" dirty="0"/>
              <a:t>οντότητα λειτουργεί αφαιρετικά σε έναν πολύπλοκο τομέα. Οντότητες μπορεί να είναι άνθρωποι, μέρη, αντικείμενα, γεγονότα, έννοιες κλπ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Οι έννοιες που υπάρχουν στη βάση δεδομένων/ οι κεντρικές έννοιες που μπαίνουν στη βάση δεδομένων</a:t>
            </a:r>
          </a:p>
          <a:p>
            <a:pPr lvl="1"/>
            <a:r>
              <a:rPr lang="el-GR" dirty="0"/>
              <a:t>Για παράδειγμα, οντότητα μπορεί να είναι ένας φοιτητής( ένας άνθρωπος με ονοματεπώνυμο, χαρακτηριστικά, </a:t>
            </a:r>
            <a:r>
              <a:rPr lang="el-GR" dirty="0" err="1"/>
              <a:t>κ.α</a:t>
            </a:r>
            <a:r>
              <a:rPr lang="el-GR" dirty="0"/>
              <a:t>) αλλά και ένα μάθημα σε μια σχολή (κάτι άυλο αλλά με συμβατική υπόσταση).</a:t>
            </a:r>
            <a:endParaRPr lang="el-GR" dirty="0" smtClean="0"/>
          </a:p>
          <a:p>
            <a:pPr lvl="1"/>
            <a:r>
              <a:rPr lang="el-GR" u="sng" dirty="0" smtClean="0"/>
              <a:t>Συμβολισμός: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546242" y="5344733"/>
            <a:ext cx="2021983" cy="502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black"/>
                </a:solidFill>
              </a:rPr>
              <a:t>ΟΝΤΟΤΗΤΑ (ΕΝΤΙΤΥ)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7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Διάγραμμα οντοτήτων-σχέσεων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n-US" altLang="el-GR" dirty="0" smtClean="0"/>
              <a:t>ENTITY-RELATION </a:t>
            </a:r>
            <a:r>
              <a:rPr lang="en-US" altLang="el-GR" dirty="0"/>
              <a:t>(E-R) DIAGRAMM</a:t>
            </a:r>
            <a:r>
              <a:rPr lang="el-GR" altLang="el-GR" dirty="0"/>
              <a:t> – </a:t>
            </a:r>
            <a:r>
              <a:rPr lang="el-GR" altLang="el-GR" dirty="0" smtClean="0"/>
              <a:t>ΟΝΤΟΤΗΤΑ</a:t>
            </a:r>
            <a:r>
              <a:rPr lang="en-US" altLang="el-GR" dirty="0" smtClean="0"/>
              <a:t> 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b="1" dirty="0" smtClean="0"/>
              <a:t>Χαρακτηριστικά οντοτήτων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 </a:t>
            </a:r>
            <a:r>
              <a:rPr lang="el-GR" altLang="el-GR" dirty="0" smtClean="0"/>
              <a:t>Τα </a:t>
            </a:r>
            <a:r>
              <a:rPr lang="el-GR" altLang="el-GR" dirty="0"/>
              <a:t>συστατικά στοιχεία που περιγράφουν μια οντότητα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smtClean="0"/>
              <a:t>Δίνει λεπτομέρειες και αναλύουν την οντότητα.</a:t>
            </a:r>
            <a:endParaRPr lang="en-US" altLang="el-GR" dirty="0" smtClean="0"/>
          </a:p>
          <a:p>
            <a:r>
              <a:rPr lang="el-GR" dirty="0"/>
              <a:t>Κάθε οντότητα έχει διάφορα στοιχεία που την προσδιορίζουν. Ένα τέτοιο στοιχείο ονομάζεται </a:t>
            </a:r>
            <a:r>
              <a:rPr lang="el-GR" b="1" dirty="0"/>
              <a:t>ιδιότητα</a:t>
            </a:r>
            <a:r>
              <a:rPr lang="el-GR" dirty="0"/>
              <a:t>(</a:t>
            </a:r>
            <a:r>
              <a:rPr lang="el-GR" dirty="0" err="1"/>
              <a:t>attribute</a:t>
            </a:r>
            <a:r>
              <a:rPr lang="el-GR" dirty="0"/>
              <a:t>), </a:t>
            </a:r>
            <a:r>
              <a:rPr lang="el-GR" b="1" dirty="0"/>
              <a:t>χαρακτηριστικό</a:t>
            </a:r>
            <a:r>
              <a:rPr lang="el-GR" dirty="0"/>
              <a:t> ή </a:t>
            </a:r>
            <a:r>
              <a:rPr lang="el-GR" b="1" dirty="0"/>
              <a:t>πεδίο</a:t>
            </a:r>
            <a:r>
              <a:rPr lang="el-GR" dirty="0"/>
              <a:t> της οντότητας</a:t>
            </a:r>
            <a:r>
              <a:rPr lang="el-GR" dirty="0" smtClean="0"/>
              <a:t>.</a:t>
            </a:r>
            <a:endParaRPr lang="en-US" baseline="30000" dirty="0"/>
          </a:p>
          <a:p>
            <a:pPr marL="0" indent="0">
              <a:buNone/>
            </a:pPr>
            <a:r>
              <a:rPr lang="el-GR" dirty="0"/>
              <a:t> Τα χαρακτηριστικά χωρίζονται σε</a:t>
            </a:r>
          </a:p>
          <a:p>
            <a:pPr lvl="1"/>
            <a:r>
              <a:rPr lang="el-GR" b="1" dirty="0" err="1"/>
              <a:t>μονότιμα</a:t>
            </a:r>
            <a:r>
              <a:rPr lang="el-GR" dirty="0"/>
              <a:t> (</a:t>
            </a:r>
            <a:r>
              <a:rPr lang="el-GR" dirty="0" err="1"/>
              <a:t>single</a:t>
            </a:r>
            <a:r>
              <a:rPr lang="el-GR" dirty="0"/>
              <a:t> </a:t>
            </a:r>
            <a:r>
              <a:rPr lang="el-GR" dirty="0" err="1"/>
              <a:t>valued</a:t>
            </a:r>
            <a:r>
              <a:rPr lang="el-GR" dirty="0"/>
              <a:t>), τα οποία έχουν μόνο μια τιμή και</a:t>
            </a:r>
          </a:p>
          <a:p>
            <a:pPr lvl="1"/>
            <a:r>
              <a:rPr lang="el-GR" b="1" dirty="0"/>
              <a:t>πλειότιμα</a:t>
            </a:r>
            <a:r>
              <a:rPr lang="el-GR" dirty="0"/>
              <a:t> (</a:t>
            </a:r>
            <a:r>
              <a:rPr lang="el-GR" dirty="0" err="1"/>
              <a:t>multi-valued</a:t>
            </a:r>
            <a:r>
              <a:rPr lang="el-GR" dirty="0"/>
              <a:t>), τα οποία έχουν σύνολο από τιμές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51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Διάγραμμα οντοτήτων-σχέσεων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n-US" altLang="el-GR" dirty="0" smtClean="0"/>
              <a:t>ENTITY-RELATION </a:t>
            </a:r>
            <a:r>
              <a:rPr lang="en-US" altLang="el-GR" dirty="0"/>
              <a:t>(E-R) DIAGRAMM</a:t>
            </a:r>
            <a:r>
              <a:rPr lang="el-GR" altLang="el-GR" dirty="0"/>
              <a:t> – </a:t>
            </a:r>
            <a:r>
              <a:rPr lang="en-US" altLang="el-GR" dirty="0" smtClean="0"/>
              <a:t>XA</a:t>
            </a:r>
            <a:r>
              <a:rPr lang="el-GR" altLang="el-GR" dirty="0" smtClean="0"/>
              <a:t>ΡΑΚΤΗΡΙΣΤΙΚΑ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Στο διάγραμμα Ο/Σ οι ιδιότητες που έχει μια οντότητα παριστάνονται μέσα σε έλλειψη, με υπογραμμισμένο το πρωτεύον κλειδί. Τα πλειότιμα χαρακτηριστικά μιας οντότητας παριστάνονται μέσα σε έλλειψη με διπλό περίγραμμα.</a:t>
            </a:r>
            <a:endParaRPr lang="el-GR" altLang="el-GR" dirty="0"/>
          </a:p>
          <a:p>
            <a:pPr lvl="1"/>
            <a:r>
              <a:rPr lang="el-GR" altLang="el-GR" u="sng" dirty="0"/>
              <a:t>Συμβολισμός: </a:t>
            </a:r>
            <a:endParaRPr lang="el-GR" altLang="el-GR" u="sng" dirty="0" smtClean="0"/>
          </a:p>
          <a:p>
            <a:pPr marL="457200" lvl="1" indent="0">
              <a:buNone/>
            </a:pPr>
            <a:endParaRPr lang="en-US" altLang="el-GR" dirty="0" smtClean="0"/>
          </a:p>
          <a:p>
            <a:pPr marL="514350" indent="-457200"/>
            <a:r>
              <a:rPr lang="el-GR" altLang="el-GR" dirty="0" smtClean="0"/>
              <a:t>Οι 4 βασικές μορφές χαρακτηριστικών.</a:t>
            </a:r>
          </a:p>
          <a:p>
            <a:pPr lvl="1"/>
            <a:r>
              <a:rPr lang="el-GR" altLang="el-GR" dirty="0" smtClean="0"/>
              <a:t>Ν: αριθμητικά</a:t>
            </a:r>
          </a:p>
          <a:p>
            <a:pPr lvl="1"/>
            <a:r>
              <a:rPr lang="en-US" altLang="el-GR" dirty="0" smtClean="0"/>
              <a:t>C</a:t>
            </a:r>
            <a:r>
              <a:rPr lang="el-GR" altLang="el-GR" dirty="0" smtClean="0"/>
              <a:t>: χαρακτήρας, αλφαριθμητικά</a:t>
            </a:r>
          </a:p>
          <a:p>
            <a:pPr lvl="1"/>
            <a:r>
              <a:rPr lang="en-US" altLang="el-GR" dirty="0" smtClean="0"/>
              <a:t>D: </a:t>
            </a:r>
            <a:r>
              <a:rPr lang="el-GR" altLang="el-GR" dirty="0" smtClean="0"/>
              <a:t>δεδομένα ημερομηνίας </a:t>
            </a:r>
          </a:p>
          <a:p>
            <a:pPr lvl="1"/>
            <a:r>
              <a:rPr lang="en-US" altLang="el-GR" dirty="0" smtClean="0"/>
              <a:t>L: </a:t>
            </a:r>
            <a:r>
              <a:rPr lang="el-GR" altLang="el-GR" dirty="0" smtClean="0"/>
              <a:t>Λογικού τύπου </a:t>
            </a:r>
          </a:p>
          <a:p>
            <a:pPr marL="457200" lvl="1" indent="0" algn="r">
              <a:buNone/>
            </a:pPr>
            <a:r>
              <a:rPr lang="en-US" altLang="el-GR" dirty="0" smtClean="0"/>
              <a:t>(Wikipedia, </a:t>
            </a:r>
            <a:r>
              <a:rPr lang="el-GR" altLang="el-GR" dirty="0" smtClean="0"/>
              <a:t>Βασίλης Βουτσινάς 2011)</a:t>
            </a:r>
          </a:p>
          <a:p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5212340" y="2607194"/>
            <a:ext cx="1579808" cy="6478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93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1973" y="177851"/>
            <a:ext cx="11603864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Διάγραμμα οντοτήτων-σχέσεων </a:t>
            </a:r>
            <a:br>
              <a:rPr lang="el-GR" altLang="el-GR" dirty="0"/>
            </a:br>
            <a:r>
              <a:rPr lang="en-US" altLang="el-GR" dirty="0"/>
              <a:t>ENTITY-RELATION (E-R) DIAGRAMM</a:t>
            </a:r>
            <a:r>
              <a:rPr lang="el-GR" altLang="el-GR" dirty="0"/>
              <a:t> – </a:t>
            </a:r>
            <a:r>
              <a:rPr lang="el-GR" altLang="el-GR" dirty="0" smtClean="0"/>
              <a:t>ΣΧΕΣΗ-ΓΡΑΜΜΗ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/>
              <a:t>Σχέση</a:t>
            </a:r>
          </a:p>
          <a:p>
            <a:pPr lvl="1"/>
            <a:r>
              <a:rPr lang="el-GR" dirty="0" smtClean="0"/>
              <a:t>Δίνει λεπτομέρειες και αναλύει την οντότητα</a:t>
            </a:r>
            <a:endParaRPr lang="en-US" dirty="0" smtClean="0"/>
          </a:p>
          <a:p>
            <a:pPr lvl="1"/>
            <a:r>
              <a:rPr lang="el-GR" dirty="0"/>
              <a:t>Ε</a:t>
            </a:r>
            <a:r>
              <a:rPr lang="el-GR" dirty="0" smtClean="0"/>
              <a:t>ίναι </a:t>
            </a:r>
            <a:r>
              <a:rPr lang="el-GR" dirty="0"/>
              <a:t>η σύνδεση δύο ή περισσότερων τύπων </a:t>
            </a:r>
            <a:r>
              <a:rPr lang="el-GR" dirty="0" smtClean="0"/>
              <a:t>οντοτήτων που </a:t>
            </a:r>
            <a:r>
              <a:rPr lang="el-GR" dirty="0"/>
              <a:t>παρουσιάζει ενδιαφέρον για σχεδιασμό. Με συσχετίσεις μπορούν να συνδέονται και χαρακτηριστικά οντοτήτων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Ένας τύπος συσχέτισης (σύνολο συσχετίσεων) παριστάνεται με ρόμβο. Στο εσωτερικό αναγράφεται το όνομα με μικρά γράμματα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Υποδεικνύουμε τα όρια της συσχέτισης με ένα </a:t>
            </a:r>
            <a:r>
              <a:rPr lang="el-GR" dirty="0" smtClean="0"/>
              <a:t>δείκτη</a:t>
            </a:r>
            <a:endParaRPr lang="en-US" dirty="0" smtClean="0"/>
          </a:p>
          <a:p>
            <a:pPr lvl="1"/>
            <a:r>
              <a:rPr lang="el-GR" u="sng" dirty="0" smtClean="0"/>
              <a:t>Συμβολισμός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Γραμμή</a:t>
            </a:r>
          </a:p>
          <a:p>
            <a:pPr lvl="1"/>
            <a:r>
              <a:rPr lang="el-GR" dirty="0"/>
              <a:t>Γραμμές, που συνδέουν ιδιότητες σε σύνολα οντοτήτων και </a:t>
            </a:r>
            <a:r>
              <a:rPr lang="el-GR" dirty="0" smtClean="0"/>
              <a:t>σύνολα οντοτήτων </a:t>
            </a:r>
            <a:r>
              <a:rPr lang="el-GR" dirty="0"/>
              <a:t>σε σχέσεις</a:t>
            </a:r>
            <a:r>
              <a:rPr lang="el-GR" dirty="0" smtClean="0"/>
              <a:t>.</a:t>
            </a:r>
          </a:p>
          <a:p>
            <a:pPr lvl="1"/>
            <a:r>
              <a:rPr lang="el-GR" u="sng" dirty="0" smtClean="0"/>
              <a:t>Συμβολισμός</a:t>
            </a:r>
            <a:endParaRPr lang="el-GR" u="sng" dirty="0"/>
          </a:p>
        </p:txBody>
      </p:sp>
      <p:sp>
        <p:nvSpPr>
          <p:cNvPr id="4" name="Ρόμβος 3"/>
          <p:cNvSpPr/>
          <p:nvPr/>
        </p:nvSpPr>
        <p:spPr>
          <a:xfrm>
            <a:off x="4855336" y="4035015"/>
            <a:ext cx="953037" cy="63106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837905" y="5473522"/>
            <a:ext cx="1017431" cy="1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53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1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Τίτλος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Βάσεις Δεδομένων</a:t>
            </a:r>
            <a:endParaRPr lang="el-GR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239000" y="4603750"/>
            <a:ext cx="1676400" cy="1231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l-GR" altLang="el-GR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l-GR" sz="2000">
                <a:solidFill>
                  <a:prstClr val="black"/>
                </a:solidFill>
              </a:rPr>
              <a:t>PRODUCT</a:t>
            </a:r>
          </a:p>
          <a:p>
            <a:pPr algn="ctr">
              <a:spcBef>
                <a:spcPct val="50000"/>
              </a:spcBef>
            </a:pPr>
            <a:endParaRPr lang="en-GB" altLang="el-GR" sz="2000">
              <a:solidFill>
                <a:prstClr val="black"/>
              </a:solidFill>
            </a:endParaRPr>
          </a:p>
        </p:txBody>
      </p: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381000" y="2590800"/>
            <a:ext cx="1524000" cy="1219200"/>
            <a:chOff x="1440" y="1344"/>
            <a:chExt cx="960" cy="768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440" y="1488"/>
              <a:ext cx="960" cy="4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1488" y="1344"/>
              <a:ext cx="86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l-GR" altLang="el-GR">
                <a:solidFill>
                  <a:prstClr val="black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l-GR" sz="2000">
                  <a:solidFill>
                    <a:prstClr val="black"/>
                  </a:solidFill>
                </a:rPr>
                <a:t>ID</a:t>
              </a:r>
            </a:p>
            <a:p>
              <a:pPr algn="ctr">
                <a:spcBef>
                  <a:spcPct val="50000"/>
                </a:spcBef>
              </a:pPr>
              <a:endParaRPr lang="en-GB" altLang="el-GR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18"/>
          <p:cNvGrpSpPr>
            <a:grpSpLocks/>
          </p:cNvGrpSpPr>
          <p:nvPr/>
        </p:nvGrpSpPr>
        <p:grpSpPr bwMode="auto">
          <a:xfrm>
            <a:off x="5486400" y="2743200"/>
            <a:ext cx="1524000" cy="1219200"/>
            <a:chOff x="1440" y="1344"/>
            <a:chExt cx="960" cy="768"/>
          </a:xfrm>
        </p:grpSpPr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1440" y="1488"/>
              <a:ext cx="960" cy="4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488" y="1344"/>
              <a:ext cx="86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l-GR" altLang="el-GR">
                <a:solidFill>
                  <a:prstClr val="black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l-GR" sz="2000">
                  <a:solidFill>
                    <a:prstClr val="black"/>
                  </a:solidFill>
                </a:rPr>
                <a:t>CODE</a:t>
              </a:r>
            </a:p>
            <a:p>
              <a:pPr algn="ctr">
                <a:spcBef>
                  <a:spcPct val="50000"/>
                </a:spcBef>
              </a:pPr>
              <a:endParaRPr lang="en-GB" altLang="el-GR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21"/>
          <p:cNvGrpSpPr>
            <a:grpSpLocks/>
          </p:cNvGrpSpPr>
          <p:nvPr/>
        </p:nvGrpSpPr>
        <p:grpSpPr bwMode="auto">
          <a:xfrm>
            <a:off x="7239000" y="2514600"/>
            <a:ext cx="1524000" cy="1219200"/>
            <a:chOff x="1440" y="1344"/>
            <a:chExt cx="960" cy="768"/>
          </a:xfrm>
        </p:grpSpPr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1440" y="1488"/>
              <a:ext cx="960" cy="4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1488" y="1344"/>
              <a:ext cx="86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l-GR" altLang="el-GR">
                <a:solidFill>
                  <a:prstClr val="black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l-GR" sz="2000">
                  <a:solidFill>
                    <a:prstClr val="black"/>
                  </a:solidFill>
                </a:rPr>
                <a:t>DESCR</a:t>
              </a:r>
            </a:p>
            <a:p>
              <a:pPr algn="ctr">
                <a:spcBef>
                  <a:spcPct val="50000"/>
                </a:spcBef>
              </a:pPr>
              <a:endParaRPr lang="en-GB" altLang="el-GR" sz="2000">
                <a:solidFill>
                  <a:prstClr val="black"/>
                </a:solidFill>
              </a:endParaRPr>
            </a:p>
          </p:txBody>
        </p:sp>
      </p:grpSp>
      <p:sp>
        <p:nvSpPr>
          <p:cNvPr id="48" name="Line 27"/>
          <p:cNvSpPr>
            <a:spLocks noChangeShapeType="1"/>
          </p:cNvSpPr>
          <p:nvPr/>
        </p:nvSpPr>
        <p:spPr bwMode="auto">
          <a:xfrm flipH="1" flipV="1">
            <a:off x="1142998" y="3505200"/>
            <a:ext cx="76202" cy="12471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 flipV="1">
            <a:off x="1295401" y="3124198"/>
            <a:ext cx="1828800" cy="164903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H="1" flipV="1">
            <a:off x="6248400" y="3657600"/>
            <a:ext cx="14478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flipH="1" flipV="1">
            <a:off x="8077200" y="3429000"/>
            <a:ext cx="15240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2057400" y="5257800"/>
            <a:ext cx="131686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3" name="Line 32"/>
          <p:cNvSpPr>
            <a:spLocks noChangeShapeType="1"/>
          </p:cNvSpPr>
          <p:nvPr/>
        </p:nvSpPr>
        <p:spPr bwMode="auto">
          <a:xfrm flipV="1">
            <a:off x="6096000" y="5257800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5" name="Ρόμβος 54"/>
          <p:cNvSpPr/>
          <p:nvPr/>
        </p:nvSpPr>
        <p:spPr>
          <a:xfrm>
            <a:off x="3374266" y="4294567"/>
            <a:ext cx="2721734" cy="192646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black"/>
                </a:solidFill>
              </a:rPr>
              <a:t>Σχέση(</a:t>
            </a:r>
            <a:r>
              <a:rPr lang="en-US" dirty="0">
                <a:solidFill>
                  <a:prstClr val="black"/>
                </a:solidFill>
              </a:rPr>
              <a:t>Relation)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381000" y="4716126"/>
            <a:ext cx="1676400" cy="1083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CUSTOMER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7" name="Έλλειψη 56"/>
          <p:cNvSpPr/>
          <p:nvPr/>
        </p:nvSpPr>
        <p:spPr>
          <a:xfrm>
            <a:off x="2667002" y="2514600"/>
            <a:ext cx="1248176" cy="6095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NAME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8091" y="600853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48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Σχέσεων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400" b="1" dirty="0"/>
              <a:t>1</a:t>
            </a:r>
            <a:r>
              <a:rPr lang="en-US" altLang="el-GR" sz="2400" b="1" dirty="0"/>
              <a:t>:1 </a:t>
            </a:r>
            <a:r>
              <a:rPr lang="el-GR" altLang="el-GR" sz="2400" b="1" dirty="0"/>
              <a:t>ΕΝΑ ΠΡΟΣ ΕΝΑ (</a:t>
            </a:r>
            <a:r>
              <a:rPr lang="en-US" altLang="el-GR" sz="2400" b="1" dirty="0"/>
              <a:t>ONE TO ONE)</a:t>
            </a:r>
          </a:p>
          <a:p>
            <a:pPr marL="914400" lvl="2" indent="0">
              <a:buNone/>
            </a:pPr>
            <a:r>
              <a:rPr lang="el-GR" altLang="el-GR" sz="2000" dirty="0" smtClean="0"/>
              <a:t>Όταν μια εγγραφή της οντότητας Α αντιστοιχεί σε 1 εγγραφή της οντότητας Β και 1 εγγραφή της Β σε μία της Α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b="1" dirty="0"/>
              <a:t>1:N </a:t>
            </a:r>
            <a:r>
              <a:rPr lang="el-GR" altLang="el-GR" sz="2400" b="1" dirty="0"/>
              <a:t>ΕΝΑ ΠΡΟΣ ΠΟΛΛΑ </a:t>
            </a:r>
            <a:r>
              <a:rPr lang="en-US" altLang="el-GR" sz="2400" b="1" dirty="0"/>
              <a:t>(ONE TO MANY)</a:t>
            </a:r>
          </a:p>
          <a:p>
            <a:pPr marL="914400" lvl="2" indent="0">
              <a:buNone/>
            </a:pPr>
            <a:r>
              <a:rPr lang="el-GR" altLang="el-GR" sz="2000" dirty="0"/>
              <a:t>Όταν μια εγγραφή της οντότητας Α αντιστοιχεί σε </a:t>
            </a:r>
            <a:r>
              <a:rPr lang="el-GR" altLang="el-GR" sz="2000" dirty="0" smtClean="0"/>
              <a:t>πολλές εγγραφές της </a:t>
            </a:r>
            <a:r>
              <a:rPr lang="el-GR" altLang="el-GR" sz="2000" dirty="0"/>
              <a:t>οντότητας Β και 1 εγγραφή της Β σε μία της </a:t>
            </a:r>
            <a:r>
              <a:rPr lang="el-GR" altLang="el-GR" sz="2000" dirty="0" smtClean="0"/>
              <a:t>Α. (και το ανάποδο)</a:t>
            </a:r>
            <a:endParaRPr lang="en-US" alt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sz="2400" b="1" dirty="0"/>
              <a:t>M:N </a:t>
            </a:r>
            <a:r>
              <a:rPr lang="el-GR" altLang="el-GR" sz="2400" b="1" dirty="0"/>
              <a:t>ΠΟΛΛΑ ΠΡΟΣ ΠΟΛΛΑ (</a:t>
            </a:r>
            <a:r>
              <a:rPr lang="en-US" altLang="el-GR" sz="2400" b="1" dirty="0"/>
              <a:t>MANY TO MANY)</a:t>
            </a:r>
          </a:p>
          <a:p>
            <a:pPr marL="914400" lvl="2" indent="0">
              <a:buNone/>
            </a:pPr>
            <a:r>
              <a:rPr lang="el-GR" altLang="el-GR" dirty="0"/>
              <a:t>Όταν μια εγγραφή της οντότητας Α αντιστοιχεί σε </a:t>
            </a:r>
            <a:r>
              <a:rPr lang="el-GR" altLang="el-GR" dirty="0" smtClean="0"/>
              <a:t>πολλές εγγραφές της </a:t>
            </a:r>
            <a:r>
              <a:rPr lang="el-GR" altLang="el-GR" dirty="0"/>
              <a:t>οντότητας Β και 1 εγγραφή της Β σε </a:t>
            </a:r>
            <a:r>
              <a:rPr lang="el-GR" altLang="el-GR" dirty="0" smtClean="0"/>
              <a:t>πολλές </a:t>
            </a:r>
            <a:r>
              <a:rPr lang="el-GR" altLang="el-GR" dirty="0" err="1" smtClean="0"/>
              <a:t>εγγραφες</a:t>
            </a:r>
            <a:r>
              <a:rPr lang="el-GR" altLang="el-GR" dirty="0" smtClean="0"/>
              <a:t> </a:t>
            </a:r>
            <a:r>
              <a:rPr lang="el-GR" altLang="el-GR" dirty="0"/>
              <a:t>της Α</a:t>
            </a:r>
            <a:endParaRPr lang="en-US" altLang="el-GR" dirty="0"/>
          </a:p>
          <a:p>
            <a:pPr marL="914400" lvl="2" indent="0">
              <a:buNone/>
            </a:pPr>
            <a:endParaRPr lang="el-GR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21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Σχέσεων 2</a:t>
            </a:r>
            <a:endParaRPr lang="el-GR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16" y="1557338"/>
            <a:ext cx="793201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3853" y="5168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32629" y="6223000"/>
            <a:ext cx="2730321" cy="5069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Πηγή: Βασίλης Βουτσινάς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06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342900">
              <a:buFont typeface="Arial" pitchFamily="34" charset="0"/>
              <a:buChar char="•"/>
            </a:pPr>
            <a:r>
              <a:rPr lang="el-GR" altLang="el-GR" sz="2400" b="1" dirty="0" smtClean="0"/>
              <a:t>Εκμάθηση Συστημάτων Διαχείρισης Βάσεων Δεδομένων</a:t>
            </a:r>
            <a:endParaRPr lang="en-US" altLang="el-GR" sz="2400" b="1" dirty="0" smtClean="0"/>
          </a:p>
          <a:p>
            <a:pPr marL="0"/>
            <a:r>
              <a:rPr lang="el-GR" sz="2400" b="1" dirty="0" smtClean="0"/>
              <a:t>Δημιουργία</a:t>
            </a:r>
            <a:r>
              <a:rPr lang="el-GR" sz="2400" dirty="0" smtClean="0"/>
              <a:t> </a:t>
            </a:r>
            <a:r>
              <a:rPr lang="en-US" altLang="el-GR" sz="2400" b="1" dirty="0"/>
              <a:t>E-R </a:t>
            </a:r>
            <a:r>
              <a:rPr lang="el-GR" altLang="el-GR" sz="2400" b="1" dirty="0"/>
              <a:t>διαγραμμάτων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Συμβολισμοί</a:t>
            </a:r>
            <a:endParaRPr lang="el-GR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095789" y="1437482"/>
            <a:ext cx="1143000" cy="966787"/>
            <a:chOff x="1680" y="2496"/>
            <a:chExt cx="2112" cy="1584"/>
          </a:xfrm>
        </p:grpSpPr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1680" y="2496"/>
              <a:ext cx="2112" cy="1584"/>
            </a:xfrm>
            <a:prstGeom prst="diamond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921" y="2928"/>
              <a:ext cx="1727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1F497D"/>
                </a:buClr>
                <a:buFontTx/>
                <a:buNone/>
              </a:pPr>
              <a:endParaRPr lang="el-GR" altLang="el-GR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865188" y="2455553"/>
            <a:ext cx="1447800" cy="838200"/>
            <a:chOff x="528" y="2064"/>
            <a:chExt cx="912" cy="528"/>
          </a:xfrm>
        </p:grpSpPr>
        <p:sp>
          <p:nvSpPr>
            <p:cNvPr id="8" name="Line 27"/>
            <p:cNvSpPr>
              <a:spLocks noChangeShapeType="1"/>
            </p:cNvSpPr>
            <p:nvPr/>
          </p:nvSpPr>
          <p:spPr bwMode="auto">
            <a:xfrm flipV="1">
              <a:off x="528" y="2388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816" y="2064"/>
              <a:ext cx="624" cy="528"/>
              <a:chOff x="1440" y="1344"/>
              <a:chExt cx="960" cy="576"/>
            </a:xfrm>
          </p:grpSpPr>
          <p:sp>
            <p:nvSpPr>
              <p:cNvPr id="10" name="Oval 31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960" cy="43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Clr>
                    <a:srgbClr val="1F497D"/>
                  </a:buClr>
                </a:pPr>
                <a:endParaRPr lang="el-GR" altLang="el-GR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1488" y="1344"/>
                <a:ext cx="864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1F497D"/>
                  </a:buClr>
                  <a:buFontTx/>
                  <a:buNone/>
                </a:pPr>
                <a:endParaRPr lang="el-GR" altLang="el-GR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836287" y="3362326"/>
            <a:ext cx="1714500" cy="1219200"/>
            <a:chOff x="768" y="2496"/>
            <a:chExt cx="1080" cy="768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1056" y="2496"/>
              <a:ext cx="792" cy="768"/>
              <a:chOff x="1440" y="1344"/>
              <a:chExt cx="960" cy="768"/>
            </a:xfrm>
          </p:grpSpPr>
          <p:sp>
            <p:nvSpPr>
              <p:cNvPr id="15" name="Oval 34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960" cy="43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Clr>
                    <a:srgbClr val="1F497D"/>
                  </a:buClr>
                </a:pPr>
                <a:endParaRPr lang="el-GR" altLang="el-GR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auto">
              <a:xfrm>
                <a:off x="1488" y="1344"/>
                <a:ext cx="864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1F497D"/>
                  </a:buClr>
                  <a:buFontTx/>
                  <a:buNone/>
                </a:pPr>
                <a:endParaRPr lang="el-GR" altLang="el-GR" sz="140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buClr>
                    <a:srgbClr val="1F497D"/>
                  </a:buClr>
                  <a:buFontTx/>
                  <a:buNone/>
                </a:pPr>
                <a:r>
                  <a:rPr lang="en-US" altLang="el-GR" sz="2000">
                    <a:solidFill>
                      <a:prstClr val="black"/>
                    </a:solidFill>
                  </a:rPr>
                  <a:t>______</a:t>
                </a:r>
              </a:p>
              <a:p>
                <a:pPr algn="ctr">
                  <a:spcBef>
                    <a:spcPct val="50000"/>
                  </a:spcBef>
                  <a:buClr>
                    <a:srgbClr val="1F497D"/>
                  </a:buClr>
                  <a:buFontTx/>
                  <a:buNone/>
                </a:pPr>
                <a:endParaRPr lang="en-GB" altLang="el-GR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768" y="2880"/>
              <a:ext cx="3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923300" y="4513884"/>
            <a:ext cx="1393825" cy="628650"/>
            <a:chOff x="2208" y="2436"/>
            <a:chExt cx="878" cy="396"/>
          </a:xfrm>
        </p:grpSpPr>
        <p:sp>
          <p:nvSpPr>
            <p:cNvPr id="18" name="Oval 49"/>
            <p:cNvSpPr>
              <a:spLocks noChangeArrowheads="1"/>
            </p:cNvSpPr>
            <p:nvPr/>
          </p:nvSpPr>
          <p:spPr bwMode="auto">
            <a:xfrm>
              <a:off x="2527" y="2436"/>
              <a:ext cx="559" cy="39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19" name="Oval 50"/>
            <p:cNvSpPr>
              <a:spLocks noChangeArrowheads="1"/>
            </p:cNvSpPr>
            <p:nvPr/>
          </p:nvSpPr>
          <p:spPr bwMode="auto">
            <a:xfrm>
              <a:off x="2561" y="2496"/>
              <a:ext cx="463" cy="2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 flipH="1">
              <a:off x="2208" y="2640"/>
              <a:ext cx="3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1017270" y="5407113"/>
            <a:ext cx="1246188" cy="533400"/>
            <a:chOff x="943" y="3600"/>
            <a:chExt cx="785" cy="336"/>
          </a:xfrm>
        </p:grpSpPr>
        <p:sp>
          <p:nvSpPr>
            <p:cNvPr id="22" name="Oval 57"/>
            <p:cNvSpPr>
              <a:spLocks noChangeArrowheads="1"/>
            </p:cNvSpPr>
            <p:nvPr/>
          </p:nvSpPr>
          <p:spPr bwMode="auto">
            <a:xfrm>
              <a:off x="1265" y="3600"/>
              <a:ext cx="463" cy="33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943" y="3792"/>
              <a:ext cx="3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2514600" y="171485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1F497D"/>
              </a:buClr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ΣΧΕΣΗ</a:t>
            </a:r>
            <a:endParaRPr lang="en-GB" altLang="el-GR" sz="1800" dirty="0">
              <a:solidFill>
                <a:prstClr val="black"/>
              </a:solidFill>
            </a:endParaRPr>
          </a:p>
        </p:txBody>
      </p:sp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7261538" y="1869382"/>
            <a:ext cx="2590800" cy="1695450"/>
            <a:chOff x="2976" y="1776"/>
            <a:chExt cx="1632" cy="1068"/>
          </a:xfrm>
        </p:grpSpPr>
        <p:sp>
          <p:nvSpPr>
            <p:cNvPr id="26" name="Oval 60"/>
            <p:cNvSpPr>
              <a:spLocks noChangeArrowheads="1"/>
            </p:cNvSpPr>
            <p:nvPr/>
          </p:nvSpPr>
          <p:spPr bwMode="auto">
            <a:xfrm>
              <a:off x="3264" y="2518"/>
              <a:ext cx="576" cy="32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4032" y="2009"/>
              <a:ext cx="576" cy="32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28" name="Oval 62"/>
            <p:cNvSpPr>
              <a:spLocks noChangeArrowheads="1"/>
            </p:cNvSpPr>
            <p:nvPr/>
          </p:nvSpPr>
          <p:spPr bwMode="auto">
            <a:xfrm>
              <a:off x="3264" y="1776"/>
              <a:ext cx="576" cy="32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29" name="Line 66"/>
            <p:cNvSpPr>
              <a:spLocks noChangeShapeType="1"/>
            </p:cNvSpPr>
            <p:nvPr/>
          </p:nvSpPr>
          <p:spPr bwMode="auto">
            <a:xfrm flipV="1">
              <a:off x="3552" y="2102"/>
              <a:ext cx="0" cy="4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 flipV="1">
              <a:off x="3552" y="2344"/>
              <a:ext cx="768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1" name="Line 68"/>
            <p:cNvSpPr>
              <a:spLocks noChangeShapeType="1"/>
            </p:cNvSpPr>
            <p:nvPr/>
          </p:nvSpPr>
          <p:spPr bwMode="auto">
            <a:xfrm flipH="1">
              <a:off x="2976" y="2700"/>
              <a:ext cx="2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 Box 70"/>
          <p:cNvSpPr txBox="1">
            <a:spLocks noChangeArrowheads="1"/>
          </p:cNvSpPr>
          <p:nvPr/>
        </p:nvSpPr>
        <p:spPr bwMode="auto">
          <a:xfrm>
            <a:off x="8549806" y="5191087"/>
            <a:ext cx="914400" cy="409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1F497D"/>
              </a:buClr>
              <a:buFontTx/>
              <a:buNone/>
            </a:pPr>
            <a:endParaRPr lang="el-GR" altLang="el-GR" sz="2000">
              <a:solidFill>
                <a:prstClr val="black"/>
              </a:solidFill>
            </a:endParaRPr>
          </a:p>
        </p:txBody>
      </p:sp>
      <p:grpSp>
        <p:nvGrpSpPr>
          <p:cNvPr id="33" name="Group 71"/>
          <p:cNvGrpSpPr>
            <a:grpSpLocks/>
          </p:cNvGrpSpPr>
          <p:nvPr/>
        </p:nvGrpSpPr>
        <p:grpSpPr bwMode="auto">
          <a:xfrm>
            <a:off x="6416206" y="4927418"/>
            <a:ext cx="1143000" cy="966787"/>
            <a:chOff x="1680" y="2496"/>
            <a:chExt cx="2112" cy="1584"/>
          </a:xfrm>
        </p:grpSpPr>
        <p:sp>
          <p:nvSpPr>
            <p:cNvPr id="34" name="AutoShape 72"/>
            <p:cNvSpPr>
              <a:spLocks noChangeArrowheads="1"/>
            </p:cNvSpPr>
            <p:nvPr/>
          </p:nvSpPr>
          <p:spPr bwMode="auto">
            <a:xfrm>
              <a:off x="1680" y="2496"/>
              <a:ext cx="2112" cy="1584"/>
            </a:xfrm>
            <a:prstGeom prst="diamond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35" name="Text Box 73"/>
            <p:cNvSpPr txBox="1">
              <a:spLocks noChangeArrowheads="1"/>
            </p:cNvSpPr>
            <p:nvPr/>
          </p:nvSpPr>
          <p:spPr bwMode="auto">
            <a:xfrm>
              <a:off x="1921" y="2928"/>
              <a:ext cx="1727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1F497D"/>
                </a:buClr>
                <a:buFontTx/>
                <a:buNone/>
              </a:pPr>
              <a:endParaRPr lang="el-GR" altLang="el-GR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76"/>
          <p:cNvGrpSpPr>
            <a:grpSpLocks/>
          </p:cNvGrpSpPr>
          <p:nvPr/>
        </p:nvGrpSpPr>
        <p:grpSpPr bwMode="auto">
          <a:xfrm>
            <a:off x="7559206" y="5374022"/>
            <a:ext cx="990600" cy="76200"/>
            <a:chOff x="3696" y="3072"/>
            <a:chExt cx="624" cy="48"/>
          </a:xfrm>
        </p:grpSpPr>
        <p:sp>
          <p:nvSpPr>
            <p:cNvPr id="37" name="Line 74"/>
            <p:cNvSpPr>
              <a:spLocks noChangeShapeType="1"/>
            </p:cNvSpPr>
            <p:nvPr/>
          </p:nvSpPr>
          <p:spPr bwMode="auto">
            <a:xfrm>
              <a:off x="3696" y="3072"/>
              <a:ext cx="6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8" name="Line 75"/>
            <p:cNvSpPr>
              <a:spLocks noChangeShapeType="1"/>
            </p:cNvSpPr>
            <p:nvPr/>
          </p:nvSpPr>
          <p:spPr bwMode="auto">
            <a:xfrm>
              <a:off x="3696" y="3120"/>
              <a:ext cx="6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 Box 77"/>
          <p:cNvSpPr txBox="1">
            <a:spLocks noChangeArrowheads="1"/>
          </p:cNvSpPr>
          <p:nvPr/>
        </p:nvSpPr>
        <p:spPr bwMode="auto">
          <a:xfrm>
            <a:off x="2514600" y="2705101"/>
            <a:ext cx="218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1F497D"/>
              </a:buClr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ΧΑΡΑΚΤΗΡΙΣΤΙΚΟ</a:t>
            </a:r>
            <a:endParaRPr lang="en-GB" altLang="el-GR" sz="1800" dirty="0">
              <a:solidFill>
                <a:prstClr val="black"/>
              </a:solidFill>
            </a:endParaRPr>
          </a:p>
        </p:txBody>
      </p:sp>
      <p:sp>
        <p:nvSpPr>
          <p:cNvPr id="40" name="Text Box 78"/>
          <p:cNvSpPr txBox="1">
            <a:spLocks noChangeArrowheads="1"/>
          </p:cNvSpPr>
          <p:nvPr/>
        </p:nvSpPr>
        <p:spPr bwMode="auto">
          <a:xfrm>
            <a:off x="2579528" y="456070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1F497D"/>
              </a:buClr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ΠΛΕΙΟΤΙΜΟ</a:t>
            </a:r>
            <a:endParaRPr lang="en-GB" altLang="el-GR" sz="1800" dirty="0">
              <a:solidFill>
                <a:prstClr val="black"/>
              </a:solidFill>
            </a:endParaRPr>
          </a:p>
        </p:txBody>
      </p:sp>
      <p:sp>
        <p:nvSpPr>
          <p:cNvPr id="41" name="Text Box 79"/>
          <p:cNvSpPr txBox="1">
            <a:spLocks noChangeArrowheads="1"/>
          </p:cNvSpPr>
          <p:nvPr/>
        </p:nvSpPr>
        <p:spPr bwMode="auto">
          <a:xfrm>
            <a:off x="2698124" y="3735745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1F497D"/>
              </a:buClr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ΚΛΕΙΔΙ</a:t>
            </a:r>
            <a:endParaRPr lang="en-GB" altLang="el-GR" sz="1800" dirty="0">
              <a:solidFill>
                <a:prstClr val="black"/>
              </a:solidFill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2487922" y="5504656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1F497D"/>
              </a:buClr>
              <a:buFontTx/>
              <a:buNone/>
            </a:pPr>
            <a:r>
              <a:rPr lang="el-GR" altLang="el-GR" sz="1800" dirty="0">
                <a:solidFill>
                  <a:prstClr val="black"/>
                </a:solidFill>
              </a:rPr>
              <a:t>ΠΑΡΑΓΟΜΕΝΟ</a:t>
            </a:r>
            <a:endParaRPr lang="en-GB" altLang="el-GR" sz="18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785537" y="5940513"/>
            <a:ext cx="1375893" cy="305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49806" y="5940513"/>
            <a:ext cx="1611624" cy="305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r>
              <a:rPr lang="el-GR" dirty="0">
                <a:solidFill>
                  <a:prstClr val="black"/>
                </a:solidFill>
              </a:rPr>
              <a:t>ΠΛΗΡΗΣ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13473" y="3431482"/>
            <a:ext cx="1731293" cy="6709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ΣΥΝΘΕΤΟ ΠΕΔΙΟ</a:t>
            </a:r>
          </a:p>
        </p:txBody>
      </p:sp>
      <p:pic>
        <p:nvPicPr>
          <p:cNvPr id="45" name="Εικόνα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Κλειδί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Πρωτεύον κλειδί (</a:t>
            </a:r>
            <a:r>
              <a:rPr lang="el-GR" dirty="0" err="1"/>
              <a:t>primary</a:t>
            </a:r>
            <a:r>
              <a:rPr lang="el-GR" dirty="0"/>
              <a:t> </a:t>
            </a:r>
            <a:r>
              <a:rPr lang="el-GR" dirty="0" err="1"/>
              <a:t>key</a:t>
            </a:r>
            <a:r>
              <a:rPr lang="el-GR" dirty="0"/>
              <a:t>) ονομάζεται το υποψήφιο κλειδί </a:t>
            </a:r>
            <a:r>
              <a:rPr lang="el-GR" dirty="0" smtClean="0"/>
              <a:t>που επιλέγει </a:t>
            </a:r>
            <a:r>
              <a:rPr lang="el-GR" dirty="0"/>
              <a:t>ο σχεδιαστής της Βάσης Δεδομένων ως το κύριο μέσο για τη διάκριση </a:t>
            </a:r>
            <a:r>
              <a:rPr lang="el-GR" dirty="0" smtClean="0"/>
              <a:t>των οντοτήτων </a:t>
            </a:r>
            <a:r>
              <a:rPr lang="el-GR" dirty="0"/>
              <a:t>μέσα σε ένα σύνολο οντοτήτων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Ό,τι είναι μοναδικό για κάθε οντότητα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21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Πλειότιμο</a:t>
            </a:r>
            <a:r>
              <a:rPr lang="el-GR" dirty="0" smtClean="0"/>
              <a:t> Πεδίο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μερικές περιπτώσεις ένα πεδίο μπορεί να έχει ένα σύνολο από τιμές για την ίδια οντότητα</a:t>
            </a:r>
          </a:p>
          <a:p>
            <a:pPr lvl="1"/>
            <a:r>
              <a:rPr lang="el-GR" dirty="0" smtClean="0"/>
              <a:t>Για παράδειγμα: </a:t>
            </a:r>
            <a:r>
              <a:rPr lang="el-GR" u="sng" dirty="0" smtClean="0"/>
              <a:t>Τηλέφωνο </a:t>
            </a:r>
            <a:r>
              <a:rPr lang="el-GR" dirty="0" smtClean="0"/>
              <a:t>για έναν άνθρωπο.</a:t>
            </a:r>
          </a:p>
          <a:p>
            <a:pPr marL="914400" lvl="2" indent="0">
              <a:buNone/>
            </a:pPr>
            <a:r>
              <a:rPr lang="el-GR" dirty="0" smtClean="0"/>
              <a:t>Ένα άτομο μπορεί να μην έχει κανένα τηλέφωνο, ένα άλλο άτομο να έχει έναν αριθμό τηλεφώνου ενώ κάποιος άλλος να διαθέτει δύο ή περισσότερα τηλέφωνα όπως κινητό, τηλέφωνο οικίας, τηλέφωνο εργασίας, φαξ κλπ.</a:t>
            </a:r>
          </a:p>
          <a:p>
            <a:pPr marL="571500" indent="-457200"/>
            <a:r>
              <a:rPr lang="el-GR" dirty="0" smtClean="0"/>
              <a:t>Συμβολισμός: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l-GR" dirty="0" smtClean="0"/>
              <a:t>δύο </a:t>
            </a:r>
            <a:r>
              <a:rPr lang="el-GR" smtClean="0"/>
              <a:t>ομόκεντρες ελλείψεις.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97" y="602828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Παραγόμενο Πεδίο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Παράγεται αυτόματα από το σύστημα </a:t>
            </a:r>
          </a:p>
          <a:p>
            <a:r>
              <a:rPr lang="el-GR" dirty="0" err="1"/>
              <a:t>Π.χ</a:t>
            </a:r>
            <a:r>
              <a:rPr lang="el-GR" dirty="0"/>
              <a:t> Η τιμή του γνωρίσματος Ηλικία μπορεί να υπολογιστεί από την τρέχουσα ημερομηνία και την τιμή του </a:t>
            </a:r>
            <a:r>
              <a:rPr lang="el-GR" dirty="0" err="1"/>
              <a:t>ΗμερομηνιαΓεννησης</a:t>
            </a:r>
            <a:r>
              <a:rPr lang="el-GR" dirty="0"/>
              <a:t> ενός ατόμου. Επομένως το γνώρισμα Ηλικία λέγεται </a:t>
            </a:r>
            <a:r>
              <a:rPr lang="el-GR" b="1" dirty="0"/>
              <a:t>παραγόμενο γνώρισμα </a:t>
            </a:r>
            <a:r>
              <a:rPr lang="el-GR" dirty="0"/>
              <a:t>(</a:t>
            </a:r>
            <a:r>
              <a:rPr lang="el-GR" dirty="0" err="1"/>
              <a:t>derived</a:t>
            </a:r>
            <a:r>
              <a:rPr lang="el-GR" dirty="0"/>
              <a:t> </a:t>
            </a:r>
            <a:r>
              <a:rPr lang="el-GR" dirty="0" err="1"/>
              <a:t>attribute</a:t>
            </a:r>
            <a:r>
              <a:rPr lang="el-GR" dirty="0"/>
              <a:t>)</a:t>
            </a:r>
            <a:endParaRPr lang="el-GR" dirty="0" smtClean="0"/>
          </a:p>
          <a:p>
            <a:r>
              <a:rPr lang="el-GR" dirty="0" smtClean="0"/>
              <a:t>Σαν τιμή βάζουμε αυτό που αποθηκεύεται, όχι αυτό που φαίνεται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24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Σύνθετο Πεδίο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Ονομάζεται το πεδίο που αποτελείται από πολλά κομμάτια </a:t>
            </a:r>
          </a:p>
          <a:p>
            <a:r>
              <a:rPr lang="el-GR" dirty="0" smtClean="0"/>
              <a:t>Παρουσιάζεται με τη μορφή Δέντρου</a:t>
            </a:r>
          </a:p>
          <a:p>
            <a:r>
              <a:rPr lang="el-GR" dirty="0" smtClean="0"/>
              <a:t>Μπορούν να χωριστούν σε μικρότερα τμήματα που αναπαριστούν βασικά γνωρίσματα με τη δική του ανεξάρτητη σημασία το καθένα.</a:t>
            </a:r>
          </a:p>
          <a:p>
            <a:r>
              <a:rPr lang="el-GR" dirty="0" smtClean="0"/>
              <a:t>Η τιμή ενός σύνθετου γνωρίσματος είναι η συνένωση των τιμών των απλών γνωρισμάτων που το αποτελούν.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65476" cy="56248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Σύνθετο πεδίο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837127"/>
            <a:ext cx="10972800" cy="5245629"/>
          </a:xfrm>
        </p:spPr>
        <p:txBody>
          <a:bodyPr/>
          <a:lstStyle/>
          <a:p>
            <a:r>
              <a:rPr lang="el-GR" dirty="0" smtClean="0"/>
              <a:t>Δώστε ένα παράδειγμα σύνθετου πεδίου </a:t>
            </a:r>
            <a:endParaRPr lang="el-GR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1341438"/>
            <a:ext cx="5838288" cy="47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3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Σχέση Πλήρης-Μερική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Όλα τα μέλη μιας οντότητας συνδέονται με την άλλη μέσω της σχέσης;</a:t>
            </a:r>
          </a:p>
          <a:p>
            <a:pPr lvl="1"/>
            <a:r>
              <a:rPr lang="el-GR" dirty="0" smtClean="0"/>
              <a:t>Ναι: τότε η σχέση είναι πλήρης, συμβολίζεται με διπλή </a:t>
            </a:r>
            <a:r>
              <a:rPr lang="el-GR" dirty="0" err="1" smtClean="0"/>
              <a:t>γράμμη</a:t>
            </a:r>
            <a:endParaRPr lang="el-GR" dirty="0" smtClean="0"/>
          </a:p>
          <a:p>
            <a:pPr lvl="1"/>
            <a:r>
              <a:rPr lang="el-GR" dirty="0" smtClean="0"/>
              <a:t>Όχι: τότε είναι μερική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2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Τίτλος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Ε-</a:t>
            </a:r>
            <a:r>
              <a:rPr lang="en-US" dirty="0" smtClean="0"/>
              <a:t>R </a:t>
            </a:r>
            <a:r>
              <a:rPr lang="el-GR" dirty="0" smtClean="0"/>
              <a:t>ΔΙΑΓΡΑΜΜΑ</a:t>
            </a:r>
            <a:endParaRPr lang="el-GR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239000" y="4603750"/>
            <a:ext cx="1676400" cy="1231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l-GR" altLang="el-GR" dirty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l-GR" sz="2000" dirty="0" smtClean="0">
                <a:solidFill>
                  <a:prstClr val="black"/>
                </a:solidFill>
              </a:rPr>
              <a:t>BUILDING</a:t>
            </a:r>
            <a:endParaRPr lang="en-US" altLang="el-GR" sz="2000" dirty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</a:pPr>
            <a:endParaRPr lang="en-GB" altLang="el-GR" sz="2000" dirty="0">
              <a:solidFill>
                <a:prstClr val="black"/>
              </a:solidFill>
            </a:endParaRPr>
          </a:p>
        </p:txBody>
      </p: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381000" y="2590800"/>
            <a:ext cx="1524000" cy="1219200"/>
            <a:chOff x="1440" y="1344"/>
            <a:chExt cx="960" cy="768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440" y="1488"/>
              <a:ext cx="960" cy="4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1488" y="1344"/>
              <a:ext cx="86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l-GR" altLang="el-GR">
                <a:solidFill>
                  <a:prstClr val="black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l-GR" sz="2000">
                  <a:solidFill>
                    <a:prstClr val="black"/>
                  </a:solidFill>
                </a:rPr>
                <a:t>ID</a:t>
              </a:r>
            </a:p>
            <a:p>
              <a:pPr algn="ctr">
                <a:spcBef>
                  <a:spcPct val="50000"/>
                </a:spcBef>
              </a:pPr>
              <a:endParaRPr lang="en-GB" altLang="el-GR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18"/>
          <p:cNvGrpSpPr>
            <a:grpSpLocks/>
          </p:cNvGrpSpPr>
          <p:nvPr/>
        </p:nvGrpSpPr>
        <p:grpSpPr bwMode="auto">
          <a:xfrm>
            <a:off x="5486400" y="2743200"/>
            <a:ext cx="1524000" cy="1219200"/>
            <a:chOff x="1440" y="1344"/>
            <a:chExt cx="960" cy="768"/>
          </a:xfrm>
        </p:grpSpPr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1440" y="1488"/>
              <a:ext cx="960" cy="4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488" y="1344"/>
              <a:ext cx="86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l-GR" altLang="el-GR">
                <a:solidFill>
                  <a:prstClr val="black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l-GR" sz="2000">
                  <a:solidFill>
                    <a:prstClr val="black"/>
                  </a:solidFill>
                </a:rPr>
                <a:t>CODE</a:t>
              </a:r>
            </a:p>
            <a:p>
              <a:pPr algn="ctr">
                <a:spcBef>
                  <a:spcPct val="50000"/>
                </a:spcBef>
              </a:pPr>
              <a:endParaRPr lang="en-GB" altLang="el-GR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21"/>
          <p:cNvGrpSpPr>
            <a:grpSpLocks/>
          </p:cNvGrpSpPr>
          <p:nvPr/>
        </p:nvGrpSpPr>
        <p:grpSpPr bwMode="auto">
          <a:xfrm>
            <a:off x="7239000" y="2514600"/>
            <a:ext cx="1524000" cy="1219200"/>
            <a:chOff x="1440" y="1344"/>
            <a:chExt cx="960" cy="768"/>
          </a:xfrm>
        </p:grpSpPr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1440" y="1488"/>
              <a:ext cx="960" cy="4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1488" y="1344"/>
              <a:ext cx="86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l-GR" altLang="el-GR">
                <a:solidFill>
                  <a:prstClr val="black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l-GR" sz="2000">
                  <a:solidFill>
                    <a:prstClr val="black"/>
                  </a:solidFill>
                </a:rPr>
                <a:t>DESCR</a:t>
              </a:r>
            </a:p>
            <a:p>
              <a:pPr algn="ctr">
                <a:spcBef>
                  <a:spcPct val="50000"/>
                </a:spcBef>
              </a:pPr>
              <a:endParaRPr lang="en-GB" altLang="el-GR" sz="2000">
                <a:solidFill>
                  <a:prstClr val="black"/>
                </a:solidFill>
              </a:endParaRPr>
            </a:p>
          </p:txBody>
        </p:sp>
      </p:grpSp>
      <p:sp>
        <p:nvSpPr>
          <p:cNvPr id="48" name="Line 27"/>
          <p:cNvSpPr>
            <a:spLocks noChangeShapeType="1"/>
          </p:cNvSpPr>
          <p:nvPr/>
        </p:nvSpPr>
        <p:spPr bwMode="auto">
          <a:xfrm flipH="1" flipV="1">
            <a:off x="1142998" y="3505200"/>
            <a:ext cx="76202" cy="12471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 flipV="1">
            <a:off x="1295401" y="3124198"/>
            <a:ext cx="1828800" cy="164903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H="1" flipV="1">
            <a:off x="6248400" y="3657600"/>
            <a:ext cx="14478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flipH="1" flipV="1">
            <a:off x="8077200" y="3429000"/>
            <a:ext cx="15240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2057400" y="5257800"/>
            <a:ext cx="131686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3" name="Line 32"/>
          <p:cNvSpPr>
            <a:spLocks noChangeShapeType="1"/>
          </p:cNvSpPr>
          <p:nvPr/>
        </p:nvSpPr>
        <p:spPr bwMode="auto">
          <a:xfrm flipV="1">
            <a:off x="6096000" y="5257800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5" name="Ρόμβος 54"/>
          <p:cNvSpPr/>
          <p:nvPr/>
        </p:nvSpPr>
        <p:spPr>
          <a:xfrm>
            <a:off x="3374266" y="4294567"/>
            <a:ext cx="2721734" cy="192646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RESIDE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647700" y="4773232"/>
            <a:ext cx="1676400" cy="10833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DEPARTMENT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7" name="Έλλειψη 56"/>
          <p:cNvSpPr/>
          <p:nvPr/>
        </p:nvSpPr>
        <p:spPr>
          <a:xfrm>
            <a:off x="2667002" y="2514600"/>
            <a:ext cx="1248176" cy="6095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NAME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5100" y="5433286"/>
            <a:ext cx="381000" cy="28720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4643" y="5324656"/>
            <a:ext cx="309093" cy="28237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1" y="5291832"/>
            <a:ext cx="309093" cy="28237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216" y="1080483"/>
            <a:ext cx="61341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ΔΗΜΙΟΥΡΓΗΣΤΕ ΈΝΑ ΑΠΛΟ Ε-</a:t>
            </a:r>
            <a:r>
              <a:rPr lang="en-US" dirty="0">
                <a:solidFill>
                  <a:prstClr val="black"/>
                </a:solidFill>
              </a:rPr>
              <a:t>R </a:t>
            </a:r>
            <a:r>
              <a:rPr lang="el-GR" dirty="0">
                <a:solidFill>
                  <a:prstClr val="black"/>
                </a:solidFill>
              </a:rPr>
              <a:t>ΔΙΑΓΡΑΜΜΑ ΜΕ ΣΧΕΣΗ «1-1»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2789" y="62210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9099" y="594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8" name="Εικόνα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Ε-</a:t>
            </a:r>
            <a:r>
              <a:rPr lang="en-US" dirty="0"/>
              <a:t>R </a:t>
            </a:r>
            <a:r>
              <a:rPr lang="el-GR" dirty="0" smtClean="0"/>
              <a:t>ΔΙΑΓΡΑΜΜΑ</a:t>
            </a:r>
            <a:r>
              <a:rPr lang="en-US" dirty="0" smtClean="0"/>
              <a:t> 2</a:t>
            </a:r>
            <a:endParaRPr lang="el-GR" dirty="0"/>
          </a:p>
        </p:txBody>
      </p:sp>
      <p:grpSp>
        <p:nvGrpSpPr>
          <p:cNvPr id="3" name="Group 132"/>
          <p:cNvGrpSpPr>
            <a:grpSpLocks/>
          </p:cNvGrpSpPr>
          <p:nvPr/>
        </p:nvGrpSpPr>
        <p:grpSpPr bwMode="auto">
          <a:xfrm>
            <a:off x="1995488" y="1693863"/>
            <a:ext cx="5108575" cy="3036887"/>
            <a:chOff x="0" y="1913"/>
            <a:chExt cx="3218" cy="1913"/>
          </a:xfrm>
        </p:grpSpPr>
        <p:sp>
          <p:nvSpPr>
            <p:cNvPr id="4" name="Rectangle 109"/>
            <p:cNvSpPr>
              <a:spLocks noChangeArrowheads="1"/>
            </p:cNvSpPr>
            <p:nvPr/>
          </p:nvSpPr>
          <p:spPr bwMode="auto">
            <a:xfrm>
              <a:off x="0" y="1913"/>
              <a:ext cx="3218" cy="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5" name="Rectangle 110"/>
            <p:cNvSpPr>
              <a:spLocks noChangeArrowheads="1"/>
            </p:cNvSpPr>
            <p:nvPr/>
          </p:nvSpPr>
          <p:spPr bwMode="auto">
            <a:xfrm>
              <a:off x="0" y="1913"/>
              <a:ext cx="321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3620306" y="3051175"/>
            <a:ext cx="1039812" cy="428625"/>
            <a:chOff x="1507" y="8481"/>
            <a:chExt cx="1638" cy="634"/>
          </a:xfrm>
        </p:grpSpPr>
        <p:sp>
          <p:nvSpPr>
            <p:cNvPr id="7" name="Oval 108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8" name="Text Box 107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CODE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328988" y="3849688"/>
            <a:ext cx="1039812" cy="403225"/>
            <a:chOff x="1507" y="8481"/>
            <a:chExt cx="1638" cy="634"/>
          </a:xfrm>
        </p:grpSpPr>
        <p:sp>
          <p:nvSpPr>
            <p:cNvPr id="10" name="Oval 105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11" name="Text Box 104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DNAME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102"/>
          <p:cNvSpPr>
            <a:spLocks noChangeShapeType="1"/>
          </p:cNvSpPr>
          <p:nvPr/>
        </p:nvSpPr>
        <p:spPr bwMode="auto">
          <a:xfrm flipH="1">
            <a:off x="3340100" y="4256088"/>
            <a:ext cx="487363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2403475" y="4519613"/>
            <a:ext cx="1357313" cy="366712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14" name="Rectangle 93"/>
          <p:cNvSpPr>
            <a:spLocks noChangeArrowheads="1"/>
          </p:cNvSpPr>
          <p:nvPr/>
        </p:nvSpPr>
        <p:spPr bwMode="auto">
          <a:xfrm>
            <a:off x="2441575" y="4583113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ΤΜΗΜΑ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15" name="Freeform 92"/>
          <p:cNvSpPr>
            <a:spLocks/>
          </p:cNvSpPr>
          <p:nvPr/>
        </p:nvSpPr>
        <p:spPr bwMode="auto">
          <a:xfrm>
            <a:off x="2743200" y="3170238"/>
            <a:ext cx="631825" cy="1082675"/>
          </a:xfrm>
          <a:custGeom>
            <a:avLst/>
            <a:gdLst>
              <a:gd name="T0" fmla="*/ 359958190 w 20000"/>
              <a:gd name="T1" fmla="*/ 0 h 20000"/>
              <a:gd name="T2" fmla="*/ 0 w 20000"/>
              <a:gd name="T3" fmla="*/ 1585418493 h 20000"/>
              <a:gd name="T4" fmla="*/ 269976895 w 20000"/>
              <a:gd name="T5" fmla="*/ 2147483646 h 20000"/>
              <a:gd name="T6" fmla="*/ 629935085 w 20000"/>
              <a:gd name="T7" fmla="*/ 1585418493 h 20000"/>
              <a:gd name="T8" fmla="*/ 35995819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00" h="20000">
                <a:moveTo>
                  <a:pt x="11417" y="0"/>
                </a:moveTo>
                <a:lnTo>
                  <a:pt x="0" y="9994"/>
                </a:lnTo>
                <a:lnTo>
                  <a:pt x="8563" y="19988"/>
                </a:lnTo>
                <a:lnTo>
                  <a:pt x="19980" y="9994"/>
                </a:lnTo>
                <a:lnTo>
                  <a:pt x="11417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Line 91"/>
          <p:cNvSpPr>
            <a:spLocks noChangeShapeType="1"/>
          </p:cNvSpPr>
          <p:nvPr/>
        </p:nvSpPr>
        <p:spPr bwMode="auto">
          <a:xfrm>
            <a:off x="2867831" y="2546351"/>
            <a:ext cx="237319" cy="649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auto">
          <a:xfrm>
            <a:off x="3151188" y="2951163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18" name="Rectangle 88"/>
          <p:cNvSpPr>
            <a:spLocks noChangeArrowheads="1"/>
          </p:cNvSpPr>
          <p:nvPr/>
        </p:nvSpPr>
        <p:spPr bwMode="auto">
          <a:xfrm>
            <a:off x="3051175" y="4278313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19" name="Rectangle 87"/>
          <p:cNvSpPr>
            <a:spLocks noChangeArrowheads="1"/>
          </p:cNvSpPr>
          <p:nvPr/>
        </p:nvSpPr>
        <p:spPr bwMode="auto">
          <a:xfrm>
            <a:off x="5614988" y="4619625"/>
            <a:ext cx="1241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ΠΡΟΙΣΤΑΜΕΝΟΣ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0" name="Rectangle 86"/>
          <p:cNvSpPr>
            <a:spLocks noChangeArrowheads="1"/>
          </p:cNvSpPr>
          <p:nvPr/>
        </p:nvSpPr>
        <p:spPr bwMode="auto">
          <a:xfrm>
            <a:off x="2822575" y="3606800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900">
                <a:solidFill>
                  <a:prstClr val="black"/>
                </a:solidFill>
                <a:cs typeface="Times New Roman" panose="02020603050405020304" pitchFamily="18" charset="0"/>
              </a:rPr>
              <a:t>EXEI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5581650" y="4524375"/>
            <a:ext cx="1357313" cy="3667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22" name="Freeform 83"/>
          <p:cNvSpPr>
            <a:spLocks/>
          </p:cNvSpPr>
          <p:nvPr/>
        </p:nvSpPr>
        <p:spPr bwMode="auto">
          <a:xfrm>
            <a:off x="4249738" y="4165600"/>
            <a:ext cx="711200" cy="998538"/>
          </a:xfrm>
          <a:custGeom>
            <a:avLst/>
            <a:gdLst>
              <a:gd name="T0" fmla="*/ 513558160 w 20000"/>
              <a:gd name="T1" fmla="*/ 0 h 20000"/>
              <a:gd name="T2" fmla="*/ 0 w 20000"/>
              <a:gd name="T3" fmla="*/ 1243777685 h 20000"/>
              <a:gd name="T4" fmla="*/ 384954602 w 20000"/>
              <a:gd name="T5" fmla="*/ 2147483646 h 20000"/>
              <a:gd name="T6" fmla="*/ 898512798 w 20000"/>
              <a:gd name="T7" fmla="*/ 1243777685 h 20000"/>
              <a:gd name="T8" fmla="*/ 51355816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00" h="20000">
                <a:moveTo>
                  <a:pt x="11421" y="0"/>
                </a:moveTo>
                <a:lnTo>
                  <a:pt x="0" y="9994"/>
                </a:lnTo>
                <a:lnTo>
                  <a:pt x="8561" y="19988"/>
                </a:lnTo>
                <a:lnTo>
                  <a:pt x="19982" y="9994"/>
                </a:lnTo>
                <a:lnTo>
                  <a:pt x="11421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3" name="Line 82"/>
          <p:cNvSpPr>
            <a:spLocks noChangeShapeType="1"/>
          </p:cNvSpPr>
          <p:nvPr/>
        </p:nvSpPr>
        <p:spPr bwMode="auto">
          <a:xfrm flipH="1">
            <a:off x="4954588" y="4683125"/>
            <a:ext cx="604837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4" name="Rectangle 81"/>
          <p:cNvSpPr>
            <a:spLocks noChangeArrowheads="1"/>
          </p:cNvSpPr>
          <p:nvPr/>
        </p:nvSpPr>
        <p:spPr bwMode="auto">
          <a:xfrm>
            <a:off x="4003675" y="4711700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5" name="Rectangle 80"/>
          <p:cNvSpPr>
            <a:spLocks noChangeArrowheads="1"/>
          </p:cNvSpPr>
          <p:nvPr/>
        </p:nvSpPr>
        <p:spPr bwMode="auto">
          <a:xfrm>
            <a:off x="5222875" y="4703763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6" name="Rectangle 79"/>
          <p:cNvSpPr>
            <a:spLocks noChangeArrowheads="1"/>
          </p:cNvSpPr>
          <p:nvPr/>
        </p:nvSpPr>
        <p:spPr bwMode="auto">
          <a:xfrm>
            <a:off x="4300538" y="4622800"/>
            <a:ext cx="8159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ΕΠΙΒΛ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7" name="Line 78"/>
          <p:cNvSpPr>
            <a:spLocks noChangeShapeType="1"/>
          </p:cNvSpPr>
          <p:nvPr/>
        </p:nvSpPr>
        <p:spPr bwMode="auto">
          <a:xfrm flipH="1">
            <a:off x="3798888" y="4702175"/>
            <a:ext cx="441325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8" name="Line 77"/>
          <p:cNvSpPr>
            <a:spLocks noChangeShapeType="1"/>
          </p:cNvSpPr>
          <p:nvPr/>
        </p:nvSpPr>
        <p:spPr bwMode="auto">
          <a:xfrm flipH="1">
            <a:off x="3019425" y="4229100"/>
            <a:ext cx="6350" cy="273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9" name="Group 73"/>
          <p:cNvGrpSpPr>
            <a:grpSpLocks/>
          </p:cNvGrpSpPr>
          <p:nvPr/>
        </p:nvGrpSpPr>
        <p:grpSpPr bwMode="auto">
          <a:xfrm>
            <a:off x="5911850" y="3832225"/>
            <a:ext cx="1039813" cy="403225"/>
            <a:chOff x="1507" y="8481"/>
            <a:chExt cx="1638" cy="634"/>
          </a:xfrm>
        </p:grpSpPr>
        <p:sp>
          <p:nvSpPr>
            <p:cNvPr id="30" name="Oval 75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31" name="Text Box 74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NAME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32" name="Line 72"/>
          <p:cNvSpPr>
            <a:spLocks noChangeShapeType="1"/>
          </p:cNvSpPr>
          <p:nvPr/>
        </p:nvSpPr>
        <p:spPr bwMode="auto">
          <a:xfrm flipH="1">
            <a:off x="5922963" y="4238625"/>
            <a:ext cx="487362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3" name="Group 69"/>
          <p:cNvGrpSpPr>
            <a:grpSpLocks/>
          </p:cNvGrpSpPr>
          <p:nvPr/>
        </p:nvGrpSpPr>
        <p:grpSpPr bwMode="auto">
          <a:xfrm>
            <a:off x="5208587" y="2873375"/>
            <a:ext cx="1166633" cy="633413"/>
            <a:chOff x="1507" y="8481"/>
            <a:chExt cx="1638" cy="634"/>
          </a:xfrm>
        </p:grpSpPr>
        <p:sp>
          <p:nvSpPr>
            <p:cNvPr id="34" name="Oval 71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35" name="Text Box 70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PNAME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36" name="Line 68"/>
          <p:cNvSpPr>
            <a:spLocks noChangeShapeType="1"/>
          </p:cNvSpPr>
          <p:nvPr/>
        </p:nvSpPr>
        <p:spPr bwMode="auto">
          <a:xfrm flipH="1">
            <a:off x="5752023" y="2590007"/>
            <a:ext cx="358623" cy="3092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7" name="Line 67"/>
          <p:cNvSpPr>
            <a:spLocks noChangeShapeType="1"/>
          </p:cNvSpPr>
          <p:nvPr/>
        </p:nvSpPr>
        <p:spPr bwMode="auto">
          <a:xfrm flipH="1" flipV="1">
            <a:off x="3105149" y="2546350"/>
            <a:ext cx="873125" cy="57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8" name="Group 64"/>
          <p:cNvGrpSpPr>
            <a:grpSpLocks/>
          </p:cNvGrpSpPr>
          <p:nvPr/>
        </p:nvGrpSpPr>
        <p:grpSpPr bwMode="auto">
          <a:xfrm>
            <a:off x="4579938" y="3546475"/>
            <a:ext cx="1039812" cy="403225"/>
            <a:chOff x="1507" y="8481"/>
            <a:chExt cx="1638" cy="634"/>
          </a:xfrm>
        </p:grpSpPr>
        <p:sp>
          <p:nvSpPr>
            <p:cNvPr id="39" name="Oval 66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40" name="Text Box 65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PERIOD</a:t>
              </a:r>
              <a:endParaRPr lang="en-GB" altLang="el-GR" sz="12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el-GR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Line 63"/>
          <p:cNvSpPr>
            <a:spLocks noChangeShapeType="1"/>
          </p:cNvSpPr>
          <p:nvPr/>
        </p:nvSpPr>
        <p:spPr bwMode="auto">
          <a:xfrm flipH="1" flipV="1">
            <a:off x="4598566" y="2895093"/>
            <a:ext cx="306833" cy="6847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42" name="Group 60"/>
          <p:cNvGrpSpPr>
            <a:grpSpLocks/>
          </p:cNvGrpSpPr>
          <p:nvPr/>
        </p:nvGrpSpPr>
        <p:grpSpPr bwMode="auto">
          <a:xfrm>
            <a:off x="1919288" y="2987675"/>
            <a:ext cx="1039812" cy="403225"/>
            <a:chOff x="1507" y="8481"/>
            <a:chExt cx="1638" cy="634"/>
          </a:xfrm>
        </p:grpSpPr>
        <p:sp>
          <p:nvSpPr>
            <p:cNvPr id="43" name="Oval 62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44" name="Text Box 61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900" b="1">
                  <a:solidFill>
                    <a:prstClr val="black"/>
                  </a:solidFill>
                  <a:cs typeface="Times New Roman" panose="02020603050405020304" pitchFamily="18" charset="0"/>
                </a:rPr>
                <a:t>BDATE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45" name="Line 59"/>
          <p:cNvSpPr>
            <a:spLocks noChangeShapeType="1"/>
          </p:cNvSpPr>
          <p:nvPr/>
        </p:nvSpPr>
        <p:spPr bwMode="auto">
          <a:xfrm flipH="1">
            <a:off x="2460625" y="2564566"/>
            <a:ext cx="8720" cy="4262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46" name="Group 56"/>
          <p:cNvGrpSpPr>
            <a:grpSpLocks/>
          </p:cNvGrpSpPr>
          <p:nvPr/>
        </p:nvGrpSpPr>
        <p:grpSpPr bwMode="auto">
          <a:xfrm>
            <a:off x="6661434" y="3033944"/>
            <a:ext cx="1264397" cy="572856"/>
            <a:chOff x="1507" y="8481"/>
            <a:chExt cx="1638" cy="634"/>
          </a:xfrm>
        </p:grpSpPr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48" name="Text Box 57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900" b="1">
                  <a:solidFill>
                    <a:prstClr val="black"/>
                  </a:solidFill>
                  <a:cs typeface="Times New Roman" panose="02020603050405020304" pitchFamily="18" charset="0"/>
                </a:rPr>
                <a:t>SDATE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49" name="Line 55"/>
          <p:cNvSpPr>
            <a:spLocks noChangeShapeType="1"/>
          </p:cNvSpPr>
          <p:nvPr/>
        </p:nvSpPr>
        <p:spPr bwMode="auto">
          <a:xfrm>
            <a:off x="6577080" y="2546350"/>
            <a:ext cx="126933" cy="779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1" name="Line 97"/>
          <p:cNvSpPr>
            <a:spLocks noChangeShapeType="1"/>
          </p:cNvSpPr>
          <p:nvPr/>
        </p:nvSpPr>
        <p:spPr bwMode="auto">
          <a:xfrm flipV="1">
            <a:off x="3387972" y="2373314"/>
            <a:ext cx="83367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2" name="Line 95"/>
          <p:cNvSpPr>
            <a:spLocks noChangeShapeType="1"/>
          </p:cNvSpPr>
          <p:nvPr/>
        </p:nvSpPr>
        <p:spPr bwMode="auto">
          <a:xfrm>
            <a:off x="4999734" y="2373314"/>
            <a:ext cx="958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3" name="Rectangle 90"/>
          <p:cNvSpPr>
            <a:spLocks noChangeArrowheads="1"/>
          </p:cNvSpPr>
          <p:nvPr/>
        </p:nvSpPr>
        <p:spPr bwMode="auto">
          <a:xfrm>
            <a:off x="3859392" y="2187576"/>
            <a:ext cx="22066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5002392" y="2187576"/>
            <a:ext cx="22066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55" name="Freeform 96"/>
          <p:cNvSpPr>
            <a:spLocks/>
          </p:cNvSpPr>
          <p:nvPr/>
        </p:nvSpPr>
        <p:spPr bwMode="auto">
          <a:xfrm>
            <a:off x="4221650" y="1787525"/>
            <a:ext cx="804820" cy="1119187"/>
          </a:xfrm>
          <a:custGeom>
            <a:avLst/>
            <a:gdLst>
              <a:gd name="T0" fmla="*/ 359958190 w 20000"/>
              <a:gd name="T1" fmla="*/ 0 h 20000"/>
              <a:gd name="T2" fmla="*/ 0 w 20000"/>
              <a:gd name="T3" fmla="*/ 1585418493 h 20000"/>
              <a:gd name="T4" fmla="*/ 269976895 w 20000"/>
              <a:gd name="T5" fmla="*/ 2147483646 h 20000"/>
              <a:gd name="T6" fmla="*/ 629935085 w 20000"/>
              <a:gd name="T7" fmla="*/ 1585418493 h 20000"/>
              <a:gd name="T8" fmla="*/ 35995819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00" h="20000">
                <a:moveTo>
                  <a:pt x="11417" y="0"/>
                </a:moveTo>
                <a:lnTo>
                  <a:pt x="0" y="9994"/>
                </a:lnTo>
                <a:lnTo>
                  <a:pt x="8563" y="19988"/>
                </a:lnTo>
                <a:lnTo>
                  <a:pt x="19980" y="9994"/>
                </a:lnTo>
                <a:lnTo>
                  <a:pt x="11417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6" name="Rectangle 101"/>
          <p:cNvSpPr>
            <a:spLocks noChangeArrowheads="1"/>
          </p:cNvSpPr>
          <p:nvPr/>
        </p:nvSpPr>
        <p:spPr bwMode="auto">
          <a:xfrm>
            <a:off x="2017713" y="2197853"/>
            <a:ext cx="1357312" cy="3667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  <a:buFontTx/>
              <a:buNone/>
            </a:pPr>
            <a:r>
              <a:rPr lang="el-GR" altLang="el-GR" sz="1400" dirty="0" smtClean="0">
                <a:solidFill>
                  <a:prstClr val="black"/>
                </a:solidFill>
              </a:rPr>
              <a:t>ΥΠΑΛΛΗΛΟΣ</a:t>
            </a:r>
            <a:endParaRPr lang="el-GR" altLang="el-GR" sz="1400" dirty="0">
              <a:solidFill>
                <a:prstClr val="black"/>
              </a:solidFill>
            </a:endParaRPr>
          </a:p>
        </p:txBody>
      </p:sp>
      <p:sp>
        <p:nvSpPr>
          <p:cNvPr id="57" name="Rectangle 99"/>
          <p:cNvSpPr>
            <a:spLocks noChangeArrowheads="1"/>
          </p:cNvSpPr>
          <p:nvPr/>
        </p:nvSpPr>
        <p:spPr bwMode="auto">
          <a:xfrm>
            <a:off x="5948610" y="2223293"/>
            <a:ext cx="1357312" cy="3667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  <a:buFontTx/>
              <a:buNone/>
            </a:pPr>
            <a:r>
              <a:rPr lang="el-GR" altLang="el-GR" sz="1400" dirty="0" smtClean="0">
                <a:solidFill>
                  <a:prstClr val="black"/>
                </a:solidFill>
              </a:rPr>
              <a:t>        ΕΡΓΑ</a:t>
            </a:r>
            <a:endParaRPr lang="el-GR" altLang="el-GR" sz="14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43989" y="2103439"/>
            <a:ext cx="682479" cy="336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200" dirty="0">
                <a:solidFill>
                  <a:prstClr val="black"/>
                </a:solidFill>
              </a:rPr>
              <a:t>ΣΥΜΕΤ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76574" y="594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9" name="Εικόνα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Ε-</a:t>
            </a:r>
            <a:r>
              <a:rPr lang="en-US" dirty="0"/>
              <a:t>R </a:t>
            </a:r>
            <a:r>
              <a:rPr lang="el-GR" dirty="0"/>
              <a:t>ΔΙΑΓΡΑΜΜΑ</a:t>
            </a:r>
            <a:r>
              <a:rPr lang="en-US" dirty="0"/>
              <a:t> </a:t>
            </a:r>
            <a:r>
              <a:rPr lang="el-GR" dirty="0" smtClean="0"/>
              <a:t>3</a:t>
            </a:r>
            <a:endParaRPr lang="el-GR" dirty="0"/>
          </a:p>
        </p:txBody>
      </p:sp>
      <p:grpSp>
        <p:nvGrpSpPr>
          <p:cNvPr id="3" name="Group 1105"/>
          <p:cNvGrpSpPr>
            <a:grpSpLocks/>
          </p:cNvGrpSpPr>
          <p:nvPr/>
        </p:nvGrpSpPr>
        <p:grpSpPr bwMode="auto">
          <a:xfrm>
            <a:off x="3535363" y="3119438"/>
            <a:ext cx="1039812" cy="411162"/>
            <a:chOff x="1507" y="8481"/>
            <a:chExt cx="1638" cy="634"/>
          </a:xfrm>
        </p:grpSpPr>
        <p:sp>
          <p:nvSpPr>
            <p:cNvPr id="4" name="Oval 1107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5" name="Text Box 1106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CODE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102"/>
          <p:cNvGrpSpPr>
            <a:grpSpLocks/>
          </p:cNvGrpSpPr>
          <p:nvPr/>
        </p:nvGrpSpPr>
        <p:grpSpPr bwMode="auto">
          <a:xfrm>
            <a:off x="3395663" y="3849688"/>
            <a:ext cx="1039812" cy="403225"/>
            <a:chOff x="1507" y="8481"/>
            <a:chExt cx="1638" cy="634"/>
          </a:xfrm>
        </p:grpSpPr>
        <p:sp>
          <p:nvSpPr>
            <p:cNvPr id="7" name="Oval 1104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8" name="Text Box 1103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Κ</a:t>
              </a: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NAME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9" name="Line 1101"/>
          <p:cNvSpPr>
            <a:spLocks noChangeShapeType="1"/>
          </p:cNvSpPr>
          <p:nvPr/>
        </p:nvSpPr>
        <p:spPr bwMode="auto">
          <a:xfrm flipH="1">
            <a:off x="3406775" y="4256088"/>
            <a:ext cx="487363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1100"/>
          <p:cNvSpPr>
            <a:spLocks noChangeArrowheads="1"/>
          </p:cNvSpPr>
          <p:nvPr/>
        </p:nvSpPr>
        <p:spPr bwMode="auto">
          <a:xfrm>
            <a:off x="2500313" y="2454275"/>
            <a:ext cx="1357312" cy="3667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11" name="Rectangle 1099"/>
          <p:cNvSpPr>
            <a:spLocks noChangeArrowheads="1"/>
          </p:cNvSpPr>
          <p:nvPr/>
        </p:nvSpPr>
        <p:spPr bwMode="auto">
          <a:xfrm>
            <a:off x="2752725" y="2541588"/>
            <a:ext cx="901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ΜΑΘΗΜΑ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12" name="Rectangle 1098"/>
          <p:cNvSpPr>
            <a:spLocks noChangeArrowheads="1"/>
          </p:cNvSpPr>
          <p:nvPr/>
        </p:nvSpPr>
        <p:spPr bwMode="auto">
          <a:xfrm>
            <a:off x="5694363" y="2428875"/>
            <a:ext cx="1357312" cy="3667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13" name="Rectangle 1097"/>
          <p:cNvSpPr>
            <a:spLocks noChangeArrowheads="1"/>
          </p:cNvSpPr>
          <p:nvPr/>
        </p:nvSpPr>
        <p:spPr bwMode="auto">
          <a:xfrm>
            <a:off x="5938838" y="2516188"/>
            <a:ext cx="944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ΦΟΙΤΗΤΗΣ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14" name="Line 1096"/>
          <p:cNvSpPr>
            <a:spLocks noChangeShapeType="1"/>
          </p:cNvSpPr>
          <p:nvPr/>
        </p:nvSpPr>
        <p:spPr bwMode="auto">
          <a:xfrm flipV="1">
            <a:off x="3879850" y="2605088"/>
            <a:ext cx="595313" cy="79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5" name="Line 1094"/>
          <p:cNvSpPr>
            <a:spLocks noChangeShapeType="1"/>
          </p:cNvSpPr>
          <p:nvPr/>
        </p:nvSpPr>
        <p:spPr bwMode="auto">
          <a:xfrm>
            <a:off x="5106988" y="2605088"/>
            <a:ext cx="565150" cy="79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" name="Rectangle 1093"/>
          <p:cNvSpPr>
            <a:spLocks noChangeArrowheads="1"/>
          </p:cNvSpPr>
          <p:nvPr/>
        </p:nvSpPr>
        <p:spPr bwMode="auto">
          <a:xfrm>
            <a:off x="2470150" y="4519613"/>
            <a:ext cx="1357313" cy="366712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17" name="Rectangle 1092"/>
          <p:cNvSpPr>
            <a:spLocks noChangeArrowheads="1"/>
          </p:cNvSpPr>
          <p:nvPr/>
        </p:nvSpPr>
        <p:spPr bwMode="auto">
          <a:xfrm>
            <a:off x="2559050" y="4583113"/>
            <a:ext cx="116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ΚΑΘΗΓΗΤΗΣ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18" name="Freeform 1091"/>
          <p:cNvSpPr>
            <a:spLocks/>
          </p:cNvSpPr>
          <p:nvPr/>
        </p:nvSpPr>
        <p:spPr bwMode="auto">
          <a:xfrm>
            <a:off x="2809875" y="3170238"/>
            <a:ext cx="631825" cy="1082675"/>
          </a:xfrm>
          <a:custGeom>
            <a:avLst/>
            <a:gdLst>
              <a:gd name="T0" fmla="*/ 359958190 w 20000"/>
              <a:gd name="T1" fmla="*/ 0 h 20000"/>
              <a:gd name="T2" fmla="*/ 0 w 20000"/>
              <a:gd name="T3" fmla="*/ 1585418493 h 20000"/>
              <a:gd name="T4" fmla="*/ 269976895 w 20000"/>
              <a:gd name="T5" fmla="*/ 2147483646 h 20000"/>
              <a:gd name="T6" fmla="*/ 629935085 w 20000"/>
              <a:gd name="T7" fmla="*/ 1585418493 h 20000"/>
              <a:gd name="T8" fmla="*/ 35995819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00" h="20000">
                <a:moveTo>
                  <a:pt x="11417" y="0"/>
                </a:moveTo>
                <a:lnTo>
                  <a:pt x="0" y="9994"/>
                </a:lnTo>
                <a:lnTo>
                  <a:pt x="8563" y="19988"/>
                </a:lnTo>
                <a:lnTo>
                  <a:pt x="19980" y="9994"/>
                </a:lnTo>
                <a:lnTo>
                  <a:pt x="11417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9" name="Line 1090"/>
          <p:cNvSpPr>
            <a:spLocks noChangeShapeType="1"/>
          </p:cNvSpPr>
          <p:nvPr/>
        </p:nvSpPr>
        <p:spPr bwMode="auto">
          <a:xfrm>
            <a:off x="3171825" y="2828925"/>
            <a:ext cx="0" cy="3667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0" name="Rectangle 1089"/>
          <p:cNvSpPr>
            <a:spLocks noChangeArrowheads="1"/>
          </p:cNvSpPr>
          <p:nvPr/>
        </p:nvSpPr>
        <p:spPr bwMode="auto">
          <a:xfrm>
            <a:off x="4146550" y="2419350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1" name="Rectangle 1088"/>
          <p:cNvSpPr>
            <a:spLocks noChangeArrowheads="1"/>
          </p:cNvSpPr>
          <p:nvPr/>
        </p:nvSpPr>
        <p:spPr bwMode="auto">
          <a:xfrm>
            <a:off x="3217863" y="2951163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2" name="Rectangle 1087"/>
          <p:cNvSpPr>
            <a:spLocks noChangeArrowheads="1"/>
          </p:cNvSpPr>
          <p:nvPr/>
        </p:nvSpPr>
        <p:spPr bwMode="auto">
          <a:xfrm>
            <a:off x="3117850" y="4278313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3" name="Rectangle 1086"/>
          <p:cNvSpPr>
            <a:spLocks noChangeArrowheads="1"/>
          </p:cNvSpPr>
          <p:nvPr/>
        </p:nvSpPr>
        <p:spPr bwMode="auto">
          <a:xfrm>
            <a:off x="5849938" y="4619625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ΜΕΤΑ</a:t>
            </a:r>
            <a:r>
              <a:rPr lang="el-GR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ΠΤΥΧ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4" name="Rectangle 1085"/>
          <p:cNvSpPr>
            <a:spLocks noChangeArrowheads="1"/>
          </p:cNvSpPr>
          <p:nvPr/>
        </p:nvSpPr>
        <p:spPr bwMode="auto">
          <a:xfrm>
            <a:off x="2889250" y="3606800"/>
            <a:ext cx="504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900">
                <a:solidFill>
                  <a:prstClr val="black"/>
                </a:solidFill>
                <a:cs typeface="Times New Roman" panose="02020603050405020304" pitchFamily="18" charset="0"/>
              </a:rPr>
              <a:t>ΔΙΔΑΣΚ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5" name="Rectangle 1084"/>
          <p:cNvSpPr>
            <a:spLocks noChangeArrowheads="1"/>
          </p:cNvSpPr>
          <p:nvPr/>
        </p:nvSpPr>
        <p:spPr bwMode="auto">
          <a:xfrm>
            <a:off x="4551363" y="2525713"/>
            <a:ext cx="5651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100">
                <a:solidFill>
                  <a:prstClr val="black"/>
                </a:solidFill>
                <a:cs typeface="Times New Roman" panose="02020603050405020304" pitchFamily="18" charset="0"/>
              </a:rPr>
              <a:t>ΧΡΩΣΤ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26" name="Rectangle 1083"/>
          <p:cNvSpPr>
            <a:spLocks noChangeArrowheads="1"/>
          </p:cNvSpPr>
          <p:nvPr/>
        </p:nvSpPr>
        <p:spPr bwMode="auto">
          <a:xfrm>
            <a:off x="5648325" y="4524375"/>
            <a:ext cx="1357313" cy="36671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27" name="Freeform 1082"/>
          <p:cNvSpPr>
            <a:spLocks/>
          </p:cNvSpPr>
          <p:nvPr/>
        </p:nvSpPr>
        <p:spPr bwMode="auto">
          <a:xfrm>
            <a:off x="4316413" y="4165600"/>
            <a:ext cx="711200" cy="998538"/>
          </a:xfrm>
          <a:custGeom>
            <a:avLst/>
            <a:gdLst>
              <a:gd name="T0" fmla="*/ 513558160 w 20000"/>
              <a:gd name="T1" fmla="*/ 0 h 20000"/>
              <a:gd name="T2" fmla="*/ 0 w 20000"/>
              <a:gd name="T3" fmla="*/ 1243777685 h 20000"/>
              <a:gd name="T4" fmla="*/ 384954602 w 20000"/>
              <a:gd name="T5" fmla="*/ 2147483646 h 20000"/>
              <a:gd name="T6" fmla="*/ 898512798 w 20000"/>
              <a:gd name="T7" fmla="*/ 1243777685 h 20000"/>
              <a:gd name="T8" fmla="*/ 51355816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00" h="20000">
                <a:moveTo>
                  <a:pt x="11421" y="0"/>
                </a:moveTo>
                <a:lnTo>
                  <a:pt x="0" y="9994"/>
                </a:lnTo>
                <a:lnTo>
                  <a:pt x="8561" y="19988"/>
                </a:lnTo>
                <a:lnTo>
                  <a:pt x="19982" y="9994"/>
                </a:lnTo>
                <a:lnTo>
                  <a:pt x="11421" y="0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8" name="Line 1081"/>
          <p:cNvSpPr>
            <a:spLocks noChangeShapeType="1"/>
          </p:cNvSpPr>
          <p:nvPr/>
        </p:nvSpPr>
        <p:spPr bwMode="auto">
          <a:xfrm flipH="1">
            <a:off x="5021263" y="4683125"/>
            <a:ext cx="604837" cy="14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9" name="Rectangle 1080"/>
          <p:cNvSpPr>
            <a:spLocks noChangeArrowheads="1"/>
          </p:cNvSpPr>
          <p:nvPr/>
        </p:nvSpPr>
        <p:spPr bwMode="auto">
          <a:xfrm>
            <a:off x="4070350" y="4711700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1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30" name="Rectangle 1079"/>
          <p:cNvSpPr>
            <a:spLocks noChangeArrowheads="1"/>
          </p:cNvSpPr>
          <p:nvPr/>
        </p:nvSpPr>
        <p:spPr bwMode="auto">
          <a:xfrm>
            <a:off x="5289550" y="4703763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200">
                <a:solidFill>
                  <a:prstClr val="black"/>
                </a:solidFill>
              </a:rPr>
              <a:t>n</a:t>
            </a:r>
            <a:endParaRPr lang="en-GB" altLang="el-GR" sz="12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31" name="Rectangle 1078"/>
          <p:cNvSpPr>
            <a:spLocks noChangeArrowheads="1"/>
          </p:cNvSpPr>
          <p:nvPr/>
        </p:nvSpPr>
        <p:spPr bwMode="auto">
          <a:xfrm>
            <a:off x="4418013" y="4605338"/>
            <a:ext cx="8159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ΕΠΙΒΛ</a:t>
            </a:r>
            <a:endParaRPr lang="en-GB" altLang="el-GR" sz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sp>
        <p:nvSpPr>
          <p:cNvPr id="32" name="Line 1077"/>
          <p:cNvSpPr>
            <a:spLocks noChangeShapeType="1"/>
          </p:cNvSpPr>
          <p:nvPr/>
        </p:nvSpPr>
        <p:spPr bwMode="auto">
          <a:xfrm flipH="1">
            <a:off x="3865563" y="4702175"/>
            <a:ext cx="441325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3" name="Line 1076"/>
          <p:cNvSpPr>
            <a:spLocks noChangeShapeType="1"/>
          </p:cNvSpPr>
          <p:nvPr/>
        </p:nvSpPr>
        <p:spPr bwMode="auto">
          <a:xfrm flipH="1">
            <a:off x="3092450" y="4229100"/>
            <a:ext cx="0" cy="287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4" name="Rectangle 1075"/>
          <p:cNvSpPr>
            <a:spLocks noChangeArrowheads="1"/>
          </p:cNvSpPr>
          <p:nvPr/>
        </p:nvSpPr>
        <p:spPr bwMode="auto">
          <a:xfrm>
            <a:off x="5289550" y="2419350"/>
            <a:ext cx="13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l-GR" sz="120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l-GR" sz="2400">
              <a:solidFill>
                <a:prstClr val="black"/>
              </a:solidFill>
            </a:endParaRPr>
          </a:p>
        </p:txBody>
      </p:sp>
      <p:grpSp>
        <p:nvGrpSpPr>
          <p:cNvPr id="35" name="Group 1072"/>
          <p:cNvGrpSpPr>
            <a:grpSpLocks/>
          </p:cNvGrpSpPr>
          <p:nvPr/>
        </p:nvGrpSpPr>
        <p:grpSpPr bwMode="auto">
          <a:xfrm>
            <a:off x="5903913" y="3832225"/>
            <a:ext cx="1039812" cy="403225"/>
            <a:chOff x="1507" y="8481"/>
            <a:chExt cx="1638" cy="634"/>
          </a:xfrm>
        </p:grpSpPr>
        <p:sp>
          <p:nvSpPr>
            <p:cNvPr id="36" name="Oval 1074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37" name="Text Box 1073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Μ</a:t>
              </a: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NAME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Line 1071"/>
          <p:cNvSpPr>
            <a:spLocks noChangeShapeType="1"/>
          </p:cNvSpPr>
          <p:nvPr/>
        </p:nvSpPr>
        <p:spPr bwMode="auto">
          <a:xfrm flipH="1">
            <a:off x="5915025" y="4238625"/>
            <a:ext cx="487363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9" name="Group 1068"/>
          <p:cNvGrpSpPr>
            <a:grpSpLocks/>
          </p:cNvGrpSpPr>
          <p:nvPr/>
        </p:nvGrpSpPr>
        <p:grpSpPr bwMode="auto">
          <a:xfrm>
            <a:off x="5886450" y="3103563"/>
            <a:ext cx="1039813" cy="403225"/>
            <a:chOff x="1507" y="8481"/>
            <a:chExt cx="1638" cy="634"/>
          </a:xfrm>
        </p:grpSpPr>
        <p:sp>
          <p:nvSpPr>
            <p:cNvPr id="40" name="Oval 1070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41" name="Text Box 1069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FNAME</a:t>
              </a:r>
              <a:endParaRPr lang="el-GR" altLang="el-GR" sz="16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42" name="Line 1067"/>
          <p:cNvSpPr>
            <a:spLocks noChangeShapeType="1"/>
          </p:cNvSpPr>
          <p:nvPr/>
        </p:nvSpPr>
        <p:spPr bwMode="auto">
          <a:xfrm flipH="1">
            <a:off x="6392863" y="2805113"/>
            <a:ext cx="13652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3" name="Line 1066"/>
          <p:cNvSpPr>
            <a:spLocks noChangeShapeType="1"/>
          </p:cNvSpPr>
          <p:nvPr/>
        </p:nvSpPr>
        <p:spPr bwMode="auto">
          <a:xfrm flipH="1" flipV="1">
            <a:off x="3516313" y="2847975"/>
            <a:ext cx="528637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44" name="Group 1063"/>
          <p:cNvGrpSpPr>
            <a:grpSpLocks/>
          </p:cNvGrpSpPr>
          <p:nvPr/>
        </p:nvGrpSpPr>
        <p:grpSpPr bwMode="auto">
          <a:xfrm>
            <a:off x="1905000" y="2959100"/>
            <a:ext cx="914400" cy="393700"/>
            <a:chOff x="1507" y="8481"/>
            <a:chExt cx="1638" cy="634"/>
          </a:xfrm>
        </p:grpSpPr>
        <p:sp>
          <p:nvSpPr>
            <p:cNvPr id="45" name="Oval 1065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46" name="Text Box 1064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 u="sng">
                  <a:solidFill>
                    <a:prstClr val="black"/>
                  </a:solidFill>
                  <a:cs typeface="Times New Roman" panose="02020603050405020304" pitchFamily="18" charset="0"/>
                </a:rPr>
                <a:t>PERIOD</a:t>
              </a:r>
              <a:endParaRPr lang="el-GR" altLang="el-GR" sz="900" b="1" u="sng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47" name="Line 1062"/>
          <p:cNvSpPr>
            <a:spLocks noChangeShapeType="1"/>
          </p:cNvSpPr>
          <p:nvPr/>
        </p:nvSpPr>
        <p:spPr bwMode="auto">
          <a:xfrm flipH="1" flipV="1">
            <a:off x="2476500" y="3351213"/>
            <a:ext cx="334963" cy="38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8" name="Line 1130"/>
          <p:cNvSpPr>
            <a:spLocks noChangeShapeType="1"/>
          </p:cNvSpPr>
          <p:nvPr/>
        </p:nvSpPr>
        <p:spPr bwMode="auto">
          <a:xfrm flipH="1">
            <a:off x="4986338" y="4605338"/>
            <a:ext cx="604837" cy="14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9" name="Line 1131"/>
          <p:cNvSpPr>
            <a:spLocks noChangeShapeType="1"/>
          </p:cNvSpPr>
          <p:nvPr/>
        </p:nvSpPr>
        <p:spPr bwMode="auto">
          <a:xfrm flipH="1">
            <a:off x="3048000" y="4229100"/>
            <a:ext cx="0" cy="287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50" name="Group 1132"/>
          <p:cNvGrpSpPr>
            <a:grpSpLocks/>
          </p:cNvGrpSpPr>
          <p:nvPr/>
        </p:nvGrpSpPr>
        <p:grpSpPr bwMode="auto">
          <a:xfrm>
            <a:off x="1676400" y="3886200"/>
            <a:ext cx="1039813" cy="403225"/>
            <a:chOff x="1507" y="8481"/>
            <a:chExt cx="1638" cy="634"/>
          </a:xfrm>
        </p:grpSpPr>
        <p:sp>
          <p:nvSpPr>
            <p:cNvPr id="51" name="Oval 1133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52" name="Text Box 1134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>
                  <a:solidFill>
                    <a:prstClr val="black"/>
                  </a:solidFill>
                  <a:cs typeface="Times New Roman" panose="02020603050405020304" pitchFamily="18" charset="0"/>
                </a:rPr>
                <a:t>AGE</a:t>
              </a:r>
              <a:endParaRPr lang="el-GR" altLang="el-GR" sz="1600" b="1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53" name="Line 1135"/>
          <p:cNvSpPr>
            <a:spLocks noChangeShapeType="1"/>
          </p:cNvSpPr>
          <p:nvPr/>
        </p:nvSpPr>
        <p:spPr bwMode="auto">
          <a:xfrm>
            <a:off x="2209800" y="4267200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4" name="Oval 1136"/>
          <p:cNvSpPr>
            <a:spLocks noChangeArrowheads="1"/>
          </p:cNvSpPr>
          <p:nvPr/>
        </p:nvSpPr>
        <p:spPr bwMode="auto">
          <a:xfrm>
            <a:off x="1676400" y="3886200"/>
            <a:ext cx="990600" cy="3810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grpSp>
        <p:nvGrpSpPr>
          <p:cNvPr id="55" name="Group 1137"/>
          <p:cNvGrpSpPr>
            <a:grpSpLocks/>
          </p:cNvGrpSpPr>
          <p:nvPr/>
        </p:nvGrpSpPr>
        <p:grpSpPr bwMode="auto">
          <a:xfrm>
            <a:off x="6324600" y="5334000"/>
            <a:ext cx="1039813" cy="403225"/>
            <a:chOff x="1507" y="8481"/>
            <a:chExt cx="1638" cy="634"/>
          </a:xfrm>
        </p:grpSpPr>
        <p:sp>
          <p:nvSpPr>
            <p:cNvPr id="56" name="Oval 1138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57" name="Text Box 1139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>
                  <a:solidFill>
                    <a:prstClr val="black"/>
                  </a:solidFill>
                  <a:cs typeface="Times New Roman" panose="02020603050405020304" pitchFamily="18" charset="0"/>
                </a:rPr>
                <a:t>PAPERS</a:t>
              </a:r>
              <a:endParaRPr lang="el-GR" altLang="el-GR" sz="1600" b="1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58" name="Line 1140"/>
          <p:cNvSpPr>
            <a:spLocks noChangeShapeType="1"/>
          </p:cNvSpPr>
          <p:nvPr/>
        </p:nvSpPr>
        <p:spPr bwMode="auto">
          <a:xfrm>
            <a:off x="6507163" y="4876800"/>
            <a:ext cx="35083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9" name="Oval 1141"/>
          <p:cNvSpPr>
            <a:spLocks noChangeArrowheads="1"/>
          </p:cNvSpPr>
          <p:nvPr/>
        </p:nvSpPr>
        <p:spPr bwMode="auto">
          <a:xfrm>
            <a:off x="6248400" y="5257800"/>
            <a:ext cx="1219200" cy="533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1F497D"/>
              </a:buClr>
            </a:pPr>
            <a:endParaRPr lang="el-GR" altLang="el-GR" sz="1400">
              <a:solidFill>
                <a:prstClr val="black"/>
              </a:solidFill>
            </a:endParaRPr>
          </a:p>
        </p:txBody>
      </p:sp>
      <p:grpSp>
        <p:nvGrpSpPr>
          <p:cNvPr id="60" name="Group 1142"/>
          <p:cNvGrpSpPr>
            <a:grpSpLocks/>
          </p:cNvGrpSpPr>
          <p:nvPr/>
        </p:nvGrpSpPr>
        <p:grpSpPr bwMode="auto">
          <a:xfrm>
            <a:off x="7315200" y="3048000"/>
            <a:ext cx="1039813" cy="403225"/>
            <a:chOff x="1507" y="8481"/>
            <a:chExt cx="1638" cy="634"/>
          </a:xfrm>
        </p:grpSpPr>
        <p:sp>
          <p:nvSpPr>
            <p:cNvPr id="61" name="Oval 1143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62" name="Text Box 1144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>
                  <a:solidFill>
                    <a:prstClr val="black"/>
                  </a:solidFill>
                  <a:cs typeface="Times New Roman" panose="02020603050405020304" pitchFamily="18" charset="0"/>
                </a:rPr>
                <a:t>ADDR</a:t>
              </a:r>
              <a:endParaRPr lang="el-GR" altLang="el-GR" sz="1600" b="1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63" name="Line 1145"/>
          <p:cNvSpPr>
            <a:spLocks noChangeShapeType="1"/>
          </p:cNvSpPr>
          <p:nvPr/>
        </p:nvSpPr>
        <p:spPr bwMode="auto">
          <a:xfrm flipH="1" flipV="1">
            <a:off x="6934200" y="2819400"/>
            <a:ext cx="381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64" name="Group 1146"/>
          <p:cNvGrpSpPr>
            <a:grpSpLocks/>
          </p:cNvGrpSpPr>
          <p:nvPr/>
        </p:nvGrpSpPr>
        <p:grpSpPr bwMode="auto">
          <a:xfrm>
            <a:off x="7848600" y="3810000"/>
            <a:ext cx="1039813" cy="403225"/>
            <a:chOff x="1507" y="8481"/>
            <a:chExt cx="1638" cy="634"/>
          </a:xfrm>
        </p:grpSpPr>
        <p:sp>
          <p:nvSpPr>
            <p:cNvPr id="65" name="Oval 1147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66" name="Text Box 1148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>
                  <a:solidFill>
                    <a:prstClr val="black"/>
                  </a:solidFill>
                  <a:cs typeface="Times New Roman" panose="02020603050405020304" pitchFamily="18" charset="0"/>
                </a:rPr>
                <a:t>ZIP</a:t>
              </a:r>
              <a:endParaRPr lang="el-GR" altLang="el-GR" sz="1600" b="1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67" name="Line 1149"/>
          <p:cNvSpPr>
            <a:spLocks noChangeShapeType="1"/>
          </p:cNvSpPr>
          <p:nvPr/>
        </p:nvSpPr>
        <p:spPr bwMode="auto">
          <a:xfrm flipH="1" flipV="1">
            <a:off x="8305800" y="3308350"/>
            <a:ext cx="76200" cy="501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68" name="Group 1150"/>
          <p:cNvGrpSpPr>
            <a:grpSpLocks/>
          </p:cNvGrpSpPr>
          <p:nvPr/>
        </p:nvGrpSpPr>
        <p:grpSpPr bwMode="auto">
          <a:xfrm>
            <a:off x="7924800" y="2362200"/>
            <a:ext cx="1039813" cy="403225"/>
            <a:chOff x="1507" y="8481"/>
            <a:chExt cx="1638" cy="634"/>
          </a:xfrm>
        </p:grpSpPr>
        <p:sp>
          <p:nvSpPr>
            <p:cNvPr id="69" name="Oval 1151"/>
            <p:cNvSpPr>
              <a:spLocks noChangeArrowheads="1"/>
            </p:cNvSpPr>
            <p:nvPr/>
          </p:nvSpPr>
          <p:spPr bwMode="auto">
            <a:xfrm>
              <a:off x="1507" y="8481"/>
              <a:ext cx="1638" cy="6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  <p:sp>
          <p:nvSpPr>
            <p:cNvPr id="70" name="Text Box 1152"/>
            <p:cNvSpPr txBox="1">
              <a:spLocks noChangeArrowheads="1"/>
            </p:cNvSpPr>
            <p:nvPr/>
          </p:nvSpPr>
          <p:spPr bwMode="auto">
            <a:xfrm>
              <a:off x="1710" y="8610"/>
              <a:ext cx="1218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900" b="1">
                  <a:solidFill>
                    <a:prstClr val="black"/>
                  </a:solidFill>
                  <a:cs typeface="Times New Roman" panose="02020603050405020304" pitchFamily="18" charset="0"/>
                </a:rPr>
                <a:t>STREET</a:t>
              </a:r>
              <a:endParaRPr lang="el-GR" altLang="el-GR" sz="1600" b="1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71" name="Line 1153"/>
          <p:cNvSpPr>
            <a:spLocks noChangeShapeType="1"/>
          </p:cNvSpPr>
          <p:nvPr/>
        </p:nvSpPr>
        <p:spPr bwMode="auto">
          <a:xfrm flipH="1">
            <a:off x="8229600" y="2768600"/>
            <a:ext cx="193675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64613" y="594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3" name="Εικόνα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/>
              <a:t>Συστήματα Διαχείρισης Βάσεων Δεδομένων</a:t>
            </a:r>
            <a:endParaRPr lang="en-GB" altLang="el-GR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/>
              <a:t>Διάγραμμα οντοτήτων - σχέσεων</a:t>
            </a:r>
            <a:endParaRPr lang="en-GB" altLang="el-GR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/>
              <a:t>Δημιουργία </a:t>
            </a:r>
            <a:r>
              <a:rPr lang="en-US" altLang="el-GR" sz="2400" b="1" dirty="0" smtClean="0"/>
              <a:t>E-R </a:t>
            </a:r>
            <a:r>
              <a:rPr lang="el-GR" altLang="el-GR" sz="2400" b="1" dirty="0" smtClean="0"/>
              <a:t>διαγραμμάτων</a:t>
            </a:r>
            <a:endParaRPr lang="en-GB" altLang="el-GR" sz="24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Αξιολόγησης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Δημιουργήστε ένα διάγραμμα που παρουσιάζει τη λειτουργία μιας </a:t>
            </a:r>
            <a:r>
              <a:rPr lang="el-GR" smtClean="0"/>
              <a:t>γραμματείας πανεπιστημίου.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686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ΕΑΠ - Χ. Πιερρακέας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50E8B-EEA0-4B03-85E6-1E78917E9400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3 - Τίτλος"/>
          <p:cNvSpPr txBox="1">
            <a:spLocks/>
          </p:cNvSpPr>
          <p:nvPr/>
        </p:nvSpPr>
        <p:spPr>
          <a:xfrm>
            <a:off x="2024034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>
                <a:solidFill>
                  <a:srgbClr val="0070C0"/>
                </a:solidFill>
              </a:rPr>
              <a:t>Τέλος Ενότητας</a:t>
            </a:r>
            <a:endParaRPr lang="el-G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810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5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05013" y="14573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παρόν εκπαιδευτικό υλικό έχει αναπτυχθεί στ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πλαίσι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l-GR" sz="2000" dirty="0">
                <a:solidFill>
                  <a:prstClr val="black"/>
                </a:solidFill>
              </a:rPr>
              <a:t> του εκπαιδευτικού έργου του διδάσκοντα.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Πανεπιστήμιο Αθηνών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την αναδιαμόρφωση του εκπαιδευτικού υλικού. 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4" y="4770439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300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24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 err="1">
                <a:solidFill>
                  <a:prstClr val="black"/>
                </a:solidFill>
              </a:rPr>
              <a:t>Copyright</a:t>
            </a:r>
            <a:r>
              <a:rPr lang="el-GR" sz="2000" dirty="0">
                <a:solidFill>
                  <a:prstClr val="black"/>
                </a:solidFill>
              </a:rPr>
              <a:t> Πανεπιστήμιο Πατρών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>
                <a:solidFill>
                  <a:srgbClr val="FF0000"/>
                </a:solidFill>
              </a:rPr>
              <a:t>Βασίλης Βουτσινάς,2014</a:t>
            </a:r>
            <a:r>
              <a:rPr lang="el-GR" sz="2000" dirty="0">
                <a:solidFill>
                  <a:prstClr val="black"/>
                </a:solidFill>
              </a:rPr>
              <a:t>.  «</a:t>
            </a:r>
            <a:r>
              <a:rPr lang="el-GR" sz="2000" dirty="0">
                <a:solidFill>
                  <a:srgbClr val="FF0000"/>
                </a:solidFill>
              </a:rPr>
              <a:t>Βάσεις Δεδομένων. </a:t>
            </a:r>
            <a:r>
              <a:rPr lang="el-GR" sz="2000" smtClean="0">
                <a:solidFill>
                  <a:srgbClr val="FF0000"/>
                </a:solidFill>
              </a:rPr>
              <a:t>Συστήματα Διαχείρισης </a:t>
            </a:r>
            <a:r>
              <a:rPr lang="el-GR" sz="2000" dirty="0" smtClean="0">
                <a:solidFill>
                  <a:srgbClr val="FF0000"/>
                </a:solidFill>
              </a:rPr>
              <a:t>Βάσεων Δεδομένων.</a:t>
            </a:r>
            <a:r>
              <a:rPr lang="el-GR" sz="2000" dirty="0" smtClean="0">
                <a:solidFill>
                  <a:prstClr val="black"/>
                </a:solidFill>
              </a:rPr>
              <a:t>». </a:t>
            </a:r>
            <a:r>
              <a:rPr lang="el-GR" sz="2000" dirty="0">
                <a:solidFill>
                  <a:prstClr val="black"/>
                </a:solidFill>
              </a:rPr>
              <a:t>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>
                <a:solidFill>
                  <a:prstClr val="black"/>
                </a:solidFill>
              </a:rPr>
              <a:t>. Πάτρα </a:t>
            </a:r>
            <a:r>
              <a:rPr lang="el-GR" sz="2000" dirty="0">
                <a:solidFill>
                  <a:srgbClr val="FF0000"/>
                </a:solidFill>
              </a:rPr>
              <a:t>2014</a:t>
            </a:r>
            <a:r>
              <a:rPr lang="el-GR" sz="2000" dirty="0">
                <a:solidFill>
                  <a:prstClr val="black"/>
                </a:solidFill>
              </a:rPr>
              <a:t>. Διαθέσιμο από τη δικτυακή διεύθυνση:.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69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2666976" y="214291"/>
            <a:ext cx="58998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95426" y="954066"/>
            <a:ext cx="8929688" cy="14398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prstClr val="black"/>
                </a:solidFill>
              </a:rPr>
              <a:t>Το παρόν υλικό διατίθεται με τους όρους της άδειας χρήσης </a:t>
            </a:r>
            <a:r>
              <a:rPr lang="el-GR" sz="2000" dirty="0" err="1">
                <a:solidFill>
                  <a:prstClr val="black"/>
                </a:solidFill>
              </a:rPr>
              <a:t>Creative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Commons</a:t>
            </a:r>
            <a:r>
              <a:rPr lang="el-GR" sz="2000" dirty="0">
                <a:solidFill>
                  <a:prstClr val="black"/>
                </a:solidFill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prstClr val="black"/>
                </a:solidFill>
              </a:rPr>
              <a:t>κ.λ.π</a:t>
            </a:r>
            <a:r>
              <a:rPr lang="el-GR" sz="2000" dirty="0">
                <a:solidFill>
                  <a:prstClr val="black"/>
                </a:solidFill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prstClr val="black"/>
                </a:solidFill>
              </a:rPr>
              <a:t>              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39" y="2571750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1803376" y="3071813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548090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180303" y="260648"/>
            <a:ext cx="11191741" cy="58785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>
                <a:solidFill>
                  <a:srgbClr val="0070C0"/>
                </a:solidFill>
              </a:rPr>
              <a:t>       </a:t>
            </a:r>
            <a:r>
              <a:rPr lang="el-GR" sz="4400" dirty="0">
                <a:solidFill>
                  <a:srgbClr val="0070C0"/>
                </a:solidFill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l-GR" sz="3200" dirty="0">
                <a:solidFill>
                  <a:prstClr val="black"/>
                </a:solidFill>
              </a:rPr>
              <a:t>Το έργο αυτό κάνει χρήση του έργου:</a:t>
            </a:r>
            <a:endParaRPr lang="en-US" sz="3200" dirty="0">
              <a:solidFill>
                <a:prstClr val="black"/>
              </a:solidFill>
            </a:endParaRPr>
          </a:p>
          <a:p>
            <a:pPr>
              <a:defRPr/>
            </a:pPr>
            <a:endParaRPr lang="el-GR" sz="3200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l-GR" sz="2800" dirty="0">
                <a:solidFill>
                  <a:prstClr val="black"/>
                </a:solidFill>
              </a:rPr>
              <a:t>"Θεμελιώδεις αρχές συστημάτων βάσεων </a:t>
            </a:r>
            <a:r>
              <a:rPr lang="el-GR" sz="2800" dirty="0" err="1">
                <a:solidFill>
                  <a:prstClr val="black"/>
                </a:solidFill>
              </a:rPr>
              <a:t>δεδομένων"Σύγγραμμα</a:t>
            </a:r>
            <a:r>
              <a:rPr lang="el-GR" sz="2800" dirty="0">
                <a:solidFill>
                  <a:prstClr val="black"/>
                </a:solidFill>
              </a:rPr>
              <a:t>, Τόμος: Τόμος 1, </a:t>
            </a:r>
            <a:r>
              <a:rPr lang="el-GR" sz="2800" dirty="0" err="1">
                <a:solidFill>
                  <a:prstClr val="black"/>
                </a:solidFill>
              </a:rPr>
              <a:t>Elmasri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err="1">
                <a:solidFill>
                  <a:prstClr val="black"/>
                </a:solidFill>
              </a:rPr>
              <a:t>Ramez,Navathe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err="1">
                <a:solidFill>
                  <a:prstClr val="black"/>
                </a:solidFill>
              </a:rPr>
              <a:t>Shamkant</a:t>
            </a:r>
            <a:r>
              <a:rPr lang="el-GR" sz="2800" dirty="0">
                <a:solidFill>
                  <a:prstClr val="black"/>
                </a:solidFill>
              </a:rPr>
              <a:t> B., 2007, Δίαυλος, ISBN: 978-960-531-219-0</a:t>
            </a:r>
          </a:p>
          <a:p>
            <a:pPr marL="457200" indent="-457200">
              <a:buFontTx/>
              <a:buChar char="-"/>
              <a:defRPr/>
            </a:pPr>
            <a:r>
              <a:rPr lang="el-GR" sz="2800" dirty="0">
                <a:solidFill>
                  <a:prstClr val="black"/>
                </a:solidFill>
              </a:rPr>
              <a:t>"Συστήματα Βάσεων Δεδομένων 6η </a:t>
            </a:r>
            <a:r>
              <a:rPr lang="el-GR" sz="2800" dirty="0" err="1">
                <a:solidFill>
                  <a:prstClr val="black"/>
                </a:solidFill>
              </a:rPr>
              <a:t>Έκδοση"Σύγγραμμα</a:t>
            </a:r>
            <a:r>
              <a:rPr lang="el-GR" sz="2800" dirty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Abraham </a:t>
            </a:r>
            <a:r>
              <a:rPr lang="en-US" sz="2800" dirty="0" err="1">
                <a:solidFill>
                  <a:prstClr val="black"/>
                </a:solidFill>
              </a:rPr>
              <a:t>Silberschatz,Henry</a:t>
            </a:r>
            <a:r>
              <a:rPr lang="en-US" sz="2800" dirty="0">
                <a:solidFill>
                  <a:prstClr val="black"/>
                </a:solidFill>
              </a:rPr>
              <a:t> F. </a:t>
            </a:r>
            <a:r>
              <a:rPr lang="en-US" sz="2800" dirty="0" err="1">
                <a:solidFill>
                  <a:prstClr val="black"/>
                </a:solidFill>
              </a:rPr>
              <a:t>Korth,S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Sudarshan</a:t>
            </a:r>
            <a:r>
              <a:rPr lang="en-US" sz="2800" dirty="0">
                <a:solidFill>
                  <a:prstClr val="black"/>
                </a:solidFill>
              </a:rPr>
              <a:t>, 2011, </a:t>
            </a:r>
            <a:r>
              <a:rPr lang="el-GR" sz="2800" dirty="0">
                <a:solidFill>
                  <a:prstClr val="black"/>
                </a:solidFill>
              </a:rPr>
              <a:t>Α. </a:t>
            </a:r>
            <a:r>
              <a:rPr lang="el-GR" sz="2800" dirty="0" err="1">
                <a:solidFill>
                  <a:prstClr val="black"/>
                </a:solidFill>
              </a:rPr>
              <a:t>Γκιούρδα</a:t>
            </a:r>
            <a:r>
              <a:rPr lang="el-GR" sz="2800" dirty="0">
                <a:solidFill>
                  <a:prstClr val="black"/>
                </a:solidFill>
              </a:rPr>
              <a:t> &amp; ΣΙΑ ΟΕ, </a:t>
            </a:r>
            <a:r>
              <a:rPr lang="en-US" sz="2800" dirty="0">
                <a:solidFill>
                  <a:prstClr val="black"/>
                </a:solidFill>
              </a:rPr>
              <a:t>ISBN: 978-960-512-623-0	</a:t>
            </a:r>
            <a:r>
              <a:rPr lang="el-GR" sz="2800" dirty="0">
                <a:solidFill>
                  <a:prstClr val="black"/>
                </a:solidFill>
              </a:rPr>
              <a:t>	</a:t>
            </a:r>
          </a:p>
          <a:p>
            <a:pPr marL="457200" indent="-457200">
              <a:buFontTx/>
              <a:buChar char="-"/>
              <a:defRPr/>
            </a:pPr>
            <a:r>
              <a:rPr lang="el-GR" sz="2800" dirty="0">
                <a:solidFill>
                  <a:prstClr val="black"/>
                </a:solidFill>
              </a:rPr>
              <a:t>"Εισαγωγή στις Βάσεις </a:t>
            </a:r>
            <a:r>
              <a:rPr lang="el-GR" sz="2800" dirty="0" err="1">
                <a:solidFill>
                  <a:prstClr val="black"/>
                </a:solidFill>
              </a:rPr>
              <a:t>Δεδομένων"Σύγγραμμα</a:t>
            </a:r>
            <a:r>
              <a:rPr lang="el-GR" sz="2800" dirty="0">
                <a:solidFill>
                  <a:prstClr val="black"/>
                </a:solidFill>
              </a:rPr>
              <a:t>, Βασίλειος Τ. </a:t>
            </a:r>
            <a:r>
              <a:rPr lang="el-GR" sz="2800" dirty="0" err="1">
                <a:solidFill>
                  <a:prstClr val="black"/>
                </a:solidFill>
              </a:rPr>
              <a:t>Ταμπακάς</a:t>
            </a:r>
            <a:r>
              <a:rPr lang="el-GR" sz="2800" dirty="0">
                <a:solidFill>
                  <a:prstClr val="black"/>
                </a:solidFill>
              </a:rPr>
              <a:t>, 2009, Βασίλειος Τ. </a:t>
            </a:r>
            <a:r>
              <a:rPr lang="el-GR" sz="2800" dirty="0" err="1">
                <a:solidFill>
                  <a:prstClr val="black"/>
                </a:solidFill>
              </a:rPr>
              <a:t>Ταμπακάς</a:t>
            </a:r>
            <a:r>
              <a:rPr lang="el-GR" sz="2800" dirty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ISBN: 978-960-931217-2</a:t>
            </a:r>
          </a:p>
        </p:txBody>
      </p:sp>
    </p:spTree>
    <p:extLst>
      <p:ext uri="{BB962C8B-B14F-4D97-AF65-F5344CB8AC3E}">
        <p14:creationId xmlns:p14="http://schemas.microsoft.com/office/powerpoint/2010/main" val="327404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Συστήματα Διαχείρισης Βάσεων Δεδομένων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50504" y="3061252"/>
            <a:ext cx="9766852" cy="88789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el-GR" sz="4800" i="1" dirty="0">
                <a:solidFill>
                  <a:srgbClr val="1F497D"/>
                </a:solidFill>
              </a:rPr>
              <a:t>DATA BASE MANAGEMENT SYSTEM</a:t>
            </a:r>
            <a:endParaRPr lang="en-GB" altLang="el-GR" sz="4800" i="1" dirty="0">
              <a:solidFill>
                <a:srgbClr val="1F497D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Συστήματα Διαχείρισης Βάσεων Δεδομένων 1</a:t>
            </a:r>
            <a:endParaRPr lang="el-GR" dirty="0"/>
          </a:p>
        </p:txBody>
      </p:sp>
      <p:grpSp>
        <p:nvGrpSpPr>
          <p:cNvPr id="4" name="Group 1030"/>
          <p:cNvGrpSpPr>
            <a:grpSpLocks/>
          </p:cNvGrpSpPr>
          <p:nvPr/>
        </p:nvGrpSpPr>
        <p:grpSpPr bwMode="auto">
          <a:xfrm>
            <a:off x="1143000" y="2019300"/>
            <a:ext cx="1523999" cy="1074843"/>
            <a:chOff x="912" y="1872"/>
            <a:chExt cx="960" cy="720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912" y="187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6" name="Oval 1032"/>
            <p:cNvSpPr>
              <a:spLocks noChangeArrowheads="1"/>
            </p:cNvSpPr>
            <p:nvPr/>
          </p:nvSpPr>
          <p:spPr bwMode="auto">
            <a:xfrm>
              <a:off x="912" y="235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7" name="Line 1033"/>
            <p:cNvSpPr>
              <a:spLocks noChangeShapeType="1"/>
            </p:cNvSpPr>
            <p:nvPr/>
          </p:nvSpPr>
          <p:spPr bwMode="auto">
            <a:xfrm>
              <a:off x="91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8" name="Line 1034"/>
            <p:cNvSpPr>
              <a:spLocks noChangeShapeType="1"/>
            </p:cNvSpPr>
            <p:nvPr/>
          </p:nvSpPr>
          <p:spPr bwMode="auto">
            <a:xfrm>
              <a:off x="187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9" name="Text Box 1035"/>
            <p:cNvSpPr txBox="1">
              <a:spLocks noChangeArrowheads="1"/>
            </p:cNvSpPr>
            <p:nvPr/>
          </p:nvSpPr>
          <p:spPr bwMode="auto">
            <a:xfrm>
              <a:off x="1056" y="2160"/>
              <a:ext cx="720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l-GR" sz="1600" dirty="0">
                  <a:solidFill>
                    <a:prstClr val="black"/>
                  </a:solidFill>
                </a:rPr>
                <a:t>ΑΡΧΕΙΟ 1</a:t>
              </a:r>
              <a:endParaRPr lang="en-GB" altLang="el-GR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1036"/>
          <p:cNvGrpSpPr>
            <a:grpSpLocks/>
          </p:cNvGrpSpPr>
          <p:nvPr/>
        </p:nvGrpSpPr>
        <p:grpSpPr bwMode="auto">
          <a:xfrm>
            <a:off x="1143000" y="3511550"/>
            <a:ext cx="1485900" cy="1064864"/>
            <a:chOff x="912" y="1872"/>
            <a:chExt cx="960" cy="720"/>
          </a:xfrm>
        </p:grpSpPr>
        <p:sp>
          <p:nvSpPr>
            <p:cNvPr id="11" name="Oval 1037"/>
            <p:cNvSpPr>
              <a:spLocks noChangeArrowheads="1"/>
            </p:cNvSpPr>
            <p:nvPr/>
          </p:nvSpPr>
          <p:spPr bwMode="auto">
            <a:xfrm>
              <a:off x="912" y="187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2" name="Oval 1038"/>
            <p:cNvSpPr>
              <a:spLocks noChangeArrowheads="1"/>
            </p:cNvSpPr>
            <p:nvPr/>
          </p:nvSpPr>
          <p:spPr bwMode="auto">
            <a:xfrm>
              <a:off x="912" y="235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3" name="Line 1039"/>
            <p:cNvSpPr>
              <a:spLocks noChangeShapeType="1"/>
            </p:cNvSpPr>
            <p:nvPr/>
          </p:nvSpPr>
          <p:spPr bwMode="auto">
            <a:xfrm>
              <a:off x="91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4" name="Line 1040"/>
            <p:cNvSpPr>
              <a:spLocks noChangeShapeType="1"/>
            </p:cNvSpPr>
            <p:nvPr/>
          </p:nvSpPr>
          <p:spPr bwMode="auto">
            <a:xfrm>
              <a:off x="187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5" name="Text Box 1041"/>
            <p:cNvSpPr txBox="1">
              <a:spLocks noChangeArrowheads="1"/>
            </p:cNvSpPr>
            <p:nvPr/>
          </p:nvSpPr>
          <p:spPr bwMode="auto">
            <a:xfrm>
              <a:off x="1056" y="2160"/>
              <a:ext cx="72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l-GR" sz="1600">
                  <a:solidFill>
                    <a:prstClr val="black"/>
                  </a:solidFill>
                </a:rPr>
                <a:t>ΑΡΧΕΙΟ 2</a:t>
              </a:r>
              <a:endParaRPr lang="en-GB" altLang="el-GR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042"/>
          <p:cNvGrpSpPr>
            <a:grpSpLocks/>
          </p:cNvGrpSpPr>
          <p:nvPr/>
        </p:nvGrpSpPr>
        <p:grpSpPr bwMode="auto">
          <a:xfrm>
            <a:off x="1143000" y="4953000"/>
            <a:ext cx="1441700" cy="1009918"/>
            <a:chOff x="912" y="1872"/>
            <a:chExt cx="960" cy="720"/>
          </a:xfrm>
        </p:grpSpPr>
        <p:sp>
          <p:nvSpPr>
            <p:cNvPr id="17" name="Oval 1043"/>
            <p:cNvSpPr>
              <a:spLocks noChangeArrowheads="1"/>
            </p:cNvSpPr>
            <p:nvPr/>
          </p:nvSpPr>
          <p:spPr bwMode="auto">
            <a:xfrm>
              <a:off x="912" y="187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8" name="Oval 1044"/>
            <p:cNvSpPr>
              <a:spLocks noChangeArrowheads="1"/>
            </p:cNvSpPr>
            <p:nvPr/>
          </p:nvSpPr>
          <p:spPr bwMode="auto">
            <a:xfrm>
              <a:off x="912" y="2352"/>
              <a:ext cx="960" cy="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>
                <a:solidFill>
                  <a:prstClr val="black"/>
                </a:solidFill>
              </a:endParaRPr>
            </a:p>
          </p:txBody>
        </p:sp>
        <p:sp>
          <p:nvSpPr>
            <p:cNvPr id="19" name="Line 1045"/>
            <p:cNvSpPr>
              <a:spLocks noChangeShapeType="1"/>
            </p:cNvSpPr>
            <p:nvPr/>
          </p:nvSpPr>
          <p:spPr bwMode="auto">
            <a:xfrm>
              <a:off x="91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0" name="Line 1046"/>
            <p:cNvSpPr>
              <a:spLocks noChangeShapeType="1"/>
            </p:cNvSpPr>
            <p:nvPr/>
          </p:nvSpPr>
          <p:spPr bwMode="auto">
            <a:xfrm>
              <a:off x="1872" y="1968"/>
              <a:ext cx="0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1" name="Text Box 1047"/>
            <p:cNvSpPr txBox="1">
              <a:spLocks noChangeArrowheads="1"/>
            </p:cNvSpPr>
            <p:nvPr/>
          </p:nvSpPr>
          <p:spPr bwMode="auto">
            <a:xfrm>
              <a:off x="1056" y="2160"/>
              <a:ext cx="72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l-GR" sz="1600" dirty="0">
                  <a:solidFill>
                    <a:prstClr val="black"/>
                  </a:solidFill>
                </a:rPr>
                <a:t>ΑΡΧΕΙΟ 3</a:t>
              </a:r>
              <a:endParaRPr lang="en-GB" altLang="el-GR" sz="16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1048" descr="bs005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11363"/>
            <a:ext cx="137477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49" descr="bs005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505200"/>
            <a:ext cx="1219200" cy="10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50" descr="bs0058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029200"/>
            <a:ext cx="1219200" cy="10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52"/>
          <p:cNvSpPr txBox="1">
            <a:spLocks noChangeArrowheads="1"/>
          </p:cNvSpPr>
          <p:nvPr/>
        </p:nvSpPr>
        <p:spPr bwMode="auto">
          <a:xfrm>
            <a:off x="3619500" y="3886200"/>
            <a:ext cx="2286000" cy="1522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800" b="1" u="sng" dirty="0">
                <a:solidFill>
                  <a:prstClr val="black"/>
                </a:solidFill>
              </a:rPr>
              <a:t>ΣΔΒΔ</a:t>
            </a:r>
          </a:p>
          <a:p>
            <a:pPr algn="ctr">
              <a:spcBef>
                <a:spcPct val="50000"/>
              </a:spcBef>
            </a:pPr>
            <a:endParaRPr lang="el-GR" altLang="el-GR" sz="1800" b="1" u="sng" dirty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l-GR" altLang="el-GR" sz="1600" dirty="0">
                <a:solidFill>
                  <a:prstClr val="black"/>
                </a:solidFill>
              </a:rPr>
              <a:t>ΠΡΟΓΡΑΜΜΑΤΑ 1,2,3</a:t>
            </a:r>
          </a:p>
          <a:p>
            <a:pPr algn="ctr">
              <a:spcBef>
                <a:spcPct val="50000"/>
              </a:spcBef>
            </a:pPr>
            <a:endParaRPr lang="en-GB" altLang="el-GR" sz="1600" dirty="0">
              <a:solidFill>
                <a:prstClr val="black"/>
              </a:solidFill>
            </a:endParaRPr>
          </a:p>
        </p:txBody>
      </p:sp>
      <p:sp>
        <p:nvSpPr>
          <p:cNvPr id="26" name="Line 1054"/>
          <p:cNvSpPr>
            <a:spLocks noChangeShapeType="1"/>
          </p:cNvSpPr>
          <p:nvPr/>
        </p:nvSpPr>
        <p:spPr bwMode="auto">
          <a:xfrm flipH="1">
            <a:off x="5867400" y="2590800"/>
            <a:ext cx="106680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7" name="Line 1055"/>
          <p:cNvSpPr>
            <a:spLocks noChangeShapeType="1"/>
          </p:cNvSpPr>
          <p:nvPr/>
        </p:nvSpPr>
        <p:spPr bwMode="auto">
          <a:xfrm flipH="1">
            <a:off x="5943600" y="4038600"/>
            <a:ext cx="990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8" name="Line 1056"/>
          <p:cNvSpPr>
            <a:spLocks noChangeShapeType="1"/>
          </p:cNvSpPr>
          <p:nvPr/>
        </p:nvSpPr>
        <p:spPr bwMode="auto">
          <a:xfrm flipH="1" flipV="1">
            <a:off x="5867400" y="4191000"/>
            <a:ext cx="1066800" cy="137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9" name="Line 1057"/>
          <p:cNvSpPr>
            <a:spLocks noChangeShapeType="1"/>
          </p:cNvSpPr>
          <p:nvPr/>
        </p:nvSpPr>
        <p:spPr bwMode="auto">
          <a:xfrm flipH="1" flipV="1">
            <a:off x="2667000" y="2590800"/>
            <a:ext cx="91440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0" name="Line 1058"/>
          <p:cNvSpPr>
            <a:spLocks noChangeShapeType="1"/>
          </p:cNvSpPr>
          <p:nvPr/>
        </p:nvSpPr>
        <p:spPr bwMode="auto">
          <a:xfrm flipH="1">
            <a:off x="2667000" y="40386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1" name="Line 1059"/>
          <p:cNvSpPr>
            <a:spLocks noChangeShapeType="1"/>
          </p:cNvSpPr>
          <p:nvPr/>
        </p:nvSpPr>
        <p:spPr bwMode="auto">
          <a:xfrm flipH="1">
            <a:off x="2667000" y="4191000"/>
            <a:ext cx="914400" cy="137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5363" y="594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2" name="Εικόνα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95" y="6055525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1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Συστήματα Διαχείρισης Βάσεων Δεδομένων 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ΑΝΑΓΝΩΡΙΣΗ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ΕΝΤΟΠΙΣΜΟΣ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ΑΝΑΚΤΗΣΗ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ΣΥΝΔΕΣΗ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ΣΥΣΧΕΤΙΣΗ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ΠΟΣΟΤΙΚΟΠΟΙΗΣΗ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ΕΛΕΓΧΟΣ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sz="2800" b="1" dirty="0"/>
              <a:t>ΠΑΡΟΥΣΙΑΣΗ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/>
              <a:t>ΤΑΞΙΝΟΜΗΣΗ</a:t>
            </a:r>
            <a:endParaRPr lang="en-US" alt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ΔΙΑΧΩΡΙΣΜΟΣ</a:t>
            </a:r>
            <a:endParaRPr lang="el-GR" altLang="el-GR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ΣΥΜΠΙΕΣΗ</a:t>
            </a:r>
            <a:endParaRPr lang="el-GR" altLang="el-GR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ΚΡΥΠΤΟΓΡΑΦΗΣΗ</a:t>
            </a:r>
            <a:endParaRPr lang="el-GR" altLang="el-GR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ΚΩΔΙΚΟΠΟΙΗΣΗ</a:t>
            </a:r>
            <a:endParaRPr lang="el-GR" altLang="el-GR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ΣΥΓΧΩΝΕΥΣΗ</a:t>
            </a:r>
            <a:endParaRPr lang="el-GR" altLang="el-GR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ΜΕΤΑΦΟΡΑ</a:t>
            </a:r>
            <a:r>
              <a:rPr lang="en-GB" altLang="el-GR" dirty="0"/>
              <a:t> 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52" y="6126164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9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Παρουσίαση διαγράμματος</a:t>
            </a:r>
            <a:endParaRPr lang="el-GR" dirty="0"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043289" y="1557338"/>
          <a:ext cx="4124472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7110984" imgH="7802880" progId="Word.Document.8">
                  <p:embed/>
                </p:oleObj>
              </mc:Choice>
              <mc:Fallback>
                <p:oleObj name="Document" r:id="rId3" imgW="7110984" imgH="7802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289" y="1557338"/>
                        <a:ext cx="4124472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66727" y="57568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8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0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Κατηγορίες Χρηστών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b="1" dirty="0"/>
              <a:t>ΔΙΑΧΕΙΡΙΣΤΗΣ ΒΑΣΕΩΝ ΔΕΔΟΜΕΝΩΝ </a:t>
            </a:r>
            <a:r>
              <a:rPr lang="en-US" altLang="el-GR" sz="2000" b="1" dirty="0"/>
              <a:t/>
            </a:r>
            <a:br>
              <a:rPr lang="en-US" altLang="el-GR" sz="2000" b="1" dirty="0"/>
            </a:br>
            <a:r>
              <a:rPr lang="el-GR" altLang="el-GR" sz="2000" b="1" dirty="0"/>
              <a:t>(</a:t>
            </a:r>
            <a:r>
              <a:rPr lang="en-US" altLang="el-GR" sz="2000" b="1" dirty="0"/>
              <a:t>DATA BASE ADMINISTRATOR)</a:t>
            </a:r>
            <a:endParaRPr lang="el-GR" altLang="el-GR" sz="20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b="1" dirty="0"/>
              <a:t>ΜΗΧΑΝΙΚΟΣ ΛΟΓΙΣΜΙΚΟΥ ΣΥΣΤΗΜΑΤΟΣ</a:t>
            </a:r>
            <a:br>
              <a:rPr lang="el-GR" altLang="el-GR" sz="2000" b="1" dirty="0"/>
            </a:br>
            <a:r>
              <a:rPr lang="en-US" altLang="el-GR" sz="2000" b="1" dirty="0"/>
              <a:t>(SYSTEM SOFTWARE ENGINEER)</a:t>
            </a:r>
            <a:endParaRPr lang="el-GR" altLang="el-GR" sz="20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b="1" dirty="0"/>
              <a:t>ΑΝΑΛΥΤΗΣ ΕΦΑΡΜΟΓΩΝ </a:t>
            </a:r>
            <a:r>
              <a:rPr lang="en-US" altLang="el-GR" sz="2000" b="1" dirty="0"/>
              <a:t/>
            </a:r>
            <a:br>
              <a:rPr lang="en-US" altLang="el-GR" sz="2000" b="1" dirty="0"/>
            </a:br>
            <a:r>
              <a:rPr lang="el-GR" altLang="el-GR" sz="2000" b="1" dirty="0"/>
              <a:t>(</a:t>
            </a:r>
            <a:r>
              <a:rPr lang="en-US" altLang="el-GR" sz="2000" b="1" dirty="0"/>
              <a:t>SYSTEM ANALYST)</a:t>
            </a:r>
            <a:endParaRPr lang="el-GR" altLang="el-GR" sz="20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b="1" dirty="0"/>
              <a:t>ΠΡΟΓΡΑΜΜΑΤΙΣΤΗΣ ΕΦΑΡΜΟΓΩΝ </a:t>
            </a:r>
            <a:r>
              <a:rPr lang="en-US" altLang="el-GR" sz="2000" b="1" dirty="0"/>
              <a:t/>
            </a:r>
            <a:br>
              <a:rPr lang="en-US" altLang="el-GR" sz="2000" b="1" dirty="0"/>
            </a:br>
            <a:r>
              <a:rPr lang="el-GR" altLang="el-GR" sz="2000" b="1" dirty="0"/>
              <a:t>(</a:t>
            </a:r>
            <a:r>
              <a:rPr lang="en-US" altLang="el-GR" sz="2000" b="1" dirty="0"/>
              <a:t>PROGRAMMER)</a:t>
            </a:r>
            <a:endParaRPr lang="el-GR" altLang="el-GR" sz="20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b="1" dirty="0"/>
              <a:t>ΚΟΙΝΟΣ ΧΡΗΣΤΗΣ</a:t>
            </a:r>
            <a:endParaRPr lang="en-GB" altLang="el-GR" sz="2000" b="1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37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Μικρόκοσμου</a:t>
            </a:r>
            <a:endParaRPr lang="el-GR" dirty="0"/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614411" y="1557338"/>
          <a:ext cx="6207617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7050024" imgH="7885176" progId="Word.Document.8">
                  <p:embed/>
                </p:oleObj>
              </mc:Choice>
              <mc:Fallback>
                <p:oleObj name="Document" r:id="rId3" imgW="7050024" imgH="78851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411" y="1557338"/>
                        <a:ext cx="6207617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96270" y="594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16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64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1138</Words>
  <Application>Microsoft Office PowerPoint</Application>
  <PresentationFormat>Ευρεία οθόνη</PresentationFormat>
  <Paragraphs>250</Paragraphs>
  <Slides>35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Times New Roman</vt:lpstr>
      <vt:lpstr>Wingdings</vt:lpstr>
      <vt:lpstr>Θέμα του Office</vt:lpstr>
      <vt:lpstr>4_Θέμα του Office</vt:lpstr>
      <vt:lpstr>5_Θέμα του Office</vt:lpstr>
      <vt:lpstr>Document</vt:lpstr>
      <vt:lpstr>Βάσεις Δεδομένων</vt:lpstr>
      <vt:lpstr>Σκοποί  ενότητας</vt:lpstr>
      <vt:lpstr>Περιεχόμενα ενότητας</vt:lpstr>
      <vt:lpstr>Συστήματα Διαχείρισης Βάσεων Δεδομένων</vt:lpstr>
      <vt:lpstr>Συστήματα Διαχείρισης Βάσεων Δεδομένων 1</vt:lpstr>
      <vt:lpstr>Συστήματα Διαχείρισης Βάσεων Δεδομένων 2</vt:lpstr>
      <vt:lpstr>Παρουσίαση διαγράμματος</vt:lpstr>
      <vt:lpstr>Κατηγορίες Χρηστών</vt:lpstr>
      <vt:lpstr>Ανάλυση Μικρόκοσμου</vt:lpstr>
      <vt:lpstr>Αρχές Ανεξαρτησίας</vt:lpstr>
      <vt:lpstr>Τύποι Συστημάτων Διαχείρισης Βάσεων Δεδομένων</vt:lpstr>
      <vt:lpstr>Διάγραμμα οντοτήτων-σχέσεων ENTITY-RELATION (E-R) DIAGRAMM</vt:lpstr>
      <vt:lpstr>Διάγραμμα οντοτήτων-σχέσεων ENTITY-RELATION (E-R) DIAGRAMM – ΟΝΤΟΤΗΤΑ 1</vt:lpstr>
      <vt:lpstr>Διάγραμμα οντοτήτων-σχέσεων  ENTITY-RELATION (E-R) DIAGRAMM – ΟΝΤΟΤΗΤΑ 2</vt:lpstr>
      <vt:lpstr>Διάγραμμα οντοτήτων-σχέσεων  ENTITY-RELATION (E-R) DIAGRAMM – XAΡΑΚΤΗΡΙΣΤΙΚΑ</vt:lpstr>
      <vt:lpstr>Διάγραμμα οντοτήτων-σχέσεων  ENTITY-RELATION (E-R) DIAGRAMM – ΣΧΕΣΗ-ΓΡΑΜΜΗ</vt:lpstr>
      <vt:lpstr>Παράδειγμα Βάσεις Δεδομένων</vt:lpstr>
      <vt:lpstr>Τύποι Σχέσεων</vt:lpstr>
      <vt:lpstr>Τύποι Σχέσεων 2</vt:lpstr>
      <vt:lpstr>Συμβολισμοί</vt:lpstr>
      <vt:lpstr>Κλειδί</vt:lpstr>
      <vt:lpstr>Πλειότιμο Πεδίο</vt:lpstr>
      <vt:lpstr>Παραγόμενο Πεδίο</vt:lpstr>
      <vt:lpstr>Σύνθετο Πεδίο 1</vt:lpstr>
      <vt:lpstr>Σύνθετο πεδίο 2</vt:lpstr>
      <vt:lpstr>Σχέση Πλήρης-Μερική</vt:lpstr>
      <vt:lpstr>Ε-R ΔΙΑΓΡΑΜΜΑ</vt:lpstr>
      <vt:lpstr>Ε-R ΔΙΑΓΡΑΜΜΑ 2</vt:lpstr>
      <vt:lpstr>Ε-R ΔΙΑΓΡΑΜΜΑ 3</vt:lpstr>
      <vt:lpstr>Ερώτηση Αξιολόγησης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</dc:creator>
  <cp:lastModifiedBy>Anna</cp:lastModifiedBy>
  <cp:revision>9</cp:revision>
  <dcterms:created xsi:type="dcterms:W3CDTF">2014-12-27T11:48:32Z</dcterms:created>
  <dcterms:modified xsi:type="dcterms:W3CDTF">2014-12-29T17:04:18Z</dcterms:modified>
</cp:coreProperties>
</file>