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73" r:id="rId7"/>
    <p:sldId id="272" r:id="rId8"/>
    <p:sldId id="271" r:id="rId9"/>
    <p:sldId id="270" r:id="rId10"/>
    <p:sldId id="269" r:id="rId11"/>
    <p:sldId id="274" r:id="rId12"/>
    <p:sldId id="268" r:id="rId13"/>
    <p:sldId id="276" r:id="rId14"/>
    <p:sldId id="275" r:id="rId15"/>
    <p:sldId id="278" r:id="rId16"/>
    <p:sldId id="279" r:id="rId17"/>
    <p:sldId id="280" r:id="rId18"/>
    <p:sldId id="281" r:id="rId19"/>
    <p:sldId id="282" r:id="rId20"/>
    <p:sldId id="277" r:id="rId21"/>
    <p:sldId id="266" r:id="rId22"/>
    <p:sldId id="284" r:id="rId23"/>
    <p:sldId id="283" r:id="rId24"/>
    <p:sldId id="262" r:id="rId25"/>
    <p:sldId id="285" r:id="rId26"/>
    <p:sldId id="263" r:id="rId27"/>
    <p:sldId id="264"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9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039F-5D0B-4838-82F8-806C498F0958}" type="datetimeFigureOut">
              <a:rPr lang="en-US" smtClean="0"/>
              <a:pPr/>
              <a:t>9/7/2015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C1FCE-85BE-4478-B261-63D4196E35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1CC1FCE-85BE-4478-B261-63D4196E35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683511-77AF-4C61-8E84-A5FD5CEB5BA4}"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15DD1E7-320E-442F-811B-CE27573EFE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83511-77AF-4C61-8E84-A5FD5CEB5BA4}" type="datetimeFigureOut">
              <a:rPr lang="en-US" smtClean="0"/>
              <a:pPr/>
              <a:t>9/7/2015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DD1E7-320E-442F-811B-CE27573EF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Εικόνα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Φθορισμομετρία</a:t>
            </a:r>
            <a:endParaRPr lang="en-US" sz="2800" dirty="0" smtClean="0"/>
          </a:p>
          <a:p>
            <a:pPr algn="ctr"/>
            <a:r>
              <a:rPr lang="el-GR" sz="2800" dirty="0" smtClean="0"/>
              <a:t>Κοντογιάννης Χρίστος,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6"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609600"/>
          </a:xfrm>
        </p:spPr>
        <p:txBody>
          <a:bodyPr>
            <a:normAutofit/>
          </a:bodyPr>
          <a:lstStyle/>
          <a:p>
            <a:r>
              <a:rPr lang="el-GR" sz="3200" b="1" dirty="0" smtClean="0"/>
              <a:t>Ενεργειακά επίπεδα</a:t>
            </a:r>
            <a:endParaRPr lang="en-US" sz="3200" b="1" dirty="0"/>
          </a:p>
        </p:txBody>
      </p:sp>
      <p:sp>
        <p:nvSpPr>
          <p:cNvPr id="4" name="5 - Θέση περιεχομένου"/>
          <p:cNvSpPr>
            <a:spLocks noGrp="1"/>
          </p:cNvSpPr>
          <p:nvPr>
            <p:ph sz="half" idx="1"/>
          </p:nvPr>
        </p:nvSpPr>
        <p:spPr>
          <a:xfrm>
            <a:off x="0" y="914400"/>
            <a:ext cx="4648200" cy="5943600"/>
          </a:xfrm>
        </p:spPr>
        <p:txBody>
          <a:bodyPr>
            <a:noAutofit/>
          </a:bodyPr>
          <a:lstStyle/>
          <a:p>
            <a:pPr>
              <a:buFont typeface="Wingdings" pitchFamily="2" charset="2"/>
              <a:buChar char="q"/>
            </a:pPr>
            <a:r>
              <a:rPr lang="el-GR" sz="2000" dirty="0" smtClean="0"/>
              <a:t>Απορρόφηση ενέργειας : το μόριο μεταβαίνει από τη θεμελιώδη απλή κατάσταση</a:t>
            </a:r>
            <a:r>
              <a:rPr lang="en-US" sz="2000" dirty="0" smtClean="0"/>
              <a:t>(S0)</a:t>
            </a:r>
            <a:r>
              <a:rPr lang="el-GR" sz="2000" dirty="0" smtClean="0"/>
              <a:t> σε διεγερμένες απλές δονητικές στάθμες(</a:t>
            </a:r>
            <a:r>
              <a:rPr lang="en-US" sz="2000" dirty="0" smtClean="0"/>
              <a:t>S1,S2), </a:t>
            </a:r>
            <a:r>
              <a:rPr lang="el-GR" sz="2000" dirty="0" smtClean="0"/>
              <a:t>που είναι επιτρεπόμενες</a:t>
            </a:r>
            <a:r>
              <a:rPr lang="el-GR" sz="2000" dirty="0"/>
              <a:t> </a:t>
            </a:r>
            <a:r>
              <a:rPr lang="el-GR" sz="2000" dirty="0" smtClean="0"/>
              <a:t>(</a:t>
            </a:r>
            <a:r>
              <a:rPr lang="el-GR" sz="2000" b="1" dirty="0" smtClean="0"/>
              <a:t>απορρόφηση</a:t>
            </a:r>
            <a:r>
              <a:rPr lang="en-US" sz="2000" dirty="0" smtClean="0"/>
              <a:t>)</a:t>
            </a:r>
            <a:r>
              <a:rPr lang="el-GR" sz="2000" dirty="0" smtClean="0"/>
              <a:t>.</a:t>
            </a:r>
          </a:p>
          <a:p>
            <a:pPr>
              <a:buFont typeface="Wingdings" pitchFamily="2" charset="2"/>
              <a:buChar char="q"/>
            </a:pPr>
            <a:r>
              <a:rPr lang="el-GR" sz="2000" dirty="0"/>
              <a:t>Α</a:t>
            </a:r>
            <a:r>
              <a:rPr lang="el-GR" sz="2000" dirty="0" smtClean="0"/>
              <a:t>ποβολή ενέργειας με μετάπτωση</a:t>
            </a:r>
            <a:r>
              <a:rPr lang="en-US" sz="2000" dirty="0" smtClean="0"/>
              <a:t> e-</a:t>
            </a:r>
            <a:r>
              <a:rPr lang="el-GR" sz="2000" dirty="0" smtClean="0"/>
              <a:t> στη χαμηλότερη δονητική στάθμη της διεγερμένης κατάστασης(</a:t>
            </a:r>
            <a:r>
              <a:rPr lang="el-GR" sz="2000" b="1" dirty="0" smtClean="0"/>
              <a:t>δονητική επαναφορά</a:t>
            </a:r>
            <a:r>
              <a:rPr lang="en-US" sz="2000" dirty="0" smtClean="0"/>
              <a:t>)</a:t>
            </a:r>
            <a:r>
              <a:rPr lang="el-GR" sz="2000" dirty="0" smtClean="0"/>
              <a:t>.</a:t>
            </a:r>
            <a:endParaRPr lang="el-GR" sz="2000" baseline="-25000" dirty="0" smtClean="0"/>
          </a:p>
          <a:p>
            <a:pPr>
              <a:buFont typeface="Wingdings" pitchFamily="2" charset="2"/>
              <a:buChar char="q"/>
            </a:pPr>
            <a:r>
              <a:rPr lang="el-GR" sz="2000" dirty="0"/>
              <a:t>Ε</a:t>
            </a:r>
            <a:r>
              <a:rPr lang="el-GR" sz="2000" dirty="0" smtClean="0"/>
              <a:t>σωτερική μετατροπή ενέργειας από τη χαμηλότερη δονητική στάθμη της κατάστασης σε υψηλότερη δονητική στάθμη χαμηλότερης ηλεκτρονιακής κατάστασης</a:t>
            </a:r>
            <a:r>
              <a:rPr lang="en-US" sz="2000" b="1" dirty="0" smtClean="0"/>
              <a:t>(</a:t>
            </a:r>
            <a:r>
              <a:rPr lang="el-GR" sz="2000" b="1" dirty="0" smtClean="0"/>
              <a:t>εσωτερική μετατροπή</a:t>
            </a:r>
            <a:r>
              <a:rPr lang="en-US" sz="2000" dirty="0" smtClean="0"/>
              <a:t>)</a:t>
            </a:r>
            <a:r>
              <a:rPr lang="el-GR" sz="2000" dirty="0" smtClean="0"/>
              <a:t>.</a:t>
            </a:r>
          </a:p>
          <a:p>
            <a:pPr>
              <a:buFont typeface="Wingdings" pitchFamily="2" charset="2"/>
              <a:buChar char="q"/>
            </a:pPr>
            <a:r>
              <a:rPr lang="el-GR" sz="2000" dirty="0"/>
              <a:t>Ε</a:t>
            </a:r>
            <a:r>
              <a:rPr lang="el-GR" sz="2000" dirty="0" smtClean="0"/>
              <a:t>κπομπή ακτινοβολίας κατά τη μετάπτωση μεταξύ των </a:t>
            </a:r>
            <a:r>
              <a:rPr lang="en-US" sz="2000" dirty="0" smtClean="0"/>
              <a:t>S1,2 </a:t>
            </a:r>
            <a:r>
              <a:rPr lang="el-GR" sz="2000" dirty="0" smtClean="0"/>
              <a:t>και της </a:t>
            </a:r>
            <a:r>
              <a:rPr lang="en-US" sz="2000" dirty="0" smtClean="0"/>
              <a:t>S0</a:t>
            </a:r>
            <a:r>
              <a:rPr lang="el-GR" sz="2000" dirty="0" smtClean="0"/>
              <a:t>.(</a:t>
            </a:r>
            <a:r>
              <a:rPr lang="el-GR" sz="2000" b="1" dirty="0" smtClean="0"/>
              <a:t>φθορισμός</a:t>
            </a:r>
            <a:r>
              <a:rPr lang="en-US" sz="2000" b="1" dirty="0" smtClean="0"/>
              <a:t>)</a:t>
            </a:r>
            <a:r>
              <a:rPr lang="el-GR" sz="2000" b="1" dirty="0" smtClean="0"/>
              <a:t>.</a:t>
            </a:r>
            <a:endParaRPr lang="el-GR" sz="2000" b="1" dirty="0"/>
          </a:p>
        </p:txBody>
      </p:sp>
      <p:pic>
        <p:nvPicPr>
          <p:cNvPr id="2050" name="Picture 2" descr="C:\Users\Fotis\Desktop\fluor4.png"/>
          <p:cNvPicPr>
            <a:picLocks noChangeAspect="1" noChangeArrowheads="1"/>
          </p:cNvPicPr>
          <p:nvPr/>
        </p:nvPicPr>
        <p:blipFill>
          <a:blip r:embed="rId3" cstate="print"/>
          <a:srcRect/>
          <a:stretch>
            <a:fillRect/>
          </a:stretch>
        </p:blipFill>
        <p:spPr bwMode="auto">
          <a:xfrm>
            <a:off x="4466505" y="1295400"/>
            <a:ext cx="4611119" cy="3124200"/>
          </a:xfrm>
          <a:prstGeom prst="rect">
            <a:avLst/>
          </a:prstGeom>
          <a:noFill/>
          <a:ln>
            <a:solidFill>
              <a:schemeClr val="accent1"/>
            </a:solidFill>
          </a:ln>
        </p:spPr>
      </p:pic>
      <p:sp>
        <p:nvSpPr>
          <p:cNvPr id="6" name="6 - Θέση περιεχομένου"/>
          <p:cNvSpPr txBox="1">
            <a:spLocks/>
          </p:cNvSpPr>
          <p:nvPr/>
        </p:nvSpPr>
        <p:spPr>
          <a:xfrm>
            <a:off x="4648200" y="4648200"/>
            <a:ext cx="4191000" cy="194421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ποδιέγερση τριπλής κατάστασης με εκπομπή ακτινοβολίας (</a:t>
            </a:r>
            <a:r>
              <a:rPr lang="el-GR" sz="2000" b="1" dirty="0" smtClean="0"/>
              <a:t>φωσφορισμός</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Διασυστη</a:t>
            </a:r>
            <a:r>
              <a:rPr lang="el-GR" sz="2000" b="1" dirty="0" err="1" smtClean="0"/>
              <a:t>μική</a:t>
            </a:r>
            <a:r>
              <a:rPr lang="el-GR" sz="2000" b="1" dirty="0" smtClean="0"/>
              <a:t> διασταύρωση</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είναι απαγορευμένη, αν και παρουσιάζεται ελάχιστες φορές).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a:bodyPr>
          <a:lstStyle/>
          <a:p>
            <a:r>
              <a:rPr lang="el-GR" sz="3200" b="1" dirty="0" smtClean="0"/>
              <a:t>Ενεργειακά επίπεδα</a:t>
            </a:r>
            <a:endParaRPr lang="en-US" sz="3200" dirty="0"/>
          </a:p>
        </p:txBody>
      </p:sp>
      <p:sp>
        <p:nvSpPr>
          <p:cNvPr id="6" name="5 - Θέση περιεχομένου"/>
          <p:cNvSpPr>
            <a:spLocks noGrp="1"/>
          </p:cNvSpPr>
          <p:nvPr>
            <p:ph idx="1"/>
          </p:nvPr>
        </p:nvSpPr>
        <p:spPr>
          <a:xfrm>
            <a:off x="381000" y="1066800"/>
            <a:ext cx="8534400" cy="5486400"/>
          </a:xfrm>
        </p:spPr>
        <p:txBody>
          <a:bodyPr>
            <a:normAutofit fontScale="92500" lnSpcReduction="10000"/>
          </a:bodyPr>
          <a:lstStyle/>
          <a:p>
            <a:pPr>
              <a:lnSpc>
                <a:spcPct val="160000"/>
              </a:lnSpc>
              <a:buFont typeface="Wingdings" pitchFamily="2" charset="2"/>
              <a:buChar char="q"/>
            </a:pPr>
            <a:r>
              <a:rPr lang="el-GR" sz="2000" dirty="0" smtClean="0"/>
              <a:t>Το εκπεμπόμενο φως είναι χαμηλότερης ενέργειας και μεγαλύτερου μήκους κύματος από το απορροφημένο φως. Αυτό σημαίνει ότι το χρώμα του φωτός που εκπέμπεται είναι διαφορετικό από το χρώμα του φωτός που απορροφήθηκε. </a:t>
            </a:r>
          </a:p>
          <a:p>
            <a:pPr>
              <a:lnSpc>
                <a:spcPct val="160000"/>
              </a:lnSpc>
              <a:buFont typeface="Wingdings" pitchFamily="2" charset="2"/>
              <a:buChar char="q"/>
            </a:pPr>
            <a:r>
              <a:rPr lang="el-GR" sz="2000" dirty="0" smtClean="0"/>
              <a:t>Μετά την εκπομπή του φωτός το φθορίζον μόριο επανέρχεται στην χαμηλή αρχική ενεργειακή του κατάσταση (</a:t>
            </a:r>
            <a:r>
              <a:rPr lang="el-GR" sz="2000" dirty="0" err="1" smtClean="0"/>
              <a:t>ground</a:t>
            </a:r>
            <a:r>
              <a:rPr lang="el-GR" sz="2000" dirty="0" smtClean="0"/>
              <a:t> </a:t>
            </a:r>
            <a:r>
              <a:rPr lang="el-GR" sz="2000" dirty="0" err="1" smtClean="0"/>
              <a:t>state</a:t>
            </a:r>
            <a:r>
              <a:rPr lang="el-GR" sz="2000" dirty="0" smtClean="0"/>
              <a:t>). Το μόριο μπορεί να απορροφήσει φωτόνιο ξανά και να περάσει από την διαδικασία του φθορισμού πολλαπλές φορές. Το γεγονός αυτό καθιστά τον φθορισμό μια πολύ ευαίσθητη τεχνική ανίχνευσης ακόμη και μικροσκοπικών ποσοτήτων. </a:t>
            </a:r>
          </a:p>
          <a:p>
            <a:pPr>
              <a:lnSpc>
                <a:spcPct val="160000"/>
              </a:lnSpc>
              <a:buFont typeface="Wingdings" pitchFamily="2" charset="2"/>
              <a:buChar char="q"/>
            </a:pPr>
            <a:r>
              <a:rPr lang="el-GR" sz="2000" dirty="0" smtClean="0"/>
              <a:t>Στην πραγματικότητα όμως το φθορίζον μόριο λόγω της αστάθειάς του στο στάδιο διέγερσης, αποδομείται και διασπάται έτσι ώστε να μη μπορεί να φθορίσει ξανά, αυτό ονομάζεται </a:t>
            </a:r>
            <a:r>
              <a:rPr lang="el-GR" sz="2000" b="1" dirty="0" smtClean="0"/>
              <a:t>φωτολεύκανση</a:t>
            </a:r>
            <a:r>
              <a:rPr lang="el-GR" sz="2000" dirty="0" smtClean="0"/>
              <a:t>.</a:t>
            </a:r>
          </a:p>
          <a:p>
            <a:pPr>
              <a:lnSpc>
                <a:spcPct val="160000"/>
              </a:lnSpc>
              <a:buFont typeface="Wingdings" pitchFamily="2" charset="2"/>
              <a:buChar char="q"/>
            </a:pP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39762"/>
          </a:xfrm>
        </p:spPr>
        <p:txBody>
          <a:bodyPr>
            <a:normAutofit/>
          </a:bodyPr>
          <a:lstStyle/>
          <a:p>
            <a:r>
              <a:rPr lang="el-GR" sz="3200" b="1" dirty="0" smtClean="0"/>
              <a:t>Ηλεκτρονιακές στάθμες</a:t>
            </a:r>
            <a:endParaRPr lang="en-US" sz="3200" b="1" dirty="0"/>
          </a:p>
        </p:txBody>
      </p:sp>
      <p:sp>
        <p:nvSpPr>
          <p:cNvPr id="4" name="6 - Θέση περιεχομένου"/>
          <p:cNvSpPr>
            <a:spLocks noGrp="1"/>
          </p:cNvSpPr>
          <p:nvPr>
            <p:ph sz="half" idx="1"/>
          </p:nvPr>
        </p:nvSpPr>
        <p:spPr>
          <a:xfrm>
            <a:off x="228600" y="838200"/>
            <a:ext cx="8763000" cy="3124200"/>
          </a:xfrm>
        </p:spPr>
        <p:txBody>
          <a:bodyPr>
            <a:noAutofit/>
          </a:bodyPr>
          <a:lstStyle/>
          <a:p>
            <a:pPr marL="342900" indent="-342900">
              <a:lnSpc>
                <a:spcPct val="150000"/>
              </a:lnSpc>
              <a:buFont typeface="Wingdings" pitchFamily="2" charset="2"/>
              <a:buChar char="Ø"/>
            </a:pPr>
            <a:r>
              <a:rPr lang="el-GR" sz="2000" b="1" dirty="0" smtClean="0"/>
              <a:t>Απλή διεγερμένη κατάσταση</a:t>
            </a:r>
            <a:r>
              <a:rPr lang="el-GR" sz="2000" dirty="0" smtClean="0"/>
              <a:t>:</a:t>
            </a:r>
          </a:p>
          <a:p>
            <a:pPr>
              <a:lnSpc>
                <a:spcPct val="150000"/>
              </a:lnSpc>
              <a:buNone/>
            </a:pPr>
            <a:r>
              <a:rPr lang="el-GR" sz="2000" dirty="0" smtClean="0"/>
              <a:t>     Το ηλεκτρόνιο στο υψηλότερο ενεργειακό τροχιακό έχει την αντίθετη κατεύθυνση περιστροφής ως προς το δεύτερο ηλεκτρόνιο στο κάτω τροχιακό. Για να επιστρέψει στη θεμελιώδη κατάσταση από μια απλή διεγερμένη κατάσταση δεν απαιτείται κανένα ηλεκτρόνιο να αλλάξει τον προσανατολισμό του </a:t>
            </a:r>
            <a:r>
              <a:rPr lang="el-GR" sz="2000" dirty="0" err="1" smtClean="0"/>
              <a:t>σπιν</a:t>
            </a:r>
            <a:r>
              <a:rPr lang="el-GR" sz="2000" dirty="0" smtClean="0"/>
              <a:t>.</a:t>
            </a:r>
          </a:p>
          <a:p>
            <a:pPr>
              <a:lnSpc>
                <a:spcPct val="150000"/>
              </a:lnSpc>
              <a:buNone/>
            </a:pPr>
            <a:endParaRPr lang="el-GR" sz="2000" b="1" dirty="0" smtClean="0"/>
          </a:p>
          <a:p>
            <a:pPr marL="342900" indent="-342900">
              <a:lnSpc>
                <a:spcPct val="150000"/>
              </a:lnSpc>
              <a:buFont typeface="Wingdings" pitchFamily="2" charset="2"/>
              <a:buChar char="Ø"/>
            </a:pPr>
            <a:r>
              <a:rPr lang="el-GR" sz="2000" b="1" dirty="0" smtClean="0"/>
              <a:t>Κατάσταση </a:t>
            </a:r>
            <a:r>
              <a:rPr lang="el-GR" sz="2000" b="1" dirty="0" err="1" smtClean="0"/>
              <a:t>τριπλέτας</a:t>
            </a:r>
            <a:r>
              <a:rPr lang="el-GR" sz="2000" b="1" dirty="0" smtClean="0"/>
              <a:t>:</a:t>
            </a:r>
          </a:p>
          <a:p>
            <a:pPr>
              <a:lnSpc>
                <a:spcPct val="150000"/>
              </a:lnSpc>
              <a:buNone/>
            </a:pPr>
            <a:r>
              <a:rPr lang="el-GR" sz="2000" dirty="0" smtClean="0"/>
              <a:t>      Αυτά τα ηλεκτρόνια είναι αταίριαστα, δηλαδή, οι περιστροφές τους έχουν τον ίδιο προσανατολισμό. Απαιτείται μια αλλαγή στον προσανατολισμό περιστροφής για μια τριπλή κατάσταση προκειμένου να επιστρέψει στην απλή κατάσταση του εδάφους.</a:t>
            </a:r>
            <a:endParaRPr lang="el-GR" sz="2000" dirty="0"/>
          </a:p>
        </p:txBody>
      </p:sp>
      <p:pic>
        <p:nvPicPr>
          <p:cNvPr id="7" name="Picture 2"/>
          <p:cNvPicPr>
            <a:picLocks noChangeAspect="1" noChangeArrowheads="1"/>
          </p:cNvPicPr>
          <p:nvPr/>
        </p:nvPicPr>
        <p:blipFill>
          <a:blip r:embed="rId3" cstate="print"/>
          <a:srcRect/>
          <a:stretch>
            <a:fillRect/>
          </a:stretch>
        </p:blipFill>
        <p:spPr bwMode="auto">
          <a:xfrm>
            <a:off x="3621744" y="3352800"/>
            <a:ext cx="3388656" cy="1371599"/>
          </a:xfrm>
          <a:prstGeom prst="rect">
            <a:avLst/>
          </a:prstGeom>
          <a:noFill/>
          <a:ln w="9525">
            <a:solidFill>
              <a:schemeClr val="accent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t>Παράγοντες που επιδρούν στον φθορισμό</a:t>
            </a:r>
            <a:endParaRPr lang="en-US" sz="3200" b="1" dirty="0"/>
          </a:p>
        </p:txBody>
      </p:sp>
      <p:sp>
        <p:nvSpPr>
          <p:cNvPr id="4" name="2 - Θέση περιεχομένου"/>
          <p:cNvSpPr>
            <a:spLocks noGrp="1"/>
          </p:cNvSpPr>
          <p:nvPr>
            <p:ph idx="1"/>
          </p:nvPr>
        </p:nvSpPr>
        <p:spPr>
          <a:xfrm>
            <a:off x="533400" y="1219200"/>
            <a:ext cx="8229600" cy="5181600"/>
          </a:xfrm>
        </p:spPr>
        <p:txBody>
          <a:bodyPr>
            <a:normAutofit fontScale="92500" lnSpcReduction="20000"/>
          </a:bodyPr>
          <a:lstStyle/>
          <a:p>
            <a:pPr>
              <a:lnSpc>
                <a:spcPct val="150000"/>
              </a:lnSpc>
              <a:buFont typeface="Wingdings" pitchFamily="2" charset="2"/>
              <a:buChar char="Ø"/>
            </a:pPr>
            <a:r>
              <a:rPr lang="el-GR" sz="2000" dirty="0" smtClean="0"/>
              <a:t>Απαραίτητη προϋπόθεση για την εμφάνιση φθορισμού είναι η ύπαρξη τέτοιας δομής στο μόριο, ώστε </a:t>
            </a:r>
            <a:r>
              <a:rPr lang="el-GR" sz="2000" b="1" dirty="0" smtClean="0"/>
              <a:t>να απορροφάται ακτινοβολία στο υπεριώδες ή το ορατό.</a:t>
            </a:r>
          </a:p>
          <a:p>
            <a:pPr>
              <a:lnSpc>
                <a:spcPct val="150000"/>
              </a:lnSpc>
              <a:buFont typeface="Wingdings" pitchFamily="2" charset="2"/>
              <a:buChar char="q"/>
            </a:pPr>
            <a:endParaRPr lang="el-GR" sz="2000" dirty="0" smtClean="0"/>
          </a:p>
          <a:p>
            <a:pPr>
              <a:lnSpc>
                <a:spcPct val="150000"/>
              </a:lnSpc>
              <a:buFont typeface="Wingdings" pitchFamily="2" charset="2"/>
              <a:buChar char="ü"/>
            </a:pPr>
            <a:r>
              <a:rPr lang="el-GR" sz="2000" dirty="0" smtClean="0"/>
              <a:t>Κατά κανόνα φθορίζουν οι ενώσεις που περιέχουν αρωματικούς πυρήνες ή πολλαπλούς συζυγιακούς διπλούς δεσμούς.</a:t>
            </a:r>
          </a:p>
          <a:p>
            <a:pPr>
              <a:lnSpc>
                <a:spcPct val="150000"/>
              </a:lnSpc>
              <a:buFont typeface="Wingdings" pitchFamily="2" charset="2"/>
              <a:buChar char="ü"/>
            </a:pPr>
            <a:endParaRPr lang="el-GR" sz="2000" dirty="0" smtClean="0"/>
          </a:p>
          <a:p>
            <a:pPr>
              <a:lnSpc>
                <a:spcPct val="150000"/>
              </a:lnSpc>
              <a:buFont typeface="Wingdings" pitchFamily="2" charset="2"/>
              <a:buChar char="ü"/>
            </a:pPr>
            <a:r>
              <a:rPr lang="el-GR" sz="2000" dirty="0" smtClean="0"/>
              <a:t>Ηλεκτρονιοδότες , όπως οι ομάδες </a:t>
            </a:r>
            <a:r>
              <a:rPr lang="en-US" sz="2000" dirty="0" smtClean="0"/>
              <a:t>–NH2 , -OH , </a:t>
            </a:r>
            <a:r>
              <a:rPr lang="el-GR" sz="2000" dirty="0" smtClean="0"/>
              <a:t>αυξάνουν το φθορισμό (γιατί διευκολύνουν τη μετάπτωση </a:t>
            </a:r>
            <a:r>
              <a:rPr lang="en-US" sz="2000" dirty="0" smtClean="0"/>
              <a:t>S1    </a:t>
            </a:r>
            <a:r>
              <a:rPr lang="el-GR" sz="2000" dirty="0" smtClean="0"/>
              <a:t>  </a:t>
            </a:r>
            <a:r>
              <a:rPr lang="en-US" sz="2000" dirty="0" smtClean="0"/>
              <a:t> </a:t>
            </a:r>
            <a:r>
              <a:rPr lang="el-GR" sz="2000" dirty="0" smtClean="0"/>
              <a:t> </a:t>
            </a:r>
            <a:r>
              <a:rPr lang="en-US" sz="2000" dirty="0" smtClean="0"/>
              <a:t>S0</a:t>
            </a:r>
            <a:r>
              <a:rPr lang="el-GR" sz="2000" dirty="0" smtClean="0"/>
              <a:t>)</a:t>
            </a:r>
            <a:r>
              <a:rPr lang="en-US" sz="2000" dirty="0" smtClean="0"/>
              <a:t>.</a:t>
            </a:r>
            <a:endParaRPr lang="el-GR" sz="2000" dirty="0" smtClean="0"/>
          </a:p>
          <a:p>
            <a:pPr>
              <a:lnSpc>
                <a:spcPct val="150000"/>
              </a:lnSpc>
              <a:buFont typeface="Wingdings" pitchFamily="2" charset="2"/>
              <a:buChar char="ü"/>
            </a:pPr>
            <a:endParaRPr lang="en-US" sz="2000" dirty="0" smtClean="0"/>
          </a:p>
          <a:p>
            <a:pPr>
              <a:lnSpc>
                <a:spcPct val="150000"/>
              </a:lnSpc>
              <a:buFont typeface="Wingdings" pitchFamily="2" charset="2"/>
              <a:buChar char="ü"/>
            </a:pPr>
            <a:r>
              <a:rPr lang="el-GR" sz="2000" dirty="0" smtClean="0"/>
              <a:t>Ηλεκτρονιόφιλες ομάδες, όπως </a:t>
            </a:r>
            <a:r>
              <a:rPr lang="en-US" sz="2000" dirty="0" smtClean="0"/>
              <a:t>–COOH , -NO2</a:t>
            </a:r>
            <a:r>
              <a:rPr lang="el-GR" sz="2000" dirty="0" smtClean="0"/>
              <a:t> , μειώνουν ή και εξαλείφουν το φθορισμό.</a:t>
            </a:r>
          </a:p>
          <a:p>
            <a:pPr marL="514350" indent="-514350">
              <a:buNone/>
            </a:pPr>
            <a:endParaRPr lang="el-GR" sz="1800" dirty="0" smtClean="0"/>
          </a:p>
          <a:p>
            <a:pPr algn="r">
              <a:buFont typeface="Wingdings" pitchFamily="2" charset="2"/>
              <a:buChar char="Ø"/>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r>
              <a:rPr lang="el-GR" sz="3200" b="1" dirty="0" smtClean="0"/>
              <a:t>Παράγοντες που επιδρούν στον φθορισμό</a:t>
            </a:r>
            <a:endParaRPr lang="en-US" sz="3200" dirty="0"/>
          </a:p>
        </p:txBody>
      </p:sp>
      <p:sp>
        <p:nvSpPr>
          <p:cNvPr id="4" name="3 - Ορθογώνιο"/>
          <p:cNvSpPr/>
          <p:nvPr/>
        </p:nvSpPr>
        <p:spPr>
          <a:xfrm>
            <a:off x="533400" y="1277859"/>
            <a:ext cx="8077200" cy="5122941"/>
          </a:xfrm>
          <a:prstGeom prst="rect">
            <a:avLst/>
          </a:prstGeom>
        </p:spPr>
        <p:txBody>
          <a:bodyPr wrap="square">
            <a:spAutoFit/>
          </a:bodyPr>
          <a:lstStyle/>
          <a:p>
            <a:pPr marL="514350" indent="-514350">
              <a:lnSpc>
                <a:spcPct val="150000"/>
              </a:lnSpc>
              <a:buFont typeface="Wingdings" pitchFamily="2" charset="2"/>
              <a:buChar char="ü"/>
            </a:pPr>
            <a:r>
              <a:rPr lang="el-GR" sz="2000" dirty="0" smtClean="0"/>
              <a:t>Ξένα μόρια        η ύπαρξη ξένων μορίων συνεπάγεται αλλοίωση της έντασης φθορισμού , όταν αυτά απορροφούν ακτινοβολία διέγερσης ή φθορισμού ή φθορίζουν από μόνα τους</a:t>
            </a:r>
          </a:p>
          <a:p>
            <a:pPr marL="514350" indent="-514350">
              <a:lnSpc>
                <a:spcPct val="150000"/>
              </a:lnSpc>
              <a:buFont typeface="Wingdings" pitchFamily="2" charset="2"/>
              <a:buChar char="ü"/>
            </a:pPr>
            <a:endParaRPr lang="el-GR" sz="2000" dirty="0" smtClean="0"/>
          </a:p>
          <a:p>
            <a:pPr marL="514350" indent="-514350">
              <a:lnSpc>
                <a:spcPct val="150000"/>
              </a:lnSpc>
              <a:buFont typeface="Wingdings" pitchFamily="2" charset="2"/>
              <a:buChar char="ü"/>
            </a:pPr>
            <a:r>
              <a:rPr lang="el-GR" sz="2000" dirty="0" smtClean="0"/>
              <a:t>Θερμοκρασία        αύξησή της συνεπάγεται μείωση της έντασης φθορισμού, γιατί η αυξανόμενη τυχαία κίνηση των μορίων αυξάνει την πιθανότητα συγκρούσεων μεταξύ των μορίων, άρα την </a:t>
            </a:r>
            <a:r>
              <a:rPr lang="el-GR" sz="2000" dirty="0" err="1" smtClean="0"/>
              <a:t>αποδιέγερσή</a:t>
            </a:r>
            <a:r>
              <a:rPr lang="el-GR" sz="2000" dirty="0" smtClean="0"/>
              <a:t> τους με έκλυση θερμότητας.</a:t>
            </a:r>
          </a:p>
          <a:p>
            <a:pPr marL="514350" indent="-514350">
              <a:lnSpc>
                <a:spcPct val="150000"/>
              </a:lnSpc>
              <a:buFont typeface="Wingdings" pitchFamily="2" charset="2"/>
              <a:buChar char="ü"/>
            </a:pPr>
            <a:endParaRPr lang="el-GR" sz="2000" dirty="0" smtClean="0"/>
          </a:p>
          <a:p>
            <a:pPr marL="514350" indent="-514350">
              <a:lnSpc>
                <a:spcPct val="150000"/>
              </a:lnSpc>
              <a:buFont typeface="Wingdings" pitchFamily="2" charset="2"/>
              <a:buChar char="ü"/>
            </a:pPr>
            <a:r>
              <a:rPr lang="el-GR" sz="2000" dirty="0" smtClean="0"/>
              <a:t>Οξυγόνο        λόγω της οξείδωσης που προκαλεί μπορεί να μετατρέψει την ουσία μας σε μη φθορίζον προϊόν.</a:t>
            </a: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44562"/>
          </a:xfrm>
        </p:spPr>
        <p:txBody>
          <a:bodyPr>
            <a:normAutofit/>
          </a:bodyPr>
          <a:lstStyle/>
          <a:p>
            <a:r>
              <a:rPr lang="el-GR" sz="3200" b="1" dirty="0" smtClean="0"/>
              <a:t>Οργανολογία φθορισμομετρίας</a:t>
            </a:r>
            <a:endParaRPr lang="en-US" sz="3200" b="1" dirty="0"/>
          </a:p>
        </p:txBody>
      </p:sp>
      <p:sp>
        <p:nvSpPr>
          <p:cNvPr id="4" name="2 - Θέση περιεχομένου"/>
          <p:cNvSpPr>
            <a:spLocks noGrp="1"/>
          </p:cNvSpPr>
          <p:nvPr>
            <p:ph sz="half" idx="1"/>
          </p:nvPr>
        </p:nvSpPr>
        <p:spPr>
          <a:xfrm>
            <a:off x="152400" y="1524000"/>
            <a:ext cx="5257800" cy="3429000"/>
          </a:xfrm>
        </p:spPr>
        <p:txBody>
          <a:bodyPr>
            <a:noAutofit/>
          </a:bodyPr>
          <a:lstStyle/>
          <a:p>
            <a:pPr>
              <a:buFont typeface="Wingdings" pitchFamily="2" charset="2"/>
              <a:buChar char="Ø"/>
            </a:pPr>
            <a:r>
              <a:rPr lang="el-GR" sz="2000" dirty="0" smtClean="0"/>
              <a:t>Δύο τύποι: </a:t>
            </a:r>
            <a:r>
              <a:rPr lang="el-GR" sz="2000" b="1" dirty="0" smtClean="0"/>
              <a:t>φθορισμόμετρα </a:t>
            </a:r>
            <a:r>
              <a:rPr lang="el-GR" sz="2000" dirty="0" smtClean="0"/>
              <a:t>και </a:t>
            </a:r>
            <a:r>
              <a:rPr lang="el-GR" sz="2000" b="1" dirty="0" smtClean="0"/>
              <a:t>φασματοφθορισμόμετρα</a:t>
            </a:r>
            <a:r>
              <a:rPr lang="el-GR" sz="2000" dirty="0" smtClean="0"/>
              <a:t>, αναλόγως αν αποτελούνται από </a:t>
            </a:r>
            <a:r>
              <a:rPr lang="el-GR" sz="2000" b="1" dirty="0" smtClean="0"/>
              <a:t>φίλτρα </a:t>
            </a:r>
            <a:r>
              <a:rPr lang="el-GR" sz="2000" dirty="0" smtClean="0"/>
              <a:t>ή από </a:t>
            </a:r>
            <a:r>
              <a:rPr lang="el-GR" sz="2000" b="1" dirty="0" smtClean="0"/>
              <a:t>μονοχρωμάτορες</a:t>
            </a:r>
            <a:r>
              <a:rPr lang="en-US" sz="2000" dirty="0" smtClean="0"/>
              <a:t> </a:t>
            </a:r>
            <a:r>
              <a:rPr lang="el-GR" sz="2000" dirty="0" smtClean="0"/>
              <a:t>αντίστοιχα.</a:t>
            </a:r>
          </a:p>
          <a:p>
            <a:pPr>
              <a:buNone/>
            </a:pPr>
            <a:endParaRPr lang="el-GR" sz="2000" dirty="0" smtClean="0"/>
          </a:p>
          <a:p>
            <a:pPr>
              <a:buFont typeface="Wingdings" pitchFamily="2" charset="2"/>
              <a:buChar char="ü"/>
            </a:pPr>
            <a:r>
              <a:rPr lang="el-GR" sz="2000" dirty="0" smtClean="0"/>
              <a:t>Η ακτινοβολία εκπέμπεται από την πηγή φωτός.</a:t>
            </a:r>
          </a:p>
          <a:p>
            <a:pPr>
              <a:buFont typeface="Wingdings" pitchFamily="2" charset="2"/>
              <a:buChar char="ü"/>
            </a:pPr>
            <a:r>
              <a:rPr lang="el-GR" sz="2000" dirty="0" smtClean="0"/>
              <a:t>Διέρχεται από ένα φίλτρο διεγέρσεως το οποίο επιτρέπει τη δίοδο της δέσμης που θα χρησιμοποιηθεί για τη διέγερση των μορίων.</a:t>
            </a:r>
          </a:p>
        </p:txBody>
      </p:sp>
      <p:pic>
        <p:nvPicPr>
          <p:cNvPr id="5122" name="Picture 2" descr="C:\Users\Fotis\Desktop\fluor5.png"/>
          <p:cNvPicPr>
            <a:picLocks noChangeAspect="1" noChangeArrowheads="1"/>
          </p:cNvPicPr>
          <p:nvPr/>
        </p:nvPicPr>
        <p:blipFill>
          <a:blip r:embed="rId3" cstate="print"/>
          <a:srcRect/>
          <a:stretch>
            <a:fillRect/>
          </a:stretch>
        </p:blipFill>
        <p:spPr bwMode="auto">
          <a:xfrm>
            <a:off x="5181600" y="1524000"/>
            <a:ext cx="3662250" cy="2637960"/>
          </a:xfrm>
          <a:prstGeom prst="rect">
            <a:avLst/>
          </a:prstGeom>
          <a:noFill/>
          <a:ln>
            <a:solidFill>
              <a:schemeClr val="accent1"/>
            </a:solidFill>
          </a:ln>
        </p:spPr>
      </p:pic>
      <p:sp>
        <p:nvSpPr>
          <p:cNvPr id="6" name="5 - Ορθογώνιο"/>
          <p:cNvSpPr/>
          <p:nvPr/>
        </p:nvSpPr>
        <p:spPr>
          <a:xfrm>
            <a:off x="152400" y="5029200"/>
            <a:ext cx="8382000" cy="1631216"/>
          </a:xfrm>
          <a:prstGeom prst="rect">
            <a:avLst/>
          </a:prstGeom>
        </p:spPr>
        <p:txBody>
          <a:bodyPr wrap="square">
            <a:spAutoFit/>
          </a:bodyPr>
          <a:lstStyle/>
          <a:p>
            <a:pPr>
              <a:buFont typeface="Wingdings" pitchFamily="2" charset="2"/>
              <a:buChar char="ü"/>
            </a:pPr>
            <a:r>
              <a:rPr lang="el-GR" sz="2000" dirty="0" smtClean="0"/>
              <a:t>Η ακτινοβολία φθορισμού εκπέμπεται από το δείγμα προς όλες τις κατευθύνσεις.</a:t>
            </a:r>
          </a:p>
          <a:p>
            <a:pPr>
              <a:buFont typeface="Wingdings" pitchFamily="2" charset="2"/>
              <a:buChar char="ü"/>
            </a:pPr>
            <a:r>
              <a:rPr lang="el-GR" sz="2000" dirty="0" smtClean="0"/>
              <a:t>Διέρχεται από το φίλτρο φθορισμού το οποίο επιτρέπει μόνο την ταινία φθορισμού.</a:t>
            </a:r>
          </a:p>
          <a:p>
            <a:pPr>
              <a:buFont typeface="Wingdings" pitchFamily="2" charset="2"/>
              <a:buChar char="ü"/>
            </a:pPr>
            <a:r>
              <a:rPr lang="el-GR" sz="2000" dirty="0" smtClean="0"/>
              <a:t>Προσπίπτει στον ανιχνευτή (φωτοκύτταρο ή φωτοπολλαπλασιαστής).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t>Οργανολογία φθορισμομετρίας</a:t>
            </a:r>
            <a:endParaRPr lang="en-US" sz="3200" dirty="0"/>
          </a:p>
        </p:txBody>
      </p:sp>
      <p:sp>
        <p:nvSpPr>
          <p:cNvPr id="4" name="3 - Ορθογώνιο"/>
          <p:cNvSpPr/>
          <p:nvPr/>
        </p:nvSpPr>
        <p:spPr>
          <a:xfrm>
            <a:off x="381000" y="1143000"/>
            <a:ext cx="8686800" cy="5170646"/>
          </a:xfrm>
          <a:prstGeom prst="rect">
            <a:avLst/>
          </a:prstGeom>
        </p:spPr>
        <p:txBody>
          <a:bodyPr wrap="square">
            <a:spAutoFit/>
          </a:bodyPr>
          <a:lstStyle/>
          <a:p>
            <a:pPr>
              <a:lnSpc>
                <a:spcPct val="150000"/>
              </a:lnSpc>
              <a:buFont typeface="Wingdings" pitchFamily="2" charset="2"/>
              <a:buChar char="Ø"/>
            </a:pPr>
            <a:r>
              <a:rPr lang="el-GR" sz="2000" b="1" i="1" dirty="0"/>
              <a:t>Πηγές </a:t>
            </a:r>
            <a:r>
              <a:rPr lang="el-GR" sz="2000" b="1" i="1" dirty="0" smtClean="0"/>
              <a:t>Φωτός:</a:t>
            </a:r>
            <a:endParaRPr lang="el-GR" sz="2000" b="1" i="1" dirty="0"/>
          </a:p>
          <a:p>
            <a:pPr>
              <a:lnSpc>
                <a:spcPct val="150000"/>
              </a:lnSpc>
              <a:buFont typeface="Wingdings" pitchFamily="2" charset="2"/>
              <a:buChar char="q"/>
            </a:pPr>
            <a:r>
              <a:rPr lang="el-GR" sz="2000" dirty="0"/>
              <a:t>Τα κυριότερα </a:t>
            </a:r>
            <a:r>
              <a:rPr lang="el-GR" sz="2000" dirty="0" smtClean="0"/>
              <a:t>στοιχεία ποιότητας </a:t>
            </a:r>
            <a:r>
              <a:rPr lang="el-GR" sz="2000" dirty="0"/>
              <a:t>μιας πηγής φωτός είναι η σταθερότητα και η έντασή της.</a:t>
            </a:r>
          </a:p>
          <a:p>
            <a:pPr>
              <a:lnSpc>
                <a:spcPct val="150000"/>
              </a:lnSpc>
              <a:buFont typeface="Wingdings" pitchFamily="2" charset="2"/>
              <a:buChar char="q"/>
            </a:pPr>
            <a:r>
              <a:rPr lang="el-GR" sz="2000" dirty="0"/>
              <a:t>Απαιτείται </a:t>
            </a:r>
            <a:r>
              <a:rPr lang="el-GR" sz="2000" dirty="0" smtClean="0"/>
              <a:t>ισχυρότερη </a:t>
            </a:r>
            <a:r>
              <a:rPr lang="el-GR" sz="2000" dirty="0"/>
              <a:t>πηγή από τη λυχνία βολφραμίου </a:t>
            </a:r>
            <a:r>
              <a:rPr lang="el-GR" sz="2000" dirty="0" smtClean="0"/>
              <a:t>ή </a:t>
            </a:r>
            <a:r>
              <a:rPr lang="el-GR" sz="2000" dirty="0"/>
              <a:t>υδρογόνου του UV.</a:t>
            </a:r>
          </a:p>
          <a:p>
            <a:pPr>
              <a:lnSpc>
                <a:spcPct val="150000"/>
              </a:lnSpc>
              <a:buFont typeface="Wingdings" pitchFamily="2" charset="2"/>
              <a:buChar char="ü"/>
            </a:pPr>
            <a:r>
              <a:rPr lang="el-GR" sz="2000" dirty="0" smtClean="0"/>
              <a:t>Τόξου </a:t>
            </a:r>
            <a:r>
              <a:rPr lang="el-GR" sz="2000" dirty="0"/>
              <a:t>υδραργύρου υψηλής πιέσεως με εντονότερη γραμμή στα 366nm.</a:t>
            </a:r>
          </a:p>
          <a:p>
            <a:pPr>
              <a:lnSpc>
                <a:spcPct val="150000"/>
              </a:lnSpc>
              <a:buFont typeface="Wingdings" pitchFamily="2" charset="2"/>
              <a:buChar char="ü"/>
            </a:pPr>
            <a:r>
              <a:rPr lang="el-GR" sz="2000" dirty="0" smtClean="0"/>
              <a:t>Τόξου </a:t>
            </a:r>
            <a:r>
              <a:rPr lang="el-GR" sz="2000" dirty="0"/>
              <a:t>υδραργύρου χαμηλής πιέσεως με εντονότερη γραμμή στα 254nm</a:t>
            </a:r>
          </a:p>
          <a:p>
            <a:pPr>
              <a:lnSpc>
                <a:spcPct val="150000"/>
              </a:lnSpc>
              <a:buFont typeface="Wingdings" pitchFamily="2" charset="2"/>
              <a:buChar char="ü"/>
            </a:pPr>
            <a:r>
              <a:rPr lang="el-GR" sz="2000" dirty="0" smtClean="0"/>
              <a:t> </a:t>
            </a:r>
            <a:r>
              <a:rPr lang="el-GR" sz="2000" dirty="0"/>
              <a:t>Τόξου υδραργύρου υψηλής πιέσεως με επικάλυψη φωσφόρου με φάσμα </a:t>
            </a:r>
            <a:r>
              <a:rPr lang="el-GR" sz="2000" dirty="0" smtClean="0"/>
              <a:t>εκπομπής από </a:t>
            </a:r>
            <a:r>
              <a:rPr lang="el-GR" sz="2000" dirty="0"/>
              <a:t>300-400nm και μέγιστο στα 365nm</a:t>
            </a:r>
          </a:p>
          <a:p>
            <a:pPr>
              <a:lnSpc>
                <a:spcPct val="150000"/>
              </a:lnSpc>
              <a:buFont typeface="Wingdings" pitchFamily="2" charset="2"/>
              <a:buChar char="ü"/>
            </a:pPr>
            <a:r>
              <a:rPr lang="el-GR" sz="2000" dirty="0" smtClean="0"/>
              <a:t>Τόξου </a:t>
            </a:r>
            <a:r>
              <a:rPr lang="el-GR" sz="2000" dirty="0"/>
              <a:t>αερίου ξένου με φάσμα εκπομπής από 250-600nm και μέγιστο στα 470nm.</a:t>
            </a:r>
          </a:p>
          <a:p>
            <a:pPr>
              <a:lnSpc>
                <a:spcPct val="150000"/>
              </a:lnSpc>
              <a:buFont typeface="Wingdings" pitchFamily="2" charset="2"/>
              <a:buChar char="ü"/>
            </a:pPr>
            <a:r>
              <a:rPr lang="en-US" sz="2000" dirty="0" smtClean="0"/>
              <a:t> Lasers</a:t>
            </a:r>
            <a:r>
              <a:rPr lang="el-GR" sz="2000" dirty="0" smtClean="0"/>
              <a:t>.</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Οργανολογία φθορισμομετρίας</a:t>
            </a:r>
            <a:endParaRPr lang="en-US" sz="3200" dirty="0"/>
          </a:p>
        </p:txBody>
      </p:sp>
      <p:sp>
        <p:nvSpPr>
          <p:cNvPr id="4" name="3 - Ορθογώνιο"/>
          <p:cNvSpPr/>
          <p:nvPr/>
        </p:nvSpPr>
        <p:spPr>
          <a:xfrm>
            <a:off x="381000" y="1752600"/>
            <a:ext cx="8534400" cy="3785652"/>
          </a:xfrm>
          <a:prstGeom prst="rect">
            <a:avLst/>
          </a:prstGeom>
        </p:spPr>
        <p:txBody>
          <a:bodyPr wrap="square">
            <a:spAutoFit/>
          </a:bodyPr>
          <a:lstStyle/>
          <a:p>
            <a:pPr>
              <a:lnSpc>
                <a:spcPct val="200000"/>
              </a:lnSpc>
              <a:buFont typeface="Wingdings" pitchFamily="2" charset="2"/>
              <a:buChar char="Ø"/>
            </a:pPr>
            <a:r>
              <a:rPr lang="el-GR" sz="2000" b="1" i="1" dirty="0"/>
              <a:t>Επιλογείς μήκους </a:t>
            </a:r>
            <a:r>
              <a:rPr lang="el-GR" sz="2000" b="1" i="1" dirty="0" smtClean="0"/>
              <a:t>κύματος:</a:t>
            </a:r>
            <a:endParaRPr lang="el-GR" sz="2000" b="1" i="1" dirty="0"/>
          </a:p>
          <a:p>
            <a:pPr>
              <a:lnSpc>
                <a:spcPct val="200000"/>
              </a:lnSpc>
              <a:buFont typeface="Wingdings" pitchFamily="2" charset="2"/>
              <a:buChar char="q"/>
            </a:pPr>
            <a:r>
              <a:rPr lang="el-GR" sz="2000" dirty="0" smtClean="0"/>
              <a:t>Χρησιμοποιούνται </a:t>
            </a:r>
            <a:r>
              <a:rPr lang="el-GR" sz="2000" dirty="0"/>
              <a:t>φίλτρα υάλου στα φθορισμόμετρα και φράγματα </a:t>
            </a:r>
            <a:r>
              <a:rPr lang="el-GR" sz="2000" dirty="0" smtClean="0"/>
              <a:t>στα φασματοφθορισμόμετρα</a:t>
            </a:r>
            <a:r>
              <a:rPr lang="el-GR" sz="2000" dirty="0"/>
              <a:t>.</a:t>
            </a:r>
          </a:p>
          <a:p>
            <a:pPr>
              <a:lnSpc>
                <a:spcPct val="200000"/>
              </a:lnSpc>
              <a:buFont typeface="Wingdings" pitchFamily="2" charset="2"/>
              <a:buChar char="q"/>
            </a:pPr>
            <a:r>
              <a:rPr lang="el-GR" sz="2000" dirty="0"/>
              <a:t>Κατά τη λήψη φάσματος διεγέρσεως πρέπει το εύρος των σχισμών του </a:t>
            </a:r>
            <a:r>
              <a:rPr lang="el-GR" sz="2000" dirty="0" smtClean="0"/>
              <a:t>μονοχρωμάτορα διεγέρσεως </a:t>
            </a:r>
            <a:r>
              <a:rPr lang="el-GR" sz="2000" dirty="0"/>
              <a:t>να είναι μικρό(καλή διαχωριστικότητα) </a:t>
            </a:r>
            <a:r>
              <a:rPr lang="el-GR" sz="2000" dirty="0" smtClean="0"/>
              <a:t>και του μονοχρωμάτορα εκπομπής μεγάλο(υψηλή ευαισθησία).</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Οργανολογία φθορισμομετρίας</a:t>
            </a:r>
            <a:endParaRPr lang="en-US" sz="3200" dirty="0"/>
          </a:p>
        </p:txBody>
      </p:sp>
      <p:sp>
        <p:nvSpPr>
          <p:cNvPr id="4" name="3 - Ορθογώνιο"/>
          <p:cNvSpPr/>
          <p:nvPr/>
        </p:nvSpPr>
        <p:spPr>
          <a:xfrm>
            <a:off x="381000" y="1676400"/>
            <a:ext cx="8610600" cy="3170099"/>
          </a:xfrm>
          <a:prstGeom prst="rect">
            <a:avLst/>
          </a:prstGeom>
        </p:spPr>
        <p:txBody>
          <a:bodyPr wrap="square">
            <a:spAutoFit/>
          </a:bodyPr>
          <a:lstStyle/>
          <a:p>
            <a:pPr>
              <a:lnSpc>
                <a:spcPct val="200000"/>
              </a:lnSpc>
              <a:buFont typeface="Wingdings" pitchFamily="2" charset="2"/>
              <a:buChar char="Ø"/>
            </a:pPr>
            <a:r>
              <a:rPr lang="el-GR" sz="2000" b="1" i="1" dirty="0" smtClean="0"/>
              <a:t>Ανιχνευτές:</a:t>
            </a:r>
            <a:endParaRPr lang="el-GR" sz="2000" b="1" i="1" dirty="0"/>
          </a:p>
          <a:p>
            <a:pPr>
              <a:lnSpc>
                <a:spcPct val="200000"/>
              </a:lnSpc>
              <a:buFont typeface="Wingdings" pitchFamily="2" charset="2"/>
              <a:buChar char="ü"/>
            </a:pPr>
            <a:r>
              <a:rPr lang="el-GR" sz="2000" dirty="0"/>
              <a:t>Φωτοπολλαπλασιαστές.</a:t>
            </a:r>
          </a:p>
          <a:p>
            <a:pPr>
              <a:lnSpc>
                <a:spcPct val="200000"/>
              </a:lnSpc>
              <a:buFont typeface="Wingdings" pitchFamily="2" charset="2"/>
              <a:buChar char="Ø"/>
            </a:pPr>
            <a:r>
              <a:rPr lang="el-GR" sz="2000" b="1" i="1" dirty="0" smtClean="0"/>
              <a:t>Κυψελίδες:</a:t>
            </a:r>
            <a:endParaRPr lang="el-GR" sz="2000" b="1" i="1" dirty="0"/>
          </a:p>
          <a:p>
            <a:pPr>
              <a:lnSpc>
                <a:spcPct val="200000"/>
              </a:lnSpc>
              <a:buFont typeface="Wingdings" pitchFamily="2" charset="2"/>
              <a:buChar char="ü"/>
            </a:pPr>
            <a:r>
              <a:rPr lang="el-GR" sz="2000" dirty="0"/>
              <a:t>Από ύαλο η χαλαζία. Ο θάλαμος είναι επιμελώς μαυρισμένος εσωτερικά ώστε </a:t>
            </a:r>
            <a:r>
              <a:rPr lang="el-GR" sz="2000" dirty="0" smtClean="0"/>
              <a:t>να απορροφά </a:t>
            </a:r>
            <a:r>
              <a:rPr lang="el-GR" sz="2000" dirty="0"/>
              <a:t>οποιαδήποτε άλλη ακτινοβολία.</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a:noAutofit/>
          </a:bodyPr>
          <a:lstStyle/>
          <a:p>
            <a:r>
              <a:rPr lang="el-GR" sz="3200" b="1" dirty="0" smtClean="0"/>
              <a:t>Πλεονεκτήματα της Φθορισμομετρίας έναντι της Φασματοσκοπίας</a:t>
            </a:r>
            <a:endParaRPr lang="en-US" sz="3200" dirty="0"/>
          </a:p>
        </p:txBody>
      </p:sp>
      <p:sp>
        <p:nvSpPr>
          <p:cNvPr id="4" name="3 - Ορθογώνιο"/>
          <p:cNvSpPr/>
          <p:nvPr/>
        </p:nvSpPr>
        <p:spPr>
          <a:xfrm>
            <a:off x="533400" y="1859340"/>
            <a:ext cx="8305800" cy="3785652"/>
          </a:xfrm>
          <a:prstGeom prst="rect">
            <a:avLst/>
          </a:prstGeom>
        </p:spPr>
        <p:txBody>
          <a:bodyPr wrap="square">
            <a:spAutoFit/>
          </a:bodyPr>
          <a:lstStyle/>
          <a:p>
            <a:pPr>
              <a:lnSpc>
                <a:spcPct val="200000"/>
              </a:lnSpc>
              <a:buFont typeface="Wingdings" pitchFamily="2" charset="2"/>
              <a:buChar char="Ø"/>
            </a:pPr>
            <a:r>
              <a:rPr lang="el-GR" sz="2000" dirty="0"/>
              <a:t>Με τη </a:t>
            </a:r>
            <a:r>
              <a:rPr lang="el-GR" sz="2000" dirty="0" smtClean="0"/>
              <a:t>Φθορισμομετρία </a:t>
            </a:r>
            <a:r>
              <a:rPr lang="el-GR" sz="2000" dirty="0"/>
              <a:t>είναι δυνατό να κάνουμε:</a:t>
            </a:r>
          </a:p>
          <a:p>
            <a:pPr>
              <a:lnSpc>
                <a:spcPct val="200000"/>
              </a:lnSpc>
              <a:buFont typeface="Wingdings" pitchFamily="2" charset="2"/>
              <a:buChar char="ü"/>
            </a:pPr>
            <a:r>
              <a:rPr lang="el-GR" sz="2000" dirty="0" smtClean="0"/>
              <a:t>Ποσοτική </a:t>
            </a:r>
            <a:r>
              <a:rPr lang="el-GR" sz="2000" dirty="0"/>
              <a:t>Ανάλυση(μέτρηση της έντασης φθορισμού)</a:t>
            </a:r>
          </a:p>
          <a:p>
            <a:pPr>
              <a:lnSpc>
                <a:spcPct val="200000"/>
              </a:lnSpc>
              <a:buFont typeface="Wingdings" pitchFamily="2" charset="2"/>
              <a:buChar char="ü"/>
            </a:pPr>
            <a:r>
              <a:rPr lang="el-GR" sz="2000" dirty="0" smtClean="0"/>
              <a:t>Ποιοτική </a:t>
            </a:r>
            <a:r>
              <a:rPr lang="el-GR" sz="2000" dirty="0"/>
              <a:t>ανάλυση (το φάσμα είναι χαρακτηριστικό των μορίων)</a:t>
            </a:r>
          </a:p>
          <a:p>
            <a:pPr>
              <a:lnSpc>
                <a:spcPct val="200000"/>
              </a:lnSpc>
            </a:pPr>
            <a:r>
              <a:rPr lang="el-GR" sz="2000" dirty="0"/>
              <a:t>Πλεονεκτεί ως προς την ευαισθησία και εκλεκτικότητα.</a:t>
            </a:r>
          </a:p>
          <a:p>
            <a:pPr>
              <a:lnSpc>
                <a:spcPct val="200000"/>
              </a:lnSpc>
              <a:buFont typeface="Wingdings" pitchFamily="2" charset="2"/>
              <a:buChar char="Ø"/>
            </a:pPr>
            <a:r>
              <a:rPr lang="el-GR" sz="2000" b="1" dirty="0" smtClean="0"/>
              <a:t>Ευαισθησία:</a:t>
            </a:r>
            <a:endParaRPr lang="el-GR" sz="2000" b="1" dirty="0"/>
          </a:p>
          <a:p>
            <a:pPr>
              <a:lnSpc>
                <a:spcPct val="200000"/>
              </a:lnSpc>
            </a:pPr>
            <a:r>
              <a:rPr lang="el-GR" sz="2000" dirty="0"/>
              <a:t>Έως 10-12Μ (Φασματοσκοπία το πολύ έως 10-9Μ)</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fontScale="90000"/>
          </a:bodyPr>
          <a:lstStyle/>
          <a:p>
            <a:r>
              <a:rPr lang="el-GR" sz="3600" b="1" dirty="0" smtClean="0"/>
              <a:t/>
            </a:r>
            <a:br>
              <a:rPr lang="el-GR" sz="3600" b="1" dirty="0" smtClean="0"/>
            </a:br>
            <a:r>
              <a:rPr lang="el-GR" sz="3600" b="1" dirty="0" smtClean="0"/>
              <a:t>Πλεονεκτήματα φθορισμομετρίας</a:t>
            </a:r>
            <a:r>
              <a:rPr lang="el-GR" dirty="0" smtClean="0"/>
              <a:t/>
            </a:r>
            <a:br>
              <a:rPr lang="el-GR" dirty="0" smtClean="0"/>
            </a:br>
            <a:endParaRPr lang="en-US" dirty="0"/>
          </a:p>
        </p:txBody>
      </p:sp>
      <p:sp>
        <p:nvSpPr>
          <p:cNvPr id="4" name="8 - Θέση περιεχομένου"/>
          <p:cNvSpPr>
            <a:spLocks noGrp="1"/>
          </p:cNvSpPr>
          <p:nvPr>
            <p:ph sz="quarter" idx="4294967295"/>
          </p:nvPr>
        </p:nvSpPr>
        <p:spPr>
          <a:xfrm>
            <a:off x="457200" y="1371600"/>
            <a:ext cx="8305800" cy="4155456"/>
          </a:xfrm>
          <a:prstGeom prst="rect">
            <a:avLst/>
          </a:prstGeom>
        </p:spPr>
        <p:txBody>
          <a:bodyPr>
            <a:normAutofit/>
          </a:bodyPr>
          <a:lstStyle/>
          <a:p>
            <a:pPr marL="457200" indent="-457200">
              <a:lnSpc>
                <a:spcPct val="200000"/>
              </a:lnSpc>
              <a:buFont typeface="Wingdings" pitchFamily="2" charset="2"/>
              <a:buChar char="ü"/>
            </a:pPr>
            <a:r>
              <a:rPr lang="el-GR" sz="2000" dirty="0" smtClean="0"/>
              <a:t>Μεγάλη ευαισθησία</a:t>
            </a:r>
          </a:p>
          <a:p>
            <a:pPr marL="457200" indent="-457200">
              <a:lnSpc>
                <a:spcPct val="200000"/>
              </a:lnSpc>
              <a:buFont typeface="Wingdings" pitchFamily="2" charset="2"/>
              <a:buChar char="ü"/>
            </a:pPr>
            <a:r>
              <a:rPr lang="el-GR" sz="2000" dirty="0" smtClean="0"/>
              <a:t>Εκλεκτικότητα(μικρό ποσοστό ουσιών που απορροφούν στο υπεριώδες ή το ορατό φθορίζει)</a:t>
            </a:r>
          </a:p>
          <a:p>
            <a:pPr marL="457200" indent="-457200">
              <a:lnSpc>
                <a:spcPct val="200000"/>
              </a:lnSpc>
              <a:buFont typeface="Wingdings" pitchFamily="2" charset="2"/>
              <a:buChar char="ü"/>
            </a:pPr>
            <a:r>
              <a:rPr lang="el-GR" sz="2000" dirty="0" smtClean="0"/>
              <a:t>Μεγάλο όριο ανίχνευσης</a:t>
            </a:r>
          </a:p>
          <a:p>
            <a:pPr marL="457200" indent="-457200">
              <a:lnSpc>
                <a:spcPct val="200000"/>
              </a:lnSpc>
              <a:buFont typeface="Wingdings" pitchFamily="2" charset="2"/>
              <a:buChar char="ü"/>
            </a:pPr>
            <a:r>
              <a:rPr lang="el-GR" sz="2000" dirty="0" smtClean="0"/>
              <a:t>Μεγάλη πειραματική ευελιξία(έχουμε δύο είδη φασμάτων)</a:t>
            </a:r>
          </a:p>
          <a:p>
            <a:pPr marL="457200" indent="-457200">
              <a:buFont typeface="+mj-lt"/>
              <a:buAutoNum type="arabicPeriod"/>
            </a:pP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Autofit/>
          </a:bodyPr>
          <a:lstStyle/>
          <a:p>
            <a:r>
              <a:rPr lang="el-GR" sz="3200" b="1" dirty="0" smtClean="0"/>
              <a:t/>
            </a:r>
            <a:br>
              <a:rPr lang="el-GR" sz="3200" b="1" dirty="0" smtClean="0"/>
            </a:br>
            <a:r>
              <a:rPr lang="el-GR" sz="3200" b="1" dirty="0" smtClean="0"/>
              <a:t>Μειονεκτήματα φθορισμομετρίας</a:t>
            </a:r>
            <a:br>
              <a:rPr lang="el-GR" sz="3200" b="1" dirty="0" smtClean="0"/>
            </a:br>
            <a:endParaRPr lang="en-US" sz="3200" b="1" dirty="0"/>
          </a:p>
        </p:txBody>
      </p:sp>
      <p:sp>
        <p:nvSpPr>
          <p:cNvPr id="4" name="10 - Θέση περιεχομένου"/>
          <p:cNvSpPr>
            <a:spLocks noGrp="1"/>
          </p:cNvSpPr>
          <p:nvPr>
            <p:ph sz="quarter" idx="4294967295"/>
          </p:nvPr>
        </p:nvSpPr>
        <p:spPr>
          <a:xfrm>
            <a:off x="914400" y="1371600"/>
            <a:ext cx="7696200" cy="3845720"/>
          </a:xfrm>
          <a:prstGeom prst="rect">
            <a:avLst/>
          </a:prstGeom>
        </p:spPr>
        <p:txBody>
          <a:bodyPr>
            <a:normAutofit/>
          </a:bodyPr>
          <a:lstStyle/>
          <a:p>
            <a:pPr marL="457200" indent="-457200">
              <a:lnSpc>
                <a:spcPct val="200000"/>
              </a:lnSpc>
              <a:buFont typeface="Wingdings" pitchFamily="2" charset="2"/>
              <a:buChar char="ü"/>
            </a:pPr>
            <a:r>
              <a:rPr lang="el-GR" sz="2000" dirty="0" smtClean="0"/>
              <a:t>Ανεπιθύμητες αλληλεπιδράσεις των διεγερμένων μορίων</a:t>
            </a:r>
          </a:p>
          <a:p>
            <a:pPr marL="457200" indent="-457200">
              <a:lnSpc>
                <a:spcPct val="200000"/>
              </a:lnSpc>
              <a:buFont typeface="Wingdings" pitchFamily="2" charset="2"/>
              <a:buChar char="ü"/>
            </a:pPr>
            <a:r>
              <a:rPr lang="el-GR" sz="2000" dirty="0" smtClean="0"/>
              <a:t>Σχετικά μικρή ακρίβεια</a:t>
            </a:r>
          </a:p>
          <a:p>
            <a:pPr marL="457200" indent="-457200">
              <a:lnSpc>
                <a:spcPct val="200000"/>
              </a:lnSpc>
              <a:buFont typeface="Wingdings" pitchFamily="2" charset="2"/>
              <a:buChar char="ü"/>
            </a:pPr>
            <a:r>
              <a:rPr lang="el-GR" sz="2000" dirty="0" smtClean="0"/>
              <a:t>Περιορισμένος αριθμός ουσιών που μπορούν να προσδιοριστούν(λίγες ουσίες φθορίζουν)</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a:bodyPr>
          <a:lstStyle/>
          <a:p>
            <a:r>
              <a:rPr lang="el-GR" sz="3200" b="1" dirty="0" smtClean="0"/>
              <a:t>Φθορίζουσες χρωστικές</a:t>
            </a:r>
            <a:endParaRPr lang="en-US" sz="3200" b="1" dirty="0"/>
          </a:p>
        </p:txBody>
      </p:sp>
      <p:sp>
        <p:nvSpPr>
          <p:cNvPr id="4" name="3 - Ορθογώνιο"/>
          <p:cNvSpPr/>
          <p:nvPr/>
        </p:nvSpPr>
        <p:spPr>
          <a:xfrm>
            <a:off x="381000" y="1295400"/>
            <a:ext cx="8610600" cy="5016758"/>
          </a:xfrm>
          <a:prstGeom prst="rect">
            <a:avLst/>
          </a:prstGeom>
        </p:spPr>
        <p:txBody>
          <a:bodyPr wrap="square">
            <a:spAutoFit/>
          </a:bodyPr>
          <a:lstStyle/>
          <a:p>
            <a:pPr>
              <a:buFont typeface="Wingdings" pitchFamily="2" charset="2"/>
              <a:buChar char="q"/>
            </a:pPr>
            <a:r>
              <a:rPr lang="el-GR" sz="2000" dirty="0"/>
              <a:t>Είναι χρωστικές που όταν δέχονται φωτεινή ενέργεια (πχ από </a:t>
            </a:r>
            <a:r>
              <a:rPr lang="el-GR" sz="2000" dirty="0" err="1"/>
              <a:t>Laser</a:t>
            </a:r>
            <a:r>
              <a:rPr lang="el-GR" sz="2000" dirty="0"/>
              <a:t>) ενός συγκεκριμένου μήκους κύματος εκπέμπουν σε μεγαλύτερο μήκος πολύ γρήγορα </a:t>
            </a:r>
            <a:r>
              <a:rPr lang="el-GR" sz="2000" dirty="0" err="1"/>
              <a:t>nanosec</a:t>
            </a:r>
            <a:r>
              <a:rPr lang="el-GR" sz="2000" dirty="0"/>
              <a:t>. </a:t>
            </a:r>
          </a:p>
          <a:p>
            <a:pPr>
              <a:buFont typeface="Wingdings" pitchFamily="2" charset="2"/>
              <a:buChar char="q"/>
            </a:pPr>
            <a:endParaRPr lang="el-GR" sz="2000" dirty="0"/>
          </a:p>
          <a:p>
            <a:pPr>
              <a:buFont typeface="Wingdings" pitchFamily="2" charset="2"/>
              <a:buChar char="q"/>
            </a:pPr>
            <a:r>
              <a:rPr lang="el-GR" sz="2000" dirty="0"/>
              <a:t>Οι πιο σημαντικές ιδιότητες μιας φθορίζουσας ουσίας είναι το φάσμα διέγερσης και εκπομπής (</a:t>
            </a:r>
            <a:r>
              <a:rPr lang="el-GR" sz="2000" dirty="0" err="1"/>
              <a:t>absorption</a:t>
            </a:r>
            <a:r>
              <a:rPr lang="el-GR" sz="2000" dirty="0"/>
              <a:t> &amp; </a:t>
            </a:r>
            <a:r>
              <a:rPr lang="el-GR" sz="2000" dirty="0" err="1"/>
              <a:t>emission</a:t>
            </a:r>
            <a:r>
              <a:rPr lang="el-GR" sz="2000" dirty="0"/>
              <a:t> </a:t>
            </a:r>
            <a:r>
              <a:rPr lang="el-GR" sz="2000" dirty="0" err="1"/>
              <a:t>spectrum</a:t>
            </a:r>
            <a:r>
              <a:rPr lang="el-GR" sz="2000" dirty="0"/>
              <a:t>), ο συντελεστής απόσβεσης (</a:t>
            </a:r>
            <a:r>
              <a:rPr lang="el-GR" sz="2000" dirty="0" err="1"/>
              <a:t>extinction</a:t>
            </a:r>
            <a:r>
              <a:rPr lang="el-GR" sz="2000" dirty="0"/>
              <a:t> </a:t>
            </a:r>
            <a:r>
              <a:rPr lang="el-GR" sz="2000" dirty="0" err="1"/>
              <a:t>coefficient</a:t>
            </a:r>
            <a:r>
              <a:rPr lang="el-GR" sz="2000" dirty="0"/>
              <a:t>), η κβαντική απόσβεση (quantum </a:t>
            </a:r>
            <a:r>
              <a:rPr lang="el-GR" sz="2000" dirty="0" err="1"/>
              <a:t>efficiency</a:t>
            </a:r>
            <a:r>
              <a:rPr lang="el-GR" sz="2000" dirty="0"/>
              <a:t>) και η κβαντική απόδοση (quantum </a:t>
            </a:r>
            <a:r>
              <a:rPr lang="el-GR" sz="2000" dirty="0" err="1"/>
              <a:t>yield</a:t>
            </a:r>
            <a:r>
              <a:rPr lang="el-GR" sz="2000" dirty="0"/>
              <a:t>) .</a:t>
            </a:r>
          </a:p>
          <a:p>
            <a:pPr>
              <a:buFont typeface="Wingdings" pitchFamily="2" charset="2"/>
              <a:buChar char="q"/>
            </a:pPr>
            <a:endParaRPr lang="el-GR" sz="2000" dirty="0"/>
          </a:p>
          <a:p>
            <a:pPr>
              <a:buFont typeface="Wingdings" pitchFamily="2" charset="2"/>
              <a:buChar char="q"/>
            </a:pPr>
            <a:r>
              <a:rPr lang="el-GR" sz="2000" dirty="0"/>
              <a:t>Ως κβαντική απόδοση φθορίζουσας ουσίας ορίζεται ο λόγος του αριθμού των φωτονίων που παράγονται, εκπέμπονται προς τον λόγο των φωτονίων που απορροφώνται. Η μέγιστη κβαντική απόδοση μιας φθορίζουσας χρωστικής είναι το 1.0 (100%)</a:t>
            </a:r>
          </a:p>
          <a:p>
            <a:pPr>
              <a:buFont typeface="Wingdings" pitchFamily="2" charset="2"/>
              <a:buChar char="q"/>
            </a:pPr>
            <a:endParaRPr lang="el-GR" sz="2000" dirty="0"/>
          </a:p>
          <a:p>
            <a:pPr>
              <a:buFont typeface="Wingdings" pitchFamily="2" charset="2"/>
              <a:buChar char="q"/>
            </a:pPr>
            <a:r>
              <a:rPr lang="el-GR" sz="2000" dirty="0"/>
              <a:t>Ως απόσβεση ορίζουμε κάθε διαδικασία που μειώνει την ένταση του φθορισμού μιας ουσίας.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r>
              <a:rPr lang="el-GR" sz="3200" b="1" dirty="0" smtClean="0"/>
              <a:t>Εφαρμογές</a:t>
            </a:r>
            <a:endParaRPr lang="en-US" sz="3200" b="1" dirty="0"/>
          </a:p>
        </p:txBody>
      </p:sp>
      <p:pic>
        <p:nvPicPr>
          <p:cNvPr id="6147" name="Picture 3" descr="C:\Users\Fotis\Desktop\fluor6.png"/>
          <p:cNvPicPr>
            <a:picLocks noChangeAspect="1" noChangeArrowheads="1"/>
          </p:cNvPicPr>
          <p:nvPr/>
        </p:nvPicPr>
        <p:blipFill>
          <a:blip r:embed="rId3" cstate="print"/>
          <a:srcRect/>
          <a:stretch>
            <a:fillRect/>
          </a:stretch>
        </p:blipFill>
        <p:spPr bwMode="auto">
          <a:xfrm>
            <a:off x="1752600" y="990600"/>
            <a:ext cx="5410200" cy="578106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1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smtClean="0"/>
              <a:t>Κοντογιάννης Χρίστος </a:t>
            </a:r>
          </a:p>
          <a:p>
            <a:pPr>
              <a:buNone/>
              <a:defRPr/>
            </a:pPr>
            <a:r>
              <a:rPr lang="el-GR" b="1" dirty="0" smtClean="0"/>
              <a:t>«Φθορισμομετρία»</a:t>
            </a:r>
            <a:r>
              <a:rPr lang="el-GR" dirty="0"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n-US" dirty="0" smtClean="0">
                <a:hlinkClick r:id="rId2"/>
              </a:rPr>
              <a:t>4</a:t>
            </a:r>
            <a:r>
              <a:rPr lang="en-US" dirty="0" smtClean="0">
                <a:hlinkClick r:id="rId2"/>
              </a:rPr>
              <a:t>/</a:t>
            </a:r>
            <a:r>
              <a:rPr lang="el-GR" dirty="0" smtClean="0"/>
              <a:t> </a:t>
            </a:r>
            <a:endParaRPr lang="el-GR" dirty="0"/>
          </a:p>
        </p:txBody>
      </p:sp>
    </p:spTree>
    <p:extLst>
      <p:ext uri="{BB962C8B-B14F-4D97-AF65-F5344CB8AC3E}">
        <p14:creationId xmlns:p14="http://schemas.microsoft.com/office/powerpoint/2010/main" xmlns="" val="287493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xmlns="" val="86987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65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eaLnBrk="1" hangingPunct="1">
              <a:lnSpc>
                <a:spcPct val="150000"/>
              </a:lnSpc>
              <a:buFont typeface="Wingdings" pitchFamily="2" charset="2"/>
              <a:buChar char="Ø"/>
            </a:pPr>
            <a:r>
              <a:rPr lang="el-GR" dirty="0" smtClean="0"/>
              <a:t>Θεμελιώδεις αρχές και εφαρμογές της φθορισμομετρίας.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2400"/>
            <a:ext cx="8229600" cy="725760"/>
          </a:xfrm>
        </p:spPr>
        <p:txBody>
          <a:bodyPr>
            <a:normAutofit fontScale="90000"/>
          </a:bodyPr>
          <a:lstStyle/>
          <a:p>
            <a:r>
              <a:rPr lang="el-GR" b="1" dirty="0" smtClean="0"/>
              <a:t>Περιεχόμενα ενότητας</a:t>
            </a:r>
            <a:endParaRPr lang="en-US" dirty="0"/>
          </a:p>
        </p:txBody>
      </p:sp>
      <p:sp>
        <p:nvSpPr>
          <p:cNvPr id="5" name="4 - Ορθογώνιο"/>
          <p:cNvSpPr/>
          <p:nvPr/>
        </p:nvSpPr>
        <p:spPr>
          <a:xfrm>
            <a:off x="685800" y="990600"/>
            <a:ext cx="7418377" cy="5632311"/>
          </a:xfrm>
          <a:prstGeom prst="rect">
            <a:avLst/>
          </a:prstGeom>
        </p:spPr>
        <p:txBody>
          <a:bodyPr wrap="none">
            <a:spAutoFit/>
          </a:bodyPr>
          <a:lstStyle/>
          <a:p>
            <a:pPr>
              <a:lnSpc>
                <a:spcPct val="150000"/>
              </a:lnSpc>
              <a:buFont typeface="Wingdings" pitchFamily="2" charset="2"/>
              <a:buChar char="v"/>
            </a:pPr>
            <a:r>
              <a:rPr lang="el-GR" sz="2000" dirty="0" smtClean="0"/>
              <a:t>Τι είναι ο φθορισμός;</a:t>
            </a:r>
          </a:p>
          <a:p>
            <a:pPr>
              <a:lnSpc>
                <a:spcPct val="150000"/>
              </a:lnSpc>
              <a:buFont typeface="Wingdings" pitchFamily="2" charset="2"/>
              <a:buChar char="v"/>
            </a:pPr>
            <a:r>
              <a:rPr lang="el-GR" sz="2000" dirty="0" smtClean="0"/>
              <a:t>Τύποι φασμάτων</a:t>
            </a:r>
          </a:p>
          <a:p>
            <a:pPr>
              <a:lnSpc>
                <a:spcPct val="150000"/>
              </a:lnSpc>
              <a:buFont typeface="Wingdings" pitchFamily="2" charset="2"/>
              <a:buChar char="v"/>
            </a:pPr>
            <a:r>
              <a:rPr lang="el-GR" sz="2000" dirty="0" smtClean="0"/>
              <a:t>Φάσματα διέγερσης και εκπομπής</a:t>
            </a:r>
          </a:p>
          <a:p>
            <a:pPr>
              <a:lnSpc>
                <a:spcPct val="150000"/>
              </a:lnSpc>
              <a:buFont typeface="Wingdings" pitchFamily="2" charset="2"/>
              <a:buChar char="v"/>
            </a:pPr>
            <a:r>
              <a:rPr lang="el-GR" sz="2000" dirty="0" smtClean="0"/>
              <a:t>Παράδειγμα </a:t>
            </a:r>
            <a:r>
              <a:rPr lang="el-GR" sz="2000" dirty="0" err="1" smtClean="0"/>
              <a:t>ανθρακενίου</a:t>
            </a:r>
            <a:endParaRPr lang="el-GR" sz="2000" dirty="0" smtClean="0"/>
          </a:p>
          <a:p>
            <a:pPr>
              <a:lnSpc>
                <a:spcPct val="150000"/>
              </a:lnSpc>
              <a:buFont typeface="Wingdings" pitchFamily="2" charset="2"/>
              <a:buChar char="v"/>
            </a:pPr>
            <a:r>
              <a:rPr lang="el-GR" sz="2000" dirty="0" smtClean="0"/>
              <a:t>Ενεργειακά επίπεδα</a:t>
            </a:r>
          </a:p>
          <a:p>
            <a:pPr>
              <a:lnSpc>
                <a:spcPct val="150000"/>
              </a:lnSpc>
              <a:buFont typeface="Wingdings" pitchFamily="2" charset="2"/>
              <a:buChar char="v"/>
            </a:pPr>
            <a:r>
              <a:rPr lang="el-GR" sz="2000" dirty="0" smtClean="0"/>
              <a:t>Ηλεκτρονιακές στάθμες</a:t>
            </a:r>
          </a:p>
          <a:p>
            <a:pPr>
              <a:lnSpc>
                <a:spcPct val="150000"/>
              </a:lnSpc>
              <a:buFont typeface="Wingdings" pitchFamily="2" charset="2"/>
              <a:buChar char="v"/>
            </a:pPr>
            <a:r>
              <a:rPr lang="el-GR" sz="2000" dirty="0" smtClean="0"/>
              <a:t>Παράγοντες που επιδρούν στον φθορισμό</a:t>
            </a:r>
          </a:p>
          <a:p>
            <a:pPr>
              <a:lnSpc>
                <a:spcPct val="150000"/>
              </a:lnSpc>
              <a:buFont typeface="Wingdings" pitchFamily="2" charset="2"/>
              <a:buChar char="v"/>
            </a:pPr>
            <a:r>
              <a:rPr lang="el-GR" sz="2000" dirty="0" smtClean="0"/>
              <a:t>Οργανολογία φθορισμομετρίας</a:t>
            </a:r>
          </a:p>
          <a:p>
            <a:pPr>
              <a:lnSpc>
                <a:spcPct val="150000"/>
              </a:lnSpc>
              <a:buFont typeface="Wingdings" pitchFamily="2" charset="2"/>
              <a:buChar char="v"/>
            </a:pPr>
            <a:r>
              <a:rPr lang="el-GR" sz="2000" dirty="0" smtClean="0"/>
              <a:t>Πλεονεκτήματα της Φθορισμομετρίας έναντι της Φασματοσκοπίας</a:t>
            </a:r>
          </a:p>
          <a:p>
            <a:pPr>
              <a:lnSpc>
                <a:spcPct val="150000"/>
              </a:lnSpc>
              <a:buFont typeface="Wingdings" pitchFamily="2" charset="2"/>
              <a:buChar char="v"/>
            </a:pPr>
            <a:r>
              <a:rPr lang="el-GR" sz="2000" dirty="0" smtClean="0"/>
              <a:t>Πλεονεκτήματα φθορισμομετρίας</a:t>
            </a:r>
          </a:p>
          <a:p>
            <a:pPr>
              <a:lnSpc>
                <a:spcPct val="150000"/>
              </a:lnSpc>
              <a:buFont typeface="Wingdings" pitchFamily="2" charset="2"/>
              <a:buChar char="v"/>
            </a:pPr>
            <a:r>
              <a:rPr lang="el-GR" sz="2000" dirty="0" smtClean="0"/>
              <a:t>Μειονεκτήματα φθορισμομετρίας</a:t>
            </a:r>
          </a:p>
          <a:p>
            <a:pPr>
              <a:lnSpc>
                <a:spcPct val="150000"/>
              </a:lnSpc>
              <a:buFont typeface="Wingdings" pitchFamily="2" charset="2"/>
              <a:buChar char="v"/>
            </a:pPr>
            <a:r>
              <a:rPr lang="el-GR" sz="2000" dirty="0" smtClean="0"/>
              <a:t>Εφαρμογές</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792162"/>
          </a:xfrm>
        </p:spPr>
        <p:txBody>
          <a:bodyPr>
            <a:normAutofit/>
          </a:bodyPr>
          <a:lstStyle/>
          <a:p>
            <a:r>
              <a:rPr lang="el-GR" sz="3200" b="1" dirty="0" smtClean="0"/>
              <a:t>Τι είναι ο φθορισμός;</a:t>
            </a:r>
            <a:endParaRPr lang="en-US" sz="3200" b="1" dirty="0"/>
          </a:p>
        </p:txBody>
      </p:sp>
      <p:sp>
        <p:nvSpPr>
          <p:cNvPr id="4" name="2 - Θέση περιεχομένου"/>
          <p:cNvSpPr>
            <a:spLocks noGrp="1"/>
          </p:cNvSpPr>
          <p:nvPr>
            <p:ph idx="1"/>
          </p:nvPr>
        </p:nvSpPr>
        <p:spPr>
          <a:xfrm>
            <a:off x="304800" y="838200"/>
            <a:ext cx="8763000" cy="5867400"/>
          </a:xfrm>
        </p:spPr>
        <p:txBody>
          <a:bodyPr>
            <a:noAutofit/>
          </a:bodyPr>
          <a:lstStyle/>
          <a:p>
            <a:pPr>
              <a:lnSpc>
                <a:spcPct val="170000"/>
              </a:lnSpc>
              <a:buFont typeface="Wingdings" pitchFamily="2" charset="2"/>
              <a:buChar char="q"/>
            </a:pPr>
            <a:r>
              <a:rPr lang="el-GR" sz="2000" dirty="0" smtClean="0"/>
              <a:t>Η ενέργεια που προσλαμβάνεται κατά τη φωτοδιέγερση ενός μορίου με απορρόφηση φωτονίου δε διατηρείται στο διεγερμένο μόριο αλλά αποβάλλεται με διάφορους τρόπους, συνήθως με τη μορφή θερμότητας αλλά και με εκπομπή δευτερεύουσας ακτινοβολίας η οποία χαρακτηρίζεται με τον γενικό όρο </a:t>
            </a:r>
            <a:r>
              <a:rPr lang="el-GR" sz="2000" b="1" dirty="0" smtClean="0"/>
              <a:t>φωταύγεια</a:t>
            </a:r>
            <a:r>
              <a:rPr lang="el-GR" sz="2000" dirty="0" smtClean="0"/>
              <a:t>.</a:t>
            </a:r>
          </a:p>
          <a:p>
            <a:pPr>
              <a:lnSpc>
                <a:spcPct val="170000"/>
              </a:lnSpc>
              <a:buFont typeface="Wingdings" pitchFamily="2" charset="2"/>
              <a:buChar char="q"/>
            </a:pPr>
            <a:r>
              <a:rPr lang="el-GR" sz="2000" dirty="0" smtClean="0"/>
              <a:t>Η φωταύγεια χαρακτηρίζεται ως </a:t>
            </a:r>
            <a:r>
              <a:rPr lang="el-GR" sz="2000" b="1" dirty="0" smtClean="0"/>
              <a:t>φθορισμός</a:t>
            </a:r>
            <a:r>
              <a:rPr lang="el-GR" sz="2000" dirty="0" smtClean="0"/>
              <a:t> όταν η εκπομπή γίνεται σε χρόνο 10</a:t>
            </a:r>
            <a:r>
              <a:rPr lang="el-GR" sz="2000" baseline="30000" dirty="0" smtClean="0"/>
              <a:t>-9</a:t>
            </a:r>
            <a:r>
              <a:rPr lang="el-GR" sz="2000" dirty="0" smtClean="0"/>
              <a:t>-10</a:t>
            </a:r>
            <a:r>
              <a:rPr lang="el-GR" sz="2000" baseline="30000" dirty="0" smtClean="0"/>
              <a:t>-6</a:t>
            </a:r>
            <a:r>
              <a:rPr lang="el-GR" sz="2000" dirty="0" smtClean="0"/>
              <a:t>  </a:t>
            </a:r>
            <a:r>
              <a:rPr lang="en-US" sz="2000" dirty="0" smtClean="0"/>
              <a:t>sec </a:t>
            </a:r>
            <a:r>
              <a:rPr lang="el-GR" sz="2000" dirty="0" smtClean="0"/>
              <a:t>μετά τη διέγερση και ως </a:t>
            </a:r>
            <a:r>
              <a:rPr lang="el-GR" sz="2000" b="1" dirty="0" smtClean="0"/>
              <a:t>φωσφορισμός </a:t>
            </a:r>
            <a:r>
              <a:rPr lang="el-GR" sz="2000" dirty="0" smtClean="0"/>
              <a:t>όταν μεσολαβεί καθυστέρηση 10</a:t>
            </a:r>
            <a:r>
              <a:rPr lang="el-GR" sz="2000" baseline="30000" dirty="0" smtClean="0"/>
              <a:t>-4</a:t>
            </a:r>
            <a:r>
              <a:rPr lang="el-GR" sz="2000" dirty="0" smtClean="0"/>
              <a:t>-10 </a:t>
            </a:r>
            <a:r>
              <a:rPr lang="en-US" sz="2000" dirty="0" smtClean="0"/>
              <a:t>sec</a:t>
            </a:r>
            <a:r>
              <a:rPr lang="el-GR" sz="2000" dirty="0" smtClean="0"/>
              <a:t>.</a:t>
            </a:r>
          </a:p>
          <a:p>
            <a:pPr>
              <a:lnSpc>
                <a:spcPct val="170000"/>
              </a:lnSpc>
              <a:buFont typeface="Wingdings" pitchFamily="2" charset="2"/>
              <a:buChar char="q"/>
            </a:pPr>
            <a:r>
              <a:rPr lang="el-GR" sz="2000" dirty="0" smtClean="0"/>
              <a:t>Το στάδιο φωτοδιέγερσης του μορίου με απορρόφηση ενός φωτονίου ακολουθεί η αποβολή ενέργειας και επαναφορά των διεγερμένων ηλεκτρονίων στη βασική  κατάσταση.</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487362"/>
          </a:xfrm>
        </p:spPr>
        <p:txBody>
          <a:bodyPr>
            <a:noAutofit/>
          </a:bodyPr>
          <a:lstStyle/>
          <a:p>
            <a:r>
              <a:rPr lang="el-GR" sz="3200" b="1" dirty="0" smtClean="0"/>
              <a:t>Τύποι φασμάτων</a:t>
            </a:r>
            <a:endParaRPr lang="en-US" sz="3200" b="1" dirty="0"/>
          </a:p>
        </p:txBody>
      </p:sp>
      <p:sp>
        <p:nvSpPr>
          <p:cNvPr id="4" name="2 - Θέση περιεχομένου"/>
          <p:cNvSpPr>
            <a:spLocks noGrp="1"/>
          </p:cNvSpPr>
          <p:nvPr>
            <p:ph sz="half" idx="1"/>
          </p:nvPr>
        </p:nvSpPr>
        <p:spPr>
          <a:xfrm>
            <a:off x="179512" y="838200"/>
            <a:ext cx="4038600" cy="5867400"/>
          </a:xfrm>
        </p:spPr>
        <p:txBody>
          <a:bodyPr>
            <a:noAutofit/>
          </a:bodyPr>
          <a:lstStyle/>
          <a:p>
            <a:pPr>
              <a:lnSpc>
                <a:spcPct val="150000"/>
              </a:lnSpc>
              <a:buFont typeface="Wingdings" pitchFamily="2" charset="2"/>
              <a:buChar char="Ø"/>
            </a:pPr>
            <a:r>
              <a:rPr lang="el-GR" sz="2000" dirty="0" smtClean="0"/>
              <a:t>Δύο τύπους φασμάτων: </a:t>
            </a:r>
          </a:p>
          <a:p>
            <a:pPr>
              <a:lnSpc>
                <a:spcPct val="150000"/>
              </a:lnSpc>
              <a:buNone/>
            </a:pPr>
            <a:r>
              <a:rPr lang="el-GR" sz="2000" b="1" dirty="0" smtClean="0"/>
              <a:t>1)φάσμα διέγερσης:</a:t>
            </a:r>
            <a:endParaRPr lang="el-GR" sz="2000" b="1" baseline="30000" dirty="0" smtClean="0"/>
          </a:p>
          <a:p>
            <a:pPr>
              <a:lnSpc>
                <a:spcPct val="150000"/>
              </a:lnSpc>
              <a:buNone/>
            </a:pPr>
            <a:r>
              <a:rPr lang="el-GR" sz="2000" dirty="0" smtClean="0"/>
              <a:t>    Το σύνολο των φωτονίων που μπορούν να διεγείρουν το μόριό μας από τη θεμελιώδη στη διεγερμένη κατάσταση.</a:t>
            </a:r>
          </a:p>
          <a:p>
            <a:pPr>
              <a:lnSpc>
                <a:spcPct val="150000"/>
              </a:lnSpc>
              <a:buNone/>
            </a:pPr>
            <a:r>
              <a:rPr lang="el-GR" sz="2000" b="1" dirty="0" smtClean="0"/>
              <a:t>2)Φάσμα εκπομπής:</a:t>
            </a:r>
          </a:p>
          <a:p>
            <a:pPr>
              <a:lnSpc>
                <a:spcPct val="150000"/>
              </a:lnSpc>
              <a:buNone/>
            </a:pPr>
            <a:r>
              <a:rPr lang="el-GR" sz="2000" dirty="0" smtClean="0"/>
              <a:t>    Το σύνολο των μηκών κύματος των φωτονίων όταν αυτά εκπέμπουν, δηλαδή αποδιεγείρονται.</a:t>
            </a:r>
          </a:p>
          <a:p>
            <a:pPr>
              <a:buFont typeface="Wingdings" pitchFamily="2" charset="2"/>
              <a:buChar char="Ø"/>
            </a:pPr>
            <a:r>
              <a:rPr lang="el-GR" sz="2000" b="1" dirty="0" smtClean="0">
                <a:solidFill>
                  <a:schemeClr val="tx1"/>
                </a:solidFill>
              </a:rPr>
              <a:t>Κάθε φθορίζουσα ουσία έχει χαρακτηριστικά φάσματα απορρόφησης/εκπομπής</a:t>
            </a:r>
          </a:p>
          <a:p>
            <a:pPr>
              <a:buNone/>
            </a:pPr>
            <a:endParaRPr lang="el-GR" sz="2000" dirty="0" smtClean="0"/>
          </a:p>
          <a:p>
            <a:endParaRPr lang="el-GR" sz="1800" dirty="0" smtClean="0"/>
          </a:p>
        </p:txBody>
      </p:sp>
      <p:pic>
        <p:nvPicPr>
          <p:cNvPr id="1026" name="Picture 2" descr="C:\Users\Fotis\Desktop\fluor2.png"/>
          <p:cNvPicPr>
            <a:picLocks noChangeAspect="1" noChangeArrowheads="1"/>
          </p:cNvPicPr>
          <p:nvPr/>
        </p:nvPicPr>
        <p:blipFill>
          <a:blip r:embed="rId3" cstate="print"/>
          <a:srcRect/>
          <a:stretch>
            <a:fillRect/>
          </a:stretch>
        </p:blipFill>
        <p:spPr bwMode="auto">
          <a:xfrm>
            <a:off x="4242197" y="1371600"/>
            <a:ext cx="4825603" cy="3505200"/>
          </a:xfrm>
          <a:prstGeom prst="rect">
            <a:avLst/>
          </a:prstGeom>
          <a:noFill/>
          <a:ln>
            <a:solidFill>
              <a:schemeClr val="accent1"/>
            </a:solidFill>
          </a:ln>
        </p:spPr>
      </p:pic>
      <p:sp>
        <p:nvSpPr>
          <p:cNvPr id="6" name="5 - Ορθογώνιο"/>
          <p:cNvSpPr/>
          <p:nvPr/>
        </p:nvSpPr>
        <p:spPr>
          <a:xfrm>
            <a:off x="4572000" y="4953000"/>
            <a:ext cx="4114800" cy="1169551"/>
          </a:xfrm>
          <a:prstGeom prst="rect">
            <a:avLst/>
          </a:prstGeom>
          <a:ln>
            <a:solidFill>
              <a:schemeClr val="accent1"/>
            </a:solidFill>
          </a:ln>
        </p:spPr>
        <p:txBody>
          <a:bodyPr wrap="square">
            <a:spAutoFit/>
          </a:bodyPr>
          <a:lstStyle/>
          <a:p>
            <a:r>
              <a:rPr lang="el-GR" sz="1400" b="1" dirty="0" smtClean="0"/>
              <a:t>Οι κορυφές του φάσματος εκπομπής βρίσκονται σε μεγαλύτερα λ από αυτές του φάσματος διέγερσης </a:t>
            </a:r>
            <a:r>
              <a:rPr lang="el-GR" sz="1400" dirty="0" smtClean="0"/>
              <a:t>(τα ηλεκτρόνια για τη διέγερσή τους απαιτούν μεγαλύτερη ενέργεια από όση ελευθερώνεται πάλι με τη μορφή ακτινοβολίας</a:t>
            </a:r>
            <a:r>
              <a:rPr lang="en-US" sz="1400" dirty="0" smtClean="0"/>
              <a:t>.</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39762"/>
          </a:xfrm>
        </p:spPr>
        <p:txBody>
          <a:bodyPr>
            <a:normAutofit/>
          </a:bodyPr>
          <a:lstStyle/>
          <a:p>
            <a:r>
              <a:rPr lang="el-GR" sz="3200" b="1" dirty="0" smtClean="0"/>
              <a:t>Φάσματα διέγερσης και εκπομπής</a:t>
            </a:r>
            <a:endParaRPr lang="en-US" sz="3200" b="1" dirty="0"/>
          </a:p>
        </p:txBody>
      </p:sp>
      <p:sp>
        <p:nvSpPr>
          <p:cNvPr id="4" name="3 - Ορθογώνιο"/>
          <p:cNvSpPr/>
          <p:nvPr/>
        </p:nvSpPr>
        <p:spPr>
          <a:xfrm>
            <a:off x="304800" y="914400"/>
            <a:ext cx="3733800" cy="5940088"/>
          </a:xfrm>
          <a:prstGeom prst="rect">
            <a:avLst/>
          </a:prstGeom>
        </p:spPr>
        <p:txBody>
          <a:bodyPr wrap="square">
            <a:spAutoFit/>
          </a:bodyPr>
          <a:lstStyle/>
          <a:p>
            <a:pPr algn="ctr"/>
            <a:r>
              <a:rPr lang="el-GR" sz="2000" b="1" dirty="0" smtClean="0"/>
              <a:t>Φάσμα διέγερσης</a:t>
            </a:r>
            <a:endParaRPr lang="en-US" sz="2000" b="1" dirty="0" smtClean="0"/>
          </a:p>
          <a:p>
            <a:pPr>
              <a:lnSpc>
                <a:spcPct val="150000"/>
              </a:lnSpc>
              <a:buFont typeface="Wingdings" pitchFamily="2" charset="2"/>
              <a:buChar char="q"/>
            </a:pPr>
            <a:r>
              <a:rPr lang="el-GR" sz="2000" dirty="0" smtClean="0"/>
              <a:t>Απεικόνιση ακτινοβολίας φθορισμού </a:t>
            </a:r>
            <a:r>
              <a:rPr lang="en-US" sz="2000" dirty="0" smtClean="0"/>
              <a:t>F</a:t>
            </a:r>
            <a:r>
              <a:rPr lang="el-GR" sz="2000" dirty="0" smtClean="0"/>
              <a:t> σε συνάρτηση του μήκους κύματος της ακτινοβολίας διέγερσης.</a:t>
            </a:r>
          </a:p>
          <a:p>
            <a:pPr>
              <a:lnSpc>
                <a:spcPct val="150000"/>
              </a:lnSpc>
              <a:buFont typeface="Wingdings" pitchFamily="2" charset="2"/>
              <a:buChar char="q"/>
            </a:pPr>
            <a:r>
              <a:rPr lang="el-GR" sz="2000" dirty="0" smtClean="0"/>
              <a:t>Το φάσμα διέγερσης λαμβάνεται με τοποθέτηση του μονοχρωμάτορα φθορισμού στο μήκος κύματος όπου έχουμε μέγιστη τιμή του </a:t>
            </a:r>
            <a:r>
              <a:rPr lang="en-US" sz="2000" dirty="0" smtClean="0"/>
              <a:t>F</a:t>
            </a:r>
            <a:r>
              <a:rPr lang="el-GR" sz="2000" dirty="0" smtClean="0"/>
              <a:t> (λ</a:t>
            </a:r>
            <a:r>
              <a:rPr lang="en-US" sz="2000" dirty="0" smtClean="0"/>
              <a:t>max)</a:t>
            </a:r>
            <a:r>
              <a:rPr lang="el-GR" sz="2000" dirty="0" smtClean="0"/>
              <a:t>και σάρωση με τον μονοχρωμάτορα διέγερσης, με σύγχρονη μέτρηση του </a:t>
            </a:r>
            <a:r>
              <a:rPr lang="en-US" sz="2000" dirty="0" smtClean="0"/>
              <a:t>F.</a:t>
            </a:r>
            <a:endParaRPr lang="el-GR" dirty="0"/>
          </a:p>
        </p:txBody>
      </p:sp>
      <p:sp>
        <p:nvSpPr>
          <p:cNvPr id="5" name="4 - Ορθογώνιο"/>
          <p:cNvSpPr/>
          <p:nvPr/>
        </p:nvSpPr>
        <p:spPr>
          <a:xfrm>
            <a:off x="5181601" y="990600"/>
            <a:ext cx="3657600" cy="5478423"/>
          </a:xfrm>
          <a:prstGeom prst="rect">
            <a:avLst/>
          </a:prstGeom>
        </p:spPr>
        <p:txBody>
          <a:bodyPr wrap="square">
            <a:spAutoFit/>
          </a:bodyPr>
          <a:lstStyle/>
          <a:p>
            <a:r>
              <a:rPr lang="el-GR" sz="2000" b="1" dirty="0" smtClean="0"/>
              <a:t>Φάσμα εκπομπής</a:t>
            </a:r>
            <a:endParaRPr lang="en-US" sz="2000" b="1" dirty="0" smtClean="0"/>
          </a:p>
          <a:p>
            <a:pPr>
              <a:lnSpc>
                <a:spcPct val="150000"/>
              </a:lnSpc>
              <a:buFont typeface="Wingdings" pitchFamily="2" charset="2"/>
              <a:buChar char="q"/>
            </a:pPr>
            <a:r>
              <a:rPr lang="el-GR" sz="2000" dirty="0" smtClean="0"/>
              <a:t>Απεικόνιση ακτινοβολίας φθορισμού </a:t>
            </a:r>
            <a:r>
              <a:rPr lang="en-US" sz="2000" dirty="0" smtClean="0"/>
              <a:t>F</a:t>
            </a:r>
            <a:r>
              <a:rPr lang="el-GR" sz="2000" dirty="0" smtClean="0"/>
              <a:t> σε συνάρτηση του μήκους κύματος της ακτινοβολίας εκπομπής.</a:t>
            </a:r>
          </a:p>
          <a:p>
            <a:pPr>
              <a:lnSpc>
                <a:spcPct val="150000"/>
              </a:lnSpc>
              <a:buFont typeface="Wingdings" pitchFamily="2" charset="2"/>
              <a:buChar char="q"/>
            </a:pPr>
            <a:r>
              <a:rPr lang="el-GR" sz="2000" dirty="0" smtClean="0"/>
              <a:t>Το φάσμα εκπομπής λαμβάνεται με τοποθέτηση του μονοχρωμάτορα διέγερσης στο μήκος κύματος όπου το </a:t>
            </a:r>
            <a:r>
              <a:rPr lang="en-US" sz="2000" dirty="0" smtClean="0"/>
              <a:t>F </a:t>
            </a:r>
            <a:r>
              <a:rPr lang="el-GR" sz="2000" dirty="0" smtClean="0"/>
              <a:t>είναι μέγιστο(λ</a:t>
            </a:r>
            <a:r>
              <a:rPr lang="en-US" sz="2000" dirty="0" smtClean="0"/>
              <a:t>max)</a:t>
            </a:r>
            <a:r>
              <a:rPr lang="el-GR" sz="2000" dirty="0" smtClean="0"/>
              <a:t> και σάρωση με τον μονοχρωμάτορα φθορισμού, με σύγχρονη μέτρηση του </a:t>
            </a:r>
            <a:r>
              <a:rPr lang="en-US" sz="2000" dirty="0" smtClean="0"/>
              <a:t>F.</a:t>
            </a:r>
            <a:endParaRPr lang="el-GR" sz="2000" b="1" dirty="0"/>
          </a:p>
        </p:txBody>
      </p:sp>
      <p:sp>
        <p:nvSpPr>
          <p:cNvPr id="7" name="6 - Ορθογώνιο"/>
          <p:cNvSpPr/>
          <p:nvPr/>
        </p:nvSpPr>
        <p:spPr>
          <a:xfrm>
            <a:off x="2362200" y="6400800"/>
            <a:ext cx="4724400" cy="369332"/>
          </a:xfrm>
          <a:prstGeom prst="rect">
            <a:avLst/>
          </a:prstGeom>
          <a:ln>
            <a:solidFill>
              <a:schemeClr val="accent1"/>
            </a:solidFill>
          </a:ln>
        </p:spPr>
        <p:txBody>
          <a:bodyPr wrap="square">
            <a:spAutoFit/>
          </a:bodyPr>
          <a:lstStyle/>
          <a:p>
            <a:r>
              <a:rPr lang="el-GR" b="1" dirty="0" smtClean="0">
                <a:solidFill>
                  <a:schemeClr val="tx1"/>
                </a:solidFill>
              </a:rPr>
              <a:t>Το λ</a:t>
            </a:r>
            <a:r>
              <a:rPr lang="en-US" b="1" dirty="0" smtClean="0">
                <a:solidFill>
                  <a:schemeClr val="tx1"/>
                </a:solidFill>
              </a:rPr>
              <a:t>max </a:t>
            </a:r>
            <a:r>
              <a:rPr lang="el-GR" b="1" dirty="0" smtClean="0">
                <a:solidFill>
                  <a:schemeClr val="tx1"/>
                </a:solidFill>
              </a:rPr>
              <a:t>είναι χαρακτηριστικό για κάθε ένωση</a:t>
            </a:r>
            <a:endParaRPr lang="el-GR"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a:bodyPr>
          <a:lstStyle/>
          <a:p>
            <a:r>
              <a:rPr lang="el-GR" sz="3200" b="1" dirty="0" smtClean="0"/>
              <a:t>Παράδειγμα </a:t>
            </a:r>
            <a:r>
              <a:rPr lang="el-GR" sz="3200" b="1" dirty="0" err="1" smtClean="0"/>
              <a:t>ανθρακενίου</a:t>
            </a:r>
            <a:endParaRPr lang="en-US" sz="3200" b="1" dirty="0"/>
          </a:p>
        </p:txBody>
      </p:sp>
      <p:sp>
        <p:nvSpPr>
          <p:cNvPr id="6" name="9 - Θέση περιεχομένου"/>
          <p:cNvSpPr>
            <a:spLocks noGrp="1"/>
          </p:cNvSpPr>
          <p:nvPr>
            <p:ph sz="half" idx="1"/>
          </p:nvPr>
        </p:nvSpPr>
        <p:spPr>
          <a:xfrm>
            <a:off x="228600" y="1371600"/>
            <a:ext cx="4191000" cy="5181600"/>
          </a:xfrm>
        </p:spPr>
        <p:txBody>
          <a:bodyPr>
            <a:noAutofit/>
          </a:bodyPr>
          <a:lstStyle/>
          <a:p>
            <a:pPr>
              <a:buFont typeface="Wingdings" pitchFamily="2" charset="2"/>
              <a:buChar char="Ø"/>
            </a:pPr>
            <a:r>
              <a:rPr lang="el-GR" sz="2000" dirty="0" smtClean="0"/>
              <a:t>Από το σχήμα φαίνονται:</a:t>
            </a:r>
          </a:p>
          <a:p>
            <a:pPr marL="514350" indent="-514350">
              <a:buFont typeface="+mj-lt"/>
              <a:buAutoNum type="arabicPeriod"/>
            </a:pPr>
            <a:r>
              <a:rPr lang="el-GR" sz="2000" dirty="0" smtClean="0"/>
              <a:t>Η σχέση ειδώλου-αντικειμένου των δύο φασμάτων</a:t>
            </a:r>
          </a:p>
          <a:p>
            <a:pPr marL="514350" indent="-514350">
              <a:buFont typeface="+mj-lt"/>
              <a:buAutoNum type="arabicPeriod"/>
            </a:pPr>
            <a:r>
              <a:rPr lang="el-GR" sz="2000" dirty="0" smtClean="0"/>
              <a:t>Η μετατόπιση του φάσματος εκπομπής προς μεγαλύτερα μήκη κύματος</a:t>
            </a:r>
          </a:p>
          <a:p>
            <a:pPr marL="514350" indent="-514350">
              <a:buFont typeface="+mj-lt"/>
              <a:buAutoNum type="arabicPeriod"/>
            </a:pPr>
            <a:r>
              <a:rPr lang="el-GR" sz="2000" dirty="0" smtClean="0"/>
              <a:t>Η εμφάνιση μίας μόνο καμπύλης στο φάσμα εκπομπής (με τρεις κορυφές) έναντι δύο ζωνών στο φάσμα διέγερσης</a:t>
            </a:r>
          </a:p>
          <a:p>
            <a:pPr marL="514350" indent="-514350">
              <a:buFont typeface="+mj-lt"/>
              <a:buAutoNum type="arabicPeriod"/>
            </a:pPr>
            <a:r>
              <a:rPr lang="el-GR" sz="2000" dirty="0" smtClean="0"/>
              <a:t>Η σύμπτωση των δύο φασμάτων σε μήκος κύματος </a:t>
            </a:r>
            <a:r>
              <a:rPr lang="en-US" sz="2000" dirty="0" smtClean="0"/>
              <a:t>375nm</a:t>
            </a:r>
            <a:r>
              <a:rPr lang="el-GR" sz="2000" dirty="0" smtClean="0"/>
              <a:t> αντιστοιχεί σε επιστροφή ηλεκτρονίων από το μηδενικό σημείο ταλάντωσης της </a:t>
            </a:r>
            <a:r>
              <a:rPr lang="en-US" sz="2000" dirty="0" smtClean="0"/>
              <a:t>S</a:t>
            </a:r>
            <a:r>
              <a:rPr lang="el-GR" sz="2000" dirty="0" smtClean="0"/>
              <a:t>1 στην </a:t>
            </a:r>
            <a:r>
              <a:rPr lang="en-US" sz="2000" dirty="0" smtClean="0"/>
              <a:t>S0.</a:t>
            </a:r>
            <a:endParaRPr lang="el-GR" sz="2000" dirty="0"/>
          </a:p>
        </p:txBody>
      </p:sp>
      <p:pic>
        <p:nvPicPr>
          <p:cNvPr id="7" name="Picture 2"/>
          <p:cNvPicPr>
            <a:picLocks noChangeAspect="1" noChangeArrowheads="1"/>
          </p:cNvPicPr>
          <p:nvPr/>
        </p:nvPicPr>
        <p:blipFill>
          <a:blip r:embed="rId3" cstate="print"/>
          <a:srcRect l="11574" t="2866" r="11212" b="26114"/>
          <a:stretch>
            <a:fillRect/>
          </a:stretch>
        </p:blipFill>
        <p:spPr bwMode="auto">
          <a:xfrm>
            <a:off x="4475970" y="1950368"/>
            <a:ext cx="4591830" cy="3155032"/>
          </a:xfrm>
          <a:prstGeom prst="rect">
            <a:avLst/>
          </a:prstGeom>
          <a:noFill/>
          <a:ln w="9525">
            <a:solidFill>
              <a:schemeClr val="accent1"/>
            </a:solid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1662</Words>
  <Application>Microsoft Office PowerPoint</Application>
  <PresentationFormat>Προβολή στην οθόνη (4:3)</PresentationFormat>
  <Paragraphs>196</Paragraphs>
  <Slides>28</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Ενόργανη Ανάλυση II</vt:lpstr>
      <vt:lpstr>Άδειες Χρήσης</vt:lpstr>
      <vt:lpstr>Χρηματοδότηση</vt:lpstr>
      <vt:lpstr>Σκοπός  ενότητας</vt:lpstr>
      <vt:lpstr>Περιεχόμενα ενότητας</vt:lpstr>
      <vt:lpstr>Τι είναι ο φθορισμός;</vt:lpstr>
      <vt:lpstr>Τύποι φασμάτων</vt:lpstr>
      <vt:lpstr>Φάσματα διέγερσης και εκπομπής</vt:lpstr>
      <vt:lpstr>Παράδειγμα ανθρακενίου</vt:lpstr>
      <vt:lpstr>Ενεργειακά επίπεδα</vt:lpstr>
      <vt:lpstr>Ενεργειακά επίπεδα</vt:lpstr>
      <vt:lpstr>Ηλεκτρονιακές στάθμες</vt:lpstr>
      <vt:lpstr>Παράγοντες που επιδρούν στον φθορισμό</vt:lpstr>
      <vt:lpstr>Παράγοντες που επιδρούν στον φθορισμό</vt:lpstr>
      <vt:lpstr>Οργανολογία φθορισμομετρίας</vt:lpstr>
      <vt:lpstr>Οργανολογία φθορισμομετρίας</vt:lpstr>
      <vt:lpstr>Οργανολογία φθορισμομετρίας</vt:lpstr>
      <vt:lpstr>Οργανολογία φθορισμομετρίας</vt:lpstr>
      <vt:lpstr>Πλεονεκτήματα της Φθορισμομετρίας έναντι της Φασματοσκοπίας</vt:lpstr>
      <vt:lpstr> Πλεονεκτήματα φθορισμομετρίας </vt:lpstr>
      <vt:lpstr> Μειονεκτήματα φθορισμομετρίας </vt:lpstr>
      <vt:lpstr>Φθορίζουσες χρωστικές</vt:lpstr>
      <vt:lpstr>Εφαρμογές</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Ενόργανη Ανάλυση II</dc:title>
  <dc:creator>Fotis</dc:creator>
  <cp:lastModifiedBy>pc4</cp:lastModifiedBy>
  <cp:revision>38</cp:revision>
  <dcterms:created xsi:type="dcterms:W3CDTF">2015-08-23T10:09:25Z</dcterms:created>
  <dcterms:modified xsi:type="dcterms:W3CDTF">2015-09-07T09:39:33Z</dcterms:modified>
</cp:coreProperties>
</file>