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78"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855A7A-F62F-4145-B267-B0B34137602C}" type="datetimeFigureOut">
              <a:rPr lang="el-GR" smtClean="0"/>
              <a:t>17/4/2019</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AAE433-2D2D-41A8-8E6D-10B40BAF7001}" type="slidenum">
              <a:rPr lang="el-GR" smtClean="0"/>
              <a:t>‹#›</a:t>
            </a:fld>
            <a:endParaRPr lang="el-GR"/>
          </a:p>
        </p:txBody>
      </p:sp>
    </p:spTree>
    <p:extLst>
      <p:ext uri="{BB962C8B-B14F-4D97-AF65-F5344CB8AC3E}">
        <p14:creationId xmlns:p14="http://schemas.microsoft.com/office/powerpoint/2010/main" val="1766525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5"/>
          </p:nvPr>
        </p:nvSpPr>
        <p:spPr/>
        <p:txBody>
          <a:bodyPr/>
          <a:lstStyle/>
          <a:p>
            <a:fld id="{1EAAE433-2D2D-41A8-8E6D-10B40BAF7001}" type="slidenum">
              <a:rPr lang="el-GR" smtClean="0"/>
              <a:t>3</a:t>
            </a:fld>
            <a:endParaRPr lang="el-GR"/>
          </a:p>
        </p:txBody>
      </p:sp>
    </p:spTree>
    <p:extLst>
      <p:ext uri="{BB962C8B-B14F-4D97-AF65-F5344CB8AC3E}">
        <p14:creationId xmlns:p14="http://schemas.microsoft.com/office/powerpoint/2010/main" val="3415732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3982E5-3811-4185-ADFA-591C3174876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2036A9B-55D1-4B95-968D-410278EE53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356AE96-FC86-4603-B2F4-ED5B3946ADE5}"/>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5" name="Θέση υποσέλιδου 4">
            <a:extLst>
              <a:ext uri="{FF2B5EF4-FFF2-40B4-BE49-F238E27FC236}">
                <a16:creationId xmlns:a16="http://schemas.microsoft.com/office/drawing/2014/main" id="{815E3334-71DF-432B-ABE1-478238C3ACD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4326BB0-98CE-4774-B21B-46216D076F19}"/>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2991474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DFD679-4B94-4989-956F-DA3BACD9AD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2888828-4840-4347-A020-CCDDA29034C9}"/>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92D7512-45CB-400D-87B5-094362CF9A8D}"/>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5" name="Θέση υποσέλιδου 4">
            <a:extLst>
              <a:ext uri="{FF2B5EF4-FFF2-40B4-BE49-F238E27FC236}">
                <a16:creationId xmlns:a16="http://schemas.microsoft.com/office/drawing/2014/main" id="{7FD905DE-37ED-453F-817E-D0843B512E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463D99A-474C-4D34-B3A5-7A811F90BDA5}"/>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223279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EFD9B75-E8C6-4A6D-B302-636447A47D74}"/>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FFABFD2-A2E9-42F1-B749-C9A76DD58CB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65299DB-C56C-4EF4-898F-2A9CA0124984}"/>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5" name="Θέση υποσέλιδου 4">
            <a:extLst>
              <a:ext uri="{FF2B5EF4-FFF2-40B4-BE49-F238E27FC236}">
                <a16:creationId xmlns:a16="http://schemas.microsoft.com/office/drawing/2014/main" id="{2DB4099C-E676-4CE4-8414-D65DEA9D870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B16A3A8-4939-424A-904B-EFBD6314C03F}"/>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614021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0F6764-DBA3-4BA7-A135-2B49886EA52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F2873A8-8EF8-4020-846B-71090C16A06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229FDDB-1F85-4BF5-B53A-DAE2E6076771}"/>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5" name="Θέση υποσέλιδου 4">
            <a:extLst>
              <a:ext uri="{FF2B5EF4-FFF2-40B4-BE49-F238E27FC236}">
                <a16:creationId xmlns:a16="http://schemas.microsoft.com/office/drawing/2014/main" id="{4A5934BF-0CBD-4A43-9937-5627A9622B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F6E0777-E569-4372-A643-E1FE1E009EEF}"/>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522891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445EBC-DFAA-47D4-BDC5-4824010FB7E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B33778D-5277-4C72-914E-C97BA78A61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2949F98-5D64-4AC1-9C5E-4582F2BC6C34}"/>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5" name="Θέση υποσέλιδου 4">
            <a:extLst>
              <a:ext uri="{FF2B5EF4-FFF2-40B4-BE49-F238E27FC236}">
                <a16:creationId xmlns:a16="http://schemas.microsoft.com/office/drawing/2014/main" id="{2F4F8592-B924-4952-9162-24907CE198E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A3311F8-2973-4292-A35F-47E80A00D101}"/>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46901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09A388-3003-491C-B737-A046698C546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6DADFF0-1D58-4B80-8242-69D4CF78581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39C5F82-1484-41E2-869A-C8B0318F91D0}"/>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EA5D6E8-A90E-466F-98FA-96B917B5C72F}"/>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6" name="Θέση υποσέλιδου 5">
            <a:extLst>
              <a:ext uri="{FF2B5EF4-FFF2-40B4-BE49-F238E27FC236}">
                <a16:creationId xmlns:a16="http://schemas.microsoft.com/office/drawing/2014/main" id="{DA760EBE-7CD3-47BF-A50B-2A6E3BC565A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2069272-FC8B-4ABC-98CB-07FB3AB972AD}"/>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110609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2677E1-361E-4EB0-946F-5863066A17D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983C466-56FA-41A2-9B5B-5540C80C5A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B3C2289-6CDA-4BA6-9EF0-F6C27BCD014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394CD6F-4CAF-41CC-B64A-24BD548043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1A7DF33E-C336-4A09-97E8-2F7C2445220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AB079DF-1FCE-4BF5-BDF9-D1EE96808F4B}"/>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8" name="Θέση υποσέλιδου 7">
            <a:extLst>
              <a:ext uri="{FF2B5EF4-FFF2-40B4-BE49-F238E27FC236}">
                <a16:creationId xmlns:a16="http://schemas.microsoft.com/office/drawing/2014/main" id="{8AE85E6B-342D-4EB0-B979-A62A9349DF3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207E0EF-1ADF-414D-865D-C406BC952609}"/>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23336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EFAA75-6683-4276-BFF8-B1D13169A76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4941116-930A-4A31-8AE3-184F3546C220}"/>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4" name="Θέση υποσέλιδου 3">
            <a:extLst>
              <a:ext uri="{FF2B5EF4-FFF2-40B4-BE49-F238E27FC236}">
                <a16:creationId xmlns:a16="http://schemas.microsoft.com/office/drawing/2014/main" id="{18DFC970-756D-408A-80C8-F1393A2C0DC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16E2712-588D-4F17-88C9-547C8A710B82}"/>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1412019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DD04249-2E62-4199-B6AD-149A53714849}"/>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3" name="Θέση υποσέλιδου 2">
            <a:extLst>
              <a:ext uri="{FF2B5EF4-FFF2-40B4-BE49-F238E27FC236}">
                <a16:creationId xmlns:a16="http://schemas.microsoft.com/office/drawing/2014/main" id="{1709AD15-49B3-4BF3-AA34-67C39C7DB91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9655D52-01FC-47C7-8336-96C0E0F65D26}"/>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428747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CB8A13-2403-479A-8E42-136E2EC1B7E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76358E3-EA85-47B1-A859-6062D3D945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5C04570-B896-4C2E-93EA-13824A6E56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C03D795-B4B7-40BA-BAB7-3259CB2E9C30}"/>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6" name="Θέση υποσέλιδου 5">
            <a:extLst>
              <a:ext uri="{FF2B5EF4-FFF2-40B4-BE49-F238E27FC236}">
                <a16:creationId xmlns:a16="http://schemas.microsoft.com/office/drawing/2014/main" id="{4F2752DA-0CE1-4213-B30D-C53E79CD66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3226421-7D36-48A1-8950-F25A6A577C8A}"/>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28973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713327-2BDF-49BD-9D50-025EFC6E4D5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5083AEA-5992-44F7-AB91-0D3A28C81D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1CB2E56-1C28-4B2E-9174-14EFF640DF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D51654F-1117-4320-8CA1-03339C133549}"/>
              </a:ext>
            </a:extLst>
          </p:cNvPr>
          <p:cNvSpPr>
            <a:spLocks noGrp="1"/>
          </p:cNvSpPr>
          <p:nvPr>
            <p:ph type="dt" sz="half" idx="10"/>
          </p:nvPr>
        </p:nvSpPr>
        <p:spPr/>
        <p:txBody>
          <a:bodyPr/>
          <a:lstStyle/>
          <a:p>
            <a:fld id="{6230EA8F-2984-429A-AAC0-D0E9E4C19F89}" type="datetimeFigureOut">
              <a:rPr lang="el-GR" smtClean="0"/>
              <a:t>17/4/2019</a:t>
            </a:fld>
            <a:endParaRPr lang="el-GR"/>
          </a:p>
        </p:txBody>
      </p:sp>
      <p:sp>
        <p:nvSpPr>
          <p:cNvPr id="6" name="Θέση υποσέλιδου 5">
            <a:extLst>
              <a:ext uri="{FF2B5EF4-FFF2-40B4-BE49-F238E27FC236}">
                <a16:creationId xmlns:a16="http://schemas.microsoft.com/office/drawing/2014/main" id="{8C18DD86-1B8D-4CB1-BD8B-222041E1AFB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C7D8D03-2F24-4453-938E-0491B521B590}"/>
              </a:ext>
            </a:extLst>
          </p:cNvPr>
          <p:cNvSpPr>
            <a:spLocks noGrp="1"/>
          </p:cNvSpPr>
          <p:nvPr>
            <p:ph type="sldNum" sz="quarter" idx="12"/>
          </p:nvPr>
        </p:nvSpPr>
        <p:spPr/>
        <p:txBody>
          <a:bodyPr/>
          <a:lstStyle/>
          <a:p>
            <a:fld id="{720F8E33-41A8-4853-86D5-6C970E243066}" type="slidenum">
              <a:rPr lang="el-GR" smtClean="0"/>
              <a:t>‹#›</a:t>
            </a:fld>
            <a:endParaRPr lang="el-GR"/>
          </a:p>
        </p:txBody>
      </p:sp>
    </p:spTree>
    <p:extLst>
      <p:ext uri="{BB962C8B-B14F-4D97-AF65-F5344CB8AC3E}">
        <p14:creationId xmlns:p14="http://schemas.microsoft.com/office/powerpoint/2010/main" val="3934063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2A46F43-1277-49E5-9737-5981F8A2D0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D087F9F-369A-4F3D-ADB3-72597E5888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4F30156-A5E6-49C5-A210-5BA58903E2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0EA8F-2984-429A-AAC0-D0E9E4C19F89}" type="datetimeFigureOut">
              <a:rPr lang="el-GR" smtClean="0"/>
              <a:t>17/4/2019</a:t>
            </a:fld>
            <a:endParaRPr lang="el-GR"/>
          </a:p>
        </p:txBody>
      </p:sp>
      <p:sp>
        <p:nvSpPr>
          <p:cNvPr id="5" name="Θέση υποσέλιδου 4">
            <a:extLst>
              <a:ext uri="{FF2B5EF4-FFF2-40B4-BE49-F238E27FC236}">
                <a16:creationId xmlns:a16="http://schemas.microsoft.com/office/drawing/2014/main" id="{646E9942-62A9-4D9A-93C3-7100C5A271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72E3E98-DEF2-455B-A8E3-C07EEB8F36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F8E33-41A8-4853-86D5-6C970E243066}" type="slidenum">
              <a:rPr lang="el-GR" smtClean="0"/>
              <a:t>‹#›</a:t>
            </a:fld>
            <a:endParaRPr lang="el-GR"/>
          </a:p>
        </p:txBody>
      </p:sp>
    </p:spTree>
    <p:extLst>
      <p:ext uri="{BB962C8B-B14F-4D97-AF65-F5344CB8AC3E}">
        <p14:creationId xmlns:p14="http://schemas.microsoft.com/office/powerpoint/2010/main" val="1778742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DDF81F-3669-432E-9D40-D5FD1FE3503F}"/>
              </a:ext>
            </a:extLst>
          </p:cNvPr>
          <p:cNvSpPr>
            <a:spLocks noGrp="1"/>
          </p:cNvSpPr>
          <p:nvPr>
            <p:ph type="title"/>
          </p:nvPr>
        </p:nvSpPr>
        <p:spPr>
          <a:xfrm>
            <a:off x="838200" y="365125"/>
            <a:ext cx="10515600" cy="858763"/>
          </a:xfrm>
        </p:spPr>
        <p:txBody>
          <a:bodyPr>
            <a:normAutofit fontScale="90000"/>
          </a:bodyPr>
          <a:lstStyle/>
          <a:p>
            <a:pPr algn="ctr"/>
            <a:r>
              <a:rPr lang="el-GR" b="1" i="1" dirty="0"/>
              <a:t>Ο </a:t>
            </a:r>
            <a:r>
              <a:rPr lang="el-GR" b="1" i="1" dirty="0" err="1"/>
              <a:t>Δωδεκάλογος</a:t>
            </a:r>
            <a:r>
              <a:rPr lang="el-GR" b="1" i="1" dirty="0"/>
              <a:t> του Γύφτου </a:t>
            </a:r>
            <a:r>
              <a:rPr lang="el-GR" dirty="0"/>
              <a:t>(1907)</a:t>
            </a:r>
            <a:br>
              <a:rPr lang="el-GR" dirty="0"/>
            </a:br>
            <a:r>
              <a:rPr lang="el-GR" dirty="0"/>
              <a:t>«Πρόλογος»</a:t>
            </a:r>
          </a:p>
        </p:txBody>
      </p:sp>
      <p:sp>
        <p:nvSpPr>
          <p:cNvPr id="3" name="Θέση περιεχομένου 2">
            <a:extLst>
              <a:ext uri="{FF2B5EF4-FFF2-40B4-BE49-F238E27FC236}">
                <a16:creationId xmlns:a16="http://schemas.microsoft.com/office/drawing/2014/main" id="{8E69F550-0E09-430C-AB72-AD28E44DAFDE}"/>
              </a:ext>
            </a:extLst>
          </p:cNvPr>
          <p:cNvSpPr>
            <a:spLocks noGrp="1"/>
          </p:cNvSpPr>
          <p:nvPr>
            <p:ph idx="1"/>
          </p:nvPr>
        </p:nvSpPr>
        <p:spPr>
          <a:xfrm>
            <a:off x="196948" y="1491174"/>
            <a:ext cx="11760590" cy="5219115"/>
          </a:xfrm>
        </p:spPr>
        <p:txBody>
          <a:bodyPr/>
          <a:lstStyle/>
          <a:p>
            <a:r>
              <a:rPr lang="el-GR" dirty="0"/>
              <a:t>Ερέθισμα για την έμπνευση του ποιήματος: Μια τσιγγάνα του δρόμου, «σαν ιδεατή», «μια σαν εκείνες που μας την παρασταίνει  κάπου […] ο Θεόφιλος </a:t>
            </a:r>
            <a:r>
              <a:rPr lang="el-GR" dirty="0" err="1"/>
              <a:t>Γκωτιέ</a:t>
            </a:r>
            <a:r>
              <a:rPr lang="el-GR" dirty="0"/>
              <a:t>». Έτσι «από τη γύφτισσα πέρασα στο γύφτο». Επίσης: «Κ’ ύστερα κάποτε θα θυμήθηκα το μικρό αριστούργημα του </a:t>
            </a:r>
            <a:r>
              <a:rPr lang="en-US" dirty="0" err="1"/>
              <a:t>Lenau</a:t>
            </a:r>
            <a:r>
              <a:rPr lang="el-GR" dirty="0"/>
              <a:t>, τους τρεις Γύφτους του».</a:t>
            </a:r>
          </a:p>
          <a:p>
            <a:r>
              <a:rPr lang="el-GR" dirty="0"/>
              <a:t>Ταύτιση ποιητή με τον Γύφτο: </a:t>
            </a:r>
          </a:p>
          <a:p>
            <a:pPr marL="0" indent="0">
              <a:buNone/>
            </a:pPr>
            <a:r>
              <a:rPr lang="el-GR" dirty="0"/>
              <a:t>«Κ’ ένιωθα μέσα μου πως κ’ εγώ </a:t>
            </a:r>
            <a:r>
              <a:rPr lang="el-GR" dirty="0" err="1"/>
              <a:t>είμ</a:t>
            </a:r>
            <a:r>
              <a:rPr lang="el-GR" dirty="0"/>
              <a:t>’ ένας γύφτος, όσο κι αν ντρεπόμουν να το μολογήσω· γύφτος με τις κακίες του και τις κακομοιριές· μέσα στην καταραμένη φυλή, όσο κι αν τον έκρυβα κάτω από πλούσια ντύματα, τον εαυτό μου έπαιρνα να τραγουδήσω».</a:t>
            </a:r>
          </a:p>
          <a:p>
            <a:pPr marL="0" indent="0">
              <a:buNone/>
            </a:pPr>
            <a:r>
              <a:rPr lang="el-GR" dirty="0"/>
              <a:t>«Ίσα ίσα γιατί σταμάτησα στο γύφτο θα </a:t>
            </a:r>
            <a:r>
              <a:rPr lang="el-GR" dirty="0" err="1"/>
              <a:t>πη</a:t>
            </a:r>
            <a:r>
              <a:rPr lang="el-GR" dirty="0"/>
              <a:t> πως είμαι κ’ ένας γύφτος· η ψυχή μου είναι και τέτοια. Μα η ψυχή μου είναι πολυπρόσωπη».</a:t>
            </a:r>
          </a:p>
        </p:txBody>
      </p:sp>
    </p:spTree>
    <p:extLst>
      <p:ext uri="{BB962C8B-B14F-4D97-AF65-F5344CB8AC3E}">
        <p14:creationId xmlns:p14="http://schemas.microsoft.com/office/powerpoint/2010/main" val="3971301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BBF1BC-A07C-425F-B0B5-AFA635A258EB}"/>
              </a:ext>
            </a:extLst>
          </p:cNvPr>
          <p:cNvSpPr>
            <a:spLocks noGrp="1"/>
          </p:cNvSpPr>
          <p:nvPr>
            <p:ph type="title"/>
          </p:nvPr>
        </p:nvSpPr>
        <p:spPr>
          <a:xfrm>
            <a:off x="211014" y="232117"/>
            <a:ext cx="11760591" cy="788426"/>
          </a:xfrm>
        </p:spPr>
        <p:txBody>
          <a:bodyPr/>
          <a:lstStyle/>
          <a:p>
            <a:pPr algn="ctr"/>
            <a:r>
              <a:rPr lang="el-GR" b="1" dirty="0"/>
              <a:t>ΕΡΜΗΝΕΙΕΣ</a:t>
            </a:r>
            <a:r>
              <a:rPr lang="el-GR" dirty="0"/>
              <a:t> ΓΙΑ ΤΟΝ </a:t>
            </a:r>
            <a:r>
              <a:rPr lang="el-GR" i="1" dirty="0" err="1"/>
              <a:t>ΔΩΔΕΚΑΛΟΓΟ</a:t>
            </a:r>
            <a:r>
              <a:rPr lang="el-GR" i="1" dirty="0"/>
              <a:t> ΤΟΥ ΓΥΦΤΟΥ</a:t>
            </a:r>
          </a:p>
        </p:txBody>
      </p:sp>
      <p:sp>
        <p:nvSpPr>
          <p:cNvPr id="3" name="Θέση περιεχομένου 2">
            <a:extLst>
              <a:ext uri="{FF2B5EF4-FFF2-40B4-BE49-F238E27FC236}">
                <a16:creationId xmlns:a16="http://schemas.microsoft.com/office/drawing/2014/main" id="{6C8FA6D8-BA94-46C3-AC64-586650DB5433}"/>
              </a:ext>
            </a:extLst>
          </p:cNvPr>
          <p:cNvSpPr>
            <a:spLocks noGrp="1"/>
          </p:cNvSpPr>
          <p:nvPr>
            <p:ph idx="1"/>
          </p:nvPr>
        </p:nvSpPr>
        <p:spPr>
          <a:xfrm>
            <a:off x="100817" y="1209822"/>
            <a:ext cx="11980986" cy="5416061"/>
          </a:xfrm>
        </p:spPr>
        <p:txBody>
          <a:bodyPr>
            <a:normAutofit fontScale="92500" lnSpcReduction="10000"/>
          </a:bodyPr>
          <a:lstStyle/>
          <a:p>
            <a:pPr>
              <a:buFont typeface="Wingdings" panose="05000000000000000000" pitchFamily="2" charset="2"/>
              <a:buChar char="Ø"/>
            </a:pPr>
            <a:r>
              <a:rPr lang="el-GR" dirty="0"/>
              <a:t>Ελληνοκεντρική: Πέτρος Βλαστός (1907): «</a:t>
            </a:r>
            <a:r>
              <a:rPr lang="el-GR" dirty="0" err="1"/>
              <a:t>Δωδεκάλογος</a:t>
            </a:r>
            <a:r>
              <a:rPr lang="el-GR" dirty="0"/>
              <a:t> της Ρωμιοσύνης». Την ίδια άποψη συμμερίστηκαν (με αποκλίσεις) οι Π. Νιρβάνας, Ίων Δραγούμης, </a:t>
            </a:r>
            <a:r>
              <a:rPr lang="el-GR" dirty="0" err="1"/>
              <a:t>Ηλ</a:t>
            </a:r>
            <a:r>
              <a:rPr lang="el-GR" dirty="0"/>
              <a:t>. </a:t>
            </a:r>
            <a:r>
              <a:rPr lang="el-GR" dirty="0" err="1"/>
              <a:t>Βουτιερίδης</a:t>
            </a:r>
            <a:r>
              <a:rPr lang="el-GR" dirty="0"/>
              <a:t>, ο οποίος θεωρούσε ότι το ποίημά έπρεπε να ονομάζεται «το ποίημα της Φυλής»</a:t>
            </a:r>
          </a:p>
          <a:p>
            <a:pPr>
              <a:buFont typeface="Wingdings" panose="05000000000000000000" pitchFamily="2" charset="2"/>
              <a:buChar char="Ø"/>
            </a:pPr>
            <a:r>
              <a:rPr lang="el-GR" dirty="0"/>
              <a:t>Το ποίημα ως θρίαμβος του ατομικισμού και εκδήλωση της «κάθε κάπως ξεχωριστής ατομικότητας»: Άλκης Θρύλος, Γ. </a:t>
            </a:r>
            <a:r>
              <a:rPr lang="el-GR" dirty="0" err="1"/>
              <a:t>Θεοτοκάς</a:t>
            </a:r>
            <a:r>
              <a:rPr lang="el-GR" dirty="0"/>
              <a:t>, ώς ένα βαθμό και ο Α. Καραντώνης. </a:t>
            </a:r>
          </a:p>
          <a:p>
            <a:pPr>
              <a:buFont typeface="Wingdings" panose="05000000000000000000" pitchFamily="2" charset="2"/>
              <a:buChar char="Ø"/>
            </a:pPr>
            <a:r>
              <a:rPr lang="el-GR" dirty="0"/>
              <a:t>Φιλοσοφική θεώρηση του ποιήματος που ορίζει τον Γύφτο ως «συμβολική ενσάρκωση της Ελεύθερης Σκέψης» και ως αντικείμενο του ποιήματος τον «Ιδεώδη Άνθρωπο»: Β. </a:t>
            </a:r>
            <a:r>
              <a:rPr lang="el-GR" dirty="0" err="1"/>
              <a:t>Κουζόπουλος</a:t>
            </a:r>
            <a:r>
              <a:rPr lang="el-GR" dirty="0"/>
              <a:t> και Δ. </a:t>
            </a:r>
            <a:r>
              <a:rPr lang="el-GR" dirty="0" err="1"/>
              <a:t>Βεζάνης</a:t>
            </a:r>
            <a:r>
              <a:rPr lang="el-GR" dirty="0"/>
              <a:t> (1930).</a:t>
            </a:r>
          </a:p>
          <a:p>
            <a:pPr>
              <a:buFont typeface="Wingdings" panose="05000000000000000000" pitchFamily="2" charset="2"/>
              <a:buChar char="Ø"/>
            </a:pPr>
            <a:r>
              <a:rPr lang="el-GR" dirty="0"/>
              <a:t>Ψυχολογική: το ποίημα ως «ιστορία της ψυχής που λυτρώνεται με την τέχνη» (Κ. Θ. Δημαράς, 1943)</a:t>
            </a:r>
          </a:p>
          <a:p>
            <a:pPr>
              <a:buFont typeface="Wingdings" panose="05000000000000000000" pitchFamily="2" charset="2"/>
              <a:buChar char="Ø"/>
            </a:pPr>
            <a:r>
              <a:rPr lang="el-GR" dirty="0"/>
              <a:t>Μαρξιστική: ποίημα επαναστατικό, λαϊκό και διεθνιστικό (Νίκος Ζαχαριάδης, 1943 &amp; Μάρκος Αυγέρης, 1966)</a:t>
            </a:r>
          </a:p>
          <a:p>
            <a:pPr>
              <a:buFont typeface="Wingdings" panose="05000000000000000000" pitchFamily="2" charset="2"/>
              <a:buChar char="Ø"/>
            </a:pPr>
            <a:r>
              <a:rPr lang="el-GR" dirty="0"/>
              <a:t>Συμβολή του ποιήματος στην εξέλιξη του ελληνικού μοντερνισμού (Δ. </a:t>
            </a:r>
            <a:r>
              <a:rPr lang="el-GR" dirty="0" err="1"/>
              <a:t>Τζιόβας</a:t>
            </a:r>
            <a:r>
              <a:rPr lang="el-GR" dirty="0"/>
              <a:t>, 1993)</a:t>
            </a:r>
          </a:p>
        </p:txBody>
      </p:sp>
    </p:spTree>
    <p:extLst>
      <p:ext uri="{BB962C8B-B14F-4D97-AF65-F5344CB8AC3E}">
        <p14:creationId xmlns:p14="http://schemas.microsoft.com/office/powerpoint/2010/main" val="1078752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2D0804-4539-4E98-9B67-D50F7591A5E7}"/>
              </a:ext>
            </a:extLst>
          </p:cNvPr>
          <p:cNvSpPr>
            <a:spLocks noGrp="1"/>
          </p:cNvSpPr>
          <p:nvPr>
            <p:ph type="title"/>
          </p:nvPr>
        </p:nvSpPr>
        <p:spPr/>
        <p:txBody>
          <a:bodyPr/>
          <a:lstStyle/>
          <a:p>
            <a:pPr algn="ctr"/>
            <a:r>
              <a:rPr lang="el-GR" dirty="0"/>
              <a:t>Βιβλιογραφία </a:t>
            </a:r>
          </a:p>
        </p:txBody>
      </p:sp>
      <p:sp>
        <p:nvSpPr>
          <p:cNvPr id="3" name="Θέση περιεχομένου 2">
            <a:extLst>
              <a:ext uri="{FF2B5EF4-FFF2-40B4-BE49-F238E27FC236}">
                <a16:creationId xmlns:a16="http://schemas.microsoft.com/office/drawing/2014/main" id="{A3F4F02A-DF65-46AC-98AA-33ACCF774751}"/>
              </a:ext>
            </a:extLst>
          </p:cNvPr>
          <p:cNvSpPr>
            <a:spLocks noGrp="1"/>
          </p:cNvSpPr>
          <p:nvPr>
            <p:ph idx="1"/>
          </p:nvPr>
        </p:nvSpPr>
        <p:spPr>
          <a:xfrm>
            <a:off x="661182" y="1885071"/>
            <a:ext cx="11211950" cy="4291892"/>
          </a:xfrm>
        </p:spPr>
        <p:txBody>
          <a:bodyPr/>
          <a:lstStyle/>
          <a:p>
            <a:r>
              <a:rPr lang="el-GR" dirty="0"/>
              <a:t>Συκουτρής Ιωάννης, «</a:t>
            </a:r>
            <a:r>
              <a:rPr lang="el-GR" i="1" dirty="0"/>
              <a:t>Ο </a:t>
            </a:r>
            <a:r>
              <a:rPr lang="el-GR" i="1" dirty="0" err="1"/>
              <a:t>Δωδεκάλογος</a:t>
            </a:r>
            <a:r>
              <a:rPr lang="el-GR" i="1" dirty="0"/>
              <a:t> του Γύφτου </a:t>
            </a:r>
            <a:r>
              <a:rPr lang="el-GR" dirty="0"/>
              <a:t>–Δύο διαλέξεις»: </a:t>
            </a:r>
            <a:r>
              <a:rPr lang="el-GR" i="1" dirty="0" err="1"/>
              <a:t>Μελέται</a:t>
            </a:r>
            <a:r>
              <a:rPr lang="el-GR" i="1" dirty="0"/>
              <a:t> και Άρθρα</a:t>
            </a:r>
            <a:r>
              <a:rPr lang="el-GR" dirty="0"/>
              <a:t>, Αθήνα, Εκδόσεις του Αιγαίου, 1956, 436-515.</a:t>
            </a:r>
          </a:p>
          <a:p>
            <a:r>
              <a:rPr lang="el-GR" dirty="0" err="1"/>
              <a:t>Τζιόβας</a:t>
            </a:r>
            <a:r>
              <a:rPr lang="el-GR" dirty="0"/>
              <a:t> Δημήτρης, «</a:t>
            </a:r>
            <a:r>
              <a:rPr lang="el-GR" i="1" dirty="0"/>
              <a:t>Ο </a:t>
            </a:r>
            <a:r>
              <a:rPr lang="el-GR" i="1" dirty="0" err="1"/>
              <a:t>Δωδεκάλογος</a:t>
            </a:r>
            <a:r>
              <a:rPr lang="el-GR" i="1" dirty="0"/>
              <a:t> του Γύφτου</a:t>
            </a:r>
            <a:r>
              <a:rPr lang="el-GR" dirty="0"/>
              <a:t>: Το δίλημμα του μοντερνισμού και η ουτοπία της υπερβατικής σύνθεσης»: </a:t>
            </a:r>
            <a:r>
              <a:rPr lang="el-GR" i="1" dirty="0"/>
              <a:t>Από το λυρισμό στο Μοντερνισμό. Πρόσληψη, ρητορική και ιστορία στη νεοελληνική ποίηση</a:t>
            </a:r>
            <a:r>
              <a:rPr lang="el-GR" dirty="0"/>
              <a:t>, Αθήνα, Νεφέλη, 2005, 129-170.</a:t>
            </a:r>
          </a:p>
        </p:txBody>
      </p:sp>
    </p:spTree>
    <p:extLst>
      <p:ext uri="{BB962C8B-B14F-4D97-AF65-F5344CB8AC3E}">
        <p14:creationId xmlns:p14="http://schemas.microsoft.com/office/powerpoint/2010/main" val="2360738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8464E9-3B2A-40FD-9454-2D80A0588D78}"/>
              </a:ext>
            </a:extLst>
          </p:cNvPr>
          <p:cNvSpPr>
            <a:spLocks noGrp="1"/>
          </p:cNvSpPr>
          <p:nvPr>
            <p:ph type="title"/>
          </p:nvPr>
        </p:nvSpPr>
        <p:spPr/>
        <p:txBody>
          <a:bodyPr/>
          <a:lstStyle/>
          <a:p>
            <a:pPr algn="ctr"/>
            <a:r>
              <a:rPr lang="el-GR" i="1" dirty="0"/>
              <a:t>Η ΦΛΟΓΕΡΑ ΤΟΥ ΒΑΣΙΛΙΑ</a:t>
            </a:r>
          </a:p>
        </p:txBody>
      </p:sp>
      <p:sp>
        <p:nvSpPr>
          <p:cNvPr id="3" name="Θέση περιεχομένου 2">
            <a:extLst>
              <a:ext uri="{FF2B5EF4-FFF2-40B4-BE49-F238E27FC236}">
                <a16:creationId xmlns:a16="http://schemas.microsoft.com/office/drawing/2014/main" id="{AA38F57B-34E0-4155-B31B-2F47DA67BE18}"/>
              </a:ext>
            </a:extLst>
          </p:cNvPr>
          <p:cNvSpPr>
            <a:spLocks noGrp="1"/>
          </p:cNvSpPr>
          <p:nvPr>
            <p:ph idx="1"/>
          </p:nvPr>
        </p:nvSpPr>
        <p:spPr>
          <a:xfrm>
            <a:off x="323557" y="1927274"/>
            <a:ext cx="11479237" cy="4726743"/>
          </a:xfrm>
        </p:spPr>
        <p:txBody>
          <a:bodyPr/>
          <a:lstStyle/>
          <a:p>
            <a:r>
              <a:rPr lang="el-GR" dirty="0"/>
              <a:t>Δημοσιεύεται το 1910.</a:t>
            </a:r>
          </a:p>
          <a:p>
            <a:r>
              <a:rPr lang="el-GR" dirty="0"/>
              <a:t>Επική σύνθεση αποτελούμενη από 12 λόγους.</a:t>
            </a:r>
          </a:p>
          <a:p>
            <a:r>
              <a:rPr lang="el-GR" dirty="0"/>
              <a:t>Σε δεκαπεντασύλλαβο στίχο. Αρκετές καινοτομίες.</a:t>
            </a:r>
          </a:p>
          <a:p>
            <a:r>
              <a:rPr lang="el-GR" dirty="0"/>
              <a:t>Βασιλιάς είναι ο Βασίλειος Β΄ </a:t>
            </a:r>
            <a:r>
              <a:rPr lang="el-GR" dirty="0" err="1"/>
              <a:t>Βουλγαροκτόνος</a:t>
            </a:r>
            <a:r>
              <a:rPr lang="el-GR" dirty="0"/>
              <a:t>.</a:t>
            </a:r>
          </a:p>
          <a:p>
            <a:r>
              <a:rPr lang="el-GR" dirty="0"/>
              <a:t>Δύο πηγές: Γεώργιος </a:t>
            </a:r>
            <a:r>
              <a:rPr lang="el-GR" dirty="0" err="1"/>
              <a:t>Κεδρηνός</a:t>
            </a:r>
            <a:r>
              <a:rPr lang="el-GR" dirty="0"/>
              <a:t> και Γεώργιος </a:t>
            </a:r>
            <a:r>
              <a:rPr lang="el-GR" dirty="0" err="1"/>
              <a:t>Παχυμέρης</a:t>
            </a:r>
            <a:r>
              <a:rPr lang="el-GR" dirty="0"/>
              <a:t>: Προσκύνημα στην Παναγία </a:t>
            </a:r>
            <a:r>
              <a:rPr lang="el-GR" dirty="0" err="1"/>
              <a:t>Αθηνιώτισσα</a:t>
            </a:r>
            <a:r>
              <a:rPr lang="el-GR" dirty="0"/>
              <a:t> στον Παρθενώνα και φλογέρα στο λείψανο του βασιλιά.</a:t>
            </a:r>
          </a:p>
          <a:p>
            <a:r>
              <a:rPr lang="el-GR" dirty="0"/>
              <a:t>Αδιάσπαστη ενότητα του ελληνισμού.</a:t>
            </a:r>
          </a:p>
        </p:txBody>
      </p:sp>
    </p:spTree>
    <p:extLst>
      <p:ext uri="{BB962C8B-B14F-4D97-AF65-F5344CB8AC3E}">
        <p14:creationId xmlns:p14="http://schemas.microsoft.com/office/powerpoint/2010/main" val="1719054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541E7D-7884-473C-8247-3F5BC639FD36}"/>
              </a:ext>
            </a:extLst>
          </p:cNvPr>
          <p:cNvSpPr>
            <a:spLocks noGrp="1"/>
          </p:cNvSpPr>
          <p:nvPr>
            <p:ph type="title"/>
          </p:nvPr>
        </p:nvSpPr>
        <p:spPr>
          <a:xfrm>
            <a:off x="838200" y="365125"/>
            <a:ext cx="10515600" cy="352327"/>
          </a:xfrm>
        </p:spPr>
        <p:txBody>
          <a:bodyPr>
            <a:normAutofit fontScale="90000"/>
          </a:bodyPr>
          <a:lstStyle/>
          <a:p>
            <a:pPr algn="ctr"/>
            <a:r>
              <a:rPr lang="el-GR" dirty="0"/>
              <a:t>Μετρικές καινοτομίες</a:t>
            </a:r>
          </a:p>
        </p:txBody>
      </p:sp>
      <p:sp>
        <p:nvSpPr>
          <p:cNvPr id="3" name="Θέση περιεχομένου 2">
            <a:extLst>
              <a:ext uri="{FF2B5EF4-FFF2-40B4-BE49-F238E27FC236}">
                <a16:creationId xmlns:a16="http://schemas.microsoft.com/office/drawing/2014/main" id="{A83C9D8E-3566-4782-A16D-B795FD447651}"/>
              </a:ext>
            </a:extLst>
          </p:cNvPr>
          <p:cNvSpPr>
            <a:spLocks noGrp="1"/>
          </p:cNvSpPr>
          <p:nvPr>
            <p:ph idx="1"/>
          </p:nvPr>
        </p:nvSpPr>
        <p:spPr>
          <a:xfrm>
            <a:off x="295421" y="984738"/>
            <a:ext cx="11535507" cy="5697415"/>
          </a:xfrm>
        </p:spPr>
        <p:txBody>
          <a:bodyPr>
            <a:normAutofit/>
          </a:bodyPr>
          <a:lstStyle/>
          <a:p>
            <a:r>
              <a:rPr lang="el-GR" dirty="0"/>
              <a:t>(Παλαμικός) τρίμετρος στίχος=</a:t>
            </a:r>
            <a:r>
              <a:rPr lang="el-GR" b="1" dirty="0"/>
              <a:t>τριμερής </a:t>
            </a:r>
            <a:r>
              <a:rPr lang="el-GR" b="1" dirty="0" err="1"/>
              <a:t>15σύλλαβος</a:t>
            </a:r>
            <a:r>
              <a:rPr lang="el-GR" dirty="0"/>
              <a:t>. Ο υποχρεωτικός τόνος στην έκτη ή την όγδοη συλλαβή διατηρείται. </a:t>
            </a:r>
            <a:r>
              <a:rPr lang="el-GR" b="1" dirty="0"/>
              <a:t>Δεν</a:t>
            </a:r>
            <a:r>
              <a:rPr lang="el-GR" dirty="0"/>
              <a:t> </a:t>
            </a:r>
            <a:r>
              <a:rPr lang="el-GR" b="1" dirty="0"/>
              <a:t>διατηρείται η τομή </a:t>
            </a:r>
            <a:r>
              <a:rPr lang="el-GR" dirty="0"/>
              <a:t>μετά την όγδοη συλλαβή. Υπάρχουν δύο τομές που χωρίζουν τον στίχο σε </a:t>
            </a:r>
            <a:r>
              <a:rPr lang="el-GR" b="1" dirty="0"/>
              <a:t>τρεις</a:t>
            </a:r>
            <a:r>
              <a:rPr lang="el-GR" dirty="0"/>
              <a:t>, σχεδόν νοηματικά ανεξάρτητες μονάδες.</a:t>
            </a:r>
          </a:p>
          <a:p>
            <a:pPr lvl="1">
              <a:buFont typeface="Wingdings" panose="05000000000000000000" pitchFamily="2" charset="2"/>
              <a:buChar char="Ø"/>
            </a:pPr>
            <a:r>
              <a:rPr lang="el-GR" dirty="0"/>
              <a:t>Βόγγοι και ουρλιάζουν, / </a:t>
            </a:r>
            <a:r>
              <a:rPr lang="el-GR" dirty="0" err="1"/>
              <a:t>σπαρασμοί</a:t>
            </a:r>
            <a:r>
              <a:rPr lang="el-GR" dirty="0"/>
              <a:t> και </a:t>
            </a:r>
            <a:r>
              <a:rPr lang="el-GR" dirty="0" err="1"/>
              <a:t>βαργομάνε</a:t>
            </a:r>
            <a:r>
              <a:rPr lang="el-GR" dirty="0"/>
              <a:t>, / σάρκες</a:t>
            </a:r>
          </a:p>
          <a:p>
            <a:pPr marL="0" indent="0">
              <a:buNone/>
            </a:pPr>
            <a:r>
              <a:rPr lang="el-GR" sz="2400" dirty="0"/>
              <a:t>          σκίζονται λες, / συντρίβονται κόκκαλα λες, / ξεσπάνε</a:t>
            </a:r>
          </a:p>
          <a:p>
            <a:pPr marL="0" indent="0">
              <a:buNone/>
            </a:pPr>
            <a:r>
              <a:rPr lang="el-GR" sz="2400" dirty="0"/>
              <a:t>          κατάρες […]</a:t>
            </a:r>
          </a:p>
          <a:p>
            <a:r>
              <a:rPr lang="el-GR" b="1" dirty="0"/>
              <a:t>Παρατονισμός μερικών μονών συλλαβών και πέρα από την πρώτη (κάθε ημιστιχίου)</a:t>
            </a:r>
          </a:p>
          <a:p>
            <a:pPr lvl="1">
              <a:buFont typeface="Wingdings" panose="05000000000000000000" pitchFamily="2" charset="2"/>
              <a:buChar char="Ø"/>
            </a:pPr>
            <a:r>
              <a:rPr lang="el-GR" dirty="0"/>
              <a:t>κυβε</a:t>
            </a:r>
            <a:r>
              <a:rPr lang="el-GR" dirty="0">
                <a:highlight>
                  <a:srgbClr val="FFFF00"/>
                </a:highlight>
              </a:rPr>
              <a:t>ρνή</a:t>
            </a:r>
            <a:r>
              <a:rPr lang="el-GR" dirty="0"/>
              <a:t>της ο Στοχασμός, κριτής η Περηφάνια</a:t>
            </a:r>
          </a:p>
          <a:p>
            <a:r>
              <a:rPr lang="el-GR" b="1" dirty="0"/>
              <a:t>Αναπαιστικός βηματισμός στο πρώτο ή στο δεύτερο ημιστίχιο του στίχου</a:t>
            </a:r>
          </a:p>
          <a:p>
            <a:pPr lvl="1">
              <a:buFont typeface="Wingdings" panose="05000000000000000000" pitchFamily="2" charset="2"/>
              <a:buChar char="Ø"/>
            </a:pPr>
            <a:r>
              <a:rPr lang="el-GR" dirty="0"/>
              <a:t>Θα ξε</a:t>
            </a:r>
            <a:r>
              <a:rPr lang="el-GR" dirty="0">
                <a:highlight>
                  <a:srgbClr val="FFFF00"/>
                </a:highlight>
              </a:rPr>
              <a:t>σπά</a:t>
            </a:r>
            <a:r>
              <a:rPr lang="el-GR" dirty="0"/>
              <a:t>σουν τα </a:t>
            </a:r>
            <a:r>
              <a:rPr lang="el-GR" dirty="0">
                <a:highlight>
                  <a:srgbClr val="FFFF00"/>
                </a:highlight>
              </a:rPr>
              <a:t>σύ</a:t>
            </a:r>
            <a:r>
              <a:rPr lang="el-GR" dirty="0"/>
              <a:t>γνεφα. Θα βρέξουν τα </a:t>
            </a:r>
            <a:r>
              <a:rPr lang="el-GR" dirty="0" err="1"/>
              <a:t>βουλκάνα</a:t>
            </a:r>
            <a:endParaRPr lang="el-GR" dirty="0"/>
          </a:p>
          <a:p>
            <a:pPr lvl="1">
              <a:buFont typeface="Wingdings" panose="05000000000000000000" pitchFamily="2" charset="2"/>
              <a:buChar char="Ø"/>
            </a:pPr>
            <a:r>
              <a:rPr lang="el-GR" dirty="0"/>
              <a:t>Και τα λιβάδια ολόδροσα, χαμη</a:t>
            </a:r>
            <a:r>
              <a:rPr lang="el-GR" dirty="0">
                <a:highlight>
                  <a:srgbClr val="FFFF00"/>
                </a:highlight>
              </a:rPr>
              <a:t>λά</a:t>
            </a:r>
            <a:r>
              <a:rPr lang="el-GR" dirty="0"/>
              <a:t> τα λα</a:t>
            </a:r>
            <a:r>
              <a:rPr lang="el-GR" dirty="0">
                <a:highlight>
                  <a:srgbClr val="FFFF00"/>
                </a:highlight>
              </a:rPr>
              <a:t>γκά</a:t>
            </a:r>
            <a:r>
              <a:rPr lang="el-GR" dirty="0"/>
              <a:t>δια</a:t>
            </a:r>
          </a:p>
          <a:p>
            <a:pPr marL="0" indent="0">
              <a:buNone/>
            </a:pPr>
            <a:endParaRPr lang="el-GR" dirty="0"/>
          </a:p>
        </p:txBody>
      </p:sp>
    </p:spTree>
    <p:extLst>
      <p:ext uri="{BB962C8B-B14F-4D97-AF65-F5344CB8AC3E}">
        <p14:creationId xmlns:p14="http://schemas.microsoft.com/office/powerpoint/2010/main" val="313687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3D037C-D1A9-494C-9F2E-2223169024D3}"/>
              </a:ext>
            </a:extLst>
          </p:cNvPr>
          <p:cNvSpPr>
            <a:spLocks noGrp="1"/>
          </p:cNvSpPr>
          <p:nvPr>
            <p:ph type="title"/>
          </p:nvPr>
        </p:nvSpPr>
        <p:spPr>
          <a:xfrm>
            <a:off x="838200" y="239151"/>
            <a:ext cx="10515600" cy="886265"/>
          </a:xfrm>
        </p:spPr>
        <p:txBody>
          <a:bodyPr>
            <a:normAutofit fontScale="90000"/>
          </a:bodyPr>
          <a:lstStyle/>
          <a:p>
            <a:pPr algn="ctr"/>
            <a:r>
              <a:rPr lang="el-GR" i="1" dirty="0"/>
              <a:t>Ο </a:t>
            </a:r>
            <a:r>
              <a:rPr lang="el-GR" i="1" dirty="0" err="1"/>
              <a:t>Δωδεκάλογος</a:t>
            </a:r>
            <a:r>
              <a:rPr lang="el-GR" i="1" dirty="0"/>
              <a:t> του Γύφτου </a:t>
            </a:r>
            <a:r>
              <a:rPr lang="el-GR" dirty="0"/>
              <a:t>(1907)</a:t>
            </a:r>
            <a:br>
              <a:rPr lang="el-GR" dirty="0"/>
            </a:br>
            <a:r>
              <a:rPr lang="el-GR" dirty="0"/>
              <a:t>«Πρόλογος»</a:t>
            </a:r>
          </a:p>
        </p:txBody>
      </p:sp>
      <p:sp>
        <p:nvSpPr>
          <p:cNvPr id="3" name="Θέση περιεχομένου 2">
            <a:extLst>
              <a:ext uri="{FF2B5EF4-FFF2-40B4-BE49-F238E27FC236}">
                <a16:creationId xmlns:a16="http://schemas.microsoft.com/office/drawing/2014/main" id="{E655EDCB-CD7D-4D50-8A1D-CF919C47B878}"/>
              </a:ext>
            </a:extLst>
          </p:cNvPr>
          <p:cNvSpPr>
            <a:spLocks noGrp="1"/>
          </p:cNvSpPr>
          <p:nvPr>
            <p:ph idx="1"/>
          </p:nvPr>
        </p:nvSpPr>
        <p:spPr/>
        <p:txBody>
          <a:bodyPr/>
          <a:lstStyle/>
          <a:p>
            <a:r>
              <a:rPr lang="el-GR" dirty="0"/>
              <a:t>«Κ’ ύστερα έβλεπα πως είμαι ο ποιητής –βέβαια ένας ποιητής μέσα στους πολλούς, απλός στρατιώτης του στίχου- όμως πάντα ο ποιητής που θέλει να </a:t>
            </a:r>
            <a:r>
              <a:rPr lang="el-GR" dirty="0" err="1"/>
              <a:t>κλείση</a:t>
            </a:r>
            <a:r>
              <a:rPr lang="el-GR" dirty="0"/>
              <a:t> μέσα στο στίχο του τους πόθους και τα ρωτήματα του παντοτινού ανθρώπου, και του πολίτη τις έγνοιες και τους φανατισμούς· μπορεί να μην είμαι άξιος πολίτης μα δε μπορεί να είμαι μονάχα ο ποιητής του εαυτού μου· </a:t>
            </a:r>
            <a:r>
              <a:rPr lang="el-GR" b="1" dirty="0"/>
              <a:t>είμαι ποιητής του καιρού μου και του γένους μου</a:t>
            </a:r>
            <a:r>
              <a:rPr lang="el-GR" dirty="0"/>
              <a:t>· κι ό,τι μέσα μου κρατώ δεν μπορεί να χωριστή από την έξω πλάση».</a:t>
            </a:r>
          </a:p>
        </p:txBody>
      </p:sp>
    </p:spTree>
    <p:extLst>
      <p:ext uri="{BB962C8B-B14F-4D97-AF65-F5344CB8AC3E}">
        <p14:creationId xmlns:p14="http://schemas.microsoft.com/office/powerpoint/2010/main" val="3593670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C6F8C2-3AB2-4F89-91E7-F0356840E6D5}"/>
              </a:ext>
            </a:extLst>
          </p:cNvPr>
          <p:cNvSpPr>
            <a:spLocks noGrp="1"/>
          </p:cNvSpPr>
          <p:nvPr>
            <p:ph type="title"/>
          </p:nvPr>
        </p:nvSpPr>
        <p:spPr>
          <a:xfrm>
            <a:off x="838200" y="365125"/>
            <a:ext cx="10515600" cy="746223"/>
          </a:xfrm>
        </p:spPr>
        <p:txBody>
          <a:bodyPr>
            <a:normAutofit fontScale="90000"/>
          </a:bodyPr>
          <a:lstStyle/>
          <a:p>
            <a:pPr algn="ctr"/>
            <a:r>
              <a:rPr lang="el-GR" i="1" dirty="0"/>
              <a:t>Ο </a:t>
            </a:r>
            <a:r>
              <a:rPr lang="el-GR" i="1" dirty="0" err="1"/>
              <a:t>Δωδεκάλογος</a:t>
            </a:r>
            <a:r>
              <a:rPr lang="el-GR" i="1" dirty="0"/>
              <a:t> του Γύφτου </a:t>
            </a:r>
            <a:r>
              <a:rPr lang="el-GR" dirty="0"/>
              <a:t>(1907)</a:t>
            </a:r>
            <a:br>
              <a:rPr lang="el-GR" dirty="0"/>
            </a:br>
            <a:r>
              <a:rPr lang="el-GR" dirty="0"/>
              <a:t>«Πρόλογος»</a:t>
            </a:r>
          </a:p>
        </p:txBody>
      </p:sp>
      <p:sp>
        <p:nvSpPr>
          <p:cNvPr id="3" name="Θέση περιεχομένου 2">
            <a:extLst>
              <a:ext uri="{FF2B5EF4-FFF2-40B4-BE49-F238E27FC236}">
                <a16:creationId xmlns:a16="http://schemas.microsoft.com/office/drawing/2014/main" id="{B59D01FB-C23B-4CA6-AE9A-09B4FB3F98E5}"/>
              </a:ext>
            </a:extLst>
          </p:cNvPr>
          <p:cNvSpPr>
            <a:spLocks noGrp="1"/>
          </p:cNvSpPr>
          <p:nvPr>
            <p:ph idx="1"/>
          </p:nvPr>
        </p:nvSpPr>
        <p:spPr>
          <a:xfrm>
            <a:off x="281354" y="1645920"/>
            <a:ext cx="11718388" cy="5050301"/>
          </a:xfrm>
        </p:spPr>
        <p:txBody>
          <a:bodyPr>
            <a:normAutofit fontScale="92500" lnSpcReduction="10000"/>
          </a:bodyPr>
          <a:lstStyle/>
          <a:p>
            <a:r>
              <a:rPr lang="el-GR" b="1" dirty="0"/>
              <a:t>Είδος και μορφή </a:t>
            </a:r>
            <a:r>
              <a:rPr lang="el-GR" dirty="0"/>
              <a:t>του ποιήματος:</a:t>
            </a:r>
          </a:p>
          <a:p>
            <a:endParaRPr lang="el-GR" dirty="0"/>
          </a:p>
          <a:p>
            <a:pPr>
              <a:buFont typeface="Wingdings" panose="05000000000000000000" pitchFamily="2" charset="2"/>
              <a:buChar char="Ø"/>
            </a:pPr>
            <a:r>
              <a:rPr lang="el-GR" dirty="0"/>
              <a:t>«Μέσα στο </a:t>
            </a:r>
            <a:r>
              <a:rPr lang="en-US" dirty="0"/>
              <a:t>“</a:t>
            </a:r>
            <a:r>
              <a:rPr lang="el-GR" dirty="0" err="1"/>
              <a:t>Δωδεκάλογο</a:t>
            </a:r>
            <a:r>
              <a:rPr lang="en-US" dirty="0"/>
              <a:t>”</a:t>
            </a:r>
            <a:r>
              <a:rPr lang="el-GR" dirty="0"/>
              <a:t> μιλάνε η επική παράδοση και η λυρική σκέψη».</a:t>
            </a:r>
            <a:endParaRPr lang="en-US" dirty="0"/>
          </a:p>
          <a:p>
            <a:pPr>
              <a:buFont typeface="Wingdings" panose="05000000000000000000" pitchFamily="2" charset="2"/>
              <a:buChar char="Ø"/>
            </a:pPr>
            <a:r>
              <a:rPr lang="el-GR" dirty="0"/>
              <a:t>«Χρόνου ορισμένου ιδέα στο ποίημα δεν υπάρχει. Το νόημα του καιρού που περνάει φαίνεται πως ούτε ο Όμηρος καθαρά το έχει. Δεν πολυσκοτίζονται για τέτοια οι επικοί· ας του </a:t>
            </a:r>
            <a:r>
              <a:rPr lang="el-GR" dirty="0" err="1"/>
              <a:t>συχωρεθή</a:t>
            </a:r>
            <a:r>
              <a:rPr lang="el-GR" dirty="0"/>
              <a:t> και του τραγουδιού μου, για ό,τι κρύβει </a:t>
            </a:r>
            <a:r>
              <a:rPr lang="el-GR" b="1" dirty="0"/>
              <a:t>επικό</a:t>
            </a:r>
            <a:r>
              <a:rPr lang="el-GR" dirty="0"/>
              <a:t>, και για ό,τι κρύβει στοχαστικό […]. Η </a:t>
            </a:r>
            <a:r>
              <a:rPr lang="el-GR" b="1" dirty="0"/>
              <a:t>λυρική</a:t>
            </a:r>
            <a:r>
              <a:rPr lang="el-GR" dirty="0"/>
              <a:t> σκέψη ξεμυτίζει, θαρρώ, παντού στο ποίημα, και χωριστά κι ανάκατα και στα κύρια μέρη και στα επεισοδιακά».</a:t>
            </a:r>
          </a:p>
          <a:p>
            <a:pPr>
              <a:buFont typeface="Wingdings" panose="05000000000000000000" pitchFamily="2" charset="2"/>
              <a:buChar char="Ø"/>
            </a:pPr>
            <a:r>
              <a:rPr lang="el-GR" dirty="0"/>
              <a:t>«Αισθάνομαι πως με σφιχτοδένει κάτι με την ψυχή της γυφτουριάς· όμως τη γύφτικη ζωή μου τη φωτίζει ο Λόγος· και είναι η Ποίηση το υπέρτατο λουλούδι του Λόγου» και «Έπειτα η νέα Ποίηση έχει κάτι τι συνθετικό. Είναι το σημάδι που κάνει το ποίημα, </a:t>
            </a:r>
            <a:r>
              <a:rPr lang="el-GR" dirty="0" err="1"/>
              <a:t>είτ</a:t>
            </a:r>
            <a:r>
              <a:rPr lang="el-GR" dirty="0"/>
              <a:t>’ ένα σονέτο, </a:t>
            </a:r>
            <a:r>
              <a:rPr lang="el-GR" dirty="0" err="1"/>
              <a:t>είτ</a:t>
            </a:r>
            <a:r>
              <a:rPr lang="el-GR" dirty="0"/>
              <a:t>’ ένα βιβλίο, να μην </a:t>
            </a:r>
            <a:r>
              <a:rPr lang="el-GR" dirty="0" err="1"/>
              <a:t>μπορής</a:t>
            </a:r>
            <a:r>
              <a:rPr lang="el-GR" dirty="0"/>
              <a:t> να το </a:t>
            </a:r>
            <a:r>
              <a:rPr lang="el-GR" dirty="0" err="1"/>
              <a:t>βάλης</a:t>
            </a:r>
            <a:r>
              <a:rPr lang="el-GR" dirty="0"/>
              <a:t> σε ορισμένο λογοτεχνικό είδος, ή, κατά την ώρα και κατά την περίσταση, να το περνάς απ’ όλα τα είδη»</a:t>
            </a:r>
          </a:p>
          <a:p>
            <a:pPr marL="0" indent="0">
              <a:buNone/>
            </a:pPr>
            <a:endParaRPr lang="el-GR" dirty="0"/>
          </a:p>
        </p:txBody>
      </p:sp>
    </p:spTree>
    <p:extLst>
      <p:ext uri="{BB962C8B-B14F-4D97-AF65-F5344CB8AC3E}">
        <p14:creationId xmlns:p14="http://schemas.microsoft.com/office/powerpoint/2010/main" val="3381287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B72998-EA88-42E0-BBEE-7A04C1FD3ACF}"/>
              </a:ext>
            </a:extLst>
          </p:cNvPr>
          <p:cNvSpPr>
            <a:spLocks noGrp="1"/>
          </p:cNvSpPr>
          <p:nvPr>
            <p:ph type="title"/>
          </p:nvPr>
        </p:nvSpPr>
        <p:spPr>
          <a:xfrm>
            <a:off x="838200" y="365125"/>
            <a:ext cx="10515600" cy="633681"/>
          </a:xfrm>
        </p:spPr>
        <p:txBody>
          <a:bodyPr>
            <a:normAutofit fontScale="90000"/>
          </a:bodyPr>
          <a:lstStyle/>
          <a:p>
            <a:pPr algn="ctr"/>
            <a:r>
              <a:rPr lang="el-GR" i="1" dirty="0"/>
              <a:t>Ο </a:t>
            </a:r>
            <a:r>
              <a:rPr lang="el-GR" i="1" dirty="0" err="1"/>
              <a:t>Δωδεκάλογος</a:t>
            </a:r>
            <a:r>
              <a:rPr lang="el-GR" i="1" dirty="0"/>
              <a:t> του Γύφτου </a:t>
            </a:r>
            <a:r>
              <a:rPr lang="el-GR" dirty="0"/>
              <a:t>(1907)</a:t>
            </a:r>
            <a:br>
              <a:rPr lang="el-GR" dirty="0"/>
            </a:br>
            <a:r>
              <a:rPr lang="el-GR" dirty="0"/>
              <a:t>«Πρόλογος»</a:t>
            </a:r>
          </a:p>
        </p:txBody>
      </p:sp>
      <p:sp>
        <p:nvSpPr>
          <p:cNvPr id="3" name="Θέση περιεχομένου 2">
            <a:extLst>
              <a:ext uri="{FF2B5EF4-FFF2-40B4-BE49-F238E27FC236}">
                <a16:creationId xmlns:a16="http://schemas.microsoft.com/office/drawing/2014/main" id="{6CD26641-9823-4EBC-A287-76240817B274}"/>
              </a:ext>
            </a:extLst>
          </p:cNvPr>
          <p:cNvSpPr>
            <a:spLocks noGrp="1"/>
          </p:cNvSpPr>
          <p:nvPr>
            <p:ph idx="1"/>
          </p:nvPr>
        </p:nvSpPr>
        <p:spPr>
          <a:xfrm>
            <a:off x="196949" y="1448972"/>
            <a:ext cx="11802794" cy="5233182"/>
          </a:xfrm>
        </p:spPr>
        <p:txBody>
          <a:bodyPr/>
          <a:lstStyle/>
          <a:p>
            <a:r>
              <a:rPr lang="el-GR" b="1" dirty="0"/>
              <a:t>Μετρική</a:t>
            </a:r>
            <a:r>
              <a:rPr lang="el-GR" dirty="0"/>
              <a:t> μορφή του ποιήματος:</a:t>
            </a:r>
          </a:p>
          <a:p>
            <a:endParaRPr lang="el-GR" dirty="0"/>
          </a:p>
          <a:p>
            <a:pPr>
              <a:buFont typeface="Wingdings" panose="05000000000000000000" pitchFamily="2" charset="2"/>
              <a:buChar char="Ø"/>
            </a:pPr>
            <a:r>
              <a:rPr lang="el-GR" dirty="0"/>
              <a:t>«Ο στίχος ελεύτερα χυμένος και κατά την όρεξή του, πότε με τη ρίμα συντροφιά, πότε χωρίς εκείνη, πότε γυρεύοντας να </a:t>
            </a:r>
            <a:r>
              <a:rPr lang="el-GR" dirty="0" err="1"/>
              <a:t>κανονίση</a:t>
            </a:r>
            <a:r>
              <a:rPr lang="el-GR" dirty="0"/>
              <a:t> το ρέμα του στην κοίτη της στροφής, πότε τρέχοντας πλημμυρισμένος. Όμως και μ’ όλες αυτές τις φαντασίες, ο στίχος κανονισμένος πάντα μένοντας, πάντα στον τροχαίο ή στον ίαμβο βασισμένος, σπάνια αλλάζοντας την περπατησιά του, άνετα σαλεύοντας και καμιά φορά άταχτα, μα χωρίς ποτέ να είναι στίχος άμετρος και αναρχικός».</a:t>
            </a:r>
          </a:p>
          <a:p>
            <a:pPr marL="0" indent="0">
              <a:buNone/>
            </a:pPr>
            <a:endParaRPr lang="el-GR" dirty="0"/>
          </a:p>
        </p:txBody>
      </p:sp>
    </p:spTree>
    <p:extLst>
      <p:ext uri="{BB962C8B-B14F-4D97-AF65-F5344CB8AC3E}">
        <p14:creationId xmlns:p14="http://schemas.microsoft.com/office/powerpoint/2010/main" val="337484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1A2431-8639-4324-8264-3E14B35426C5}"/>
              </a:ext>
            </a:extLst>
          </p:cNvPr>
          <p:cNvSpPr>
            <a:spLocks noGrp="1"/>
          </p:cNvSpPr>
          <p:nvPr>
            <p:ph type="title"/>
          </p:nvPr>
        </p:nvSpPr>
        <p:spPr>
          <a:xfrm>
            <a:off x="182879" y="365125"/>
            <a:ext cx="11788725" cy="1027577"/>
          </a:xfrm>
        </p:spPr>
        <p:txBody>
          <a:bodyPr>
            <a:normAutofit fontScale="90000"/>
          </a:bodyPr>
          <a:lstStyle/>
          <a:p>
            <a:pPr algn="ctr"/>
            <a:r>
              <a:rPr lang="el-GR" dirty="0">
                <a:solidFill>
                  <a:srgbClr val="FF0000"/>
                </a:solidFill>
              </a:rPr>
              <a:t>Λόγοι Α΄-Γ΄: Αντίθεση ανάμεσα στο κοινωνικό σύνολο και τον Γύφτο ως ξεχωριστό άτομο</a:t>
            </a:r>
          </a:p>
        </p:txBody>
      </p:sp>
      <p:sp>
        <p:nvSpPr>
          <p:cNvPr id="3" name="Θέση περιεχομένου 2">
            <a:extLst>
              <a:ext uri="{FF2B5EF4-FFF2-40B4-BE49-F238E27FC236}">
                <a16:creationId xmlns:a16="http://schemas.microsoft.com/office/drawing/2014/main" id="{BE1AC194-AD7D-408F-A164-7A064AC706A4}"/>
              </a:ext>
            </a:extLst>
          </p:cNvPr>
          <p:cNvSpPr>
            <a:spLocks noGrp="1"/>
          </p:cNvSpPr>
          <p:nvPr>
            <p:ph idx="1"/>
          </p:nvPr>
        </p:nvSpPr>
        <p:spPr>
          <a:xfrm>
            <a:off x="182880" y="1575582"/>
            <a:ext cx="11788726" cy="5050301"/>
          </a:xfrm>
        </p:spPr>
        <p:txBody>
          <a:bodyPr>
            <a:normAutofit fontScale="92500" lnSpcReduction="10000"/>
          </a:bodyPr>
          <a:lstStyle/>
          <a:p>
            <a:r>
              <a:rPr lang="el-GR" b="1" dirty="0"/>
              <a:t>Λόγος Α΄. Ο ΕΡΧΟΜΟΣ</a:t>
            </a:r>
          </a:p>
          <a:p>
            <a:pPr marL="0" indent="0">
              <a:buNone/>
            </a:pPr>
            <a:r>
              <a:rPr lang="el-GR" b="1" dirty="0"/>
              <a:t>Εισαγωγικός:</a:t>
            </a:r>
            <a:r>
              <a:rPr lang="el-GR" dirty="0"/>
              <a:t> παρουσίαση του ήρωα, πολλαπλού και ενιαίου μαζί. </a:t>
            </a:r>
            <a:r>
              <a:rPr lang="el-GR" b="1" dirty="0"/>
              <a:t>Αμυδρή χρονική τοποθέτηση, γύρω στα χρόνια της Άλωσης, χωρική τοποθέτηση</a:t>
            </a:r>
            <a:r>
              <a:rPr lang="el-GR" dirty="0"/>
              <a:t> της σκηνής στη </a:t>
            </a:r>
            <a:r>
              <a:rPr lang="el-GR" b="1" dirty="0"/>
              <a:t>Θράκη</a:t>
            </a:r>
            <a:r>
              <a:rPr lang="el-GR" dirty="0"/>
              <a:t>, που είναι πηγή λαών και χρόνων. </a:t>
            </a:r>
          </a:p>
          <a:p>
            <a:r>
              <a:rPr lang="el-GR" b="1" dirty="0"/>
              <a:t>Λόγος Β΄. ΔΟΥΛΕΥΤΗΣ</a:t>
            </a:r>
          </a:p>
          <a:p>
            <a:pPr marL="0" indent="0">
              <a:buNone/>
            </a:pPr>
            <a:r>
              <a:rPr lang="el-GR" dirty="0"/>
              <a:t>Προσπαθώντας να υποτάξει  τον αριστοκρατικό του υποκειμενισμό ο Γύφτος γίνεται διαδοχικά χαλκιάς, μουσικός και οικοδόμος αλλά θα σταθεί </a:t>
            </a:r>
            <a:r>
              <a:rPr lang="el-GR" b="1" dirty="0"/>
              <a:t>ανήμπορος να υποτάξει το εγώ του στις απαιτήσεις της κοινωνίας </a:t>
            </a:r>
            <a:r>
              <a:rPr lang="el-GR" dirty="0"/>
              <a:t>και θα φανεί ανίκανος για την κοινωνική ζωή.</a:t>
            </a:r>
          </a:p>
          <a:p>
            <a:r>
              <a:rPr lang="el-GR" b="1" dirty="0"/>
              <a:t>Λόγος Γ΄. ΑΓΑΠΗ</a:t>
            </a:r>
          </a:p>
          <a:p>
            <a:pPr marL="0" indent="0">
              <a:buNone/>
            </a:pPr>
            <a:r>
              <a:rPr lang="el-GR" dirty="0"/>
              <a:t>Παρόμοια </a:t>
            </a:r>
            <a:r>
              <a:rPr lang="el-GR" b="1" dirty="0"/>
              <a:t>απογοήτευση</a:t>
            </a:r>
            <a:r>
              <a:rPr lang="el-GR" dirty="0"/>
              <a:t> θα του δώσει η </a:t>
            </a:r>
            <a:r>
              <a:rPr lang="el-GR" b="1" dirty="0"/>
              <a:t>αγάπη</a:t>
            </a:r>
            <a:r>
              <a:rPr lang="el-GR" dirty="0"/>
              <a:t>, που την είχε πιστέψει σαν λύτρωση ιδανική. Δεν του προσφέρει την προσδοκώμενη γνώση, αλλά μόνο φυσική ευχαρίστηση, κάνοντάς τον να νιώθει εξαπατημένος και ανερμάτιστος.</a:t>
            </a:r>
          </a:p>
          <a:p>
            <a:pPr marL="0" indent="0">
              <a:buNone/>
            </a:pPr>
            <a:endParaRPr lang="el-GR" dirty="0"/>
          </a:p>
          <a:p>
            <a:endParaRPr lang="el-GR" dirty="0"/>
          </a:p>
        </p:txBody>
      </p:sp>
    </p:spTree>
    <p:extLst>
      <p:ext uri="{BB962C8B-B14F-4D97-AF65-F5344CB8AC3E}">
        <p14:creationId xmlns:p14="http://schemas.microsoft.com/office/powerpoint/2010/main" val="558127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580416-F758-4635-BD46-3788D16040F7}"/>
              </a:ext>
            </a:extLst>
          </p:cNvPr>
          <p:cNvSpPr>
            <a:spLocks noGrp="1"/>
          </p:cNvSpPr>
          <p:nvPr>
            <p:ph type="title"/>
          </p:nvPr>
        </p:nvSpPr>
        <p:spPr>
          <a:xfrm>
            <a:off x="211015" y="140677"/>
            <a:ext cx="11774659" cy="1153551"/>
          </a:xfrm>
        </p:spPr>
        <p:txBody>
          <a:bodyPr>
            <a:normAutofit fontScale="90000"/>
          </a:bodyPr>
          <a:lstStyle/>
          <a:p>
            <a:pPr algn="ctr"/>
            <a:r>
              <a:rPr lang="el-GR" dirty="0">
                <a:solidFill>
                  <a:srgbClr val="FF0000"/>
                </a:solidFill>
              </a:rPr>
              <a:t>Λόγοι Δ΄-Η΄: Άρνηση κάθε αξίας, σάτιρα και σαρκασμός. Η Παράδοση και το αίμα της φυλής</a:t>
            </a:r>
          </a:p>
        </p:txBody>
      </p:sp>
      <p:sp>
        <p:nvSpPr>
          <p:cNvPr id="3" name="Θέση περιεχομένου 2">
            <a:extLst>
              <a:ext uri="{FF2B5EF4-FFF2-40B4-BE49-F238E27FC236}">
                <a16:creationId xmlns:a16="http://schemas.microsoft.com/office/drawing/2014/main" id="{6E95ABA6-B218-4C08-BEEB-F869E68B4CEA}"/>
              </a:ext>
            </a:extLst>
          </p:cNvPr>
          <p:cNvSpPr>
            <a:spLocks noGrp="1"/>
          </p:cNvSpPr>
          <p:nvPr>
            <p:ph idx="1"/>
          </p:nvPr>
        </p:nvSpPr>
        <p:spPr>
          <a:xfrm>
            <a:off x="211015" y="1825625"/>
            <a:ext cx="11591779" cy="4800258"/>
          </a:xfrm>
        </p:spPr>
        <p:txBody>
          <a:bodyPr>
            <a:normAutofit fontScale="92500" lnSpcReduction="10000"/>
          </a:bodyPr>
          <a:lstStyle/>
          <a:p>
            <a:r>
              <a:rPr lang="el-GR" b="1" dirty="0"/>
              <a:t>Λόγος Δ΄. Ο ΘΑΝΑΤΟΣ ΤΩΝ ΘΕΩΝ</a:t>
            </a:r>
          </a:p>
          <a:p>
            <a:pPr marL="0" indent="0">
              <a:buNone/>
            </a:pPr>
            <a:r>
              <a:rPr lang="el-GR" dirty="0"/>
              <a:t>Ατομικότητα μέσα από την </a:t>
            </a:r>
            <a:r>
              <a:rPr lang="el-GR" b="1" dirty="0"/>
              <a:t>αθεΐα</a:t>
            </a:r>
            <a:r>
              <a:rPr lang="el-GR" dirty="0"/>
              <a:t>. Έκπτωση κάθε απόλυτου ιδανικού, δόγματος, θρησκείας ή πίστης. Οι </a:t>
            </a:r>
            <a:r>
              <a:rPr lang="el-GR" b="1" dirty="0"/>
              <a:t>θεοί</a:t>
            </a:r>
            <a:r>
              <a:rPr lang="el-GR" dirty="0"/>
              <a:t> </a:t>
            </a:r>
            <a:r>
              <a:rPr lang="el-GR" b="1" dirty="0"/>
              <a:t>δημιουργήματα</a:t>
            </a:r>
            <a:r>
              <a:rPr lang="el-GR" dirty="0"/>
              <a:t> της ανθρώπινης ανάγκης και του φόβου.</a:t>
            </a:r>
          </a:p>
          <a:p>
            <a:r>
              <a:rPr lang="el-GR" b="1" dirty="0"/>
              <a:t>Λόγος Ε΄. Ο ΘΑΝΑΤΟΣ ΤΩΝ ΑΡΧΑΙΩΝ</a:t>
            </a:r>
          </a:p>
          <a:p>
            <a:pPr marL="0" indent="0">
              <a:buNone/>
            </a:pPr>
            <a:r>
              <a:rPr lang="el-GR" dirty="0"/>
              <a:t>Κάθαρση από τον παρωχημένο </a:t>
            </a:r>
            <a:r>
              <a:rPr lang="el-GR" dirty="0" err="1"/>
              <a:t>αρχαιολατρισμό</a:t>
            </a:r>
            <a:r>
              <a:rPr lang="el-GR" dirty="0"/>
              <a:t>, θεώρηση του κλασικού πνεύματος σε σχέση με το συγκεκριμένο του ιστορικό πλαίσιο. Αντίθεση του ζωντανού παρόντος με το απονεκρωμένο παρελθόν, αποτίναξη της ληθαργικής αδράνειας και πολιτισμική και εθνική αναζωογόνηση. </a:t>
            </a:r>
          </a:p>
          <a:p>
            <a:r>
              <a:rPr lang="el-GR" b="1" dirty="0"/>
              <a:t>Λόγος </a:t>
            </a:r>
            <a:r>
              <a:rPr lang="el-GR" b="1" dirty="0" err="1"/>
              <a:t>ΣΤ</a:t>
            </a:r>
            <a:r>
              <a:rPr lang="el-GR" b="1" dirty="0"/>
              <a:t>΄. ΓΥΡΩ ΣΕ ΜΙΑ ΦΩΤΙΑ</a:t>
            </a:r>
          </a:p>
          <a:p>
            <a:pPr marL="0" indent="0">
              <a:buNone/>
            </a:pPr>
            <a:r>
              <a:rPr lang="el-GR" dirty="0"/>
              <a:t>Άρνηση κλασικιστών (που υμνούν την αρχαιότητα) και χριστιανών (που καίνε τα αιρετικά βιβλία) ως ξεπερασμένων. Και οι δύο ειδωλολάτρες.</a:t>
            </a:r>
          </a:p>
          <a:p>
            <a:pPr marL="0" indent="0">
              <a:buNone/>
            </a:pPr>
            <a:endParaRPr lang="el-GR" dirty="0"/>
          </a:p>
          <a:p>
            <a:endParaRPr lang="el-GR" dirty="0"/>
          </a:p>
        </p:txBody>
      </p:sp>
    </p:spTree>
    <p:extLst>
      <p:ext uri="{BB962C8B-B14F-4D97-AF65-F5344CB8AC3E}">
        <p14:creationId xmlns:p14="http://schemas.microsoft.com/office/powerpoint/2010/main" val="212923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D7A08E-9EB2-41D6-9075-2A1237BF082F}"/>
              </a:ext>
            </a:extLst>
          </p:cNvPr>
          <p:cNvSpPr>
            <a:spLocks noGrp="1"/>
          </p:cNvSpPr>
          <p:nvPr>
            <p:ph type="title"/>
          </p:nvPr>
        </p:nvSpPr>
        <p:spPr>
          <a:xfrm>
            <a:off x="351692" y="365125"/>
            <a:ext cx="11648050" cy="844697"/>
          </a:xfrm>
        </p:spPr>
        <p:txBody>
          <a:bodyPr>
            <a:normAutofit fontScale="90000"/>
          </a:bodyPr>
          <a:lstStyle/>
          <a:p>
            <a:pPr algn="ctr"/>
            <a:r>
              <a:rPr lang="el-GR" dirty="0">
                <a:solidFill>
                  <a:srgbClr val="FF0000"/>
                </a:solidFill>
              </a:rPr>
              <a:t>Λόγοι Δ΄-Η΄: Άρνηση κάθε αξίας, σάτιρα και σαρκασμός. Η Παράδοση και το αίμα της φυλής</a:t>
            </a:r>
          </a:p>
        </p:txBody>
      </p:sp>
      <p:sp>
        <p:nvSpPr>
          <p:cNvPr id="3" name="Θέση περιεχομένου 2">
            <a:extLst>
              <a:ext uri="{FF2B5EF4-FFF2-40B4-BE49-F238E27FC236}">
                <a16:creationId xmlns:a16="http://schemas.microsoft.com/office/drawing/2014/main" id="{BB04FE03-5E41-4031-B449-B58F72839B6F}"/>
              </a:ext>
            </a:extLst>
          </p:cNvPr>
          <p:cNvSpPr>
            <a:spLocks noGrp="1"/>
          </p:cNvSpPr>
          <p:nvPr>
            <p:ph idx="1"/>
          </p:nvPr>
        </p:nvSpPr>
        <p:spPr>
          <a:xfrm>
            <a:off x="196947" y="1825624"/>
            <a:ext cx="11648049" cy="4828393"/>
          </a:xfrm>
        </p:spPr>
        <p:txBody>
          <a:bodyPr>
            <a:normAutofit fontScale="92500"/>
          </a:bodyPr>
          <a:lstStyle/>
          <a:p>
            <a:r>
              <a:rPr lang="el-GR" b="1" dirty="0"/>
              <a:t>Λόγος Ζ΄. ΤΟ ΠΑΝΗΓΥΡΙ ΤΗΣ ΚΑΚΑΒΑΣ</a:t>
            </a:r>
          </a:p>
          <a:p>
            <a:pPr marL="0" indent="0">
              <a:buNone/>
            </a:pPr>
            <a:r>
              <a:rPr lang="el-GR" dirty="0"/>
              <a:t>Αντιπαράθεση ανάμεσα στην παρακμή του Βυζαντίου και την ακατάπαυστη αναγεννητική ζωτικότητα των Γύφτων (που συρρέουν στη γιορτή της </a:t>
            </a:r>
            <a:r>
              <a:rPr lang="el-GR" dirty="0" err="1"/>
              <a:t>Κακάβας</a:t>
            </a:r>
            <a:r>
              <a:rPr lang="el-GR" dirty="0"/>
              <a:t>). Για τον Γύφτο όλος ο κόσμος είναι ένας και η μόνη πατρίδα της φυλής του είναι όλη η Γη (θάνατος των πατρίδων). Όραμα των Γύφτων είναι η Ιδέα. </a:t>
            </a:r>
          </a:p>
          <a:p>
            <a:pPr marL="0" indent="0">
              <a:buNone/>
            </a:pPr>
            <a:r>
              <a:rPr lang="el-GR" b="1" dirty="0"/>
              <a:t>Λόγος Η΄. ΠΡΟΦΗΤΙΚΟΣ</a:t>
            </a:r>
          </a:p>
          <a:p>
            <a:pPr marL="0" indent="0">
              <a:buNone/>
            </a:pPr>
            <a:r>
              <a:rPr lang="el-GR" dirty="0"/>
              <a:t>Η παρουσία του Γύφτου υποχωρεί και εμφανίζεται ο Προφήτης που προλέγει την πτώση της αμαρτωλής Πόλης και ενός παρηκμασμένου κόσμου. Η αμαρτωλή ψυχή της Πόλης μπορεί να </a:t>
            </a:r>
            <a:r>
              <a:rPr lang="el-GR" dirty="0" err="1"/>
              <a:t>ειδωθεί</a:t>
            </a:r>
            <a:r>
              <a:rPr lang="el-GR" dirty="0"/>
              <a:t> ως η ψυχή του Γύφτου (για να φτάσει κανείς στην αυτογνωσία και την υπέρβαση του εαυτού πρέπει να περάσει από το Καθαρτήριο του θανάτου). Μέσα από την κατάπτωση μια αναγέννηση. </a:t>
            </a:r>
          </a:p>
          <a:p>
            <a:endParaRPr lang="el-GR" dirty="0"/>
          </a:p>
        </p:txBody>
      </p:sp>
    </p:spTree>
    <p:extLst>
      <p:ext uri="{BB962C8B-B14F-4D97-AF65-F5344CB8AC3E}">
        <p14:creationId xmlns:p14="http://schemas.microsoft.com/office/powerpoint/2010/main" val="229499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B70B75-EF98-437F-9213-96A6C7FA7785}"/>
              </a:ext>
            </a:extLst>
          </p:cNvPr>
          <p:cNvSpPr>
            <a:spLocks noGrp="1"/>
          </p:cNvSpPr>
          <p:nvPr>
            <p:ph type="title"/>
          </p:nvPr>
        </p:nvSpPr>
        <p:spPr>
          <a:xfrm>
            <a:off x="838200" y="365125"/>
            <a:ext cx="10515600" cy="844697"/>
          </a:xfrm>
        </p:spPr>
        <p:txBody>
          <a:bodyPr/>
          <a:lstStyle/>
          <a:p>
            <a:pPr algn="ctr"/>
            <a:r>
              <a:rPr lang="el-GR" b="1" dirty="0">
                <a:solidFill>
                  <a:srgbClr val="FF0000"/>
                </a:solidFill>
              </a:rPr>
              <a:t>Λόγος Θ΄. ΤΟ ΒΙΟΛΙ</a:t>
            </a:r>
          </a:p>
        </p:txBody>
      </p:sp>
      <p:sp>
        <p:nvSpPr>
          <p:cNvPr id="3" name="Θέση περιεχομένου 2">
            <a:extLst>
              <a:ext uri="{FF2B5EF4-FFF2-40B4-BE49-F238E27FC236}">
                <a16:creationId xmlns:a16="http://schemas.microsoft.com/office/drawing/2014/main" id="{9ED01682-AC9B-43EA-B38E-E14E36B2A98E}"/>
              </a:ext>
            </a:extLst>
          </p:cNvPr>
          <p:cNvSpPr>
            <a:spLocks noGrp="1"/>
          </p:cNvSpPr>
          <p:nvPr>
            <p:ph idx="1"/>
          </p:nvPr>
        </p:nvSpPr>
        <p:spPr/>
        <p:txBody>
          <a:bodyPr>
            <a:normAutofit fontScale="92500" lnSpcReduction="10000"/>
          </a:bodyPr>
          <a:lstStyle/>
          <a:p>
            <a:r>
              <a:rPr lang="el-GR" dirty="0"/>
              <a:t>Με το πρόσχημα του βιολιού που ο Γύφτος κληρονομεί από έναν γέρο ερημίτη, προβάλλεται η ιδέα ότι και με παλιά όργανα μπορεί να προβάλλει κανείς κάτι νέο και πρωτάκουστο, αφού το νέο εμπεριέχει αναγκαστικά το παλιό.</a:t>
            </a:r>
          </a:p>
          <a:p>
            <a:r>
              <a:rPr lang="el-GR" dirty="0"/>
              <a:t>Ενδεικτική της σταυρικής, μυστικής σημασίας που έχει το βιολί είναι και η προέλευσή του από τον ασκητή, τον άνθρωπο τον τέλεια λυτρωμένο, τον απογυμνωμένο από καθετί ανθρώπινο: από κείνον έπρεπε να ξεκινήσει η πλάση του καινούριου κόσμου. </a:t>
            </a:r>
          </a:p>
          <a:p>
            <a:r>
              <a:rPr lang="el-GR" dirty="0"/>
              <a:t>Το βιολί, σύμβολο της τέχνης, είναι το μέσο που θα επιτρέψει στον Γύφτο να σταθεί ξανά μέσα στην κοινωνία, να υψώσει ξανά τις δυνάμεις τις οποίες γκρέμισε κάποτε με τα ίδια του τα χέρια, την Αγάπη, την Πατρίδα, τους Θεούς. </a:t>
            </a:r>
          </a:p>
        </p:txBody>
      </p:sp>
    </p:spTree>
    <p:extLst>
      <p:ext uri="{BB962C8B-B14F-4D97-AF65-F5344CB8AC3E}">
        <p14:creationId xmlns:p14="http://schemas.microsoft.com/office/powerpoint/2010/main" val="2706098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E00436-EA03-4DF8-8C4C-94B991479CCF}"/>
              </a:ext>
            </a:extLst>
          </p:cNvPr>
          <p:cNvSpPr>
            <a:spLocks noGrp="1"/>
          </p:cNvSpPr>
          <p:nvPr>
            <p:ph type="title"/>
          </p:nvPr>
        </p:nvSpPr>
        <p:spPr>
          <a:xfrm>
            <a:off x="337625" y="365125"/>
            <a:ext cx="11662117" cy="1325563"/>
          </a:xfrm>
        </p:spPr>
        <p:txBody>
          <a:bodyPr/>
          <a:lstStyle/>
          <a:p>
            <a:pPr algn="ctr"/>
            <a:r>
              <a:rPr lang="el-GR" dirty="0">
                <a:solidFill>
                  <a:srgbClr val="FF0000"/>
                </a:solidFill>
              </a:rPr>
              <a:t>Λόγοι Ι΄-ΙΒ΄. Το αδιάκοπο ανέβασμα προς τη δημιουργία</a:t>
            </a:r>
          </a:p>
        </p:txBody>
      </p:sp>
      <p:sp>
        <p:nvSpPr>
          <p:cNvPr id="3" name="Θέση περιεχομένου 2">
            <a:extLst>
              <a:ext uri="{FF2B5EF4-FFF2-40B4-BE49-F238E27FC236}">
                <a16:creationId xmlns:a16="http://schemas.microsoft.com/office/drawing/2014/main" id="{B6D5016D-DB15-4324-BAA4-DD3AF50FD5B5}"/>
              </a:ext>
            </a:extLst>
          </p:cNvPr>
          <p:cNvSpPr>
            <a:spLocks noGrp="1"/>
          </p:cNvSpPr>
          <p:nvPr>
            <p:ph idx="1"/>
          </p:nvPr>
        </p:nvSpPr>
        <p:spPr>
          <a:xfrm>
            <a:off x="337625" y="1825624"/>
            <a:ext cx="11493304" cy="4828393"/>
          </a:xfrm>
        </p:spPr>
        <p:txBody>
          <a:bodyPr>
            <a:normAutofit fontScale="92500" lnSpcReduction="10000"/>
          </a:bodyPr>
          <a:lstStyle/>
          <a:p>
            <a:r>
              <a:rPr lang="el-GR" b="1" dirty="0"/>
              <a:t>Λόγος Ι΄. ΑΝΑΣΤΑΣΙΜΟΣ</a:t>
            </a:r>
          </a:p>
          <a:p>
            <a:pPr marL="0" indent="0">
              <a:buNone/>
            </a:pPr>
            <a:r>
              <a:rPr lang="el-GR" dirty="0"/>
              <a:t>Η τέχνη, κληρονομιά του ασκητή, ξαναζωντανεύει, με την δική της και μόνη δύναμη, ό,τι είχαν ρίξει τα χέρια του Γύφτου αρνητή: την αγάπη, την πατρίδα, τους Θεούς.</a:t>
            </a:r>
          </a:p>
          <a:p>
            <a:r>
              <a:rPr lang="el-GR" b="1" dirty="0"/>
              <a:t>Λόγος ΙΑ΄. ΤΟ ΠΑΡΑΜΥΘΙ ΤΟΥ ΑΔΑΚΡΥΤΟΥ</a:t>
            </a:r>
            <a:endParaRPr lang="en-US" b="1" dirty="0"/>
          </a:p>
          <a:p>
            <a:pPr marL="0" indent="0">
              <a:buNone/>
            </a:pPr>
            <a:r>
              <a:rPr lang="el-GR" dirty="0"/>
              <a:t>Έπειτα από το γκρέμισμα και την ανάσταση, ακολουθεί η δημιουργία. Ένωση της Επιστήμης (Αγέλαστη) και του παλαμικού </a:t>
            </a:r>
            <a:r>
              <a:rPr lang="el-GR" dirty="0" err="1"/>
              <a:t>Υπερανθρώπου</a:t>
            </a:r>
            <a:r>
              <a:rPr lang="el-GR" dirty="0"/>
              <a:t>, του Αδάκρυτου. Όραμα της νέας φυλής που θα αλλάξει τον κόσμο. </a:t>
            </a:r>
          </a:p>
          <a:p>
            <a:r>
              <a:rPr lang="el-GR" b="1" dirty="0"/>
              <a:t>Λόγος ΙΒ΄. ΚΟΣΜΟΣ</a:t>
            </a:r>
          </a:p>
          <a:p>
            <a:pPr marL="0" indent="0">
              <a:buNone/>
            </a:pPr>
            <a:r>
              <a:rPr lang="el-GR" dirty="0"/>
              <a:t>Επιστροφή στη Θράκη. Το τέρμα της ανθρώπινης προσπάθειας, που είναι η κυριαρχία επάνω στον κόσμο, η κατοχή των μυστικών του, το δίνει στον Γύφτο το βιολί, η μουσική, η τέχνη.</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233280587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TotalTime>
  <Words>1677</Words>
  <Application>Microsoft Office PowerPoint</Application>
  <PresentationFormat>Ευρεία οθόνη</PresentationFormat>
  <Paragraphs>76</Paragraphs>
  <Slides>13</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13</vt:i4>
      </vt:variant>
    </vt:vector>
  </HeadingPairs>
  <TitlesOfParts>
    <vt:vector size="18" baseType="lpstr">
      <vt:lpstr>Arial</vt:lpstr>
      <vt:lpstr>Calibri</vt:lpstr>
      <vt:lpstr>Calibri Light</vt:lpstr>
      <vt:lpstr>Wingdings</vt:lpstr>
      <vt:lpstr>Θέμα του Office</vt:lpstr>
      <vt:lpstr>Ο Δωδεκάλογος του Γύφτου (1907) «Πρόλογος»</vt:lpstr>
      <vt:lpstr>Ο Δωδεκάλογος του Γύφτου (1907) «Πρόλογος»</vt:lpstr>
      <vt:lpstr>Ο Δωδεκάλογος του Γύφτου (1907) «Πρόλογος»</vt:lpstr>
      <vt:lpstr>Ο Δωδεκάλογος του Γύφτου (1907) «Πρόλογος»</vt:lpstr>
      <vt:lpstr>Λόγοι Α΄-Γ΄: Αντίθεση ανάμεσα στο κοινωνικό σύνολο και τον Γύφτο ως ξεχωριστό άτομο</vt:lpstr>
      <vt:lpstr>Λόγοι Δ΄-Η΄: Άρνηση κάθε αξίας, σάτιρα και σαρκασμός. Η Παράδοση και το αίμα της φυλής</vt:lpstr>
      <vt:lpstr>Λόγοι Δ΄-Η΄: Άρνηση κάθε αξίας, σάτιρα και σαρκασμός. Η Παράδοση και το αίμα της φυλής</vt:lpstr>
      <vt:lpstr>Λόγος Θ΄. ΤΟ ΒΙΟΛΙ</vt:lpstr>
      <vt:lpstr>Λόγοι Ι΄-ΙΒ΄. Το αδιάκοπο ανέβασμα προς τη δημιουργία</vt:lpstr>
      <vt:lpstr>ΕΡΜΗΝΕΙΕΣ ΓΙΑ ΤΟΝ ΔΩΔΕΚΑΛΟΓΟ ΤΟΥ ΓΥΦΤΟΥ</vt:lpstr>
      <vt:lpstr>Βιβλιογραφία </vt:lpstr>
      <vt:lpstr>Η ΦΛΟΓΕΡΑ ΤΟΥ ΒΑΣΙΛΙΑ</vt:lpstr>
      <vt:lpstr>Μετρικές καινοτομίες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 Παλαμάς, Η Ασάλευτη Ζωή, 1904.</dc:title>
  <dc:creator>Θάλεια Ιερωνυμάκη</dc:creator>
  <cp:lastModifiedBy>Θάλεια Ιερωνυμάκη</cp:lastModifiedBy>
  <cp:revision>46</cp:revision>
  <dcterms:created xsi:type="dcterms:W3CDTF">2019-03-26T19:32:29Z</dcterms:created>
  <dcterms:modified xsi:type="dcterms:W3CDTF">2019-04-17T11:18:15Z</dcterms:modified>
</cp:coreProperties>
</file>