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5"/>
  </p:notesMasterIdLst>
  <p:sldIdLst>
    <p:sldId id="257" r:id="rId3"/>
    <p:sldId id="277" r:id="rId4"/>
    <p:sldId id="258" r:id="rId5"/>
    <p:sldId id="292" r:id="rId6"/>
    <p:sldId id="293" r:id="rId7"/>
    <p:sldId id="294" r:id="rId8"/>
    <p:sldId id="295" r:id="rId9"/>
    <p:sldId id="260" r:id="rId10"/>
    <p:sldId id="296" r:id="rId11"/>
    <p:sldId id="261" r:id="rId12"/>
    <p:sldId id="262" r:id="rId13"/>
    <p:sldId id="263" r:id="rId14"/>
    <p:sldId id="264" r:id="rId15"/>
    <p:sldId id="265" r:id="rId16"/>
    <p:sldId id="266" r:id="rId17"/>
    <p:sldId id="267" r:id="rId18"/>
    <p:sldId id="268"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7" r:id="rId34"/>
    <p:sldId id="298" r:id="rId35"/>
    <p:sldId id="299" r:id="rId36"/>
    <p:sldId id="300" r:id="rId37"/>
    <p:sldId id="301" r:id="rId38"/>
    <p:sldId id="302" r:id="rId39"/>
    <p:sldId id="303" r:id="rId40"/>
    <p:sldId id="304" r:id="rId41"/>
    <p:sldId id="305" r:id="rId42"/>
    <p:sldId id="306" r:id="rId43"/>
    <p:sldId id="259" r:id="rId4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0" d="100"/>
          <a:sy n="120" d="100"/>
        </p:scale>
        <p:origin x="-1386" y="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70.wmf"/><Relationship Id="rId2" Type="http://schemas.openxmlformats.org/officeDocument/2006/relationships/image" Target="../media/image69.wmf"/><Relationship Id="rId1" Type="http://schemas.openxmlformats.org/officeDocument/2006/relationships/image" Target="../media/image68.wmf"/><Relationship Id="rId5" Type="http://schemas.openxmlformats.org/officeDocument/2006/relationships/image" Target="../media/image72.wmf"/><Relationship Id="rId4" Type="http://schemas.openxmlformats.org/officeDocument/2006/relationships/image" Target="../media/image71.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73.wmf"/></Relationships>
</file>

<file path=ppt/drawings/_rels/vmlDrawing12.vml.rels><?xml version="1.0" encoding="UTF-8" standalone="yes"?>
<Relationships xmlns="http://schemas.openxmlformats.org/package/2006/relationships"><Relationship Id="rId8" Type="http://schemas.openxmlformats.org/officeDocument/2006/relationships/image" Target="../media/image81.wmf"/><Relationship Id="rId3" Type="http://schemas.openxmlformats.org/officeDocument/2006/relationships/image" Target="../media/image76.wmf"/><Relationship Id="rId7" Type="http://schemas.openxmlformats.org/officeDocument/2006/relationships/image" Target="../media/image80.wmf"/><Relationship Id="rId2" Type="http://schemas.openxmlformats.org/officeDocument/2006/relationships/image" Target="../media/image75.wmf"/><Relationship Id="rId1" Type="http://schemas.openxmlformats.org/officeDocument/2006/relationships/image" Target="../media/image74.wmf"/><Relationship Id="rId6" Type="http://schemas.openxmlformats.org/officeDocument/2006/relationships/image" Target="../media/image79.wmf"/><Relationship Id="rId5" Type="http://schemas.openxmlformats.org/officeDocument/2006/relationships/image" Target="../media/image78.wmf"/><Relationship Id="rId4" Type="http://schemas.openxmlformats.org/officeDocument/2006/relationships/image" Target="../media/image7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image" Target="../media/image11.png"/></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3.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65.wmf"/><Relationship Id="rId1" Type="http://schemas.openxmlformats.org/officeDocument/2006/relationships/image" Target="../media/image6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66.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6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37F3E5-C02E-4B49-B994-610EFB827C2B}" type="datetimeFigureOut">
              <a:rPr lang="el-GR" smtClean="0"/>
              <a:pPr/>
              <a:t>14/3/2017</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115156-40CD-44B2-8117-8C3155A4003D}" type="slidenum">
              <a:rPr lang="el-GR" smtClean="0"/>
              <a:pPr/>
              <a:t>‹#›</a:t>
            </a:fld>
            <a:endParaRPr lang="el-GR"/>
          </a:p>
        </p:txBody>
      </p:sp>
    </p:spTree>
    <p:extLst>
      <p:ext uri="{BB962C8B-B14F-4D97-AF65-F5344CB8AC3E}">
        <p14:creationId xmlns:p14="http://schemas.microsoft.com/office/powerpoint/2010/main" val="3031646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8222A92-33FD-42B7-BA83-422720EBB419}" type="slidenum">
              <a:rPr lang="el-GR" altLang="el-GR" sz="1200">
                <a:solidFill>
                  <a:prstClr val="black"/>
                </a:solidFill>
              </a:rPr>
              <a:pPr eaLnBrk="1" hangingPunct="1"/>
              <a:t>7</a:t>
            </a:fld>
            <a:endParaRPr lang="el-GR" altLang="el-GR" sz="120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6F7EC07-384B-47EE-B8D5-A2A18CAA39A6}" type="slidenum">
              <a:rPr lang="en-US"/>
              <a:pPr/>
              <a:t>17</a:t>
            </a:fld>
            <a:endParaRPr 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r>
              <a:rPr lang="en-US"/>
              <a:t>Must translate the system from the s-domain to the z-domain</a:t>
            </a:r>
          </a:p>
          <a:p>
            <a:r>
              <a:rPr lang="en-US"/>
              <a:t>Definition of z-transform on left (13.8), mapping equation on left (13.4)</a:t>
            </a:r>
          </a:p>
          <a:p>
            <a:r>
              <a:rPr lang="en-US"/>
              <a:t>Can analyze the system in the z-plane similar to continuous system in s-plane (discussed later)</a:t>
            </a:r>
          </a:p>
          <a:p>
            <a:r>
              <a:rPr lang="en-US"/>
              <a:t>T = sample rate  s = location in s-plane   z = location in z-plane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fld id="{E5980755-9E1C-4601-9E58-5142DE523392}" type="slidenum">
              <a:rPr lang="el-GR" altLang="el-GR" smtClean="0">
                <a:latin typeface="Arial" pitchFamily="34" charset="0"/>
              </a:rPr>
              <a:pPr eaLnBrk="1" hangingPunct="1"/>
              <a:t>32</a:t>
            </a:fld>
            <a:endParaRPr lang="el-GR" altLang="el-GR" smtClean="0">
              <a:latin typeface="Arial" pitchFamily="34"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fld id="{9A0CDE5C-8FC3-4D41-BE2B-215F521FFAFE}" type="slidenum">
              <a:rPr lang="el-GR" altLang="el-GR" smtClean="0">
                <a:latin typeface="Arial" pitchFamily="34" charset="0"/>
              </a:rPr>
              <a:pPr eaLnBrk="1" hangingPunct="1"/>
              <a:t>33</a:t>
            </a:fld>
            <a:endParaRPr lang="el-GR" altLang="el-GR" smtClean="0">
              <a:latin typeface="Arial" pitchFamily="34"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fld id="{31D64F1B-7316-4A1B-AD04-A5662BC1779D}" type="slidenum">
              <a:rPr lang="el-GR" altLang="el-GR" smtClean="0">
                <a:latin typeface="Arial" pitchFamily="34" charset="0"/>
              </a:rPr>
              <a:pPr eaLnBrk="1" hangingPunct="1"/>
              <a:t>34</a:t>
            </a:fld>
            <a:endParaRPr lang="el-GR" altLang="el-GR" smtClean="0">
              <a:latin typeface="Arial" pitchFamily="34"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fld id="{11BE7B79-5313-4995-ADA2-F745F77A938C}" type="slidenum">
              <a:rPr lang="el-GR" altLang="el-GR" smtClean="0">
                <a:latin typeface="Arial" pitchFamily="34" charset="0"/>
              </a:rPr>
              <a:pPr eaLnBrk="1" hangingPunct="1"/>
              <a:t>35</a:t>
            </a:fld>
            <a:endParaRPr lang="el-GR" altLang="el-GR" smtClean="0">
              <a:latin typeface="Arial" pitchFamily="34"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fld id="{FBFE0486-F503-4891-AAD8-9A1052D0335F}" type="slidenum">
              <a:rPr lang="el-GR" altLang="el-GR" smtClean="0">
                <a:latin typeface="Arial" pitchFamily="34" charset="0"/>
              </a:rPr>
              <a:pPr eaLnBrk="1" hangingPunct="1"/>
              <a:t>36</a:t>
            </a:fld>
            <a:endParaRPr lang="el-GR" altLang="el-GR" smtClean="0">
              <a:latin typeface="Arial" pitchFamily="34"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fld id="{AB042C24-2197-4B3B-9E5A-EEBF0168CAE9}" type="slidenum">
              <a:rPr lang="el-GR" altLang="el-GR" smtClean="0">
                <a:latin typeface="Arial" pitchFamily="34" charset="0"/>
              </a:rPr>
              <a:pPr eaLnBrk="1" hangingPunct="1"/>
              <a:t>37</a:t>
            </a:fld>
            <a:endParaRPr lang="el-GR" altLang="el-GR" smtClean="0">
              <a:latin typeface="Arial" pitchFamily="34"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fld id="{680AFA6B-FC03-45A7-9AA1-FB6352BE281C}" type="slidenum">
              <a:rPr lang="el-GR" altLang="el-GR" smtClean="0">
                <a:latin typeface="Arial" pitchFamily="34" charset="0"/>
              </a:rPr>
              <a:pPr eaLnBrk="1" hangingPunct="1"/>
              <a:t>38</a:t>
            </a:fld>
            <a:endParaRPr lang="el-GR" altLang="el-GR" smtClean="0">
              <a:latin typeface="Arial" pitchFamily="34"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fld id="{CAB8E5D8-4592-4E74-AF40-039B77D4C02C}" type="slidenum">
              <a:rPr lang="el-GR" altLang="el-GR" smtClean="0">
                <a:latin typeface="Arial" pitchFamily="34" charset="0"/>
              </a:rPr>
              <a:pPr eaLnBrk="1" hangingPunct="1"/>
              <a:t>39</a:t>
            </a:fld>
            <a:endParaRPr lang="el-GR" altLang="el-GR" smtClean="0">
              <a:latin typeface="Arial" pitchFamily="34"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DDBDAB-5B56-4FAC-8500-CAD4B6F7C421}" type="slidenum">
              <a:rPr lang="en-AU" altLang="el-GR">
                <a:solidFill>
                  <a:prstClr val="black"/>
                </a:solidFill>
              </a:rPr>
              <a:pPr/>
              <a:t>8</a:t>
            </a:fld>
            <a:endParaRPr lang="en-AU" altLang="el-GR">
              <a:solidFill>
                <a:prstClr val="black"/>
              </a:solidFill>
            </a:endParaRPr>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pPr algn="just"/>
            <a:r>
              <a:rPr lang="en-AU" altLang="el-GR" sz="1600"/>
              <a:t>A control system consist of subsystems and processes (or plant) assembled for the purpose of controlling the output of the process. Numerous applications are all around us, for example, The rocket fire, the space shuttle lifts up to earth orbits. Even the nonphysical world appears to be automatically regulated. Models have been suggested showing automatic control of student performance. The input to the model is the student’s available study time, and the output is the grade. The model can be used to predict the time required for the grade to rise if a sudden increase in study time is available. Using this model, you can determine whether increased study is worth the effort during the last week of the term. </a:t>
            </a:r>
          </a:p>
          <a:p>
            <a:pPr algn="just"/>
            <a:endParaRPr lang="en-AU" altLang="el-GR" sz="16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9442">
              <a:defRPr sz="2600">
                <a:solidFill>
                  <a:schemeClr val="tx1"/>
                </a:solidFill>
                <a:latin typeface="Times New Roman" charset="0"/>
              </a:defRPr>
            </a:lvl1pPr>
            <a:lvl2pPr marL="792728" indent="-304895" defTabSz="899442">
              <a:defRPr sz="2600">
                <a:solidFill>
                  <a:schemeClr val="tx1"/>
                </a:solidFill>
                <a:latin typeface="Times New Roman" charset="0"/>
              </a:defRPr>
            </a:lvl2pPr>
            <a:lvl3pPr marL="1219581" indent="-243916" defTabSz="899442">
              <a:defRPr sz="2600">
                <a:solidFill>
                  <a:schemeClr val="tx1"/>
                </a:solidFill>
                <a:latin typeface="Times New Roman" charset="0"/>
              </a:defRPr>
            </a:lvl3pPr>
            <a:lvl4pPr marL="1707413" indent="-243916" defTabSz="899442">
              <a:defRPr sz="2600">
                <a:solidFill>
                  <a:schemeClr val="tx1"/>
                </a:solidFill>
                <a:latin typeface="Times New Roman" charset="0"/>
              </a:defRPr>
            </a:lvl4pPr>
            <a:lvl5pPr marL="2195246" indent="-243916" defTabSz="899442">
              <a:defRPr sz="2600">
                <a:solidFill>
                  <a:schemeClr val="tx1"/>
                </a:solidFill>
                <a:latin typeface="Times New Roman" charset="0"/>
              </a:defRPr>
            </a:lvl5pPr>
            <a:lvl6pPr marL="2683078" indent="-243916" defTabSz="899442" eaLnBrk="0" fontAlgn="base" hangingPunct="0">
              <a:spcBef>
                <a:spcPct val="0"/>
              </a:spcBef>
              <a:spcAft>
                <a:spcPct val="0"/>
              </a:spcAft>
              <a:defRPr sz="2600">
                <a:solidFill>
                  <a:schemeClr val="tx1"/>
                </a:solidFill>
                <a:latin typeface="Times New Roman" charset="0"/>
              </a:defRPr>
            </a:lvl6pPr>
            <a:lvl7pPr marL="3170911" indent="-243916" defTabSz="899442" eaLnBrk="0" fontAlgn="base" hangingPunct="0">
              <a:spcBef>
                <a:spcPct val="0"/>
              </a:spcBef>
              <a:spcAft>
                <a:spcPct val="0"/>
              </a:spcAft>
              <a:defRPr sz="2600">
                <a:solidFill>
                  <a:schemeClr val="tx1"/>
                </a:solidFill>
                <a:latin typeface="Times New Roman" charset="0"/>
              </a:defRPr>
            </a:lvl7pPr>
            <a:lvl8pPr marL="3658743" indent="-243916" defTabSz="899442" eaLnBrk="0" fontAlgn="base" hangingPunct="0">
              <a:spcBef>
                <a:spcPct val="0"/>
              </a:spcBef>
              <a:spcAft>
                <a:spcPct val="0"/>
              </a:spcAft>
              <a:defRPr sz="2600">
                <a:solidFill>
                  <a:schemeClr val="tx1"/>
                </a:solidFill>
                <a:latin typeface="Times New Roman" charset="0"/>
              </a:defRPr>
            </a:lvl8pPr>
            <a:lvl9pPr marL="4146575" indent="-243916" defTabSz="899442" eaLnBrk="0" fontAlgn="base" hangingPunct="0">
              <a:spcBef>
                <a:spcPct val="0"/>
              </a:spcBef>
              <a:spcAft>
                <a:spcPct val="0"/>
              </a:spcAft>
              <a:defRPr sz="2600">
                <a:solidFill>
                  <a:schemeClr val="tx1"/>
                </a:solidFill>
                <a:latin typeface="Times New Roman" charset="0"/>
              </a:defRPr>
            </a:lvl9pPr>
          </a:lstStyle>
          <a:p>
            <a:fld id="{8C7FD24F-0D42-4024-B506-0B334237FAAD}" type="slidenum">
              <a:rPr lang="en-US" altLang="el-GR" sz="1300"/>
              <a:pPr/>
              <a:t>10</a:t>
            </a:fld>
            <a:endParaRPr lang="en-US" altLang="el-GR" sz="130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9442">
              <a:defRPr sz="2600">
                <a:solidFill>
                  <a:schemeClr val="tx1"/>
                </a:solidFill>
                <a:latin typeface="Times New Roman" charset="0"/>
              </a:defRPr>
            </a:lvl1pPr>
            <a:lvl2pPr marL="792728" indent="-304895" defTabSz="899442">
              <a:defRPr sz="2600">
                <a:solidFill>
                  <a:schemeClr val="tx1"/>
                </a:solidFill>
                <a:latin typeface="Times New Roman" charset="0"/>
              </a:defRPr>
            </a:lvl2pPr>
            <a:lvl3pPr marL="1219581" indent="-243916" defTabSz="899442">
              <a:defRPr sz="2600">
                <a:solidFill>
                  <a:schemeClr val="tx1"/>
                </a:solidFill>
                <a:latin typeface="Times New Roman" charset="0"/>
              </a:defRPr>
            </a:lvl3pPr>
            <a:lvl4pPr marL="1707413" indent="-243916" defTabSz="899442">
              <a:defRPr sz="2600">
                <a:solidFill>
                  <a:schemeClr val="tx1"/>
                </a:solidFill>
                <a:latin typeface="Times New Roman" charset="0"/>
              </a:defRPr>
            </a:lvl4pPr>
            <a:lvl5pPr marL="2195246" indent="-243916" defTabSz="899442">
              <a:defRPr sz="2600">
                <a:solidFill>
                  <a:schemeClr val="tx1"/>
                </a:solidFill>
                <a:latin typeface="Times New Roman" charset="0"/>
              </a:defRPr>
            </a:lvl5pPr>
            <a:lvl6pPr marL="2683078" indent="-243916" defTabSz="899442" eaLnBrk="0" fontAlgn="base" hangingPunct="0">
              <a:spcBef>
                <a:spcPct val="0"/>
              </a:spcBef>
              <a:spcAft>
                <a:spcPct val="0"/>
              </a:spcAft>
              <a:defRPr sz="2600">
                <a:solidFill>
                  <a:schemeClr val="tx1"/>
                </a:solidFill>
                <a:latin typeface="Times New Roman" charset="0"/>
              </a:defRPr>
            </a:lvl6pPr>
            <a:lvl7pPr marL="3170911" indent="-243916" defTabSz="899442" eaLnBrk="0" fontAlgn="base" hangingPunct="0">
              <a:spcBef>
                <a:spcPct val="0"/>
              </a:spcBef>
              <a:spcAft>
                <a:spcPct val="0"/>
              </a:spcAft>
              <a:defRPr sz="2600">
                <a:solidFill>
                  <a:schemeClr val="tx1"/>
                </a:solidFill>
                <a:latin typeface="Times New Roman" charset="0"/>
              </a:defRPr>
            </a:lvl7pPr>
            <a:lvl8pPr marL="3658743" indent="-243916" defTabSz="899442" eaLnBrk="0" fontAlgn="base" hangingPunct="0">
              <a:spcBef>
                <a:spcPct val="0"/>
              </a:spcBef>
              <a:spcAft>
                <a:spcPct val="0"/>
              </a:spcAft>
              <a:defRPr sz="2600">
                <a:solidFill>
                  <a:schemeClr val="tx1"/>
                </a:solidFill>
                <a:latin typeface="Times New Roman" charset="0"/>
              </a:defRPr>
            </a:lvl8pPr>
            <a:lvl9pPr marL="4146575" indent="-243916" defTabSz="899442" eaLnBrk="0" fontAlgn="base" hangingPunct="0">
              <a:spcBef>
                <a:spcPct val="0"/>
              </a:spcBef>
              <a:spcAft>
                <a:spcPct val="0"/>
              </a:spcAft>
              <a:defRPr sz="2600">
                <a:solidFill>
                  <a:schemeClr val="tx1"/>
                </a:solidFill>
                <a:latin typeface="Times New Roman" charset="0"/>
              </a:defRPr>
            </a:lvl9pPr>
          </a:lstStyle>
          <a:p>
            <a:fld id="{B7CDB73D-9D5B-44E3-A2A1-5083625A80EA}" type="slidenum">
              <a:rPr lang="en-US" altLang="el-GR" sz="1300"/>
              <a:pPr/>
              <a:t>11</a:t>
            </a:fld>
            <a:endParaRPr lang="en-US" altLang="el-GR" sz="130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9442">
              <a:defRPr sz="2600">
                <a:solidFill>
                  <a:schemeClr val="tx1"/>
                </a:solidFill>
                <a:latin typeface="Times New Roman" charset="0"/>
              </a:defRPr>
            </a:lvl1pPr>
            <a:lvl2pPr marL="792728" indent="-304895" defTabSz="899442">
              <a:defRPr sz="2600">
                <a:solidFill>
                  <a:schemeClr val="tx1"/>
                </a:solidFill>
                <a:latin typeface="Times New Roman" charset="0"/>
              </a:defRPr>
            </a:lvl2pPr>
            <a:lvl3pPr marL="1219581" indent="-243916" defTabSz="899442">
              <a:defRPr sz="2600">
                <a:solidFill>
                  <a:schemeClr val="tx1"/>
                </a:solidFill>
                <a:latin typeface="Times New Roman" charset="0"/>
              </a:defRPr>
            </a:lvl3pPr>
            <a:lvl4pPr marL="1707413" indent="-243916" defTabSz="899442">
              <a:defRPr sz="2600">
                <a:solidFill>
                  <a:schemeClr val="tx1"/>
                </a:solidFill>
                <a:latin typeface="Times New Roman" charset="0"/>
              </a:defRPr>
            </a:lvl4pPr>
            <a:lvl5pPr marL="2195246" indent="-243916" defTabSz="899442">
              <a:defRPr sz="2600">
                <a:solidFill>
                  <a:schemeClr val="tx1"/>
                </a:solidFill>
                <a:latin typeface="Times New Roman" charset="0"/>
              </a:defRPr>
            </a:lvl5pPr>
            <a:lvl6pPr marL="2683078" indent="-243916" defTabSz="899442" eaLnBrk="0" fontAlgn="base" hangingPunct="0">
              <a:spcBef>
                <a:spcPct val="0"/>
              </a:spcBef>
              <a:spcAft>
                <a:spcPct val="0"/>
              </a:spcAft>
              <a:defRPr sz="2600">
                <a:solidFill>
                  <a:schemeClr val="tx1"/>
                </a:solidFill>
                <a:latin typeface="Times New Roman" charset="0"/>
              </a:defRPr>
            </a:lvl6pPr>
            <a:lvl7pPr marL="3170911" indent="-243916" defTabSz="899442" eaLnBrk="0" fontAlgn="base" hangingPunct="0">
              <a:spcBef>
                <a:spcPct val="0"/>
              </a:spcBef>
              <a:spcAft>
                <a:spcPct val="0"/>
              </a:spcAft>
              <a:defRPr sz="2600">
                <a:solidFill>
                  <a:schemeClr val="tx1"/>
                </a:solidFill>
                <a:latin typeface="Times New Roman" charset="0"/>
              </a:defRPr>
            </a:lvl7pPr>
            <a:lvl8pPr marL="3658743" indent="-243916" defTabSz="899442" eaLnBrk="0" fontAlgn="base" hangingPunct="0">
              <a:spcBef>
                <a:spcPct val="0"/>
              </a:spcBef>
              <a:spcAft>
                <a:spcPct val="0"/>
              </a:spcAft>
              <a:defRPr sz="2600">
                <a:solidFill>
                  <a:schemeClr val="tx1"/>
                </a:solidFill>
                <a:latin typeface="Times New Roman" charset="0"/>
              </a:defRPr>
            </a:lvl8pPr>
            <a:lvl9pPr marL="4146575" indent="-243916" defTabSz="899442" eaLnBrk="0" fontAlgn="base" hangingPunct="0">
              <a:spcBef>
                <a:spcPct val="0"/>
              </a:spcBef>
              <a:spcAft>
                <a:spcPct val="0"/>
              </a:spcAft>
              <a:defRPr sz="2600">
                <a:solidFill>
                  <a:schemeClr val="tx1"/>
                </a:solidFill>
                <a:latin typeface="Times New Roman" charset="0"/>
              </a:defRPr>
            </a:lvl9pPr>
          </a:lstStyle>
          <a:p>
            <a:fld id="{4EFB6804-E25B-4CE6-91F4-3A8FD54644ED}" type="slidenum">
              <a:rPr lang="en-US" altLang="el-GR" sz="1300"/>
              <a:pPr/>
              <a:t>12</a:t>
            </a:fld>
            <a:endParaRPr lang="en-US" altLang="el-GR" sz="130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7DE8D2FD-4042-45E5-A38C-05010999250A}" type="slidenum">
              <a:rPr lang="en-US"/>
              <a:pPr/>
              <a:t>13</a:t>
            </a:fld>
            <a:endParaRPr lang="en-US"/>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r>
              <a:rPr lang="en-US"/>
              <a:t>SPACE BAR - Standard Control System on left (using analog components)</a:t>
            </a:r>
          </a:p>
          <a:p>
            <a:r>
              <a:rPr lang="en-US"/>
              <a:t>SPACE BAR - Digital version on bottom right – replace controller with A/D and D/A converters and digital computer</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541FDAF-710D-49BA-8873-0A6FF809237C}" type="slidenum">
              <a:rPr lang="en-US"/>
              <a:pPr/>
              <a:t>14</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r>
              <a:rPr lang="en-US"/>
              <a:t>Advantages: high sensitivity b/c can pick up low energy signals better</a:t>
            </a:r>
          </a:p>
          <a:p>
            <a:r>
              <a:rPr lang="en-US"/>
              <a:t>		digital comp. Less sensitive to noise</a:t>
            </a:r>
          </a:p>
          <a:p>
            <a:r>
              <a:rPr lang="en-US"/>
              <a:t>		change parameters in algorithms to modify / adjust behavior</a:t>
            </a:r>
          </a:p>
          <a:p>
            <a:r>
              <a:rPr lang="en-US"/>
              <a:t>		radar, satellite systems, etc… send info in pulses</a:t>
            </a:r>
          </a:p>
          <a:p>
            <a:r>
              <a:rPr lang="en-US"/>
              <a:t>Disadvant:	time consuming and difficult to get algorithm right</a:t>
            </a:r>
          </a:p>
          <a:p>
            <a:r>
              <a:rPr lang="en-US"/>
              <a:t>		quantization error, loss of info between samples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2140FEA1-22FC-47BF-A53A-A5785FECC622}" type="slidenum">
              <a:rPr lang="en-US"/>
              <a:pPr/>
              <a:t>15</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r>
              <a:rPr lang="en-US"/>
              <a:t>Represent DAC by zero-order hold equivalent</a:t>
            </a:r>
          </a:p>
          <a:p>
            <a:r>
              <a:rPr lang="en-US"/>
              <a:t>Samples input level and holds for sampling period T</a:t>
            </a:r>
          </a:p>
          <a:p>
            <a:r>
              <a:rPr lang="en-US"/>
              <a:t>Zero-order hold circuit represented by continuous system transfer function in s-domain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8932FB2-6344-4CFF-A7A0-EB03DD486498}" type="slidenum">
              <a:rPr lang="en-US"/>
              <a:pPr/>
              <a:t>16</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r>
              <a:rPr lang="en-US"/>
              <a:t>Result of zero order hold transfer function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41E7A762-2CAC-4CCC-88EF-9F6D420F1BEC}" type="datetimeFigureOut">
              <a:rPr lang="el-GR" smtClean="0"/>
              <a:pPr/>
              <a:t>14/3/2017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8AA5967-92BA-4487-891B-61DCC86F3131}" type="slidenum">
              <a:rPr lang="el-GR" smtClean="0"/>
              <a:pPr/>
              <a:t>‹#›</a:t>
            </a:fld>
            <a:endParaRPr lang="el-GR"/>
          </a:p>
        </p:txBody>
      </p:sp>
    </p:spTree>
    <p:extLst>
      <p:ext uri="{BB962C8B-B14F-4D97-AF65-F5344CB8AC3E}">
        <p14:creationId xmlns:p14="http://schemas.microsoft.com/office/powerpoint/2010/main" val="860418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1E7A762-2CAC-4CCC-88EF-9F6D420F1BEC}" type="datetimeFigureOut">
              <a:rPr lang="el-GR" smtClean="0"/>
              <a:pPr/>
              <a:t>14/3/2017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8AA5967-92BA-4487-891B-61DCC86F3131}" type="slidenum">
              <a:rPr lang="el-GR" smtClean="0"/>
              <a:pPr/>
              <a:t>‹#›</a:t>
            </a:fld>
            <a:endParaRPr lang="el-GR"/>
          </a:p>
        </p:txBody>
      </p:sp>
    </p:spTree>
    <p:extLst>
      <p:ext uri="{BB962C8B-B14F-4D97-AF65-F5344CB8AC3E}">
        <p14:creationId xmlns:p14="http://schemas.microsoft.com/office/powerpoint/2010/main" val="217249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1E7A762-2CAC-4CCC-88EF-9F6D420F1BEC}" type="datetimeFigureOut">
              <a:rPr lang="el-GR" smtClean="0"/>
              <a:pPr/>
              <a:t>14/3/2017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8AA5967-92BA-4487-891B-61DCC86F3131}" type="slidenum">
              <a:rPr lang="el-GR" smtClean="0"/>
              <a:pPr/>
              <a:t>‹#›</a:t>
            </a:fld>
            <a:endParaRPr lang="el-GR"/>
          </a:p>
        </p:txBody>
      </p:sp>
    </p:spTree>
    <p:extLst>
      <p:ext uri="{BB962C8B-B14F-4D97-AF65-F5344CB8AC3E}">
        <p14:creationId xmlns:p14="http://schemas.microsoft.com/office/powerpoint/2010/main" val="31273024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685800" y="609600"/>
            <a:ext cx="7772400" cy="1143000"/>
          </a:xfrm>
          <a:prstGeom prst="rect">
            <a:avLst/>
          </a:prstGeom>
        </p:spPr>
        <p:txBody>
          <a:bodyPr anchor="ctr"/>
          <a:lstStyle/>
          <a:p>
            <a:pPr algn="ctr" fontAlgn="base">
              <a:spcBef>
                <a:spcPct val="0"/>
              </a:spcBef>
              <a:spcAft>
                <a:spcPct val="0"/>
              </a:spcAft>
              <a:defRPr/>
            </a:pPr>
            <a:endParaRPr lang="el-GR" sz="4400">
              <a:solidFill>
                <a:srgbClr val="000000"/>
              </a:solidFill>
            </a:endParaRPr>
          </a:p>
        </p:txBody>
      </p:sp>
      <p:sp>
        <p:nvSpPr>
          <p:cNvPr id="3" name="Rectangle 3"/>
          <p:cNvSpPr>
            <a:spLocks noGrp="1" noChangeArrowheads="1"/>
          </p:cNvSpPr>
          <p:nvPr/>
        </p:nvSpPr>
        <p:spPr bwMode="auto">
          <a:xfrm>
            <a:off x="685800" y="1981200"/>
            <a:ext cx="7772400" cy="4114800"/>
          </a:xfrm>
          <a:prstGeom prst="rect">
            <a:avLst/>
          </a:prstGeom>
        </p:spPr>
        <p:txBody>
          <a:bodyPr/>
          <a:lstStyle/>
          <a:p>
            <a:pPr marL="342900" indent="-342900" fontAlgn="base">
              <a:spcBef>
                <a:spcPct val="20000"/>
              </a:spcBef>
              <a:spcAft>
                <a:spcPct val="0"/>
              </a:spcAft>
              <a:buFontTx/>
              <a:buChar char="•"/>
              <a:defRPr/>
            </a:pPr>
            <a:endParaRPr lang="el-GR" sz="3200">
              <a:solidFill>
                <a:srgbClr val="000000"/>
              </a:solidFill>
            </a:endParaRPr>
          </a:p>
        </p:txBody>
      </p:sp>
    </p:spTree>
    <p:extLst>
      <p:ext uri="{BB962C8B-B14F-4D97-AF65-F5344CB8AC3E}">
        <p14:creationId xmlns:p14="http://schemas.microsoft.com/office/powerpoint/2010/main" val="7425790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lvl1pPr>
              <a:defRPr/>
            </a:lvl1pPr>
          </a:lstStyle>
          <a:p>
            <a:endParaRPr lang="en-AU" altLang="el-GR">
              <a:solidFill>
                <a:srgbClr val="000000"/>
              </a:solidFill>
            </a:endParaRPr>
          </a:p>
        </p:txBody>
      </p:sp>
      <p:sp>
        <p:nvSpPr>
          <p:cNvPr id="5" name="Θέση υποσέλιδου 4"/>
          <p:cNvSpPr>
            <a:spLocks noGrp="1"/>
          </p:cNvSpPr>
          <p:nvPr>
            <p:ph type="ftr" sz="quarter" idx="11"/>
          </p:nvPr>
        </p:nvSpPr>
        <p:spPr/>
        <p:txBody>
          <a:bodyPr/>
          <a:lstStyle>
            <a:lvl1pPr>
              <a:defRPr/>
            </a:lvl1pPr>
          </a:lstStyle>
          <a:p>
            <a:endParaRPr lang="en-AU" altLang="el-GR">
              <a:solidFill>
                <a:srgbClr val="000000"/>
              </a:solidFill>
            </a:endParaRPr>
          </a:p>
        </p:txBody>
      </p:sp>
      <p:sp>
        <p:nvSpPr>
          <p:cNvPr id="6" name="Θέση αριθμού διαφάνειας 5"/>
          <p:cNvSpPr>
            <a:spLocks noGrp="1"/>
          </p:cNvSpPr>
          <p:nvPr>
            <p:ph type="sldNum" sz="quarter" idx="12"/>
          </p:nvPr>
        </p:nvSpPr>
        <p:spPr/>
        <p:txBody>
          <a:bodyPr/>
          <a:lstStyle>
            <a:lvl1pPr>
              <a:defRPr/>
            </a:lvl1pPr>
          </a:lstStyle>
          <a:p>
            <a:fld id="{41E60D28-687D-40B0-B416-CDC2CBC074E8}" type="slidenum">
              <a:rPr lang="en-AU" altLang="el-GR">
                <a:solidFill>
                  <a:srgbClr val="000000"/>
                </a:solidFill>
              </a:rPr>
              <a:pPr/>
              <a:t>‹#›</a:t>
            </a:fld>
            <a:endParaRPr lang="en-AU" altLang="el-GR">
              <a:solidFill>
                <a:srgbClr val="000000"/>
              </a:solidFill>
            </a:endParaRPr>
          </a:p>
        </p:txBody>
      </p:sp>
    </p:spTree>
    <p:extLst>
      <p:ext uri="{BB962C8B-B14F-4D97-AF65-F5344CB8AC3E}">
        <p14:creationId xmlns:p14="http://schemas.microsoft.com/office/powerpoint/2010/main" val="33417486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endParaRPr lang="en-AU" altLang="el-GR">
              <a:solidFill>
                <a:srgbClr val="000000"/>
              </a:solidFill>
            </a:endParaRPr>
          </a:p>
        </p:txBody>
      </p:sp>
      <p:sp>
        <p:nvSpPr>
          <p:cNvPr id="5" name="Θέση υποσέλιδου 4"/>
          <p:cNvSpPr>
            <a:spLocks noGrp="1"/>
          </p:cNvSpPr>
          <p:nvPr>
            <p:ph type="ftr" sz="quarter" idx="11"/>
          </p:nvPr>
        </p:nvSpPr>
        <p:spPr/>
        <p:txBody>
          <a:bodyPr/>
          <a:lstStyle>
            <a:lvl1pPr>
              <a:defRPr/>
            </a:lvl1pPr>
          </a:lstStyle>
          <a:p>
            <a:endParaRPr lang="en-AU" altLang="el-GR">
              <a:solidFill>
                <a:srgbClr val="000000"/>
              </a:solidFill>
            </a:endParaRPr>
          </a:p>
        </p:txBody>
      </p:sp>
      <p:sp>
        <p:nvSpPr>
          <p:cNvPr id="6" name="Θέση αριθμού διαφάνειας 5"/>
          <p:cNvSpPr>
            <a:spLocks noGrp="1"/>
          </p:cNvSpPr>
          <p:nvPr>
            <p:ph type="sldNum" sz="quarter" idx="12"/>
          </p:nvPr>
        </p:nvSpPr>
        <p:spPr/>
        <p:txBody>
          <a:bodyPr/>
          <a:lstStyle>
            <a:lvl1pPr>
              <a:defRPr/>
            </a:lvl1pPr>
          </a:lstStyle>
          <a:p>
            <a:fld id="{4905AB4B-7261-4460-BF6C-28EEAEF76389}" type="slidenum">
              <a:rPr lang="en-AU" altLang="el-GR">
                <a:solidFill>
                  <a:srgbClr val="000000"/>
                </a:solidFill>
              </a:rPr>
              <a:pPr/>
              <a:t>‹#›</a:t>
            </a:fld>
            <a:endParaRPr lang="en-AU" altLang="el-GR">
              <a:solidFill>
                <a:srgbClr val="000000"/>
              </a:solidFill>
            </a:endParaRPr>
          </a:p>
        </p:txBody>
      </p:sp>
    </p:spTree>
    <p:extLst>
      <p:ext uri="{BB962C8B-B14F-4D97-AF65-F5344CB8AC3E}">
        <p14:creationId xmlns:p14="http://schemas.microsoft.com/office/powerpoint/2010/main" val="36470798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lvl1pPr>
              <a:defRPr/>
            </a:lvl1pPr>
          </a:lstStyle>
          <a:p>
            <a:endParaRPr lang="en-AU" altLang="el-GR">
              <a:solidFill>
                <a:srgbClr val="000000"/>
              </a:solidFill>
            </a:endParaRPr>
          </a:p>
        </p:txBody>
      </p:sp>
      <p:sp>
        <p:nvSpPr>
          <p:cNvPr id="5" name="Θέση υποσέλιδου 4"/>
          <p:cNvSpPr>
            <a:spLocks noGrp="1"/>
          </p:cNvSpPr>
          <p:nvPr>
            <p:ph type="ftr" sz="quarter" idx="11"/>
          </p:nvPr>
        </p:nvSpPr>
        <p:spPr/>
        <p:txBody>
          <a:bodyPr/>
          <a:lstStyle>
            <a:lvl1pPr>
              <a:defRPr/>
            </a:lvl1pPr>
          </a:lstStyle>
          <a:p>
            <a:endParaRPr lang="en-AU" altLang="el-GR">
              <a:solidFill>
                <a:srgbClr val="000000"/>
              </a:solidFill>
            </a:endParaRPr>
          </a:p>
        </p:txBody>
      </p:sp>
      <p:sp>
        <p:nvSpPr>
          <p:cNvPr id="6" name="Θέση αριθμού διαφάνειας 5"/>
          <p:cNvSpPr>
            <a:spLocks noGrp="1"/>
          </p:cNvSpPr>
          <p:nvPr>
            <p:ph type="sldNum" sz="quarter" idx="12"/>
          </p:nvPr>
        </p:nvSpPr>
        <p:spPr/>
        <p:txBody>
          <a:bodyPr/>
          <a:lstStyle>
            <a:lvl1pPr>
              <a:defRPr/>
            </a:lvl1pPr>
          </a:lstStyle>
          <a:p>
            <a:fld id="{E9CCFF43-F8B6-413A-8C3A-88AFE457CD3B}" type="slidenum">
              <a:rPr lang="en-AU" altLang="el-GR">
                <a:solidFill>
                  <a:srgbClr val="000000"/>
                </a:solidFill>
              </a:rPr>
              <a:pPr/>
              <a:t>‹#›</a:t>
            </a:fld>
            <a:endParaRPr lang="en-AU" altLang="el-GR">
              <a:solidFill>
                <a:srgbClr val="000000"/>
              </a:solidFill>
            </a:endParaRPr>
          </a:p>
        </p:txBody>
      </p:sp>
    </p:spTree>
    <p:extLst>
      <p:ext uri="{BB962C8B-B14F-4D97-AF65-F5344CB8AC3E}">
        <p14:creationId xmlns:p14="http://schemas.microsoft.com/office/powerpoint/2010/main" val="32417509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lvl1pPr>
              <a:defRPr/>
            </a:lvl1pPr>
          </a:lstStyle>
          <a:p>
            <a:endParaRPr lang="en-AU" altLang="el-GR">
              <a:solidFill>
                <a:srgbClr val="000000"/>
              </a:solidFill>
            </a:endParaRPr>
          </a:p>
        </p:txBody>
      </p:sp>
      <p:sp>
        <p:nvSpPr>
          <p:cNvPr id="6" name="Θέση υποσέλιδου 5"/>
          <p:cNvSpPr>
            <a:spLocks noGrp="1"/>
          </p:cNvSpPr>
          <p:nvPr>
            <p:ph type="ftr" sz="quarter" idx="11"/>
          </p:nvPr>
        </p:nvSpPr>
        <p:spPr/>
        <p:txBody>
          <a:bodyPr/>
          <a:lstStyle>
            <a:lvl1pPr>
              <a:defRPr/>
            </a:lvl1pPr>
          </a:lstStyle>
          <a:p>
            <a:endParaRPr lang="en-AU" altLang="el-GR">
              <a:solidFill>
                <a:srgbClr val="000000"/>
              </a:solidFill>
            </a:endParaRPr>
          </a:p>
        </p:txBody>
      </p:sp>
      <p:sp>
        <p:nvSpPr>
          <p:cNvPr id="7" name="Θέση αριθμού διαφάνειας 6"/>
          <p:cNvSpPr>
            <a:spLocks noGrp="1"/>
          </p:cNvSpPr>
          <p:nvPr>
            <p:ph type="sldNum" sz="quarter" idx="12"/>
          </p:nvPr>
        </p:nvSpPr>
        <p:spPr/>
        <p:txBody>
          <a:bodyPr/>
          <a:lstStyle>
            <a:lvl1pPr>
              <a:defRPr/>
            </a:lvl1pPr>
          </a:lstStyle>
          <a:p>
            <a:fld id="{418F5337-F728-480C-A60E-83856DA6A215}" type="slidenum">
              <a:rPr lang="en-AU" altLang="el-GR">
                <a:solidFill>
                  <a:srgbClr val="000000"/>
                </a:solidFill>
              </a:rPr>
              <a:pPr/>
              <a:t>‹#›</a:t>
            </a:fld>
            <a:endParaRPr lang="en-AU" altLang="el-GR">
              <a:solidFill>
                <a:srgbClr val="000000"/>
              </a:solidFill>
            </a:endParaRPr>
          </a:p>
        </p:txBody>
      </p:sp>
    </p:spTree>
    <p:extLst>
      <p:ext uri="{BB962C8B-B14F-4D97-AF65-F5344CB8AC3E}">
        <p14:creationId xmlns:p14="http://schemas.microsoft.com/office/powerpoint/2010/main" val="24960980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lvl1pPr>
              <a:defRPr/>
            </a:lvl1pPr>
          </a:lstStyle>
          <a:p>
            <a:endParaRPr lang="en-AU" altLang="el-GR">
              <a:solidFill>
                <a:srgbClr val="000000"/>
              </a:solidFill>
            </a:endParaRPr>
          </a:p>
        </p:txBody>
      </p:sp>
      <p:sp>
        <p:nvSpPr>
          <p:cNvPr id="8" name="Θέση υποσέλιδου 7"/>
          <p:cNvSpPr>
            <a:spLocks noGrp="1"/>
          </p:cNvSpPr>
          <p:nvPr>
            <p:ph type="ftr" sz="quarter" idx="11"/>
          </p:nvPr>
        </p:nvSpPr>
        <p:spPr/>
        <p:txBody>
          <a:bodyPr/>
          <a:lstStyle>
            <a:lvl1pPr>
              <a:defRPr/>
            </a:lvl1pPr>
          </a:lstStyle>
          <a:p>
            <a:endParaRPr lang="en-AU" altLang="el-GR">
              <a:solidFill>
                <a:srgbClr val="000000"/>
              </a:solidFill>
            </a:endParaRPr>
          </a:p>
        </p:txBody>
      </p:sp>
      <p:sp>
        <p:nvSpPr>
          <p:cNvPr id="9" name="Θέση αριθμού διαφάνειας 8"/>
          <p:cNvSpPr>
            <a:spLocks noGrp="1"/>
          </p:cNvSpPr>
          <p:nvPr>
            <p:ph type="sldNum" sz="quarter" idx="12"/>
          </p:nvPr>
        </p:nvSpPr>
        <p:spPr/>
        <p:txBody>
          <a:bodyPr/>
          <a:lstStyle>
            <a:lvl1pPr>
              <a:defRPr/>
            </a:lvl1pPr>
          </a:lstStyle>
          <a:p>
            <a:fld id="{9FCA64B6-B88C-4AFF-8EAB-D8EA047F96D8}" type="slidenum">
              <a:rPr lang="en-AU" altLang="el-GR">
                <a:solidFill>
                  <a:srgbClr val="000000"/>
                </a:solidFill>
              </a:rPr>
              <a:pPr/>
              <a:t>‹#›</a:t>
            </a:fld>
            <a:endParaRPr lang="en-AU" altLang="el-GR">
              <a:solidFill>
                <a:srgbClr val="000000"/>
              </a:solidFill>
            </a:endParaRPr>
          </a:p>
        </p:txBody>
      </p:sp>
    </p:spTree>
    <p:extLst>
      <p:ext uri="{BB962C8B-B14F-4D97-AF65-F5344CB8AC3E}">
        <p14:creationId xmlns:p14="http://schemas.microsoft.com/office/powerpoint/2010/main" val="22821911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lvl1pPr>
              <a:defRPr/>
            </a:lvl1pPr>
          </a:lstStyle>
          <a:p>
            <a:endParaRPr lang="en-AU" altLang="el-GR">
              <a:solidFill>
                <a:srgbClr val="000000"/>
              </a:solidFill>
            </a:endParaRPr>
          </a:p>
        </p:txBody>
      </p:sp>
      <p:sp>
        <p:nvSpPr>
          <p:cNvPr id="4" name="Θέση υποσέλιδου 3"/>
          <p:cNvSpPr>
            <a:spLocks noGrp="1"/>
          </p:cNvSpPr>
          <p:nvPr>
            <p:ph type="ftr" sz="quarter" idx="11"/>
          </p:nvPr>
        </p:nvSpPr>
        <p:spPr/>
        <p:txBody>
          <a:bodyPr/>
          <a:lstStyle>
            <a:lvl1pPr>
              <a:defRPr/>
            </a:lvl1pPr>
          </a:lstStyle>
          <a:p>
            <a:endParaRPr lang="en-AU" altLang="el-GR">
              <a:solidFill>
                <a:srgbClr val="000000"/>
              </a:solidFill>
            </a:endParaRPr>
          </a:p>
        </p:txBody>
      </p:sp>
      <p:sp>
        <p:nvSpPr>
          <p:cNvPr id="5" name="Θέση αριθμού διαφάνειας 4"/>
          <p:cNvSpPr>
            <a:spLocks noGrp="1"/>
          </p:cNvSpPr>
          <p:nvPr>
            <p:ph type="sldNum" sz="quarter" idx="12"/>
          </p:nvPr>
        </p:nvSpPr>
        <p:spPr/>
        <p:txBody>
          <a:bodyPr/>
          <a:lstStyle>
            <a:lvl1pPr>
              <a:defRPr/>
            </a:lvl1pPr>
          </a:lstStyle>
          <a:p>
            <a:fld id="{E5C0B299-90B3-4FCB-9B71-C73E8CD9C07B}" type="slidenum">
              <a:rPr lang="en-AU" altLang="el-GR">
                <a:solidFill>
                  <a:srgbClr val="000000"/>
                </a:solidFill>
              </a:rPr>
              <a:pPr/>
              <a:t>‹#›</a:t>
            </a:fld>
            <a:endParaRPr lang="en-AU" altLang="el-GR">
              <a:solidFill>
                <a:srgbClr val="000000"/>
              </a:solidFill>
            </a:endParaRPr>
          </a:p>
        </p:txBody>
      </p:sp>
    </p:spTree>
    <p:extLst>
      <p:ext uri="{BB962C8B-B14F-4D97-AF65-F5344CB8AC3E}">
        <p14:creationId xmlns:p14="http://schemas.microsoft.com/office/powerpoint/2010/main" val="33587938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lvl1pPr>
              <a:defRPr/>
            </a:lvl1pPr>
          </a:lstStyle>
          <a:p>
            <a:endParaRPr lang="en-AU" altLang="el-GR">
              <a:solidFill>
                <a:srgbClr val="000000"/>
              </a:solidFill>
            </a:endParaRPr>
          </a:p>
        </p:txBody>
      </p:sp>
      <p:sp>
        <p:nvSpPr>
          <p:cNvPr id="3" name="Θέση υποσέλιδου 2"/>
          <p:cNvSpPr>
            <a:spLocks noGrp="1"/>
          </p:cNvSpPr>
          <p:nvPr>
            <p:ph type="ftr" sz="quarter" idx="11"/>
          </p:nvPr>
        </p:nvSpPr>
        <p:spPr/>
        <p:txBody>
          <a:bodyPr/>
          <a:lstStyle>
            <a:lvl1pPr>
              <a:defRPr/>
            </a:lvl1pPr>
          </a:lstStyle>
          <a:p>
            <a:endParaRPr lang="en-AU" altLang="el-GR">
              <a:solidFill>
                <a:srgbClr val="000000"/>
              </a:solidFill>
            </a:endParaRPr>
          </a:p>
        </p:txBody>
      </p:sp>
      <p:sp>
        <p:nvSpPr>
          <p:cNvPr id="4" name="Θέση αριθμού διαφάνειας 3"/>
          <p:cNvSpPr>
            <a:spLocks noGrp="1"/>
          </p:cNvSpPr>
          <p:nvPr>
            <p:ph type="sldNum" sz="quarter" idx="12"/>
          </p:nvPr>
        </p:nvSpPr>
        <p:spPr/>
        <p:txBody>
          <a:bodyPr/>
          <a:lstStyle>
            <a:lvl1pPr>
              <a:defRPr/>
            </a:lvl1pPr>
          </a:lstStyle>
          <a:p>
            <a:fld id="{7AA0B26E-5BA0-416E-A198-4572B07F4046}" type="slidenum">
              <a:rPr lang="en-AU" altLang="el-GR">
                <a:solidFill>
                  <a:srgbClr val="000000"/>
                </a:solidFill>
              </a:rPr>
              <a:pPr/>
              <a:t>‹#›</a:t>
            </a:fld>
            <a:endParaRPr lang="en-AU" altLang="el-GR">
              <a:solidFill>
                <a:srgbClr val="000000"/>
              </a:solidFill>
            </a:endParaRPr>
          </a:p>
        </p:txBody>
      </p:sp>
    </p:spTree>
    <p:extLst>
      <p:ext uri="{BB962C8B-B14F-4D97-AF65-F5344CB8AC3E}">
        <p14:creationId xmlns:p14="http://schemas.microsoft.com/office/powerpoint/2010/main" val="4091542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1E7A762-2CAC-4CCC-88EF-9F6D420F1BEC}" type="datetimeFigureOut">
              <a:rPr lang="el-GR" smtClean="0"/>
              <a:pPr/>
              <a:t>14/3/2017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8AA5967-92BA-4487-891B-61DCC86F3131}" type="slidenum">
              <a:rPr lang="el-GR" smtClean="0"/>
              <a:pPr/>
              <a:t>‹#›</a:t>
            </a:fld>
            <a:endParaRPr lang="el-GR"/>
          </a:p>
        </p:txBody>
      </p:sp>
    </p:spTree>
    <p:extLst>
      <p:ext uri="{BB962C8B-B14F-4D97-AF65-F5344CB8AC3E}">
        <p14:creationId xmlns:p14="http://schemas.microsoft.com/office/powerpoint/2010/main" val="11854836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lvl1pPr>
              <a:defRPr/>
            </a:lvl1pPr>
          </a:lstStyle>
          <a:p>
            <a:endParaRPr lang="en-AU" altLang="el-GR">
              <a:solidFill>
                <a:srgbClr val="000000"/>
              </a:solidFill>
            </a:endParaRPr>
          </a:p>
        </p:txBody>
      </p:sp>
      <p:sp>
        <p:nvSpPr>
          <p:cNvPr id="6" name="Θέση υποσέλιδου 5"/>
          <p:cNvSpPr>
            <a:spLocks noGrp="1"/>
          </p:cNvSpPr>
          <p:nvPr>
            <p:ph type="ftr" sz="quarter" idx="11"/>
          </p:nvPr>
        </p:nvSpPr>
        <p:spPr/>
        <p:txBody>
          <a:bodyPr/>
          <a:lstStyle>
            <a:lvl1pPr>
              <a:defRPr/>
            </a:lvl1pPr>
          </a:lstStyle>
          <a:p>
            <a:endParaRPr lang="en-AU" altLang="el-GR">
              <a:solidFill>
                <a:srgbClr val="000000"/>
              </a:solidFill>
            </a:endParaRPr>
          </a:p>
        </p:txBody>
      </p:sp>
      <p:sp>
        <p:nvSpPr>
          <p:cNvPr id="7" name="Θέση αριθμού διαφάνειας 6"/>
          <p:cNvSpPr>
            <a:spLocks noGrp="1"/>
          </p:cNvSpPr>
          <p:nvPr>
            <p:ph type="sldNum" sz="quarter" idx="12"/>
          </p:nvPr>
        </p:nvSpPr>
        <p:spPr/>
        <p:txBody>
          <a:bodyPr/>
          <a:lstStyle>
            <a:lvl1pPr>
              <a:defRPr/>
            </a:lvl1pPr>
          </a:lstStyle>
          <a:p>
            <a:fld id="{3D7E4018-4C03-4BEE-BB54-096B69B7ACCA}" type="slidenum">
              <a:rPr lang="en-AU" altLang="el-GR">
                <a:solidFill>
                  <a:srgbClr val="000000"/>
                </a:solidFill>
              </a:rPr>
              <a:pPr/>
              <a:t>‹#›</a:t>
            </a:fld>
            <a:endParaRPr lang="en-AU" altLang="el-GR">
              <a:solidFill>
                <a:srgbClr val="000000"/>
              </a:solidFill>
            </a:endParaRPr>
          </a:p>
        </p:txBody>
      </p:sp>
    </p:spTree>
    <p:extLst>
      <p:ext uri="{BB962C8B-B14F-4D97-AF65-F5344CB8AC3E}">
        <p14:creationId xmlns:p14="http://schemas.microsoft.com/office/powerpoint/2010/main" val="29262471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lvl1pPr>
              <a:defRPr/>
            </a:lvl1pPr>
          </a:lstStyle>
          <a:p>
            <a:endParaRPr lang="en-AU" altLang="el-GR">
              <a:solidFill>
                <a:srgbClr val="000000"/>
              </a:solidFill>
            </a:endParaRPr>
          </a:p>
        </p:txBody>
      </p:sp>
      <p:sp>
        <p:nvSpPr>
          <p:cNvPr id="6" name="Θέση υποσέλιδου 5"/>
          <p:cNvSpPr>
            <a:spLocks noGrp="1"/>
          </p:cNvSpPr>
          <p:nvPr>
            <p:ph type="ftr" sz="quarter" idx="11"/>
          </p:nvPr>
        </p:nvSpPr>
        <p:spPr/>
        <p:txBody>
          <a:bodyPr/>
          <a:lstStyle>
            <a:lvl1pPr>
              <a:defRPr/>
            </a:lvl1pPr>
          </a:lstStyle>
          <a:p>
            <a:endParaRPr lang="en-AU" altLang="el-GR">
              <a:solidFill>
                <a:srgbClr val="000000"/>
              </a:solidFill>
            </a:endParaRPr>
          </a:p>
        </p:txBody>
      </p:sp>
      <p:sp>
        <p:nvSpPr>
          <p:cNvPr id="7" name="Θέση αριθμού διαφάνειας 6"/>
          <p:cNvSpPr>
            <a:spLocks noGrp="1"/>
          </p:cNvSpPr>
          <p:nvPr>
            <p:ph type="sldNum" sz="quarter" idx="12"/>
          </p:nvPr>
        </p:nvSpPr>
        <p:spPr/>
        <p:txBody>
          <a:bodyPr/>
          <a:lstStyle>
            <a:lvl1pPr>
              <a:defRPr/>
            </a:lvl1pPr>
          </a:lstStyle>
          <a:p>
            <a:fld id="{704B3A21-A75C-48C7-8345-FCEFD2514191}" type="slidenum">
              <a:rPr lang="en-AU" altLang="el-GR">
                <a:solidFill>
                  <a:srgbClr val="000000"/>
                </a:solidFill>
              </a:rPr>
              <a:pPr/>
              <a:t>‹#›</a:t>
            </a:fld>
            <a:endParaRPr lang="en-AU" altLang="el-GR">
              <a:solidFill>
                <a:srgbClr val="000000"/>
              </a:solidFill>
            </a:endParaRPr>
          </a:p>
        </p:txBody>
      </p:sp>
    </p:spTree>
    <p:extLst>
      <p:ext uri="{BB962C8B-B14F-4D97-AF65-F5344CB8AC3E}">
        <p14:creationId xmlns:p14="http://schemas.microsoft.com/office/powerpoint/2010/main" val="25014347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endParaRPr lang="en-AU" altLang="el-GR">
              <a:solidFill>
                <a:srgbClr val="000000"/>
              </a:solidFill>
            </a:endParaRPr>
          </a:p>
        </p:txBody>
      </p:sp>
      <p:sp>
        <p:nvSpPr>
          <p:cNvPr id="5" name="Θέση υποσέλιδου 4"/>
          <p:cNvSpPr>
            <a:spLocks noGrp="1"/>
          </p:cNvSpPr>
          <p:nvPr>
            <p:ph type="ftr" sz="quarter" idx="11"/>
          </p:nvPr>
        </p:nvSpPr>
        <p:spPr/>
        <p:txBody>
          <a:bodyPr/>
          <a:lstStyle>
            <a:lvl1pPr>
              <a:defRPr/>
            </a:lvl1pPr>
          </a:lstStyle>
          <a:p>
            <a:endParaRPr lang="en-AU" altLang="el-GR">
              <a:solidFill>
                <a:srgbClr val="000000"/>
              </a:solidFill>
            </a:endParaRPr>
          </a:p>
        </p:txBody>
      </p:sp>
      <p:sp>
        <p:nvSpPr>
          <p:cNvPr id="6" name="Θέση αριθμού διαφάνειας 5"/>
          <p:cNvSpPr>
            <a:spLocks noGrp="1"/>
          </p:cNvSpPr>
          <p:nvPr>
            <p:ph type="sldNum" sz="quarter" idx="12"/>
          </p:nvPr>
        </p:nvSpPr>
        <p:spPr/>
        <p:txBody>
          <a:bodyPr/>
          <a:lstStyle>
            <a:lvl1pPr>
              <a:defRPr/>
            </a:lvl1pPr>
          </a:lstStyle>
          <a:p>
            <a:fld id="{5443AB05-7462-4F6B-8498-4EF3DD8D1117}" type="slidenum">
              <a:rPr lang="en-AU" altLang="el-GR">
                <a:solidFill>
                  <a:srgbClr val="000000"/>
                </a:solidFill>
              </a:rPr>
              <a:pPr/>
              <a:t>‹#›</a:t>
            </a:fld>
            <a:endParaRPr lang="en-AU" altLang="el-GR">
              <a:solidFill>
                <a:srgbClr val="000000"/>
              </a:solidFill>
            </a:endParaRPr>
          </a:p>
        </p:txBody>
      </p:sp>
    </p:spTree>
    <p:extLst>
      <p:ext uri="{BB962C8B-B14F-4D97-AF65-F5344CB8AC3E}">
        <p14:creationId xmlns:p14="http://schemas.microsoft.com/office/powerpoint/2010/main" val="21706694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515100" y="609600"/>
            <a:ext cx="1943100" cy="5486400"/>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685800" y="609600"/>
            <a:ext cx="5676900" cy="5486400"/>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endParaRPr lang="en-AU" altLang="el-GR">
              <a:solidFill>
                <a:srgbClr val="000000"/>
              </a:solidFill>
            </a:endParaRPr>
          </a:p>
        </p:txBody>
      </p:sp>
      <p:sp>
        <p:nvSpPr>
          <p:cNvPr id="5" name="Θέση υποσέλιδου 4"/>
          <p:cNvSpPr>
            <a:spLocks noGrp="1"/>
          </p:cNvSpPr>
          <p:nvPr>
            <p:ph type="ftr" sz="quarter" idx="11"/>
          </p:nvPr>
        </p:nvSpPr>
        <p:spPr/>
        <p:txBody>
          <a:bodyPr/>
          <a:lstStyle>
            <a:lvl1pPr>
              <a:defRPr/>
            </a:lvl1pPr>
          </a:lstStyle>
          <a:p>
            <a:endParaRPr lang="en-AU" altLang="el-GR">
              <a:solidFill>
                <a:srgbClr val="000000"/>
              </a:solidFill>
            </a:endParaRPr>
          </a:p>
        </p:txBody>
      </p:sp>
      <p:sp>
        <p:nvSpPr>
          <p:cNvPr id="6" name="Θέση αριθμού διαφάνειας 5"/>
          <p:cNvSpPr>
            <a:spLocks noGrp="1"/>
          </p:cNvSpPr>
          <p:nvPr>
            <p:ph type="sldNum" sz="quarter" idx="12"/>
          </p:nvPr>
        </p:nvSpPr>
        <p:spPr/>
        <p:txBody>
          <a:bodyPr/>
          <a:lstStyle>
            <a:lvl1pPr>
              <a:defRPr/>
            </a:lvl1pPr>
          </a:lstStyle>
          <a:p>
            <a:fld id="{936C2539-9135-441C-8234-5F4BAD52EFBC}" type="slidenum">
              <a:rPr lang="en-AU" altLang="el-GR">
                <a:solidFill>
                  <a:srgbClr val="000000"/>
                </a:solidFill>
              </a:rPr>
              <a:pPr/>
              <a:t>‹#›</a:t>
            </a:fld>
            <a:endParaRPr lang="en-AU" altLang="el-GR">
              <a:solidFill>
                <a:srgbClr val="000000"/>
              </a:solidFill>
            </a:endParaRPr>
          </a:p>
        </p:txBody>
      </p:sp>
    </p:spTree>
    <p:extLst>
      <p:ext uri="{BB962C8B-B14F-4D97-AF65-F5344CB8AC3E}">
        <p14:creationId xmlns:p14="http://schemas.microsoft.com/office/powerpoint/2010/main" val="29415813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685800" y="609600"/>
            <a:ext cx="7772400" cy="1143000"/>
          </a:xfrm>
          <a:prstGeom prst="rect">
            <a:avLst/>
          </a:prstGeom>
        </p:spPr>
        <p:txBody>
          <a:bodyPr anchor="ctr"/>
          <a:lstStyle/>
          <a:p>
            <a:pPr algn="ctr" fontAlgn="base">
              <a:spcBef>
                <a:spcPct val="0"/>
              </a:spcBef>
              <a:spcAft>
                <a:spcPct val="0"/>
              </a:spcAft>
              <a:defRPr/>
            </a:pPr>
            <a:endParaRPr lang="el-GR" sz="4400">
              <a:solidFill>
                <a:srgbClr val="000000"/>
              </a:solidFill>
            </a:endParaRPr>
          </a:p>
        </p:txBody>
      </p:sp>
      <p:sp>
        <p:nvSpPr>
          <p:cNvPr id="3" name="Rectangle 3"/>
          <p:cNvSpPr>
            <a:spLocks noGrp="1" noChangeArrowheads="1"/>
          </p:cNvSpPr>
          <p:nvPr/>
        </p:nvSpPr>
        <p:spPr bwMode="auto">
          <a:xfrm>
            <a:off x="685800" y="1981200"/>
            <a:ext cx="7772400" cy="4114800"/>
          </a:xfrm>
          <a:prstGeom prst="rect">
            <a:avLst/>
          </a:prstGeom>
        </p:spPr>
        <p:txBody>
          <a:bodyPr/>
          <a:lstStyle/>
          <a:p>
            <a:pPr marL="342900" indent="-342900" fontAlgn="base">
              <a:spcBef>
                <a:spcPct val="20000"/>
              </a:spcBef>
              <a:spcAft>
                <a:spcPct val="0"/>
              </a:spcAft>
              <a:buFontTx/>
              <a:buChar char="•"/>
              <a:defRPr/>
            </a:pPr>
            <a:endParaRPr lang="el-GR" sz="3200">
              <a:solidFill>
                <a:srgbClr val="000000"/>
              </a:solidFill>
            </a:endParaRPr>
          </a:p>
        </p:txBody>
      </p:sp>
    </p:spTree>
    <p:extLst>
      <p:ext uri="{BB962C8B-B14F-4D97-AF65-F5344CB8AC3E}">
        <p14:creationId xmlns:p14="http://schemas.microsoft.com/office/powerpoint/2010/main" val="454521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41E7A762-2CAC-4CCC-88EF-9F6D420F1BEC}" type="datetimeFigureOut">
              <a:rPr lang="el-GR" smtClean="0"/>
              <a:pPr/>
              <a:t>14/3/2017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8AA5967-92BA-4487-891B-61DCC86F3131}" type="slidenum">
              <a:rPr lang="el-GR" smtClean="0"/>
              <a:pPr/>
              <a:t>‹#›</a:t>
            </a:fld>
            <a:endParaRPr lang="el-GR"/>
          </a:p>
        </p:txBody>
      </p:sp>
    </p:spTree>
    <p:extLst>
      <p:ext uri="{BB962C8B-B14F-4D97-AF65-F5344CB8AC3E}">
        <p14:creationId xmlns:p14="http://schemas.microsoft.com/office/powerpoint/2010/main" val="2886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41E7A762-2CAC-4CCC-88EF-9F6D420F1BEC}" type="datetimeFigureOut">
              <a:rPr lang="el-GR" smtClean="0"/>
              <a:pPr/>
              <a:t>14/3/2017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8AA5967-92BA-4487-891B-61DCC86F3131}" type="slidenum">
              <a:rPr lang="el-GR" smtClean="0"/>
              <a:pPr/>
              <a:t>‹#›</a:t>
            </a:fld>
            <a:endParaRPr lang="el-GR"/>
          </a:p>
        </p:txBody>
      </p:sp>
    </p:spTree>
    <p:extLst>
      <p:ext uri="{BB962C8B-B14F-4D97-AF65-F5344CB8AC3E}">
        <p14:creationId xmlns:p14="http://schemas.microsoft.com/office/powerpoint/2010/main" val="1124537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41E7A762-2CAC-4CCC-88EF-9F6D420F1BEC}" type="datetimeFigureOut">
              <a:rPr lang="el-GR" smtClean="0"/>
              <a:pPr/>
              <a:t>14/3/2017</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98AA5967-92BA-4487-891B-61DCC86F3131}" type="slidenum">
              <a:rPr lang="el-GR" smtClean="0"/>
              <a:pPr/>
              <a:t>‹#›</a:t>
            </a:fld>
            <a:endParaRPr lang="el-GR"/>
          </a:p>
        </p:txBody>
      </p:sp>
    </p:spTree>
    <p:extLst>
      <p:ext uri="{BB962C8B-B14F-4D97-AF65-F5344CB8AC3E}">
        <p14:creationId xmlns:p14="http://schemas.microsoft.com/office/powerpoint/2010/main" val="2368047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41E7A762-2CAC-4CCC-88EF-9F6D420F1BEC}" type="datetimeFigureOut">
              <a:rPr lang="el-GR" smtClean="0"/>
              <a:pPr/>
              <a:t>14/3/2017</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98AA5967-92BA-4487-891B-61DCC86F3131}" type="slidenum">
              <a:rPr lang="el-GR" smtClean="0"/>
              <a:pPr/>
              <a:t>‹#›</a:t>
            </a:fld>
            <a:endParaRPr lang="el-GR"/>
          </a:p>
        </p:txBody>
      </p:sp>
    </p:spTree>
    <p:extLst>
      <p:ext uri="{BB962C8B-B14F-4D97-AF65-F5344CB8AC3E}">
        <p14:creationId xmlns:p14="http://schemas.microsoft.com/office/powerpoint/2010/main" val="3025528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41E7A762-2CAC-4CCC-88EF-9F6D420F1BEC}" type="datetimeFigureOut">
              <a:rPr lang="el-GR" smtClean="0"/>
              <a:pPr/>
              <a:t>14/3/2017</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98AA5967-92BA-4487-891B-61DCC86F3131}" type="slidenum">
              <a:rPr lang="el-GR" smtClean="0"/>
              <a:pPr/>
              <a:t>‹#›</a:t>
            </a:fld>
            <a:endParaRPr lang="el-GR"/>
          </a:p>
        </p:txBody>
      </p:sp>
    </p:spTree>
    <p:extLst>
      <p:ext uri="{BB962C8B-B14F-4D97-AF65-F5344CB8AC3E}">
        <p14:creationId xmlns:p14="http://schemas.microsoft.com/office/powerpoint/2010/main" val="1212338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41E7A762-2CAC-4CCC-88EF-9F6D420F1BEC}" type="datetimeFigureOut">
              <a:rPr lang="el-GR" smtClean="0"/>
              <a:pPr/>
              <a:t>14/3/2017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8AA5967-92BA-4487-891B-61DCC86F3131}" type="slidenum">
              <a:rPr lang="el-GR" smtClean="0"/>
              <a:pPr/>
              <a:t>‹#›</a:t>
            </a:fld>
            <a:endParaRPr lang="el-GR"/>
          </a:p>
        </p:txBody>
      </p:sp>
    </p:spTree>
    <p:extLst>
      <p:ext uri="{BB962C8B-B14F-4D97-AF65-F5344CB8AC3E}">
        <p14:creationId xmlns:p14="http://schemas.microsoft.com/office/powerpoint/2010/main" val="895276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41E7A762-2CAC-4CCC-88EF-9F6D420F1BEC}" type="datetimeFigureOut">
              <a:rPr lang="el-GR" smtClean="0"/>
              <a:pPr/>
              <a:t>14/3/2017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8AA5967-92BA-4487-891B-61DCC86F3131}" type="slidenum">
              <a:rPr lang="el-GR" smtClean="0"/>
              <a:pPr/>
              <a:t>‹#›</a:t>
            </a:fld>
            <a:endParaRPr lang="el-GR"/>
          </a:p>
        </p:txBody>
      </p:sp>
    </p:spTree>
    <p:extLst>
      <p:ext uri="{BB962C8B-B14F-4D97-AF65-F5344CB8AC3E}">
        <p14:creationId xmlns:p14="http://schemas.microsoft.com/office/powerpoint/2010/main" val="1919878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E7A762-2CAC-4CCC-88EF-9F6D420F1BEC}" type="datetimeFigureOut">
              <a:rPr lang="el-GR" smtClean="0"/>
              <a:pPr/>
              <a:t>14/3/2017</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AA5967-92BA-4487-891B-61DCC86F3131}" type="slidenum">
              <a:rPr lang="el-GR" smtClean="0"/>
              <a:pPr/>
              <a:t>‹#›</a:t>
            </a:fld>
            <a:endParaRPr lang="el-GR"/>
          </a:p>
        </p:txBody>
      </p:sp>
    </p:spTree>
    <p:extLst>
      <p:ext uri="{BB962C8B-B14F-4D97-AF65-F5344CB8AC3E}">
        <p14:creationId xmlns:p14="http://schemas.microsoft.com/office/powerpoint/2010/main" val="29036577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AU" altLang="el-G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altLang="el-GR" smtClean="0"/>
              <a:t>Click to edit Master text styles</a:t>
            </a:r>
          </a:p>
          <a:p>
            <a:pPr lvl="1"/>
            <a:r>
              <a:rPr lang="en-AU" altLang="el-GR" smtClean="0"/>
              <a:t>Second level</a:t>
            </a:r>
          </a:p>
          <a:p>
            <a:pPr lvl="2"/>
            <a:r>
              <a:rPr lang="en-AU" altLang="el-GR" smtClean="0"/>
              <a:t>Third level</a:t>
            </a:r>
          </a:p>
          <a:p>
            <a:pPr lvl="3"/>
            <a:r>
              <a:rPr lang="en-AU" altLang="el-GR" smtClean="0"/>
              <a:t>Fourth level</a:t>
            </a:r>
          </a:p>
          <a:p>
            <a:pPr lvl="4"/>
            <a:r>
              <a:rPr lang="en-AU" altLang="el-GR"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AU" altLang="el-GR" smtClean="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AU" altLang="el-GR" smtClean="0">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032D1FA8-4947-475E-A936-319B34005EA1}" type="slidenum">
              <a:rPr lang="en-AU" altLang="el-GR" smtClean="0">
                <a:solidFill>
                  <a:srgbClr val="000000"/>
                </a:solidFill>
              </a:rPr>
              <a:pPr fontAlgn="base">
                <a:spcBef>
                  <a:spcPct val="0"/>
                </a:spcBef>
                <a:spcAft>
                  <a:spcPct val="0"/>
                </a:spcAft>
              </a:pPr>
              <a:t>‹#›</a:t>
            </a:fld>
            <a:endParaRPr lang="en-AU" altLang="el-GR" smtClean="0">
              <a:solidFill>
                <a:srgbClr val="000000"/>
              </a:solidFill>
            </a:endParaRPr>
          </a:p>
        </p:txBody>
      </p:sp>
    </p:spTree>
    <p:extLst>
      <p:ext uri="{BB962C8B-B14F-4D97-AF65-F5344CB8AC3E}">
        <p14:creationId xmlns:p14="http://schemas.microsoft.com/office/powerpoint/2010/main" val="34213148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8.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8.wmf"/><Relationship Id="rId2" Type="http://schemas.openxmlformats.org/officeDocument/2006/relationships/slideLayout" Target="../slideLayouts/slideLayout18.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10.png"/><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12.png"/><Relationship Id="rId2" Type="http://schemas.openxmlformats.org/officeDocument/2006/relationships/slideLayout" Target="../slideLayouts/slideLayout18.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image" Target="../media/image11.png"/><Relationship Id="rId4" Type="http://schemas.openxmlformats.org/officeDocument/2006/relationships/oleObject" Target="../embeddings/oleObject5.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14.wmf"/><Relationship Id="rId2" Type="http://schemas.openxmlformats.org/officeDocument/2006/relationships/slideLayout" Target="../slideLayouts/slideLayout19.xml"/><Relationship Id="rId1" Type="http://schemas.openxmlformats.org/officeDocument/2006/relationships/vmlDrawing" Target="../drawings/vmlDrawing4.vml"/><Relationship Id="rId6" Type="http://schemas.openxmlformats.org/officeDocument/2006/relationships/oleObject" Target="../embeddings/oleObject8.bin"/><Relationship Id="rId5" Type="http://schemas.openxmlformats.org/officeDocument/2006/relationships/image" Target="../media/image13.wmf"/><Relationship Id="rId4" Type="http://schemas.openxmlformats.org/officeDocument/2006/relationships/oleObject" Target="../embeddings/oleObject7.bin"/></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slideLayout" Target="../slideLayouts/slideLayout19.xml"/><Relationship Id="rId5" Type="http://schemas.openxmlformats.org/officeDocument/2006/relationships/image" Target="../media/image19.wmf"/><Relationship Id="rId4" Type="http://schemas.openxmlformats.org/officeDocument/2006/relationships/image" Target="../media/image18.wmf"/></Relationships>
</file>

<file path=ppt/slides/_rels/slide21.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slideLayout" Target="../slideLayouts/slideLayout19.xml"/><Relationship Id="rId5" Type="http://schemas.openxmlformats.org/officeDocument/2006/relationships/image" Target="../media/image21.wmf"/><Relationship Id="rId4" Type="http://schemas.openxmlformats.org/officeDocument/2006/relationships/image" Target="../media/image20.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9.xml"/><Relationship Id="rId1" Type="http://schemas.openxmlformats.org/officeDocument/2006/relationships/vmlDrawing" Target="../drawings/vmlDrawing5.vml"/><Relationship Id="rId4" Type="http://schemas.openxmlformats.org/officeDocument/2006/relationships/image" Target="../media/image22.wmf"/></Relationships>
</file>

<file path=ppt/slides/_rels/slide23.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slideLayout" Target="../slideLayouts/slideLayout19.xml"/><Relationship Id="rId6" Type="http://schemas.openxmlformats.org/officeDocument/2006/relationships/image" Target="../media/image27.wmf"/><Relationship Id="rId5" Type="http://schemas.openxmlformats.org/officeDocument/2006/relationships/image" Target="../media/image26.wmf"/><Relationship Id="rId4" Type="http://schemas.openxmlformats.org/officeDocument/2006/relationships/image" Target="../media/image25.png"/></Relationships>
</file>

<file path=ppt/slides/_rels/slide24.xml.rels><?xml version="1.0" encoding="UTF-8" standalone="yes"?>
<Relationships xmlns="http://schemas.openxmlformats.org/package/2006/relationships"><Relationship Id="rId2" Type="http://schemas.openxmlformats.org/officeDocument/2006/relationships/image" Target="../media/image28.gif"/><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2" Type="http://schemas.openxmlformats.org/officeDocument/2006/relationships/image" Target="../media/image29.gif"/><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8" Type="http://schemas.openxmlformats.org/officeDocument/2006/relationships/image" Target="../media/image40.png"/><Relationship Id="rId3" Type="http://schemas.openxmlformats.org/officeDocument/2006/relationships/image" Target="../media/image35.wmf"/><Relationship Id="rId7" Type="http://schemas.openxmlformats.org/officeDocument/2006/relationships/image" Target="../media/image39.wmf"/><Relationship Id="rId2" Type="http://schemas.openxmlformats.org/officeDocument/2006/relationships/image" Target="../media/image34.wmf"/><Relationship Id="rId1" Type="http://schemas.openxmlformats.org/officeDocument/2006/relationships/slideLayout" Target="../slideLayouts/slideLayout19.xml"/><Relationship Id="rId6" Type="http://schemas.openxmlformats.org/officeDocument/2006/relationships/image" Target="../media/image38.wmf"/><Relationship Id="rId5" Type="http://schemas.openxmlformats.org/officeDocument/2006/relationships/image" Target="../media/image37.wmf"/><Relationship Id="rId4" Type="http://schemas.openxmlformats.org/officeDocument/2006/relationships/image" Target="../media/image36.png"/></Relationships>
</file>

<file path=ppt/slides/_rels/slide29.xml.rels><?xml version="1.0" encoding="UTF-8" standalone="yes"?>
<Relationships xmlns="http://schemas.openxmlformats.org/package/2006/relationships"><Relationship Id="rId3" Type="http://schemas.openxmlformats.org/officeDocument/2006/relationships/image" Target="../media/image42.wmf"/><Relationship Id="rId7" Type="http://schemas.openxmlformats.org/officeDocument/2006/relationships/image" Target="../media/image46.png"/><Relationship Id="rId2" Type="http://schemas.openxmlformats.org/officeDocument/2006/relationships/image" Target="../media/image41.png"/><Relationship Id="rId1" Type="http://schemas.openxmlformats.org/officeDocument/2006/relationships/slideLayout" Target="../slideLayouts/slideLayout19.xml"/><Relationship Id="rId6" Type="http://schemas.openxmlformats.org/officeDocument/2006/relationships/image" Target="../media/image45.wmf"/><Relationship Id="rId5" Type="http://schemas.openxmlformats.org/officeDocument/2006/relationships/image" Target="../media/image44.png"/><Relationship Id="rId4" Type="http://schemas.openxmlformats.org/officeDocument/2006/relationships/image" Target="../media/image43.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8" Type="http://schemas.openxmlformats.org/officeDocument/2006/relationships/image" Target="../media/image53.wmf"/><Relationship Id="rId3" Type="http://schemas.openxmlformats.org/officeDocument/2006/relationships/image" Target="../media/image48.wmf"/><Relationship Id="rId7" Type="http://schemas.openxmlformats.org/officeDocument/2006/relationships/image" Target="../media/image52.wmf"/><Relationship Id="rId2" Type="http://schemas.openxmlformats.org/officeDocument/2006/relationships/image" Target="../media/image47.wmf"/><Relationship Id="rId1" Type="http://schemas.openxmlformats.org/officeDocument/2006/relationships/slideLayout" Target="../slideLayouts/slideLayout19.xml"/><Relationship Id="rId6" Type="http://schemas.openxmlformats.org/officeDocument/2006/relationships/image" Target="../media/image51.wmf"/><Relationship Id="rId5" Type="http://schemas.openxmlformats.org/officeDocument/2006/relationships/image" Target="../media/image50.wmf"/><Relationship Id="rId10" Type="http://schemas.openxmlformats.org/officeDocument/2006/relationships/image" Target="../media/image55.png"/><Relationship Id="rId4" Type="http://schemas.openxmlformats.org/officeDocument/2006/relationships/image" Target="../media/image49.png"/><Relationship Id="rId9" Type="http://schemas.openxmlformats.org/officeDocument/2006/relationships/image" Target="../media/image54.wmf"/></Relationships>
</file>

<file path=ppt/slides/_rels/slide31.xml.rels><?xml version="1.0" encoding="UTF-8" standalone="yes"?>
<Relationships xmlns="http://schemas.openxmlformats.org/package/2006/relationships"><Relationship Id="rId8" Type="http://schemas.openxmlformats.org/officeDocument/2006/relationships/image" Target="../media/image62.wmf"/><Relationship Id="rId3" Type="http://schemas.openxmlformats.org/officeDocument/2006/relationships/image" Target="../media/image57.wmf"/><Relationship Id="rId7" Type="http://schemas.openxmlformats.org/officeDocument/2006/relationships/image" Target="../media/image61.wmf"/><Relationship Id="rId2" Type="http://schemas.openxmlformats.org/officeDocument/2006/relationships/image" Target="../media/image56.wmf"/><Relationship Id="rId1" Type="http://schemas.openxmlformats.org/officeDocument/2006/relationships/slideLayout" Target="../slideLayouts/slideLayout19.xml"/><Relationship Id="rId6" Type="http://schemas.openxmlformats.org/officeDocument/2006/relationships/image" Target="../media/image60.wmf"/><Relationship Id="rId5" Type="http://schemas.openxmlformats.org/officeDocument/2006/relationships/image" Target="../media/image59.wmf"/><Relationship Id="rId4" Type="http://schemas.openxmlformats.org/officeDocument/2006/relationships/image" Target="../media/image58.wmf"/></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9.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9.xml"/><Relationship Id="rId1" Type="http://schemas.openxmlformats.org/officeDocument/2006/relationships/vmlDrawing" Target="../drawings/vmlDrawing6.vml"/><Relationship Id="rId5" Type="http://schemas.openxmlformats.org/officeDocument/2006/relationships/image" Target="../media/image63.wmf"/><Relationship Id="rId4" Type="http://schemas.openxmlformats.org/officeDocument/2006/relationships/oleObject" Target="../embeddings/oleObject10.bin"/></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9.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65.wmf"/><Relationship Id="rId2" Type="http://schemas.openxmlformats.org/officeDocument/2006/relationships/slideLayout" Target="../slideLayouts/slideLayout19.xml"/><Relationship Id="rId1" Type="http://schemas.openxmlformats.org/officeDocument/2006/relationships/vmlDrawing" Target="../drawings/vmlDrawing7.vml"/><Relationship Id="rId6" Type="http://schemas.openxmlformats.org/officeDocument/2006/relationships/oleObject" Target="../embeddings/oleObject12.bin"/><Relationship Id="rId5" Type="http://schemas.openxmlformats.org/officeDocument/2006/relationships/image" Target="../media/image64.wmf"/><Relationship Id="rId4" Type="http://schemas.openxmlformats.org/officeDocument/2006/relationships/oleObject" Target="../embeddings/oleObject11.bin"/></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9.xml"/><Relationship Id="rId1" Type="http://schemas.openxmlformats.org/officeDocument/2006/relationships/vmlDrawing" Target="../drawings/vmlDrawing8.vml"/><Relationship Id="rId5" Type="http://schemas.openxmlformats.org/officeDocument/2006/relationships/image" Target="../media/image66.wmf"/><Relationship Id="rId4" Type="http://schemas.openxmlformats.org/officeDocument/2006/relationships/oleObject" Target="../embeddings/oleObject13.bin"/></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9.xml"/><Relationship Id="rId1" Type="http://schemas.openxmlformats.org/officeDocument/2006/relationships/vmlDrawing" Target="../drawings/vmlDrawing9.vml"/><Relationship Id="rId5" Type="http://schemas.openxmlformats.org/officeDocument/2006/relationships/image" Target="../media/image67.wmf"/><Relationship Id="rId4" Type="http://schemas.openxmlformats.org/officeDocument/2006/relationships/oleObject" Target="../embeddings/oleObject14.bin"/></Relationships>
</file>

<file path=ppt/slides/_rels/slide38.xml.rels><?xml version="1.0" encoding="UTF-8" standalone="yes"?>
<Relationships xmlns="http://schemas.openxmlformats.org/package/2006/relationships"><Relationship Id="rId8" Type="http://schemas.openxmlformats.org/officeDocument/2006/relationships/oleObject" Target="../embeddings/oleObject17.bin"/><Relationship Id="rId13" Type="http://schemas.openxmlformats.org/officeDocument/2006/relationships/image" Target="../media/image72.wmf"/><Relationship Id="rId3" Type="http://schemas.openxmlformats.org/officeDocument/2006/relationships/notesSlide" Target="../notesSlides/notesSlide17.xml"/><Relationship Id="rId7" Type="http://schemas.openxmlformats.org/officeDocument/2006/relationships/image" Target="../media/image69.wmf"/><Relationship Id="rId12" Type="http://schemas.openxmlformats.org/officeDocument/2006/relationships/oleObject" Target="../embeddings/oleObject19.bin"/><Relationship Id="rId2" Type="http://schemas.openxmlformats.org/officeDocument/2006/relationships/slideLayout" Target="../slideLayouts/slideLayout19.xml"/><Relationship Id="rId1" Type="http://schemas.openxmlformats.org/officeDocument/2006/relationships/vmlDrawing" Target="../drawings/vmlDrawing10.vml"/><Relationship Id="rId6" Type="http://schemas.openxmlformats.org/officeDocument/2006/relationships/oleObject" Target="../embeddings/oleObject16.bin"/><Relationship Id="rId11" Type="http://schemas.openxmlformats.org/officeDocument/2006/relationships/image" Target="../media/image71.wmf"/><Relationship Id="rId5" Type="http://schemas.openxmlformats.org/officeDocument/2006/relationships/image" Target="../media/image68.wmf"/><Relationship Id="rId10" Type="http://schemas.openxmlformats.org/officeDocument/2006/relationships/oleObject" Target="../embeddings/oleObject18.bin"/><Relationship Id="rId4" Type="http://schemas.openxmlformats.org/officeDocument/2006/relationships/oleObject" Target="../embeddings/oleObject15.bin"/><Relationship Id="rId9" Type="http://schemas.openxmlformats.org/officeDocument/2006/relationships/image" Target="../media/image70.wmf"/></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9.xml"/><Relationship Id="rId1" Type="http://schemas.openxmlformats.org/officeDocument/2006/relationships/vmlDrawing" Target="../drawings/vmlDrawing11.vml"/><Relationship Id="rId5" Type="http://schemas.openxmlformats.org/officeDocument/2006/relationships/image" Target="../media/image73.wmf"/><Relationship Id="rId4" Type="http://schemas.openxmlformats.org/officeDocument/2006/relationships/oleObject" Target="../embeddings/oleObject20.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8" Type="http://schemas.openxmlformats.org/officeDocument/2006/relationships/image" Target="../media/image76.wmf"/><Relationship Id="rId13" Type="http://schemas.openxmlformats.org/officeDocument/2006/relationships/oleObject" Target="../embeddings/oleObject26.bin"/><Relationship Id="rId18" Type="http://schemas.openxmlformats.org/officeDocument/2006/relationships/image" Target="../media/image81.wmf"/><Relationship Id="rId3" Type="http://schemas.openxmlformats.org/officeDocument/2006/relationships/oleObject" Target="../embeddings/oleObject21.bin"/><Relationship Id="rId7" Type="http://schemas.openxmlformats.org/officeDocument/2006/relationships/oleObject" Target="../embeddings/oleObject23.bin"/><Relationship Id="rId12" Type="http://schemas.openxmlformats.org/officeDocument/2006/relationships/image" Target="../media/image78.wmf"/><Relationship Id="rId17" Type="http://schemas.openxmlformats.org/officeDocument/2006/relationships/oleObject" Target="../embeddings/oleObject28.bin"/><Relationship Id="rId2" Type="http://schemas.openxmlformats.org/officeDocument/2006/relationships/slideLayout" Target="../slideLayouts/slideLayout19.xml"/><Relationship Id="rId16" Type="http://schemas.openxmlformats.org/officeDocument/2006/relationships/image" Target="../media/image80.wmf"/><Relationship Id="rId1" Type="http://schemas.openxmlformats.org/officeDocument/2006/relationships/vmlDrawing" Target="../drawings/vmlDrawing12.vml"/><Relationship Id="rId6" Type="http://schemas.openxmlformats.org/officeDocument/2006/relationships/image" Target="../media/image75.wmf"/><Relationship Id="rId11" Type="http://schemas.openxmlformats.org/officeDocument/2006/relationships/oleObject" Target="../embeddings/oleObject25.bin"/><Relationship Id="rId5" Type="http://schemas.openxmlformats.org/officeDocument/2006/relationships/oleObject" Target="../embeddings/oleObject22.bin"/><Relationship Id="rId15" Type="http://schemas.openxmlformats.org/officeDocument/2006/relationships/oleObject" Target="../embeddings/oleObject27.bin"/><Relationship Id="rId10" Type="http://schemas.openxmlformats.org/officeDocument/2006/relationships/image" Target="../media/image77.wmf"/><Relationship Id="rId4" Type="http://schemas.openxmlformats.org/officeDocument/2006/relationships/image" Target="../media/image74.wmf"/><Relationship Id="rId9" Type="http://schemas.openxmlformats.org/officeDocument/2006/relationships/oleObject" Target="../embeddings/oleObject24.bin"/><Relationship Id="rId14" Type="http://schemas.openxmlformats.org/officeDocument/2006/relationships/image" Target="../media/image79.w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2057600" y="838200"/>
            <a:ext cx="5032147" cy="1323439"/>
          </a:xfrm>
          <a:prstGeom prst="rect">
            <a:avLst/>
          </a:prstGeom>
          <a:noFill/>
          <a:ln w="9525">
            <a:noFill/>
            <a:miter lim="800000"/>
            <a:headEnd/>
            <a:tailEnd/>
          </a:ln>
          <a:effectLst/>
        </p:spPr>
        <p:txBody>
          <a:bodyPr wrap="none">
            <a:prstTxWarp prst="textNoShape">
              <a:avLst/>
            </a:prstTxWarp>
            <a:spAutoFit/>
          </a:bodyPr>
          <a:lstStyle/>
          <a:p>
            <a:pPr algn="ctr">
              <a:defRPr/>
            </a:pPr>
            <a:r>
              <a:rPr lang="el-GR" sz="3200" dirty="0" smtClean="0">
                <a:solidFill>
                  <a:srgbClr val="000066"/>
                </a:solidFill>
                <a:effectLst>
                  <a:outerShdw blurRad="38100" dist="38100" dir="2700000" algn="tl">
                    <a:srgbClr val="DDDDDD"/>
                  </a:outerShdw>
                </a:effectLst>
                <a:latin typeface="Arial Black" charset="0"/>
              </a:rPr>
              <a:t>ΨΗΦΙΑΚΟΣ ΕΛΕΓΧΟΣ</a:t>
            </a:r>
          </a:p>
          <a:p>
            <a:pPr algn="ctr">
              <a:defRPr/>
            </a:pPr>
            <a:r>
              <a:rPr lang="el-GR" sz="2400" dirty="0" smtClean="0">
                <a:solidFill>
                  <a:srgbClr val="000066"/>
                </a:solidFill>
                <a:effectLst>
                  <a:outerShdw blurRad="38100" dist="38100" dir="2700000" algn="tl">
                    <a:srgbClr val="DDDDDD"/>
                  </a:outerShdw>
                </a:effectLst>
                <a:latin typeface="Arial Black" charset="0"/>
              </a:rPr>
              <a:t>(22Δ802)</a:t>
            </a:r>
            <a:endParaRPr lang="en-US" sz="2400" dirty="0" smtClean="0">
              <a:solidFill>
                <a:srgbClr val="000066"/>
              </a:solidFill>
              <a:effectLst>
                <a:outerShdw blurRad="38100" dist="38100" dir="2700000" algn="tl">
                  <a:srgbClr val="DDDDDD"/>
                </a:outerShdw>
              </a:effectLst>
              <a:latin typeface="Arial Black" charset="0"/>
            </a:endParaRPr>
          </a:p>
          <a:p>
            <a:pPr algn="ctr">
              <a:defRPr/>
            </a:pPr>
            <a:r>
              <a:rPr lang="el-GR" sz="2400" dirty="0" smtClean="0">
                <a:solidFill>
                  <a:srgbClr val="000066"/>
                </a:solidFill>
                <a:effectLst>
                  <a:outerShdw blurRad="38100" dist="38100" dir="2700000" algn="tl">
                    <a:srgbClr val="DDDDDD"/>
                  </a:outerShdw>
                </a:effectLst>
                <a:latin typeface="Arial Black" charset="0"/>
              </a:rPr>
              <a:t>Β΄ ΕΞΑΜΗΝΟ </a:t>
            </a:r>
            <a:r>
              <a:rPr lang="el-GR" sz="2400" dirty="0" smtClean="0">
                <a:solidFill>
                  <a:srgbClr val="000066"/>
                </a:solidFill>
                <a:effectLst>
                  <a:outerShdw blurRad="38100" dist="38100" dir="2700000" algn="tl">
                    <a:srgbClr val="DDDDDD"/>
                  </a:outerShdw>
                </a:effectLst>
                <a:latin typeface="Arial Black" charset="0"/>
              </a:rPr>
              <a:t>201</a:t>
            </a:r>
            <a:r>
              <a:rPr lang="en-US" sz="2400" dirty="0" smtClean="0">
                <a:solidFill>
                  <a:srgbClr val="000066"/>
                </a:solidFill>
                <a:effectLst>
                  <a:outerShdw blurRad="38100" dist="38100" dir="2700000" algn="tl">
                    <a:srgbClr val="DDDDDD"/>
                  </a:outerShdw>
                </a:effectLst>
                <a:latin typeface="Arial Black" charset="0"/>
              </a:rPr>
              <a:t>6</a:t>
            </a:r>
            <a:r>
              <a:rPr lang="el-GR" sz="2400" dirty="0" smtClean="0">
                <a:solidFill>
                  <a:srgbClr val="000066"/>
                </a:solidFill>
                <a:effectLst>
                  <a:outerShdw blurRad="38100" dist="38100" dir="2700000" algn="tl">
                    <a:srgbClr val="DDDDDD"/>
                  </a:outerShdw>
                </a:effectLst>
                <a:latin typeface="Arial Black" charset="0"/>
              </a:rPr>
              <a:t>-1</a:t>
            </a:r>
            <a:r>
              <a:rPr lang="en-US" sz="2400" dirty="0" smtClean="0">
                <a:solidFill>
                  <a:srgbClr val="000066"/>
                </a:solidFill>
                <a:effectLst>
                  <a:outerShdw blurRad="38100" dist="38100" dir="2700000" algn="tl">
                    <a:srgbClr val="DDDDDD"/>
                  </a:outerShdw>
                </a:effectLst>
                <a:latin typeface="Arial Black" charset="0"/>
              </a:rPr>
              <a:t>7</a:t>
            </a:r>
            <a:endParaRPr lang="el-GR" sz="2400" dirty="0">
              <a:solidFill>
                <a:srgbClr val="000066"/>
              </a:solidFill>
              <a:effectLst>
                <a:outerShdw blurRad="38100" dist="38100" dir="2700000" algn="tl">
                  <a:srgbClr val="DDDDDD"/>
                </a:outerShdw>
              </a:effectLst>
              <a:latin typeface="Arial Black" charset="0"/>
            </a:endParaRPr>
          </a:p>
        </p:txBody>
      </p:sp>
      <p:sp>
        <p:nvSpPr>
          <p:cNvPr id="15363" name="Text Box 3"/>
          <p:cNvSpPr txBox="1">
            <a:spLocks noChangeArrowheads="1"/>
          </p:cNvSpPr>
          <p:nvPr/>
        </p:nvSpPr>
        <p:spPr bwMode="auto">
          <a:xfrm>
            <a:off x="1187450" y="2286001"/>
            <a:ext cx="6813550" cy="3508653"/>
          </a:xfrm>
          <a:prstGeom prst="rect">
            <a:avLst/>
          </a:prstGeom>
          <a:noFill/>
          <a:ln w="9525">
            <a:noFill/>
            <a:miter lim="800000"/>
            <a:headEnd/>
            <a:tailEnd/>
          </a:ln>
        </p:spPr>
        <p:txBody>
          <a:bodyPr wrap="square">
            <a:prstTxWarp prst="textNoShape">
              <a:avLst/>
            </a:prstTxWarp>
            <a:spAutoFit/>
          </a:bodyPr>
          <a:lstStyle/>
          <a:p>
            <a:pPr algn="ctr"/>
            <a:r>
              <a:rPr lang="el-GR" sz="2000" dirty="0" smtClean="0">
                <a:solidFill>
                  <a:srgbClr val="000066"/>
                </a:solidFill>
                <a:latin typeface="Arial Black" charset="0"/>
              </a:rPr>
              <a:t>Καθηγητής Πέτρος Π. Γρουμπός</a:t>
            </a:r>
            <a:endParaRPr lang="en-US" sz="2000" dirty="0">
              <a:solidFill>
                <a:srgbClr val="000066"/>
              </a:solidFill>
              <a:latin typeface="Arial Black" charset="0"/>
            </a:endParaRPr>
          </a:p>
          <a:p>
            <a:pPr algn="ctr"/>
            <a:endParaRPr lang="el-GR" sz="2000" dirty="0" smtClean="0">
              <a:solidFill>
                <a:srgbClr val="000066"/>
              </a:solidFill>
              <a:latin typeface="Arial Black" charset="0"/>
            </a:endParaRPr>
          </a:p>
          <a:p>
            <a:pPr algn="ctr"/>
            <a:endParaRPr lang="el-GR" dirty="0" smtClean="0">
              <a:solidFill>
                <a:schemeClr val="tx2"/>
              </a:solidFill>
            </a:endParaRPr>
          </a:p>
          <a:p>
            <a:pPr algn="ctr"/>
            <a:r>
              <a:rPr lang="el-GR" dirty="0" smtClean="0">
                <a:solidFill>
                  <a:srgbClr val="800000"/>
                </a:solidFill>
                <a:sym typeface="Webdings" charset="2"/>
              </a:rPr>
              <a:t></a:t>
            </a:r>
            <a:r>
              <a:rPr lang="en-US" dirty="0" smtClean="0">
                <a:solidFill>
                  <a:schemeClr val="tx2"/>
                </a:solidFill>
                <a:sym typeface="Webdings" charset="2"/>
              </a:rPr>
              <a:t> </a:t>
            </a:r>
            <a:r>
              <a:rPr lang="el-GR" dirty="0">
                <a:solidFill>
                  <a:schemeClr val="tx2"/>
                </a:solidFill>
                <a:sym typeface="Webdings" charset="2"/>
              </a:rPr>
              <a:t>2610 99 </a:t>
            </a:r>
            <a:r>
              <a:rPr lang="el-GR" dirty="0" smtClean="0">
                <a:solidFill>
                  <a:schemeClr val="tx2"/>
                </a:solidFill>
                <a:sym typeface="Webdings" charset="2"/>
              </a:rPr>
              <a:t>6</a:t>
            </a:r>
            <a:r>
              <a:rPr lang="en-US" dirty="0" smtClean="0">
                <a:solidFill>
                  <a:schemeClr val="tx2"/>
                </a:solidFill>
                <a:sym typeface="Webdings" charset="2"/>
              </a:rPr>
              <a:t>449   </a:t>
            </a:r>
            <a:endParaRPr lang="el-GR" dirty="0">
              <a:solidFill>
                <a:schemeClr val="tx2"/>
              </a:solidFill>
              <a:sym typeface="Webdings" charset="2"/>
            </a:endParaRPr>
          </a:p>
          <a:p>
            <a:pPr algn="ctr">
              <a:buFont typeface="Wingdings" charset="2"/>
              <a:buChar char=","/>
            </a:pPr>
            <a:endParaRPr lang="en-IE" dirty="0" smtClean="0">
              <a:solidFill>
                <a:schemeClr val="tx2"/>
              </a:solidFill>
              <a:sym typeface="Webdings" charset="2"/>
            </a:endParaRPr>
          </a:p>
          <a:p>
            <a:pPr algn="ctr">
              <a:buFont typeface="Wingdings" charset="2"/>
              <a:buChar char=","/>
            </a:pPr>
            <a:endParaRPr lang="en-IE" dirty="0" smtClean="0">
              <a:solidFill>
                <a:schemeClr val="tx2"/>
              </a:solidFill>
              <a:sym typeface="Webdings" charset="2"/>
            </a:endParaRPr>
          </a:p>
          <a:p>
            <a:pPr algn="ctr"/>
            <a:r>
              <a:rPr lang="el-GR" dirty="0" smtClean="0">
                <a:solidFill>
                  <a:srgbClr val="800000"/>
                </a:solidFill>
                <a:sym typeface="Webdings" charset="2"/>
              </a:rPr>
              <a:t>Ώρες Γραφείου: </a:t>
            </a:r>
            <a:r>
              <a:rPr lang="el-GR" dirty="0" smtClean="0">
                <a:solidFill>
                  <a:srgbClr val="0000FF"/>
                </a:solidFill>
                <a:sym typeface="Webdings" charset="2"/>
              </a:rPr>
              <a:t>Τετάρτη Πέμπτη Παρασκευή 11:00-12:00</a:t>
            </a:r>
          </a:p>
          <a:p>
            <a:pPr algn="ctr"/>
            <a:r>
              <a:rPr lang="el-GR" dirty="0" smtClean="0">
                <a:solidFill>
                  <a:srgbClr val="800000"/>
                </a:solidFill>
                <a:sym typeface="Webdings" charset="2"/>
              </a:rPr>
              <a:t>Γραφείο: </a:t>
            </a:r>
            <a:r>
              <a:rPr lang="el-GR" dirty="0" smtClean="0">
                <a:solidFill>
                  <a:srgbClr val="000066"/>
                </a:solidFill>
                <a:latin typeface="Calibri" charset="0"/>
                <a:ea typeface="Calibri" charset="0"/>
                <a:cs typeface="Calibri" charset="0"/>
              </a:rPr>
              <a:t>1</a:t>
            </a:r>
            <a:r>
              <a:rPr lang="el-GR" baseline="30000" dirty="0" smtClean="0">
                <a:solidFill>
                  <a:srgbClr val="000066"/>
                </a:solidFill>
                <a:latin typeface="Calibri" charset="0"/>
                <a:ea typeface="Calibri" charset="0"/>
                <a:cs typeface="Calibri" charset="0"/>
              </a:rPr>
              <a:t>ος</a:t>
            </a:r>
            <a:r>
              <a:rPr lang="el-GR" dirty="0" smtClean="0">
                <a:solidFill>
                  <a:srgbClr val="000066"/>
                </a:solidFill>
                <a:latin typeface="Calibri" charset="0"/>
                <a:ea typeface="Calibri" charset="0"/>
                <a:cs typeface="Calibri" charset="0"/>
              </a:rPr>
              <a:t> όροφος</a:t>
            </a:r>
          </a:p>
          <a:p>
            <a:pPr algn="ctr"/>
            <a:r>
              <a:rPr lang="el-GR" dirty="0" smtClean="0">
                <a:solidFill>
                  <a:srgbClr val="000066"/>
                </a:solidFill>
                <a:latin typeface="Calibri" charset="0"/>
                <a:ea typeface="Calibri" charset="0"/>
                <a:cs typeface="Calibri" charset="0"/>
              </a:rPr>
              <a:t>Τομέας Συστημάτων &amp; Αυτομάτου Ελέγχου</a:t>
            </a:r>
            <a:endParaRPr lang="en-US" dirty="0" smtClean="0">
              <a:solidFill>
                <a:srgbClr val="000066"/>
              </a:solidFill>
              <a:latin typeface="Calibri" charset="0"/>
              <a:ea typeface="Calibri" charset="0"/>
              <a:cs typeface="Calibri" charset="0"/>
            </a:endParaRPr>
          </a:p>
          <a:p>
            <a:pPr algn="ctr"/>
            <a:r>
              <a:rPr lang="el-GR" dirty="0" smtClean="0">
                <a:solidFill>
                  <a:srgbClr val="000066"/>
                </a:solidFill>
                <a:latin typeface="Calibri" charset="0"/>
                <a:sym typeface="Webdings" charset="2"/>
              </a:rPr>
              <a:t>Τμήμα ΗΜ&amp;ΤΥ</a:t>
            </a:r>
            <a:r>
              <a:rPr lang="el-GR" dirty="0" smtClean="0">
                <a:solidFill>
                  <a:srgbClr val="800000"/>
                </a:solidFill>
                <a:sym typeface="Webdings" charset="2"/>
              </a:rPr>
              <a:t> </a:t>
            </a:r>
            <a:endParaRPr lang="en-IE" dirty="0" smtClean="0">
              <a:solidFill>
                <a:srgbClr val="800000"/>
              </a:solidFill>
              <a:sym typeface="Webdings" charset="2"/>
            </a:endParaRPr>
          </a:p>
          <a:p>
            <a:pPr algn="ctr"/>
            <a:endParaRPr lang="el-GR" dirty="0">
              <a:solidFill>
                <a:schemeClr val="tx2"/>
              </a:solidFill>
              <a:sym typeface="Webdings" charset="2"/>
            </a:endParaRPr>
          </a:p>
          <a:p>
            <a:pPr algn="ctr"/>
            <a:r>
              <a:rPr lang="el-GR" sz="2000" smtClean="0">
                <a:solidFill>
                  <a:srgbClr val="000066"/>
                </a:solidFill>
                <a:latin typeface="Tahoma" charset="0"/>
              </a:rPr>
              <a:t>ΜΑΘΗΜΑ 1</a:t>
            </a:r>
            <a:r>
              <a:rPr lang="el-GR" sz="2000" baseline="30000" smtClean="0">
                <a:solidFill>
                  <a:srgbClr val="000066"/>
                </a:solidFill>
                <a:latin typeface="Tahoma" charset="0"/>
              </a:rPr>
              <a:t>ο</a:t>
            </a:r>
            <a:r>
              <a:rPr lang="el-GR" sz="2000" smtClean="0">
                <a:solidFill>
                  <a:srgbClr val="000066"/>
                </a:solidFill>
                <a:latin typeface="Tahoma" charset="0"/>
              </a:rPr>
              <a:t> </a:t>
            </a:r>
            <a:endParaRPr lang="el-GR" sz="2000" dirty="0">
              <a:solidFill>
                <a:srgbClr val="000066"/>
              </a:solidFill>
              <a:latin typeface="Tahoma" charset="0"/>
            </a:endParaRPr>
          </a:p>
        </p:txBody>
      </p:sp>
    </p:spTree>
    <p:extLst>
      <p:ext uri="{BB962C8B-B14F-4D97-AF65-F5344CB8AC3E}">
        <p14:creationId xmlns:p14="http://schemas.microsoft.com/office/powerpoint/2010/main" val="12990950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endParaRPr lang="el-GR" altLang="el-GR" smtClean="0"/>
          </a:p>
        </p:txBody>
      </p:sp>
      <p:sp>
        <p:nvSpPr>
          <p:cNvPr id="18435" name="Rectangle 3"/>
          <p:cNvSpPr>
            <a:spLocks noGrp="1" noChangeArrowheads="1"/>
          </p:cNvSpPr>
          <p:nvPr>
            <p:ph type="body" idx="1"/>
          </p:nvPr>
        </p:nvSpPr>
        <p:spPr/>
        <p:txBody>
          <a:bodyPr/>
          <a:lstStyle/>
          <a:p>
            <a:pPr>
              <a:buFont typeface="Monotype Sorts" pitchFamily="2" charset="2"/>
              <a:buNone/>
            </a:pPr>
            <a:r>
              <a:rPr lang="en-US" altLang="el-GR" dirty="0" smtClean="0"/>
              <a:t>Some interesting questions:</a:t>
            </a:r>
          </a:p>
          <a:p>
            <a:pPr>
              <a:spcBef>
                <a:spcPct val="50000"/>
              </a:spcBef>
            </a:pPr>
            <a:r>
              <a:rPr lang="en-US" altLang="el-GR" sz="2400" dirty="0" smtClean="0"/>
              <a:t>why one cannot simply treat digital control as if it were exactly the same as continuous control, and</a:t>
            </a:r>
          </a:p>
          <a:p>
            <a:pPr>
              <a:spcBef>
                <a:spcPct val="50000"/>
              </a:spcBef>
            </a:pPr>
            <a:r>
              <a:rPr lang="en-US" altLang="el-GR" sz="2400" dirty="0" smtClean="0"/>
              <a:t>how to carry out designs for digital control systems so that the </a:t>
            </a:r>
            <a:r>
              <a:rPr lang="en-US" altLang="el-GR" sz="2400" i="1" dirty="0" smtClean="0"/>
              <a:t>at-sample</a:t>
            </a:r>
            <a:r>
              <a:rPr lang="en-US" altLang="el-GR" sz="2400" dirty="0" smtClean="0"/>
              <a:t> response is exactly treated.</a:t>
            </a:r>
            <a:endParaRPr lang="en-US" altLang="el-GR" dirty="0" smtClean="0"/>
          </a:p>
        </p:txBody>
      </p:sp>
    </p:spTree>
    <p:extLst>
      <p:ext uri="{BB962C8B-B14F-4D97-AF65-F5344CB8AC3E}">
        <p14:creationId xmlns:p14="http://schemas.microsoft.com/office/powerpoint/2010/main" val="13816539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endParaRPr lang="el-GR" altLang="el-GR" smtClean="0"/>
          </a:p>
        </p:txBody>
      </p:sp>
      <p:sp>
        <p:nvSpPr>
          <p:cNvPr id="19459" name="Rectangle 3"/>
          <p:cNvSpPr>
            <a:spLocks noGrp="1" noChangeArrowheads="1"/>
          </p:cNvSpPr>
          <p:nvPr>
            <p:ph type="body" idx="1"/>
          </p:nvPr>
        </p:nvSpPr>
        <p:spPr>
          <a:xfrm>
            <a:off x="467544" y="764704"/>
            <a:ext cx="7990656" cy="5331296"/>
          </a:xfrm>
        </p:spPr>
        <p:txBody>
          <a:bodyPr/>
          <a:lstStyle/>
          <a:p>
            <a:pPr marL="0" indent="0">
              <a:buFont typeface="Monotype Sorts" pitchFamily="2" charset="2"/>
              <a:buNone/>
              <a:tabLst>
                <a:tab pos="571500" algn="l"/>
              </a:tabLst>
            </a:pPr>
            <a:r>
              <a:rPr lang="en-US" altLang="el-GR" dirty="0" smtClean="0"/>
              <a:t>Having the controller implemented in digital form introduces several constraints into the problem:</a:t>
            </a:r>
          </a:p>
          <a:p>
            <a:pPr marL="0" indent="0">
              <a:spcBef>
                <a:spcPct val="40000"/>
              </a:spcBef>
              <a:buFont typeface="Monotype Sorts" pitchFamily="2" charset="2"/>
              <a:buNone/>
              <a:tabLst>
                <a:tab pos="571500" algn="l"/>
              </a:tabLst>
            </a:pPr>
            <a:r>
              <a:rPr lang="en-US" altLang="el-GR" sz="2400" dirty="0" smtClean="0"/>
              <a:t>(a)	the controller sees the output response only at the sample 	points,</a:t>
            </a:r>
          </a:p>
          <a:p>
            <a:pPr marL="0" indent="0">
              <a:spcBef>
                <a:spcPct val="40000"/>
              </a:spcBef>
              <a:buFont typeface="Monotype Sorts" pitchFamily="2" charset="2"/>
              <a:buNone/>
              <a:tabLst>
                <a:tab pos="571500" algn="l"/>
              </a:tabLst>
            </a:pPr>
            <a:r>
              <a:rPr lang="en-US" altLang="el-GR" sz="2400" dirty="0" smtClean="0"/>
              <a:t>(b)	an anti-aliasing filter will usually be needed prior to the 	output sampling process to avoid folding of high 		frequency signals (such as noise) onto lower frequencies 	where they will be misinterpreted; and</a:t>
            </a:r>
          </a:p>
          <a:p>
            <a:pPr marL="0" indent="0">
              <a:spcBef>
                <a:spcPct val="40000"/>
              </a:spcBef>
              <a:buFont typeface="Monotype Sorts" pitchFamily="2" charset="2"/>
              <a:buNone/>
              <a:tabLst>
                <a:tab pos="571500" algn="l"/>
              </a:tabLst>
            </a:pPr>
            <a:r>
              <a:rPr lang="en-US" altLang="el-GR" sz="2400" dirty="0" smtClean="0"/>
              <a:t>(c)	the continuous plant input bears a simple relationship to 	the (sampled) digital controller output, e.g. via a zero 		order hold device.</a:t>
            </a:r>
            <a:endParaRPr lang="en-US" altLang="el-GR" dirty="0" smtClean="0"/>
          </a:p>
        </p:txBody>
      </p:sp>
    </p:spTree>
    <p:extLst>
      <p:ext uri="{BB962C8B-B14F-4D97-AF65-F5344CB8AC3E}">
        <p14:creationId xmlns:p14="http://schemas.microsoft.com/office/powerpoint/2010/main" val="41481693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endParaRPr lang="el-GR" altLang="el-GR" smtClean="0"/>
          </a:p>
        </p:txBody>
      </p:sp>
      <p:sp>
        <p:nvSpPr>
          <p:cNvPr id="20483" name="Rectangle 3"/>
          <p:cNvSpPr>
            <a:spLocks noGrp="1" noChangeArrowheads="1"/>
          </p:cNvSpPr>
          <p:nvPr>
            <p:ph type="body" idx="1"/>
          </p:nvPr>
        </p:nvSpPr>
        <p:spPr>
          <a:xfrm>
            <a:off x="685800" y="1981200"/>
            <a:ext cx="7772400" cy="2247900"/>
          </a:xfrm>
        </p:spPr>
        <p:txBody>
          <a:bodyPr/>
          <a:lstStyle/>
          <a:p>
            <a:pPr marL="0" indent="0">
              <a:buFont typeface="Monotype Sorts" pitchFamily="2" charset="2"/>
              <a:buNone/>
            </a:pPr>
            <a:r>
              <a:rPr lang="en-US" altLang="el-GR" smtClean="0"/>
              <a:t>A key idea is that if one is only interested in the at-sample response, these samples can be described by discrete time models in either the shift or delta operator.  For example, consider the sampled data control loop shown below</a:t>
            </a:r>
          </a:p>
        </p:txBody>
      </p:sp>
      <p:pic>
        <p:nvPicPr>
          <p:cNvPr id="20484" name="Picture 4" descr="C:\documents\SlideMaterials\Ch13\Fig13_01.ep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89225" y="4708525"/>
            <a:ext cx="36703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5" name="Text Box 5"/>
          <p:cNvSpPr txBox="1">
            <a:spLocks noChangeArrowheads="1"/>
          </p:cNvSpPr>
          <p:nvPr/>
        </p:nvSpPr>
        <p:spPr bwMode="auto">
          <a:xfrm>
            <a:off x="2051050" y="5956300"/>
            <a:ext cx="479471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altLang="el-GR" dirty="0">
                <a:solidFill>
                  <a:srgbClr val="6600CC"/>
                </a:solidFill>
              </a:rPr>
              <a:t>Figure </a:t>
            </a:r>
            <a:r>
              <a:rPr lang="en-US" altLang="el-GR" dirty="0" smtClean="0">
                <a:solidFill>
                  <a:srgbClr val="6600CC"/>
                </a:solidFill>
              </a:rPr>
              <a:t>1</a:t>
            </a:r>
            <a:r>
              <a:rPr lang="en-US" altLang="el-GR" dirty="0">
                <a:solidFill>
                  <a:srgbClr val="6600CC"/>
                </a:solidFill>
              </a:rPr>
              <a:t>:</a:t>
            </a:r>
            <a:r>
              <a:rPr lang="en-US" altLang="el-GR" dirty="0"/>
              <a:t>  </a:t>
            </a:r>
            <a:r>
              <a:rPr lang="en-US" altLang="el-GR" i="1" dirty="0"/>
              <a:t>Sampled data control loop</a:t>
            </a:r>
            <a:endParaRPr lang="en-US" altLang="el-GR" dirty="0"/>
          </a:p>
        </p:txBody>
      </p:sp>
    </p:spTree>
    <p:extLst>
      <p:ext uri="{BB962C8B-B14F-4D97-AF65-F5344CB8AC3E}">
        <p14:creationId xmlns:p14="http://schemas.microsoft.com/office/powerpoint/2010/main" val="38312402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Continuous vs. Discrete Time</a:t>
            </a:r>
          </a:p>
        </p:txBody>
      </p:sp>
      <p:pic>
        <p:nvPicPr>
          <p:cNvPr id="25603" name="Picture 3" descr="H:\315\Continuous System.bmp"/>
          <p:cNvPicPr>
            <a:picLocks noChangeAspect="1" noChangeArrowheads="1"/>
          </p:cNvPicPr>
          <p:nvPr/>
        </p:nvPicPr>
        <p:blipFill>
          <a:blip r:embed="rId3" cstate="print"/>
          <a:srcRect/>
          <a:stretch>
            <a:fillRect/>
          </a:stretch>
        </p:blipFill>
        <p:spPr bwMode="auto">
          <a:xfrm>
            <a:off x="1600200" y="1524000"/>
            <a:ext cx="3886200" cy="2316163"/>
          </a:xfrm>
          <a:prstGeom prst="rect">
            <a:avLst/>
          </a:prstGeom>
          <a:noFill/>
        </p:spPr>
      </p:pic>
      <p:pic>
        <p:nvPicPr>
          <p:cNvPr id="25604" name="Picture 4" descr="H:\315\Digital System.bmp"/>
          <p:cNvPicPr>
            <a:picLocks noChangeAspect="1" noChangeArrowheads="1"/>
          </p:cNvPicPr>
          <p:nvPr/>
        </p:nvPicPr>
        <p:blipFill>
          <a:blip r:embed="rId4" cstate="print"/>
          <a:srcRect/>
          <a:stretch>
            <a:fillRect/>
          </a:stretch>
        </p:blipFill>
        <p:spPr bwMode="auto">
          <a:xfrm>
            <a:off x="2438400" y="3810000"/>
            <a:ext cx="6400800" cy="2857500"/>
          </a:xfrm>
          <a:prstGeom prst="rect">
            <a:avLst/>
          </a:prstGeom>
          <a:noFill/>
        </p:spPr>
      </p:pic>
      <p:sp>
        <p:nvSpPr>
          <p:cNvPr id="25607" name="AutoShape 7"/>
          <p:cNvSpPr>
            <a:spLocks noChangeArrowheads="1"/>
          </p:cNvSpPr>
          <p:nvPr/>
        </p:nvSpPr>
        <p:spPr bwMode="auto">
          <a:xfrm rot="5400000">
            <a:off x="6020594" y="2285206"/>
            <a:ext cx="814388" cy="866775"/>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9525">
            <a:solidFill>
              <a:schemeClr val="tx1"/>
            </a:solidFill>
            <a:miter lim="800000"/>
            <a:headEnd/>
            <a:tailEnd/>
          </a:ln>
          <a:effectLst/>
        </p:spPr>
        <p:txBody>
          <a:bodyPr wrap="none" anchor="ctr"/>
          <a:lstStyle/>
          <a:p>
            <a:endParaRPr lang="en-US"/>
          </a:p>
        </p:txBody>
      </p:sp>
    </p:spTree>
    <p:extLst>
      <p:ext uri="{BB962C8B-B14F-4D97-AF65-F5344CB8AC3E}">
        <p14:creationId xmlns:p14="http://schemas.microsoft.com/office/powerpoint/2010/main" val="772857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5603"/>
                                        </p:tgtEl>
                                        <p:attrNameLst>
                                          <p:attrName>style.visibility</p:attrName>
                                        </p:attrNameLst>
                                      </p:cBhvr>
                                      <p:to>
                                        <p:strVal val="visible"/>
                                      </p:to>
                                    </p:set>
                                    <p:anim calcmode="lin" valueType="num">
                                      <p:cBhvr additive="base">
                                        <p:cTn id="7" dur="500" fill="hold"/>
                                        <p:tgtEl>
                                          <p:spTgt spid="25603"/>
                                        </p:tgtEl>
                                        <p:attrNameLst>
                                          <p:attrName>ppt_x</p:attrName>
                                        </p:attrNameLst>
                                      </p:cBhvr>
                                      <p:tavLst>
                                        <p:tav tm="0">
                                          <p:val>
                                            <p:strVal val="0-#ppt_w/2"/>
                                          </p:val>
                                        </p:tav>
                                        <p:tav tm="100000">
                                          <p:val>
                                            <p:strVal val="#ppt_x"/>
                                          </p:val>
                                        </p:tav>
                                      </p:tavLst>
                                    </p:anim>
                                    <p:anim calcmode="lin" valueType="num">
                                      <p:cBhvr additive="base">
                                        <p:cTn id="8" dur="500" fill="hold"/>
                                        <p:tgtEl>
                                          <p:spTgt spid="2560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25607"/>
                                        </p:tgtEl>
                                        <p:attrNameLst>
                                          <p:attrName>style.visibility</p:attrName>
                                        </p:attrNameLst>
                                      </p:cBhvr>
                                      <p:to>
                                        <p:strVal val="visible"/>
                                      </p:to>
                                    </p:set>
                                    <p:anim calcmode="lin" valueType="num">
                                      <p:cBhvr additive="base">
                                        <p:cTn id="13" dur="500" fill="hold"/>
                                        <p:tgtEl>
                                          <p:spTgt spid="25607"/>
                                        </p:tgtEl>
                                        <p:attrNameLst>
                                          <p:attrName>ppt_x</p:attrName>
                                        </p:attrNameLst>
                                      </p:cBhvr>
                                      <p:tavLst>
                                        <p:tav tm="0">
                                          <p:val>
                                            <p:strVal val="1+#ppt_w/2"/>
                                          </p:val>
                                        </p:tav>
                                        <p:tav tm="100000">
                                          <p:val>
                                            <p:strVal val="#ppt_x"/>
                                          </p:val>
                                        </p:tav>
                                      </p:tavLst>
                                    </p:anim>
                                    <p:anim calcmode="lin" valueType="num">
                                      <p:cBhvr additive="base">
                                        <p:cTn id="14" dur="500" fill="hold"/>
                                        <p:tgtEl>
                                          <p:spTgt spid="25607"/>
                                        </p:tgtEl>
                                        <p:attrNameLst>
                                          <p:attrName>ppt_y</p:attrName>
                                        </p:attrNameLst>
                                      </p:cBhvr>
                                      <p:tavLst>
                                        <p:tav tm="0">
                                          <p:val>
                                            <p:strVal val="0-#ppt_h/2"/>
                                          </p:val>
                                        </p:tav>
                                        <p:tav tm="100000">
                                          <p:val>
                                            <p:strVal val="#ppt_y"/>
                                          </p:val>
                                        </p:tav>
                                      </p:tavLst>
                                    </p:anim>
                                  </p:childTnLst>
                                </p:cTn>
                              </p:par>
                            </p:childTnLst>
                          </p:cTn>
                        </p:par>
                        <p:par>
                          <p:cTn id="15" fill="hold">
                            <p:stCondLst>
                              <p:cond delay="500"/>
                            </p:stCondLst>
                            <p:childTnLst>
                              <p:par>
                                <p:cTn id="16" presetID="15" presetClass="entr" presetSubtype="0" fill="hold" nodeType="afterEffect">
                                  <p:stCondLst>
                                    <p:cond delay="1000"/>
                                  </p:stCondLst>
                                  <p:childTnLst>
                                    <p:set>
                                      <p:cBhvr>
                                        <p:cTn id="17" dur="1" fill="hold">
                                          <p:stCondLst>
                                            <p:cond delay="0"/>
                                          </p:stCondLst>
                                        </p:cTn>
                                        <p:tgtEl>
                                          <p:spTgt spid="25604"/>
                                        </p:tgtEl>
                                        <p:attrNameLst>
                                          <p:attrName>style.visibility</p:attrName>
                                        </p:attrNameLst>
                                      </p:cBhvr>
                                      <p:to>
                                        <p:strVal val="visible"/>
                                      </p:to>
                                    </p:set>
                                    <p:anim calcmode="lin" valueType="num">
                                      <p:cBhvr>
                                        <p:cTn id="18" dur="1000" fill="hold"/>
                                        <p:tgtEl>
                                          <p:spTgt spid="25604"/>
                                        </p:tgtEl>
                                        <p:attrNameLst>
                                          <p:attrName>ppt_w</p:attrName>
                                        </p:attrNameLst>
                                      </p:cBhvr>
                                      <p:tavLst>
                                        <p:tav tm="0">
                                          <p:val>
                                            <p:fltVal val="0"/>
                                          </p:val>
                                        </p:tav>
                                        <p:tav tm="100000">
                                          <p:val>
                                            <p:strVal val="#ppt_w"/>
                                          </p:val>
                                        </p:tav>
                                      </p:tavLst>
                                    </p:anim>
                                    <p:anim calcmode="lin" valueType="num">
                                      <p:cBhvr>
                                        <p:cTn id="19" dur="1000" fill="hold"/>
                                        <p:tgtEl>
                                          <p:spTgt spid="25604"/>
                                        </p:tgtEl>
                                        <p:attrNameLst>
                                          <p:attrName>ppt_h</p:attrName>
                                        </p:attrNameLst>
                                      </p:cBhvr>
                                      <p:tavLst>
                                        <p:tav tm="0">
                                          <p:val>
                                            <p:fltVal val="0"/>
                                          </p:val>
                                        </p:tav>
                                        <p:tav tm="100000">
                                          <p:val>
                                            <p:strVal val="#ppt_h"/>
                                          </p:val>
                                        </p:tav>
                                      </p:tavLst>
                                    </p:anim>
                                    <p:anim calcmode="lin" valueType="num">
                                      <p:cBhvr>
                                        <p:cTn id="20" dur="1000" fill="hold"/>
                                        <p:tgtEl>
                                          <p:spTgt spid="25604"/>
                                        </p:tgtEl>
                                        <p:attrNameLst>
                                          <p:attrName>ppt_x</p:attrName>
                                        </p:attrNameLst>
                                      </p:cBhvr>
                                      <p:tavLst>
                                        <p:tav tm="0" fmla="#ppt_x+(cos(-2*pi*(1-$))*-#ppt_x-sin(-2*pi*(1-$))*(1-#ppt_y))*(1-$)">
                                          <p:val>
                                            <p:fltVal val="0"/>
                                          </p:val>
                                        </p:tav>
                                        <p:tav tm="100000">
                                          <p:val>
                                            <p:fltVal val="1"/>
                                          </p:val>
                                        </p:tav>
                                      </p:tavLst>
                                    </p:anim>
                                    <p:anim calcmode="lin" valueType="num">
                                      <p:cBhvr>
                                        <p:cTn id="21" dur="1000" fill="hold"/>
                                        <p:tgtEl>
                                          <p:spTgt spid="2560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7"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Advantages		   Disadvantages</a:t>
            </a:r>
          </a:p>
        </p:txBody>
      </p:sp>
      <p:sp>
        <p:nvSpPr>
          <p:cNvPr id="28675" name="Rectangle 3"/>
          <p:cNvSpPr>
            <a:spLocks noGrp="1" noChangeArrowheads="1"/>
          </p:cNvSpPr>
          <p:nvPr>
            <p:ph type="body" sz="half" idx="1"/>
          </p:nvPr>
        </p:nvSpPr>
        <p:spPr/>
        <p:txBody>
          <a:bodyPr/>
          <a:lstStyle/>
          <a:p>
            <a:r>
              <a:rPr lang="en-US"/>
              <a:t>Improved sensitivity</a:t>
            </a:r>
          </a:p>
          <a:p>
            <a:r>
              <a:rPr lang="en-US"/>
              <a:t>Use digital components</a:t>
            </a:r>
          </a:p>
          <a:p>
            <a:r>
              <a:rPr lang="en-US"/>
              <a:t>Control algorithms easily modified</a:t>
            </a:r>
          </a:p>
          <a:p>
            <a:r>
              <a:rPr lang="en-US"/>
              <a:t>Many systems inherently digital</a:t>
            </a:r>
          </a:p>
        </p:txBody>
      </p:sp>
      <p:sp>
        <p:nvSpPr>
          <p:cNvPr id="28676" name="Rectangle 4"/>
          <p:cNvSpPr>
            <a:spLocks noGrp="1" noChangeArrowheads="1"/>
          </p:cNvSpPr>
          <p:nvPr>
            <p:ph type="body" sz="half" idx="2"/>
          </p:nvPr>
        </p:nvSpPr>
        <p:spPr/>
        <p:txBody>
          <a:bodyPr/>
          <a:lstStyle/>
          <a:p>
            <a:r>
              <a:rPr lang="en-US"/>
              <a:t>Develop complex math algorithms</a:t>
            </a:r>
          </a:p>
          <a:p>
            <a:r>
              <a:rPr lang="en-US"/>
              <a:t>Lose information during conversions</a:t>
            </a:r>
          </a:p>
        </p:txBody>
      </p:sp>
      <p:pic>
        <p:nvPicPr>
          <p:cNvPr id="28677" name="Picture 5" descr="E:\Program Files\Microsoft Office\Clipart\standard\stddir2\BS01009_.wmf"/>
          <p:cNvPicPr>
            <a:picLocks noChangeAspect="1" noChangeArrowheads="1"/>
          </p:cNvPicPr>
          <p:nvPr/>
        </p:nvPicPr>
        <p:blipFill>
          <a:blip r:embed="rId3" cstate="print"/>
          <a:srcRect/>
          <a:stretch>
            <a:fillRect/>
          </a:stretch>
        </p:blipFill>
        <p:spPr bwMode="auto">
          <a:xfrm>
            <a:off x="4953000" y="3962400"/>
            <a:ext cx="3475038" cy="2266950"/>
          </a:xfrm>
          <a:prstGeom prst="rect">
            <a:avLst/>
          </a:prstGeom>
          <a:noFill/>
        </p:spPr>
      </p:pic>
    </p:spTree>
    <p:extLst>
      <p:ext uri="{BB962C8B-B14F-4D97-AF65-F5344CB8AC3E}">
        <p14:creationId xmlns:p14="http://schemas.microsoft.com/office/powerpoint/2010/main" val="1293378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4" fill="hold" nodeType="afterEffect">
                                  <p:stCondLst>
                                    <p:cond delay="0"/>
                                  </p:stCondLst>
                                  <p:childTnLst>
                                    <p:set>
                                      <p:cBhvr>
                                        <p:cTn id="6" dur="1" fill="hold">
                                          <p:stCondLst>
                                            <p:cond delay="0"/>
                                          </p:stCondLst>
                                        </p:cTn>
                                        <p:tgtEl>
                                          <p:spTgt spid="28677"/>
                                        </p:tgtEl>
                                        <p:attrNameLst>
                                          <p:attrName>style.visibility</p:attrName>
                                        </p:attrNameLst>
                                      </p:cBhvr>
                                      <p:to>
                                        <p:strVal val="visible"/>
                                      </p:to>
                                    </p:set>
                                    <p:anim calcmode="lin" valueType="num">
                                      <p:cBhvr>
                                        <p:cTn id="7" dur="500" fill="hold"/>
                                        <p:tgtEl>
                                          <p:spTgt spid="28677"/>
                                        </p:tgtEl>
                                        <p:attrNameLst>
                                          <p:attrName>ppt_x</p:attrName>
                                        </p:attrNameLst>
                                      </p:cBhvr>
                                      <p:tavLst>
                                        <p:tav tm="0">
                                          <p:val>
                                            <p:strVal val="#ppt_x"/>
                                          </p:val>
                                        </p:tav>
                                        <p:tav tm="100000">
                                          <p:val>
                                            <p:strVal val="#ppt_x"/>
                                          </p:val>
                                        </p:tav>
                                      </p:tavLst>
                                    </p:anim>
                                    <p:anim calcmode="lin" valueType="num">
                                      <p:cBhvr>
                                        <p:cTn id="8" dur="500" fill="hold"/>
                                        <p:tgtEl>
                                          <p:spTgt spid="28677"/>
                                        </p:tgtEl>
                                        <p:attrNameLst>
                                          <p:attrName>ppt_y</p:attrName>
                                        </p:attrNameLst>
                                      </p:cBhvr>
                                      <p:tavLst>
                                        <p:tav tm="0">
                                          <p:val>
                                            <p:strVal val="#ppt_y+#ppt_h/2"/>
                                          </p:val>
                                        </p:tav>
                                        <p:tav tm="100000">
                                          <p:val>
                                            <p:strVal val="#ppt_y"/>
                                          </p:val>
                                        </p:tav>
                                      </p:tavLst>
                                    </p:anim>
                                    <p:anim calcmode="lin" valueType="num">
                                      <p:cBhvr>
                                        <p:cTn id="9" dur="500" fill="hold"/>
                                        <p:tgtEl>
                                          <p:spTgt spid="28677"/>
                                        </p:tgtEl>
                                        <p:attrNameLst>
                                          <p:attrName>ppt_w</p:attrName>
                                        </p:attrNameLst>
                                      </p:cBhvr>
                                      <p:tavLst>
                                        <p:tav tm="0">
                                          <p:val>
                                            <p:strVal val="#ppt_w"/>
                                          </p:val>
                                        </p:tav>
                                        <p:tav tm="100000">
                                          <p:val>
                                            <p:strVal val="#ppt_w"/>
                                          </p:val>
                                        </p:tav>
                                      </p:tavLst>
                                    </p:anim>
                                    <p:anim calcmode="lin" valueType="num">
                                      <p:cBhvr>
                                        <p:cTn id="10" dur="500" fill="hold"/>
                                        <p:tgtEl>
                                          <p:spTgt spid="28677"/>
                                        </p:tgtEl>
                                        <p:attrNameLst>
                                          <p:attrName>ppt_h</p:attrName>
                                        </p:attrNameLst>
                                      </p:cBhvr>
                                      <p:tavLst>
                                        <p:tav tm="0">
                                          <p:val>
                                            <p:fltVal val="0"/>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28675">
                                            <p:txEl>
                                              <p:pRg st="0" end="0"/>
                                            </p:txEl>
                                          </p:spTgt>
                                        </p:tgtEl>
                                        <p:attrNameLst>
                                          <p:attrName>style.visibility</p:attrName>
                                        </p:attrNameLst>
                                      </p:cBhvr>
                                      <p:to>
                                        <p:strVal val="visible"/>
                                      </p:to>
                                    </p:set>
                                    <p:animEffect transition="in" filter="wipe(up)">
                                      <p:cBhvr>
                                        <p:cTn id="15" dur="500"/>
                                        <p:tgtEl>
                                          <p:spTgt spid="2867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28675">
                                            <p:txEl>
                                              <p:pRg st="1" end="1"/>
                                            </p:txEl>
                                          </p:spTgt>
                                        </p:tgtEl>
                                        <p:attrNameLst>
                                          <p:attrName>style.visibility</p:attrName>
                                        </p:attrNameLst>
                                      </p:cBhvr>
                                      <p:to>
                                        <p:strVal val="visible"/>
                                      </p:to>
                                    </p:set>
                                    <p:animEffect transition="in" filter="wipe(up)">
                                      <p:cBhvr>
                                        <p:cTn id="20" dur="500"/>
                                        <p:tgtEl>
                                          <p:spTgt spid="2867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28675">
                                            <p:txEl>
                                              <p:pRg st="2" end="2"/>
                                            </p:txEl>
                                          </p:spTgt>
                                        </p:tgtEl>
                                        <p:attrNameLst>
                                          <p:attrName>style.visibility</p:attrName>
                                        </p:attrNameLst>
                                      </p:cBhvr>
                                      <p:to>
                                        <p:strVal val="visible"/>
                                      </p:to>
                                    </p:set>
                                    <p:animEffect transition="in" filter="wipe(up)">
                                      <p:cBhvr>
                                        <p:cTn id="25" dur="500"/>
                                        <p:tgtEl>
                                          <p:spTgt spid="28675">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28675">
                                            <p:txEl>
                                              <p:pRg st="3" end="3"/>
                                            </p:txEl>
                                          </p:spTgt>
                                        </p:tgtEl>
                                        <p:attrNameLst>
                                          <p:attrName>style.visibility</p:attrName>
                                        </p:attrNameLst>
                                      </p:cBhvr>
                                      <p:to>
                                        <p:strVal val="visible"/>
                                      </p:to>
                                    </p:set>
                                    <p:animEffect transition="in" filter="wipe(up)">
                                      <p:cBhvr>
                                        <p:cTn id="30" dur="500"/>
                                        <p:tgtEl>
                                          <p:spTgt spid="2867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28676">
                                            <p:txEl>
                                              <p:pRg st="0" end="0"/>
                                            </p:txEl>
                                          </p:spTgt>
                                        </p:tgtEl>
                                        <p:attrNameLst>
                                          <p:attrName>style.visibility</p:attrName>
                                        </p:attrNameLst>
                                      </p:cBhvr>
                                      <p:to>
                                        <p:strVal val="visible"/>
                                      </p:to>
                                    </p:set>
                                    <p:animEffect transition="in" filter="wipe(up)">
                                      <p:cBhvr>
                                        <p:cTn id="35" dur="500"/>
                                        <p:tgtEl>
                                          <p:spTgt spid="28676">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grpId="0" nodeType="clickEffect">
                                  <p:stCondLst>
                                    <p:cond delay="0"/>
                                  </p:stCondLst>
                                  <p:childTnLst>
                                    <p:set>
                                      <p:cBhvr>
                                        <p:cTn id="39" dur="1" fill="hold">
                                          <p:stCondLst>
                                            <p:cond delay="0"/>
                                          </p:stCondLst>
                                        </p:cTn>
                                        <p:tgtEl>
                                          <p:spTgt spid="28676">
                                            <p:txEl>
                                              <p:pRg st="1" end="1"/>
                                            </p:txEl>
                                          </p:spTgt>
                                        </p:tgtEl>
                                        <p:attrNameLst>
                                          <p:attrName>style.visibility</p:attrName>
                                        </p:attrNameLst>
                                      </p:cBhvr>
                                      <p:to>
                                        <p:strVal val="visible"/>
                                      </p:to>
                                    </p:set>
                                    <p:animEffect transition="in" filter="wipe(up)">
                                      <p:cBhvr>
                                        <p:cTn id="40" dur="500"/>
                                        <p:tgtEl>
                                          <p:spTgt spid="2867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P spid="28676"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sz="3200" dirty="0">
                <a:solidFill>
                  <a:schemeClr val="accent2"/>
                </a:solidFill>
                <a:effectLst>
                  <a:outerShdw blurRad="38100" dist="38100" dir="2700000" algn="tl">
                    <a:srgbClr val="C0C0C0"/>
                  </a:outerShdw>
                </a:effectLst>
                <a:latin typeface="Rockwell" pitchFamily="18" charset="0"/>
              </a:rPr>
              <a:t>Digital Control Systems</a:t>
            </a:r>
            <a:r>
              <a:rPr lang="en-US" sz="3200" dirty="0">
                <a:solidFill>
                  <a:schemeClr val="accent2"/>
                </a:solidFill>
                <a:latin typeface="Rockwell" pitchFamily="18" charset="0"/>
              </a:rPr>
              <a:t>:</a:t>
            </a:r>
            <a:r>
              <a:rPr lang="en-US" dirty="0"/>
              <a:t/>
            </a:r>
            <a:br>
              <a:rPr lang="en-US" dirty="0"/>
            </a:br>
            <a:r>
              <a:rPr lang="en-US" sz="3600" b="1" dirty="0">
                <a:effectLst>
                  <a:outerShdw blurRad="38100" dist="38100" dir="2700000" algn="tl">
                    <a:srgbClr val="C0C0C0"/>
                  </a:outerShdw>
                </a:effectLst>
              </a:rPr>
              <a:t>Zero-Order Hold</a:t>
            </a:r>
          </a:p>
        </p:txBody>
      </p:sp>
      <p:pic>
        <p:nvPicPr>
          <p:cNvPr id="30725" name="Picture 5" descr="H:\315\zoh2.bmp"/>
          <p:cNvPicPr>
            <a:picLocks noChangeAspect="1" noChangeArrowheads="1"/>
          </p:cNvPicPr>
          <p:nvPr/>
        </p:nvPicPr>
        <p:blipFill>
          <a:blip r:embed="rId4" cstate="print"/>
          <a:srcRect/>
          <a:stretch>
            <a:fillRect/>
          </a:stretch>
        </p:blipFill>
        <p:spPr bwMode="auto">
          <a:xfrm>
            <a:off x="3581400" y="3962400"/>
            <a:ext cx="5143500" cy="2286000"/>
          </a:xfrm>
          <a:prstGeom prst="rect">
            <a:avLst/>
          </a:prstGeom>
          <a:noFill/>
        </p:spPr>
      </p:pic>
      <p:pic>
        <p:nvPicPr>
          <p:cNvPr id="30726" name="Picture 6" descr="H:\315\zoh1.bmp"/>
          <p:cNvPicPr>
            <a:picLocks noChangeAspect="1" noChangeArrowheads="1"/>
          </p:cNvPicPr>
          <p:nvPr/>
        </p:nvPicPr>
        <p:blipFill>
          <a:blip r:embed="rId5" cstate="print"/>
          <a:srcRect/>
          <a:stretch>
            <a:fillRect/>
          </a:stretch>
        </p:blipFill>
        <p:spPr bwMode="auto">
          <a:xfrm>
            <a:off x="990600" y="1700808"/>
            <a:ext cx="5334000" cy="1918692"/>
          </a:xfrm>
          <a:prstGeom prst="rect">
            <a:avLst/>
          </a:prstGeom>
          <a:noFill/>
        </p:spPr>
      </p:pic>
      <p:sp>
        <p:nvSpPr>
          <p:cNvPr id="30727" name="AutoShape 7"/>
          <p:cNvSpPr>
            <a:spLocks noChangeArrowheads="1"/>
          </p:cNvSpPr>
          <p:nvPr/>
        </p:nvSpPr>
        <p:spPr bwMode="auto">
          <a:xfrm>
            <a:off x="2209800" y="3657600"/>
            <a:ext cx="733425" cy="1671638"/>
          </a:xfrm>
          <a:prstGeom prst="curvedRightArrow">
            <a:avLst>
              <a:gd name="adj1" fmla="val 45584"/>
              <a:gd name="adj2" fmla="val 91169"/>
              <a:gd name="adj3" fmla="val 33333"/>
            </a:avLst>
          </a:prstGeom>
          <a:solidFill>
            <a:schemeClr val="accent1"/>
          </a:solidFill>
          <a:ln w="9525">
            <a:solidFill>
              <a:schemeClr val="tx1"/>
            </a:solidFill>
            <a:miter lim="800000"/>
            <a:headEnd/>
            <a:tailEnd/>
          </a:ln>
          <a:effectLst/>
        </p:spPr>
        <p:txBody>
          <a:bodyPr wrap="none" anchor="ctr"/>
          <a:lstStyle/>
          <a:p>
            <a:endParaRPr lang="en-US"/>
          </a:p>
        </p:txBody>
      </p:sp>
      <p:graphicFrame>
        <p:nvGraphicFramePr>
          <p:cNvPr id="30729" name="Object 9"/>
          <p:cNvGraphicFramePr>
            <a:graphicFrameLocks noChangeAspect="1"/>
          </p:cNvGraphicFramePr>
          <p:nvPr/>
        </p:nvGraphicFramePr>
        <p:xfrm>
          <a:off x="6400800" y="2362200"/>
          <a:ext cx="2438400" cy="963613"/>
        </p:xfrm>
        <a:graphic>
          <a:graphicData uri="http://schemas.openxmlformats.org/presentationml/2006/ole">
            <mc:AlternateContent xmlns:mc="http://schemas.openxmlformats.org/markup-compatibility/2006">
              <mc:Choice xmlns:v="urn:schemas-microsoft-com:vml" Requires="v">
                <p:oleObj spid="_x0000_s1037" name="Mathcad" r:id="rId6" imgW="1905000" imgH="752475" progId="">
                  <p:embed/>
                </p:oleObj>
              </mc:Choice>
              <mc:Fallback>
                <p:oleObj name="Mathcad" r:id="rId6" imgW="1905000" imgH="752475" progId="">
                  <p:embed/>
                  <p:pic>
                    <p:nvPicPr>
                      <p:cNvPr id="0" name="Picture 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00800" y="2362200"/>
                        <a:ext cx="2438400" cy="963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731" name="AutoShape 11"/>
          <p:cNvSpPr>
            <a:spLocks noChangeArrowheads="1"/>
          </p:cNvSpPr>
          <p:nvPr/>
        </p:nvSpPr>
        <p:spPr bwMode="auto">
          <a:xfrm rot="2700000">
            <a:off x="6933406" y="3124994"/>
            <a:ext cx="485775" cy="1214438"/>
          </a:xfrm>
          <a:prstGeom prst="upDownArrow">
            <a:avLst>
              <a:gd name="adj1" fmla="val 50000"/>
              <a:gd name="adj2" fmla="val 50000"/>
            </a:avLst>
          </a:prstGeom>
          <a:solidFill>
            <a:schemeClr val="accent1"/>
          </a:solidFill>
          <a:ln w="9525">
            <a:solidFill>
              <a:schemeClr val="tx1"/>
            </a:solidFill>
            <a:miter lim="800000"/>
            <a:headEnd/>
            <a:tailEnd/>
          </a:ln>
          <a:effectLst/>
        </p:spPr>
        <p:txBody>
          <a:bodyPr wrap="none" anchor="ctr"/>
          <a:lstStyle/>
          <a:p>
            <a:endParaRPr lang="en-US"/>
          </a:p>
        </p:txBody>
      </p:sp>
    </p:spTree>
    <p:extLst>
      <p:ext uri="{BB962C8B-B14F-4D97-AF65-F5344CB8AC3E}">
        <p14:creationId xmlns:p14="http://schemas.microsoft.com/office/powerpoint/2010/main" val="3976637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30726"/>
                                        </p:tgtEl>
                                        <p:attrNameLst>
                                          <p:attrName>style.visibility</p:attrName>
                                        </p:attrNameLst>
                                      </p:cBhvr>
                                      <p:to>
                                        <p:strVal val="visible"/>
                                      </p:to>
                                    </p:set>
                                    <p:animEffect transition="in" filter="box(out)">
                                      <p:cBhvr>
                                        <p:cTn id="7" dur="500"/>
                                        <p:tgtEl>
                                          <p:spTgt spid="3072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0727"/>
                                        </p:tgtEl>
                                        <p:attrNameLst>
                                          <p:attrName>style.visibility</p:attrName>
                                        </p:attrNameLst>
                                      </p:cBhvr>
                                      <p:to>
                                        <p:strVal val="visible"/>
                                      </p:to>
                                    </p:set>
                                    <p:animEffect transition="in" filter="randombar(horizontal)">
                                      <p:cBhvr>
                                        <p:cTn id="12" dur="500"/>
                                        <p:tgtEl>
                                          <p:spTgt spid="30727"/>
                                        </p:tgtEl>
                                      </p:cBhvr>
                                    </p:animEffect>
                                  </p:childTnLst>
                                </p:cTn>
                              </p:par>
                            </p:childTnLst>
                          </p:cTn>
                        </p:par>
                        <p:par>
                          <p:cTn id="13" fill="hold">
                            <p:stCondLst>
                              <p:cond delay="500"/>
                            </p:stCondLst>
                            <p:childTnLst>
                              <p:par>
                                <p:cTn id="14" presetID="2" presetClass="entr" presetSubtype="6" fill="hold" nodeType="afterEffect">
                                  <p:stCondLst>
                                    <p:cond delay="0"/>
                                  </p:stCondLst>
                                  <p:childTnLst>
                                    <p:set>
                                      <p:cBhvr>
                                        <p:cTn id="15" dur="1" fill="hold">
                                          <p:stCondLst>
                                            <p:cond delay="0"/>
                                          </p:stCondLst>
                                        </p:cTn>
                                        <p:tgtEl>
                                          <p:spTgt spid="30725"/>
                                        </p:tgtEl>
                                        <p:attrNameLst>
                                          <p:attrName>style.visibility</p:attrName>
                                        </p:attrNameLst>
                                      </p:cBhvr>
                                      <p:to>
                                        <p:strVal val="visible"/>
                                      </p:to>
                                    </p:set>
                                    <p:anim calcmode="lin" valueType="num">
                                      <p:cBhvr additive="base">
                                        <p:cTn id="16" dur="500" fill="hold"/>
                                        <p:tgtEl>
                                          <p:spTgt spid="30725"/>
                                        </p:tgtEl>
                                        <p:attrNameLst>
                                          <p:attrName>ppt_x</p:attrName>
                                        </p:attrNameLst>
                                      </p:cBhvr>
                                      <p:tavLst>
                                        <p:tav tm="0">
                                          <p:val>
                                            <p:strVal val="1+#ppt_w/2"/>
                                          </p:val>
                                        </p:tav>
                                        <p:tav tm="100000">
                                          <p:val>
                                            <p:strVal val="#ppt_x"/>
                                          </p:val>
                                        </p:tav>
                                      </p:tavLst>
                                    </p:anim>
                                    <p:anim calcmode="lin" valueType="num">
                                      <p:cBhvr additive="base">
                                        <p:cTn id="17" dur="500" fill="hold"/>
                                        <p:tgtEl>
                                          <p:spTgt spid="30725"/>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grpId="0" nodeType="clickEffect">
                                  <p:stCondLst>
                                    <p:cond delay="0"/>
                                  </p:stCondLst>
                                  <p:childTnLst>
                                    <p:set>
                                      <p:cBhvr>
                                        <p:cTn id="21" dur="1" fill="hold">
                                          <p:stCondLst>
                                            <p:cond delay="0"/>
                                          </p:stCondLst>
                                        </p:cTn>
                                        <p:tgtEl>
                                          <p:spTgt spid="30731"/>
                                        </p:tgtEl>
                                        <p:attrNameLst>
                                          <p:attrName>style.visibility</p:attrName>
                                        </p:attrNameLst>
                                      </p:cBhvr>
                                      <p:to>
                                        <p:strVal val="visible"/>
                                      </p:to>
                                    </p:set>
                                    <p:anim calcmode="lin" valueType="num">
                                      <p:cBhvr additive="base">
                                        <p:cTn id="22" dur="500" fill="hold"/>
                                        <p:tgtEl>
                                          <p:spTgt spid="30731"/>
                                        </p:tgtEl>
                                        <p:attrNameLst>
                                          <p:attrName>ppt_x</p:attrName>
                                        </p:attrNameLst>
                                      </p:cBhvr>
                                      <p:tavLst>
                                        <p:tav tm="0">
                                          <p:val>
                                            <p:strVal val="1+#ppt_w/2"/>
                                          </p:val>
                                        </p:tav>
                                        <p:tav tm="100000">
                                          <p:val>
                                            <p:strVal val="#ppt_x"/>
                                          </p:val>
                                        </p:tav>
                                      </p:tavLst>
                                    </p:anim>
                                    <p:anim calcmode="lin" valueType="num">
                                      <p:cBhvr additive="base">
                                        <p:cTn id="23" dur="500" fill="hold"/>
                                        <p:tgtEl>
                                          <p:spTgt spid="30731"/>
                                        </p:tgtEl>
                                        <p:attrNameLst>
                                          <p:attrName>ppt_y</p:attrName>
                                        </p:attrNameLst>
                                      </p:cBhvr>
                                      <p:tavLst>
                                        <p:tav tm="0">
                                          <p:val>
                                            <p:strVal val="#ppt_y"/>
                                          </p:val>
                                        </p:tav>
                                        <p:tav tm="100000">
                                          <p:val>
                                            <p:strVal val="#ppt_y"/>
                                          </p:val>
                                        </p:tav>
                                      </p:tavLst>
                                    </p:anim>
                                  </p:childTnLst>
                                </p:cTn>
                              </p:par>
                            </p:childTnLst>
                          </p:cTn>
                        </p:par>
                        <p:par>
                          <p:cTn id="24" fill="hold">
                            <p:stCondLst>
                              <p:cond delay="500"/>
                            </p:stCondLst>
                            <p:childTnLst>
                              <p:par>
                                <p:cTn id="25" presetID="5" presetClass="entr" presetSubtype="10" fill="hold" nodeType="afterEffect">
                                  <p:stCondLst>
                                    <p:cond delay="0"/>
                                  </p:stCondLst>
                                  <p:childTnLst>
                                    <p:set>
                                      <p:cBhvr>
                                        <p:cTn id="26" dur="1" fill="hold">
                                          <p:stCondLst>
                                            <p:cond delay="0"/>
                                          </p:stCondLst>
                                        </p:cTn>
                                        <p:tgtEl>
                                          <p:spTgt spid="30729"/>
                                        </p:tgtEl>
                                        <p:attrNameLst>
                                          <p:attrName>style.visibility</p:attrName>
                                        </p:attrNameLst>
                                      </p:cBhvr>
                                      <p:to>
                                        <p:strVal val="visible"/>
                                      </p:to>
                                    </p:set>
                                    <p:animEffect transition="in" filter="checkerboard(across)">
                                      <p:cBhvr>
                                        <p:cTn id="27" dur="500"/>
                                        <p:tgtEl>
                                          <p:spTgt spid="307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7" grpId="0" animBg="1"/>
      <p:bldP spid="3073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sz="3200">
                <a:solidFill>
                  <a:schemeClr val="accent2"/>
                </a:solidFill>
                <a:effectLst>
                  <a:outerShdw blurRad="38100" dist="38100" dir="2700000" algn="tl">
                    <a:srgbClr val="C0C0C0"/>
                  </a:outerShdw>
                </a:effectLst>
                <a:latin typeface="Rockwell" pitchFamily="18" charset="0"/>
              </a:rPr>
              <a:t>Digital Control Systems</a:t>
            </a:r>
            <a:r>
              <a:rPr lang="en-US" sz="3200">
                <a:solidFill>
                  <a:schemeClr val="accent2"/>
                </a:solidFill>
                <a:latin typeface="Rockwell" pitchFamily="18" charset="0"/>
              </a:rPr>
              <a:t>:</a:t>
            </a:r>
            <a:r>
              <a:rPr lang="en-US"/>
              <a:t/>
            </a:r>
            <a:br>
              <a:rPr lang="en-US"/>
            </a:br>
            <a:r>
              <a:rPr lang="en-US" sz="3600" b="1">
                <a:effectLst>
                  <a:outerShdw blurRad="38100" dist="38100" dir="2700000" algn="tl">
                    <a:srgbClr val="C0C0C0"/>
                  </a:outerShdw>
                </a:effectLst>
              </a:rPr>
              <a:t>Zero-Order Hold (cont)</a:t>
            </a:r>
          </a:p>
        </p:txBody>
      </p:sp>
      <p:sp>
        <p:nvSpPr>
          <p:cNvPr id="32771" name="Rectangle 3"/>
          <p:cNvSpPr>
            <a:spLocks noChangeArrowheads="1"/>
          </p:cNvSpPr>
          <p:nvPr/>
        </p:nvSpPr>
        <p:spPr bwMode="auto">
          <a:xfrm>
            <a:off x="1325563" y="609600"/>
            <a:ext cx="7772400" cy="1143000"/>
          </a:xfrm>
          <a:prstGeom prst="rect">
            <a:avLst/>
          </a:prstGeom>
          <a:noFill/>
          <a:ln w="9525">
            <a:noFill/>
            <a:miter lim="800000"/>
            <a:headEnd/>
            <a:tailEnd/>
          </a:ln>
        </p:spPr>
        <p:txBody>
          <a:bodyPr anchor="ctr"/>
          <a:lstStyle/>
          <a:p>
            <a:endParaRPr lang="en-US" sz="3600" b="1">
              <a:solidFill>
                <a:schemeClr val="tx2"/>
              </a:solidFill>
              <a:effectLst>
                <a:outerShdw blurRad="38100" dist="38100" dir="2700000" algn="tl">
                  <a:srgbClr val="C0C0C0"/>
                </a:outerShdw>
              </a:effectLst>
            </a:endParaRPr>
          </a:p>
        </p:txBody>
      </p:sp>
      <p:graphicFrame>
        <p:nvGraphicFramePr>
          <p:cNvPr id="32773" name="Object 5"/>
          <p:cNvGraphicFramePr>
            <a:graphicFrameLocks noChangeAspect="1"/>
          </p:cNvGraphicFramePr>
          <p:nvPr/>
        </p:nvGraphicFramePr>
        <p:xfrm>
          <a:off x="1371600" y="1828800"/>
          <a:ext cx="3581400" cy="2713038"/>
        </p:xfrm>
        <a:graphic>
          <a:graphicData uri="http://schemas.openxmlformats.org/presentationml/2006/ole">
            <mc:AlternateContent xmlns:mc="http://schemas.openxmlformats.org/markup-compatibility/2006">
              <mc:Choice xmlns:v="urn:schemas-microsoft-com:vml" Requires="v">
                <p:oleObj spid="_x0000_s2072" name="Bitmap Image" r:id="rId4" imgW="3104762" imgH="2352381" progId="PBrush">
                  <p:embed/>
                </p:oleObj>
              </mc:Choice>
              <mc:Fallback>
                <p:oleObj name="Bitmap Image" r:id="rId4" imgW="3104762" imgH="2352381" progId="PBrush">
                  <p:embed/>
                  <p:pic>
                    <p:nvPicPr>
                      <p:cNvPr id="0" name="Picture 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1828800"/>
                        <a:ext cx="3581400" cy="2713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2775" name="Object 7"/>
          <p:cNvGraphicFramePr>
            <a:graphicFrameLocks noChangeAspect="1"/>
          </p:cNvGraphicFramePr>
          <p:nvPr/>
        </p:nvGraphicFramePr>
        <p:xfrm>
          <a:off x="4343400" y="3657600"/>
          <a:ext cx="3886200" cy="2973388"/>
        </p:xfrm>
        <a:graphic>
          <a:graphicData uri="http://schemas.openxmlformats.org/presentationml/2006/ole">
            <mc:AlternateContent xmlns:mc="http://schemas.openxmlformats.org/markup-compatibility/2006">
              <mc:Choice xmlns:v="urn:schemas-microsoft-com:vml" Requires="v">
                <p:oleObj spid="_x0000_s2073" name="Bitmap Image" r:id="rId6" imgW="3123810" imgH="2390476" progId="PBrush">
                  <p:embed/>
                </p:oleObj>
              </mc:Choice>
              <mc:Fallback>
                <p:oleObj name="Bitmap Image" r:id="rId6" imgW="3123810" imgH="2390476" progId="PBrush">
                  <p:embed/>
                  <p:pic>
                    <p:nvPicPr>
                      <p:cNvPr id="0" name="Picture 2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43400" y="3657600"/>
                        <a:ext cx="3886200" cy="2973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885475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1000"/>
                                  </p:stCondLst>
                                  <p:childTnLst>
                                    <p:set>
                                      <p:cBhvr>
                                        <p:cTn id="6" dur="1" fill="hold">
                                          <p:stCondLst>
                                            <p:cond delay="0"/>
                                          </p:stCondLst>
                                        </p:cTn>
                                        <p:tgtEl>
                                          <p:spTgt spid="32773"/>
                                        </p:tgtEl>
                                        <p:attrNameLst>
                                          <p:attrName>style.visibility</p:attrName>
                                        </p:attrNameLst>
                                      </p:cBhvr>
                                      <p:to>
                                        <p:strVal val="visible"/>
                                      </p:to>
                                    </p:set>
                                    <p:animEffect transition="in" filter="dissolve">
                                      <p:cBhvr>
                                        <p:cTn id="7" dur="500"/>
                                        <p:tgtEl>
                                          <p:spTgt spid="3277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9" fill="hold" nodeType="clickEffect">
                                  <p:stCondLst>
                                    <p:cond delay="0"/>
                                  </p:stCondLst>
                                  <p:childTnLst>
                                    <p:set>
                                      <p:cBhvr>
                                        <p:cTn id="11" dur="1" fill="hold">
                                          <p:stCondLst>
                                            <p:cond delay="0"/>
                                          </p:stCondLst>
                                        </p:cTn>
                                        <p:tgtEl>
                                          <p:spTgt spid="32775"/>
                                        </p:tgtEl>
                                        <p:attrNameLst>
                                          <p:attrName>style.visibility</p:attrName>
                                        </p:attrNameLst>
                                      </p:cBhvr>
                                      <p:to>
                                        <p:strVal val="visible"/>
                                      </p:to>
                                    </p:set>
                                    <p:anim calcmode="lin" valueType="num">
                                      <p:cBhvr additive="base">
                                        <p:cTn id="12" dur="500" fill="hold"/>
                                        <p:tgtEl>
                                          <p:spTgt spid="32775"/>
                                        </p:tgtEl>
                                        <p:attrNameLst>
                                          <p:attrName>ppt_x</p:attrName>
                                        </p:attrNameLst>
                                      </p:cBhvr>
                                      <p:tavLst>
                                        <p:tav tm="0">
                                          <p:val>
                                            <p:strVal val="0-#ppt_w/2"/>
                                          </p:val>
                                        </p:tav>
                                        <p:tav tm="100000">
                                          <p:val>
                                            <p:strVal val="#ppt_x"/>
                                          </p:val>
                                        </p:tav>
                                      </p:tavLst>
                                    </p:anim>
                                    <p:anim calcmode="lin" valueType="num">
                                      <p:cBhvr additive="base">
                                        <p:cTn id="13" dur="500" fill="hold"/>
                                        <p:tgtEl>
                                          <p:spTgt spid="3277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1173163" y="457200"/>
            <a:ext cx="7772400" cy="1143000"/>
          </a:xfrm>
          <a:prstGeom prst="rect">
            <a:avLst/>
          </a:prstGeom>
          <a:noFill/>
          <a:ln w="9525">
            <a:noFill/>
            <a:miter lim="800000"/>
            <a:headEnd/>
            <a:tailEnd/>
          </a:ln>
        </p:spPr>
        <p:txBody>
          <a:bodyPr anchor="ctr"/>
          <a:lstStyle/>
          <a:p>
            <a:r>
              <a:rPr lang="en-US" sz="3200">
                <a:solidFill>
                  <a:schemeClr val="accent2"/>
                </a:solidFill>
                <a:effectLst>
                  <a:outerShdw blurRad="38100" dist="38100" dir="2700000" algn="tl">
                    <a:srgbClr val="C0C0C0"/>
                  </a:outerShdw>
                </a:effectLst>
                <a:latin typeface="Rockwell" pitchFamily="18" charset="0"/>
              </a:rPr>
              <a:t>Digital Control Systems</a:t>
            </a:r>
            <a:r>
              <a:rPr lang="en-US" sz="3200">
                <a:solidFill>
                  <a:schemeClr val="accent2"/>
                </a:solidFill>
                <a:latin typeface="Rockwell" pitchFamily="18" charset="0"/>
              </a:rPr>
              <a:t>:</a:t>
            </a:r>
            <a:r>
              <a:rPr lang="en-US" sz="4400">
                <a:solidFill>
                  <a:schemeClr val="tx2"/>
                </a:solidFill>
              </a:rPr>
              <a:t/>
            </a:r>
            <a:br>
              <a:rPr lang="en-US" sz="4400">
                <a:solidFill>
                  <a:schemeClr val="tx2"/>
                </a:solidFill>
              </a:rPr>
            </a:br>
            <a:r>
              <a:rPr lang="en-US" sz="3600" b="1">
                <a:solidFill>
                  <a:schemeClr val="tx2"/>
                </a:solidFill>
                <a:effectLst>
                  <a:outerShdw blurRad="38100" dist="38100" dir="2700000" algn="tl">
                    <a:srgbClr val="C0C0C0"/>
                  </a:outerShdw>
                </a:effectLst>
              </a:rPr>
              <a:t>The z-transform</a:t>
            </a:r>
          </a:p>
        </p:txBody>
      </p:sp>
      <p:graphicFrame>
        <p:nvGraphicFramePr>
          <p:cNvPr id="34819" name="Object 3"/>
          <p:cNvGraphicFramePr>
            <a:graphicFrameLocks noChangeAspect="1"/>
          </p:cNvGraphicFramePr>
          <p:nvPr/>
        </p:nvGraphicFramePr>
        <p:xfrm>
          <a:off x="1752600" y="2514600"/>
          <a:ext cx="5410200" cy="1524000"/>
        </p:xfrm>
        <a:graphic>
          <a:graphicData uri="http://schemas.openxmlformats.org/presentationml/2006/ole">
            <mc:AlternateContent xmlns:mc="http://schemas.openxmlformats.org/markup-compatibility/2006">
              <mc:Choice xmlns:v="urn:schemas-microsoft-com:vml" Requires="v">
                <p:oleObj spid="_x0000_s3096" name="Mathcad" r:id="rId4" imgW="3867150" imgH="1143000" progId="">
                  <p:embed/>
                </p:oleObj>
              </mc:Choice>
              <mc:Fallback>
                <p:oleObj name="Mathcad" r:id="rId4" imgW="3867150" imgH="1143000" progId="">
                  <p:embed/>
                  <p:pic>
                    <p:nvPicPr>
                      <p:cNvPr id="0" name="Picture 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600" y="2514600"/>
                        <a:ext cx="54102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4820" name="Text Box 4"/>
          <p:cNvSpPr txBox="1">
            <a:spLocks noChangeArrowheads="1"/>
          </p:cNvSpPr>
          <p:nvPr/>
        </p:nvSpPr>
        <p:spPr bwMode="auto">
          <a:xfrm>
            <a:off x="1524000" y="1981200"/>
            <a:ext cx="2971800" cy="457200"/>
          </a:xfrm>
          <a:prstGeom prst="rect">
            <a:avLst/>
          </a:prstGeom>
          <a:noFill/>
          <a:ln w="9525">
            <a:noFill/>
            <a:miter lim="800000"/>
            <a:headEnd/>
            <a:tailEnd/>
          </a:ln>
          <a:effectLst/>
        </p:spPr>
        <p:txBody>
          <a:bodyPr>
            <a:spAutoFit/>
          </a:bodyPr>
          <a:lstStyle/>
          <a:p>
            <a:pPr>
              <a:spcBef>
                <a:spcPct val="50000"/>
              </a:spcBef>
            </a:pPr>
            <a:r>
              <a:rPr lang="en-US" u="sng">
                <a:solidFill>
                  <a:srgbClr val="FF0000"/>
                </a:solidFill>
              </a:rPr>
              <a:t>Def’n of z-Transform:</a:t>
            </a:r>
          </a:p>
        </p:txBody>
      </p:sp>
      <p:sp>
        <p:nvSpPr>
          <p:cNvPr id="34823" name="Text Box 7"/>
          <p:cNvSpPr txBox="1">
            <a:spLocks noChangeArrowheads="1"/>
          </p:cNvSpPr>
          <p:nvPr/>
        </p:nvSpPr>
        <p:spPr bwMode="auto">
          <a:xfrm>
            <a:off x="1600200" y="4419600"/>
            <a:ext cx="5105400" cy="457200"/>
          </a:xfrm>
          <a:prstGeom prst="rect">
            <a:avLst/>
          </a:prstGeom>
          <a:noFill/>
          <a:ln w="9525">
            <a:noFill/>
            <a:miter lim="800000"/>
            <a:headEnd/>
            <a:tailEnd/>
          </a:ln>
          <a:effectLst/>
        </p:spPr>
        <p:txBody>
          <a:bodyPr>
            <a:spAutoFit/>
          </a:bodyPr>
          <a:lstStyle/>
          <a:p>
            <a:pPr>
              <a:spcBef>
                <a:spcPct val="50000"/>
              </a:spcBef>
            </a:pPr>
            <a:r>
              <a:rPr lang="en-US" u="sng">
                <a:solidFill>
                  <a:srgbClr val="FF0000"/>
                </a:solidFill>
              </a:rPr>
              <a:t>Relationship b/w s-plane and z-plane:</a:t>
            </a:r>
            <a:endParaRPr lang="en-US"/>
          </a:p>
        </p:txBody>
      </p:sp>
      <p:graphicFrame>
        <p:nvGraphicFramePr>
          <p:cNvPr id="34824" name="Object 8"/>
          <p:cNvGraphicFramePr>
            <a:graphicFrameLocks noChangeAspect="1"/>
          </p:cNvGraphicFramePr>
          <p:nvPr/>
        </p:nvGraphicFramePr>
        <p:xfrm>
          <a:off x="1981200" y="5105400"/>
          <a:ext cx="2057400" cy="942975"/>
        </p:xfrm>
        <a:graphic>
          <a:graphicData uri="http://schemas.openxmlformats.org/presentationml/2006/ole">
            <mc:AlternateContent xmlns:mc="http://schemas.openxmlformats.org/markup-compatibility/2006">
              <mc:Choice xmlns:v="urn:schemas-microsoft-com:vml" Requires="v">
                <p:oleObj spid="_x0000_s3097" name="Mathcad" r:id="rId6" imgW="771525" imgH="409575" progId="">
                  <p:embed/>
                </p:oleObj>
              </mc:Choice>
              <mc:Fallback>
                <p:oleObj name="Mathcad" r:id="rId6" imgW="771525" imgH="409575" progId="">
                  <p:embed/>
                  <p:pic>
                    <p:nvPicPr>
                      <p:cNvPr id="0" name="Picture 2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81200" y="5105400"/>
                        <a:ext cx="2057400"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113347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4820"/>
                                        </p:tgtEl>
                                        <p:attrNameLst>
                                          <p:attrName>style.visibility</p:attrName>
                                        </p:attrNameLst>
                                      </p:cBhvr>
                                      <p:to>
                                        <p:strVal val="visible"/>
                                      </p:to>
                                    </p:set>
                                    <p:anim calcmode="lin" valueType="num">
                                      <p:cBhvr additive="base">
                                        <p:cTn id="7" dur="500" fill="hold"/>
                                        <p:tgtEl>
                                          <p:spTgt spid="34820"/>
                                        </p:tgtEl>
                                        <p:attrNameLst>
                                          <p:attrName>ppt_x</p:attrName>
                                        </p:attrNameLst>
                                      </p:cBhvr>
                                      <p:tavLst>
                                        <p:tav tm="0">
                                          <p:val>
                                            <p:strVal val="0-#ppt_w/2"/>
                                          </p:val>
                                        </p:tav>
                                        <p:tav tm="100000">
                                          <p:val>
                                            <p:strVal val="#ppt_x"/>
                                          </p:val>
                                        </p:tav>
                                      </p:tavLst>
                                    </p:anim>
                                    <p:anim calcmode="lin" valueType="num">
                                      <p:cBhvr additive="base">
                                        <p:cTn id="8" dur="500" fill="hold"/>
                                        <p:tgtEl>
                                          <p:spTgt spid="3482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6" fill="hold" nodeType="afterEffect">
                                  <p:stCondLst>
                                    <p:cond delay="3000"/>
                                  </p:stCondLst>
                                  <p:childTnLst>
                                    <p:set>
                                      <p:cBhvr>
                                        <p:cTn id="11" dur="1" fill="hold">
                                          <p:stCondLst>
                                            <p:cond delay="0"/>
                                          </p:stCondLst>
                                        </p:cTn>
                                        <p:tgtEl>
                                          <p:spTgt spid="34819"/>
                                        </p:tgtEl>
                                        <p:attrNameLst>
                                          <p:attrName>style.visibility</p:attrName>
                                        </p:attrNameLst>
                                      </p:cBhvr>
                                      <p:to>
                                        <p:strVal val="visible"/>
                                      </p:to>
                                    </p:set>
                                    <p:anim calcmode="lin" valueType="num">
                                      <p:cBhvr additive="base">
                                        <p:cTn id="12" dur="500" fill="hold"/>
                                        <p:tgtEl>
                                          <p:spTgt spid="34819"/>
                                        </p:tgtEl>
                                        <p:attrNameLst>
                                          <p:attrName>ppt_x</p:attrName>
                                        </p:attrNameLst>
                                      </p:cBhvr>
                                      <p:tavLst>
                                        <p:tav tm="0">
                                          <p:val>
                                            <p:strVal val="1+#ppt_w/2"/>
                                          </p:val>
                                        </p:tav>
                                        <p:tav tm="100000">
                                          <p:val>
                                            <p:strVal val="#ppt_x"/>
                                          </p:val>
                                        </p:tav>
                                      </p:tavLst>
                                    </p:anim>
                                    <p:anim calcmode="lin" valueType="num">
                                      <p:cBhvr additive="base">
                                        <p:cTn id="13" dur="500" fill="hold"/>
                                        <p:tgtEl>
                                          <p:spTgt spid="34819"/>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8" fill="hold" grpId="0" nodeType="afterEffect">
                                  <p:stCondLst>
                                    <p:cond delay="3000"/>
                                  </p:stCondLst>
                                  <p:childTnLst>
                                    <p:set>
                                      <p:cBhvr>
                                        <p:cTn id="16" dur="1" fill="hold">
                                          <p:stCondLst>
                                            <p:cond delay="0"/>
                                          </p:stCondLst>
                                        </p:cTn>
                                        <p:tgtEl>
                                          <p:spTgt spid="34823"/>
                                        </p:tgtEl>
                                        <p:attrNameLst>
                                          <p:attrName>style.visibility</p:attrName>
                                        </p:attrNameLst>
                                      </p:cBhvr>
                                      <p:to>
                                        <p:strVal val="visible"/>
                                      </p:to>
                                    </p:set>
                                    <p:anim calcmode="lin" valueType="num">
                                      <p:cBhvr additive="base">
                                        <p:cTn id="17" dur="500" fill="hold"/>
                                        <p:tgtEl>
                                          <p:spTgt spid="34823"/>
                                        </p:tgtEl>
                                        <p:attrNameLst>
                                          <p:attrName>ppt_x</p:attrName>
                                        </p:attrNameLst>
                                      </p:cBhvr>
                                      <p:tavLst>
                                        <p:tav tm="0">
                                          <p:val>
                                            <p:strVal val="0-#ppt_w/2"/>
                                          </p:val>
                                        </p:tav>
                                        <p:tav tm="100000">
                                          <p:val>
                                            <p:strVal val="#ppt_x"/>
                                          </p:val>
                                        </p:tav>
                                      </p:tavLst>
                                    </p:anim>
                                    <p:anim calcmode="lin" valueType="num">
                                      <p:cBhvr additive="base">
                                        <p:cTn id="18" dur="500" fill="hold"/>
                                        <p:tgtEl>
                                          <p:spTgt spid="34823"/>
                                        </p:tgtEl>
                                        <p:attrNameLst>
                                          <p:attrName>ppt_y</p:attrName>
                                        </p:attrNameLst>
                                      </p:cBhvr>
                                      <p:tavLst>
                                        <p:tav tm="0">
                                          <p:val>
                                            <p:strVal val="#ppt_y"/>
                                          </p:val>
                                        </p:tav>
                                        <p:tav tm="100000">
                                          <p:val>
                                            <p:strVal val="#ppt_y"/>
                                          </p:val>
                                        </p:tav>
                                      </p:tavLst>
                                    </p:anim>
                                  </p:childTnLst>
                                </p:cTn>
                              </p:par>
                            </p:childTnLst>
                          </p:cTn>
                        </p:par>
                        <p:par>
                          <p:cTn id="19" fill="hold">
                            <p:stCondLst>
                              <p:cond delay="7500"/>
                            </p:stCondLst>
                            <p:childTnLst>
                              <p:par>
                                <p:cTn id="20" presetID="2" presetClass="entr" presetSubtype="6" fill="hold" nodeType="afterEffect">
                                  <p:stCondLst>
                                    <p:cond delay="3000"/>
                                  </p:stCondLst>
                                  <p:childTnLst>
                                    <p:set>
                                      <p:cBhvr>
                                        <p:cTn id="21" dur="1" fill="hold">
                                          <p:stCondLst>
                                            <p:cond delay="0"/>
                                          </p:stCondLst>
                                        </p:cTn>
                                        <p:tgtEl>
                                          <p:spTgt spid="34824"/>
                                        </p:tgtEl>
                                        <p:attrNameLst>
                                          <p:attrName>style.visibility</p:attrName>
                                        </p:attrNameLst>
                                      </p:cBhvr>
                                      <p:to>
                                        <p:strVal val="visible"/>
                                      </p:to>
                                    </p:set>
                                    <p:anim calcmode="lin" valueType="num">
                                      <p:cBhvr additive="base">
                                        <p:cTn id="22" dur="500" fill="hold"/>
                                        <p:tgtEl>
                                          <p:spTgt spid="34824"/>
                                        </p:tgtEl>
                                        <p:attrNameLst>
                                          <p:attrName>ppt_x</p:attrName>
                                        </p:attrNameLst>
                                      </p:cBhvr>
                                      <p:tavLst>
                                        <p:tav tm="0">
                                          <p:val>
                                            <p:strVal val="1+#ppt_w/2"/>
                                          </p:val>
                                        </p:tav>
                                        <p:tav tm="100000">
                                          <p:val>
                                            <p:strVal val="#ppt_x"/>
                                          </p:val>
                                        </p:tav>
                                      </p:tavLst>
                                    </p:anim>
                                    <p:anim calcmode="lin" valueType="num">
                                      <p:cBhvr additive="base">
                                        <p:cTn id="23" dur="500" fill="hold"/>
                                        <p:tgtEl>
                                          <p:spTgt spid="348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autoUpdateAnimBg="0"/>
      <p:bldP spid="34823"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WordArt 2"/>
          <p:cNvSpPr>
            <a:spLocks noChangeArrowheads="1" noChangeShapeType="1" noTextEdit="1"/>
          </p:cNvSpPr>
          <p:nvPr/>
        </p:nvSpPr>
        <p:spPr bwMode="auto">
          <a:xfrm>
            <a:off x="539750" y="1268413"/>
            <a:ext cx="7991475" cy="1081087"/>
          </a:xfrm>
          <a:prstGeom prst="rect">
            <a:avLst/>
          </a:prstGeom>
        </p:spPr>
        <p:txBody>
          <a:bodyPr wrap="none" fromWordArt="1">
            <a:prstTxWarp prst="textPlain">
              <a:avLst>
                <a:gd name="adj" fmla="val 50000"/>
              </a:avLst>
            </a:prstTxWarp>
          </a:bodyPr>
          <a:lstStyle/>
          <a:p>
            <a:pPr algn="ctr"/>
            <a:r>
              <a:rPr lang="en-US" sz="3600" b="1" kern="10" dirty="0" err="1">
                <a:ln w="9525">
                  <a:solidFill>
                    <a:srgbClr val="FF0000"/>
                  </a:solidFill>
                  <a:round/>
                  <a:headEnd/>
                  <a:tailEnd/>
                </a:ln>
                <a:solidFill>
                  <a:srgbClr val="FFFFFF"/>
                </a:solidFill>
                <a:latin typeface="Stencil"/>
                <a:ea typeface="Stencil"/>
                <a:cs typeface="Stencil"/>
              </a:rPr>
              <a:t>z</a:t>
            </a:r>
            <a:r>
              <a:rPr lang="en-US" sz="3600" b="1" kern="10" dirty="0">
                <a:ln w="9525">
                  <a:solidFill>
                    <a:srgbClr val="FF0000"/>
                  </a:solidFill>
                  <a:round/>
                  <a:headEnd/>
                  <a:tailEnd/>
                </a:ln>
                <a:solidFill>
                  <a:srgbClr val="FFFFFF"/>
                </a:solidFill>
                <a:latin typeface="Stencil"/>
                <a:ea typeface="Stencil"/>
                <a:cs typeface="Stencil"/>
              </a:rPr>
              <a:t>-transform</a:t>
            </a:r>
          </a:p>
        </p:txBody>
      </p:sp>
      <p:pic>
        <p:nvPicPr>
          <p:cNvPr id="3" name="Picture 2" descr="Z-plane-0.jpg"/>
          <p:cNvPicPr>
            <a:picLocks noChangeAspect="1"/>
          </p:cNvPicPr>
          <p:nvPr/>
        </p:nvPicPr>
        <p:blipFill>
          <a:blip r:embed="rId2" cstate="print"/>
          <a:stretch>
            <a:fillRect/>
          </a:stretch>
        </p:blipFill>
        <p:spPr>
          <a:xfrm>
            <a:off x="2724150" y="2752725"/>
            <a:ext cx="3695700" cy="3190875"/>
          </a:xfrm>
          <a:prstGeom prst="rect">
            <a:avLst/>
          </a:prstGeom>
        </p:spPr>
      </p:pic>
    </p:spTree>
    <p:extLst>
      <p:ext uri="{BB962C8B-B14F-4D97-AF65-F5344CB8AC3E}">
        <p14:creationId xmlns:p14="http://schemas.microsoft.com/office/powerpoint/2010/main" val="41423427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609600" y="528638"/>
            <a:ext cx="8074025" cy="5548312"/>
          </a:xfrm>
          <a:prstGeom prst="rect">
            <a:avLst/>
          </a:prstGeom>
          <a:noFill/>
          <a:ln w="9525">
            <a:noFill/>
            <a:miter lim="800000"/>
            <a:headEnd/>
            <a:tailEnd/>
          </a:ln>
        </p:spPr>
        <p:txBody>
          <a:bodyPr wrap="none">
            <a:prstTxWarp prst="textNoShape">
              <a:avLst/>
            </a:prstTxWarp>
            <a:spAutoFit/>
          </a:bodyPr>
          <a:lstStyle/>
          <a:p>
            <a:pPr eaLnBrk="0" hangingPunct="0"/>
            <a:r>
              <a:rPr lang="en-US" sz="2000">
                <a:solidFill>
                  <a:srgbClr val="CC3300"/>
                </a:solidFill>
                <a:latin typeface="Arial Narrow" charset="0"/>
                <a:ea typeface="Times New Roman" charset="0"/>
                <a:cs typeface="Times New Roman" charset="0"/>
              </a:rPr>
              <a:t>Example</a:t>
            </a:r>
            <a:r>
              <a:rPr lang="en-US" sz="2000">
                <a:latin typeface="Arial Narrow" charset="0"/>
                <a:ea typeface="Times New Roman" charset="0"/>
                <a:cs typeface="Times New Roman" charset="0"/>
              </a:rPr>
              <a:t>: Calculate the z-transform of the following finite length sequences</a:t>
            </a:r>
          </a:p>
          <a:p>
            <a:pPr eaLnBrk="0" hangingPunct="0"/>
            <a:r>
              <a:rPr lang="en-US" sz="2000">
                <a:latin typeface="Arial Narrow" charset="0"/>
                <a:ea typeface="Times New Roman" charset="0"/>
                <a:cs typeface="Times New Roman" charset="0"/>
              </a:rPr>
              <a:t>	</a:t>
            </a:r>
            <a:r>
              <a:rPr lang="en-US">
                <a:latin typeface="Arial Narrow" charset="0"/>
                <a:ea typeface="Times New Roman" charset="0"/>
                <a:cs typeface="Times New Roman" charset="0"/>
              </a:rPr>
              <a:t>(</a:t>
            </a:r>
            <a:r>
              <a:rPr lang="en-US" u="sng">
                <a:solidFill>
                  <a:schemeClr val="accent2"/>
                </a:solidFill>
                <a:latin typeface="Arial Narrow" charset="0"/>
                <a:ea typeface="Times New Roman" charset="0"/>
                <a:cs typeface="Times New Roman" charset="0"/>
              </a:rPr>
              <a:t>Underlined blue color numbers</a:t>
            </a:r>
            <a:r>
              <a:rPr lang="en-US">
                <a:latin typeface="Arial Narrow" charset="0"/>
                <a:ea typeface="Times New Roman" charset="0"/>
                <a:cs typeface="Times New Roman" charset="0"/>
              </a:rPr>
              <a:t> denote time n=0)</a:t>
            </a:r>
            <a:endParaRPr lang="el-GR">
              <a:latin typeface="Arial Narrow" charset="0"/>
              <a:ea typeface="Times New Roman" charset="0"/>
              <a:cs typeface="Times New Roman" charset="0"/>
            </a:endParaRPr>
          </a:p>
          <a:p>
            <a:pPr eaLnBrk="0" hangingPunct="0"/>
            <a:r>
              <a:rPr lang="el-GR">
                <a:latin typeface="Arial Narrow" charset="0"/>
                <a:ea typeface="Times New Roman" charset="0"/>
                <a:cs typeface="Times New Roman" charset="0"/>
              </a:rPr>
              <a:t/>
            </a:r>
            <a:br>
              <a:rPr lang="el-GR">
                <a:latin typeface="Arial Narrow" charset="0"/>
                <a:ea typeface="Times New Roman" charset="0"/>
                <a:cs typeface="Times New Roman" charset="0"/>
              </a:rPr>
            </a:br>
            <a:r>
              <a:rPr lang="en-US" sz="2000">
                <a:latin typeface="Arial Narrow" charset="0"/>
                <a:ea typeface="Times New Roman" charset="0"/>
                <a:cs typeface="Times New Roman" charset="0"/>
              </a:rPr>
              <a:t>a.	</a:t>
            </a:r>
            <a:r>
              <a:rPr lang="el-GR" sz="2000">
                <a:latin typeface="Arial Narrow" charset="0"/>
                <a:ea typeface="Times New Roman" charset="0"/>
                <a:cs typeface="Times New Roman" charset="0"/>
              </a:rPr>
              <a:t>{</a:t>
            </a:r>
            <a:r>
              <a:rPr lang="en-US" sz="2000">
                <a:latin typeface="Arial Narrow" charset="0"/>
                <a:ea typeface="Times New Roman" charset="0"/>
                <a:cs typeface="Times New Roman" charset="0"/>
              </a:rPr>
              <a:t>x</a:t>
            </a:r>
            <a:r>
              <a:rPr lang="el-GR" sz="2000" baseline="-30000">
                <a:latin typeface="Arial Narrow" charset="0"/>
                <a:ea typeface="Times New Roman" charset="0"/>
                <a:cs typeface="Times New Roman" charset="0"/>
              </a:rPr>
              <a:t>1</a:t>
            </a:r>
            <a:r>
              <a:rPr lang="el-GR" sz="2000">
                <a:latin typeface="Arial Narrow" charset="0"/>
                <a:ea typeface="Times New Roman" charset="0"/>
                <a:cs typeface="Times New Roman" charset="0"/>
              </a:rPr>
              <a:t>(</a:t>
            </a:r>
            <a:r>
              <a:rPr lang="en-US" sz="2000">
                <a:latin typeface="Arial Narrow" charset="0"/>
                <a:ea typeface="Times New Roman" charset="0"/>
                <a:cs typeface="Times New Roman" charset="0"/>
              </a:rPr>
              <a:t>n</a:t>
            </a:r>
            <a:r>
              <a:rPr lang="el-GR" sz="2000">
                <a:latin typeface="Arial Narrow" charset="0"/>
                <a:ea typeface="Times New Roman" charset="0"/>
                <a:cs typeface="Times New Roman" charset="0"/>
              </a:rPr>
              <a:t>)}={</a:t>
            </a:r>
            <a:r>
              <a:rPr lang="el-GR" sz="2000" b="1" u="sng">
                <a:solidFill>
                  <a:schemeClr val="accent2"/>
                </a:solidFill>
                <a:latin typeface="Arial Narrow" charset="0"/>
                <a:ea typeface="Times New Roman" charset="0"/>
                <a:cs typeface="Times New Roman" charset="0"/>
              </a:rPr>
              <a:t>3</a:t>
            </a:r>
            <a:r>
              <a:rPr lang="el-GR" sz="2000">
                <a:latin typeface="Arial Narrow" charset="0"/>
                <a:ea typeface="Times New Roman" charset="0"/>
                <a:cs typeface="Times New Roman" charset="0"/>
              </a:rPr>
              <a:t>,4,5,0,1,2}</a:t>
            </a:r>
            <a:endParaRPr lang="en-US" sz="2000">
              <a:latin typeface="Arial Narrow" charset="0"/>
              <a:ea typeface="Times New Roman" charset="0"/>
              <a:cs typeface="Times New Roman" charset="0"/>
            </a:endParaRPr>
          </a:p>
          <a:p>
            <a:pPr eaLnBrk="0" hangingPunct="0"/>
            <a:r>
              <a:rPr lang="en-US" sz="2000">
                <a:latin typeface="Arial Narrow" charset="0"/>
                <a:ea typeface="Times New Roman" charset="0"/>
                <a:cs typeface="Times New Roman" charset="0"/>
              </a:rPr>
              <a:t>b.</a:t>
            </a:r>
            <a:r>
              <a:rPr lang="el-GR" sz="2000">
                <a:latin typeface="Arial Narrow" charset="0"/>
                <a:ea typeface="Times New Roman" charset="0"/>
                <a:cs typeface="Times New Roman" charset="0"/>
              </a:rPr>
              <a:t>	{</a:t>
            </a:r>
            <a:r>
              <a:rPr lang="en-US" sz="2000">
                <a:latin typeface="Arial Narrow" charset="0"/>
                <a:ea typeface="Times New Roman" charset="0"/>
                <a:cs typeface="Times New Roman" charset="0"/>
              </a:rPr>
              <a:t>x</a:t>
            </a:r>
            <a:r>
              <a:rPr lang="el-GR" sz="2000" baseline="-30000">
                <a:latin typeface="Arial Narrow" charset="0"/>
                <a:ea typeface="Times New Roman" charset="0"/>
                <a:cs typeface="Times New Roman" charset="0"/>
              </a:rPr>
              <a:t>2</a:t>
            </a:r>
            <a:r>
              <a:rPr lang="el-GR" sz="2000">
                <a:latin typeface="Arial Narrow" charset="0"/>
                <a:ea typeface="Times New Roman" charset="0"/>
                <a:cs typeface="Times New Roman" charset="0"/>
              </a:rPr>
              <a:t>(</a:t>
            </a:r>
            <a:r>
              <a:rPr lang="en-US" sz="2000">
                <a:latin typeface="Arial Narrow" charset="0"/>
                <a:ea typeface="Times New Roman" charset="0"/>
                <a:cs typeface="Times New Roman" charset="0"/>
              </a:rPr>
              <a:t>n</a:t>
            </a:r>
            <a:r>
              <a:rPr lang="el-GR" sz="2000">
                <a:latin typeface="Arial Narrow" charset="0"/>
                <a:ea typeface="Times New Roman" charset="0"/>
                <a:cs typeface="Times New Roman" charset="0"/>
              </a:rPr>
              <a:t>)}={3,4,</a:t>
            </a:r>
            <a:r>
              <a:rPr lang="el-GR" sz="2000" b="1" u="sng">
                <a:solidFill>
                  <a:schemeClr val="accent2"/>
                </a:solidFill>
                <a:latin typeface="Arial Narrow" charset="0"/>
                <a:ea typeface="Times New Roman" charset="0"/>
                <a:cs typeface="Times New Roman" charset="0"/>
              </a:rPr>
              <a:t>5</a:t>
            </a:r>
            <a:r>
              <a:rPr lang="el-GR" sz="2000">
                <a:latin typeface="Arial Narrow" charset="0"/>
                <a:ea typeface="Times New Roman" charset="0"/>
                <a:cs typeface="Times New Roman" charset="0"/>
              </a:rPr>
              <a:t>,0,1,2}</a:t>
            </a:r>
          </a:p>
          <a:p>
            <a:pPr eaLnBrk="0" hangingPunct="0"/>
            <a:r>
              <a:rPr lang="en-US" sz="2000">
                <a:latin typeface="Arial Narrow" charset="0"/>
                <a:ea typeface="Times New Roman" charset="0"/>
                <a:cs typeface="Times New Roman" charset="0"/>
              </a:rPr>
              <a:t>c.</a:t>
            </a:r>
            <a:r>
              <a:rPr lang="el-GR" sz="2000">
                <a:latin typeface="Arial Narrow" charset="0"/>
                <a:ea typeface="Times New Roman" charset="0"/>
                <a:cs typeface="Times New Roman" charset="0"/>
              </a:rPr>
              <a:t> 	{</a:t>
            </a:r>
            <a:r>
              <a:rPr lang="en-US" sz="2000">
                <a:latin typeface="Arial Narrow" charset="0"/>
                <a:ea typeface="Times New Roman" charset="0"/>
                <a:cs typeface="Times New Roman" charset="0"/>
              </a:rPr>
              <a:t>x</a:t>
            </a:r>
            <a:r>
              <a:rPr lang="el-GR" sz="2000" baseline="-30000">
                <a:latin typeface="Arial Narrow" charset="0"/>
                <a:ea typeface="Times New Roman" charset="0"/>
                <a:cs typeface="Times New Roman" charset="0"/>
              </a:rPr>
              <a:t>3</a:t>
            </a:r>
            <a:r>
              <a:rPr lang="el-GR" sz="2000">
                <a:latin typeface="Arial Narrow" charset="0"/>
                <a:ea typeface="Times New Roman" charset="0"/>
                <a:cs typeface="Times New Roman" charset="0"/>
              </a:rPr>
              <a:t>(</a:t>
            </a:r>
            <a:r>
              <a:rPr lang="en-US" sz="2000">
                <a:latin typeface="Arial Narrow" charset="0"/>
                <a:ea typeface="Times New Roman" charset="0"/>
                <a:cs typeface="Times New Roman" charset="0"/>
              </a:rPr>
              <a:t>n</a:t>
            </a:r>
            <a:r>
              <a:rPr lang="el-GR" sz="2000">
                <a:latin typeface="Arial Narrow" charset="0"/>
                <a:ea typeface="Times New Roman" charset="0"/>
                <a:cs typeface="Times New Roman" charset="0"/>
              </a:rPr>
              <a:t>)}={</a:t>
            </a:r>
            <a:r>
              <a:rPr lang="el-GR" sz="2000" b="1" u="sng">
                <a:solidFill>
                  <a:schemeClr val="accent2"/>
                </a:solidFill>
                <a:latin typeface="Arial Narrow" charset="0"/>
                <a:ea typeface="Times New Roman" charset="0"/>
                <a:cs typeface="Times New Roman" charset="0"/>
              </a:rPr>
              <a:t>0</a:t>
            </a:r>
            <a:r>
              <a:rPr lang="el-GR" sz="2000">
                <a:latin typeface="Arial Narrow" charset="0"/>
                <a:ea typeface="Times New Roman" charset="0"/>
                <a:cs typeface="Times New Roman" charset="0"/>
              </a:rPr>
              <a:t>,0,3,4,5,0,1,2}</a:t>
            </a:r>
          </a:p>
          <a:p>
            <a:pPr eaLnBrk="0" hangingPunct="0"/>
            <a:r>
              <a:rPr lang="en-US" sz="2000">
                <a:latin typeface="Arial Narrow" charset="0"/>
                <a:ea typeface="Times New Roman" charset="0"/>
                <a:cs typeface="Times New Roman" charset="0"/>
              </a:rPr>
              <a:t>d.</a:t>
            </a:r>
            <a:r>
              <a:rPr lang="el-GR" sz="2000">
                <a:latin typeface="Arial Narrow" charset="0"/>
                <a:ea typeface="Times New Roman" charset="0"/>
                <a:cs typeface="Times New Roman" charset="0"/>
              </a:rPr>
              <a:t>	{</a:t>
            </a:r>
            <a:r>
              <a:rPr lang="en-US" sz="2000">
                <a:latin typeface="Arial Narrow" charset="0"/>
                <a:ea typeface="Times New Roman" charset="0"/>
                <a:cs typeface="Times New Roman" charset="0"/>
              </a:rPr>
              <a:t>x</a:t>
            </a:r>
            <a:r>
              <a:rPr lang="el-GR" sz="2000" baseline="-30000">
                <a:latin typeface="Arial Narrow" charset="0"/>
                <a:ea typeface="Times New Roman" charset="0"/>
                <a:cs typeface="Times New Roman" charset="0"/>
              </a:rPr>
              <a:t>4</a:t>
            </a:r>
            <a:r>
              <a:rPr lang="el-GR" sz="2000">
                <a:latin typeface="Arial Narrow" charset="0"/>
                <a:ea typeface="Times New Roman" charset="0"/>
                <a:cs typeface="Times New Roman" charset="0"/>
              </a:rPr>
              <a:t>(</a:t>
            </a:r>
            <a:r>
              <a:rPr lang="en-US" sz="2000">
                <a:latin typeface="Arial Narrow" charset="0"/>
                <a:ea typeface="Times New Roman" charset="0"/>
                <a:cs typeface="Times New Roman" charset="0"/>
              </a:rPr>
              <a:t>n</a:t>
            </a:r>
            <a:r>
              <a:rPr lang="el-GR" sz="2000">
                <a:latin typeface="Arial Narrow" charset="0"/>
                <a:ea typeface="Times New Roman" charset="0"/>
                <a:cs typeface="Times New Roman" charset="0"/>
              </a:rPr>
              <a:t>)}={4,6,</a:t>
            </a:r>
            <a:r>
              <a:rPr lang="el-GR" sz="2000" b="1" u="sng">
                <a:solidFill>
                  <a:schemeClr val="accent2"/>
                </a:solidFill>
                <a:latin typeface="Arial Narrow" charset="0"/>
                <a:ea typeface="Times New Roman" charset="0"/>
                <a:cs typeface="Times New Roman" charset="0"/>
              </a:rPr>
              <a:t>5</a:t>
            </a:r>
            <a:r>
              <a:rPr lang="el-GR" sz="2000">
                <a:latin typeface="Arial Narrow" charset="0"/>
                <a:ea typeface="Times New Roman" charset="0"/>
                <a:cs typeface="Times New Roman" charset="0"/>
              </a:rPr>
              <a:t>,0,1,2}</a:t>
            </a:r>
          </a:p>
          <a:p>
            <a:pPr eaLnBrk="0" hangingPunct="0"/>
            <a:r>
              <a:rPr lang="en-US" sz="2000">
                <a:latin typeface="Arial Narrow" charset="0"/>
                <a:ea typeface="Times New Roman" charset="0"/>
                <a:cs typeface="Times New Roman" charset="0"/>
              </a:rPr>
              <a:t>e.	  x</a:t>
            </a:r>
            <a:r>
              <a:rPr lang="en-US" sz="2000" baseline="-30000">
                <a:latin typeface="Arial Narrow" charset="0"/>
                <a:ea typeface="Times New Roman" charset="0"/>
                <a:cs typeface="Times New Roman" charset="0"/>
              </a:rPr>
              <a:t>5</a:t>
            </a:r>
            <a:r>
              <a:rPr lang="en-US" sz="2000">
                <a:latin typeface="Arial Narrow" charset="0"/>
                <a:ea typeface="Times New Roman" charset="0"/>
                <a:cs typeface="Times New Roman" charset="0"/>
              </a:rPr>
              <a:t>(n)=</a:t>
            </a:r>
            <a:r>
              <a:rPr lang="el-GR" sz="2000">
                <a:latin typeface="Arial Narrow" charset="0"/>
                <a:ea typeface="Times New Roman" charset="0"/>
                <a:cs typeface="Times New Roman" charset="0"/>
              </a:rPr>
              <a:t>δ</a:t>
            </a:r>
            <a:r>
              <a:rPr lang="en-US" sz="2000">
                <a:latin typeface="Arial Narrow" charset="0"/>
                <a:ea typeface="Times New Roman" charset="0"/>
                <a:cs typeface="Times New Roman" charset="0"/>
              </a:rPr>
              <a:t>(n)</a:t>
            </a:r>
            <a:endParaRPr lang="el-GR" sz="2000">
              <a:latin typeface="Arial Narrow" charset="0"/>
              <a:ea typeface="Times New Roman" charset="0"/>
              <a:cs typeface="Times New Roman" charset="0"/>
            </a:endParaRPr>
          </a:p>
          <a:p>
            <a:pPr eaLnBrk="0" hangingPunct="0"/>
            <a:r>
              <a:rPr lang="en-US" sz="2000">
                <a:latin typeface="Arial Narrow" charset="0"/>
                <a:ea typeface="Times New Roman" charset="0"/>
                <a:cs typeface="Times New Roman" charset="0"/>
              </a:rPr>
              <a:t>f.</a:t>
            </a:r>
            <a:r>
              <a:rPr lang="el-GR" sz="2000">
                <a:latin typeface="Arial Narrow" charset="0"/>
                <a:ea typeface="Times New Roman" charset="0"/>
                <a:cs typeface="Times New Roman" charset="0"/>
              </a:rPr>
              <a:t>	  </a:t>
            </a:r>
            <a:r>
              <a:rPr lang="en-US" sz="2000">
                <a:latin typeface="Arial Narrow" charset="0"/>
                <a:ea typeface="Times New Roman" charset="0"/>
                <a:cs typeface="Times New Roman" charset="0"/>
              </a:rPr>
              <a:t>x</a:t>
            </a:r>
            <a:r>
              <a:rPr lang="el-GR" sz="2000" baseline="-30000">
                <a:latin typeface="Arial Narrow" charset="0"/>
                <a:ea typeface="Times New Roman" charset="0"/>
                <a:cs typeface="Times New Roman" charset="0"/>
              </a:rPr>
              <a:t>6</a:t>
            </a:r>
            <a:r>
              <a:rPr lang="el-GR" sz="2000">
                <a:latin typeface="Arial Narrow" charset="0"/>
                <a:ea typeface="Times New Roman" charset="0"/>
                <a:cs typeface="Times New Roman" charset="0"/>
              </a:rPr>
              <a:t>(</a:t>
            </a:r>
            <a:r>
              <a:rPr lang="en-US" sz="2000">
                <a:latin typeface="Arial Narrow" charset="0"/>
                <a:ea typeface="Times New Roman" charset="0"/>
                <a:cs typeface="Times New Roman" charset="0"/>
              </a:rPr>
              <a:t>n</a:t>
            </a:r>
            <a:r>
              <a:rPr lang="el-GR" sz="2000">
                <a:latin typeface="Arial Narrow" charset="0"/>
                <a:ea typeface="Times New Roman" charset="0"/>
                <a:cs typeface="Times New Roman" charset="0"/>
              </a:rPr>
              <a:t>)=δ(</a:t>
            </a:r>
            <a:r>
              <a:rPr lang="en-US" sz="2000">
                <a:latin typeface="Arial Narrow" charset="0"/>
                <a:ea typeface="Times New Roman" charset="0"/>
                <a:cs typeface="Times New Roman" charset="0"/>
              </a:rPr>
              <a:t>n</a:t>
            </a:r>
            <a:r>
              <a:rPr lang="el-GR" sz="2000">
                <a:latin typeface="Arial Narrow" charset="0"/>
                <a:ea typeface="Times New Roman" charset="0"/>
                <a:cs typeface="Times New Roman" charset="0"/>
              </a:rPr>
              <a:t>-</a:t>
            </a:r>
            <a:r>
              <a:rPr lang="en-US" sz="2000">
                <a:latin typeface="Arial Narrow" charset="0"/>
                <a:ea typeface="Times New Roman" charset="0"/>
                <a:cs typeface="Times New Roman" charset="0"/>
              </a:rPr>
              <a:t>m</a:t>
            </a:r>
            <a:r>
              <a:rPr lang="el-GR" sz="2000">
                <a:latin typeface="Arial Narrow" charset="0"/>
                <a:ea typeface="Times New Roman" charset="0"/>
                <a:cs typeface="Times New Roman" charset="0"/>
              </a:rPr>
              <a:t>), </a:t>
            </a:r>
            <a:r>
              <a:rPr lang="en-US" sz="2000">
                <a:latin typeface="Arial Narrow" charset="0"/>
                <a:ea typeface="Times New Roman" charset="0"/>
                <a:cs typeface="Times New Roman" charset="0"/>
              </a:rPr>
              <a:t>m</a:t>
            </a:r>
            <a:r>
              <a:rPr lang="el-GR" sz="2000">
                <a:latin typeface="Arial Narrow" charset="0"/>
                <a:ea typeface="Times New Roman" charset="0"/>
                <a:cs typeface="Times New Roman" charset="0"/>
              </a:rPr>
              <a:t>&gt;0</a:t>
            </a:r>
          </a:p>
          <a:p>
            <a:pPr eaLnBrk="0" hangingPunct="0"/>
            <a:r>
              <a:rPr lang="en-US" sz="2000">
                <a:latin typeface="Arial Narrow" charset="0"/>
                <a:ea typeface="Times New Roman" charset="0"/>
                <a:cs typeface="Times New Roman" charset="0"/>
              </a:rPr>
              <a:t>g.	  x</a:t>
            </a:r>
            <a:r>
              <a:rPr lang="en-US" sz="2000" baseline="-30000">
                <a:latin typeface="Arial Narrow" charset="0"/>
                <a:ea typeface="Times New Roman" charset="0"/>
                <a:cs typeface="Times New Roman" charset="0"/>
              </a:rPr>
              <a:t>7</a:t>
            </a:r>
            <a:r>
              <a:rPr lang="en-US" sz="2000">
                <a:latin typeface="Arial Narrow" charset="0"/>
                <a:ea typeface="Times New Roman" charset="0"/>
                <a:cs typeface="Times New Roman" charset="0"/>
              </a:rPr>
              <a:t>(n)=</a:t>
            </a:r>
            <a:r>
              <a:rPr lang="el-GR" sz="2000">
                <a:latin typeface="Arial Narrow" charset="0"/>
                <a:ea typeface="Times New Roman" charset="0"/>
                <a:cs typeface="Times New Roman" charset="0"/>
              </a:rPr>
              <a:t>δ</a:t>
            </a:r>
            <a:r>
              <a:rPr lang="en-US" sz="2000">
                <a:latin typeface="Arial Narrow" charset="0"/>
                <a:ea typeface="Times New Roman" charset="0"/>
                <a:cs typeface="Times New Roman" charset="0"/>
              </a:rPr>
              <a:t>(n+m), m&gt;0</a:t>
            </a:r>
            <a:endParaRPr lang="el-GR" sz="2000">
              <a:latin typeface="Arial Narrow" charset="0"/>
              <a:ea typeface="Times New Roman" charset="0"/>
              <a:cs typeface="Times New Roman" charset="0"/>
            </a:endParaRPr>
          </a:p>
          <a:p>
            <a:pPr eaLnBrk="0" hangingPunct="0"/>
            <a:r>
              <a:rPr lang="en-US" sz="2000" b="1">
                <a:latin typeface="Arial Narrow" charset="0"/>
                <a:ea typeface="Times New Roman" charset="0"/>
                <a:cs typeface="Times New Roman" charset="0"/>
              </a:rPr>
              <a:t/>
            </a:r>
            <a:br>
              <a:rPr lang="en-US" sz="2000" b="1">
                <a:latin typeface="Arial Narrow" charset="0"/>
                <a:ea typeface="Times New Roman" charset="0"/>
                <a:cs typeface="Times New Roman" charset="0"/>
              </a:rPr>
            </a:br>
            <a:r>
              <a:rPr lang="en-US" sz="2000">
                <a:latin typeface="Arial Narrow" charset="0"/>
                <a:ea typeface="Times New Roman" charset="0"/>
                <a:cs typeface="Times New Roman" charset="0"/>
              </a:rPr>
              <a:t>a</a:t>
            </a:r>
            <a:r>
              <a:rPr lang="en-US" sz="2000" b="1">
                <a:latin typeface="Arial Narrow" charset="0"/>
                <a:ea typeface="Times New Roman" charset="0"/>
                <a:cs typeface="Times New Roman" charset="0"/>
              </a:rPr>
              <a:t>.	</a:t>
            </a:r>
            <a:r>
              <a:rPr lang="en-US" sz="2000">
                <a:latin typeface="Arial Narrow" charset="0"/>
                <a:ea typeface="Times New Roman" charset="0"/>
                <a:cs typeface="Times New Roman" charset="0"/>
              </a:rPr>
              <a:t>X</a:t>
            </a:r>
            <a:r>
              <a:rPr lang="el-GR" sz="2000" baseline="-30000">
                <a:latin typeface="Arial Narrow" charset="0"/>
                <a:ea typeface="Times New Roman" charset="0"/>
                <a:cs typeface="Times New Roman" charset="0"/>
              </a:rPr>
              <a:t>1</a:t>
            </a:r>
            <a:r>
              <a:rPr lang="el-GR" sz="2000">
                <a:latin typeface="Arial Narrow" charset="0"/>
                <a:ea typeface="Times New Roman" charset="0"/>
                <a:cs typeface="Times New Roman" charset="0"/>
              </a:rPr>
              <a:t>(</a:t>
            </a:r>
            <a:r>
              <a:rPr lang="en-US" sz="2000">
                <a:latin typeface="Arial Narrow" charset="0"/>
                <a:ea typeface="Times New Roman" charset="0"/>
                <a:cs typeface="Times New Roman" charset="0"/>
              </a:rPr>
              <a:t>z</a:t>
            </a:r>
            <a:r>
              <a:rPr lang="el-GR" sz="2000">
                <a:latin typeface="Arial Narrow" charset="0"/>
                <a:ea typeface="Times New Roman" charset="0"/>
                <a:cs typeface="Times New Roman" charset="0"/>
              </a:rPr>
              <a:t>)=3+4</a:t>
            </a:r>
            <a:r>
              <a:rPr lang="en-US" sz="2000">
                <a:latin typeface="Arial Narrow" charset="0"/>
                <a:ea typeface="Times New Roman" charset="0"/>
                <a:cs typeface="Times New Roman" charset="0"/>
              </a:rPr>
              <a:t>z</a:t>
            </a:r>
            <a:r>
              <a:rPr lang="el-GR" sz="2000" baseline="30000">
                <a:latin typeface="Arial Narrow" charset="0"/>
                <a:ea typeface="Times New Roman" charset="0"/>
                <a:cs typeface="Times New Roman" charset="0"/>
              </a:rPr>
              <a:t>-1</a:t>
            </a:r>
            <a:r>
              <a:rPr lang="el-GR" sz="2000">
                <a:latin typeface="Arial Narrow" charset="0"/>
                <a:ea typeface="Times New Roman" charset="0"/>
                <a:cs typeface="Times New Roman" charset="0"/>
              </a:rPr>
              <a:t>+5</a:t>
            </a:r>
            <a:r>
              <a:rPr lang="en-US" sz="2000">
                <a:latin typeface="Arial Narrow" charset="0"/>
                <a:ea typeface="Times New Roman" charset="0"/>
                <a:cs typeface="Times New Roman" charset="0"/>
              </a:rPr>
              <a:t>z</a:t>
            </a:r>
            <a:r>
              <a:rPr lang="el-GR" sz="2000" baseline="30000">
                <a:latin typeface="Arial Narrow" charset="0"/>
                <a:ea typeface="Times New Roman" charset="0"/>
                <a:cs typeface="Times New Roman" charset="0"/>
              </a:rPr>
              <a:t>-2</a:t>
            </a:r>
            <a:r>
              <a:rPr lang="el-GR" sz="2000">
                <a:latin typeface="Arial Narrow" charset="0"/>
                <a:ea typeface="Times New Roman" charset="0"/>
                <a:cs typeface="Times New Roman" charset="0"/>
              </a:rPr>
              <a:t>+</a:t>
            </a:r>
            <a:r>
              <a:rPr lang="en-US" sz="2000">
                <a:latin typeface="Arial Narrow" charset="0"/>
                <a:ea typeface="Times New Roman" charset="0"/>
                <a:cs typeface="Times New Roman" charset="0"/>
              </a:rPr>
              <a:t>z</a:t>
            </a:r>
            <a:r>
              <a:rPr lang="el-GR" sz="2000" baseline="30000">
                <a:latin typeface="Arial Narrow" charset="0"/>
                <a:ea typeface="Times New Roman" charset="0"/>
                <a:cs typeface="Times New Roman" charset="0"/>
              </a:rPr>
              <a:t>-4</a:t>
            </a:r>
            <a:r>
              <a:rPr lang="el-GR" sz="2000">
                <a:latin typeface="Arial Narrow" charset="0"/>
                <a:ea typeface="Times New Roman" charset="0"/>
                <a:cs typeface="Times New Roman" charset="0"/>
              </a:rPr>
              <a:t>+2</a:t>
            </a:r>
            <a:r>
              <a:rPr lang="en-US" sz="2000">
                <a:latin typeface="Arial Narrow" charset="0"/>
                <a:ea typeface="Times New Roman" charset="0"/>
                <a:cs typeface="Times New Roman" charset="0"/>
              </a:rPr>
              <a:t>z</a:t>
            </a:r>
            <a:r>
              <a:rPr lang="el-GR" sz="2000" baseline="30000">
                <a:latin typeface="Arial Narrow" charset="0"/>
                <a:ea typeface="Times New Roman" charset="0"/>
                <a:cs typeface="Times New Roman" charset="0"/>
              </a:rPr>
              <a:t>-5</a:t>
            </a:r>
            <a:r>
              <a:rPr lang="el-GR" sz="2000">
                <a:latin typeface="Arial Narrow" charset="0"/>
                <a:ea typeface="Times New Roman" charset="0"/>
                <a:cs typeface="Times New Roman" charset="0"/>
              </a:rPr>
              <a:t>, 	</a:t>
            </a:r>
            <a:r>
              <a:rPr lang="en-US" sz="2000">
                <a:latin typeface="Arial Narrow" charset="0"/>
                <a:ea typeface="Times New Roman" charset="0"/>
                <a:cs typeface="Times New Roman" charset="0"/>
              </a:rPr>
              <a:t>ROC</a:t>
            </a:r>
            <a:r>
              <a:rPr lang="el-GR" sz="2000">
                <a:latin typeface="Arial Narrow" charset="0"/>
                <a:ea typeface="Times New Roman" charset="0"/>
                <a:cs typeface="Times New Roman" charset="0"/>
              </a:rPr>
              <a:t>:	</a:t>
            </a:r>
            <a:r>
              <a:rPr lang="en-US" sz="2000">
                <a:latin typeface="Arial Narrow" charset="0"/>
                <a:ea typeface="Times New Roman" charset="0"/>
                <a:cs typeface="Times New Roman" charset="0"/>
              </a:rPr>
              <a:t>entire z-plane except   z</a:t>
            </a:r>
            <a:r>
              <a:rPr lang="el-GR" sz="2000">
                <a:latin typeface="Arial Narrow" charset="0"/>
                <a:ea typeface="Times New Roman" charset="0"/>
                <a:cs typeface="Times New Roman" charset="0"/>
              </a:rPr>
              <a:t>=0</a:t>
            </a:r>
            <a:endParaRPr lang="en-US" sz="2000">
              <a:latin typeface="Arial Narrow" charset="0"/>
              <a:ea typeface="Times New Roman" charset="0"/>
              <a:cs typeface="Times New Roman" charset="0"/>
            </a:endParaRPr>
          </a:p>
          <a:p>
            <a:pPr eaLnBrk="0" hangingPunct="0"/>
            <a:r>
              <a:rPr lang="en-US" sz="2000">
                <a:latin typeface="Arial Narrow" charset="0"/>
                <a:ea typeface="Times New Roman" charset="0"/>
                <a:cs typeface="Times New Roman" charset="0"/>
              </a:rPr>
              <a:t>b.</a:t>
            </a:r>
            <a:r>
              <a:rPr lang="el-GR" sz="2000">
                <a:latin typeface="Arial Narrow" charset="0"/>
                <a:ea typeface="Times New Roman" charset="0"/>
                <a:cs typeface="Times New Roman" charset="0"/>
              </a:rPr>
              <a:t>	</a:t>
            </a:r>
            <a:r>
              <a:rPr lang="en-US" sz="2000">
                <a:latin typeface="Arial Narrow" charset="0"/>
                <a:ea typeface="Times New Roman" charset="0"/>
                <a:cs typeface="Times New Roman" charset="0"/>
              </a:rPr>
              <a:t>X</a:t>
            </a:r>
            <a:r>
              <a:rPr lang="el-GR" sz="2000" baseline="-30000">
                <a:latin typeface="Arial Narrow" charset="0"/>
                <a:ea typeface="Times New Roman" charset="0"/>
                <a:cs typeface="Times New Roman" charset="0"/>
              </a:rPr>
              <a:t>2</a:t>
            </a:r>
            <a:r>
              <a:rPr lang="el-GR" sz="2000">
                <a:latin typeface="Arial Narrow" charset="0"/>
                <a:ea typeface="Times New Roman" charset="0"/>
                <a:cs typeface="Times New Roman" charset="0"/>
              </a:rPr>
              <a:t>(</a:t>
            </a:r>
            <a:r>
              <a:rPr lang="en-US" sz="2000">
                <a:latin typeface="Arial Narrow" charset="0"/>
                <a:ea typeface="Times New Roman" charset="0"/>
                <a:cs typeface="Times New Roman" charset="0"/>
              </a:rPr>
              <a:t>z</a:t>
            </a:r>
            <a:r>
              <a:rPr lang="el-GR" sz="2000">
                <a:latin typeface="Arial Narrow" charset="0"/>
                <a:ea typeface="Times New Roman" charset="0"/>
                <a:cs typeface="Times New Roman" charset="0"/>
              </a:rPr>
              <a:t>)=3</a:t>
            </a:r>
            <a:r>
              <a:rPr lang="en-US" sz="2000">
                <a:latin typeface="Arial Narrow" charset="0"/>
                <a:ea typeface="Times New Roman" charset="0"/>
                <a:cs typeface="Times New Roman" charset="0"/>
              </a:rPr>
              <a:t>z</a:t>
            </a:r>
            <a:r>
              <a:rPr lang="el-GR" sz="2000" baseline="30000">
                <a:latin typeface="Arial Narrow" charset="0"/>
                <a:ea typeface="Times New Roman" charset="0"/>
                <a:cs typeface="Times New Roman" charset="0"/>
              </a:rPr>
              <a:t>2</a:t>
            </a:r>
            <a:r>
              <a:rPr lang="el-GR" sz="2000">
                <a:latin typeface="Arial Narrow" charset="0"/>
                <a:ea typeface="Times New Roman" charset="0"/>
                <a:cs typeface="Times New Roman" charset="0"/>
              </a:rPr>
              <a:t>+4</a:t>
            </a:r>
            <a:r>
              <a:rPr lang="en-US" sz="2000">
                <a:latin typeface="Arial Narrow" charset="0"/>
                <a:ea typeface="Times New Roman" charset="0"/>
                <a:cs typeface="Times New Roman" charset="0"/>
              </a:rPr>
              <a:t>z</a:t>
            </a:r>
            <a:r>
              <a:rPr lang="el-GR" sz="2000">
                <a:latin typeface="Arial Narrow" charset="0"/>
                <a:ea typeface="Times New Roman" charset="0"/>
                <a:cs typeface="Times New Roman" charset="0"/>
              </a:rPr>
              <a:t>+5+</a:t>
            </a:r>
            <a:r>
              <a:rPr lang="en-US" sz="2000">
                <a:latin typeface="Arial Narrow" charset="0"/>
                <a:ea typeface="Times New Roman" charset="0"/>
                <a:cs typeface="Times New Roman" charset="0"/>
              </a:rPr>
              <a:t>z</a:t>
            </a:r>
            <a:r>
              <a:rPr lang="el-GR" sz="2000" baseline="30000">
                <a:latin typeface="Arial Narrow" charset="0"/>
                <a:ea typeface="Times New Roman" charset="0"/>
                <a:cs typeface="Times New Roman" charset="0"/>
              </a:rPr>
              <a:t>-2</a:t>
            </a:r>
            <a:r>
              <a:rPr lang="el-GR" sz="2000">
                <a:latin typeface="Arial Narrow" charset="0"/>
                <a:ea typeface="Times New Roman" charset="0"/>
                <a:cs typeface="Times New Roman" charset="0"/>
              </a:rPr>
              <a:t>+2</a:t>
            </a:r>
            <a:r>
              <a:rPr lang="en-US" sz="2000">
                <a:latin typeface="Arial Narrow" charset="0"/>
                <a:ea typeface="Times New Roman" charset="0"/>
                <a:cs typeface="Times New Roman" charset="0"/>
              </a:rPr>
              <a:t>z</a:t>
            </a:r>
            <a:r>
              <a:rPr lang="el-GR" sz="2000" baseline="30000">
                <a:latin typeface="Arial Narrow" charset="0"/>
                <a:ea typeface="Times New Roman" charset="0"/>
                <a:cs typeface="Times New Roman" charset="0"/>
              </a:rPr>
              <a:t>-3</a:t>
            </a:r>
            <a:r>
              <a:rPr lang="el-GR" sz="2000">
                <a:latin typeface="Arial Narrow" charset="0"/>
                <a:ea typeface="Times New Roman" charset="0"/>
                <a:cs typeface="Times New Roman" charset="0"/>
              </a:rPr>
              <a:t>, 	</a:t>
            </a:r>
            <a:r>
              <a:rPr lang="en-US" sz="2000">
                <a:latin typeface="Arial Narrow" charset="0"/>
                <a:ea typeface="Times New Roman" charset="0"/>
                <a:cs typeface="Times New Roman" charset="0"/>
              </a:rPr>
              <a:t>ROC:</a:t>
            </a:r>
            <a:r>
              <a:rPr lang="el-GR" sz="2000">
                <a:latin typeface="Arial Narrow" charset="0"/>
                <a:ea typeface="Times New Roman" charset="0"/>
                <a:cs typeface="Times New Roman" charset="0"/>
              </a:rPr>
              <a:t>	 </a:t>
            </a:r>
            <a:r>
              <a:rPr lang="en-US" sz="2000">
                <a:latin typeface="Arial Narrow" charset="0"/>
                <a:ea typeface="Times New Roman" charset="0"/>
                <a:cs typeface="Times New Roman" charset="0"/>
              </a:rPr>
              <a:t>entire z-plane except  z</a:t>
            </a:r>
            <a:r>
              <a:rPr lang="el-GR" sz="2000">
                <a:latin typeface="Arial Narrow" charset="0"/>
                <a:ea typeface="Times New Roman" charset="0"/>
                <a:cs typeface="Times New Roman" charset="0"/>
              </a:rPr>
              <a:t>=0 </a:t>
            </a:r>
            <a:r>
              <a:rPr lang="en-US" sz="2000">
                <a:latin typeface="Arial Narrow" charset="0"/>
                <a:ea typeface="Times New Roman" charset="0"/>
                <a:cs typeface="Times New Roman" charset="0"/>
              </a:rPr>
              <a:t>and</a:t>
            </a:r>
            <a:r>
              <a:rPr lang="el-GR" sz="2000">
                <a:latin typeface="Arial Narrow" charset="0"/>
                <a:ea typeface="Times New Roman" charset="0"/>
                <a:cs typeface="Times New Roman" charset="0"/>
              </a:rPr>
              <a:t> </a:t>
            </a:r>
            <a:r>
              <a:rPr lang="en-US" sz="2000">
                <a:latin typeface="Arial Narrow" charset="0"/>
                <a:ea typeface="Times New Roman" charset="0"/>
                <a:cs typeface="Times New Roman" charset="0"/>
              </a:rPr>
              <a:t>z</a:t>
            </a:r>
            <a:r>
              <a:rPr lang="el-GR" sz="2000">
                <a:latin typeface="Arial Narrow" charset="0"/>
                <a:ea typeface="Times New Roman" charset="0"/>
                <a:cs typeface="Times New Roman" charset="0"/>
              </a:rPr>
              <a:t>=</a:t>
            </a:r>
            <a:r>
              <a:rPr lang="en-US" sz="2000">
                <a:latin typeface="Arial Narrow" charset="0"/>
                <a:ea typeface="Times New Roman" charset="0"/>
                <a:cs typeface="Times New Roman" charset="0"/>
                <a:sym typeface="Symbol" charset="2"/>
              </a:rPr>
              <a:t></a:t>
            </a:r>
            <a:endParaRPr lang="en-GB" sz="2000">
              <a:latin typeface="Arial Narrow" charset="0"/>
              <a:ea typeface="Times New Roman" charset="0"/>
              <a:cs typeface="Times New Roman" charset="0"/>
            </a:endParaRPr>
          </a:p>
          <a:p>
            <a:pPr eaLnBrk="0" hangingPunct="0"/>
            <a:r>
              <a:rPr lang="en-US" sz="2000">
                <a:latin typeface="Arial Narrow" charset="0"/>
                <a:ea typeface="Times New Roman" charset="0"/>
                <a:cs typeface="Times New Roman" charset="0"/>
              </a:rPr>
              <a:t>c.</a:t>
            </a:r>
            <a:r>
              <a:rPr lang="el-GR" sz="2000">
                <a:latin typeface="Arial Narrow" charset="0"/>
                <a:ea typeface="Times New Roman" charset="0"/>
                <a:cs typeface="Times New Roman" charset="0"/>
              </a:rPr>
              <a:t>	</a:t>
            </a:r>
            <a:r>
              <a:rPr lang="en-US" sz="2000">
                <a:latin typeface="Arial Narrow" charset="0"/>
                <a:ea typeface="Times New Roman" charset="0"/>
                <a:cs typeface="Times New Roman" charset="0"/>
              </a:rPr>
              <a:t>X</a:t>
            </a:r>
            <a:r>
              <a:rPr lang="el-GR" sz="2000" baseline="-30000">
                <a:latin typeface="Arial Narrow" charset="0"/>
                <a:ea typeface="Times New Roman" charset="0"/>
                <a:cs typeface="Times New Roman" charset="0"/>
              </a:rPr>
              <a:t>3</a:t>
            </a:r>
            <a:r>
              <a:rPr lang="el-GR" sz="2000">
                <a:latin typeface="Arial Narrow" charset="0"/>
                <a:ea typeface="Times New Roman" charset="0"/>
                <a:cs typeface="Times New Roman" charset="0"/>
              </a:rPr>
              <a:t>(</a:t>
            </a:r>
            <a:r>
              <a:rPr lang="en-US" sz="2000">
                <a:latin typeface="Arial Narrow" charset="0"/>
                <a:ea typeface="Times New Roman" charset="0"/>
                <a:cs typeface="Times New Roman" charset="0"/>
              </a:rPr>
              <a:t>z</a:t>
            </a:r>
            <a:r>
              <a:rPr lang="el-GR" sz="2000">
                <a:latin typeface="Arial Narrow" charset="0"/>
                <a:ea typeface="Times New Roman" charset="0"/>
                <a:cs typeface="Times New Roman" charset="0"/>
              </a:rPr>
              <a:t>)=3</a:t>
            </a:r>
            <a:r>
              <a:rPr lang="en-US" sz="2000">
                <a:latin typeface="Arial Narrow" charset="0"/>
                <a:ea typeface="Times New Roman" charset="0"/>
                <a:cs typeface="Times New Roman" charset="0"/>
              </a:rPr>
              <a:t>z</a:t>
            </a:r>
            <a:r>
              <a:rPr lang="el-GR" sz="2000" baseline="30000">
                <a:latin typeface="Arial Narrow" charset="0"/>
                <a:ea typeface="Times New Roman" charset="0"/>
                <a:cs typeface="Times New Roman" charset="0"/>
              </a:rPr>
              <a:t>-2</a:t>
            </a:r>
            <a:r>
              <a:rPr lang="el-GR" sz="2000">
                <a:latin typeface="Arial Narrow" charset="0"/>
                <a:ea typeface="Times New Roman" charset="0"/>
                <a:cs typeface="Times New Roman" charset="0"/>
              </a:rPr>
              <a:t>+4</a:t>
            </a:r>
            <a:r>
              <a:rPr lang="en-US" sz="2000">
                <a:latin typeface="Arial Narrow" charset="0"/>
                <a:ea typeface="Times New Roman" charset="0"/>
                <a:cs typeface="Times New Roman" charset="0"/>
              </a:rPr>
              <a:t>z</a:t>
            </a:r>
            <a:r>
              <a:rPr lang="el-GR" sz="2000" baseline="30000">
                <a:latin typeface="Arial Narrow" charset="0"/>
                <a:ea typeface="Times New Roman" charset="0"/>
                <a:cs typeface="Times New Roman" charset="0"/>
              </a:rPr>
              <a:t>-3</a:t>
            </a:r>
            <a:r>
              <a:rPr lang="el-GR" sz="2000">
                <a:latin typeface="Arial Narrow" charset="0"/>
                <a:ea typeface="Times New Roman" charset="0"/>
                <a:cs typeface="Times New Roman" charset="0"/>
              </a:rPr>
              <a:t>+5</a:t>
            </a:r>
            <a:r>
              <a:rPr lang="en-US" sz="2000">
                <a:latin typeface="Arial Narrow" charset="0"/>
                <a:ea typeface="Times New Roman" charset="0"/>
                <a:cs typeface="Times New Roman" charset="0"/>
              </a:rPr>
              <a:t>z</a:t>
            </a:r>
            <a:r>
              <a:rPr lang="el-GR" sz="2000" baseline="30000">
                <a:latin typeface="Arial Narrow" charset="0"/>
                <a:ea typeface="Times New Roman" charset="0"/>
                <a:cs typeface="Times New Roman" charset="0"/>
              </a:rPr>
              <a:t>-4</a:t>
            </a:r>
            <a:r>
              <a:rPr lang="el-GR" sz="2000">
                <a:latin typeface="Arial Narrow" charset="0"/>
                <a:ea typeface="Times New Roman" charset="0"/>
                <a:cs typeface="Times New Roman" charset="0"/>
              </a:rPr>
              <a:t>+</a:t>
            </a:r>
            <a:r>
              <a:rPr lang="en-US" sz="2000">
                <a:latin typeface="Arial Narrow" charset="0"/>
                <a:ea typeface="Times New Roman" charset="0"/>
                <a:cs typeface="Times New Roman" charset="0"/>
              </a:rPr>
              <a:t>z</a:t>
            </a:r>
            <a:r>
              <a:rPr lang="el-GR" sz="2000" baseline="30000">
                <a:latin typeface="Arial Narrow" charset="0"/>
                <a:ea typeface="Times New Roman" charset="0"/>
                <a:cs typeface="Times New Roman" charset="0"/>
              </a:rPr>
              <a:t>-6</a:t>
            </a:r>
            <a:r>
              <a:rPr lang="el-GR" sz="2000">
                <a:latin typeface="Arial Narrow" charset="0"/>
                <a:ea typeface="Times New Roman" charset="0"/>
                <a:cs typeface="Times New Roman" charset="0"/>
              </a:rPr>
              <a:t>+2</a:t>
            </a:r>
            <a:r>
              <a:rPr lang="en-US" sz="2000">
                <a:latin typeface="Arial Narrow" charset="0"/>
                <a:ea typeface="Times New Roman" charset="0"/>
                <a:cs typeface="Times New Roman" charset="0"/>
              </a:rPr>
              <a:t>z</a:t>
            </a:r>
            <a:r>
              <a:rPr lang="el-GR" sz="2000" baseline="30000">
                <a:latin typeface="Arial Narrow" charset="0"/>
                <a:ea typeface="Times New Roman" charset="0"/>
                <a:cs typeface="Times New Roman" charset="0"/>
              </a:rPr>
              <a:t>-7</a:t>
            </a:r>
            <a:r>
              <a:rPr lang="el-GR" sz="2000">
                <a:latin typeface="Arial Narrow" charset="0"/>
                <a:ea typeface="Times New Roman" charset="0"/>
                <a:cs typeface="Times New Roman" charset="0"/>
              </a:rPr>
              <a:t>, </a:t>
            </a:r>
            <a:r>
              <a:rPr lang="en-US" sz="2000">
                <a:latin typeface="Arial Narrow" charset="0"/>
                <a:ea typeface="Times New Roman" charset="0"/>
                <a:cs typeface="Times New Roman" charset="0"/>
              </a:rPr>
              <a:t>ROC:</a:t>
            </a:r>
            <a:r>
              <a:rPr lang="el-GR" sz="2000">
                <a:latin typeface="Arial Narrow" charset="0"/>
                <a:ea typeface="Times New Roman" charset="0"/>
                <a:cs typeface="Times New Roman" charset="0"/>
              </a:rPr>
              <a:t>	 </a:t>
            </a:r>
            <a:r>
              <a:rPr lang="en-US" sz="2000">
                <a:latin typeface="Arial Narrow" charset="0"/>
                <a:ea typeface="Times New Roman" charset="0"/>
                <a:cs typeface="Times New Roman" charset="0"/>
              </a:rPr>
              <a:t>entire z-plane except  z</a:t>
            </a:r>
            <a:r>
              <a:rPr lang="el-GR" sz="2000">
                <a:latin typeface="Arial Narrow" charset="0"/>
                <a:ea typeface="Times New Roman" charset="0"/>
                <a:cs typeface="Times New Roman" charset="0"/>
              </a:rPr>
              <a:t>=0</a:t>
            </a:r>
            <a:endParaRPr lang="en-GB" sz="2000">
              <a:latin typeface="Arial Narrow" charset="0"/>
              <a:ea typeface="Times New Roman" charset="0"/>
              <a:cs typeface="Times New Roman" charset="0"/>
            </a:endParaRPr>
          </a:p>
          <a:p>
            <a:pPr eaLnBrk="0" hangingPunct="0"/>
            <a:r>
              <a:rPr lang="en-US" sz="2000">
                <a:latin typeface="Arial Narrow" charset="0"/>
                <a:ea typeface="Times New Roman" charset="0"/>
                <a:cs typeface="Times New Roman" charset="0"/>
              </a:rPr>
              <a:t>d.</a:t>
            </a:r>
            <a:r>
              <a:rPr lang="el-GR" sz="2000">
                <a:latin typeface="Arial Narrow" charset="0"/>
                <a:ea typeface="Times New Roman" charset="0"/>
                <a:cs typeface="Times New Roman" charset="0"/>
              </a:rPr>
              <a:t>	</a:t>
            </a:r>
            <a:r>
              <a:rPr lang="en-US" sz="2000">
                <a:latin typeface="Arial Narrow" charset="0"/>
                <a:ea typeface="Times New Roman" charset="0"/>
                <a:cs typeface="Times New Roman" charset="0"/>
              </a:rPr>
              <a:t>X</a:t>
            </a:r>
            <a:r>
              <a:rPr lang="el-GR" sz="2000" baseline="-30000">
                <a:latin typeface="Arial Narrow" charset="0"/>
                <a:ea typeface="Times New Roman" charset="0"/>
                <a:cs typeface="Times New Roman" charset="0"/>
              </a:rPr>
              <a:t>4</a:t>
            </a:r>
            <a:r>
              <a:rPr lang="el-GR" sz="2000">
                <a:latin typeface="Arial Narrow" charset="0"/>
                <a:ea typeface="Times New Roman" charset="0"/>
                <a:cs typeface="Times New Roman" charset="0"/>
              </a:rPr>
              <a:t>(</a:t>
            </a:r>
            <a:r>
              <a:rPr lang="en-US" sz="2000">
                <a:latin typeface="Arial Narrow" charset="0"/>
                <a:ea typeface="Times New Roman" charset="0"/>
                <a:cs typeface="Times New Roman" charset="0"/>
              </a:rPr>
              <a:t>z</a:t>
            </a:r>
            <a:r>
              <a:rPr lang="el-GR" sz="2000">
                <a:latin typeface="Arial Narrow" charset="0"/>
                <a:ea typeface="Times New Roman" charset="0"/>
                <a:cs typeface="Times New Roman" charset="0"/>
              </a:rPr>
              <a:t>)=4</a:t>
            </a:r>
            <a:r>
              <a:rPr lang="en-US" sz="2000">
                <a:latin typeface="Arial Narrow" charset="0"/>
                <a:ea typeface="Times New Roman" charset="0"/>
                <a:cs typeface="Times New Roman" charset="0"/>
              </a:rPr>
              <a:t>z</a:t>
            </a:r>
            <a:r>
              <a:rPr lang="el-GR" sz="2000" baseline="30000">
                <a:latin typeface="Arial Narrow" charset="0"/>
                <a:ea typeface="Times New Roman" charset="0"/>
                <a:cs typeface="Times New Roman" charset="0"/>
              </a:rPr>
              <a:t>2</a:t>
            </a:r>
            <a:r>
              <a:rPr lang="el-GR" sz="2000">
                <a:latin typeface="Arial Narrow" charset="0"/>
                <a:ea typeface="Times New Roman" charset="0"/>
                <a:cs typeface="Times New Roman" charset="0"/>
              </a:rPr>
              <a:t>+6</a:t>
            </a:r>
            <a:r>
              <a:rPr lang="en-US" sz="2000">
                <a:latin typeface="Arial Narrow" charset="0"/>
                <a:ea typeface="Times New Roman" charset="0"/>
                <a:cs typeface="Times New Roman" charset="0"/>
              </a:rPr>
              <a:t>z</a:t>
            </a:r>
            <a:r>
              <a:rPr lang="el-GR" sz="2000">
                <a:latin typeface="Arial Narrow" charset="0"/>
                <a:ea typeface="Times New Roman" charset="0"/>
                <a:cs typeface="Times New Roman" charset="0"/>
              </a:rPr>
              <a:t>+5+</a:t>
            </a:r>
            <a:r>
              <a:rPr lang="en-US" sz="2000">
                <a:latin typeface="Arial Narrow" charset="0"/>
                <a:ea typeface="Times New Roman" charset="0"/>
                <a:cs typeface="Times New Roman" charset="0"/>
              </a:rPr>
              <a:t>z</a:t>
            </a:r>
            <a:r>
              <a:rPr lang="el-GR" sz="2000" baseline="30000">
                <a:latin typeface="Arial Narrow" charset="0"/>
                <a:ea typeface="Times New Roman" charset="0"/>
                <a:cs typeface="Times New Roman" charset="0"/>
              </a:rPr>
              <a:t>-2</a:t>
            </a:r>
            <a:r>
              <a:rPr lang="el-GR" sz="2000">
                <a:latin typeface="Arial Narrow" charset="0"/>
                <a:ea typeface="Times New Roman" charset="0"/>
                <a:cs typeface="Times New Roman" charset="0"/>
              </a:rPr>
              <a:t>+2</a:t>
            </a:r>
            <a:r>
              <a:rPr lang="en-US" sz="2000">
                <a:latin typeface="Arial Narrow" charset="0"/>
                <a:ea typeface="Times New Roman" charset="0"/>
                <a:cs typeface="Times New Roman" charset="0"/>
              </a:rPr>
              <a:t>z</a:t>
            </a:r>
            <a:r>
              <a:rPr lang="el-GR" sz="2000" baseline="30000">
                <a:latin typeface="Arial Narrow" charset="0"/>
                <a:ea typeface="Times New Roman" charset="0"/>
                <a:cs typeface="Times New Roman" charset="0"/>
              </a:rPr>
              <a:t>-3</a:t>
            </a:r>
            <a:r>
              <a:rPr lang="el-GR" sz="2000">
                <a:latin typeface="Arial Narrow" charset="0"/>
                <a:ea typeface="Times New Roman" charset="0"/>
                <a:cs typeface="Times New Roman" charset="0"/>
              </a:rPr>
              <a:t>, 	</a:t>
            </a:r>
            <a:r>
              <a:rPr lang="en-US" sz="2000">
                <a:latin typeface="Arial Narrow" charset="0"/>
                <a:ea typeface="Times New Roman" charset="0"/>
                <a:cs typeface="Times New Roman" charset="0"/>
              </a:rPr>
              <a:t>ROC:</a:t>
            </a:r>
            <a:r>
              <a:rPr lang="el-GR" sz="2000">
                <a:latin typeface="Arial Narrow" charset="0"/>
                <a:ea typeface="Times New Roman" charset="0"/>
                <a:cs typeface="Times New Roman" charset="0"/>
              </a:rPr>
              <a:t>	 </a:t>
            </a:r>
            <a:r>
              <a:rPr lang="en-US" sz="2000">
                <a:latin typeface="Arial Narrow" charset="0"/>
                <a:ea typeface="Times New Roman" charset="0"/>
                <a:cs typeface="Times New Roman" charset="0"/>
              </a:rPr>
              <a:t>entire z-plane except  z</a:t>
            </a:r>
            <a:r>
              <a:rPr lang="el-GR" sz="2000">
                <a:latin typeface="Arial Narrow" charset="0"/>
                <a:ea typeface="Times New Roman" charset="0"/>
                <a:cs typeface="Times New Roman" charset="0"/>
              </a:rPr>
              <a:t>=0 </a:t>
            </a:r>
            <a:r>
              <a:rPr lang="en-US" sz="2000">
                <a:latin typeface="Arial Narrow" charset="0"/>
                <a:ea typeface="Times New Roman" charset="0"/>
                <a:cs typeface="Times New Roman" charset="0"/>
              </a:rPr>
              <a:t>and</a:t>
            </a:r>
            <a:r>
              <a:rPr lang="el-GR" sz="2000">
                <a:latin typeface="Arial Narrow" charset="0"/>
                <a:ea typeface="Times New Roman" charset="0"/>
                <a:cs typeface="Times New Roman" charset="0"/>
              </a:rPr>
              <a:t> </a:t>
            </a:r>
            <a:r>
              <a:rPr lang="en-US" sz="2000">
                <a:latin typeface="Arial Narrow" charset="0"/>
                <a:ea typeface="Times New Roman" charset="0"/>
                <a:cs typeface="Times New Roman" charset="0"/>
              </a:rPr>
              <a:t>z</a:t>
            </a:r>
            <a:r>
              <a:rPr lang="el-GR" sz="2000">
                <a:latin typeface="Arial Narrow" charset="0"/>
                <a:ea typeface="Times New Roman" charset="0"/>
                <a:cs typeface="Times New Roman" charset="0"/>
              </a:rPr>
              <a:t>=</a:t>
            </a:r>
            <a:r>
              <a:rPr lang="en-US" sz="2000">
                <a:latin typeface="Arial Narrow" charset="0"/>
                <a:ea typeface="Times New Roman" charset="0"/>
                <a:cs typeface="Times New Roman" charset="0"/>
                <a:sym typeface="Symbol" charset="2"/>
              </a:rPr>
              <a:t></a:t>
            </a:r>
            <a:endParaRPr lang="el-GR" sz="2000">
              <a:latin typeface="Arial Narrow" charset="0"/>
              <a:ea typeface="Times New Roman" charset="0"/>
              <a:cs typeface="Times New Roman" charset="0"/>
            </a:endParaRPr>
          </a:p>
          <a:p>
            <a:pPr eaLnBrk="0" hangingPunct="0"/>
            <a:r>
              <a:rPr lang="en-US" sz="2000">
                <a:latin typeface="Arial Narrow" charset="0"/>
                <a:ea typeface="Times New Roman" charset="0"/>
                <a:cs typeface="Times New Roman" charset="0"/>
              </a:rPr>
              <a:t>e.</a:t>
            </a:r>
            <a:r>
              <a:rPr lang="el-GR" sz="2000">
                <a:latin typeface="Arial Narrow" charset="0"/>
                <a:ea typeface="Times New Roman" charset="0"/>
                <a:cs typeface="Times New Roman" charset="0"/>
              </a:rPr>
              <a:t>	</a:t>
            </a:r>
            <a:r>
              <a:rPr lang="en-US" sz="2000">
                <a:latin typeface="Arial Narrow" charset="0"/>
                <a:ea typeface="Times New Roman" charset="0"/>
                <a:cs typeface="Times New Roman" charset="0"/>
              </a:rPr>
              <a:t>X</a:t>
            </a:r>
            <a:r>
              <a:rPr lang="el-GR" sz="2000" baseline="-30000">
                <a:latin typeface="Arial Narrow" charset="0"/>
                <a:ea typeface="Times New Roman" charset="0"/>
                <a:cs typeface="Times New Roman" charset="0"/>
              </a:rPr>
              <a:t>5</a:t>
            </a:r>
            <a:r>
              <a:rPr lang="el-GR" sz="2000">
                <a:latin typeface="Arial Narrow" charset="0"/>
                <a:ea typeface="Times New Roman" charset="0"/>
                <a:cs typeface="Times New Roman" charset="0"/>
              </a:rPr>
              <a:t>(</a:t>
            </a:r>
            <a:r>
              <a:rPr lang="en-US" sz="2000">
                <a:latin typeface="Arial Narrow" charset="0"/>
                <a:ea typeface="Times New Roman" charset="0"/>
                <a:cs typeface="Times New Roman" charset="0"/>
              </a:rPr>
              <a:t>z</a:t>
            </a:r>
            <a:r>
              <a:rPr lang="el-GR" sz="2000">
                <a:latin typeface="Arial Narrow" charset="0"/>
                <a:ea typeface="Times New Roman" charset="0"/>
                <a:cs typeface="Times New Roman" charset="0"/>
              </a:rPr>
              <a:t>)=1, 			</a:t>
            </a:r>
            <a:r>
              <a:rPr lang="en-US" sz="2000">
                <a:latin typeface="Arial Narrow" charset="0"/>
                <a:ea typeface="Times New Roman" charset="0"/>
                <a:cs typeface="Times New Roman" charset="0"/>
              </a:rPr>
              <a:t>ROC:</a:t>
            </a:r>
            <a:r>
              <a:rPr lang="el-GR" sz="2000">
                <a:latin typeface="Arial Narrow" charset="0"/>
                <a:ea typeface="Times New Roman" charset="0"/>
                <a:cs typeface="Times New Roman" charset="0"/>
              </a:rPr>
              <a:t>	 </a:t>
            </a:r>
            <a:r>
              <a:rPr lang="en-US" sz="2000">
                <a:latin typeface="Arial Narrow" charset="0"/>
                <a:ea typeface="Times New Roman" charset="0"/>
                <a:cs typeface="Times New Roman" charset="0"/>
              </a:rPr>
              <a:t>entire z-plane</a:t>
            </a:r>
            <a:endParaRPr lang="en-GB" sz="2000">
              <a:latin typeface="Arial Narrow" charset="0"/>
              <a:ea typeface="Times New Roman" charset="0"/>
              <a:cs typeface="Times New Roman" charset="0"/>
            </a:endParaRPr>
          </a:p>
          <a:p>
            <a:pPr eaLnBrk="0" hangingPunct="0"/>
            <a:r>
              <a:rPr lang="en-US" sz="2000">
                <a:latin typeface="Arial Narrow" charset="0"/>
                <a:ea typeface="Times New Roman" charset="0"/>
                <a:cs typeface="Times New Roman" charset="0"/>
              </a:rPr>
              <a:t>f</a:t>
            </a:r>
            <a:r>
              <a:rPr lang="el-GR" sz="2000">
                <a:latin typeface="Arial Narrow" charset="0"/>
                <a:ea typeface="Times New Roman" charset="0"/>
                <a:cs typeface="Times New Roman" charset="0"/>
              </a:rPr>
              <a:t>.	</a:t>
            </a:r>
            <a:r>
              <a:rPr lang="en-US" sz="2000">
                <a:latin typeface="Arial Narrow" charset="0"/>
                <a:ea typeface="Times New Roman" charset="0"/>
                <a:cs typeface="Times New Roman" charset="0"/>
              </a:rPr>
              <a:t>X</a:t>
            </a:r>
            <a:r>
              <a:rPr lang="el-GR" sz="2000" baseline="-30000">
                <a:latin typeface="Arial Narrow" charset="0"/>
                <a:ea typeface="Times New Roman" charset="0"/>
                <a:cs typeface="Times New Roman" charset="0"/>
              </a:rPr>
              <a:t>6</a:t>
            </a:r>
            <a:r>
              <a:rPr lang="el-GR" sz="2000">
                <a:latin typeface="Arial Narrow" charset="0"/>
                <a:ea typeface="Times New Roman" charset="0"/>
                <a:cs typeface="Times New Roman" charset="0"/>
              </a:rPr>
              <a:t>(</a:t>
            </a:r>
            <a:r>
              <a:rPr lang="en-US" sz="2000">
                <a:latin typeface="Arial Narrow" charset="0"/>
                <a:ea typeface="Times New Roman" charset="0"/>
                <a:cs typeface="Times New Roman" charset="0"/>
              </a:rPr>
              <a:t>z</a:t>
            </a:r>
            <a:r>
              <a:rPr lang="el-GR" sz="2000">
                <a:latin typeface="Arial Narrow" charset="0"/>
                <a:ea typeface="Times New Roman" charset="0"/>
                <a:cs typeface="Times New Roman" charset="0"/>
              </a:rPr>
              <a:t>)=</a:t>
            </a:r>
            <a:r>
              <a:rPr lang="en-US" sz="2000">
                <a:latin typeface="Arial Narrow" charset="0"/>
                <a:ea typeface="Times New Roman" charset="0"/>
                <a:cs typeface="Times New Roman" charset="0"/>
              </a:rPr>
              <a:t>z</a:t>
            </a:r>
            <a:r>
              <a:rPr lang="el-GR" sz="2000" baseline="30000">
                <a:latin typeface="Arial Narrow" charset="0"/>
                <a:ea typeface="Times New Roman" charset="0"/>
                <a:cs typeface="Times New Roman" charset="0"/>
              </a:rPr>
              <a:t>-</a:t>
            </a:r>
            <a:r>
              <a:rPr lang="en-US" sz="2000" baseline="30000">
                <a:latin typeface="Arial Narrow" charset="0"/>
                <a:ea typeface="Times New Roman" charset="0"/>
                <a:cs typeface="Times New Roman" charset="0"/>
              </a:rPr>
              <a:t>m</a:t>
            </a:r>
            <a:r>
              <a:rPr lang="el-GR" sz="2000">
                <a:latin typeface="Arial Narrow" charset="0"/>
                <a:ea typeface="Times New Roman" charset="0"/>
                <a:cs typeface="Times New Roman" charset="0"/>
              </a:rPr>
              <a:t>, </a:t>
            </a:r>
            <a:r>
              <a:rPr lang="en-US" sz="2000">
                <a:latin typeface="Arial Narrow" charset="0"/>
                <a:ea typeface="Times New Roman" charset="0"/>
                <a:cs typeface="Times New Roman" charset="0"/>
              </a:rPr>
              <a:t>where</a:t>
            </a:r>
            <a:r>
              <a:rPr lang="el-GR" sz="2000">
                <a:latin typeface="Arial Narrow" charset="0"/>
                <a:ea typeface="Times New Roman" charset="0"/>
                <a:cs typeface="Times New Roman" charset="0"/>
              </a:rPr>
              <a:t> </a:t>
            </a:r>
            <a:r>
              <a:rPr lang="en-US" sz="2000">
                <a:latin typeface="Arial Narrow" charset="0"/>
                <a:ea typeface="Times New Roman" charset="0"/>
                <a:cs typeface="Times New Roman" charset="0"/>
              </a:rPr>
              <a:t>m</a:t>
            </a:r>
            <a:r>
              <a:rPr lang="el-GR" sz="2000">
                <a:latin typeface="Arial Narrow" charset="0"/>
                <a:ea typeface="Times New Roman" charset="0"/>
                <a:cs typeface="Times New Roman" charset="0"/>
              </a:rPr>
              <a:t>&gt;0, 	</a:t>
            </a:r>
            <a:r>
              <a:rPr lang="en-US" sz="2000">
                <a:latin typeface="Arial Narrow" charset="0"/>
                <a:ea typeface="Times New Roman" charset="0"/>
                <a:cs typeface="Times New Roman" charset="0"/>
              </a:rPr>
              <a:t>ROC:</a:t>
            </a:r>
            <a:r>
              <a:rPr lang="el-GR" sz="2000">
                <a:latin typeface="Arial Narrow" charset="0"/>
                <a:ea typeface="Times New Roman" charset="0"/>
                <a:cs typeface="Times New Roman" charset="0"/>
              </a:rPr>
              <a:t>	 </a:t>
            </a:r>
            <a:r>
              <a:rPr lang="en-US" sz="2000">
                <a:latin typeface="Arial Narrow" charset="0"/>
                <a:ea typeface="Times New Roman" charset="0"/>
                <a:cs typeface="Times New Roman" charset="0"/>
              </a:rPr>
              <a:t>entire z-plane except  z</a:t>
            </a:r>
            <a:r>
              <a:rPr lang="el-GR" sz="2000">
                <a:latin typeface="Arial Narrow" charset="0"/>
                <a:ea typeface="Times New Roman" charset="0"/>
                <a:cs typeface="Times New Roman" charset="0"/>
              </a:rPr>
              <a:t>=0</a:t>
            </a:r>
            <a:endParaRPr lang="en-GB" sz="2000">
              <a:latin typeface="Arial Narrow" charset="0"/>
              <a:ea typeface="Times New Roman" charset="0"/>
              <a:cs typeface="Times New Roman" charset="0"/>
            </a:endParaRPr>
          </a:p>
          <a:p>
            <a:pPr eaLnBrk="0" hangingPunct="0"/>
            <a:r>
              <a:rPr lang="en-US" sz="2000">
                <a:latin typeface="Arial Narrow" charset="0"/>
                <a:ea typeface="Times New Roman" charset="0"/>
                <a:cs typeface="Times New Roman" charset="0"/>
              </a:rPr>
              <a:t>g</a:t>
            </a:r>
            <a:r>
              <a:rPr lang="el-GR" sz="2000">
                <a:latin typeface="Arial Narrow" charset="0"/>
                <a:ea typeface="Times New Roman" charset="0"/>
                <a:cs typeface="Times New Roman" charset="0"/>
              </a:rPr>
              <a:t>.	</a:t>
            </a:r>
            <a:r>
              <a:rPr lang="en-US" sz="2000">
                <a:latin typeface="Arial Narrow" charset="0"/>
                <a:ea typeface="Times New Roman" charset="0"/>
                <a:cs typeface="Times New Roman" charset="0"/>
              </a:rPr>
              <a:t>X</a:t>
            </a:r>
            <a:r>
              <a:rPr lang="el-GR" sz="2000" baseline="-30000">
                <a:latin typeface="Arial Narrow" charset="0"/>
                <a:ea typeface="Times New Roman" charset="0"/>
                <a:cs typeface="Times New Roman" charset="0"/>
              </a:rPr>
              <a:t>7</a:t>
            </a:r>
            <a:r>
              <a:rPr lang="el-GR" sz="2000">
                <a:latin typeface="Arial Narrow" charset="0"/>
                <a:ea typeface="Times New Roman" charset="0"/>
                <a:cs typeface="Times New Roman" charset="0"/>
              </a:rPr>
              <a:t>(</a:t>
            </a:r>
            <a:r>
              <a:rPr lang="en-US" sz="2000">
                <a:latin typeface="Arial Narrow" charset="0"/>
                <a:ea typeface="Times New Roman" charset="0"/>
                <a:cs typeface="Times New Roman" charset="0"/>
              </a:rPr>
              <a:t>z</a:t>
            </a:r>
            <a:r>
              <a:rPr lang="el-GR" sz="2000">
                <a:latin typeface="Arial Narrow" charset="0"/>
                <a:ea typeface="Times New Roman" charset="0"/>
                <a:cs typeface="Times New Roman" charset="0"/>
              </a:rPr>
              <a:t>)=</a:t>
            </a:r>
            <a:r>
              <a:rPr lang="en-US" sz="2000">
                <a:latin typeface="Arial Narrow" charset="0"/>
                <a:ea typeface="Times New Roman" charset="0"/>
                <a:cs typeface="Times New Roman" charset="0"/>
              </a:rPr>
              <a:t>z</a:t>
            </a:r>
            <a:r>
              <a:rPr lang="en-US" sz="2000" baseline="30000">
                <a:latin typeface="Arial Narrow" charset="0"/>
                <a:ea typeface="Times New Roman" charset="0"/>
                <a:cs typeface="Times New Roman" charset="0"/>
              </a:rPr>
              <a:t>m</a:t>
            </a:r>
            <a:r>
              <a:rPr lang="el-GR" sz="2000">
                <a:latin typeface="Arial Narrow" charset="0"/>
                <a:ea typeface="Times New Roman" charset="0"/>
                <a:cs typeface="Times New Roman" charset="0"/>
              </a:rPr>
              <a:t>, </a:t>
            </a:r>
            <a:r>
              <a:rPr lang="en-US" sz="2000">
                <a:latin typeface="Arial Narrow" charset="0"/>
                <a:ea typeface="Times New Roman" charset="0"/>
                <a:cs typeface="Times New Roman" charset="0"/>
              </a:rPr>
              <a:t>where</a:t>
            </a:r>
            <a:r>
              <a:rPr lang="el-GR" sz="2000">
                <a:latin typeface="Arial Narrow" charset="0"/>
                <a:ea typeface="Times New Roman" charset="0"/>
                <a:cs typeface="Times New Roman" charset="0"/>
              </a:rPr>
              <a:t> </a:t>
            </a:r>
            <a:r>
              <a:rPr lang="en-US" sz="2000">
                <a:latin typeface="Arial Narrow" charset="0"/>
                <a:ea typeface="Times New Roman" charset="0"/>
                <a:cs typeface="Times New Roman" charset="0"/>
              </a:rPr>
              <a:t>m</a:t>
            </a:r>
            <a:r>
              <a:rPr lang="el-GR" sz="2000">
                <a:latin typeface="Arial Narrow" charset="0"/>
                <a:ea typeface="Times New Roman" charset="0"/>
                <a:cs typeface="Times New Roman" charset="0"/>
              </a:rPr>
              <a:t>&gt;0, 	</a:t>
            </a:r>
            <a:r>
              <a:rPr lang="en-US" sz="2000">
                <a:latin typeface="Arial Narrow" charset="0"/>
                <a:ea typeface="Times New Roman" charset="0"/>
                <a:cs typeface="Times New Roman" charset="0"/>
              </a:rPr>
              <a:t>ROC:</a:t>
            </a:r>
            <a:r>
              <a:rPr lang="el-GR" sz="2000">
                <a:latin typeface="Arial Narrow" charset="0"/>
                <a:ea typeface="Times New Roman" charset="0"/>
                <a:cs typeface="Times New Roman" charset="0"/>
              </a:rPr>
              <a:t>	 </a:t>
            </a:r>
            <a:r>
              <a:rPr lang="en-US" sz="2000">
                <a:latin typeface="Arial Narrow" charset="0"/>
                <a:ea typeface="Times New Roman" charset="0"/>
                <a:cs typeface="Times New Roman" charset="0"/>
              </a:rPr>
              <a:t>entire z-plane except  z</a:t>
            </a:r>
            <a:r>
              <a:rPr lang="el-GR" sz="2000">
                <a:latin typeface="Arial Narrow" charset="0"/>
                <a:ea typeface="Times New Roman" charset="0"/>
                <a:cs typeface="Times New Roman" charset="0"/>
              </a:rPr>
              <a:t>=</a:t>
            </a:r>
            <a:r>
              <a:rPr lang="en-US" sz="2000">
                <a:latin typeface="Arial Narrow" charset="0"/>
                <a:ea typeface="Times New Roman" charset="0"/>
                <a:cs typeface="Times New Roman" charset="0"/>
                <a:sym typeface="Symbol" charset="2"/>
              </a:rPr>
              <a:t></a:t>
            </a:r>
            <a:endParaRPr lang="en-GB" sz="2000">
              <a:latin typeface="Arial Narrow" charset="0"/>
              <a:ea typeface="Times New Roman" charset="0"/>
              <a:cs typeface="Times New Roman" charset="0"/>
            </a:endParaRPr>
          </a:p>
        </p:txBody>
      </p:sp>
      <p:sp>
        <p:nvSpPr>
          <p:cNvPr id="17411" name="WordArt 3"/>
          <p:cNvSpPr>
            <a:spLocks noChangeArrowheads="1" noChangeShapeType="1" noTextEdit="1"/>
          </p:cNvSpPr>
          <p:nvPr/>
        </p:nvSpPr>
        <p:spPr bwMode="auto">
          <a:xfrm>
            <a:off x="250825" y="95250"/>
            <a:ext cx="2916238" cy="217488"/>
          </a:xfrm>
          <a:prstGeom prst="rect">
            <a:avLst/>
          </a:prstGeom>
        </p:spPr>
        <p:txBody>
          <a:bodyPr wrap="none" fromWordArt="1">
            <a:prstTxWarp prst="textPlain">
              <a:avLst>
                <a:gd name="adj" fmla="val 50000"/>
              </a:avLst>
            </a:prstTxWarp>
          </a:bodyPr>
          <a:lstStyle/>
          <a:p>
            <a:pPr algn="ctr"/>
            <a:r>
              <a:rPr lang="en-US" sz="3600" b="1" kern="10">
                <a:ln w="9525">
                  <a:solidFill>
                    <a:srgbClr val="FF0000"/>
                  </a:solidFill>
                  <a:round/>
                  <a:headEnd/>
                  <a:tailEnd/>
                </a:ln>
                <a:solidFill>
                  <a:srgbClr val="FFFFFF"/>
                </a:solidFill>
                <a:latin typeface="Stencil"/>
                <a:ea typeface="Stencil"/>
                <a:cs typeface="Stencil"/>
              </a:rPr>
              <a:t>z-transform</a:t>
            </a:r>
          </a:p>
        </p:txBody>
      </p:sp>
    </p:spTree>
    <p:extLst>
      <p:ext uri="{BB962C8B-B14F-4D97-AF65-F5344CB8AC3E}">
        <p14:creationId xmlns:p14="http://schemas.microsoft.com/office/powerpoint/2010/main" val="34857345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755576" y="2967335"/>
            <a:ext cx="7632848" cy="954107"/>
          </a:xfrm>
          <a:prstGeom prst="rect">
            <a:avLst/>
          </a:prstGeom>
        </p:spPr>
        <p:txBody>
          <a:bodyPr wrap="square">
            <a:spAutoFit/>
          </a:bodyPr>
          <a:lstStyle/>
          <a:p>
            <a:r>
              <a:rPr lang="el-GR" dirty="0" smtClean="0">
                <a:solidFill>
                  <a:prstClr val="black"/>
                </a:solidFill>
              </a:rPr>
              <a:t>                                                       </a:t>
            </a:r>
            <a:r>
              <a:rPr lang="el-GR" sz="2800" dirty="0" smtClean="0">
                <a:solidFill>
                  <a:srgbClr val="7030A0"/>
                </a:solidFill>
                <a:latin typeface="Times New Roman" panose="02020603050405020304" pitchFamily="18" charset="0"/>
                <a:cs typeface="Times New Roman" panose="02020603050405020304" pitchFamily="18" charset="0"/>
              </a:rPr>
              <a:t>Διάλεξη  1</a:t>
            </a:r>
          </a:p>
          <a:p>
            <a:r>
              <a:rPr lang="el-GR" sz="2800" dirty="0" smtClean="0">
                <a:solidFill>
                  <a:srgbClr val="7030A0"/>
                </a:solidFill>
                <a:latin typeface="Times New Roman" panose="02020603050405020304" pitchFamily="18" charset="0"/>
                <a:cs typeface="Times New Roman" panose="02020603050405020304" pitchFamily="18" charset="0"/>
              </a:rPr>
              <a:t>           ΕΙΣΑΓΩΓΗ ΣΤΟΝ ΨΗΦΙΑΚΟ ΕΛΕΓΧΟ</a:t>
            </a:r>
          </a:p>
        </p:txBody>
      </p:sp>
    </p:spTree>
    <p:extLst>
      <p:ext uri="{BB962C8B-B14F-4D97-AF65-F5344CB8AC3E}">
        <p14:creationId xmlns:p14="http://schemas.microsoft.com/office/powerpoint/2010/main" val="15159415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5"/>
          <p:cNvPicPr>
            <a:picLocks noChangeAspect="1" noChangeArrowheads="1"/>
          </p:cNvPicPr>
          <p:nvPr/>
        </p:nvPicPr>
        <p:blipFill>
          <a:blip r:embed="rId2" cstate="print"/>
          <a:srcRect/>
          <a:stretch>
            <a:fillRect/>
          </a:stretch>
        </p:blipFill>
        <p:spPr bwMode="auto">
          <a:xfrm>
            <a:off x="4643438" y="1027113"/>
            <a:ext cx="3024187" cy="1189037"/>
          </a:xfrm>
          <a:prstGeom prst="rect">
            <a:avLst/>
          </a:prstGeom>
          <a:noFill/>
          <a:ln w="9525">
            <a:noFill/>
            <a:miter lim="800000"/>
            <a:headEnd/>
            <a:tailEnd/>
          </a:ln>
        </p:spPr>
      </p:pic>
      <p:pic>
        <p:nvPicPr>
          <p:cNvPr id="18435" name="Picture 6"/>
          <p:cNvPicPr>
            <a:picLocks noChangeAspect="1" noChangeArrowheads="1"/>
          </p:cNvPicPr>
          <p:nvPr/>
        </p:nvPicPr>
        <p:blipFill>
          <a:blip r:embed="rId3" cstate="print"/>
          <a:srcRect/>
          <a:stretch>
            <a:fillRect/>
          </a:stretch>
        </p:blipFill>
        <p:spPr bwMode="auto">
          <a:xfrm>
            <a:off x="1042988" y="1341438"/>
            <a:ext cx="2089150" cy="557212"/>
          </a:xfrm>
          <a:prstGeom prst="rect">
            <a:avLst/>
          </a:prstGeom>
          <a:noFill/>
          <a:ln w="9525">
            <a:noFill/>
            <a:miter lim="800000"/>
            <a:headEnd/>
            <a:tailEnd/>
          </a:ln>
        </p:spPr>
      </p:pic>
      <p:pic>
        <p:nvPicPr>
          <p:cNvPr id="18436" name="Picture 7"/>
          <p:cNvPicPr>
            <a:picLocks noChangeAspect="1" noChangeArrowheads="1"/>
          </p:cNvPicPr>
          <p:nvPr/>
        </p:nvPicPr>
        <p:blipFill>
          <a:blip r:embed="rId4" cstate="print"/>
          <a:srcRect/>
          <a:stretch>
            <a:fillRect/>
          </a:stretch>
        </p:blipFill>
        <p:spPr bwMode="auto">
          <a:xfrm>
            <a:off x="764083" y="2667000"/>
            <a:ext cx="1674317" cy="635000"/>
          </a:xfrm>
          <a:prstGeom prst="rect">
            <a:avLst/>
          </a:prstGeom>
          <a:noFill/>
          <a:ln w="9525">
            <a:noFill/>
            <a:miter lim="800000"/>
            <a:headEnd/>
            <a:tailEnd/>
          </a:ln>
        </p:spPr>
      </p:pic>
      <p:pic>
        <p:nvPicPr>
          <p:cNvPr id="18437" name="Picture 8"/>
          <p:cNvPicPr>
            <a:picLocks noChangeAspect="1" noChangeArrowheads="1"/>
          </p:cNvPicPr>
          <p:nvPr/>
        </p:nvPicPr>
        <p:blipFill>
          <a:blip r:embed="rId5" cstate="print"/>
          <a:srcRect/>
          <a:stretch>
            <a:fillRect/>
          </a:stretch>
        </p:blipFill>
        <p:spPr bwMode="auto">
          <a:xfrm>
            <a:off x="609600" y="3733800"/>
            <a:ext cx="7713860" cy="2514600"/>
          </a:xfrm>
          <a:prstGeom prst="rect">
            <a:avLst/>
          </a:prstGeom>
          <a:noFill/>
          <a:ln w="9525">
            <a:noFill/>
            <a:miter lim="800000"/>
            <a:headEnd/>
            <a:tailEnd/>
          </a:ln>
        </p:spPr>
      </p:pic>
      <p:sp>
        <p:nvSpPr>
          <p:cNvPr id="18440" name="Rectangle 11"/>
          <p:cNvSpPr>
            <a:spLocks noChangeArrowheads="1"/>
          </p:cNvSpPr>
          <p:nvPr/>
        </p:nvSpPr>
        <p:spPr bwMode="auto">
          <a:xfrm>
            <a:off x="755650" y="908050"/>
            <a:ext cx="7129463" cy="1368425"/>
          </a:xfrm>
          <a:prstGeom prst="rect">
            <a:avLst/>
          </a:prstGeom>
          <a:noFill/>
          <a:ln w="25400">
            <a:solidFill>
              <a:srgbClr val="FF6600"/>
            </a:solidFill>
            <a:miter lim="800000"/>
            <a:headEnd/>
            <a:tailEnd/>
          </a:ln>
        </p:spPr>
        <p:txBody>
          <a:bodyPr wrap="none" anchor="ctr">
            <a:prstTxWarp prst="textNoShape">
              <a:avLst/>
            </a:prstTxWarp>
          </a:bodyPr>
          <a:lstStyle/>
          <a:p>
            <a:endParaRPr lang="en-US"/>
          </a:p>
        </p:txBody>
      </p:sp>
      <p:sp>
        <p:nvSpPr>
          <p:cNvPr id="18441" name="WordArt 12"/>
          <p:cNvSpPr>
            <a:spLocks noChangeArrowheads="1" noChangeShapeType="1" noTextEdit="1"/>
          </p:cNvSpPr>
          <p:nvPr/>
        </p:nvSpPr>
        <p:spPr bwMode="auto">
          <a:xfrm>
            <a:off x="250825" y="95250"/>
            <a:ext cx="2916238" cy="217488"/>
          </a:xfrm>
          <a:prstGeom prst="rect">
            <a:avLst/>
          </a:prstGeom>
        </p:spPr>
        <p:txBody>
          <a:bodyPr wrap="none" fromWordArt="1">
            <a:prstTxWarp prst="textPlain">
              <a:avLst>
                <a:gd name="adj" fmla="val 50000"/>
              </a:avLst>
            </a:prstTxWarp>
          </a:bodyPr>
          <a:lstStyle/>
          <a:p>
            <a:pPr algn="ctr"/>
            <a:r>
              <a:rPr lang="en-US" sz="3600" b="1" kern="10">
                <a:ln w="9525">
                  <a:solidFill>
                    <a:srgbClr val="FF0000"/>
                  </a:solidFill>
                  <a:round/>
                  <a:headEnd/>
                  <a:tailEnd/>
                </a:ln>
                <a:solidFill>
                  <a:srgbClr val="FFFFFF"/>
                </a:solidFill>
                <a:latin typeface="Stencil"/>
                <a:ea typeface="Stencil"/>
                <a:cs typeface="Stencil"/>
              </a:rPr>
              <a:t>z-transform</a:t>
            </a:r>
          </a:p>
        </p:txBody>
      </p:sp>
      <p:sp>
        <p:nvSpPr>
          <p:cNvPr id="8" name="TextBox 7"/>
          <p:cNvSpPr txBox="1"/>
          <p:nvPr/>
        </p:nvSpPr>
        <p:spPr>
          <a:xfrm>
            <a:off x="6781800" y="0"/>
            <a:ext cx="1146994" cy="369332"/>
          </a:xfrm>
          <a:prstGeom prst="rect">
            <a:avLst/>
          </a:prstGeom>
          <a:noFill/>
        </p:spPr>
        <p:txBody>
          <a:bodyPr wrap="none" rtlCol="0">
            <a:spAutoFit/>
          </a:bodyPr>
          <a:lstStyle/>
          <a:p>
            <a:r>
              <a:rPr lang="en-US" dirty="0" smtClean="0">
                <a:solidFill>
                  <a:srgbClr val="000090"/>
                </a:solidFill>
              </a:rPr>
              <a:t>Definition</a:t>
            </a:r>
            <a:endParaRPr lang="en-US" dirty="0">
              <a:solidFill>
                <a:srgbClr val="000090"/>
              </a:solidFill>
            </a:endParaRPr>
          </a:p>
        </p:txBody>
      </p:sp>
    </p:spTree>
    <p:extLst>
      <p:ext uri="{BB962C8B-B14F-4D97-AF65-F5344CB8AC3E}">
        <p14:creationId xmlns:p14="http://schemas.microsoft.com/office/powerpoint/2010/main" val="19458985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6" name="Picture 7"/>
          <p:cNvPicPr>
            <a:picLocks noChangeAspect="1" noChangeArrowheads="1"/>
          </p:cNvPicPr>
          <p:nvPr/>
        </p:nvPicPr>
        <p:blipFill>
          <a:blip r:embed="rId2" cstate="print"/>
          <a:srcRect/>
          <a:stretch>
            <a:fillRect/>
          </a:stretch>
        </p:blipFill>
        <p:spPr bwMode="auto">
          <a:xfrm>
            <a:off x="228600" y="584200"/>
            <a:ext cx="1071563" cy="406400"/>
          </a:xfrm>
          <a:prstGeom prst="rect">
            <a:avLst/>
          </a:prstGeom>
          <a:noFill/>
          <a:ln w="9525">
            <a:noFill/>
            <a:miter lim="800000"/>
            <a:headEnd/>
            <a:tailEnd/>
          </a:ln>
        </p:spPr>
      </p:pic>
      <p:pic>
        <p:nvPicPr>
          <p:cNvPr id="18437" name="Picture 8"/>
          <p:cNvPicPr>
            <a:picLocks noChangeAspect="1" noChangeArrowheads="1"/>
          </p:cNvPicPr>
          <p:nvPr/>
        </p:nvPicPr>
        <p:blipFill>
          <a:blip r:embed="rId3" cstate="print"/>
          <a:srcRect/>
          <a:stretch>
            <a:fillRect/>
          </a:stretch>
        </p:blipFill>
        <p:spPr bwMode="auto">
          <a:xfrm>
            <a:off x="1219200" y="990600"/>
            <a:ext cx="7010400" cy="2285283"/>
          </a:xfrm>
          <a:prstGeom prst="rect">
            <a:avLst/>
          </a:prstGeom>
          <a:noFill/>
          <a:ln w="9525">
            <a:noFill/>
            <a:miter lim="800000"/>
            <a:headEnd/>
            <a:tailEnd/>
          </a:ln>
        </p:spPr>
      </p:pic>
      <p:pic>
        <p:nvPicPr>
          <p:cNvPr id="18438" name="Picture 9"/>
          <p:cNvPicPr>
            <a:picLocks noChangeAspect="1" noChangeArrowheads="1"/>
          </p:cNvPicPr>
          <p:nvPr/>
        </p:nvPicPr>
        <p:blipFill>
          <a:blip r:embed="rId4" cstate="print"/>
          <a:srcRect/>
          <a:stretch>
            <a:fillRect/>
          </a:stretch>
        </p:blipFill>
        <p:spPr bwMode="auto">
          <a:xfrm>
            <a:off x="1219200" y="3962400"/>
            <a:ext cx="6867128" cy="838200"/>
          </a:xfrm>
          <a:prstGeom prst="rect">
            <a:avLst/>
          </a:prstGeom>
          <a:noFill/>
          <a:ln w="9525">
            <a:noFill/>
            <a:miter lim="800000"/>
            <a:headEnd/>
            <a:tailEnd/>
          </a:ln>
        </p:spPr>
      </p:pic>
      <p:pic>
        <p:nvPicPr>
          <p:cNvPr id="18439" name="Picture 10"/>
          <p:cNvPicPr>
            <a:picLocks noChangeAspect="1" noChangeArrowheads="1"/>
          </p:cNvPicPr>
          <p:nvPr/>
        </p:nvPicPr>
        <p:blipFill>
          <a:blip r:embed="rId5" cstate="print"/>
          <a:srcRect/>
          <a:stretch>
            <a:fillRect/>
          </a:stretch>
        </p:blipFill>
        <p:spPr bwMode="auto">
          <a:xfrm>
            <a:off x="2362200" y="5181600"/>
            <a:ext cx="4267200" cy="689282"/>
          </a:xfrm>
          <a:prstGeom prst="rect">
            <a:avLst/>
          </a:prstGeom>
          <a:noFill/>
          <a:ln w="9525">
            <a:noFill/>
            <a:miter lim="800000"/>
            <a:headEnd/>
            <a:tailEnd/>
          </a:ln>
        </p:spPr>
      </p:pic>
      <p:sp>
        <p:nvSpPr>
          <p:cNvPr id="18440" name="Rectangle 11"/>
          <p:cNvSpPr>
            <a:spLocks noChangeArrowheads="1"/>
          </p:cNvSpPr>
          <p:nvPr/>
        </p:nvSpPr>
        <p:spPr bwMode="auto">
          <a:xfrm>
            <a:off x="1219200" y="4876800"/>
            <a:ext cx="7129463" cy="1368425"/>
          </a:xfrm>
          <a:prstGeom prst="rect">
            <a:avLst/>
          </a:prstGeom>
          <a:noFill/>
          <a:ln w="25400">
            <a:solidFill>
              <a:srgbClr val="FF6600"/>
            </a:solidFill>
            <a:miter lim="800000"/>
            <a:headEnd/>
            <a:tailEnd/>
          </a:ln>
        </p:spPr>
        <p:txBody>
          <a:bodyPr wrap="none" anchor="ctr">
            <a:prstTxWarp prst="textNoShape">
              <a:avLst/>
            </a:prstTxWarp>
          </a:bodyPr>
          <a:lstStyle/>
          <a:p>
            <a:endParaRPr lang="en-US"/>
          </a:p>
        </p:txBody>
      </p:sp>
      <p:sp>
        <p:nvSpPr>
          <p:cNvPr id="18441" name="WordArt 12"/>
          <p:cNvSpPr>
            <a:spLocks noChangeArrowheads="1" noChangeShapeType="1" noTextEdit="1"/>
          </p:cNvSpPr>
          <p:nvPr/>
        </p:nvSpPr>
        <p:spPr bwMode="auto">
          <a:xfrm>
            <a:off x="250825" y="95250"/>
            <a:ext cx="2916238" cy="217488"/>
          </a:xfrm>
          <a:prstGeom prst="rect">
            <a:avLst/>
          </a:prstGeom>
        </p:spPr>
        <p:txBody>
          <a:bodyPr wrap="none" fromWordArt="1">
            <a:prstTxWarp prst="textPlain">
              <a:avLst>
                <a:gd name="adj" fmla="val 50000"/>
              </a:avLst>
            </a:prstTxWarp>
          </a:bodyPr>
          <a:lstStyle/>
          <a:p>
            <a:pPr algn="ctr"/>
            <a:r>
              <a:rPr lang="en-US" sz="3600" b="1" kern="10">
                <a:ln w="9525">
                  <a:solidFill>
                    <a:srgbClr val="FF0000"/>
                  </a:solidFill>
                  <a:round/>
                  <a:headEnd/>
                  <a:tailEnd/>
                </a:ln>
                <a:solidFill>
                  <a:srgbClr val="FFFFFF"/>
                </a:solidFill>
                <a:latin typeface="Stencil"/>
                <a:ea typeface="Stencil"/>
                <a:cs typeface="Stencil"/>
              </a:rPr>
              <a:t>z-transform</a:t>
            </a:r>
          </a:p>
        </p:txBody>
      </p:sp>
      <p:sp>
        <p:nvSpPr>
          <p:cNvPr id="8" name="TextBox 7"/>
          <p:cNvSpPr txBox="1"/>
          <p:nvPr/>
        </p:nvSpPr>
        <p:spPr>
          <a:xfrm>
            <a:off x="4495800" y="76200"/>
            <a:ext cx="4419600" cy="646331"/>
          </a:xfrm>
          <a:prstGeom prst="rect">
            <a:avLst/>
          </a:prstGeom>
          <a:noFill/>
        </p:spPr>
        <p:txBody>
          <a:bodyPr wrap="square" rtlCol="0">
            <a:spAutoFit/>
          </a:bodyPr>
          <a:lstStyle/>
          <a:p>
            <a:pPr algn="r"/>
            <a:r>
              <a:rPr lang="en-US" dirty="0" smtClean="0">
                <a:solidFill>
                  <a:srgbClr val="000090"/>
                </a:solidFill>
              </a:rPr>
              <a:t>Z-Transform calculated on the unit circle equals to DTFT</a:t>
            </a:r>
            <a:endParaRPr lang="en-US" dirty="0">
              <a:solidFill>
                <a:srgbClr val="000090"/>
              </a:solidFill>
            </a:endParaRPr>
          </a:p>
        </p:txBody>
      </p:sp>
    </p:spTree>
    <p:extLst>
      <p:ext uri="{BB962C8B-B14F-4D97-AF65-F5344CB8AC3E}">
        <p14:creationId xmlns:p14="http://schemas.microsoft.com/office/powerpoint/2010/main" val="16970366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458" name="Object 2"/>
          <p:cNvGraphicFramePr>
            <a:graphicFrameLocks noChangeAspect="1"/>
          </p:cNvGraphicFramePr>
          <p:nvPr/>
        </p:nvGraphicFramePr>
        <p:xfrm>
          <a:off x="533400" y="3724275"/>
          <a:ext cx="8120063" cy="771525"/>
        </p:xfrm>
        <a:graphic>
          <a:graphicData uri="http://schemas.openxmlformats.org/presentationml/2006/ole">
            <mc:AlternateContent xmlns:mc="http://schemas.openxmlformats.org/markup-compatibility/2006">
              <mc:Choice xmlns:v="urn:schemas-microsoft-com:vml" Requires="v">
                <p:oleObj spid="_x0000_s9227" name="Equation" r:id="rId3" imgW="7320029" imgH="695306" progId="Equation.3">
                  <p:embed/>
                </p:oleObj>
              </mc:Choice>
              <mc:Fallback>
                <p:oleObj name="Equation" r:id="rId3" imgW="7320029" imgH="695306" progId="Equation.3">
                  <p:embed/>
                  <p:pic>
                    <p:nvPicPr>
                      <p:cNvPr id="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3724275"/>
                        <a:ext cx="8120063" cy="771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459" name="Text Box 3"/>
          <p:cNvSpPr txBox="1">
            <a:spLocks noChangeArrowheads="1"/>
          </p:cNvSpPr>
          <p:nvPr/>
        </p:nvSpPr>
        <p:spPr bwMode="auto">
          <a:xfrm>
            <a:off x="2362200" y="407988"/>
            <a:ext cx="4416425" cy="519112"/>
          </a:xfrm>
          <a:prstGeom prst="rect">
            <a:avLst/>
          </a:prstGeom>
          <a:noFill/>
          <a:ln w="9525">
            <a:noFill/>
            <a:miter lim="800000"/>
            <a:headEnd/>
            <a:tailEnd/>
          </a:ln>
        </p:spPr>
        <p:txBody>
          <a:bodyPr wrap="none">
            <a:prstTxWarp prst="textNoShape">
              <a:avLst/>
            </a:prstTxWarp>
            <a:spAutoFit/>
          </a:bodyPr>
          <a:lstStyle/>
          <a:p>
            <a:pPr eaLnBrk="0" hangingPunct="0"/>
            <a:r>
              <a:rPr lang="en-US" sz="2800" b="1">
                <a:solidFill>
                  <a:srgbClr val="CC3300"/>
                </a:solidFill>
                <a:latin typeface="Albertus Medium" pitchFamily="34" charset="0"/>
              </a:rPr>
              <a:t>Existence of the z-transform</a:t>
            </a:r>
            <a:endParaRPr lang="en-GB" sz="2800" b="1">
              <a:solidFill>
                <a:srgbClr val="CC3300"/>
              </a:solidFill>
              <a:latin typeface="Albertus Medium" pitchFamily="34" charset="0"/>
            </a:endParaRPr>
          </a:p>
        </p:txBody>
      </p:sp>
      <p:sp>
        <p:nvSpPr>
          <p:cNvPr id="19460" name="Text Box 4"/>
          <p:cNvSpPr txBox="1">
            <a:spLocks noChangeArrowheads="1"/>
          </p:cNvSpPr>
          <p:nvPr/>
        </p:nvSpPr>
        <p:spPr bwMode="auto">
          <a:xfrm>
            <a:off x="609600" y="1335088"/>
            <a:ext cx="8100194" cy="1938992"/>
          </a:xfrm>
          <a:prstGeom prst="rect">
            <a:avLst/>
          </a:prstGeom>
          <a:noFill/>
          <a:ln w="9525">
            <a:noFill/>
            <a:miter lim="800000"/>
            <a:headEnd/>
            <a:tailEnd/>
          </a:ln>
        </p:spPr>
        <p:txBody>
          <a:bodyPr wrap="none">
            <a:prstTxWarp prst="textNoShape">
              <a:avLst/>
            </a:prstTxWarp>
            <a:spAutoFit/>
          </a:bodyPr>
          <a:lstStyle/>
          <a:p>
            <a:pPr eaLnBrk="0" hangingPunct="0"/>
            <a:r>
              <a:rPr lang="en-US" sz="2400" dirty="0">
                <a:latin typeface="Albertus Medium" pitchFamily="34" charset="0"/>
              </a:rPr>
              <a:t>Since the </a:t>
            </a:r>
            <a:r>
              <a:rPr lang="en-US" sz="2400" dirty="0" err="1">
                <a:latin typeface="Albertus Medium" pitchFamily="34" charset="0"/>
              </a:rPr>
              <a:t>z</a:t>
            </a:r>
            <a:r>
              <a:rPr lang="en-US" sz="2400" dirty="0">
                <a:latin typeface="Albertus Medium" pitchFamily="34" charset="0"/>
              </a:rPr>
              <a:t>-transform is an infinite power series, </a:t>
            </a:r>
          </a:p>
          <a:p>
            <a:pPr eaLnBrk="0" hangingPunct="0"/>
            <a:r>
              <a:rPr lang="en-US" sz="2400" dirty="0">
                <a:latin typeface="Albertus Medium" pitchFamily="34" charset="0"/>
              </a:rPr>
              <a:t>it may not exist (converge) for all values of the variable </a:t>
            </a:r>
            <a:r>
              <a:rPr lang="en-US" sz="2400" dirty="0" err="1">
                <a:latin typeface="Albertus Medium" pitchFamily="34" charset="0"/>
              </a:rPr>
              <a:t>z</a:t>
            </a:r>
            <a:r>
              <a:rPr lang="en-US" sz="2400" dirty="0">
                <a:latin typeface="Albertus Medium" pitchFamily="34" charset="0"/>
              </a:rPr>
              <a:t>.</a:t>
            </a:r>
          </a:p>
          <a:p>
            <a:pPr eaLnBrk="0" hangingPunct="0"/>
            <a:endParaRPr lang="en-US" sz="2400" dirty="0">
              <a:latin typeface="Albertus Medium" pitchFamily="34" charset="0"/>
            </a:endParaRPr>
          </a:p>
          <a:p>
            <a:pPr eaLnBrk="0" hangingPunct="0"/>
            <a:r>
              <a:rPr lang="en-US" sz="2400" dirty="0">
                <a:latin typeface="Albertus Medium" pitchFamily="34" charset="0"/>
              </a:rPr>
              <a:t>The Region-of-Convergence (ROC) of </a:t>
            </a:r>
            <a:r>
              <a:rPr lang="en-US" sz="2400" dirty="0" err="1">
                <a:latin typeface="Albertus Medium" pitchFamily="34" charset="0"/>
              </a:rPr>
              <a:t>X(z</a:t>
            </a:r>
            <a:r>
              <a:rPr lang="en-US" sz="2400" dirty="0">
                <a:latin typeface="Albertus Medium" pitchFamily="34" charset="0"/>
              </a:rPr>
              <a:t>) is the set of all </a:t>
            </a:r>
          </a:p>
          <a:p>
            <a:pPr eaLnBrk="0" hangingPunct="0"/>
            <a:r>
              <a:rPr lang="en-US" sz="2400" dirty="0">
                <a:latin typeface="Albertus Medium" pitchFamily="34" charset="0"/>
              </a:rPr>
              <a:t>values of </a:t>
            </a:r>
            <a:r>
              <a:rPr lang="en-US" sz="2400" dirty="0" err="1">
                <a:latin typeface="Albertus Medium" pitchFamily="34" charset="0"/>
              </a:rPr>
              <a:t>z</a:t>
            </a:r>
            <a:r>
              <a:rPr lang="en-US" sz="2400" dirty="0">
                <a:latin typeface="Albertus Medium" pitchFamily="34" charset="0"/>
              </a:rPr>
              <a:t> for which </a:t>
            </a:r>
            <a:r>
              <a:rPr lang="en-US" sz="2400" dirty="0" err="1">
                <a:latin typeface="Albertus Medium" pitchFamily="34" charset="0"/>
              </a:rPr>
              <a:t>X(z</a:t>
            </a:r>
            <a:r>
              <a:rPr lang="en-US" sz="2400" dirty="0">
                <a:latin typeface="Albertus Medium" pitchFamily="34" charset="0"/>
              </a:rPr>
              <a:t>) attains a </a:t>
            </a:r>
            <a:r>
              <a:rPr lang="en-US" sz="2400" b="1" dirty="0">
                <a:latin typeface="Albertus Medium" pitchFamily="34" charset="0"/>
              </a:rPr>
              <a:t>finite </a:t>
            </a:r>
            <a:r>
              <a:rPr lang="en-US" sz="2400" dirty="0">
                <a:latin typeface="Albertus Medium" pitchFamily="34" charset="0"/>
              </a:rPr>
              <a:t>value.</a:t>
            </a:r>
            <a:endParaRPr lang="en-GB" sz="2400" dirty="0">
              <a:latin typeface="Albertus Medium" pitchFamily="34" charset="0"/>
            </a:endParaRPr>
          </a:p>
        </p:txBody>
      </p:sp>
      <p:sp>
        <p:nvSpPr>
          <p:cNvPr id="19461" name="Text Box 5"/>
          <p:cNvSpPr txBox="1">
            <a:spLocks noChangeArrowheads="1"/>
          </p:cNvSpPr>
          <p:nvPr/>
        </p:nvSpPr>
        <p:spPr bwMode="auto">
          <a:xfrm>
            <a:off x="457200" y="4968875"/>
            <a:ext cx="8744101" cy="830997"/>
          </a:xfrm>
          <a:prstGeom prst="rect">
            <a:avLst/>
          </a:prstGeom>
          <a:noFill/>
          <a:ln w="9525">
            <a:noFill/>
            <a:miter lim="800000"/>
            <a:headEnd/>
            <a:tailEnd/>
          </a:ln>
        </p:spPr>
        <p:txBody>
          <a:bodyPr wrap="none">
            <a:prstTxWarp prst="textNoShape">
              <a:avLst/>
            </a:prstTxWarp>
            <a:spAutoFit/>
          </a:bodyPr>
          <a:lstStyle/>
          <a:p>
            <a:pPr eaLnBrk="0" hangingPunct="0"/>
            <a:r>
              <a:rPr lang="en-US" sz="2400" dirty="0">
                <a:latin typeface="Albertus Medium" pitchFamily="34" charset="0"/>
              </a:rPr>
              <a:t>The above expression states that |</a:t>
            </a:r>
            <a:r>
              <a:rPr lang="en-US" sz="2400" dirty="0" err="1">
                <a:latin typeface="Albertus Medium" pitchFamily="34" charset="0"/>
              </a:rPr>
              <a:t>X(z</a:t>
            </a:r>
            <a:r>
              <a:rPr lang="en-US" sz="2400" dirty="0">
                <a:latin typeface="Albertus Medium" pitchFamily="34" charset="0"/>
              </a:rPr>
              <a:t>)| is finite, i.e. converges,</a:t>
            </a:r>
          </a:p>
          <a:p>
            <a:pPr eaLnBrk="0" hangingPunct="0"/>
            <a:r>
              <a:rPr lang="en-US" sz="2400" dirty="0">
                <a:latin typeface="Albertus Medium" pitchFamily="34" charset="0"/>
              </a:rPr>
              <a:t>if the sequence </a:t>
            </a:r>
            <a:r>
              <a:rPr lang="en-US" sz="2400" dirty="0" err="1">
                <a:latin typeface="Albertus Medium" pitchFamily="34" charset="0"/>
              </a:rPr>
              <a:t>x(n)r</a:t>
            </a:r>
            <a:r>
              <a:rPr lang="en-US" sz="2400" baseline="30000" dirty="0" err="1">
                <a:latin typeface="Albertus Medium" pitchFamily="34" charset="0"/>
              </a:rPr>
              <a:t>-n</a:t>
            </a:r>
            <a:r>
              <a:rPr lang="en-US" sz="2400" dirty="0">
                <a:latin typeface="Albertus Medium" pitchFamily="34" charset="0"/>
              </a:rPr>
              <a:t> is </a:t>
            </a:r>
            <a:r>
              <a:rPr lang="en-US" sz="2400" b="1" dirty="0">
                <a:solidFill>
                  <a:schemeClr val="accent2"/>
                </a:solidFill>
                <a:latin typeface="Albertus Medium" pitchFamily="34" charset="0"/>
              </a:rPr>
              <a:t>absolutely</a:t>
            </a:r>
            <a:r>
              <a:rPr lang="en-US" sz="2400" b="1" dirty="0" smtClean="0">
                <a:solidFill>
                  <a:schemeClr val="accent2"/>
                </a:solidFill>
                <a:latin typeface="Albertus Medium" pitchFamily="34" charset="0"/>
              </a:rPr>
              <a:t> </a:t>
            </a:r>
            <a:r>
              <a:rPr lang="en-US" sz="2400" b="1" dirty="0" err="1" smtClean="0">
                <a:solidFill>
                  <a:schemeClr val="accent2"/>
                </a:solidFill>
                <a:latin typeface="Albertus Medium" pitchFamily="34" charset="0"/>
              </a:rPr>
              <a:t>summable</a:t>
            </a:r>
            <a:r>
              <a:rPr lang="en-US" sz="2400" dirty="0" smtClean="0">
                <a:latin typeface="Albertus Medium" pitchFamily="34" charset="0"/>
              </a:rPr>
              <a:t>.</a:t>
            </a:r>
            <a:endParaRPr lang="en-GB" sz="2400" dirty="0">
              <a:latin typeface="Albertus Medium" pitchFamily="34" charset="0"/>
            </a:endParaRPr>
          </a:p>
        </p:txBody>
      </p:sp>
      <p:sp>
        <p:nvSpPr>
          <p:cNvPr id="19462" name="WordArt 6"/>
          <p:cNvSpPr>
            <a:spLocks noChangeArrowheads="1" noChangeShapeType="1" noTextEdit="1"/>
          </p:cNvSpPr>
          <p:nvPr/>
        </p:nvSpPr>
        <p:spPr bwMode="auto">
          <a:xfrm>
            <a:off x="250825" y="95250"/>
            <a:ext cx="2916238" cy="217488"/>
          </a:xfrm>
          <a:prstGeom prst="rect">
            <a:avLst/>
          </a:prstGeom>
        </p:spPr>
        <p:txBody>
          <a:bodyPr wrap="none" fromWordArt="1">
            <a:prstTxWarp prst="textPlain">
              <a:avLst>
                <a:gd name="adj" fmla="val 50000"/>
              </a:avLst>
            </a:prstTxWarp>
          </a:bodyPr>
          <a:lstStyle/>
          <a:p>
            <a:pPr algn="ctr"/>
            <a:r>
              <a:rPr lang="en-US" sz="3600" b="1" kern="10">
                <a:ln w="9525">
                  <a:solidFill>
                    <a:srgbClr val="FF0000"/>
                  </a:solidFill>
                  <a:round/>
                  <a:headEnd/>
                  <a:tailEnd/>
                </a:ln>
                <a:solidFill>
                  <a:srgbClr val="FFFFFF"/>
                </a:solidFill>
                <a:latin typeface="Stencil"/>
                <a:ea typeface="Stencil"/>
                <a:cs typeface="Stencil"/>
              </a:rPr>
              <a:t>z-transform</a:t>
            </a:r>
          </a:p>
        </p:txBody>
      </p:sp>
    </p:spTree>
    <p:extLst>
      <p:ext uri="{BB962C8B-B14F-4D97-AF65-F5344CB8AC3E}">
        <p14:creationId xmlns:p14="http://schemas.microsoft.com/office/powerpoint/2010/main" val="29729983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p:cNvPicPr>
            <a:picLocks noChangeAspect="1" noChangeArrowheads="1"/>
          </p:cNvPicPr>
          <p:nvPr/>
        </p:nvPicPr>
        <p:blipFill>
          <a:blip r:embed="rId2" cstate="print"/>
          <a:srcRect/>
          <a:stretch>
            <a:fillRect/>
          </a:stretch>
        </p:blipFill>
        <p:spPr bwMode="auto">
          <a:xfrm>
            <a:off x="6084888" y="3068638"/>
            <a:ext cx="2270125" cy="2581275"/>
          </a:xfrm>
          <a:prstGeom prst="rect">
            <a:avLst/>
          </a:prstGeom>
          <a:noFill/>
          <a:ln w="9525">
            <a:noFill/>
            <a:miter lim="800000"/>
            <a:headEnd/>
            <a:tailEnd/>
          </a:ln>
        </p:spPr>
      </p:pic>
      <p:pic>
        <p:nvPicPr>
          <p:cNvPr id="25603" name="Picture 3"/>
          <p:cNvPicPr>
            <a:picLocks noChangeAspect="1" noChangeArrowheads="1"/>
          </p:cNvPicPr>
          <p:nvPr/>
        </p:nvPicPr>
        <p:blipFill>
          <a:blip r:embed="rId3" cstate="print"/>
          <a:srcRect/>
          <a:stretch>
            <a:fillRect/>
          </a:stretch>
        </p:blipFill>
        <p:spPr bwMode="auto">
          <a:xfrm>
            <a:off x="251520" y="597792"/>
            <a:ext cx="5102225" cy="792162"/>
          </a:xfrm>
          <a:prstGeom prst="rect">
            <a:avLst/>
          </a:prstGeom>
          <a:noFill/>
          <a:ln w="9525">
            <a:noFill/>
            <a:miter lim="800000"/>
            <a:headEnd/>
            <a:tailEnd/>
          </a:ln>
        </p:spPr>
      </p:pic>
      <p:pic>
        <p:nvPicPr>
          <p:cNvPr id="25604" name="Picture 4"/>
          <p:cNvPicPr>
            <a:picLocks noChangeAspect="1" noChangeArrowheads="1"/>
          </p:cNvPicPr>
          <p:nvPr/>
        </p:nvPicPr>
        <p:blipFill>
          <a:blip r:embed="rId4" cstate="print"/>
          <a:srcRect/>
          <a:stretch>
            <a:fillRect/>
          </a:stretch>
        </p:blipFill>
        <p:spPr bwMode="auto">
          <a:xfrm>
            <a:off x="323850" y="1916113"/>
            <a:ext cx="2303463" cy="830262"/>
          </a:xfrm>
          <a:prstGeom prst="rect">
            <a:avLst/>
          </a:prstGeom>
          <a:noFill/>
          <a:ln w="9525">
            <a:noFill/>
            <a:miter lim="800000"/>
            <a:headEnd/>
            <a:tailEnd/>
          </a:ln>
        </p:spPr>
      </p:pic>
      <p:pic>
        <p:nvPicPr>
          <p:cNvPr id="25605" name="Picture 5"/>
          <p:cNvPicPr>
            <a:picLocks noChangeAspect="1" noChangeArrowheads="1"/>
          </p:cNvPicPr>
          <p:nvPr/>
        </p:nvPicPr>
        <p:blipFill>
          <a:blip r:embed="rId5" cstate="print"/>
          <a:srcRect/>
          <a:stretch>
            <a:fillRect/>
          </a:stretch>
        </p:blipFill>
        <p:spPr bwMode="auto">
          <a:xfrm>
            <a:off x="3635375" y="1773238"/>
            <a:ext cx="2665413" cy="1158875"/>
          </a:xfrm>
          <a:prstGeom prst="rect">
            <a:avLst/>
          </a:prstGeom>
          <a:noFill/>
          <a:ln w="9525">
            <a:noFill/>
            <a:miter lim="800000"/>
            <a:headEnd/>
            <a:tailEnd/>
          </a:ln>
        </p:spPr>
      </p:pic>
      <p:pic>
        <p:nvPicPr>
          <p:cNvPr id="25606" name="Picture 6"/>
          <p:cNvPicPr>
            <a:picLocks noChangeAspect="1" noChangeArrowheads="1"/>
          </p:cNvPicPr>
          <p:nvPr/>
        </p:nvPicPr>
        <p:blipFill>
          <a:blip r:embed="rId6" cstate="print"/>
          <a:srcRect/>
          <a:stretch>
            <a:fillRect/>
          </a:stretch>
        </p:blipFill>
        <p:spPr bwMode="auto">
          <a:xfrm>
            <a:off x="468313" y="3429000"/>
            <a:ext cx="4535487" cy="2093913"/>
          </a:xfrm>
          <a:prstGeom prst="rect">
            <a:avLst/>
          </a:prstGeom>
          <a:noFill/>
          <a:ln w="9525">
            <a:noFill/>
            <a:miter lim="800000"/>
            <a:headEnd/>
            <a:tailEnd/>
          </a:ln>
        </p:spPr>
      </p:pic>
      <p:sp>
        <p:nvSpPr>
          <p:cNvPr id="25607" name="WordArt 7"/>
          <p:cNvSpPr>
            <a:spLocks noChangeArrowheads="1" noChangeShapeType="1" noTextEdit="1"/>
          </p:cNvSpPr>
          <p:nvPr/>
        </p:nvSpPr>
        <p:spPr bwMode="auto">
          <a:xfrm>
            <a:off x="250825" y="95250"/>
            <a:ext cx="2916238" cy="217488"/>
          </a:xfrm>
          <a:prstGeom prst="rect">
            <a:avLst/>
          </a:prstGeom>
        </p:spPr>
        <p:txBody>
          <a:bodyPr wrap="none" fromWordArt="1">
            <a:prstTxWarp prst="textPlain">
              <a:avLst>
                <a:gd name="adj" fmla="val 50000"/>
              </a:avLst>
            </a:prstTxWarp>
          </a:bodyPr>
          <a:lstStyle/>
          <a:p>
            <a:pPr algn="ctr"/>
            <a:r>
              <a:rPr lang="en-US" sz="3600" b="1" kern="10">
                <a:ln w="9525">
                  <a:solidFill>
                    <a:srgbClr val="FF0000"/>
                  </a:solidFill>
                  <a:round/>
                  <a:headEnd/>
                  <a:tailEnd/>
                </a:ln>
                <a:solidFill>
                  <a:srgbClr val="FFFFFF"/>
                </a:solidFill>
                <a:latin typeface="Stencil"/>
                <a:ea typeface="Stencil"/>
                <a:cs typeface="Stencil"/>
              </a:rPr>
              <a:t>z-transform</a:t>
            </a:r>
          </a:p>
        </p:txBody>
      </p:sp>
    </p:spTree>
    <p:extLst>
      <p:ext uri="{BB962C8B-B14F-4D97-AF65-F5344CB8AC3E}">
        <p14:creationId xmlns:p14="http://schemas.microsoft.com/office/powerpoint/2010/main" val="34092145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Z-transform-infinite.gif"/>
          <p:cNvPicPr>
            <a:picLocks noChangeAspect="1"/>
          </p:cNvPicPr>
          <p:nvPr/>
        </p:nvPicPr>
        <p:blipFill>
          <a:blip r:embed="rId2" cstate="print"/>
          <a:stretch>
            <a:fillRect/>
          </a:stretch>
        </p:blipFill>
        <p:spPr>
          <a:xfrm>
            <a:off x="530172" y="688488"/>
            <a:ext cx="8232828" cy="5483712"/>
          </a:xfrm>
          <a:prstGeom prst="rect">
            <a:avLst/>
          </a:prstGeom>
        </p:spPr>
      </p:pic>
      <p:sp>
        <p:nvSpPr>
          <p:cNvPr id="5" name="WordArt 5"/>
          <p:cNvSpPr>
            <a:spLocks noChangeArrowheads="1" noChangeShapeType="1" noTextEdit="1"/>
          </p:cNvSpPr>
          <p:nvPr/>
        </p:nvSpPr>
        <p:spPr bwMode="auto">
          <a:xfrm>
            <a:off x="250825" y="95250"/>
            <a:ext cx="2916238" cy="217488"/>
          </a:xfrm>
          <a:prstGeom prst="rect">
            <a:avLst/>
          </a:prstGeom>
        </p:spPr>
        <p:txBody>
          <a:bodyPr wrap="none" fromWordArt="1">
            <a:prstTxWarp prst="textPlain">
              <a:avLst>
                <a:gd name="adj" fmla="val 50000"/>
              </a:avLst>
            </a:prstTxWarp>
          </a:bodyPr>
          <a:lstStyle/>
          <a:p>
            <a:pPr algn="ctr"/>
            <a:r>
              <a:rPr lang="en-US" sz="3600" b="1" kern="10" dirty="0" err="1">
                <a:ln w="9525">
                  <a:solidFill>
                    <a:srgbClr val="FF0000"/>
                  </a:solidFill>
                  <a:round/>
                  <a:headEnd/>
                  <a:tailEnd/>
                </a:ln>
                <a:solidFill>
                  <a:srgbClr val="FFFFFF"/>
                </a:solidFill>
                <a:latin typeface="Stencil"/>
                <a:ea typeface="Stencil"/>
                <a:cs typeface="Stencil"/>
              </a:rPr>
              <a:t>z</a:t>
            </a:r>
            <a:r>
              <a:rPr lang="en-US" sz="3600" b="1" kern="10" dirty="0">
                <a:ln w="9525">
                  <a:solidFill>
                    <a:srgbClr val="FF0000"/>
                  </a:solidFill>
                  <a:round/>
                  <a:headEnd/>
                  <a:tailEnd/>
                </a:ln>
                <a:solidFill>
                  <a:srgbClr val="FFFFFF"/>
                </a:solidFill>
                <a:latin typeface="Stencil"/>
                <a:ea typeface="Stencil"/>
                <a:cs typeface="Stencil"/>
              </a:rPr>
              <a:t>-transform</a:t>
            </a:r>
          </a:p>
        </p:txBody>
      </p:sp>
    </p:spTree>
    <p:extLst>
      <p:ext uri="{BB962C8B-B14F-4D97-AF65-F5344CB8AC3E}">
        <p14:creationId xmlns:p14="http://schemas.microsoft.com/office/powerpoint/2010/main" val="17721448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WordArt 5"/>
          <p:cNvSpPr>
            <a:spLocks noChangeArrowheads="1" noChangeShapeType="1" noTextEdit="1"/>
          </p:cNvSpPr>
          <p:nvPr/>
        </p:nvSpPr>
        <p:spPr bwMode="auto">
          <a:xfrm>
            <a:off x="250825" y="95250"/>
            <a:ext cx="2916238" cy="217488"/>
          </a:xfrm>
          <a:prstGeom prst="rect">
            <a:avLst/>
          </a:prstGeom>
        </p:spPr>
        <p:txBody>
          <a:bodyPr wrap="none" fromWordArt="1">
            <a:prstTxWarp prst="textPlain">
              <a:avLst>
                <a:gd name="adj" fmla="val 50000"/>
              </a:avLst>
            </a:prstTxWarp>
          </a:bodyPr>
          <a:lstStyle/>
          <a:p>
            <a:pPr algn="ctr"/>
            <a:r>
              <a:rPr lang="en-US" sz="3600" b="1" kern="10" dirty="0" err="1">
                <a:ln w="9525">
                  <a:solidFill>
                    <a:srgbClr val="FF0000"/>
                  </a:solidFill>
                  <a:round/>
                  <a:headEnd/>
                  <a:tailEnd/>
                </a:ln>
                <a:solidFill>
                  <a:srgbClr val="FFFFFF"/>
                </a:solidFill>
                <a:latin typeface="Stencil"/>
                <a:ea typeface="Stencil"/>
                <a:cs typeface="Stencil"/>
              </a:rPr>
              <a:t>z</a:t>
            </a:r>
            <a:r>
              <a:rPr lang="en-US" sz="3600" b="1" kern="10" dirty="0">
                <a:ln w="9525">
                  <a:solidFill>
                    <a:srgbClr val="FF0000"/>
                  </a:solidFill>
                  <a:round/>
                  <a:headEnd/>
                  <a:tailEnd/>
                </a:ln>
                <a:solidFill>
                  <a:srgbClr val="FFFFFF"/>
                </a:solidFill>
                <a:latin typeface="Stencil"/>
                <a:ea typeface="Stencil"/>
                <a:cs typeface="Stencil"/>
              </a:rPr>
              <a:t>-transform</a:t>
            </a:r>
          </a:p>
        </p:txBody>
      </p:sp>
      <p:pic>
        <p:nvPicPr>
          <p:cNvPr id="4" name="Picture 3" descr="Z-transform-finite.gif"/>
          <p:cNvPicPr>
            <a:picLocks noChangeAspect="1"/>
          </p:cNvPicPr>
          <p:nvPr/>
        </p:nvPicPr>
        <p:blipFill>
          <a:blip r:embed="rId2" cstate="print"/>
          <a:stretch>
            <a:fillRect/>
          </a:stretch>
        </p:blipFill>
        <p:spPr>
          <a:xfrm>
            <a:off x="1341875" y="533400"/>
            <a:ext cx="6735325" cy="5836489"/>
          </a:xfrm>
          <a:prstGeom prst="rect">
            <a:avLst/>
          </a:prstGeom>
        </p:spPr>
      </p:pic>
    </p:spTree>
    <p:extLst>
      <p:ext uri="{BB962C8B-B14F-4D97-AF65-F5344CB8AC3E}">
        <p14:creationId xmlns:p14="http://schemas.microsoft.com/office/powerpoint/2010/main" val="14685030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187450" y="409575"/>
            <a:ext cx="6151563" cy="5991225"/>
            <a:chOff x="910" y="284"/>
            <a:chExt cx="3104" cy="3774"/>
          </a:xfrm>
        </p:grpSpPr>
        <p:pic>
          <p:nvPicPr>
            <p:cNvPr id="26628" name="Picture 3"/>
            <p:cNvPicPr>
              <a:picLocks noChangeAspect="1" noChangeArrowheads="1"/>
            </p:cNvPicPr>
            <p:nvPr/>
          </p:nvPicPr>
          <p:blipFill>
            <a:blip r:embed="rId2" cstate="print"/>
            <a:srcRect/>
            <a:stretch>
              <a:fillRect/>
            </a:stretch>
          </p:blipFill>
          <p:spPr bwMode="auto">
            <a:xfrm>
              <a:off x="910" y="284"/>
              <a:ext cx="3104" cy="3055"/>
            </a:xfrm>
            <a:prstGeom prst="rect">
              <a:avLst/>
            </a:prstGeom>
            <a:noFill/>
            <a:ln w="9525">
              <a:noFill/>
              <a:miter lim="800000"/>
              <a:headEnd/>
              <a:tailEnd/>
            </a:ln>
          </p:spPr>
        </p:pic>
        <p:pic>
          <p:nvPicPr>
            <p:cNvPr id="26629" name="Picture 4"/>
            <p:cNvPicPr>
              <a:picLocks noChangeAspect="1" noChangeArrowheads="1"/>
            </p:cNvPicPr>
            <p:nvPr/>
          </p:nvPicPr>
          <p:blipFill>
            <a:blip r:embed="rId3" cstate="print"/>
            <a:srcRect/>
            <a:stretch>
              <a:fillRect/>
            </a:stretch>
          </p:blipFill>
          <p:spPr bwMode="auto">
            <a:xfrm>
              <a:off x="1020" y="3294"/>
              <a:ext cx="2903" cy="764"/>
            </a:xfrm>
            <a:prstGeom prst="rect">
              <a:avLst/>
            </a:prstGeom>
            <a:noFill/>
            <a:ln w="9525">
              <a:noFill/>
              <a:miter lim="800000"/>
              <a:headEnd/>
              <a:tailEnd/>
            </a:ln>
          </p:spPr>
        </p:pic>
      </p:grpSp>
      <p:sp>
        <p:nvSpPr>
          <p:cNvPr id="26627" name="WordArt 5"/>
          <p:cNvSpPr>
            <a:spLocks noChangeArrowheads="1" noChangeShapeType="1" noTextEdit="1"/>
          </p:cNvSpPr>
          <p:nvPr/>
        </p:nvSpPr>
        <p:spPr bwMode="auto">
          <a:xfrm>
            <a:off x="250825" y="95250"/>
            <a:ext cx="2916238" cy="217488"/>
          </a:xfrm>
          <a:prstGeom prst="rect">
            <a:avLst/>
          </a:prstGeom>
        </p:spPr>
        <p:txBody>
          <a:bodyPr wrap="none" fromWordArt="1">
            <a:prstTxWarp prst="textPlain">
              <a:avLst>
                <a:gd name="adj" fmla="val 50000"/>
              </a:avLst>
            </a:prstTxWarp>
          </a:bodyPr>
          <a:lstStyle/>
          <a:p>
            <a:pPr algn="ctr"/>
            <a:r>
              <a:rPr lang="en-US" sz="3600" b="1" kern="10">
                <a:ln w="9525">
                  <a:solidFill>
                    <a:srgbClr val="FF0000"/>
                  </a:solidFill>
                  <a:round/>
                  <a:headEnd/>
                  <a:tailEnd/>
                </a:ln>
                <a:solidFill>
                  <a:srgbClr val="FFFFFF"/>
                </a:solidFill>
                <a:latin typeface="Stencil"/>
                <a:ea typeface="Stencil"/>
                <a:cs typeface="Stencil"/>
              </a:rPr>
              <a:t>z-transform</a:t>
            </a:r>
          </a:p>
        </p:txBody>
      </p:sp>
    </p:spTree>
    <p:extLst>
      <p:ext uri="{BB962C8B-B14F-4D97-AF65-F5344CB8AC3E}">
        <p14:creationId xmlns:p14="http://schemas.microsoft.com/office/powerpoint/2010/main" val="6483618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1155700" y="415925"/>
            <a:ext cx="6831013" cy="5984875"/>
            <a:chOff x="728" y="300"/>
            <a:chExt cx="4303" cy="3770"/>
          </a:xfrm>
        </p:grpSpPr>
        <p:pic>
          <p:nvPicPr>
            <p:cNvPr id="28676" name="Picture 2"/>
            <p:cNvPicPr>
              <a:picLocks noChangeAspect="1" noChangeArrowheads="1"/>
            </p:cNvPicPr>
            <p:nvPr/>
          </p:nvPicPr>
          <p:blipFill>
            <a:blip r:embed="rId2" cstate="print"/>
            <a:srcRect/>
            <a:stretch>
              <a:fillRect/>
            </a:stretch>
          </p:blipFill>
          <p:spPr bwMode="auto">
            <a:xfrm>
              <a:off x="728" y="300"/>
              <a:ext cx="4303" cy="1814"/>
            </a:xfrm>
            <a:prstGeom prst="rect">
              <a:avLst/>
            </a:prstGeom>
            <a:noFill/>
            <a:ln w="9525">
              <a:noFill/>
              <a:miter lim="800000"/>
              <a:headEnd/>
              <a:tailEnd/>
            </a:ln>
          </p:spPr>
        </p:pic>
        <p:pic>
          <p:nvPicPr>
            <p:cNvPr id="28677" name="Picture 3"/>
            <p:cNvPicPr>
              <a:picLocks noChangeAspect="1" noChangeArrowheads="1"/>
            </p:cNvPicPr>
            <p:nvPr/>
          </p:nvPicPr>
          <p:blipFill>
            <a:blip r:embed="rId3" cstate="print"/>
            <a:srcRect/>
            <a:stretch>
              <a:fillRect/>
            </a:stretch>
          </p:blipFill>
          <p:spPr bwMode="auto">
            <a:xfrm>
              <a:off x="740" y="2205"/>
              <a:ext cx="4280" cy="1865"/>
            </a:xfrm>
            <a:prstGeom prst="rect">
              <a:avLst/>
            </a:prstGeom>
            <a:noFill/>
            <a:ln w="9525">
              <a:noFill/>
              <a:miter lim="800000"/>
              <a:headEnd/>
              <a:tailEnd/>
            </a:ln>
          </p:spPr>
        </p:pic>
      </p:grpSp>
      <p:sp>
        <p:nvSpPr>
          <p:cNvPr id="28675" name="WordArt 5"/>
          <p:cNvSpPr>
            <a:spLocks noChangeArrowheads="1" noChangeShapeType="1" noTextEdit="1"/>
          </p:cNvSpPr>
          <p:nvPr/>
        </p:nvSpPr>
        <p:spPr bwMode="auto">
          <a:xfrm>
            <a:off x="250825" y="95250"/>
            <a:ext cx="2916238" cy="217488"/>
          </a:xfrm>
          <a:prstGeom prst="rect">
            <a:avLst/>
          </a:prstGeom>
        </p:spPr>
        <p:txBody>
          <a:bodyPr wrap="none" fromWordArt="1">
            <a:prstTxWarp prst="textPlain">
              <a:avLst>
                <a:gd name="adj" fmla="val 50000"/>
              </a:avLst>
            </a:prstTxWarp>
          </a:bodyPr>
          <a:lstStyle/>
          <a:p>
            <a:pPr algn="ctr"/>
            <a:r>
              <a:rPr lang="en-US" sz="3600" b="1" kern="10">
                <a:ln w="9525">
                  <a:solidFill>
                    <a:srgbClr val="FF0000"/>
                  </a:solidFill>
                  <a:round/>
                  <a:headEnd/>
                  <a:tailEnd/>
                </a:ln>
                <a:solidFill>
                  <a:srgbClr val="FFFFFF"/>
                </a:solidFill>
                <a:latin typeface="Stencil"/>
                <a:ea typeface="Stencil"/>
                <a:cs typeface="Stencil"/>
              </a:rPr>
              <a:t>z-transform</a:t>
            </a:r>
          </a:p>
        </p:txBody>
      </p:sp>
    </p:spTree>
    <p:extLst>
      <p:ext uri="{BB962C8B-B14F-4D97-AF65-F5344CB8AC3E}">
        <p14:creationId xmlns:p14="http://schemas.microsoft.com/office/powerpoint/2010/main" val="4115489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p:cNvPicPr>
            <a:picLocks noChangeAspect="1" noChangeArrowheads="1"/>
          </p:cNvPicPr>
          <p:nvPr/>
        </p:nvPicPr>
        <p:blipFill>
          <a:blip r:embed="rId2" cstate="print"/>
          <a:srcRect/>
          <a:stretch>
            <a:fillRect/>
          </a:stretch>
        </p:blipFill>
        <p:spPr bwMode="auto">
          <a:xfrm>
            <a:off x="3851275" y="836613"/>
            <a:ext cx="2376488" cy="695325"/>
          </a:xfrm>
          <a:prstGeom prst="rect">
            <a:avLst/>
          </a:prstGeom>
          <a:noFill/>
          <a:ln w="9525">
            <a:noFill/>
            <a:miter lim="800000"/>
            <a:headEnd/>
            <a:tailEnd/>
          </a:ln>
        </p:spPr>
      </p:pic>
      <p:pic>
        <p:nvPicPr>
          <p:cNvPr id="29699" name="Picture 3"/>
          <p:cNvPicPr>
            <a:picLocks noChangeAspect="1" noChangeArrowheads="1"/>
          </p:cNvPicPr>
          <p:nvPr/>
        </p:nvPicPr>
        <p:blipFill>
          <a:blip r:embed="rId3" cstate="print"/>
          <a:srcRect/>
          <a:stretch>
            <a:fillRect/>
          </a:stretch>
        </p:blipFill>
        <p:spPr bwMode="auto">
          <a:xfrm>
            <a:off x="611188" y="1076325"/>
            <a:ext cx="1728787" cy="336550"/>
          </a:xfrm>
          <a:prstGeom prst="rect">
            <a:avLst/>
          </a:prstGeom>
          <a:noFill/>
          <a:ln w="9525">
            <a:noFill/>
            <a:miter lim="800000"/>
            <a:headEnd/>
            <a:tailEnd/>
          </a:ln>
        </p:spPr>
      </p:pic>
      <p:pic>
        <p:nvPicPr>
          <p:cNvPr id="29700" name="Picture 4"/>
          <p:cNvPicPr>
            <a:picLocks noChangeAspect="1" noChangeArrowheads="1"/>
          </p:cNvPicPr>
          <p:nvPr/>
        </p:nvPicPr>
        <p:blipFill>
          <a:blip r:embed="rId4" cstate="print"/>
          <a:srcRect/>
          <a:stretch>
            <a:fillRect/>
          </a:stretch>
        </p:blipFill>
        <p:spPr bwMode="auto">
          <a:xfrm>
            <a:off x="468313" y="1989138"/>
            <a:ext cx="5030787" cy="215900"/>
          </a:xfrm>
          <a:prstGeom prst="rect">
            <a:avLst/>
          </a:prstGeom>
          <a:noFill/>
          <a:ln w="9525">
            <a:noFill/>
            <a:miter lim="800000"/>
            <a:headEnd/>
            <a:tailEnd/>
          </a:ln>
        </p:spPr>
      </p:pic>
      <p:pic>
        <p:nvPicPr>
          <p:cNvPr id="29701" name="Picture 5"/>
          <p:cNvPicPr>
            <a:picLocks noChangeAspect="1" noChangeArrowheads="1"/>
          </p:cNvPicPr>
          <p:nvPr/>
        </p:nvPicPr>
        <p:blipFill>
          <a:blip r:embed="rId5" cstate="print"/>
          <a:srcRect/>
          <a:stretch>
            <a:fillRect/>
          </a:stretch>
        </p:blipFill>
        <p:spPr bwMode="auto">
          <a:xfrm>
            <a:off x="539750" y="2420938"/>
            <a:ext cx="1898650" cy="485775"/>
          </a:xfrm>
          <a:prstGeom prst="rect">
            <a:avLst/>
          </a:prstGeom>
          <a:noFill/>
          <a:ln w="9525">
            <a:noFill/>
            <a:miter lim="800000"/>
            <a:headEnd/>
            <a:tailEnd/>
          </a:ln>
        </p:spPr>
      </p:pic>
      <p:pic>
        <p:nvPicPr>
          <p:cNvPr id="29702" name="Picture 6"/>
          <p:cNvPicPr>
            <a:picLocks noChangeAspect="1" noChangeArrowheads="1"/>
          </p:cNvPicPr>
          <p:nvPr/>
        </p:nvPicPr>
        <p:blipFill>
          <a:blip r:embed="rId6" cstate="print"/>
          <a:srcRect/>
          <a:stretch>
            <a:fillRect/>
          </a:stretch>
        </p:blipFill>
        <p:spPr bwMode="auto">
          <a:xfrm>
            <a:off x="611188" y="3213100"/>
            <a:ext cx="4095750" cy="2979738"/>
          </a:xfrm>
          <a:prstGeom prst="rect">
            <a:avLst/>
          </a:prstGeom>
          <a:noFill/>
          <a:ln w="9525">
            <a:noFill/>
            <a:miter lim="800000"/>
            <a:headEnd/>
            <a:tailEnd/>
          </a:ln>
        </p:spPr>
      </p:pic>
      <p:pic>
        <p:nvPicPr>
          <p:cNvPr id="29703" name="Picture 7"/>
          <p:cNvPicPr>
            <a:picLocks noChangeAspect="1" noChangeArrowheads="1"/>
          </p:cNvPicPr>
          <p:nvPr/>
        </p:nvPicPr>
        <p:blipFill>
          <a:blip r:embed="rId7" cstate="print"/>
          <a:srcRect/>
          <a:stretch>
            <a:fillRect/>
          </a:stretch>
        </p:blipFill>
        <p:spPr bwMode="auto">
          <a:xfrm>
            <a:off x="5724525" y="4365625"/>
            <a:ext cx="2762250" cy="296863"/>
          </a:xfrm>
          <a:prstGeom prst="rect">
            <a:avLst/>
          </a:prstGeom>
          <a:noFill/>
          <a:ln w="9525">
            <a:noFill/>
            <a:miter lim="800000"/>
            <a:headEnd/>
            <a:tailEnd/>
          </a:ln>
        </p:spPr>
      </p:pic>
      <p:pic>
        <p:nvPicPr>
          <p:cNvPr id="29704" name="Picture 8"/>
          <p:cNvPicPr>
            <a:picLocks noChangeAspect="1" noChangeArrowheads="1"/>
          </p:cNvPicPr>
          <p:nvPr/>
        </p:nvPicPr>
        <p:blipFill>
          <a:blip r:embed="rId8" cstate="print"/>
          <a:srcRect/>
          <a:stretch>
            <a:fillRect/>
          </a:stretch>
        </p:blipFill>
        <p:spPr bwMode="auto">
          <a:xfrm>
            <a:off x="5219700" y="5300663"/>
            <a:ext cx="3267075" cy="225425"/>
          </a:xfrm>
          <a:prstGeom prst="rect">
            <a:avLst/>
          </a:prstGeom>
          <a:noFill/>
          <a:ln w="9525">
            <a:noFill/>
            <a:miter lim="800000"/>
            <a:headEnd/>
            <a:tailEnd/>
          </a:ln>
        </p:spPr>
      </p:pic>
      <p:sp>
        <p:nvSpPr>
          <p:cNvPr id="29705" name="Rectangle 9"/>
          <p:cNvSpPr>
            <a:spLocks noChangeArrowheads="1"/>
          </p:cNvSpPr>
          <p:nvPr/>
        </p:nvSpPr>
        <p:spPr bwMode="auto">
          <a:xfrm>
            <a:off x="323850" y="765175"/>
            <a:ext cx="6480175" cy="792163"/>
          </a:xfrm>
          <a:prstGeom prst="rect">
            <a:avLst/>
          </a:prstGeom>
          <a:noFill/>
          <a:ln w="25400">
            <a:solidFill>
              <a:srgbClr val="FF6600"/>
            </a:solidFill>
            <a:miter lim="800000"/>
            <a:headEnd/>
            <a:tailEnd/>
          </a:ln>
        </p:spPr>
        <p:txBody>
          <a:bodyPr wrap="none" anchor="ctr">
            <a:prstTxWarp prst="textNoShape">
              <a:avLst/>
            </a:prstTxWarp>
          </a:bodyPr>
          <a:lstStyle/>
          <a:p>
            <a:endParaRPr lang="en-US"/>
          </a:p>
        </p:txBody>
      </p:sp>
      <p:sp>
        <p:nvSpPr>
          <p:cNvPr id="29706" name="Text Box 10"/>
          <p:cNvSpPr txBox="1">
            <a:spLocks noChangeArrowheads="1"/>
          </p:cNvSpPr>
          <p:nvPr/>
        </p:nvSpPr>
        <p:spPr bwMode="auto">
          <a:xfrm>
            <a:off x="233363" y="398463"/>
            <a:ext cx="2609850" cy="366712"/>
          </a:xfrm>
          <a:prstGeom prst="rect">
            <a:avLst/>
          </a:prstGeom>
          <a:noFill/>
          <a:ln w="9525">
            <a:noFill/>
            <a:miter lim="800000"/>
            <a:headEnd/>
            <a:tailEnd/>
          </a:ln>
        </p:spPr>
        <p:txBody>
          <a:bodyPr wrap="none">
            <a:prstTxWarp prst="textNoShape">
              <a:avLst/>
            </a:prstTxWarp>
            <a:spAutoFit/>
          </a:bodyPr>
          <a:lstStyle/>
          <a:p>
            <a:r>
              <a:rPr lang="en-US">
                <a:solidFill>
                  <a:schemeClr val="accent2"/>
                </a:solidFill>
                <a:latin typeface="Arial Black" charset="0"/>
              </a:rPr>
              <a:t>Inverse z-transform</a:t>
            </a:r>
          </a:p>
        </p:txBody>
      </p:sp>
      <p:sp>
        <p:nvSpPr>
          <p:cNvPr id="29707" name="WordArt 11"/>
          <p:cNvSpPr>
            <a:spLocks noChangeArrowheads="1" noChangeShapeType="1" noTextEdit="1"/>
          </p:cNvSpPr>
          <p:nvPr/>
        </p:nvSpPr>
        <p:spPr bwMode="auto">
          <a:xfrm>
            <a:off x="250825" y="69850"/>
            <a:ext cx="2916238" cy="217488"/>
          </a:xfrm>
          <a:prstGeom prst="rect">
            <a:avLst/>
          </a:prstGeom>
        </p:spPr>
        <p:txBody>
          <a:bodyPr wrap="none" fromWordArt="1">
            <a:prstTxWarp prst="textPlain">
              <a:avLst>
                <a:gd name="adj" fmla="val 50000"/>
              </a:avLst>
            </a:prstTxWarp>
          </a:bodyPr>
          <a:lstStyle/>
          <a:p>
            <a:pPr algn="ctr"/>
            <a:r>
              <a:rPr lang="en-US" sz="3600" b="1" kern="10">
                <a:ln w="9525">
                  <a:solidFill>
                    <a:srgbClr val="FF9900"/>
                  </a:solidFill>
                  <a:round/>
                  <a:headEnd/>
                  <a:tailEnd/>
                </a:ln>
                <a:solidFill>
                  <a:srgbClr val="FFFFFF"/>
                </a:solidFill>
                <a:latin typeface="Stencil"/>
                <a:ea typeface="Stencil"/>
                <a:cs typeface="Stencil"/>
              </a:rPr>
              <a:t>inverse z-transform</a:t>
            </a:r>
          </a:p>
        </p:txBody>
      </p:sp>
    </p:spTree>
    <p:extLst>
      <p:ext uri="{BB962C8B-B14F-4D97-AF65-F5344CB8AC3E}">
        <p14:creationId xmlns:p14="http://schemas.microsoft.com/office/powerpoint/2010/main" val="6550536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3"/>
          <p:cNvPicPr>
            <a:picLocks noChangeAspect="1" noChangeArrowheads="1"/>
          </p:cNvPicPr>
          <p:nvPr/>
        </p:nvPicPr>
        <p:blipFill>
          <a:blip r:embed="rId2" cstate="print"/>
          <a:srcRect/>
          <a:stretch>
            <a:fillRect/>
          </a:stretch>
        </p:blipFill>
        <p:spPr bwMode="auto">
          <a:xfrm>
            <a:off x="395288" y="1196975"/>
            <a:ext cx="3732898" cy="631825"/>
          </a:xfrm>
          <a:prstGeom prst="rect">
            <a:avLst/>
          </a:prstGeom>
          <a:noFill/>
          <a:ln w="9525">
            <a:noFill/>
            <a:miter lim="800000"/>
            <a:headEnd/>
            <a:tailEnd/>
          </a:ln>
        </p:spPr>
      </p:pic>
      <p:grpSp>
        <p:nvGrpSpPr>
          <p:cNvPr id="2" name="Group 5"/>
          <p:cNvGrpSpPr>
            <a:grpSpLocks/>
          </p:cNvGrpSpPr>
          <p:nvPr/>
        </p:nvGrpSpPr>
        <p:grpSpPr bwMode="auto">
          <a:xfrm>
            <a:off x="250825" y="620713"/>
            <a:ext cx="5475288" cy="231775"/>
            <a:chOff x="158" y="391"/>
            <a:chExt cx="3449" cy="146"/>
          </a:xfrm>
        </p:grpSpPr>
        <p:pic>
          <p:nvPicPr>
            <p:cNvPr id="30728" name="Picture 2"/>
            <p:cNvPicPr>
              <a:picLocks noChangeAspect="1" noChangeArrowheads="1"/>
            </p:cNvPicPr>
            <p:nvPr/>
          </p:nvPicPr>
          <p:blipFill>
            <a:blip r:embed="rId3" cstate="print"/>
            <a:srcRect/>
            <a:stretch>
              <a:fillRect/>
            </a:stretch>
          </p:blipFill>
          <p:spPr bwMode="auto">
            <a:xfrm>
              <a:off x="158" y="391"/>
              <a:ext cx="2443" cy="142"/>
            </a:xfrm>
            <a:prstGeom prst="rect">
              <a:avLst/>
            </a:prstGeom>
            <a:noFill/>
            <a:ln w="9525">
              <a:noFill/>
              <a:miter lim="800000"/>
              <a:headEnd/>
              <a:tailEnd/>
            </a:ln>
          </p:spPr>
        </p:pic>
        <p:pic>
          <p:nvPicPr>
            <p:cNvPr id="30729" name="Picture 4"/>
            <p:cNvPicPr>
              <a:picLocks noChangeAspect="1" noChangeArrowheads="1"/>
            </p:cNvPicPr>
            <p:nvPr/>
          </p:nvPicPr>
          <p:blipFill>
            <a:blip r:embed="rId4" cstate="print"/>
            <a:srcRect/>
            <a:stretch>
              <a:fillRect/>
            </a:stretch>
          </p:blipFill>
          <p:spPr bwMode="auto">
            <a:xfrm>
              <a:off x="2592" y="407"/>
              <a:ext cx="1015" cy="130"/>
            </a:xfrm>
            <a:prstGeom prst="rect">
              <a:avLst/>
            </a:prstGeom>
            <a:noFill/>
            <a:ln w="9525">
              <a:noFill/>
              <a:miter lim="800000"/>
              <a:headEnd/>
              <a:tailEnd/>
            </a:ln>
          </p:spPr>
        </p:pic>
      </p:grpSp>
      <p:pic>
        <p:nvPicPr>
          <p:cNvPr id="30724" name="Picture 6"/>
          <p:cNvPicPr>
            <a:picLocks noChangeAspect="1" noChangeArrowheads="1"/>
          </p:cNvPicPr>
          <p:nvPr/>
        </p:nvPicPr>
        <p:blipFill>
          <a:blip r:embed="rId5" cstate="print"/>
          <a:srcRect/>
          <a:stretch>
            <a:fillRect/>
          </a:stretch>
        </p:blipFill>
        <p:spPr bwMode="auto">
          <a:xfrm>
            <a:off x="323849" y="2068513"/>
            <a:ext cx="8060993" cy="750887"/>
          </a:xfrm>
          <a:prstGeom prst="rect">
            <a:avLst/>
          </a:prstGeom>
          <a:noFill/>
          <a:ln w="9525">
            <a:noFill/>
            <a:miter lim="800000"/>
            <a:headEnd/>
            <a:tailEnd/>
          </a:ln>
        </p:spPr>
      </p:pic>
      <p:pic>
        <p:nvPicPr>
          <p:cNvPr id="30725" name="Picture 7"/>
          <p:cNvPicPr>
            <a:picLocks noChangeAspect="1" noChangeArrowheads="1"/>
          </p:cNvPicPr>
          <p:nvPr/>
        </p:nvPicPr>
        <p:blipFill>
          <a:blip r:embed="rId6" cstate="print"/>
          <a:srcRect/>
          <a:stretch>
            <a:fillRect/>
          </a:stretch>
        </p:blipFill>
        <p:spPr bwMode="auto">
          <a:xfrm>
            <a:off x="1371600" y="3200400"/>
            <a:ext cx="5621487" cy="838200"/>
          </a:xfrm>
          <a:prstGeom prst="rect">
            <a:avLst/>
          </a:prstGeom>
          <a:noFill/>
          <a:ln w="9525">
            <a:noFill/>
            <a:miter lim="800000"/>
            <a:headEnd/>
            <a:tailEnd/>
          </a:ln>
        </p:spPr>
      </p:pic>
      <p:pic>
        <p:nvPicPr>
          <p:cNvPr id="30726" name="Picture 8"/>
          <p:cNvPicPr>
            <a:picLocks noChangeAspect="1" noChangeArrowheads="1"/>
          </p:cNvPicPr>
          <p:nvPr/>
        </p:nvPicPr>
        <p:blipFill>
          <a:blip r:embed="rId7" cstate="print"/>
          <a:srcRect/>
          <a:stretch>
            <a:fillRect/>
          </a:stretch>
        </p:blipFill>
        <p:spPr bwMode="auto">
          <a:xfrm>
            <a:off x="1376363" y="4265613"/>
            <a:ext cx="1722696" cy="763587"/>
          </a:xfrm>
          <a:prstGeom prst="rect">
            <a:avLst/>
          </a:prstGeom>
          <a:noFill/>
          <a:ln w="9525">
            <a:noFill/>
            <a:miter lim="800000"/>
            <a:headEnd/>
            <a:tailEnd/>
          </a:ln>
        </p:spPr>
      </p:pic>
      <p:sp>
        <p:nvSpPr>
          <p:cNvPr id="30727" name="WordArt 9"/>
          <p:cNvSpPr>
            <a:spLocks noChangeArrowheads="1" noChangeShapeType="1" noTextEdit="1"/>
          </p:cNvSpPr>
          <p:nvPr/>
        </p:nvSpPr>
        <p:spPr bwMode="auto">
          <a:xfrm>
            <a:off x="250825" y="95250"/>
            <a:ext cx="2916238" cy="217488"/>
          </a:xfrm>
          <a:prstGeom prst="rect">
            <a:avLst/>
          </a:prstGeom>
        </p:spPr>
        <p:txBody>
          <a:bodyPr wrap="none" fromWordArt="1">
            <a:prstTxWarp prst="textPlain">
              <a:avLst>
                <a:gd name="adj" fmla="val 50000"/>
              </a:avLst>
            </a:prstTxWarp>
          </a:bodyPr>
          <a:lstStyle/>
          <a:p>
            <a:pPr algn="ctr"/>
            <a:r>
              <a:rPr lang="en-US" sz="3600" b="1" kern="10">
                <a:ln w="9525">
                  <a:solidFill>
                    <a:srgbClr val="FF9900"/>
                  </a:solidFill>
                  <a:round/>
                  <a:headEnd/>
                  <a:tailEnd/>
                </a:ln>
                <a:solidFill>
                  <a:srgbClr val="FFFFFF"/>
                </a:solidFill>
                <a:latin typeface="Stencil"/>
                <a:ea typeface="Stencil"/>
                <a:cs typeface="Stencil"/>
              </a:rPr>
              <a:t>inverse z-transform</a:t>
            </a:r>
          </a:p>
        </p:txBody>
      </p:sp>
    </p:spTree>
    <p:extLst>
      <p:ext uri="{BB962C8B-B14F-4D97-AF65-F5344CB8AC3E}">
        <p14:creationId xmlns:p14="http://schemas.microsoft.com/office/powerpoint/2010/main" val="35547620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304800" y="549275"/>
            <a:ext cx="2791048" cy="430887"/>
          </a:xfrm>
          <a:prstGeom prst="rect">
            <a:avLst/>
          </a:prstGeom>
          <a:noFill/>
          <a:ln w="9525">
            <a:noFill/>
            <a:miter lim="800000"/>
            <a:headEnd/>
            <a:tailEnd/>
          </a:ln>
        </p:spPr>
        <p:txBody>
          <a:bodyPr wrap="none">
            <a:prstTxWarp prst="textNoShape">
              <a:avLst/>
            </a:prstTxWarp>
            <a:spAutoFit/>
          </a:bodyPr>
          <a:lstStyle/>
          <a:p>
            <a:r>
              <a:rPr lang="el-GR" sz="2200" b="1" dirty="0" smtClean="0">
                <a:solidFill>
                  <a:schemeClr val="accent2"/>
                </a:solidFill>
                <a:latin typeface="Tahoma" charset="0"/>
              </a:rPr>
              <a:t>Στόχοι Μαθήματος</a:t>
            </a:r>
            <a:endParaRPr lang="en-US" sz="2200" b="1" dirty="0">
              <a:solidFill>
                <a:schemeClr val="accent2"/>
              </a:solidFill>
              <a:latin typeface="Tahoma" charset="0"/>
            </a:endParaRPr>
          </a:p>
        </p:txBody>
      </p:sp>
      <p:sp>
        <p:nvSpPr>
          <p:cNvPr id="3" name="TextBox 2"/>
          <p:cNvSpPr txBox="1"/>
          <p:nvPr/>
        </p:nvSpPr>
        <p:spPr>
          <a:xfrm>
            <a:off x="533400" y="1295400"/>
            <a:ext cx="8001000" cy="1754327"/>
          </a:xfrm>
          <a:prstGeom prst="rect">
            <a:avLst/>
          </a:prstGeom>
          <a:noFill/>
        </p:spPr>
        <p:txBody>
          <a:bodyPr wrap="square" rtlCol="0">
            <a:spAutoFit/>
          </a:bodyPr>
          <a:lstStyle/>
          <a:p>
            <a:r>
              <a:rPr lang="en-US" dirty="0" err="1" smtClean="0"/>
              <a:t>Το</a:t>
            </a:r>
            <a:r>
              <a:rPr lang="en-US" dirty="0" smtClean="0"/>
              <a:t> </a:t>
            </a:r>
            <a:r>
              <a:rPr lang="en-US" dirty="0" err="1" smtClean="0"/>
              <a:t>μάθημα</a:t>
            </a:r>
            <a:r>
              <a:rPr lang="en-US" dirty="0" smtClean="0"/>
              <a:t> </a:t>
            </a:r>
            <a:r>
              <a:rPr lang="en-US" dirty="0" err="1" smtClean="0"/>
              <a:t>αυτό</a:t>
            </a:r>
            <a:r>
              <a:rPr lang="en-US" dirty="0" smtClean="0"/>
              <a:t> </a:t>
            </a:r>
            <a:r>
              <a:rPr lang="en-US" dirty="0" err="1" smtClean="0"/>
              <a:t>πραγματεύεται</a:t>
            </a:r>
            <a:r>
              <a:rPr lang="en-US" dirty="0" smtClean="0"/>
              <a:t> </a:t>
            </a:r>
            <a:r>
              <a:rPr lang="en-US" dirty="0" err="1" smtClean="0"/>
              <a:t>την</a:t>
            </a:r>
            <a:r>
              <a:rPr lang="en-US" dirty="0" smtClean="0"/>
              <a:t> </a:t>
            </a:r>
            <a:r>
              <a:rPr lang="en-US" dirty="0" err="1" smtClean="0"/>
              <a:t>ανάλυση</a:t>
            </a:r>
            <a:r>
              <a:rPr lang="en-US" dirty="0" smtClean="0"/>
              <a:t> </a:t>
            </a:r>
            <a:r>
              <a:rPr lang="en-US" dirty="0" err="1" smtClean="0"/>
              <a:t>και</a:t>
            </a:r>
            <a:r>
              <a:rPr lang="en-US" dirty="0" smtClean="0"/>
              <a:t> </a:t>
            </a:r>
            <a:r>
              <a:rPr lang="en-US" dirty="0" err="1" smtClean="0"/>
              <a:t>σχεδίαση</a:t>
            </a:r>
            <a:r>
              <a:rPr lang="en-US" dirty="0" smtClean="0"/>
              <a:t> </a:t>
            </a:r>
            <a:r>
              <a:rPr lang="en-US" dirty="0" err="1" smtClean="0"/>
              <a:t>συστημάτων</a:t>
            </a:r>
            <a:r>
              <a:rPr lang="en-US" dirty="0" smtClean="0"/>
              <a:t> </a:t>
            </a:r>
            <a:r>
              <a:rPr lang="en-US" dirty="0" err="1" smtClean="0"/>
              <a:t>ψηφιακού</a:t>
            </a:r>
            <a:r>
              <a:rPr lang="en-US" dirty="0" smtClean="0"/>
              <a:t> </a:t>
            </a:r>
            <a:r>
              <a:rPr lang="en-US" dirty="0" err="1" smtClean="0"/>
              <a:t>ελέγχου</a:t>
            </a:r>
            <a:r>
              <a:rPr lang="en-US" dirty="0" smtClean="0"/>
              <a:t>. </a:t>
            </a:r>
            <a:r>
              <a:rPr lang="en-US" dirty="0" err="1" smtClean="0"/>
              <a:t>Αφού</a:t>
            </a:r>
            <a:r>
              <a:rPr lang="en-US" dirty="0" smtClean="0"/>
              <a:t> </a:t>
            </a:r>
            <a:r>
              <a:rPr lang="en-US" dirty="0" err="1" smtClean="0"/>
              <a:t>επαναλάβουμε</a:t>
            </a:r>
            <a:r>
              <a:rPr lang="en-US" dirty="0" smtClean="0"/>
              <a:t> </a:t>
            </a:r>
            <a:r>
              <a:rPr lang="en-US" dirty="0" err="1" smtClean="0"/>
              <a:t>τις</a:t>
            </a:r>
            <a:r>
              <a:rPr lang="en-US" dirty="0" smtClean="0"/>
              <a:t> </a:t>
            </a:r>
            <a:r>
              <a:rPr lang="en-US" dirty="0" err="1" smtClean="0"/>
              <a:t>βασικές</a:t>
            </a:r>
            <a:r>
              <a:rPr lang="en-US" dirty="0" smtClean="0"/>
              <a:t> </a:t>
            </a:r>
            <a:r>
              <a:rPr lang="en-US" dirty="0" err="1" smtClean="0"/>
              <a:t>έννοιες</a:t>
            </a:r>
            <a:r>
              <a:rPr lang="en-US" dirty="0" smtClean="0"/>
              <a:t> </a:t>
            </a:r>
            <a:r>
              <a:rPr lang="en-US" dirty="0" err="1" smtClean="0"/>
              <a:t>των</a:t>
            </a:r>
            <a:r>
              <a:rPr lang="en-US" dirty="0" smtClean="0"/>
              <a:t> </a:t>
            </a:r>
            <a:r>
              <a:rPr lang="en-US" dirty="0" err="1" smtClean="0"/>
              <a:t>διακριτών</a:t>
            </a:r>
            <a:r>
              <a:rPr lang="en-US" dirty="0" smtClean="0"/>
              <a:t> </a:t>
            </a:r>
            <a:r>
              <a:rPr lang="en-US" dirty="0" err="1" smtClean="0"/>
              <a:t>σημάτων</a:t>
            </a:r>
            <a:r>
              <a:rPr lang="en-US" dirty="0" smtClean="0"/>
              <a:t> </a:t>
            </a:r>
            <a:r>
              <a:rPr lang="en-US" dirty="0" err="1" smtClean="0"/>
              <a:t>και</a:t>
            </a:r>
            <a:r>
              <a:rPr lang="en-US" dirty="0" smtClean="0"/>
              <a:t> </a:t>
            </a:r>
            <a:r>
              <a:rPr lang="en-US" dirty="0" err="1" smtClean="0"/>
              <a:t>συστημάτων</a:t>
            </a:r>
            <a:r>
              <a:rPr lang="en-US" dirty="0" smtClean="0"/>
              <a:t>, </a:t>
            </a:r>
            <a:r>
              <a:rPr lang="en-US" dirty="0" err="1" smtClean="0"/>
              <a:t>τη</a:t>
            </a:r>
            <a:r>
              <a:rPr lang="en-US" dirty="0" smtClean="0"/>
              <a:t> </a:t>
            </a:r>
            <a:r>
              <a:rPr lang="en-US" dirty="0" err="1" smtClean="0"/>
              <a:t>δειγματοληψία</a:t>
            </a:r>
            <a:r>
              <a:rPr lang="en-US" dirty="0" smtClean="0"/>
              <a:t> </a:t>
            </a:r>
            <a:r>
              <a:rPr lang="en-US" dirty="0" err="1" smtClean="0"/>
              <a:t>και</a:t>
            </a:r>
            <a:r>
              <a:rPr lang="en-US" dirty="0" smtClean="0"/>
              <a:t> </a:t>
            </a:r>
            <a:r>
              <a:rPr lang="en-US" dirty="0" err="1" smtClean="0"/>
              <a:t>τον</a:t>
            </a:r>
            <a:r>
              <a:rPr lang="en-US" dirty="0" smtClean="0"/>
              <a:t> </a:t>
            </a:r>
            <a:r>
              <a:rPr lang="en-US" dirty="0" err="1" smtClean="0"/>
              <a:t>μετασχηματισμό</a:t>
            </a:r>
            <a:r>
              <a:rPr lang="en-US" dirty="0" smtClean="0"/>
              <a:t> </a:t>
            </a:r>
            <a:r>
              <a:rPr lang="en-US" dirty="0" err="1" smtClean="0"/>
              <a:t>z</a:t>
            </a:r>
            <a:r>
              <a:rPr lang="en-US" dirty="0" smtClean="0"/>
              <a:t>, </a:t>
            </a:r>
            <a:r>
              <a:rPr lang="en-US" dirty="0" err="1" smtClean="0"/>
              <a:t>θα</a:t>
            </a:r>
            <a:r>
              <a:rPr lang="en-US" dirty="0" smtClean="0"/>
              <a:t> </a:t>
            </a:r>
            <a:r>
              <a:rPr lang="en-US" dirty="0" err="1" smtClean="0"/>
              <a:t>προχωρήσουμε</a:t>
            </a:r>
            <a:r>
              <a:rPr lang="en-US" dirty="0" smtClean="0"/>
              <a:t> </a:t>
            </a:r>
            <a:r>
              <a:rPr lang="en-US" dirty="0" err="1" smtClean="0"/>
              <a:t>στην</a:t>
            </a:r>
            <a:r>
              <a:rPr lang="en-US" dirty="0" smtClean="0"/>
              <a:t> </a:t>
            </a:r>
            <a:r>
              <a:rPr lang="en-US" dirty="0" err="1" smtClean="0"/>
              <a:t>ανάλυση</a:t>
            </a:r>
            <a:r>
              <a:rPr lang="en-US" dirty="0" smtClean="0"/>
              <a:t> </a:t>
            </a:r>
            <a:r>
              <a:rPr lang="en-US" dirty="0" err="1" smtClean="0"/>
              <a:t>και</a:t>
            </a:r>
            <a:r>
              <a:rPr lang="en-US" dirty="0" smtClean="0"/>
              <a:t> </a:t>
            </a:r>
            <a:r>
              <a:rPr lang="en-US" dirty="0" err="1" smtClean="0"/>
              <a:t>σχεδίαση</a:t>
            </a:r>
            <a:r>
              <a:rPr lang="en-US" dirty="0" smtClean="0"/>
              <a:t> </a:t>
            </a:r>
            <a:r>
              <a:rPr lang="en-US" dirty="0" err="1" smtClean="0"/>
              <a:t>διακριτού</a:t>
            </a:r>
            <a:r>
              <a:rPr lang="en-US" dirty="0" smtClean="0"/>
              <a:t> </a:t>
            </a:r>
            <a:r>
              <a:rPr lang="en-US" dirty="0" err="1" smtClean="0"/>
              <a:t>χρόνου</a:t>
            </a:r>
            <a:r>
              <a:rPr lang="en-US" dirty="0" smtClean="0"/>
              <a:t> </a:t>
            </a:r>
            <a:r>
              <a:rPr lang="en-US" dirty="0" err="1" smtClean="0"/>
              <a:t>συστημάτων</a:t>
            </a:r>
            <a:r>
              <a:rPr lang="en-US" dirty="0" smtClean="0"/>
              <a:t> </a:t>
            </a:r>
            <a:r>
              <a:rPr lang="en-US" dirty="0" err="1" smtClean="0"/>
              <a:t>ελέγχου</a:t>
            </a:r>
            <a:r>
              <a:rPr lang="en-US" dirty="0" smtClean="0"/>
              <a:t> </a:t>
            </a:r>
            <a:r>
              <a:rPr lang="en-US" dirty="0" err="1" smtClean="0"/>
              <a:t>ανοικτού</a:t>
            </a:r>
            <a:r>
              <a:rPr lang="en-US" dirty="0" smtClean="0"/>
              <a:t> </a:t>
            </a:r>
            <a:r>
              <a:rPr lang="en-US" dirty="0" err="1" smtClean="0"/>
              <a:t>και</a:t>
            </a:r>
            <a:r>
              <a:rPr lang="en-US" dirty="0" smtClean="0"/>
              <a:t> </a:t>
            </a:r>
            <a:r>
              <a:rPr lang="en-US" dirty="0" err="1" smtClean="0"/>
              <a:t>κλειστού</a:t>
            </a:r>
            <a:r>
              <a:rPr lang="en-US" dirty="0" smtClean="0"/>
              <a:t> </a:t>
            </a:r>
            <a:r>
              <a:rPr lang="en-US" dirty="0" err="1" smtClean="0"/>
              <a:t>βρόχου</a:t>
            </a:r>
            <a:r>
              <a:rPr lang="en-US" dirty="0" smtClean="0"/>
              <a:t>, </a:t>
            </a:r>
            <a:r>
              <a:rPr lang="en-US" dirty="0" err="1" smtClean="0"/>
              <a:t>στη</a:t>
            </a:r>
            <a:r>
              <a:rPr lang="en-US" dirty="0" smtClean="0"/>
              <a:t> </a:t>
            </a:r>
            <a:r>
              <a:rPr lang="en-US" dirty="0" err="1" smtClean="0"/>
              <a:t>μελέτη</a:t>
            </a:r>
            <a:r>
              <a:rPr lang="en-US" dirty="0" smtClean="0"/>
              <a:t> </a:t>
            </a:r>
            <a:r>
              <a:rPr lang="en-US" dirty="0" err="1" smtClean="0"/>
              <a:t>της</a:t>
            </a:r>
            <a:r>
              <a:rPr lang="en-US" dirty="0" smtClean="0"/>
              <a:t> </a:t>
            </a:r>
            <a:r>
              <a:rPr lang="en-US" dirty="0" err="1" smtClean="0"/>
              <a:t>ευστάθειάς</a:t>
            </a:r>
            <a:r>
              <a:rPr lang="en-US" dirty="0" smtClean="0"/>
              <a:t> </a:t>
            </a:r>
            <a:r>
              <a:rPr lang="en-US" dirty="0" err="1" smtClean="0"/>
              <a:t>τους</a:t>
            </a:r>
            <a:r>
              <a:rPr lang="en-US" dirty="0" smtClean="0"/>
              <a:t> </a:t>
            </a:r>
            <a:r>
              <a:rPr lang="en-US" dirty="0" err="1" smtClean="0"/>
              <a:t>και</a:t>
            </a:r>
            <a:r>
              <a:rPr lang="en-US" dirty="0" smtClean="0"/>
              <a:t> </a:t>
            </a:r>
            <a:r>
              <a:rPr lang="en-US" dirty="0" err="1" smtClean="0"/>
              <a:t>στα</a:t>
            </a:r>
            <a:r>
              <a:rPr lang="en-US" dirty="0" smtClean="0"/>
              <a:t> </a:t>
            </a:r>
            <a:r>
              <a:rPr lang="en-US" dirty="0" err="1" smtClean="0"/>
              <a:t>θέματα</a:t>
            </a:r>
            <a:r>
              <a:rPr lang="en-US" dirty="0" smtClean="0"/>
              <a:t> </a:t>
            </a:r>
            <a:r>
              <a:rPr lang="en-US" dirty="0" err="1" smtClean="0"/>
              <a:t>που</a:t>
            </a:r>
            <a:r>
              <a:rPr lang="en-US" dirty="0" smtClean="0"/>
              <a:t> </a:t>
            </a:r>
            <a:r>
              <a:rPr lang="en-US" dirty="0" err="1" smtClean="0"/>
              <a:t>σχετίζονται</a:t>
            </a:r>
            <a:r>
              <a:rPr lang="en-US" dirty="0" smtClean="0"/>
              <a:t> </a:t>
            </a:r>
            <a:r>
              <a:rPr lang="en-US" dirty="0" err="1" smtClean="0"/>
              <a:t>με</a:t>
            </a:r>
            <a:r>
              <a:rPr lang="en-US" dirty="0" smtClean="0"/>
              <a:t> </a:t>
            </a:r>
            <a:r>
              <a:rPr lang="en-US" dirty="0" err="1" smtClean="0"/>
              <a:t>την</a:t>
            </a:r>
            <a:r>
              <a:rPr lang="en-US" dirty="0" smtClean="0"/>
              <a:t> </a:t>
            </a:r>
            <a:r>
              <a:rPr lang="en-US" dirty="0" err="1" smtClean="0"/>
              <a:t>υλοποίησή</a:t>
            </a:r>
            <a:r>
              <a:rPr lang="en-US" dirty="0" smtClean="0"/>
              <a:t> </a:t>
            </a:r>
            <a:r>
              <a:rPr lang="en-US" dirty="0" err="1" smtClean="0"/>
              <a:t>τους</a:t>
            </a:r>
            <a:r>
              <a:rPr lang="en-US" dirty="0" smtClean="0"/>
              <a:t> </a:t>
            </a:r>
            <a:r>
              <a:rPr lang="en-US" dirty="0" err="1" smtClean="0"/>
              <a:t>με</a:t>
            </a:r>
            <a:r>
              <a:rPr lang="en-US" dirty="0" smtClean="0"/>
              <a:t> </a:t>
            </a:r>
            <a:r>
              <a:rPr lang="en-US" dirty="0" err="1" smtClean="0"/>
              <a:t>μικροελεγκτές</a:t>
            </a:r>
            <a:r>
              <a:rPr lang="en-US" dirty="0" smtClean="0"/>
              <a:t>.</a:t>
            </a:r>
            <a:endParaRPr lang="en-US" dirty="0"/>
          </a:p>
        </p:txBody>
      </p:sp>
    </p:spTree>
    <p:extLst>
      <p:ext uri="{BB962C8B-B14F-4D97-AF65-F5344CB8AC3E}">
        <p14:creationId xmlns:p14="http://schemas.microsoft.com/office/powerpoint/2010/main" val="41430717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p:cNvPicPr>
            <a:picLocks noChangeAspect="1" noChangeArrowheads="1"/>
          </p:cNvPicPr>
          <p:nvPr/>
        </p:nvPicPr>
        <p:blipFill>
          <a:blip r:embed="rId2" cstate="print"/>
          <a:srcRect/>
          <a:stretch>
            <a:fillRect/>
          </a:stretch>
        </p:blipFill>
        <p:spPr bwMode="auto">
          <a:xfrm>
            <a:off x="539750" y="908050"/>
            <a:ext cx="2511425" cy="476250"/>
          </a:xfrm>
          <a:prstGeom prst="rect">
            <a:avLst/>
          </a:prstGeom>
          <a:noFill/>
          <a:ln w="9525">
            <a:noFill/>
            <a:miter lim="800000"/>
            <a:headEnd/>
            <a:tailEnd/>
          </a:ln>
        </p:spPr>
      </p:pic>
      <p:pic>
        <p:nvPicPr>
          <p:cNvPr id="31747" name="Picture 3"/>
          <p:cNvPicPr>
            <a:picLocks noChangeAspect="1" noChangeArrowheads="1"/>
          </p:cNvPicPr>
          <p:nvPr/>
        </p:nvPicPr>
        <p:blipFill>
          <a:blip r:embed="rId3" cstate="print"/>
          <a:srcRect/>
          <a:stretch>
            <a:fillRect/>
          </a:stretch>
        </p:blipFill>
        <p:spPr bwMode="auto">
          <a:xfrm>
            <a:off x="611188" y="1700213"/>
            <a:ext cx="2798762" cy="557212"/>
          </a:xfrm>
          <a:prstGeom prst="rect">
            <a:avLst/>
          </a:prstGeom>
          <a:noFill/>
          <a:ln w="9525">
            <a:noFill/>
            <a:miter lim="800000"/>
            <a:headEnd/>
            <a:tailEnd/>
          </a:ln>
        </p:spPr>
      </p:pic>
      <p:pic>
        <p:nvPicPr>
          <p:cNvPr id="31748" name="Picture 4"/>
          <p:cNvPicPr>
            <a:picLocks noChangeAspect="1" noChangeArrowheads="1"/>
          </p:cNvPicPr>
          <p:nvPr/>
        </p:nvPicPr>
        <p:blipFill>
          <a:blip r:embed="rId4" cstate="print"/>
          <a:srcRect/>
          <a:stretch>
            <a:fillRect/>
          </a:stretch>
        </p:blipFill>
        <p:spPr bwMode="auto">
          <a:xfrm>
            <a:off x="3995738" y="1844675"/>
            <a:ext cx="458787" cy="206375"/>
          </a:xfrm>
          <a:prstGeom prst="rect">
            <a:avLst/>
          </a:prstGeom>
          <a:noFill/>
          <a:ln w="9525">
            <a:noFill/>
            <a:miter lim="800000"/>
            <a:headEnd/>
            <a:tailEnd/>
          </a:ln>
        </p:spPr>
      </p:pic>
      <p:pic>
        <p:nvPicPr>
          <p:cNvPr id="31749" name="Picture 5"/>
          <p:cNvPicPr>
            <a:picLocks noChangeAspect="1" noChangeArrowheads="1"/>
          </p:cNvPicPr>
          <p:nvPr/>
        </p:nvPicPr>
        <p:blipFill>
          <a:blip r:embed="rId5" cstate="print"/>
          <a:srcRect/>
          <a:stretch>
            <a:fillRect/>
          </a:stretch>
        </p:blipFill>
        <p:spPr bwMode="auto">
          <a:xfrm>
            <a:off x="611188" y="2781300"/>
            <a:ext cx="2619375" cy="512763"/>
          </a:xfrm>
          <a:prstGeom prst="rect">
            <a:avLst/>
          </a:prstGeom>
          <a:noFill/>
          <a:ln w="9525">
            <a:noFill/>
            <a:miter lim="800000"/>
            <a:headEnd/>
            <a:tailEnd/>
          </a:ln>
        </p:spPr>
      </p:pic>
      <p:pic>
        <p:nvPicPr>
          <p:cNvPr id="31750" name="Picture 6"/>
          <p:cNvPicPr>
            <a:picLocks noChangeAspect="1" noChangeArrowheads="1"/>
          </p:cNvPicPr>
          <p:nvPr/>
        </p:nvPicPr>
        <p:blipFill>
          <a:blip r:embed="rId6" cstate="print"/>
          <a:srcRect/>
          <a:stretch>
            <a:fillRect/>
          </a:stretch>
        </p:blipFill>
        <p:spPr bwMode="auto">
          <a:xfrm>
            <a:off x="611188" y="3644900"/>
            <a:ext cx="4022725" cy="495300"/>
          </a:xfrm>
          <a:prstGeom prst="rect">
            <a:avLst/>
          </a:prstGeom>
          <a:noFill/>
          <a:ln w="9525">
            <a:noFill/>
            <a:miter lim="800000"/>
            <a:headEnd/>
            <a:tailEnd/>
          </a:ln>
        </p:spPr>
      </p:pic>
      <p:pic>
        <p:nvPicPr>
          <p:cNvPr id="31751" name="Picture 7"/>
          <p:cNvPicPr>
            <a:picLocks noChangeAspect="1" noChangeArrowheads="1"/>
          </p:cNvPicPr>
          <p:nvPr/>
        </p:nvPicPr>
        <p:blipFill>
          <a:blip r:embed="rId7" cstate="print"/>
          <a:srcRect/>
          <a:stretch>
            <a:fillRect/>
          </a:stretch>
        </p:blipFill>
        <p:spPr bwMode="auto">
          <a:xfrm>
            <a:off x="684213" y="4437063"/>
            <a:ext cx="2798762" cy="585787"/>
          </a:xfrm>
          <a:prstGeom prst="rect">
            <a:avLst/>
          </a:prstGeom>
          <a:noFill/>
          <a:ln w="9525">
            <a:noFill/>
            <a:miter lim="800000"/>
            <a:headEnd/>
            <a:tailEnd/>
          </a:ln>
        </p:spPr>
      </p:pic>
      <p:pic>
        <p:nvPicPr>
          <p:cNvPr id="31752" name="Picture 8"/>
          <p:cNvPicPr>
            <a:picLocks noChangeAspect="1" noChangeArrowheads="1"/>
          </p:cNvPicPr>
          <p:nvPr/>
        </p:nvPicPr>
        <p:blipFill>
          <a:blip r:embed="rId8" cstate="print"/>
          <a:srcRect/>
          <a:stretch>
            <a:fillRect/>
          </a:stretch>
        </p:blipFill>
        <p:spPr bwMode="auto">
          <a:xfrm>
            <a:off x="755650" y="5157788"/>
            <a:ext cx="3159125" cy="549275"/>
          </a:xfrm>
          <a:prstGeom prst="rect">
            <a:avLst/>
          </a:prstGeom>
          <a:noFill/>
          <a:ln w="9525">
            <a:noFill/>
            <a:miter lim="800000"/>
            <a:headEnd/>
            <a:tailEnd/>
          </a:ln>
        </p:spPr>
      </p:pic>
      <p:pic>
        <p:nvPicPr>
          <p:cNvPr id="31753" name="Picture 9"/>
          <p:cNvPicPr>
            <a:picLocks noChangeAspect="1" noChangeArrowheads="1"/>
          </p:cNvPicPr>
          <p:nvPr/>
        </p:nvPicPr>
        <p:blipFill>
          <a:blip r:embed="rId9" cstate="print"/>
          <a:srcRect/>
          <a:stretch>
            <a:fillRect/>
          </a:stretch>
        </p:blipFill>
        <p:spPr bwMode="auto">
          <a:xfrm>
            <a:off x="4932363" y="5157788"/>
            <a:ext cx="3590925" cy="458787"/>
          </a:xfrm>
          <a:prstGeom prst="rect">
            <a:avLst/>
          </a:prstGeom>
          <a:noFill/>
          <a:ln w="9525">
            <a:noFill/>
            <a:miter lim="800000"/>
            <a:headEnd/>
            <a:tailEnd/>
          </a:ln>
        </p:spPr>
      </p:pic>
      <p:pic>
        <p:nvPicPr>
          <p:cNvPr id="31754" name="Picture 10"/>
          <p:cNvPicPr>
            <a:picLocks noChangeAspect="1" noChangeArrowheads="1"/>
          </p:cNvPicPr>
          <p:nvPr/>
        </p:nvPicPr>
        <p:blipFill>
          <a:blip r:embed="rId10" cstate="print"/>
          <a:srcRect/>
          <a:stretch>
            <a:fillRect/>
          </a:stretch>
        </p:blipFill>
        <p:spPr bwMode="auto">
          <a:xfrm>
            <a:off x="3492500" y="5805488"/>
            <a:ext cx="4922838" cy="512762"/>
          </a:xfrm>
          <a:prstGeom prst="rect">
            <a:avLst/>
          </a:prstGeom>
          <a:noFill/>
          <a:ln w="9525">
            <a:noFill/>
            <a:miter lim="800000"/>
            <a:headEnd/>
            <a:tailEnd/>
          </a:ln>
        </p:spPr>
      </p:pic>
      <p:sp>
        <p:nvSpPr>
          <p:cNvPr id="31755" name="WordArt 11"/>
          <p:cNvSpPr>
            <a:spLocks noChangeArrowheads="1" noChangeShapeType="1" noTextEdit="1"/>
          </p:cNvSpPr>
          <p:nvPr/>
        </p:nvSpPr>
        <p:spPr bwMode="auto">
          <a:xfrm>
            <a:off x="250825" y="95250"/>
            <a:ext cx="2916238" cy="217488"/>
          </a:xfrm>
          <a:prstGeom prst="rect">
            <a:avLst/>
          </a:prstGeom>
        </p:spPr>
        <p:txBody>
          <a:bodyPr wrap="none" fromWordArt="1">
            <a:prstTxWarp prst="textPlain">
              <a:avLst>
                <a:gd name="adj" fmla="val 50000"/>
              </a:avLst>
            </a:prstTxWarp>
          </a:bodyPr>
          <a:lstStyle/>
          <a:p>
            <a:pPr algn="ctr"/>
            <a:r>
              <a:rPr lang="en-US" sz="3600" b="1" kern="10">
                <a:ln w="9525">
                  <a:solidFill>
                    <a:srgbClr val="FF9900"/>
                  </a:solidFill>
                  <a:round/>
                  <a:headEnd/>
                  <a:tailEnd/>
                </a:ln>
                <a:solidFill>
                  <a:srgbClr val="FFFFFF"/>
                </a:solidFill>
                <a:latin typeface="Stencil"/>
                <a:ea typeface="Stencil"/>
                <a:cs typeface="Stencil"/>
              </a:rPr>
              <a:t>inverse z-transform</a:t>
            </a:r>
          </a:p>
        </p:txBody>
      </p:sp>
    </p:spTree>
    <p:extLst>
      <p:ext uri="{BB962C8B-B14F-4D97-AF65-F5344CB8AC3E}">
        <p14:creationId xmlns:p14="http://schemas.microsoft.com/office/powerpoint/2010/main" val="14016096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p:cNvPicPr>
            <a:picLocks noChangeAspect="1" noChangeArrowheads="1"/>
          </p:cNvPicPr>
          <p:nvPr/>
        </p:nvPicPr>
        <p:blipFill>
          <a:blip r:embed="rId2" cstate="print"/>
          <a:srcRect/>
          <a:stretch>
            <a:fillRect/>
          </a:stretch>
        </p:blipFill>
        <p:spPr bwMode="auto">
          <a:xfrm>
            <a:off x="323850" y="620713"/>
            <a:ext cx="1358900" cy="225425"/>
          </a:xfrm>
          <a:prstGeom prst="rect">
            <a:avLst/>
          </a:prstGeom>
          <a:noFill/>
          <a:ln w="9525">
            <a:noFill/>
            <a:miter lim="800000"/>
            <a:headEnd/>
            <a:tailEnd/>
          </a:ln>
        </p:spPr>
      </p:pic>
      <p:pic>
        <p:nvPicPr>
          <p:cNvPr id="32771" name="Picture 3"/>
          <p:cNvPicPr>
            <a:picLocks noChangeAspect="1" noChangeArrowheads="1"/>
          </p:cNvPicPr>
          <p:nvPr/>
        </p:nvPicPr>
        <p:blipFill>
          <a:blip r:embed="rId3" cstate="print"/>
          <a:srcRect/>
          <a:stretch>
            <a:fillRect/>
          </a:stretch>
        </p:blipFill>
        <p:spPr bwMode="auto">
          <a:xfrm>
            <a:off x="323850" y="1125538"/>
            <a:ext cx="3159125" cy="458787"/>
          </a:xfrm>
          <a:prstGeom prst="rect">
            <a:avLst/>
          </a:prstGeom>
          <a:noFill/>
          <a:ln w="9525">
            <a:noFill/>
            <a:miter lim="800000"/>
            <a:headEnd/>
            <a:tailEnd/>
          </a:ln>
        </p:spPr>
      </p:pic>
      <p:pic>
        <p:nvPicPr>
          <p:cNvPr id="32772" name="Picture 4"/>
          <p:cNvPicPr>
            <a:picLocks noChangeAspect="1" noChangeArrowheads="1"/>
          </p:cNvPicPr>
          <p:nvPr/>
        </p:nvPicPr>
        <p:blipFill>
          <a:blip r:embed="rId4" cstate="print"/>
          <a:srcRect/>
          <a:stretch>
            <a:fillRect/>
          </a:stretch>
        </p:blipFill>
        <p:spPr bwMode="auto">
          <a:xfrm>
            <a:off x="323850" y="1773238"/>
            <a:ext cx="3087688" cy="495300"/>
          </a:xfrm>
          <a:prstGeom prst="rect">
            <a:avLst/>
          </a:prstGeom>
          <a:noFill/>
          <a:ln w="9525">
            <a:noFill/>
            <a:miter lim="800000"/>
            <a:headEnd/>
            <a:tailEnd/>
          </a:ln>
        </p:spPr>
      </p:pic>
      <p:pic>
        <p:nvPicPr>
          <p:cNvPr id="32773" name="Picture 5"/>
          <p:cNvPicPr>
            <a:picLocks noChangeAspect="1" noChangeArrowheads="1"/>
          </p:cNvPicPr>
          <p:nvPr/>
        </p:nvPicPr>
        <p:blipFill>
          <a:blip r:embed="rId5" cstate="print"/>
          <a:srcRect/>
          <a:stretch>
            <a:fillRect/>
          </a:stretch>
        </p:blipFill>
        <p:spPr bwMode="auto">
          <a:xfrm>
            <a:off x="250825" y="2420938"/>
            <a:ext cx="3375025" cy="1106487"/>
          </a:xfrm>
          <a:prstGeom prst="rect">
            <a:avLst/>
          </a:prstGeom>
          <a:noFill/>
          <a:ln w="9525">
            <a:noFill/>
            <a:miter lim="800000"/>
            <a:headEnd/>
            <a:tailEnd/>
          </a:ln>
        </p:spPr>
      </p:pic>
      <p:pic>
        <p:nvPicPr>
          <p:cNvPr id="32774" name="Picture 6"/>
          <p:cNvPicPr>
            <a:picLocks noChangeAspect="1" noChangeArrowheads="1"/>
          </p:cNvPicPr>
          <p:nvPr/>
        </p:nvPicPr>
        <p:blipFill>
          <a:blip r:embed="rId6" cstate="print"/>
          <a:srcRect/>
          <a:stretch>
            <a:fillRect/>
          </a:stretch>
        </p:blipFill>
        <p:spPr bwMode="auto">
          <a:xfrm>
            <a:off x="468313" y="3860800"/>
            <a:ext cx="2835275" cy="2133600"/>
          </a:xfrm>
          <a:prstGeom prst="rect">
            <a:avLst/>
          </a:prstGeom>
          <a:noFill/>
          <a:ln w="9525">
            <a:noFill/>
            <a:miter lim="800000"/>
            <a:headEnd/>
            <a:tailEnd/>
          </a:ln>
        </p:spPr>
      </p:pic>
      <p:pic>
        <p:nvPicPr>
          <p:cNvPr id="32775" name="Picture 7"/>
          <p:cNvPicPr>
            <a:picLocks noChangeAspect="1" noChangeArrowheads="1"/>
          </p:cNvPicPr>
          <p:nvPr/>
        </p:nvPicPr>
        <p:blipFill>
          <a:blip r:embed="rId7" cstate="print"/>
          <a:srcRect/>
          <a:stretch>
            <a:fillRect/>
          </a:stretch>
        </p:blipFill>
        <p:spPr bwMode="auto">
          <a:xfrm>
            <a:off x="4292633" y="4648200"/>
            <a:ext cx="3582955" cy="319088"/>
          </a:xfrm>
          <a:prstGeom prst="rect">
            <a:avLst/>
          </a:prstGeom>
          <a:noFill/>
          <a:ln w="9525">
            <a:noFill/>
            <a:miter lim="800000"/>
            <a:headEnd/>
            <a:tailEnd/>
          </a:ln>
        </p:spPr>
      </p:pic>
      <p:pic>
        <p:nvPicPr>
          <p:cNvPr id="32776" name="Picture 8"/>
          <p:cNvPicPr>
            <a:picLocks noChangeAspect="1" noChangeArrowheads="1"/>
          </p:cNvPicPr>
          <p:nvPr/>
        </p:nvPicPr>
        <p:blipFill>
          <a:blip r:embed="rId8" cstate="print"/>
          <a:srcRect/>
          <a:stretch>
            <a:fillRect/>
          </a:stretch>
        </p:blipFill>
        <p:spPr bwMode="auto">
          <a:xfrm>
            <a:off x="4233209" y="5257801"/>
            <a:ext cx="3640791" cy="249238"/>
          </a:xfrm>
          <a:prstGeom prst="rect">
            <a:avLst/>
          </a:prstGeom>
          <a:noFill/>
          <a:ln w="9525">
            <a:noFill/>
            <a:miter lim="800000"/>
            <a:headEnd/>
            <a:tailEnd/>
          </a:ln>
        </p:spPr>
      </p:pic>
      <p:sp>
        <p:nvSpPr>
          <p:cNvPr id="32777" name="WordArt 9"/>
          <p:cNvSpPr>
            <a:spLocks noChangeArrowheads="1" noChangeShapeType="1" noTextEdit="1"/>
          </p:cNvSpPr>
          <p:nvPr/>
        </p:nvSpPr>
        <p:spPr bwMode="auto">
          <a:xfrm>
            <a:off x="250825" y="95250"/>
            <a:ext cx="2916238" cy="217488"/>
          </a:xfrm>
          <a:prstGeom prst="rect">
            <a:avLst/>
          </a:prstGeom>
        </p:spPr>
        <p:txBody>
          <a:bodyPr wrap="none" fromWordArt="1">
            <a:prstTxWarp prst="textPlain">
              <a:avLst>
                <a:gd name="adj" fmla="val 50000"/>
              </a:avLst>
            </a:prstTxWarp>
          </a:bodyPr>
          <a:lstStyle/>
          <a:p>
            <a:pPr algn="ctr"/>
            <a:r>
              <a:rPr lang="en-US" sz="3600" b="1" kern="10">
                <a:ln w="9525">
                  <a:solidFill>
                    <a:srgbClr val="FF9900"/>
                  </a:solidFill>
                  <a:round/>
                  <a:headEnd/>
                  <a:tailEnd/>
                </a:ln>
                <a:solidFill>
                  <a:srgbClr val="FFFFFF"/>
                </a:solidFill>
                <a:latin typeface="Stencil"/>
                <a:ea typeface="Stencil"/>
                <a:cs typeface="Stencil"/>
              </a:rPr>
              <a:t>inverse z-transform</a:t>
            </a:r>
          </a:p>
        </p:txBody>
      </p:sp>
    </p:spTree>
    <p:extLst>
      <p:ext uri="{BB962C8B-B14F-4D97-AF65-F5344CB8AC3E}">
        <p14:creationId xmlns:p14="http://schemas.microsoft.com/office/powerpoint/2010/main" val="33377785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1"/>
          <p:cNvSpPr>
            <a:spLocks noChangeArrowheads="1"/>
          </p:cNvSpPr>
          <p:nvPr/>
        </p:nvSpPr>
        <p:spPr bwMode="auto">
          <a:xfrm>
            <a:off x="3132138" y="3933825"/>
            <a:ext cx="2881312" cy="574675"/>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endParaRPr lang="el-GR" altLang="el-GR"/>
          </a:p>
        </p:txBody>
      </p:sp>
      <p:sp>
        <p:nvSpPr>
          <p:cNvPr id="26627" name="Rectangle 20"/>
          <p:cNvSpPr>
            <a:spLocks noChangeArrowheads="1"/>
          </p:cNvSpPr>
          <p:nvPr/>
        </p:nvSpPr>
        <p:spPr bwMode="auto">
          <a:xfrm>
            <a:off x="4859338" y="4941888"/>
            <a:ext cx="3600450" cy="12954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endParaRPr lang="el-GR" altLang="el-GR"/>
          </a:p>
        </p:txBody>
      </p:sp>
      <p:sp>
        <p:nvSpPr>
          <p:cNvPr id="26628" name="Rectangle 19"/>
          <p:cNvSpPr>
            <a:spLocks noChangeArrowheads="1"/>
          </p:cNvSpPr>
          <p:nvPr/>
        </p:nvSpPr>
        <p:spPr bwMode="auto">
          <a:xfrm>
            <a:off x="682625" y="5013325"/>
            <a:ext cx="2663825" cy="1223963"/>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endParaRPr lang="el-GR" altLang="el-GR"/>
          </a:p>
        </p:txBody>
      </p:sp>
      <p:sp>
        <p:nvSpPr>
          <p:cNvPr id="26629" name="Rectangle 5"/>
          <p:cNvSpPr>
            <a:spLocks noChangeArrowheads="1"/>
          </p:cNvSpPr>
          <p:nvPr/>
        </p:nvSpPr>
        <p:spPr bwMode="auto">
          <a:xfrm>
            <a:off x="2573338" y="476250"/>
            <a:ext cx="6553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buFontTx/>
              <a:buChar char="•"/>
            </a:pPr>
            <a:r>
              <a:rPr lang="el-GR" altLang="el-GR"/>
              <a:t>   </a:t>
            </a:r>
            <a:r>
              <a:rPr lang="en-US" altLang="el-GR"/>
              <a:t>Ενα φυσικό ή συμβολικό σύστημα είναι μία διάταξη που επιτελεί μία συγκεκριμένη λειτουργία.</a:t>
            </a:r>
            <a:r>
              <a:rPr lang="el-GR" altLang="el-GR"/>
              <a:t> </a:t>
            </a:r>
          </a:p>
        </p:txBody>
      </p:sp>
      <p:sp>
        <p:nvSpPr>
          <p:cNvPr id="7174" name="Text Box 6"/>
          <p:cNvSpPr txBox="1">
            <a:spLocks noChangeArrowheads="1"/>
          </p:cNvSpPr>
          <p:nvPr/>
        </p:nvSpPr>
        <p:spPr bwMode="auto">
          <a:xfrm>
            <a:off x="738188" y="1341438"/>
            <a:ext cx="2879725" cy="488950"/>
          </a:xfrm>
          <a:prstGeom prst="rect">
            <a:avLst/>
          </a:prstGeom>
          <a:noFill/>
          <a:ln w="9525">
            <a:noFill/>
            <a:miter lim="800000"/>
            <a:headEnd/>
            <a:tailEnd/>
          </a:ln>
          <a:effectLst/>
        </p:spPr>
        <p:txBody>
          <a:bodyPr>
            <a:spAutoFit/>
          </a:bodyPr>
          <a:lstStyle/>
          <a:p>
            <a:pPr>
              <a:spcBef>
                <a:spcPct val="50000"/>
              </a:spcBef>
              <a:defRPr/>
            </a:pPr>
            <a:r>
              <a:rPr lang="el-GR" sz="2600" u="sng">
                <a:effectLst>
                  <a:outerShdw blurRad="38100" dist="38100" dir="2700000" algn="tl">
                    <a:srgbClr val="FFFFFF"/>
                  </a:outerShdw>
                </a:effectLst>
              </a:rPr>
              <a:t>Σύστημα:</a:t>
            </a:r>
          </a:p>
        </p:txBody>
      </p:sp>
      <p:sp>
        <p:nvSpPr>
          <p:cNvPr id="26631" name="Rectangle 7"/>
          <p:cNvSpPr>
            <a:spLocks noChangeArrowheads="1"/>
          </p:cNvSpPr>
          <p:nvPr/>
        </p:nvSpPr>
        <p:spPr bwMode="auto">
          <a:xfrm>
            <a:off x="2592388" y="1341438"/>
            <a:ext cx="655161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buFontTx/>
              <a:buChar char="•"/>
            </a:pPr>
            <a:r>
              <a:rPr lang="el-GR" altLang="el-GR"/>
              <a:t>  Χ</a:t>
            </a:r>
            <a:r>
              <a:rPr lang="en-US" altLang="el-GR"/>
              <a:t>αρακτηρίζεται από την </a:t>
            </a:r>
            <a:r>
              <a:rPr lang="el-GR" altLang="el-GR"/>
              <a:t>λειτουργία </a:t>
            </a:r>
            <a:r>
              <a:rPr lang="en-US" altLang="el-GR"/>
              <a:t> που επιτελεί και όχι από τις φυσικές συνιστώσες του</a:t>
            </a:r>
            <a:r>
              <a:rPr lang="el-GR" altLang="el-GR"/>
              <a:t> </a:t>
            </a:r>
          </a:p>
        </p:txBody>
      </p:sp>
      <p:sp>
        <p:nvSpPr>
          <p:cNvPr id="26632" name="Rectangle 8"/>
          <p:cNvSpPr>
            <a:spLocks noChangeArrowheads="1"/>
          </p:cNvSpPr>
          <p:nvPr/>
        </p:nvSpPr>
        <p:spPr bwMode="auto">
          <a:xfrm>
            <a:off x="2573338" y="2205038"/>
            <a:ext cx="60499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buFontTx/>
              <a:buChar char="•"/>
            </a:pPr>
            <a:r>
              <a:rPr lang="en-US" altLang="el-GR"/>
              <a:t>Mπορεί να εκφρασθεί σαν μία </a:t>
            </a:r>
            <a:r>
              <a:rPr lang="en-US" altLang="el-GR" i="1"/>
              <a:t>απεικόνιση</a:t>
            </a:r>
            <a:r>
              <a:rPr lang="en-US" altLang="el-GR"/>
              <a:t> (mapping</a:t>
            </a:r>
            <a:r>
              <a:rPr lang="el-GR" altLang="el-GR"/>
              <a:t>) </a:t>
            </a:r>
            <a:r>
              <a:rPr lang="en-US" altLang="el-GR"/>
              <a:t>σημάτων</a:t>
            </a:r>
            <a:r>
              <a:rPr lang="el-GR" altLang="el-GR"/>
              <a:t> </a:t>
            </a:r>
          </a:p>
        </p:txBody>
      </p:sp>
      <p:sp>
        <p:nvSpPr>
          <p:cNvPr id="26633" name="Line 9"/>
          <p:cNvSpPr>
            <a:spLocks noChangeShapeType="1"/>
          </p:cNvSpPr>
          <p:nvPr/>
        </p:nvSpPr>
        <p:spPr bwMode="auto">
          <a:xfrm flipV="1">
            <a:off x="2214563" y="765175"/>
            <a:ext cx="431800" cy="863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6634" name="Line 10"/>
          <p:cNvSpPr>
            <a:spLocks noChangeShapeType="1"/>
          </p:cNvSpPr>
          <p:nvPr/>
        </p:nvSpPr>
        <p:spPr bwMode="auto">
          <a:xfrm>
            <a:off x="2214563" y="1700213"/>
            <a:ext cx="431800" cy="6492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6635" name="Line 11"/>
          <p:cNvSpPr>
            <a:spLocks noChangeShapeType="1"/>
          </p:cNvSpPr>
          <p:nvPr/>
        </p:nvSpPr>
        <p:spPr bwMode="auto">
          <a:xfrm flipV="1">
            <a:off x="2286000" y="1484313"/>
            <a:ext cx="287338" cy="1444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6636" name="Text Box 13"/>
          <p:cNvSpPr txBox="1">
            <a:spLocks noChangeArrowheads="1"/>
          </p:cNvSpPr>
          <p:nvPr/>
        </p:nvSpPr>
        <p:spPr bwMode="auto">
          <a:xfrm>
            <a:off x="323850" y="3284538"/>
            <a:ext cx="86407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l-GR" altLang="el-GR"/>
              <a:t>Η </a:t>
            </a:r>
            <a:r>
              <a:rPr lang="el-GR" altLang="el-GR" i="1"/>
              <a:t>περιγραφή</a:t>
            </a:r>
            <a:r>
              <a:rPr lang="el-GR" altLang="el-GR"/>
              <a:t> του συστήματος γίνεται με τη βοήθεια ενός </a:t>
            </a:r>
            <a:r>
              <a:rPr lang="el-GR" altLang="el-GR" i="1"/>
              <a:t>προτύπου (</a:t>
            </a:r>
            <a:r>
              <a:rPr lang="en-US" altLang="el-GR" i="1"/>
              <a:t>model)</a:t>
            </a:r>
            <a:r>
              <a:rPr lang="en-US" altLang="el-GR"/>
              <a:t>, </a:t>
            </a:r>
            <a:r>
              <a:rPr lang="el-GR" altLang="el-GR"/>
              <a:t>φυσικού ή συμβολικού</a:t>
            </a:r>
          </a:p>
        </p:txBody>
      </p:sp>
      <p:sp>
        <p:nvSpPr>
          <p:cNvPr id="26637" name="Text Box 14"/>
          <p:cNvSpPr txBox="1">
            <a:spLocks noChangeArrowheads="1"/>
          </p:cNvSpPr>
          <p:nvPr/>
        </p:nvSpPr>
        <p:spPr bwMode="auto">
          <a:xfrm>
            <a:off x="611188" y="4149725"/>
            <a:ext cx="15128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l-GR" altLang="el-GR"/>
              <a:t>Π.χ. </a:t>
            </a:r>
          </a:p>
        </p:txBody>
      </p:sp>
      <p:sp>
        <p:nvSpPr>
          <p:cNvPr id="26638" name="Text Box 16"/>
          <p:cNvSpPr txBox="1">
            <a:spLocks noChangeArrowheads="1"/>
          </p:cNvSpPr>
          <p:nvPr/>
        </p:nvSpPr>
        <p:spPr bwMode="auto">
          <a:xfrm>
            <a:off x="3563938" y="4005263"/>
            <a:ext cx="25923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l-GR" altLang="el-GR"/>
              <a:t>Μηχανικό Σύστημα</a:t>
            </a:r>
          </a:p>
        </p:txBody>
      </p:sp>
      <p:sp>
        <p:nvSpPr>
          <p:cNvPr id="26639" name="Text Box 17"/>
          <p:cNvSpPr txBox="1">
            <a:spLocks noChangeArrowheads="1"/>
          </p:cNvSpPr>
          <p:nvPr/>
        </p:nvSpPr>
        <p:spPr bwMode="auto">
          <a:xfrm>
            <a:off x="755650" y="5084763"/>
            <a:ext cx="2808288" cy="119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l-GR" altLang="el-GR"/>
              <a:t>(Φυσικό πρότυπο) </a:t>
            </a:r>
          </a:p>
          <a:p>
            <a:pPr eaLnBrk="1" hangingPunct="1">
              <a:spcBef>
                <a:spcPct val="50000"/>
              </a:spcBef>
            </a:pPr>
            <a:r>
              <a:rPr lang="el-GR" altLang="el-GR"/>
              <a:t>Το ηλεκτρικό ανάλογο </a:t>
            </a:r>
          </a:p>
          <a:p>
            <a:pPr eaLnBrk="1" hangingPunct="1">
              <a:spcBef>
                <a:spcPct val="50000"/>
              </a:spcBef>
            </a:pPr>
            <a:endParaRPr lang="el-GR" altLang="el-GR"/>
          </a:p>
        </p:txBody>
      </p:sp>
      <p:sp>
        <p:nvSpPr>
          <p:cNvPr id="26640" name="Text Box 18"/>
          <p:cNvSpPr txBox="1">
            <a:spLocks noChangeArrowheads="1"/>
          </p:cNvSpPr>
          <p:nvPr/>
        </p:nvSpPr>
        <p:spPr bwMode="auto">
          <a:xfrm>
            <a:off x="5076825" y="5084763"/>
            <a:ext cx="3384550"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l-GR" altLang="el-GR"/>
              <a:t>(Συμβολικό πρότυπο)</a:t>
            </a:r>
          </a:p>
          <a:p>
            <a:pPr eaLnBrk="1" hangingPunct="1">
              <a:spcBef>
                <a:spcPct val="50000"/>
              </a:spcBef>
            </a:pPr>
            <a:r>
              <a:rPr lang="el-GR" altLang="el-GR"/>
              <a:t>Οι μαθηματικές σχέσεις που περιγράφουν τη λειτουργία του</a:t>
            </a:r>
          </a:p>
        </p:txBody>
      </p:sp>
      <p:sp>
        <p:nvSpPr>
          <p:cNvPr id="26641" name="Line 22"/>
          <p:cNvSpPr>
            <a:spLocks noChangeShapeType="1"/>
          </p:cNvSpPr>
          <p:nvPr/>
        </p:nvSpPr>
        <p:spPr bwMode="auto">
          <a:xfrm flipH="1">
            <a:off x="2484438" y="4508500"/>
            <a:ext cx="935037" cy="5048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6642" name="Line 23"/>
          <p:cNvSpPr>
            <a:spLocks noChangeShapeType="1"/>
          </p:cNvSpPr>
          <p:nvPr/>
        </p:nvSpPr>
        <p:spPr bwMode="auto">
          <a:xfrm>
            <a:off x="5076825" y="4508500"/>
            <a:ext cx="719138" cy="4333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Tree>
    <p:extLst>
      <p:ext uri="{BB962C8B-B14F-4D97-AF65-F5344CB8AC3E}">
        <p14:creationId xmlns:p14="http://schemas.microsoft.com/office/powerpoint/2010/main" val="19631503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11"/>
          <p:cNvSpPr>
            <a:spLocks noChangeArrowheads="1"/>
          </p:cNvSpPr>
          <p:nvPr/>
        </p:nvSpPr>
        <p:spPr bwMode="auto">
          <a:xfrm>
            <a:off x="395288" y="1196975"/>
            <a:ext cx="8208962" cy="790575"/>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endParaRPr lang="el-GR" altLang="el-GR"/>
          </a:p>
        </p:txBody>
      </p:sp>
      <p:sp>
        <p:nvSpPr>
          <p:cNvPr id="1028" name="Rectangle 4"/>
          <p:cNvSpPr>
            <a:spLocks noChangeArrowheads="1"/>
          </p:cNvSpPr>
          <p:nvPr/>
        </p:nvSpPr>
        <p:spPr bwMode="auto">
          <a:xfrm>
            <a:off x="971550" y="115888"/>
            <a:ext cx="69135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l-GR" altLang="el-GR" sz="2800" b="1"/>
              <a:t>Το μαθηματικό πρότυπο εισόδου- εξόδου (1)</a:t>
            </a:r>
          </a:p>
        </p:txBody>
      </p:sp>
      <p:sp>
        <p:nvSpPr>
          <p:cNvPr id="1029" name="Text Box 5"/>
          <p:cNvSpPr txBox="1">
            <a:spLocks noChangeArrowheads="1"/>
          </p:cNvSpPr>
          <p:nvPr/>
        </p:nvSpPr>
        <p:spPr bwMode="auto">
          <a:xfrm>
            <a:off x="179388" y="765175"/>
            <a:ext cx="64087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l-GR" altLang="el-GR" u="sng"/>
              <a:t>Σύμφωνα με αυτό το μοντέλο το σύστημα ορίζεται ως εξής:</a:t>
            </a:r>
          </a:p>
        </p:txBody>
      </p:sp>
      <p:sp>
        <p:nvSpPr>
          <p:cNvPr id="1030" name="Rectangle 6"/>
          <p:cNvSpPr>
            <a:spLocks noChangeArrowheads="1"/>
          </p:cNvSpPr>
          <p:nvPr/>
        </p:nvSpPr>
        <p:spPr bwMode="auto">
          <a:xfrm>
            <a:off x="395288" y="1268413"/>
            <a:ext cx="84963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l-GR" altLang="el-GR" sz="2000"/>
              <a:t>Σύστημα είναι μία  οποιαδήποτε απεικόνιση </a:t>
            </a:r>
            <a:r>
              <a:rPr lang="el-GR" altLang="el-GR" sz="2000" i="1"/>
              <a:t>S </a:t>
            </a:r>
            <a:r>
              <a:rPr lang="el-GR" altLang="el-GR" sz="2000"/>
              <a:t>από ένα σύνολο σημάτων </a:t>
            </a:r>
            <a:r>
              <a:rPr lang="el-GR" altLang="el-GR" sz="2000" i="1"/>
              <a:t>U </a:t>
            </a:r>
            <a:r>
              <a:rPr lang="el-GR" altLang="el-GR" sz="2000"/>
              <a:t>σε ένα άλλο σύνολο σημάτων </a:t>
            </a:r>
            <a:r>
              <a:rPr lang="el-GR" altLang="el-GR" sz="2000" i="1"/>
              <a:t>Y</a:t>
            </a:r>
            <a:r>
              <a:rPr lang="el-GR" altLang="el-GR" sz="2000"/>
              <a:t>. </a:t>
            </a:r>
          </a:p>
        </p:txBody>
      </p:sp>
      <p:sp>
        <p:nvSpPr>
          <p:cNvPr id="1031" name="Rectangle 7"/>
          <p:cNvSpPr>
            <a:spLocks noChangeArrowheads="1"/>
          </p:cNvSpPr>
          <p:nvPr/>
        </p:nvSpPr>
        <p:spPr bwMode="auto">
          <a:xfrm>
            <a:off x="1042988" y="2133600"/>
            <a:ext cx="7921625"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just" eaLnBrk="1" hangingPunct="1">
              <a:buFontTx/>
              <a:buChar char="•"/>
            </a:pPr>
            <a:r>
              <a:rPr lang="el-GR" altLang="el-GR"/>
              <a:t>Τα σήματα </a:t>
            </a:r>
            <a:r>
              <a:rPr lang="el-GR" altLang="el-GR" i="1"/>
              <a:t>u </a:t>
            </a:r>
            <a:r>
              <a:rPr lang="el-GR" altLang="el-GR"/>
              <a:t>που ανήκουν στο πρώτο σύνολο </a:t>
            </a:r>
            <a:r>
              <a:rPr lang="el-GR" altLang="el-GR" i="1"/>
              <a:t>U </a:t>
            </a:r>
            <a:r>
              <a:rPr lang="el-GR" altLang="el-GR"/>
              <a:t>ονομάζονται </a:t>
            </a:r>
            <a:r>
              <a:rPr lang="el-GR" altLang="el-GR" i="1"/>
              <a:t>είσοδοι</a:t>
            </a:r>
            <a:r>
              <a:rPr lang="el-GR" altLang="el-GR"/>
              <a:t> (inputs) του συστήματος ενώ οι εικόνες τους </a:t>
            </a:r>
            <a:r>
              <a:rPr lang="el-GR" altLang="el-GR" i="1"/>
              <a:t>y </a:t>
            </a:r>
            <a:r>
              <a:rPr lang="el-GR" altLang="el-GR"/>
              <a:t>που είναι και αυτά σήματα ονομάζονται </a:t>
            </a:r>
            <a:r>
              <a:rPr lang="el-GR" altLang="el-GR" i="1"/>
              <a:t>έξοδοι</a:t>
            </a:r>
            <a:r>
              <a:rPr lang="el-GR" altLang="el-GR"/>
              <a:t> (outputs) του συστήματος. </a:t>
            </a:r>
          </a:p>
        </p:txBody>
      </p:sp>
      <p:sp>
        <p:nvSpPr>
          <p:cNvPr id="1032" name="Text Box 10"/>
          <p:cNvSpPr txBox="1">
            <a:spLocks noChangeArrowheads="1"/>
          </p:cNvSpPr>
          <p:nvPr/>
        </p:nvSpPr>
        <p:spPr bwMode="auto">
          <a:xfrm>
            <a:off x="1042988" y="3284538"/>
            <a:ext cx="7921625"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buFontTx/>
              <a:buChar char="•"/>
            </a:pPr>
            <a:r>
              <a:rPr lang="el-GR" altLang="el-GR"/>
              <a:t>Τόσο η είσοδος </a:t>
            </a:r>
            <a:r>
              <a:rPr lang="el-GR" altLang="el-GR" i="1"/>
              <a:t>u</a:t>
            </a:r>
            <a:r>
              <a:rPr lang="el-GR" altLang="el-GR"/>
              <a:t> όσο και η έξοδος </a:t>
            </a:r>
            <a:r>
              <a:rPr lang="el-GR" altLang="el-GR" i="1"/>
              <a:t>y </a:t>
            </a:r>
            <a:r>
              <a:rPr lang="el-GR" altLang="el-GR"/>
              <a:t>είναι σήματα και μπορεί να είναι </a:t>
            </a:r>
            <a:r>
              <a:rPr lang="el-GR" altLang="el-GR" u="sng"/>
              <a:t>διανυσματικές συναρτήσεις</a:t>
            </a:r>
            <a:r>
              <a:rPr lang="el-GR" altLang="el-GR"/>
              <a:t>. Αυτές ορίζονται σε ένα σύνολο χρόνου </a:t>
            </a:r>
            <a:r>
              <a:rPr lang="el-GR" altLang="el-GR" i="1"/>
              <a:t>Τ</a:t>
            </a:r>
            <a:r>
              <a:rPr lang="el-GR" altLang="el-GR"/>
              <a:t> και παίρνουν τιμές στον </a:t>
            </a:r>
            <a:r>
              <a:rPr lang="el-GR" altLang="el-GR" i="1"/>
              <a:t>m</a:t>
            </a:r>
            <a:r>
              <a:rPr lang="el-GR" altLang="el-GR"/>
              <a:t>-διάστατο και </a:t>
            </a:r>
            <a:r>
              <a:rPr lang="el-GR" altLang="el-GR" i="1"/>
              <a:t>p</a:t>
            </a:r>
            <a:r>
              <a:rPr lang="el-GR" altLang="el-GR"/>
              <a:t>-διάστατο πραγματικό ή μιγαδικό χώρο αντιστοίχως. </a:t>
            </a:r>
          </a:p>
        </p:txBody>
      </p:sp>
      <p:sp>
        <p:nvSpPr>
          <p:cNvPr id="1033" name="Rectangle 12"/>
          <p:cNvSpPr>
            <a:spLocks noChangeArrowheads="1"/>
          </p:cNvSpPr>
          <p:nvPr/>
        </p:nvSpPr>
        <p:spPr bwMode="auto">
          <a:xfrm>
            <a:off x="468313" y="4437063"/>
            <a:ext cx="807561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just" eaLnBrk="1" hangingPunct="1"/>
            <a:r>
              <a:rPr lang="el-GR" altLang="el-GR" i="1"/>
              <a:t>Έτσι u</a:t>
            </a:r>
            <a:r>
              <a:rPr lang="el-GR" altLang="el-GR"/>
              <a:t>(</a:t>
            </a:r>
            <a:r>
              <a:rPr lang="el-GR" altLang="el-GR" i="1"/>
              <a:t>τ</a:t>
            </a:r>
            <a:r>
              <a:rPr lang="el-GR" altLang="el-GR"/>
              <a:t>)</a:t>
            </a:r>
            <a:r>
              <a:rPr lang="el-GR" altLang="el-GR" i="1"/>
              <a:t>, u:Τ</a:t>
            </a:r>
            <a:r>
              <a:rPr lang="el-GR" altLang="el-GR" i="1">
                <a:sym typeface="Symbol" pitchFamily="18" charset="2"/>
              </a:rPr>
              <a:t></a:t>
            </a:r>
            <a:r>
              <a:rPr lang="el-GR" altLang="el-GR" i="1"/>
              <a:t>C</a:t>
            </a:r>
            <a:r>
              <a:rPr lang="el-GR" altLang="el-GR" i="1" baseline="30000">
                <a:sym typeface="Symbol" pitchFamily="18" charset="2"/>
              </a:rPr>
              <a:t>m</a:t>
            </a:r>
            <a:r>
              <a:rPr lang="el-GR" altLang="el-GR" i="1">
                <a:sym typeface="Symbol" pitchFamily="18" charset="2"/>
              </a:rPr>
              <a:t> </a:t>
            </a:r>
            <a:r>
              <a:rPr lang="el-GR" altLang="el-GR">
                <a:sym typeface="Symbol" pitchFamily="18" charset="2"/>
              </a:rPr>
              <a:t>και </a:t>
            </a:r>
            <a:r>
              <a:rPr lang="el-GR" altLang="el-GR" i="1">
                <a:sym typeface="Symbol" pitchFamily="18" charset="2"/>
              </a:rPr>
              <a:t>y</a:t>
            </a:r>
            <a:r>
              <a:rPr lang="el-GR" altLang="el-GR">
                <a:sym typeface="Symbol" pitchFamily="18" charset="2"/>
              </a:rPr>
              <a:t>(</a:t>
            </a:r>
            <a:r>
              <a:rPr lang="el-GR" altLang="el-GR" i="1">
                <a:sym typeface="Symbol" pitchFamily="18" charset="2"/>
              </a:rPr>
              <a:t>t</a:t>
            </a:r>
            <a:r>
              <a:rPr lang="el-GR" altLang="el-GR">
                <a:sym typeface="Symbol" pitchFamily="18" charset="2"/>
              </a:rPr>
              <a:t>)</a:t>
            </a:r>
            <a:r>
              <a:rPr lang="el-GR" altLang="el-GR" i="1">
                <a:sym typeface="Symbol" pitchFamily="18" charset="2"/>
              </a:rPr>
              <a:t>, y:T</a:t>
            </a:r>
            <a:r>
              <a:rPr lang="el-GR" altLang="el-GR" i="1"/>
              <a:t>C</a:t>
            </a:r>
            <a:r>
              <a:rPr lang="el-GR" altLang="el-GR" i="1" baseline="30000">
                <a:sym typeface="Symbol" pitchFamily="18" charset="2"/>
              </a:rPr>
              <a:t>p</a:t>
            </a:r>
            <a:r>
              <a:rPr lang="el-GR" altLang="el-GR">
                <a:sym typeface="Symbol" pitchFamily="18" charset="2"/>
              </a:rPr>
              <a:t>  </a:t>
            </a:r>
            <a:r>
              <a:rPr lang="el-GR" altLang="el-GR" i="1">
                <a:sym typeface="Symbol" pitchFamily="18" charset="2"/>
              </a:rPr>
              <a:t>και εννοούμε τις διανυσματικές συναρτήσεις</a:t>
            </a:r>
          </a:p>
        </p:txBody>
      </p:sp>
      <p:sp>
        <p:nvSpPr>
          <p:cNvPr id="1034" name="Rectangle 14"/>
          <p:cNvSpPr>
            <a:spLocks noChangeArrowheads="1"/>
          </p:cNvSpPr>
          <p:nvPr/>
        </p:nvSpPr>
        <p:spPr bwMode="auto">
          <a:xfrm>
            <a:off x="0" y="29908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endParaRPr lang="el-GR" altLang="el-GR"/>
          </a:p>
        </p:txBody>
      </p:sp>
      <p:graphicFrame>
        <p:nvGraphicFramePr>
          <p:cNvPr id="1026" name="Object 13"/>
          <p:cNvGraphicFramePr>
            <a:graphicFrameLocks noChangeAspect="1"/>
          </p:cNvGraphicFramePr>
          <p:nvPr/>
        </p:nvGraphicFramePr>
        <p:xfrm>
          <a:off x="2700338" y="4797425"/>
          <a:ext cx="3384550" cy="1422400"/>
        </p:xfrm>
        <a:graphic>
          <a:graphicData uri="http://schemas.openxmlformats.org/presentationml/2006/ole">
            <mc:AlternateContent xmlns:mc="http://schemas.openxmlformats.org/markup-compatibility/2006">
              <mc:Choice xmlns:v="urn:schemas-microsoft-com:vml" Requires="v">
                <p:oleObj spid="_x0000_s11271" name="Equation" r:id="rId4" imgW="2082800" imgH="876300" progId="">
                  <p:embed/>
                </p:oleObj>
              </mc:Choice>
              <mc:Fallback>
                <p:oleObj name="Equation" r:id="rId4" imgW="2082800" imgH="876300" progId="">
                  <p:embed/>
                  <p:pic>
                    <p:nvPicPr>
                      <p:cNvPr id="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00338" y="4797425"/>
                        <a:ext cx="3384550" cy="1422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6732279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
          <p:cNvSpPr>
            <a:spLocks noChangeArrowheads="1"/>
          </p:cNvSpPr>
          <p:nvPr/>
        </p:nvSpPr>
        <p:spPr bwMode="auto">
          <a:xfrm>
            <a:off x="2268538" y="1916113"/>
            <a:ext cx="4248150" cy="1368425"/>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n-US" altLang="el-GR" sz="5400" i="1">
                <a:solidFill>
                  <a:srgbClr val="FF0000"/>
                </a:solidFill>
              </a:rPr>
              <a:t>y(t)=T{x(t)}</a:t>
            </a:r>
            <a:endParaRPr lang="el-GR" altLang="el-GR" sz="5400" i="1">
              <a:solidFill>
                <a:srgbClr val="FF0000"/>
              </a:solidFill>
            </a:endParaRPr>
          </a:p>
        </p:txBody>
      </p:sp>
      <p:sp>
        <p:nvSpPr>
          <p:cNvPr id="29699" name="Rectangle 4"/>
          <p:cNvSpPr>
            <a:spLocks noChangeArrowheads="1"/>
          </p:cNvSpPr>
          <p:nvPr/>
        </p:nvSpPr>
        <p:spPr bwMode="auto">
          <a:xfrm>
            <a:off x="971550" y="115888"/>
            <a:ext cx="6619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l-GR" altLang="el-GR" sz="2800" b="1"/>
              <a:t>Το μαθηματικό πρότυπο εισόδου- εξόδου </a:t>
            </a:r>
          </a:p>
        </p:txBody>
      </p:sp>
      <p:sp>
        <p:nvSpPr>
          <p:cNvPr id="29700" name="Rectangle 6"/>
          <p:cNvSpPr>
            <a:spLocks noChangeArrowheads="1"/>
          </p:cNvSpPr>
          <p:nvPr/>
        </p:nvSpPr>
        <p:spPr bwMode="auto">
          <a:xfrm>
            <a:off x="179388" y="981075"/>
            <a:ext cx="614521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just" eaLnBrk="1" hangingPunct="1"/>
            <a:r>
              <a:rPr lang="el-GR" altLang="el-GR">
                <a:cs typeface="Times New Roman" pitchFamily="18" charset="0"/>
              </a:rPr>
              <a:t>Η μαθηματική σχέση που συνδέει την έξοδο </a:t>
            </a:r>
            <a:r>
              <a:rPr lang="el-GR" altLang="el-GR"/>
              <a:t> με την είσοδο:</a:t>
            </a:r>
          </a:p>
          <a:p>
            <a:pPr algn="just" eaLnBrk="1" hangingPunct="1"/>
            <a:endParaRPr lang="el-GR" altLang="el-GR"/>
          </a:p>
        </p:txBody>
      </p:sp>
      <p:sp>
        <p:nvSpPr>
          <p:cNvPr id="29701" name="Rectangle 9"/>
          <p:cNvSpPr>
            <a:spLocks noChangeArrowheads="1"/>
          </p:cNvSpPr>
          <p:nvPr/>
        </p:nvSpPr>
        <p:spPr bwMode="auto">
          <a:xfrm>
            <a:off x="0" y="33337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endParaRPr lang="el-GR" altLang="el-GR"/>
          </a:p>
        </p:txBody>
      </p:sp>
      <p:sp>
        <p:nvSpPr>
          <p:cNvPr id="29702" name="Line 11"/>
          <p:cNvSpPr>
            <a:spLocks noChangeShapeType="1"/>
          </p:cNvSpPr>
          <p:nvPr/>
        </p:nvSpPr>
        <p:spPr bwMode="auto">
          <a:xfrm flipH="1">
            <a:off x="1331913" y="2997200"/>
            <a:ext cx="1368425" cy="15843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9703" name="Text Box 12"/>
          <p:cNvSpPr txBox="1">
            <a:spLocks noChangeArrowheads="1"/>
          </p:cNvSpPr>
          <p:nvPr/>
        </p:nvSpPr>
        <p:spPr bwMode="auto">
          <a:xfrm>
            <a:off x="0" y="4724400"/>
            <a:ext cx="32035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l-GR" altLang="el-GR" sz="1600">
                <a:latin typeface="Arial" pitchFamily="34" charset="0"/>
              </a:rPr>
              <a:t>Διανυσματικό σήμα εξόδου το οποίο ανήκει στο σύνολο Υ </a:t>
            </a:r>
          </a:p>
        </p:txBody>
      </p:sp>
      <p:sp>
        <p:nvSpPr>
          <p:cNvPr id="29704" name="Line 13"/>
          <p:cNvSpPr>
            <a:spLocks noChangeShapeType="1"/>
          </p:cNvSpPr>
          <p:nvPr/>
        </p:nvSpPr>
        <p:spPr bwMode="auto">
          <a:xfrm>
            <a:off x="5651500" y="2924175"/>
            <a:ext cx="1225550" cy="8651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9705" name="Rectangle 14"/>
          <p:cNvSpPr>
            <a:spLocks noChangeArrowheads="1"/>
          </p:cNvSpPr>
          <p:nvPr/>
        </p:nvSpPr>
        <p:spPr bwMode="auto">
          <a:xfrm>
            <a:off x="5292725" y="3860800"/>
            <a:ext cx="38512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l-GR" altLang="el-GR" sz="1600">
                <a:latin typeface="Arial" pitchFamily="34" charset="0"/>
              </a:rPr>
              <a:t>Διανυσματικό σήμα εισόδου το οποίο ανήκει στο σύνολο </a:t>
            </a:r>
            <a:r>
              <a:rPr lang="en-US" altLang="el-GR" sz="1600">
                <a:latin typeface="Arial" pitchFamily="34" charset="0"/>
              </a:rPr>
              <a:t>U</a:t>
            </a:r>
            <a:r>
              <a:rPr lang="el-GR" altLang="el-GR" sz="1600">
                <a:latin typeface="Arial" pitchFamily="34" charset="0"/>
              </a:rPr>
              <a:t> </a:t>
            </a:r>
          </a:p>
        </p:txBody>
      </p:sp>
      <p:sp>
        <p:nvSpPr>
          <p:cNvPr id="29706" name="Line 15"/>
          <p:cNvSpPr>
            <a:spLocks noChangeShapeType="1"/>
          </p:cNvSpPr>
          <p:nvPr/>
        </p:nvSpPr>
        <p:spPr bwMode="auto">
          <a:xfrm>
            <a:off x="4572000" y="2924175"/>
            <a:ext cx="144463" cy="16573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9707" name="Rectangle 21"/>
          <p:cNvSpPr>
            <a:spLocks noChangeArrowheads="1"/>
          </p:cNvSpPr>
          <p:nvPr/>
        </p:nvSpPr>
        <p:spPr bwMode="auto">
          <a:xfrm>
            <a:off x="3492500" y="4652963"/>
            <a:ext cx="5311775"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n-US" altLang="el-GR" sz="1600">
                <a:latin typeface="Arial" pitchFamily="34" charset="0"/>
              </a:rPr>
              <a:t>A</a:t>
            </a:r>
            <a:r>
              <a:rPr lang="el-GR" altLang="el-GR" sz="1600">
                <a:latin typeface="Arial" pitchFamily="34" charset="0"/>
              </a:rPr>
              <a:t>πεικόνιση απο το σύνολο συναρτήσεων </a:t>
            </a:r>
            <a:r>
              <a:rPr lang="el-GR" altLang="el-GR" sz="1600" i="1">
                <a:latin typeface="Arial" pitchFamily="34" charset="0"/>
              </a:rPr>
              <a:t>U</a:t>
            </a:r>
            <a:r>
              <a:rPr lang="el-GR" altLang="el-GR" sz="1600">
                <a:latin typeface="Arial" pitchFamily="34" charset="0"/>
              </a:rPr>
              <a:t> στο οποίο ανήκει η </a:t>
            </a:r>
            <a:r>
              <a:rPr lang="en-US" altLang="el-GR" sz="1600">
                <a:latin typeface="Arial" pitchFamily="34" charset="0"/>
              </a:rPr>
              <a:t>u(.) </a:t>
            </a:r>
            <a:r>
              <a:rPr lang="el-GR" altLang="el-GR" sz="1600">
                <a:latin typeface="Arial" pitchFamily="34" charset="0"/>
              </a:rPr>
              <a:t>στο σύνολο συναρτήσεων </a:t>
            </a:r>
            <a:r>
              <a:rPr lang="el-GR" altLang="el-GR" sz="1600" i="1">
                <a:latin typeface="Arial" pitchFamily="34" charset="0"/>
              </a:rPr>
              <a:t>Y </a:t>
            </a:r>
            <a:r>
              <a:rPr lang="el-GR" altLang="el-GR" sz="1600">
                <a:latin typeface="Arial" pitchFamily="34" charset="0"/>
              </a:rPr>
              <a:t>στο οποίο ανήκει η </a:t>
            </a:r>
            <a:r>
              <a:rPr lang="en-US" altLang="el-GR" sz="1600">
                <a:latin typeface="Arial" pitchFamily="34" charset="0"/>
              </a:rPr>
              <a:t>y(.). H</a:t>
            </a:r>
            <a:r>
              <a:rPr lang="el-GR" altLang="el-GR" sz="1600">
                <a:latin typeface="Arial" pitchFamily="34" charset="0"/>
              </a:rPr>
              <a:t> απεικόνιση  </a:t>
            </a:r>
            <a:r>
              <a:rPr lang="el-GR" altLang="el-GR" sz="1600" i="1">
                <a:latin typeface="Arial" pitchFamily="34" charset="0"/>
              </a:rPr>
              <a:t>S</a:t>
            </a:r>
            <a:r>
              <a:rPr lang="el-GR" altLang="el-GR" sz="1600">
                <a:latin typeface="Arial" pitchFamily="34" charset="0"/>
              </a:rPr>
              <a:t> είναι </a:t>
            </a:r>
            <a:r>
              <a:rPr lang="el-GR" altLang="el-GR" sz="1600" i="1">
                <a:latin typeface="Arial" pitchFamily="34" charset="0"/>
              </a:rPr>
              <a:t>μονοσήμαντη</a:t>
            </a:r>
            <a:r>
              <a:rPr lang="el-GR" altLang="el-GR" sz="1600">
                <a:latin typeface="Arial" pitchFamily="34" charset="0"/>
              </a:rPr>
              <a:t> </a:t>
            </a:r>
          </a:p>
        </p:txBody>
      </p:sp>
    </p:spTree>
    <p:extLst>
      <p:ext uri="{BB962C8B-B14F-4D97-AF65-F5344CB8AC3E}">
        <p14:creationId xmlns:p14="http://schemas.microsoft.com/office/powerpoint/2010/main" val="309301181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ChangeArrowheads="1"/>
          </p:cNvSpPr>
          <p:nvPr/>
        </p:nvSpPr>
        <p:spPr bwMode="auto">
          <a:xfrm>
            <a:off x="2484438" y="260350"/>
            <a:ext cx="41195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l-GR" altLang="el-GR" sz="2800" b="1"/>
              <a:t>Ταξινόμηση συστημάτων</a:t>
            </a:r>
            <a:r>
              <a:rPr lang="el-GR" altLang="el-GR" sz="2800"/>
              <a:t> </a:t>
            </a:r>
          </a:p>
        </p:txBody>
      </p:sp>
      <p:sp>
        <p:nvSpPr>
          <p:cNvPr id="2053" name="Text Box 5"/>
          <p:cNvSpPr txBox="1">
            <a:spLocks noChangeArrowheads="1"/>
          </p:cNvSpPr>
          <p:nvPr/>
        </p:nvSpPr>
        <p:spPr bwMode="auto">
          <a:xfrm>
            <a:off x="323850" y="908050"/>
            <a:ext cx="8640763"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l-GR" altLang="el-GR"/>
              <a:t>Η βασική κατηγοριοποίηση των συστημάτων γίνεται με το διαχωρισμό τους σε συστήματα συνεχούς και διακριτού χρόνου. Έτσι ένα σύστημα είναι συνεχούς (διακριτού)  χρόνου αν τόσο η είσοδος όσο και η έξοδος είναι σήματα συνεχούς (διακριτού) χρόνου</a:t>
            </a:r>
          </a:p>
        </p:txBody>
      </p:sp>
      <p:sp>
        <p:nvSpPr>
          <p:cNvPr id="2054" name="Text Box 6"/>
          <p:cNvSpPr txBox="1">
            <a:spLocks noChangeArrowheads="1"/>
          </p:cNvSpPr>
          <p:nvPr/>
        </p:nvSpPr>
        <p:spPr bwMode="auto">
          <a:xfrm>
            <a:off x="3708400" y="1989138"/>
            <a:ext cx="15128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l-GR" altLang="el-GR" u="sng"/>
              <a:t>Παράδειγμα:</a:t>
            </a:r>
          </a:p>
        </p:txBody>
      </p:sp>
      <p:sp>
        <p:nvSpPr>
          <p:cNvPr id="2055" name="Text Box 7"/>
          <p:cNvSpPr txBox="1">
            <a:spLocks noChangeArrowheads="1"/>
          </p:cNvSpPr>
          <p:nvPr/>
        </p:nvSpPr>
        <p:spPr bwMode="auto">
          <a:xfrm>
            <a:off x="179388" y="2420938"/>
            <a:ext cx="42481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l-GR" altLang="el-GR" sz="1600"/>
              <a:t>Σύστημα συνεχούς χρόνου (ολοκληρωτής)</a:t>
            </a:r>
          </a:p>
        </p:txBody>
      </p:sp>
      <p:sp>
        <p:nvSpPr>
          <p:cNvPr id="2056" name="Rectangle 9"/>
          <p:cNvSpPr>
            <a:spLocks noChangeArrowheads="1"/>
          </p:cNvSpPr>
          <p:nvPr/>
        </p:nvSpPr>
        <p:spPr bwMode="auto">
          <a:xfrm>
            <a:off x="0" y="32194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endParaRPr lang="el-GR" altLang="el-GR"/>
          </a:p>
        </p:txBody>
      </p:sp>
      <p:graphicFrame>
        <p:nvGraphicFramePr>
          <p:cNvPr id="2050" name="Object 8"/>
          <p:cNvGraphicFramePr>
            <a:graphicFrameLocks noChangeAspect="1"/>
          </p:cNvGraphicFramePr>
          <p:nvPr/>
        </p:nvGraphicFramePr>
        <p:xfrm>
          <a:off x="900113" y="2781300"/>
          <a:ext cx="1800225" cy="852488"/>
        </p:xfrm>
        <a:graphic>
          <a:graphicData uri="http://schemas.openxmlformats.org/presentationml/2006/ole">
            <mc:AlternateContent xmlns:mc="http://schemas.openxmlformats.org/markup-compatibility/2006">
              <mc:Choice xmlns:v="urn:schemas-microsoft-com:vml" Requires="v">
                <p:oleObj spid="_x0000_s12300" name="Equation" r:id="rId4" imgW="889000" imgH="419100" progId="">
                  <p:embed/>
                </p:oleObj>
              </mc:Choice>
              <mc:Fallback>
                <p:oleObj name="Equation" r:id="rId4" imgW="889000" imgH="419100" progId="">
                  <p:embed/>
                  <p:pic>
                    <p:nvPicPr>
                      <p:cNvPr id="0"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0113" y="2781300"/>
                        <a:ext cx="1800225" cy="852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7" name="Rectangle 10"/>
          <p:cNvSpPr>
            <a:spLocks noChangeArrowheads="1"/>
          </p:cNvSpPr>
          <p:nvPr/>
        </p:nvSpPr>
        <p:spPr bwMode="auto">
          <a:xfrm>
            <a:off x="5076825" y="2420938"/>
            <a:ext cx="37068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l-GR" altLang="el-GR" sz="1600"/>
              <a:t>Σύστημα διακριτού χρόνου (συσσωρευτής)</a:t>
            </a:r>
          </a:p>
        </p:txBody>
      </p:sp>
      <p:graphicFrame>
        <p:nvGraphicFramePr>
          <p:cNvPr id="2051" name="Object 11"/>
          <p:cNvGraphicFramePr>
            <a:graphicFrameLocks noChangeAspect="1"/>
          </p:cNvGraphicFramePr>
          <p:nvPr/>
        </p:nvGraphicFramePr>
        <p:xfrm>
          <a:off x="6300788" y="2781300"/>
          <a:ext cx="1727200" cy="768350"/>
        </p:xfrm>
        <a:graphic>
          <a:graphicData uri="http://schemas.openxmlformats.org/presentationml/2006/ole">
            <mc:AlternateContent xmlns:mc="http://schemas.openxmlformats.org/markup-compatibility/2006">
              <mc:Choice xmlns:v="urn:schemas-microsoft-com:vml" Requires="v">
                <p:oleObj spid="_x0000_s12301" name="Equation" r:id="rId6" imgW="774364" imgH="342751" progId="">
                  <p:embed/>
                </p:oleObj>
              </mc:Choice>
              <mc:Fallback>
                <p:oleObj name="Equation" r:id="rId6" imgW="774364" imgH="342751" progId="">
                  <p:embed/>
                  <p:pic>
                    <p:nvPicPr>
                      <p:cNvPr id="0" name="Picture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00788" y="2781300"/>
                        <a:ext cx="1727200" cy="768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8" name="Rectangle 13"/>
          <p:cNvSpPr>
            <a:spLocks noChangeArrowheads="1"/>
          </p:cNvSpPr>
          <p:nvPr/>
        </p:nvSpPr>
        <p:spPr bwMode="auto">
          <a:xfrm>
            <a:off x="395288" y="4868863"/>
            <a:ext cx="8424862"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l-GR" altLang="el-GR" sz="2000"/>
              <a:t> Οι άλλες κατηγοριοποιήσεις  των συστημάτων δεν εξαρτώνται από την φύση των σημάτων εισόδου και εξόδου </a:t>
            </a:r>
            <a:r>
              <a:rPr lang="el-GR" altLang="el-GR" sz="2000" i="1"/>
              <a:t>αλλά από τις ιδιότητες της απεικόνισης S.</a:t>
            </a:r>
          </a:p>
          <a:p>
            <a:endParaRPr lang="el-GR" altLang="el-GR" sz="2000">
              <a:latin typeface="Arial" pitchFamily="34" charset="0"/>
            </a:endParaRPr>
          </a:p>
        </p:txBody>
      </p:sp>
    </p:spTree>
    <p:extLst>
      <p:ext uri="{BB962C8B-B14F-4D97-AF65-F5344CB8AC3E}">
        <p14:creationId xmlns:p14="http://schemas.microsoft.com/office/powerpoint/2010/main" val="24753080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3"/>
          <p:cNvSpPr>
            <a:spLocks noChangeArrowheads="1"/>
          </p:cNvSpPr>
          <p:nvPr/>
        </p:nvSpPr>
        <p:spPr bwMode="auto">
          <a:xfrm>
            <a:off x="5867400" y="4149725"/>
            <a:ext cx="2089150" cy="935038"/>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endParaRPr lang="el-GR" altLang="el-GR"/>
          </a:p>
        </p:txBody>
      </p:sp>
      <p:sp>
        <p:nvSpPr>
          <p:cNvPr id="7172" name="Rectangle 19"/>
          <p:cNvSpPr>
            <a:spLocks noChangeArrowheads="1"/>
          </p:cNvSpPr>
          <p:nvPr/>
        </p:nvSpPr>
        <p:spPr bwMode="auto">
          <a:xfrm>
            <a:off x="1187450" y="4149725"/>
            <a:ext cx="2160588" cy="935038"/>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endParaRPr lang="el-GR" altLang="el-GR"/>
          </a:p>
        </p:txBody>
      </p:sp>
      <p:sp>
        <p:nvSpPr>
          <p:cNvPr id="7173" name="Rectangle 14"/>
          <p:cNvSpPr>
            <a:spLocks noChangeArrowheads="1"/>
          </p:cNvSpPr>
          <p:nvPr/>
        </p:nvSpPr>
        <p:spPr bwMode="auto">
          <a:xfrm>
            <a:off x="4932363" y="2205038"/>
            <a:ext cx="1368425"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endParaRPr lang="el-GR" altLang="el-GR"/>
          </a:p>
        </p:txBody>
      </p:sp>
      <p:sp>
        <p:nvSpPr>
          <p:cNvPr id="7174" name="Rectangle 4"/>
          <p:cNvSpPr>
            <a:spLocks noChangeArrowheads="1"/>
          </p:cNvSpPr>
          <p:nvPr/>
        </p:nvSpPr>
        <p:spPr bwMode="auto">
          <a:xfrm>
            <a:off x="2700338" y="188913"/>
            <a:ext cx="35956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l-GR" altLang="el-GR" sz="2800" b="1"/>
              <a:t>Συστήματα με μνήμη </a:t>
            </a:r>
            <a:r>
              <a:rPr lang="el-GR" altLang="el-GR" sz="2800"/>
              <a:t> </a:t>
            </a:r>
          </a:p>
        </p:txBody>
      </p:sp>
      <p:sp>
        <p:nvSpPr>
          <p:cNvPr id="7175" name="Text Box 5"/>
          <p:cNvSpPr txBox="1">
            <a:spLocks noChangeArrowheads="1"/>
          </p:cNvSpPr>
          <p:nvPr/>
        </p:nvSpPr>
        <p:spPr bwMode="auto">
          <a:xfrm>
            <a:off x="684213" y="1052513"/>
            <a:ext cx="792162"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l-GR" altLang="el-GR" sz="2200" b="1"/>
              <a:t>Α.</a:t>
            </a:r>
          </a:p>
        </p:txBody>
      </p:sp>
      <p:sp>
        <p:nvSpPr>
          <p:cNvPr id="7176" name="Text Box 6"/>
          <p:cNvSpPr txBox="1">
            <a:spLocks noChangeArrowheads="1"/>
          </p:cNvSpPr>
          <p:nvPr/>
        </p:nvSpPr>
        <p:spPr bwMode="auto">
          <a:xfrm>
            <a:off x="1258888" y="1052513"/>
            <a:ext cx="7634287"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l-GR" altLang="el-GR"/>
              <a:t>Ένα σύστημα ονομάζεται </a:t>
            </a:r>
            <a:r>
              <a:rPr lang="el-GR" altLang="el-GR" i="1"/>
              <a:t>στιγμιαίο</a:t>
            </a:r>
            <a:r>
              <a:rPr lang="el-GR" altLang="el-GR"/>
              <a:t> η </a:t>
            </a:r>
            <a:r>
              <a:rPr lang="el-GR" altLang="el-GR" i="1" u="sng"/>
              <a:t>σύστημα μηδενικής μνήμης</a:t>
            </a:r>
            <a:r>
              <a:rPr lang="el-GR" altLang="el-GR"/>
              <a:t> </a:t>
            </a:r>
            <a:r>
              <a:rPr lang="el-GR" altLang="el-GR" i="1"/>
              <a:t>(memoryless system)</a:t>
            </a:r>
            <a:r>
              <a:rPr lang="el-GR" altLang="el-GR"/>
              <a:t> αν η τιμή της εξόδου του σε οποιαδήποτε χρονική στιγμή εξαρτάται μόνο από την τιμή της εισόδου την ίδια χρονική στιγμή.</a:t>
            </a:r>
          </a:p>
        </p:txBody>
      </p:sp>
      <p:sp>
        <p:nvSpPr>
          <p:cNvPr id="7177" name="Rectangle 10"/>
          <p:cNvSpPr>
            <a:spLocks noChangeArrowheads="1"/>
          </p:cNvSpPr>
          <p:nvPr/>
        </p:nvSpPr>
        <p:spPr bwMode="auto">
          <a:xfrm>
            <a:off x="1403350" y="2997200"/>
            <a:ext cx="72009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l-GR" altLang="el-GR" u="sng"/>
              <a:t>Ένα σύστημα έχει μνήμη</a:t>
            </a:r>
            <a:r>
              <a:rPr lang="el-GR" altLang="el-GR"/>
              <a:t> αν  η τιμή της εξόδου του σε οποιαδήποτε χρονική στιγμή  εξαρτάται από τις τιμές της εισόδου σε ένα  χρονικό διάστημα . </a:t>
            </a:r>
          </a:p>
        </p:txBody>
      </p:sp>
      <p:sp>
        <p:nvSpPr>
          <p:cNvPr id="7178" name="Text Box 11"/>
          <p:cNvSpPr txBox="1">
            <a:spLocks noChangeArrowheads="1"/>
          </p:cNvSpPr>
          <p:nvPr/>
        </p:nvSpPr>
        <p:spPr bwMode="auto">
          <a:xfrm>
            <a:off x="468313" y="2492375"/>
            <a:ext cx="18002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endParaRPr lang="el-GR" altLang="el-GR"/>
          </a:p>
        </p:txBody>
      </p:sp>
      <p:sp>
        <p:nvSpPr>
          <p:cNvPr id="7179" name="Text Box 12"/>
          <p:cNvSpPr txBox="1">
            <a:spLocks noChangeArrowheads="1"/>
          </p:cNvSpPr>
          <p:nvPr/>
        </p:nvSpPr>
        <p:spPr bwMode="auto">
          <a:xfrm>
            <a:off x="3276600" y="2276475"/>
            <a:ext cx="1366838"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l-GR" altLang="el-GR" sz="1600"/>
              <a:t>Παράδειγμα:</a:t>
            </a:r>
          </a:p>
          <a:p>
            <a:pPr eaLnBrk="1" hangingPunct="1">
              <a:spcBef>
                <a:spcPct val="50000"/>
              </a:spcBef>
            </a:pPr>
            <a:endParaRPr lang="el-GR" altLang="el-GR" sz="1600"/>
          </a:p>
        </p:txBody>
      </p:sp>
      <p:sp>
        <p:nvSpPr>
          <p:cNvPr id="7180" name="Rectangle 13"/>
          <p:cNvSpPr>
            <a:spLocks noChangeArrowheads="1"/>
          </p:cNvSpPr>
          <p:nvPr/>
        </p:nvSpPr>
        <p:spPr bwMode="auto">
          <a:xfrm>
            <a:off x="5003800" y="2205038"/>
            <a:ext cx="11858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l-GR" altLang="el-GR" i="1"/>
              <a:t>υ</a:t>
            </a:r>
            <a:r>
              <a:rPr lang="el-GR" altLang="el-GR"/>
              <a:t>(</a:t>
            </a:r>
            <a:r>
              <a:rPr lang="el-GR" altLang="el-GR" i="1"/>
              <a:t>t</a:t>
            </a:r>
            <a:r>
              <a:rPr lang="el-GR" altLang="el-GR"/>
              <a:t>)</a:t>
            </a:r>
            <a:r>
              <a:rPr lang="el-GR" altLang="el-GR" i="1"/>
              <a:t>=Ru</a:t>
            </a:r>
            <a:r>
              <a:rPr lang="el-GR" altLang="el-GR"/>
              <a:t>(</a:t>
            </a:r>
            <a:r>
              <a:rPr lang="el-GR" altLang="el-GR" i="1"/>
              <a:t>t</a:t>
            </a:r>
            <a:r>
              <a:rPr lang="el-GR" altLang="el-GR"/>
              <a:t>) </a:t>
            </a:r>
          </a:p>
        </p:txBody>
      </p:sp>
      <p:sp>
        <p:nvSpPr>
          <p:cNvPr id="7181" name="Text Box 15"/>
          <p:cNvSpPr txBox="1">
            <a:spLocks noChangeArrowheads="1"/>
          </p:cNvSpPr>
          <p:nvPr/>
        </p:nvSpPr>
        <p:spPr bwMode="auto">
          <a:xfrm>
            <a:off x="611188" y="2997200"/>
            <a:ext cx="6477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l-GR" altLang="el-GR" sz="2200" b="1"/>
              <a:t>Β.</a:t>
            </a:r>
          </a:p>
        </p:txBody>
      </p:sp>
      <p:sp>
        <p:nvSpPr>
          <p:cNvPr id="7182" name="Rectangle 16"/>
          <p:cNvSpPr>
            <a:spLocks noChangeArrowheads="1"/>
          </p:cNvSpPr>
          <p:nvPr/>
        </p:nvSpPr>
        <p:spPr bwMode="auto">
          <a:xfrm>
            <a:off x="4067175" y="3789363"/>
            <a:ext cx="12430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l-GR" altLang="el-GR" sz="1600"/>
              <a:t>Παράδειγμα:</a:t>
            </a:r>
          </a:p>
        </p:txBody>
      </p:sp>
      <p:sp>
        <p:nvSpPr>
          <p:cNvPr id="7183" name="Rectangle 18"/>
          <p:cNvSpPr>
            <a:spLocks noChangeArrowheads="1"/>
          </p:cNvSpPr>
          <p:nvPr/>
        </p:nvSpPr>
        <p:spPr bwMode="auto">
          <a:xfrm>
            <a:off x="0" y="32337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endParaRPr lang="el-GR" altLang="el-GR"/>
          </a:p>
        </p:txBody>
      </p:sp>
      <p:graphicFrame>
        <p:nvGraphicFramePr>
          <p:cNvPr id="7170" name="Object 17"/>
          <p:cNvGraphicFramePr>
            <a:graphicFrameLocks noChangeAspect="1"/>
          </p:cNvGraphicFramePr>
          <p:nvPr/>
        </p:nvGraphicFramePr>
        <p:xfrm>
          <a:off x="1258888" y="4221163"/>
          <a:ext cx="2016125" cy="765175"/>
        </p:xfrm>
        <a:graphic>
          <a:graphicData uri="http://schemas.openxmlformats.org/presentationml/2006/ole">
            <mc:AlternateContent xmlns:mc="http://schemas.openxmlformats.org/markup-compatibility/2006">
              <mc:Choice xmlns:v="urn:schemas-microsoft-com:vml" Requires="v">
                <p:oleObj spid="_x0000_s13319" name="Equation" r:id="rId4" imgW="1028254" imgH="393529" progId="">
                  <p:embed/>
                </p:oleObj>
              </mc:Choice>
              <mc:Fallback>
                <p:oleObj name="Equation" r:id="rId4" imgW="1028254" imgH="393529" progId="">
                  <p:embed/>
                  <p:pic>
                    <p:nvPicPr>
                      <p:cNvPr id="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58888" y="4221163"/>
                        <a:ext cx="2016125" cy="765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184" name="Rectangle 20"/>
          <p:cNvSpPr>
            <a:spLocks noChangeArrowheads="1"/>
          </p:cNvSpPr>
          <p:nvPr/>
        </p:nvSpPr>
        <p:spPr bwMode="auto">
          <a:xfrm>
            <a:off x="611188" y="5300663"/>
            <a:ext cx="33289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l-GR" altLang="el-GR"/>
              <a:t>Η έξοδος "θυμάται" το παρελθόν. </a:t>
            </a:r>
          </a:p>
        </p:txBody>
      </p:sp>
      <p:sp>
        <p:nvSpPr>
          <p:cNvPr id="7185" name="Line 21"/>
          <p:cNvSpPr>
            <a:spLocks noChangeShapeType="1"/>
          </p:cNvSpPr>
          <p:nvPr/>
        </p:nvSpPr>
        <p:spPr bwMode="auto">
          <a:xfrm flipH="1">
            <a:off x="3563938" y="4149725"/>
            <a:ext cx="792162" cy="2873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7186" name="Rectangle 22"/>
          <p:cNvSpPr>
            <a:spLocks noChangeArrowheads="1"/>
          </p:cNvSpPr>
          <p:nvPr/>
        </p:nvSpPr>
        <p:spPr bwMode="auto">
          <a:xfrm>
            <a:off x="6300788" y="4365625"/>
            <a:ext cx="12541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r>
              <a:rPr lang="el-GR" altLang="el-GR" i="1"/>
              <a:t>y</a:t>
            </a:r>
            <a:r>
              <a:rPr lang="el-GR" altLang="el-GR"/>
              <a:t>(</a:t>
            </a:r>
            <a:r>
              <a:rPr lang="el-GR" altLang="el-GR" i="1"/>
              <a:t>t</a:t>
            </a:r>
            <a:r>
              <a:rPr lang="el-GR" altLang="el-GR"/>
              <a:t>)</a:t>
            </a:r>
            <a:r>
              <a:rPr lang="el-GR" altLang="el-GR" i="1"/>
              <a:t>=u</a:t>
            </a:r>
            <a:r>
              <a:rPr lang="el-GR" altLang="el-GR"/>
              <a:t>(</a:t>
            </a:r>
            <a:r>
              <a:rPr lang="el-GR" altLang="el-GR" i="1"/>
              <a:t>t+2</a:t>
            </a:r>
            <a:r>
              <a:rPr lang="el-GR" altLang="el-GR"/>
              <a:t>)</a:t>
            </a:r>
          </a:p>
        </p:txBody>
      </p:sp>
      <p:sp>
        <p:nvSpPr>
          <p:cNvPr id="7187" name="Line 24"/>
          <p:cNvSpPr>
            <a:spLocks noChangeShapeType="1"/>
          </p:cNvSpPr>
          <p:nvPr/>
        </p:nvSpPr>
        <p:spPr bwMode="auto">
          <a:xfrm>
            <a:off x="4572000" y="4149725"/>
            <a:ext cx="936625"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7188" name="Text Box 25"/>
          <p:cNvSpPr txBox="1">
            <a:spLocks noChangeArrowheads="1"/>
          </p:cNvSpPr>
          <p:nvPr/>
        </p:nvSpPr>
        <p:spPr bwMode="auto">
          <a:xfrm>
            <a:off x="5435600" y="5157788"/>
            <a:ext cx="3241675"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l-GR" altLang="el-GR"/>
              <a:t>Οι τιμές της εξόδου εξαρτώνται από μελλοντικές τιμές της εισόδου</a:t>
            </a:r>
          </a:p>
        </p:txBody>
      </p:sp>
    </p:spTree>
    <p:extLst>
      <p:ext uri="{BB962C8B-B14F-4D97-AF65-F5344CB8AC3E}">
        <p14:creationId xmlns:p14="http://schemas.microsoft.com/office/powerpoint/2010/main" val="332923567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 Box 4"/>
          <p:cNvSpPr txBox="1">
            <a:spLocks noChangeArrowheads="1"/>
          </p:cNvSpPr>
          <p:nvPr/>
        </p:nvSpPr>
        <p:spPr bwMode="auto">
          <a:xfrm>
            <a:off x="2843213" y="188913"/>
            <a:ext cx="33845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l-GR" altLang="el-GR" sz="2800" b="1"/>
              <a:t>Συστήματα αιτιατά </a:t>
            </a:r>
          </a:p>
        </p:txBody>
      </p:sp>
      <p:sp>
        <p:nvSpPr>
          <p:cNvPr id="8196" name="Rectangle 5"/>
          <p:cNvSpPr>
            <a:spLocks noChangeArrowheads="1"/>
          </p:cNvSpPr>
          <p:nvPr/>
        </p:nvSpPr>
        <p:spPr bwMode="auto">
          <a:xfrm>
            <a:off x="827088" y="1341438"/>
            <a:ext cx="76723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just" eaLnBrk="1" hangingPunct="1"/>
            <a:r>
              <a:rPr lang="el-GR" altLang="el-GR"/>
              <a:t>Ένα σύστημα λέγεται </a:t>
            </a:r>
            <a:r>
              <a:rPr lang="el-GR" altLang="el-GR" i="1" u="sng"/>
              <a:t>αιτιατό</a:t>
            </a:r>
            <a:r>
              <a:rPr lang="el-GR" altLang="el-GR"/>
              <a:t> όταν υπάρχει μία απεικόνιση </a:t>
            </a:r>
            <a:r>
              <a:rPr lang="el-GR" altLang="el-GR" i="1"/>
              <a:t>S : U</a:t>
            </a:r>
            <a:r>
              <a:rPr lang="el-GR" altLang="el-GR" i="1">
                <a:sym typeface="Symbol" pitchFamily="18" charset="2"/>
              </a:rPr>
              <a:t></a:t>
            </a:r>
            <a:r>
              <a:rPr lang="el-GR" altLang="el-GR" i="1"/>
              <a:t>Y</a:t>
            </a:r>
            <a:r>
              <a:rPr lang="el-GR" altLang="el-GR">
                <a:sym typeface="Symbol" pitchFamily="18" charset="2"/>
              </a:rPr>
              <a:t> τέτοια ώστε </a:t>
            </a:r>
          </a:p>
        </p:txBody>
      </p:sp>
      <p:sp>
        <p:nvSpPr>
          <p:cNvPr id="8197" name="Rectangle 6"/>
          <p:cNvSpPr>
            <a:spLocks noChangeArrowheads="1"/>
          </p:cNvSpPr>
          <p:nvPr/>
        </p:nvSpPr>
        <p:spPr bwMode="auto">
          <a:xfrm>
            <a:off x="827088" y="1774825"/>
            <a:ext cx="1885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r>
              <a:rPr lang="el-GR" altLang="el-GR"/>
              <a:t> </a:t>
            </a:r>
            <a:r>
              <a:rPr lang="el-GR" altLang="el-GR" i="1"/>
              <a:t>y</a:t>
            </a:r>
            <a:r>
              <a:rPr lang="el-GR" altLang="el-GR"/>
              <a:t>(</a:t>
            </a:r>
            <a:r>
              <a:rPr lang="el-GR" altLang="el-GR" i="1"/>
              <a:t>τ</a:t>
            </a:r>
            <a:r>
              <a:rPr lang="el-GR" altLang="el-GR"/>
              <a:t>)</a:t>
            </a:r>
            <a:r>
              <a:rPr lang="el-GR" altLang="el-GR" i="1"/>
              <a:t> = S</a:t>
            </a:r>
            <a:r>
              <a:rPr lang="el-GR" altLang="el-GR"/>
              <a:t>[</a:t>
            </a:r>
            <a:r>
              <a:rPr lang="el-GR" altLang="el-GR" i="1"/>
              <a:t>u</a:t>
            </a:r>
            <a:r>
              <a:rPr lang="el-GR" altLang="el-GR"/>
              <a:t>(</a:t>
            </a:r>
            <a:r>
              <a:rPr lang="el-GR" altLang="el-GR" i="1"/>
              <a:t>-</a:t>
            </a:r>
            <a:r>
              <a:rPr lang="el-GR" altLang="el-GR" i="1">
                <a:sym typeface="Symbol" pitchFamily="18" charset="2"/>
              </a:rPr>
              <a:t></a:t>
            </a:r>
            <a:r>
              <a:rPr lang="el-GR" altLang="el-GR" i="1"/>
              <a:t> ,</a:t>
            </a:r>
            <a:r>
              <a:rPr lang="el-GR" altLang="el-GR" i="1">
                <a:sym typeface="Symbol" pitchFamily="18" charset="2"/>
              </a:rPr>
              <a:t>τ</a:t>
            </a:r>
            <a:r>
              <a:rPr lang="el-GR" altLang="el-GR">
                <a:sym typeface="Symbol" pitchFamily="18" charset="2"/>
              </a:rPr>
              <a:t>)</a:t>
            </a:r>
            <a:r>
              <a:rPr lang="el-GR" altLang="el-GR" i="1">
                <a:sym typeface="Symbol" pitchFamily="18" charset="2"/>
              </a:rPr>
              <a:t>]</a:t>
            </a:r>
            <a:r>
              <a:rPr lang="el-GR" altLang="el-GR">
                <a:sym typeface="Symbol" pitchFamily="18" charset="2"/>
              </a:rPr>
              <a:t> </a:t>
            </a:r>
          </a:p>
        </p:txBody>
      </p:sp>
      <p:graphicFrame>
        <p:nvGraphicFramePr>
          <p:cNvPr id="8194" name="Object 7"/>
          <p:cNvGraphicFramePr>
            <a:graphicFrameLocks noChangeAspect="1"/>
          </p:cNvGraphicFramePr>
          <p:nvPr/>
        </p:nvGraphicFramePr>
        <p:xfrm>
          <a:off x="4356100" y="1846263"/>
          <a:ext cx="360363" cy="288925"/>
        </p:xfrm>
        <a:graphic>
          <a:graphicData uri="http://schemas.openxmlformats.org/presentationml/2006/ole">
            <mc:AlternateContent xmlns:mc="http://schemas.openxmlformats.org/markup-compatibility/2006">
              <mc:Choice xmlns:v="urn:schemas-microsoft-com:vml" Requires="v">
                <p:oleObj spid="_x0000_s14343" name="Equation" r:id="rId4" imgW="241195" imgH="190417" progId="">
                  <p:embed/>
                </p:oleObj>
              </mc:Choice>
              <mc:Fallback>
                <p:oleObj name="Equation" r:id="rId4" imgW="241195" imgH="190417" progId="">
                  <p:embed/>
                  <p:pic>
                    <p:nvPicPr>
                      <p:cNvPr id="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6100" y="1846263"/>
                        <a:ext cx="360363" cy="28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198" name="Rectangle 9"/>
          <p:cNvSpPr>
            <a:spLocks noChangeArrowheads="1"/>
          </p:cNvSpPr>
          <p:nvPr/>
        </p:nvSpPr>
        <p:spPr bwMode="auto">
          <a:xfrm>
            <a:off x="2771775" y="1774825"/>
            <a:ext cx="43672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just" eaLnBrk="1" hangingPunct="1"/>
            <a:r>
              <a:rPr lang="el-GR" altLang="el-GR"/>
              <a:t>γιά κάθε είσοδο         και κάθε </a:t>
            </a:r>
            <a:r>
              <a:rPr lang="el-GR" altLang="el-GR" i="1"/>
              <a:t>τ  </a:t>
            </a:r>
            <a:r>
              <a:rPr lang="el-GR" altLang="el-GR" i="1">
                <a:sym typeface="Symbol" pitchFamily="18" charset="2"/>
              </a:rPr>
              <a:t> </a:t>
            </a:r>
            <a:r>
              <a:rPr lang="el-GR" altLang="el-GR" i="1"/>
              <a:t>Τ</a:t>
            </a:r>
            <a:r>
              <a:rPr lang="el-GR" altLang="el-GR">
                <a:sym typeface="Symbol" pitchFamily="18" charset="2"/>
              </a:rPr>
              <a:t>.</a:t>
            </a:r>
          </a:p>
        </p:txBody>
      </p:sp>
      <p:sp>
        <p:nvSpPr>
          <p:cNvPr id="8199" name="Rectangle 10"/>
          <p:cNvSpPr>
            <a:spLocks noChangeArrowheads="1"/>
          </p:cNvSpPr>
          <p:nvPr/>
        </p:nvSpPr>
        <p:spPr bwMode="auto">
          <a:xfrm>
            <a:off x="755650" y="3716338"/>
            <a:ext cx="8388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l-GR" altLang="el-GR"/>
              <a:t>Ένα σύστημα λέγεται </a:t>
            </a:r>
            <a:r>
              <a:rPr lang="el-GR" altLang="el-GR" i="1" u="sng"/>
              <a:t>μη αιτιατό</a:t>
            </a:r>
            <a:r>
              <a:rPr lang="el-GR" altLang="el-GR" i="1"/>
              <a:t> όταν η </a:t>
            </a:r>
            <a:r>
              <a:rPr lang="el-GR" altLang="el-GR"/>
              <a:t>τιμή της εξόδου την χρονική στιγμή </a:t>
            </a:r>
            <a:r>
              <a:rPr lang="el-GR" altLang="el-GR" i="1"/>
              <a:t>t*</a:t>
            </a:r>
            <a:r>
              <a:rPr lang="el-GR" altLang="el-GR"/>
              <a:t> εξαρτάται από την συμπεριφορά της εισόδου σε μελλοντικές χρονικές στιγμές </a:t>
            </a:r>
            <a:r>
              <a:rPr lang="el-GR" altLang="el-GR" i="1"/>
              <a:t>t&gt;t*</a:t>
            </a:r>
            <a:r>
              <a:rPr lang="en-US" altLang="el-GR" i="1"/>
              <a:t>.</a:t>
            </a:r>
            <a:r>
              <a:rPr lang="el-GR" altLang="el-GR" i="1"/>
              <a:t> </a:t>
            </a:r>
            <a:r>
              <a:rPr lang="el-GR" altLang="el-GR"/>
              <a:t> </a:t>
            </a:r>
          </a:p>
        </p:txBody>
      </p:sp>
      <p:sp>
        <p:nvSpPr>
          <p:cNvPr id="8200" name="Rectangle 13"/>
          <p:cNvSpPr>
            <a:spLocks noChangeArrowheads="1"/>
          </p:cNvSpPr>
          <p:nvPr/>
        </p:nvSpPr>
        <p:spPr bwMode="auto">
          <a:xfrm>
            <a:off x="323850" y="1414463"/>
            <a:ext cx="455613"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l-GR" altLang="el-GR" sz="2200" b="1"/>
              <a:t>Α.</a:t>
            </a:r>
          </a:p>
        </p:txBody>
      </p:sp>
      <p:sp>
        <p:nvSpPr>
          <p:cNvPr id="8201" name="Rectangle 15"/>
          <p:cNvSpPr>
            <a:spLocks noChangeArrowheads="1"/>
          </p:cNvSpPr>
          <p:nvPr/>
        </p:nvSpPr>
        <p:spPr bwMode="auto">
          <a:xfrm>
            <a:off x="250825" y="3860800"/>
            <a:ext cx="439738"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l-GR" altLang="el-GR" sz="2200" b="1"/>
              <a:t>Β.</a:t>
            </a:r>
          </a:p>
        </p:txBody>
      </p:sp>
      <p:sp>
        <p:nvSpPr>
          <p:cNvPr id="8202" name="Rectangle 16"/>
          <p:cNvSpPr>
            <a:spLocks noChangeArrowheads="1"/>
          </p:cNvSpPr>
          <p:nvPr/>
        </p:nvSpPr>
        <p:spPr bwMode="auto">
          <a:xfrm>
            <a:off x="827088" y="4365625"/>
            <a:ext cx="78263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l-GR" altLang="el-GR"/>
              <a:t>Τα μη αιτιατά συστήματα είναι </a:t>
            </a:r>
            <a:r>
              <a:rPr lang="el-GR" altLang="el-GR" i="1"/>
              <a:t>μη πραγματοποιήσιμα φυσικώς</a:t>
            </a:r>
            <a:r>
              <a:rPr lang="el-GR" altLang="el-GR"/>
              <a:t> (physically unrealizable). </a:t>
            </a:r>
          </a:p>
        </p:txBody>
      </p:sp>
    </p:spTree>
    <p:extLst>
      <p:ext uri="{BB962C8B-B14F-4D97-AF65-F5344CB8AC3E}">
        <p14:creationId xmlns:p14="http://schemas.microsoft.com/office/powerpoint/2010/main" val="100922557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1" name="Text Box 4"/>
          <p:cNvSpPr txBox="1">
            <a:spLocks noChangeArrowheads="1"/>
          </p:cNvSpPr>
          <p:nvPr/>
        </p:nvSpPr>
        <p:spPr bwMode="auto">
          <a:xfrm>
            <a:off x="2195513" y="115888"/>
            <a:ext cx="49164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r>
              <a:rPr lang="el-GR" altLang="el-GR" sz="2800" b="1"/>
              <a:t>Δυναμικά Συστήματα (1)</a:t>
            </a:r>
          </a:p>
        </p:txBody>
      </p:sp>
      <p:sp>
        <p:nvSpPr>
          <p:cNvPr id="11272" name="Text Box 5"/>
          <p:cNvSpPr txBox="1">
            <a:spLocks noChangeArrowheads="1"/>
          </p:cNvSpPr>
          <p:nvPr/>
        </p:nvSpPr>
        <p:spPr bwMode="auto">
          <a:xfrm>
            <a:off x="250825" y="765175"/>
            <a:ext cx="5184775"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l-GR" altLang="el-GR" sz="2200" u="sng"/>
              <a:t>Κατάσταση του συστήματος</a:t>
            </a:r>
          </a:p>
        </p:txBody>
      </p:sp>
      <p:sp>
        <p:nvSpPr>
          <p:cNvPr id="11273" name="Text Box 6"/>
          <p:cNvSpPr txBox="1">
            <a:spLocks noChangeArrowheads="1"/>
          </p:cNvSpPr>
          <p:nvPr/>
        </p:nvSpPr>
        <p:spPr bwMode="auto">
          <a:xfrm>
            <a:off x="395288" y="1268413"/>
            <a:ext cx="77771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l-GR" altLang="el-GR"/>
              <a:t>Η σχέση εισόδου εξόδου ενός συστήματος με μνήμη έχει την εξής μορφή:</a:t>
            </a:r>
          </a:p>
        </p:txBody>
      </p:sp>
      <p:sp>
        <p:nvSpPr>
          <p:cNvPr id="11274" name="Rectangle 8"/>
          <p:cNvSpPr>
            <a:spLocks noChangeArrowheads="1"/>
          </p:cNvSpPr>
          <p:nvPr/>
        </p:nvSpPr>
        <p:spPr bwMode="auto">
          <a:xfrm>
            <a:off x="1116013" y="1628775"/>
            <a:ext cx="22177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l-GR" altLang="el-GR" sz="2400"/>
              <a:t>    </a:t>
            </a:r>
            <a:r>
              <a:rPr lang="el-GR" altLang="el-GR" sz="2400" i="1">
                <a:cs typeface="Times New Roman" pitchFamily="18" charset="0"/>
              </a:rPr>
              <a:t>y</a:t>
            </a:r>
            <a:r>
              <a:rPr lang="el-GR" altLang="el-GR" sz="2400">
                <a:cs typeface="Times New Roman" pitchFamily="18" charset="0"/>
              </a:rPr>
              <a:t>(</a:t>
            </a:r>
            <a:r>
              <a:rPr lang="el-GR" altLang="el-GR" sz="2400" i="1">
                <a:ea typeface="Times New Roman" pitchFamily="18" charset="0"/>
                <a:cs typeface="Arial" pitchFamily="34" charset="0"/>
              </a:rPr>
              <a:t>τ</a:t>
            </a:r>
            <a:r>
              <a:rPr lang="el-GR" altLang="el-GR" sz="2400">
                <a:cs typeface="Times New Roman" pitchFamily="18" charset="0"/>
              </a:rPr>
              <a:t>)</a:t>
            </a:r>
            <a:r>
              <a:rPr lang="el-GR" altLang="el-GR" sz="2400" i="1">
                <a:cs typeface="Times New Roman" pitchFamily="18" charset="0"/>
              </a:rPr>
              <a:t>=S</a:t>
            </a:r>
            <a:r>
              <a:rPr lang="el-GR" altLang="el-GR" sz="2400">
                <a:cs typeface="Times New Roman" pitchFamily="18" charset="0"/>
              </a:rPr>
              <a:t>[</a:t>
            </a:r>
            <a:r>
              <a:rPr lang="el-GR" altLang="el-GR" sz="2400" i="1">
                <a:cs typeface="Times New Roman" pitchFamily="18" charset="0"/>
              </a:rPr>
              <a:t>u</a:t>
            </a:r>
            <a:r>
              <a:rPr lang="el-GR" altLang="el-GR" sz="2400" baseline="-30000">
                <a:cs typeface="Times New Roman" pitchFamily="18" charset="0"/>
              </a:rPr>
              <a:t>[</a:t>
            </a:r>
            <a:r>
              <a:rPr lang="el-GR" altLang="el-GR" sz="2400" i="1" baseline="-30000">
                <a:cs typeface="Times New Roman" pitchFamily="18" charset="0"/>
              </a:rPr>
              <a:t>-</a:t>
            </a:r>
            <a:r>
              <a:rPr lang="el-GR" altLang="el-GR" sz="2400" i="1" baseline="-30000">
                <a:cs typeface="Times New Roman" pitchFamily="18" charset="0"/>
                <a:sym typeface="Symbol" pitchFamily="18" charset="2"/>
              </a:rPr>
              <a:t></a:t>
            </a:r>
            <a:r>
              <a:rPr lang="el-GR" altLang="el-GR" sz="2400" i="1" baseline="-30000">
                <a:cs typeface="Times New Roman" pitchFamily="18" charset="0"/>
              </a:rPr>
              <a:t>,</a:t>
            </a:r>
            <a:r>
              <a:rPr lang="el-GR" altLang="el-GR" sz="2400" i="1" baseline="-30000">
                <a:cs typeface="Times New Roman" pitchFamily="18" charset="0"/>
                <a:sym typeface="Symbol" pitchFamily="18" charset="2"/>
              </a:rPr>
              <a:t>τ</a:t>
            </a:r>
            <a:r>
              <a:rPr lang="el-GR" altLang="el-GR" sz="2400" baseline="-30000">
                <a:cs typeface="Times New Roman" pitchFamily="18" charset="0"/>
                <a:sym typeface="Symbol" pitchFamily="18" charset="2"/>
              </a:rPr>
              <a:t>]</a:t>
            </a:r>
            <a:r>
              <a:rPr lang="el-GR" altLang="el-GR" sz="2400" i="1">
                <a:cs typeface="Times New Roman" pitchFamily="18" charset="0"/>
                <a:sym typeface="Symbol" pitchFamily="18" charset="2"/>
              </a:rPr>
              <a:t>]</a:t>
            </a:r>
            <a:r>
              <a:rPr lang="el-GR" altLang="el-GR" sz="2400">
                <a:sym typeface="Symbol" pitchFamily="18" charset="2"/>
              </a:rPr>
              <a:t> </a:t>
            </a:r>
          </a:p>
        </p:txBody>
      </p:sp>
      <p:sp>
        <p:nvSpPr>
          <p:cNvPr id="11275" name="Line 9"/>
          <p:cNvSpPr>
            <a:spLocks noChangeShapeType="1"/>
          </p:cNvSpPr>
          <p:nvPr/>
        </p:nvSpPr>
        <p:spPr bwMode="auto">
          <a:xfrm>
            <a:off x="2700338" y="2205038"/>
            <a:ext cx="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11276" name="Line 10"/>
          <p:cNvSpPr>
            <a:spLocks noChangeShapeType="1"/>
          </p:cNvSpPr>
          <p:nvPr/>
        </p:nvSpPr>
        <p:spPr bwMode="auto">
          <a:xfrm flipH="1">
            <a:off x="2843213" y="1989138"/>
            <a:ext cx="1152525" cy="1444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11277" name="Text Box 11"/>
          <p:cNvSpPr txBox="1">
            <a:spLocks noChangeArrowheads="1"/>
          </p:cNvSpPr>
          <p:nvPr/>
        </p:nvSpPr>
        <p:spPr bwMode="auto">
          <a:xfrm>
            <a:off x="4067175" y="1773238"/>
            <a:ext cx="4752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l-GR" altLang="el-GR" sz="1400"/>
              <a:t>Για να προσδιοριστεί η τιμή της εξόδου είναι αναγκαίο να παρατηρείται το σύστημα από </a:t>
            </a:r>
            <a:r>
              <a:rPr lang="en-US" altLang="el-GR" sz="1400"/>
              <a:t>t= </a:t>
            </a:r>
            <a:r>
              <a:rPr lang="el-GR" altLang="el-GR" sz="1400" i="1"/>
              <a:t>-</a:t>
            </a:r>
            <a:r>
              <a:rPr lang="el-GR" altLang="el-GR" sz="1400" i="1">
                <a:sym typeface="Symbol" pitchFamily="18" charset="2"/>
              </a:rPr>
              <a:t></a:t>
            </a:r>
          </a:p>
        </p:txBody>
      </p:sp>
      <p:sp>
        <p:nvSpPr>
          <p:cNvPr id="11278" name="Rectangle 12"/>
          <p:cNvSpPr>
            <a:spLocks noChangeArrowheads="1"/>
          </p:cNvSpPr>
          <p:nvPr/>
        </p:nvSpPr>
        <p:spPr bwMode="auto">
          <a:xfrm>
            <a:off x="179388" y="3933825"/>
            <a:ext cx="8820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l-GR" altLang="el-GR"/>
              <a:t>Υπάρχουν συστήματα τέτοια που η έξοδός τους </a:t>
            </a:r>
            <a:r>
              <a:rPr lang="el-GR" altLang="el-GR" i="1"/>
              <a:t>y</a:t>
            </a:r>
            <a:r>
              <a:rPr lang="el-GR" altLang="el-GR"/>
              <a:t>(</a:t>
            </a:r>
            <a:r>
              <a:rPr lang="el-GR" altLang="el-GR" i="1"/>
              <a:t>τ</a:t>
            </a:r>
            <a:r>
              <a:rPr lang="el-GR" altLang="el-GR"/>
              <a:t>) είναι συνάρτηση της </a:t>
            </a:r>
          </a:p>
        </p:txBody>
      </p:sp>
      <p:sp>
        <p:nvSpPr>
          <p:cNvPr id="11279" name="Rectangle 14"/>
          <p:cNvSpPr>
            <a:spLocks noChangeArrowheads="1"/>
          </p:cNvSpPr>
          <p:nvPr/>
        </p:nvSpPr>
        <p:spPr bwMode="auto">
          <a:xfrm>
            <a:off x="0" y="33194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endParaRPr lang="el-GR" altLang="el-GR"/>
          </a:p>
        </p:txBody>
      </p:sp>
      <p:graphicFrame>
        <p:nvGraphicFramePr>
          <p:cNvPr id="11266" name="Object 13"/>
          <p:cNvGraphicFramePr>
            <a:graphicFrameLocks noChangeAspect="1"/>
          </p:cNvGraphicFramePr>
          <p:nvPr/>
        </p:nvGraphicFramePr>
        <p:xfrm>
          <a:off x="7164388" y="3938588"/>
          <a:ext cx="576262" cy="414337"/>
        </p:xfrm>
        <a:graphic>
          <a:graphicData uri="http://schemas.openxmlformats.org/presentationml/2006/ole">
            <mc:AlternateContent xmlns:mc="http://schemas.openxmlformats.org/markup-compatibility/2006">
              <mc:Choice xmlns:v="urn:schemas-microsoft-com:vml" Requires="v">
                <p:oleObj spid="_x0000_s15387" name="Equation" r:id="rId4" imgW="304536" imgH="215713" progId="">
                  <p:embed/>
                </p:oleObj>
              </mc:Choice>
              <mc:Fallback>
                <p:oleObj name="Equation" r:id="rId4" imgW="304536" imgH="215713" progId="">
                  <p:embed/>
                  <p:pic>
                    <p:nvPicPr>
                      <p:cNvPr id="0" name="Picture 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64388" y="3938588"/>
                        <a:ext cx="576262" cy="4143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80" name="Text Box 15"/>
          <p:cNvSpPr txBox="1">
            <a:spLocks noChangeArrowheads="1"/>
          </p:cNvSpPr>
          <p:nvPr/>
        </p:nvSpPr>
        <p:spPr bwMode="auto">
          <a:xfrm>
            <a:off x="7596188" y="3933825"/>
            <a:ext cx="18716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l-GR" altLang="el-GR"/>
              <a:t>αντί της  </a:t>
            </a:r>
          </a:p>
        </p:txBody>
      </p:sp>
      <p:sp>
        <p:nvSpPr>
          <p:cNvPr id="11281" name="Rectangle 17"/>
          <p:cNvSpPr>
            <a:spLocks noChangeArrowheads="1"/>
          </p:cNvSpPr>
          <p:nvPr/>
        </p:nvSpPr>
        <p:spPr bwMode="auto">
          <a:xfrm>
            <a:off x="0" y="33289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endParaRPr lang="el-GR" altLang="el-GR"/>
          </a:p>
        </p:txBody>
      </p:sp>
      <p:graphicFrame>
        <p:nvGraphicFramePr>
          <p:cNvPr id="11267" name="Object 16"/>
          <p:cNvGraphicFramePr>
            <a:graphicFrameLocks noChangeAspect="1"/>
          </p:cNvGraphicFramePr>
          <p:nvPr/>
        </p:nvGraphicFramePr>
        <p:xfrm>
          <a:off x="8388350" y="3933825"/>
          <a:ext cx="649288" cy="388938"/>
        </p:xfrm>
        <a:graphic>
          <a:graphicData uri="http://schemas.openxmlformats.org/presentationml/2006/ole">
            <mc:AlternateContent xmlns:mc="http://schemas.openxmlformats.org/markup-compatibility/2006">
              <mc:Choice xmlns:v="urn:schemas-microsoft-com:vml" Requires="v">
                <p:oleObj spid="_x0000_s15388" name="Equation" r:id="rId6" imgW="330057" imgH="203112" progId="">
                  <p:embed/>
                </p:oleObj>
              </mc:Choice>
              <mc:Fallback>
                <p:oleObj name="Equation" r:id="rId6" imgW="330057" imgH="203112" progId="">
                  <p:embed/>
                  <p:pic>
                    <p:nvPicPr>
                      <p:cNvPr id="0" name="Picture 2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88350" y="3933825"/>
                        <a:ext cx="649288" cy="388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82" name="Text Box 18"/>
          <p:cNvSpPr txBox="1">
            <a:spLocks noChangeArrowheads="1"/>
          </p:cNvSpPr>
          <p:nvPr/>
        </p:nvSpPr>
        <p:spPr bwMode="auto">
          <a:xfrm>
            <a:off x="430213" y="4365625"/>
            <a:ext cx="9366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l-GR" altLang="el-GR"/>
              <a:t>Π.χ. </a:t>
            </a:r>
          </a:p>
        </p:txBody>
      </p:sp>
      <p:sp>
        <p:nvSpPr>
          <p:cNvPr id="11283" name="Rectangle 20"/>
          <p:cNvSpPr>
            <a:spLocks noChangeArrowheads="1"/>
          </p:cNvSpPr>
          <p:nvPr/>
        </p:nvSpPr>
        <p:spPr bwMode="auto">
          <a:xfrm>
            <a:off x="0" y="32194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endParaRPr lang="el-GR" altLang="el-GR"/>
          </a:p>
        </p:txBody>
      </p:sp>
      <p:graphicFrame>
        <p:nvGraphicFramePr>
          <p:cNvPr id="11268" name="Object 19"/>
          <p:cNvGraphicFramePr>
            <a:graphicFrameLocks noChangeAspect="1"/>
          </p:cNvGraphicFramePr>
          <p:nvPr/>
        </p:nvGraphicFramePr>
        <p:xfrm>
          <a:off x="1150938" y="4365625"/>
          <a:ext cx="1728787" cy="612775"/>
        </p:xfrm>
        <a:graphic>
          <a:graphicData uri="http://schemas.openxmlformats.org/presentationml/2006/ole">
            <mc:AlternateContent xmlns:mc="http://schemas.openxmlformats.org/markup-compatibility/2006">
              <mc:Choice xmlns:v="urn:schemas-microsoft-com:vml" Requires="v">
                <p:oleObj spid="_x0000_s15389" name="Equation" r:id="rId8" imgW="1180588" imgH="418918" progId="">
                  <p:embed/>
                </p:oleObj>
              </mc:Choice>
              <mc:Fallback>
                <p:oleObj name="Equation" r:id="rId8" imgW="1180588" imgH="418918" progId="">
                  <p:embed/>
                  <p:pic>
                    <p:nvPicPr>
                      <p:cNvPr id="0" name="Picture 2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50938" y="4365625"/>
                        <a:ext cx="1728787" cy="612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69" name="Object 21"/>
          <p:cNvGraphicFramePr>
            <a:graphicFrameLocks noChangeAspect="1"/>
          </p:cNvGraphicFramePr>
          <p:nvPr/>
        </p:nvGraphicFramePr>
        <p:xfrm>
          <a:off x="2951163" y="4365625"/>
          <a:ext cx="1655762" cy="638175"/>
        </p:xfrm>
        <a:graphic>
          <a:graphicData uri="http://schemas.openxmlformats.org/presentationml/2006/ole">
            <mc:AlternateContent xmlns:mc="http://schemas.openxmlformats.org/markup-compatibility/2006">
              <mc:Choice xmlns:v="urn:schemas-microsoft-com:vml" Requires="v">
                <p:oleObj spid="_x0000_s15390" name="Equation" r:id="rId10" imgW="1282700" imgH="495300" progId="">
                  <p:embed/>
                </p:oleObj>
              </mc:Choice>
              <mc:Fallback>
                <p:oleObj name="Equation" r:id="rId10" imgW="1282700" imgH="495300" progId="">
                  <p:embed/>
                  <p:pic>
                    <p:nvPicPr>
                      <p:cNvPr id="0" name="Picture 2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951163" y="4365625"/>
                        <a:ext cx="1655762"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284" name="Text Box 22"/>
          <p:cNvSpPr txBox="1">
            <a:spLocks noChangeArrowheads="1"/>
          </p:cNvSpPr>
          <p:nvPr/>
        </p:nvSpPr>
        <p:spPr bwMode="auto">
          <a:xfrm>
            <a:off x="5327650" y="4365625"/>
            <a:ext cx="9350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l-GR" altLang="el-GR" u="sng"/>
              <a:t>όπου</a:t>
            </a:r>
          </a:p>
        </p:txBody>
      </p:sp>
      <p:sp>
        <p:nvSpPr>
          <p:cNvPr id="11285" name="Rectangle 24"/>
          <p:cNvSpPr>
            <a:spLocks noChangeArrowheads="1"/>
          </p:cNvSpPr>
          <p:nvPr/>
        </p:nvSpPr>
        <p:spPr bwMode="auto">
          <a:xfrm>
            <a:off x="0" y="32146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endParaRPr lang="el-GR" altLang="el-GR"/>
          </a:p>
        </p:txBody>
      </p:sp>
      <p:graphicFrame>
        <p:nvGraphicFramePr>
          <p:cNvPr id="11270" name="Object 23"/>
          <p:cNvGraphicFramePr>
            <a:graphicFrameLocks noChangeAspect="1"/>
          </p:cNvGraphicFramePr>
          <p:nvPr/>
        </p:nvGraphicFramePr>
        <p:xfrm>
          <a:off x="6335713" y="4294188"/>
          <a:ext cx="1584325" cy="620712"/>
        </p:xfrm>
        <a:graphic>
          <a:graphicData uri="http://schemas.openxmlformats.org/presentationml/2006/ole">
            <mc:AlternateContent xmlns:mc="http://schemas.openxmlformats.org/markup-compatibility/2006">
              <mc:Choice xmlns:v="urn:schemas-microsoft-com:vml" Requires="v">
                <p:oleObj spid="_x0000_s15391" name="Equation" r:id="rId12" imgW="1091726" imgH="431613" progId="">
                  <p:embed/>
                </p:oleObj>
              </mc:Choice>
              <mc:Fallback>
                <p:oleObj name="Equation" r:id="rId12" imgW="1091726" imgH="431613" progId="">
                  <p:embed/>
                  <p:pic>
                    <p:nvPicPr>
                      <p:cNvPr id="0" name="Picture 2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335713" y="4294188"/>
                        <a:ext cx="1584325" cy="620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86" name="Rectangle 25"/>
          <p:cNvSpPr>
            <a:spLocks noChangeArrowheads="1"/>
          </p:cNvSpPr>
          <p:nvPr/>
        </p:nvSpPr>
        <p:spPr bwMode="auto">
          <a:xfrm>
            <a:off x="323850" y="5373688"/>
            <a:ext cx="83518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l-GR" altLang="el-GR"/>
              <a:t>Μπορεί να προσδιορίσει κάποιος την έξοδο </a:t>
            </a:r>
            <a:r>
              <a:rPr lang="el-GR" altLang="el-GR" i="1"/>
              <a:t>y</a:t>
            </a:r>
            <a:r>
              <a:rPr lang="el-GR" altLang="el-GR"/>
              <a:t>(</a:t>
            </a:r>
            <a:r>
              <a:rPr lang="el-GR" altLang="el-GR" i="1"/>
              <a:t>t</a:t>
            </a:r>
            <a:r>
              <a:rPr lang="el-GR" altLang="el-GR"/>
              <a:t>) γιά </a:t>
            </a:r>
            <a:r>
              <a:rPr lang="el-GR" altLang="el-GR" i="1"/>
              <a:t>t</a:t>
            </a:r>
            <a:r>
              <a:rPr lang="el-GR" altLang="el-GR" i="1">
                <a:sym typeface="Symbol" pitchFamily="18" charset="2"/>
              </a:rPr>
              <a:t></a:t>
            </a:r>
            <a:r>
              <a:rPr lang="el-GR" altLang="el-GR" i="1"/>
              <a:t>t</a:t>
            </a:r>
            <a:r>
              <a:rPr lang="el-GR" altLang="el-GR" i="1" baseline="-25000">
                <a:sym typeface="Symbol" pitchFamily="18" charset="2"/>
              </a:rPr>
              <a:t>0</a:t>
            </a:r>
            <a:r>
              <a:rPr lang="el-GR" altLang="el-GR">
                <a:sym typeface="Symbol" pitchFamily="18" charset="2"/>
              </a:rPr>
              <a:t> </a:t>
            </a:r>
            <a:r>
              <a:rPr lang="el-GR" altLang="el-GR" i="1">
                <a:sym typeface="Symbol" pitchFamily="18" charset="2"/>
              </a:rPr>
              <a:t>γνωρίζοντας την είσοδο μόνο για t</a:t>
            </a:r>
            <a:r>
              <a:rPr lang="el-GR" altLang="el-GR" i="1"/>
              <a:t>t</a:t>
            </a:r>
            <a:r>
              <a:rPr lang="el-GR" altLang="el-GR" i="1" baseline="-25000">
                <a:sym typeface="Symbol" pitchFamily="18" charset="2"/>
              </a:rPr>
              <a:t>0</a:t>
            </a:r>
            <a:r>
              <a:rPr lang="el-GR" altLang="el-GR">
                <a:sym typeface="Symbol" pitchFamily="18" charset="2"/>
              </a:rPr>
              <a:t>, αρκεί </a:t>
            </a:r>
            <a:r>
              <a:rPr lang="el-GR" altLang="el-GR" i="1">
                <a:sym typeface="Symbol" pitchFamily="18" charset="2"/>
              </a:rPr>
              <a:t>επί πλέον</a:t>
            </a:r>
            <a:r>
              <a:rPr lang="el-GR" altLang="el-GR">
                <a:sym typeface="Symbol" pitchFamily="18" charset="2"/>
              </a:rPr>
              <a:t> να γνωρίζει την </a:t>
            </a:r>
            <a:r>
              <a:rPr lang="el-GR" altLang="el-GR" i="1">
                <a:sym typeface="Symbol" pitchFamily="18" charset="2"/>
              </a:rPr>
              <a:t>x</a:t>
            </a:r>
            <a:r>
              <a:rPr lang="el-GR" altLang="el-GR">
                <a:sym typeface="Symbol" pitchFamily="18" charset="2"/>
              </a:rPr>
              <a:t>(</a:t>
            </a:r>
            <a:r>
              <a:rPr lang="el-GR" altLang="el-GR" i="1">
                <a:sym typeface="Symbol" pitchFamily="18" charset="2"/>
              </a:rPr>
              <a:t>t</a:t>
            </a:r>
            <a:r>
              <a:rPr lang="el-GR" altLang="el-GR" i="1" baseline="-25000">
                <a:sym typeface="Symbol" pitchFamily="18" charset="2"/>
              </a:rPr>
              <a:t>0</a:t>
            </a:r>
            <a:r>
              <a:rPr lang="el-GR" altLang="el-GR">
                <a:sym typeface="Symbol" pitchFamily="18" charset="2"/>
              </a:rPr>
              <a:t>)</a:t>
            </a:r>
            <a:r>
              <a:rPr lang="el-GR" altLang="el-GR" i="1">
                <a:sym typeface="Symbol" pitchFamily="18" charset="2"/>
              </a:rPr>
              <a:t>.</a:t>
            </a:r>
            <a:r>
              <a:rPr lang="el-GR" altLang="el-GR">
                <a:sym typeface="Symbol" pitchFamily="18" charset="2"/>
              </a:rPr>
              <a:t> </a:t>
            </a:r>
          </a:p>
        </p:txBody>
      </p:sp>
    </p:spTree>
    <p:extLst>
      <p:ext uri="{BB962C8B-B14F-4D97-AF65-F5344CB8AC3E}">
        <p14:creationId xmlns:p14="http://schemas.microsoft.com/office/powerpoint/2010/main" val="273263372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16"/>
          <p:cNvSpPr>
            <a:spLocks noChangeArrowheads="1"/>
          </p:cNvSpPr>
          <p:nvPr/>
        </p:nvSpPr>
        <p:spPr bwMode="auto">
          <a:xfrm>
            <a:off x="250825" y="1700213"/>
            <a:ext cx="8785225" cy="1368425"/>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endParaRPr lang="el-GR" altLang="el-GR"/>
          </a:p>
        </p:txBody>
      </p:sp>
      <p:sp>
        <p:nvSpPr>
          <p:cNvPr id="12292" name="Rectangle 5"/>
          <p:cNvSpPr>
            <a:spLocks noChangeArrowheads="1"/>
          </p:cNvSpPr>
          <p:nvPr/>
        </p:nvSpPr>
        <p:spPr bwMode="auto">
          <a:xfrm>
            <a:off x="179388" y="692150"/>
            <a:ext cx="338455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l-GR" altLang="el-GR" sz="2200" u="sng" dirty="0"/>
              <a:t>Κατάσταση του συστήματος</a:t>
            </a:r>
          </a:p>
        </p:txBody>
      </p:sp>
      <p:sp>
        <p:nvSpPr>
          <p:cNvPr id="12293" name="Rectangle 7"/>
          <p:cNvSpPr>
            <a:spLocks noChangeArrowheads="1"/>
          </p:cNvSpPr>
          <p:nvPr/>
        </p:nvSpPr>
        <p:spPr bwMode="auto">
          <a:xfrm>
            <a:off x="2555875" y="115888"/>
            <a:ext cx="39846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l-GR" altLang="el-GR" sz="2800" b="1"/>
              <a:t>Δυναμικά Συστήματα (2)</a:t>
            </a:r>
          </a:p>
        </p:txBody>
      </p:sp>
      <p:sp>
        <p:nvSpPr>
          <p:cNvPr id="12294" name="Rectangle 8"/>
          <p:cNvSpPr>
            <a:spLocks noChangeArrowheads="1"/>
          </p:cNvSpPr>
          <p:nvPr/>
        </p:nvSpPr>
        <p:spPr bwMode="auto">
          <a:xfrm>
            <a:off x="250825" y="1773238"/>
            <a:ext cx="8893175"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l-GR" altLang="el-GR" dirty="0"/>
              <a:t>Η </a:t>
            </a:r>
            <a:r>
              <a:rPr lang="el-GR" altLang="el-GR" i="1" dirty="0"/>
              <a:t>x</a:t>
            </a:r>
            <a:r>
              <a:rPr lang="el-GR" altLang="el-GR" dirty="0"/>
              <a:t>(</a:t>
            </a:r>
            <a:r>
              <a:rPr lang="el-GR" altLang="el-GR" i="1" dirty="0"/>
              <a:t>t</a:t>
            </a:r>
            <a:r>
              <a:rPr lang="el-GR" altLang="el-GR" i="1" baseline="-25000" dirty="0"/>
              <a:t>0</a:t>
            </a:r>
            <a:r>
              <a:rPr lang="el-GR" altLang="el-GR" dirty="0"/>
              <a:t>) περιέχει όλες τις πληροφορίες για το παρελθόν του συστήματος που είναι απαραίτητες </a:t>
            </a:r>
            <a:r>
              <a:rPr lang="el-GR" altLang="el-GR" dirty="0" err="1"/>
              <a:t>γιά</a:t>
            </a:r>
            <a:r>
              <a:rPr lang="el-GR" altLang="el-GR" dirty="0"/>
              <a:t> τον προσδιορισμό της εξόδου </a:t>
            </a:r>
            <a:r>
              <a:rPr lang="el-GR" altLang="el-GR" i="1" dirty="0" err="1"/>
              <a:t>y</a:t>
            </a:r>
            <a:r>
              <a:rPr lang="el-GR" altLang="el-GR" dirty="0" err="1"/>
              <a:t>(</a:t>
            </a:r>
            <a:r>
              <a:rPr lang="el-GR" altLang="el-GR" i="1" dirty="0" err="1"/>
              <a:t>t</a:t>
            </a:r>
            <a:r>
              <a:rPr lang="el-GR" altLang="el-GR" dirty="0"/>
              <a:t>) </a:t>
            </a:r>
            <a:r>
              <a:rPr lang="el-GR" altLang="el-GR" dirty="0" err="1"/>
              <a:t>γιά</a:t>
            </a:r>
            <a:r>
              <a:rPr lang="el-GR" altLang="el-GR" i="1" dirty="0"/>
              <a:t> t</a:t>
            </a:r>
            <a:r>
              <a:rPr lang="el-GR" altLang="el-GR" i="1" dirty="0">
                <a:sym typeface="Symbol" pitchFamily="18" charset="2"/>
              </a:rPr>
              <a:t></a:t>
            </a:r>
            <a:r>
              <a:rPr lang="el-GR" altLang="el-GR" i="1" dirty="0"/>
              <a:t>t</a:t>
            </a:r>
            <a:r>
              <a:rPr lang="el-GR" altLang="el-GR" i="1" dirty="0">
                <a:sym typeface="Symbol" pitchFamily="18" charset="2"/>
              </a:rPr>
              <a:t>0.</a:t>
            </a:r>
            <a:r>
              <a:rPr lang="el-GR" altLang="el-GR" dirty="0">
                <a:sym typeface="Symbol" pitchFamily="18" charset="2"/>
              </a:rPr>
              <a:t> Ονομάζεται </a:t>
            </a:r>
            <a:r>
              <a:rPr lang="el-GR" altLang="el-GR" b="1" i="1" dirty="0">
                <a:sym typeface="Symbol" pitchFamily="18" charset="2"/>
              </a:rPr>
              <a:t>κατάσταση</a:t>
            </a:r>
            <a:r>
              <a:rPr lang="el-GR" altLang="el-GR" b="1" dirty="0">
                <a:sym typeface="Symbol" pitchFamily="18" charset="2"/>
              </a:rPr>
              <a:t> (</a:t>
            </a:r>
            <a:r>
              <a:rPr lang="el-GR" altLang="el-GR" b="1" dirty="0" err="1">
                <a:sym typeface="Symbol" pitchFamily="18" charset="2"/>
              </a:rPr>
              <a:t>state</a:t>
            </a:r>
            <a:r>
              <a:rPr lang="el-GR" altLang="el-GR" b="1" dirty="0">
                <a:sym typeface="Symbol" pitchFamily="18" charset="2"/>
              </a:rPr>
              <a:t>)</a:t>
            </a:r>
            <a:r>
              <a:rPr lang="el-GR" altLang="el-GR" dirty="0">
                <a:sym typeface="Symbol" pitchFamily="18" charset="2"/>
              </a:rPr>
              <a:t> του συστήματος την χρονική στιγμή </a:t>
            </a:r>
            <a:r>
              <a:rPr lang="el-GR" altLang="el-GR" i="1" dirty="0">
                <a:sym typeface="Symbol" pitchFamily="18" charset="2"/>
              </a:rPr>
              <a:t>t</a:t>
            </a:r>
            <a:r>
              <a:rPr lang="el-GR" altLang="el-GR" i="1" baseline="-25000" dirty="0">
                <a:sym typeface="Symbol" pitchFamily="18" charset="2"/>
              </a:rPr>
              <a:t>0</a:t>
            </a:r>
            <a:r>
              <a:rPr lang="el-GR" altLang="el-GR" dirty="0">
                <a:sym typeface="Symbol" pitchFamily="18" charset="2"/>
              </a:rPr>
              <a:t> </a:t>
            </a:r>
          </a:p>
        </p:txBody>
      </p:sp>
      <p:sp>
        <p:nvSpPr>
          <p:cNvPr id="12295" name="Rectangle 12"/>
          <p:cNvSpPr>
            <a:spLocks noChangeArrowheads="1"/>
          </p:cNvSpPr>
          <p:nvPr/>
        </p:nvSpPr>
        <p:spPr bwMode="auto">
          <a:xfrm>
            <a:off x="395288" y="3644900"/>
            <a:ext cx="70373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l-GR" altLang="el-GR" dirty="0"/>
              <a:t>Η κατάσταση </a:t>
            </a:r>
            <a:r>
              <a:rPr lang="el-GR" altLang="el-GR" i="1" dirty="0"/>
              <a:t>x</a:t>
            </a:r>
            <a:r>
              <a:rPr lang="el-GR" altLang="el-GR" dirty="0"/>
              <a:t>(</a:t>
            </a:r>
            <a:r>
              <a:rPr lang="el-GR" altLang="el-GR" i="1" dirty="0"/>
              <a:t>t</a:t>
            </a:r>
            <a:r>
              <a:rPr lang="el-GR" altLang="el-GR" i="1" baseline="-25000" dirty="0"/>
              <a:t>0</a:t>
            </a:r>
            <a:r>
              <a:rPr lang="el-GR" altLang="el-GR" dirty="0"/>
              <a:t>)</a:t>
            </a:r>
            <a:r>
              <a:rPr lang="el-GR" altLang="el-GR" i="1" dirty="0"/>
              <a:t> </a:t>
            </a:r>
            <a:r>
              <a:rPr lang="el-GR" altLang="el-GR" dirty="0"/>
              <a:t>εκφράζει το σύνολο των πληροφοριών που μαζί με την </a:t>
            </a:r>
          </a:p>
        </p:txBody>
      </p:sp>
      <p:sp>
        <p:nvSpPr>
          <p:cNvPr id="12296" name="Rectangle 13"/>
          <p:cNvSpPr>
            <a:spLocks noChangeArrowheads="1"/>
          </p:cNvSpPr>
          <p:nvPr/>
        </p:nvSpPr>
        <p:spPr bwMode="auto">
          <a:xfrm>
            <a:off x="395288" y="4149725"/>
            <a:ext cx="69373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just" eaLnBrk="1" hangingPunct="1"/>
            <a:r>
              <a:rPr lang="el-GR" altLang="el-GR" dirty="0"/>
              <a:t>είναι αρκετές </a:t>
            </a:r>
            <a:r>
              <a:rPr lang="el-GR" altLang="el-GR" dirty="0" err="1"/>
              <a:t>γιά</a:t>
            </a:r>
            <a:r>
              <a:rPr lang="el-GR" altLang="el-GR" dirty="0"/>
              <a:t> τον προσδιορισμό της εξόδου </a:t>
            </a:r>
            <a:r>
              <a:rPr lang="el-GR" altLang="el-GR" i="1" dirty="0" err="1"/>
              <a:t>y</a:t>
            </a:r>
            <a:r>
              <a:rPr lang="el-GR" altLang="el-GR" dirty="0" err="1"/>
              <a:t>(</a:t>
            </a:r>
            <a:r>
              <a:rPr lang="el-GR" altLang="el-GR" i="1" dirty="0" err="1"/>
              <a:t>t</a:t>
            </a:r>
            <a:r>
              <a:rPr lang="el-GR" altLang="el-GR" dirty="0"/>
              <a:t>) </a:t>
            </a:r>
            <a:r>
              <a:rPr lang="el-GR" altLang="el-GR" dirty="0" err="1"/>
              <a:t>γιά</a:t>
            </a:r>
            <a:r>
              <a:rPr lang="el-GR" altLang="el-GR" dirty="0"/>
              <a:t> οποιοδήποτε </a:t>
            </a:r>
            <a:r>
              <a:rPr lang="el-GR" altLang="el-GR" i="1" dirty="0"/>
              <a:t>t</a:t>
            </a:r>
            <a:r>
              <a:rPr lang="el-GR" altLang="el-GR" i="1" dirty="0">
                <a:sym typeface="Symbol" pitchFamily="18" charset="2"/>
              </a:rPr>
              <a:t></a:t>
            </a:r>
            <a:r>
              <a:rPr lang="el-GR" altLang="el-GR" i="1" dirty="0"/>
              <a:t>t</a:t>
            </a:r>
            <a:r>
              <a:rPr lang="el-GR" altLang="el-GR" i="1" dirty="0">
                <a:sym typeface="Symbol" pitchFamily="18" charset="2"/>
              </a:rPr>
              <a:t>0</a:t>
            </a:r>
            <a:r>
              <a:rPr lang="el-GR" altLang="el-GR" dirty="0">
                <a:sym typeface="Symbol" pitchFamily="18" charset="2"/>
              </a:rPr>
              <a:t>.</a:t>
            </a:r>
          </a:p>
        </p:txBody>
      </p:sp>
      <p:sp>
        <p:nvSpPr>
          <p:cNvPr id="12297" name="Rectangle 15"/>
          <p:cNvSpPr>
            <a:spLocks noChangeArrowheads="1"/>
          </p:cNvSpPr>
          <p:nvPr/>
        </p:nvSpPr>
        <p:spPr bwMode="auto">
          <a:xfrm>
            <a:off x="0" y="33147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endParaRPr lang="el-GR" altLang="el-GR"/>
          </a:p>
        </p:txBody>
      </p:sp>
      <p:graphicFrame>
        <p:nvGraphicFramePr>
          <p:cNvPr id="12290" name="Object 14"/>
          <p:cNvGraphicFramePr>
            <a:graphicFrameLocks noChangeAspect="1"/>
          </p:cNvGraphicFramePr>
          <p:nvPr/>
        </p:nvGraphicFramePr>
        <p:xfrm>
          <a:off x="7524750" y="3644900"/>
          <a:ext cx="576263" cy="419100"/>
        </p:xfrm>
        <a:graphic>
          <a:graphicData uri="http://schemas.openxmlformats.org/presentationml/2006/ole">
            <mc:AlternateContent xmlns:mc="http://schemas.openxmlformats.org/markup-compatibility/2006">
              <mc:Choice xmlns:v="urn:schemas-microsoft-com:vml" Requires="v">
                <p:oleObj spid="_x0000_s16391" name="Equation" r:id="rId4" imgW="317362" imgH="228501" progId="">
                  <p:embed/>
                </p:oleObj>
              </mc:Choice>
              <mc:Fallback>
                <p:oleObj name="Equation" r:id="rId4" imgW="317362" imgH="228501" progId="">
                  <p:embed/>
                  <p:pic>
                    <p:nvPicPr>
                      <p:cNvPr id="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24750" y="3644900"/>
                        <a:ext cx="576263"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9985053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539750" y="765175"/>
            <a:ext cx="7920038" cy="863600"/>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0"/>
              </a:spcBef>
              <a:spcAft>
                <a:spcPct val="0"/>
              </a:spcAft>
            </a:pPr>
            <a:endParaRPr lang="el-GR" altLang="el-GR">
              <a:solidFill>
                <a:srgbClr val="000000"/>
              </a:solidFill>
            </a:endParaRPr>
          </a:p>
        </p:txBody>
      </p:sp>
      <p:sp>
        <p:nvSpPr>
          <p:cNvPr id="49155" name="Rectangle 4"/>
          <p:cNvSpPr>
            <a:spLocks noChangeArrowheads="1"/>
          </p:cNvSpPr>
          <p:nvPr/>
        </p:nvSpPr>
        <p:spPr bwMode="auto">
          <a:xfrm>
            <a:off x="395288" y="836613"/>
            <a:ext cx="820896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fontAlgn="base" hangingPunct="1">
              <a:spcBef>
                <a:spcPct val="0"/>
              </a:spcBef>
              <a:spcAft>
                <a:spcPct val="0"/>
              </a:spcAft>
            </a:pPr>
            <a:r>
              <a:rPr lang="el-GR" altLang="el-GR" sz="2000">
                <a:solidFill>
                  <a:srgbClr val="000000"/>
                </a:solidFill>
              </a:rPr>
              <a:t>Ένα σύστημα μπορεί να περιγραφεί από διαφορετικά μαθηματικά πρότυπα που είναι όμως </a:t>
            </a:r>
            <a:r>
              <a:rPr lang="el-GR" altLang="el-GR" sz="2000" u="sng">
                <a:solidFill>
                  <a:srgbClr val="000000"/>
                </a:solidFill>
              </a:rPr>
              <a:t>ισοδύναμα</a:t>
            </a:r>
            <a:r>
              <a:rPr lang="el-GR" altLang="el-GR" sz="2000">
                <a:solidFill>
                  <a:srgbClr val="000000"/>
                </a:solidFill>
              </a:rPr>
              <a:t> μεταξύ τους</a:t>
            </a:r>
          </a:p>
        </p:txBody>
      </p:sp>
      <p:sp>
        <p:nvSpPr>
          <p:cNvPr id="49156" name="Text Box 5"/>
          <p:cNvSpPr txBox="1">
            <a:spLocks noChangeArrowheads="1"/>
          </p:cNvSpPr>
          <p:nvPr/>
        </p:nvSpPr>
        <p:spPr bwMode="auto">
          <a:xfrm>
            <a:off x="468313" y="1989138"/>
            <a:ext cx="82819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50000"/>
              </a:spcBef>
              <a:spcAft>
                <a:spcPct val="0"/>
              </a:spcAft>
            </a:pPr>
            <a:r>
              <a:rPr lang="el-GR" altLang="el-GR" sz="1800">
                <a:solidFill>
                  <a:srgbClr val="000000"/>
                </a:solidFill>
              </a:rPr>
              <a:t>Για παράδειγμα ένα </a:t>
            </a:r>
            <a:r>
              <a:rPr lang="el-GR" altLang="el-GR" sz="1800" u="sng">
                <a:solidFill>
                  <a:srgbClr val="000000"/>
                </a:solidFill>
              </a:rPr>
              <a:t>γραμμικό χρονικά αμετάβλητο σύστημα</a:t>
            </a:r>
            <a:r>
              <a:rPr lang="el-GR" altLang="el-GR" sz="1800">
                <a:solidFill>
                  <a:srgbClr val="000000"/>
                </a:solidFill>
              </a:rPr>
              <a:t> μπορεί να περιγραφεί:</a:t>
            </a:r>
          </a:p>
        </p:txBody>
      </p:sp>
      <p:sp>
        <p:nvSpPr>
          <p:cNvPr id="49157" name="Line 6"/>
          <p:cNvSpPr>
            <a:spLocks noChangeShapeType="1"/>
          </p:cNvSpPr>
          <p:nvPr/>
        </p:nvSpPr>
        <p:spPr bwMode="auto">
          <a:xfrm flipH="1">
            <a:off x="2411413" y="2420938"/>
            <a:ext cx="2160587" cy="863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l-GR" sz="2400">
              <a:solidFill>
                <a:srgbClr val="000000"/>
              </a:solidFill>
            </a:endParaRPr>
          </a:p>
        </p:txBody>
      </p:sp>
      <p:sp>
        <p:nvSpPr>
          <p:cNvPr id="49158" name="Rectangle 7"/>
          <p:cNvSpPr>
            <a:spLocks noChangeArrowheads="1"/>
          </p:cNvSpPr>
          <p:nvPr/>
        </p:nvSpPr>
        <p:spPr bwMode="auto">
          <a:xfrm>
            <a:off x="468313" y="3286125"/>
            <a:ext cx="320833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fontAlgn="base" hangingPunct="1">
              <a:spcBef>
                <a:spcPct val="0"/>
              </a:spcBef>
              <a:spcAft>
                <a:spcPct val="0"/>
              </a:spcAft>
            </a:pPr>
            <a:r>
              <a:rPr lang="el-GR" altLang="el-GR" sz="1800">
                <a:solidFill>
                  <a:srgbClr val="000000"/>
                </a:solidFill>
              </a:rPr>
              <a:t>Σύστημα διαφορικών εξισώσεων</a:t>
            </a:r>
          </a:p>
          <a:p>
            <a:pPr algn="ctr" eaLnBrk="1" fontAlgn="base" hangingPunct="1">
              <a:spcBef>
                <a:spcPct val="0"/>
              </a:spcBef>
              <a:spcAft>
                <a:spcPct val="0"/>
              </a:spcAft>
            </a:pPr>
            <a:r>
              <a:rPr lang="el-GR" altLang="el-GR" sz="1800">
                <a:solidFill>
                  <a:srgbClr val="000000"/>
                </a:solidFill>
              </a:rPr>
              <a:t>(πεδίο του χρόνου) </a:t>
            </a:r>
          </a:p>
        </p:txBody>
      </p:sp>
      <p:sp>
        <p:nvSpPr>
          <p:cNvPr id="49159" name="Line 8"/>
          <p:cNvSpPr>
            <a:spLocks noChangeShapeType="1"/>
          </p:cNvSpPr>
          <p:nvPr/>
        </p:nvSpPr>
        <p:spPr bwMode="auto">
          <a:xfrm>
            <a:off x="4572000" y="2420938"/>
            <a:ext cx="2376488" cy="7921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l-GR" sz="2400">
              <a:solidFill>
                <a:srgbClr val="000000"/>
              </a:solidFill>
            </a:endParaRPr>
          </a:p>
        </p:txBody>
      </p:sp>
      <p:sp>
        <p:nvSpPr>
          <p:cNvPr id="49160" name="Rectangle 9"/>
          <p:cNvSpPr>
            <a:spLocks noChangeArrowheads="1"/>
          </p:cNvSpPr>
          <p:nvPr/>
        </p:nvSpPr>
        <p:spPr bwMode="auto">
          <a:xfrm>
            <a:off x="6084888" y="3286125"/>
            <a:ext cx="28495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fontAlgn="base" hangingPunct="1">
              <a:spcBef>
                <a:spcPct val="0"/>
              </a:spcBef>
              <a:spcAft>
                <a:spcPct val="0"/>
              </a:spcAft>
            </a:pPr>
            <a:r>
              <a:rPr lang="el-GR" altLang="el-GR" sz="1800">
                <a:solidFill>
                  <a:srgbClr val="000000"/>
                </a:solidFill>
              </a:rPr>
              <a:t>Με μετασχηματισμό </a:t>
            </a:r>
            <a:r>
              <a:rPr lang="en-US" altLang="el-GR" sz="1800">
                <a:solidFill>
                  <a:srgbClr val="000000"/>
                </a:solidFill>
              </a:rPr>
              <a:t>Laplace</a:t>
            </a:r>
            <a:endParaRPr lang="el-GR" altLang="el-GR" sz="1800">
              <a:solidFill>
                <a:srgbClr val="000000"/>
              </a:solidFill>
            </a:endParaRPr>
          </a:p>
          <a:p>
            <a:pPr algn="ctr" eaLnBrk="1" fontAlgn="base" hangingPunct="1">
              <a:spcBef>
                <a:spcPct val="0"/>
              </a:spcBef>
              <a:spcAft>
                <a:spcPct val="0"/>
              </a:spcAft>
            </a:pPr>
            <a:r>
              <a:rPr lang="el-GR" altLang="el-GR" sz="1800">
                <a:solidFill>
                  <a:srgbClr val="000000"/>
                </a:solidFill>
              </a:rPr>
              <a:t>(πεδίο της συχνότητας)</a:t>
            </a:r>
          </a:p>
        </p:txBody>
      </p:sp>
      <p:sp>
        <p:nvSpPr>
          <p:cNvPr id="49161" name="Line 10"/>
          <p:cNvSpPr>
            <a:spLocks noChangeShapeType="1"/>
          </p:cNvSpPr>
          <p:nvPr/>
        </p:nvSpPr>
        <p:spPr bwMode="auto">
          <a:xfrm>
            <a:off x="4067175" y="3646488"/>
            <a:ext cx="15843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l-GR" sz="2400">
              <a:solidFill>
                <a:srgbClr val="000000"/>
              </a:solidFill>
            </a:endParaRPr>
          </a:p>
        </p:txBody>
      </p:sp>
      <p:sp>
        <p:nvSpPr>
          <p:cNvPr id="49162" name="Line 11"/>
          <p:cNvSpPr>
            <a:spLocks noChangeShapeType="1"/>
          </p:cNvSpPr>
          <p:nvPr/>
        </p:nvSpPr>
        <p:spPr bwMode="auto">
          <a:xfrm flipH="1">
            <a:off x="4067175" y="3862388"/>
            <a:ext cx="15128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l-GR" sz="2400">
              <a:solidFill>
                <a:srgbClr val="000000"/>
              </a:solidFill>
            </a:endParaRPr>
          </a:p>
        </p:txBody>
      </p:sp>
      <p:sp>
        <p:nvSpPr>
          <p:cNvPr id="49163" name="Text Box 12"/>
          <p:cNvSpPr txBox="1">
            <a:spLocks noChangeArrowheads="1"/>
          </p:cNvSpPr>
          <p:nvPr/>
        </p:nvSpPr>
        <p:spPr bwMode="auto">
          <a:xfrm>
            <a:off x="3708400" y="3357563"/>
            <a:ext cx="22320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fontAlgn="base" hangingPunct="1">
              <a:spcBef>
                <a:spcPct val="50000"/>
              </a:spcBef>
              <a:spcAft>
                <a:spcPct val="0"/>
              </a:spcAft>
            </a:pPr>
            <a:r>
              <a:rPr lang="el-GR" altLang="el-GR" sz="1400">
                <a:solidFill>
                  <a:srgbClr val="000000"/>
                </a:solidFill>
              </a:rPr>
              <a:t>ισοδυναμία</a:t>
            </a:r>
          </a:p>
        </p:txBody>
      </p:sp>
    </p:spTree>
    <p:extLst>
      <p:ext uri="{BB962C8B-B14F-4D97-AF65-F5344CB8AC3E}">
        <p14:creationId xmlns:p14="http://schemas.microsoft.com/office/powerpoint/2010/main" val="9000016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5254625" y="4941888"/>
            <a:ext cx="3816350" cy="10795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26627" name="Rectangle 3"/>
          <p:cNvSpPr>
            <a:spLocks noChangeArrowheads="1"/>
          </p:cNvSpPr>
          <p:nvPr/>
        </p:nvSpPr>
        <p:spPr bwMode="auto">
          <a:xfrm>
            <a:off x="250825" y="1916113"/>
            <a:ext cx="3960813" cy="10795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26628" name="Oval 4"/>
          <p:cNvSpPr>
            <a:spLocks noChangeArrowheads="1"/>
          </p:cNvSpPr>
          <p:nvPr/>
        </p:nvSpPr>
        <p:spPr bwMode="auto">
          <a:xfrm>
            <a:off x="4533900" y="1484313"/>
            <a:ext cx="4610100" cy="14398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26629" name="Text Box 5"/>
          <p:cNvSpPr txBox="1">
            <a:spLocks noChangeArrowheads="1"/>
          </p:cNvSpPr>
          <p:nvPr/>
        </p:nvSpPr>
        <p:spPr bwMode="auto">
          <a:xfrm>
            <a:off x="1042988" y="333375"/>
            <a:ext cx="76327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l-GR" altLang="el-GR" sz="1800">
              <a:latin typeface="Arial" charset="0"/>
            </a:endParaRPr>
          </a:p>
        </p:txBody>
      </p:sp>
      <p:sp>
        <p:nvSpPr>
          <p:cNvPr id="26630" name="Text Box 6"/>
          <p:cNvSpPr txBox="1">
            <a:spLocks noChangeArrowheads="1"/>
          </p:cNvSpPr>
          <p:nvPr/>
        </p:nvSpPr>
        <p:spPr bwMode="auto">
          <a:xfrm>
            <a:off x="1116013" y="188913"/>
            <a:ext cx="71278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sz="3200" b="1" dirty="0"/>
              <a:t>K</a:t>
            </a:r>
            <a:r>
              <a:rPr lang="el-GR" altLang="el-GR" sz="3200" b="1" dirty="0" err="1" smtClean="0"/>
              <a:t>αταστατικέ</a:t>
            </a:r>
            <a:r>
              <a:rPr lang="el-GR" altLang="el-GR" sz="3200" b="1" dirty="0" err="1"/>
              <a:t>ς</a:t>
            </a:r>
            <a:r>
              <a:rPr lang="el-GR" altLang="el-GR" sz="3200" b="1" dirty="0" smtClean="0"/>
              <a:t> εξισώσεις</a:t>
            </a:r>
            <a:endParaRPr lang="el-GR" altLang="el-GR" sz="3200" b="1" dirty="0"/>
          </a:p>
        </p:txBody>
      </p:sp>
      <p:sp>
        <p:nvSpPr>
          <p:cNvPr id="26631" name="Text Box 7"/>
          <p:cNvSpPr txBox="1">
            <a:spLocks noChangeArrowheads="1"/>
          </p:cNvSpPr>
          <p:nvPr/>
        </p:nvSpPr>
        <p:spPr bwMode="auto">
          <a:xfrm>
            <a:off x="179388" y="908050"/>
            <a:ext cx="78501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sz="1800"/>
              <a:t>Γραμμικό χρονικά μεταβαλλόμενο δυναμικό σύστημα συνεχούς χρόνου :</a:t>
            </a:r>
          </a:p>
        </p:txBody>
      </p:sp>
      <p:graphicFrame>
        <p:nvGraphicFramePr>
          <p:cNvPr id="26632" name="Object 8"/>
          <p:cNvGraphicFramePr>
            <a:graphicFrameLocks noChangeAspect="1"/>
          </p:cNvGraphicFramePr>
          <p:nvPr/>
        </p:nvGraphicFramePr>
        <p:xfrm>
          <a:off x="179388" y="3357563"/>
          <a:ext cx="4824412" cy="636587"/>
        </p:xfrm>
        <a:graphic>
          <a:graphicData uri="http://schemas.openxmlformats.org/presentationml/2006/ole">
            <mc:AlternateContent xmlns:mc="http://schemas.openxmlformats.org/markup-compatibility/2006">
              <mc:Choice xmlns:v="urn:schemas-microsoft-com:vml" Requires="v">
                <p:oleObj spid="_x0000_s17450" name="Equation" r:id="rId3" imgW="1447800" imgH="190500" progId="">
                  <p:embed/>
                </p:oleObj>
              </mc:Choice>
              <mc:Fallback>
                <p:oleObj name="Equation" r:id="rId3" imgW="1447800" imgH="190500" progId="">
                  <p:embed/>
                  <p:pic>
                    <p:nvPicPr>
                      <p:cNvPr id="0" name="Picture 3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3357563"/>
                        <a:ext cx="4824412" cy="636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633" name="Object 9"/>
          <p:cNvGraphicFramePr>
            <a:graphicFrameLocks noChangeAspect="1"/>
          </p:cNvGraphicFramePr>
          <p:nvPr/>
        </p:nvGraphicFramePr>
        <p:xfrm>
          <a:off x="179388" y="4149725"/>
          <a:ext cx="5184775" cy="669925"/>
        </p:xfrm>
        <a:graphic>
          <a:graphicData uri="http://schemas.openxmlformats.org/presentationml/2006/ole">
            <mc:AlternateContent xmlns:mc="http://schemas.openxmlformats.org/markup-compatibility/2006">
              <mc:Choice xmlns:v="urn:schemas-microsoft-com:vml" Requires="v">
                <p:oleObj spid="_x0000_s17451" name="Equation" r:id="rId5" imgW="1473200" imgH="190500" progId="">
                  <p:embed/>
                </p:oleObj>
              </mc:Choice>
              <mc:Fallback>
                <p:oleObj name="Equation" r:id="rId5" imgW="1473200" imgH="190500" progId="">
                  <p:embed/>
                  <p:pic>
                    <p:nvPicPr>
                      <p:cNvPr id="0" name="Picture 3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388" y="4149725"/>
                        <a:ext cx="5184775" cy="669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634" name="Object 10"/>
          <p:cNvGraphicFramePr>
            <a:graphicFrameLocks noChangeAspect="1"/>
          </p:cNvGraphicFramePr>
          <p:nvPr/>
        </p:nvGraphicFramePr>
        <p:xfrm>
          <a:off x="6227763" y="1700213"/>
          <a:ext cx="957262" cy="360362"/>
        </p:xfrm>
        <a:graphic>
          <a:graphicData uri="http://schemas.openxmlformats.org/presentationml/2006/ole">
            <mc:AlternateContent xmlns:mc="http://schemas.openxmlformats.org/markup-compatibility/2006">
              <mc:Choice xmlns:v="urn:schemas-microsoft-com:vml" Requires="v">
                <p:oleObj spid="_x0000_s17452" name="Equation" r:id="rId7" imgW="533169" imgH="203112" progId="">
                  <p:embed/>
                </p:oleObj>
              </mc:Choice>
              <mc:Fallback>
                <p:oleObj name="Equation" r:id="rId7" imgW="533169" imgH="203112" progId="">
                  <p:embed/>
                  <p:pic>
                    <p:nvPicPr>
                      <p:cNvPr id="0" name="Picture 3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27763" y="1700213"/>
                        <a:ext cx="957262" cy="3603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635" name="Object 11"/>
          <p:cNvGraphicFramePr>
            <a:graphicFrameLocks noChangeAspect="1"/>
          </p:cNvGraphicFramePr>
          <p:nvPr/>
        </p:nvGraphicFramePr>
        <p:xfrm>
          <a:off x="7308850" y="1700213"/>
          <a:ext cx="1054100" cy="374650"/>
        </p:xfrm>
        <a:graphic>
          <a:graphicData uri="http://schemas.openxmlformats.org/presentationml/2006/ole">
            <mc:AlternateContent xmlns:mc="http://schemas.openxmlformats.org/markup-compatibility/2006">
              <mc:Choice xmlns:v="urn:schemas-microsoft-com:vml" Requires="v">
                <p:oleObj spid="_x0000_s17453" name="Equation" r:id="rId9" imgW="558558" imgH="203112" progId="">
                  <p:embed/>
                </p:oleObj>
              </mc:Choice>
              <mc:Fallback>
                <p:oleObj name="Equation" r:id="rId9" imgW="558558" imgH="203112" progId="">
                  <p:embed/>
                  <p:pic>
                    <p:nvPicPr>
                      <p:cNvPr id="0" name="Picture 3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308850" y="1700213"/>
                        <a:ext cx="1054100" cy="374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636" name="Object 12"/>
          <p:cNvGraphicFramePr>
            <a:graphicFrameLocks noChangeAspect="1"/>
          </p:cNvGraphicFramePr>
          <p:nvPr/>
        </p:nvGraphicFramePr>
        <p:xfrm>
          <a:off x="6156325" y="2205038"/>
          <a:ext cx="1008063" cy="357187"/>
        </p:xfrm>
        <a:graphic>
          <a:graphicData uri="http://schemas.openxmlformats.org/presentationml/2006/ole">
            <mc:AlternateContent xmlns:mc="http://schemas.openxmlformats.org/markup-compatibility/2006">
              <mc:Choice xmlns:v="urn:schemas-microsoft-com:vml" Requires="v">
                <p:oleObj spid="_x0000_s17454" name="Equation" r:id="rId11" imgW="558558" imgH="203112" progId="">
                  <p:embed/>
                </p:oleObj>
              </mc:Choice>
              <mc:Fallback>
                <p:oleObj name="Equation" r:id="rId11" imgW="558558" imgH="203112" progId="">
                  <p:embed/>
                  <p:pic>
                    <p:nvPicPr>
                      <p:cNvPr id="0" name="Picture 3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156325" y="2205038"/>
                        <a:ext cx="1008063" cy="3571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637" name="Object 13"/>
          <p:cNvGraphicFramePr>
            <a:graphicFrameLocks noChangeAspect="1"/>
          </p:cNvGraphicFramePr>
          <p:nvPr/>
        </p:nvGraphicFramePr>
        <p:xfrm>
          <a:off x="7524750" y="2205038"/>
          <a:ext cx="1009650" cy="346075"/>
        </p:xfrm>
        <a:graphic>
          <a:graphicData uri="http://schemas.openxmlformats.org/presentationml/2006/ole">
            <mc:AlternateContent xmlns:mc="http://schemas.openxmlformats.org/markup-compatibility/2006">
              <mc:Choice xmlns:v="urn:schemas-microsoft-com:vml" Requires="v">
                <p:oleObj spid="_x0000_s17455" name="Equation" r:id="rId13" imgW="583947" imgH="203112" progId="">
                  <p:embed/>
                </p:oleObj>
              </mc:Choice>
              <mc:Fallback>
                <p:oleObj name="Equation" r:id="rId13" imgW="583947" imgH="203112" progId="">
                  <p:embed/>
                  <p:pic>
                    <p:nvPicPr>
                      <p:cNvPr id="0" name="Picture 3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24750" y="2205038"/>
                        <a:ext cx="1009650" cy="346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638" name="Rectangle 14"/>
          <p:cNvSpPr>
            <a:spLocks noChangeArrowheads="1"/>
          </p:cNvSpPr>
          <p:nvPr/>
        </p:nvSpPr>
        <p:spPr bwMode="auto">
          <a:xfrm>
            <a:off x="0" y="33289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l-GR"/>
          </a:p>
        </p:txBody>
      </p:sp>
      <p:graphicFrame>
        <p:nvGraphicFramePr>
          <p:cNvPr id="26639" name="Object 15"/>
          <p:cNvGraphicFramePr>
            <a:graphicFrameLocks noChangeAspect="1"/>
          </p:cNvGraphicFramePr>
          <p:nvPr/>
        </p:nvGraphicFramePr>
        <p:xfrm>
          <a:off x="5148263" y="1773238"/>
          <a:ext cx="652462" cy="311150"/>
        </p:xfrm>
        <a:graphic>
          <a:graphicData uri="http://schemas.openxmlformats.org/presentationml/2006/ole">
            <mc:AlternateContent xmlns:mc="http://schemas.openxmlformats.org/markup-compatibility/2006">
              <mc:Choice xmlns:v="urn:schemas-microsoft-com:vml" Requires="v">
                <p:oleObj spid="_x0000_s17456" name="Equation" r:id="rId15" imgW="418918" imgH="203112" progId="">
                  <p:embed/>
                </p:oleObj>
              </mc:Choice>
              <mc:Fallback>
                <p:oleObj name="Equation" r:id="rId15" imgW="418918" imgH="203112" progId="">
                  <p:embed/>
                  <p:pic>
                    <p:nvPicPr>
                      <p:cNvPr id="0" name="Picture 4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148263" y="1773238"/>
                        <a:ext cx="652462" cy="311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640" name="Object 16"/>
          <p:cNvGraphicFramePr>
            <a:graphicFrameLocks noChangeAspect="1"/>
          </p:cNvGraphicFramePr>
          <p:nvPr/>
        </p:nvGraphicFramePr>
        <p:xfrm>
          <a:off x="5148263" y="2276475"/>
          <a:ext cx="711200" cy="330200"/>
        </p:xfrm>
        <a:graphic>
          <a:graphicData uri="http://schemas.openxmlformats.org/presentationml/2006/ole">
            <mc:AlternateContent xmlns:mc="http://schemas.openxmlformats.org/markup-compatibility/2006">
              <mc:Choice xmlns:v="urn:schemas-microsoft-com:vml" Requires="v">
                <p:oleObj spid="_x0000_s17457" name="Equation" r:id="rId17" imgW="431613" imgH="203112" progId="">
                  <p:embed/>
                </p:oleObj>
              </mc:Choice>
              <mc:Fallback>
                <p:oleObj name="Equation" r:id="rId17" imgW="431613" imgH="203112" progId="">
                  <p:embed/>
                  <p:pic>
                    <p:nvPicPr>
                      <p:cNvPr id="0" name="Picture 41"/>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148263" y="2276475"/>
                        <a:ext cx="711200" cy="33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641" name="Rectangle 17"/>
          <p:cNvSpPr>
            <a:spLocks noChangeArrowheads="1"/>
          </p:cNvSpPr>
          <p:nvPr/>
        </p:nvSpPr>
        <p:spPr bwMode="auto">
          <a:xfrm>
            <a:off x="250825" y="2027238"/>
            <a:ext cx="424815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l-GR" altLang="el-GR" sz="1600"/>
              <a:t>Τ</a:t>
            </a:r>
            <a:r>
              <a:rPr lang="el-GR" altLang="el-GR" sz="1600">
                <a:latin typeface="Arial" charset="0"/>
                <a:cs typeface="Times New Roman" pitchFamily="18" charset="0"/>
              </a:rPr>
              <a:t>α δυναμικά χαρακτηριστικά του συστήματος, </a:t>
            </a:r>
            <a:r>
              <a:rPr lang="el-GR" altLang="el-GR" sz="1600">
                <a:latin typeface="Arial" charset="0"/>
              </a:rPr>
              <a:t>(</a:t>
            </a:r>
            <a:r>
              <a:rPr lang="el-GR" altLang="el-GR" sz="1600">
                <a:latin typeface="Arial" charset="0"/>
                <a:cs typeface="Times New Roman" pitchFamily="18" charset="0"/>
              </a:rPr>
              <a:t>εκείνα πού συνδέονται με την μνήμη του</a:t>
            </a:r>
            <a:r>
              <a:rPr lang="el-GR" altLang="el-GR" sz="1600">
                <a:latin typeface="Arial" charset="0"/>
              </a:rPr>
              <a:t>)</a:t>
            </a:r>
            <a:r>
              <a:rPr lang="el-GR" altLang="el-GR" sz="1600">
                <a:latin typeface="Arial" charset="0"/>
                <a:cs typeface="Times New Roman" pitchFamily="18" charset="0"/>
              </a:rPr>
              <a:t> περιγράφονται από την διαφορική εξίσωση</a:t>
            </a:r>
            <a:r>
              <a:rPr lang="el-GR" altLang="el-GR" sz="1600"/>
              <a:t> </a:t>
            </a:r>
          </a:p>
        </p:txBody>
      </p:sp>
      <p:sp>
        <p:nvSpPr>
          <p:cNvPr id="26642" name="Rectangle 18"/>
          <p:cNvSpPr>
            <a:spLocks noChangeArrowheads="1"/>
          </p:cNvSpPr>
          <p:nvPr/>
        </p:nvSpPr>
        <p:spPr bwMode="auto">
          <a:xfrm>
            <a:off x="5254625" y="5051425"/>
            <a:ext cx="3889375"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l-GR" altLang="el-GR" sz="1600"/>
              <a:t>Η αλγεβρική εξίσωση μπορεί να θεωρηθεί ότι περιγράφει ένα στιγμιαίο υποσύστημα με έξοδο την </a:t>
            </a:r>
            <a:r>
              <a:rPr lang="en-US" altLang="el-GR" sz="1600" i="1"/>
              <a:t>y</a:t>
            </a:r>
            <a:r>
              <a:rPr lang="el-GR" altLang="el-GR" sz="1600"/>
              <a:t>(</a:t>
            </a:r>
            <a:r>
              <a:rPr lang="el-GR" altLang="el-GR" sz="1600" i="1"/>
              <a:t>t</a:t>
            </a:r>
            <a:r>
              <a:rPr lang="el-GR" altLang="el-GR" sz="1600"/>
              <a:t>) και εισόδους τις </a:t>
            </a:r>
            <a:r>
              <a:rPr lang="el-GR" altLang="el-GR" sz="1600" i="1"/>
              <a:t>x</a:t>
            </a:r>
            <a:r>
              <a:rPr lang="el-GR" altLang="el-GR" sz="1600"/>
              <a:t>(</a:t>
            </a:r>
            <a:r>
              <a:rPr lang="en-US" altLang="el-GR" sz="1600" i="1"/>
              <a:t>t</a:t>
            </a:r>
            <a:r>
              <a:rPr lang="el-GR" altLang="el-GR" sz="1600"/>
              <a:t>) και </a:t>
            </a:r>
            <a:r>
              <a:rPr lang="el-GR" altLang="el-GR" sz="1600" i="1"/>
              <a:t>u</a:t>
            </a:r>
            <a:r>
              <a:rPr lang="el-GR" altLang="el-GR" sz="1600"/>
              <a:t>(</a:t>
            </a:r>
            <a:r>
              <a:rPr lang="en-US" altLang="el-GR" sz="1600" i="1"/>
              <a:t>t</a:t>
            </a:r>
            <a:r>
              <a:rPr lang="el-GR" altLang="el-GR" sz="1600"/>
              <a:t>) </a:t>
            </a:r>
          </a:p>
        </p:txBody>
      </p:sp>
      <p:sp>
        <p:nvSpPr>
          <p:cNvPr id="26643" name="Line 19"/>
          <p:cNvSpPr>
            <a:spLocks noChangeShapeType="1"/>
          </p:cNvSpPr>
          <p:nvPr/>
        </p:nvSpPr>
        <p:spPr bwMode="auto">
          <a:xfrm flipH="1" flipV="1">
            <a:off x="3132138" y="4868863"/>
            <a:ext cx="2089150" cy="9350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26644" name="Line 20"/>
          <p:cNvSpPr>
            <a:spLocks noChangeShapeType="1"/>
          </p:cNvSpPr>
          <p:nvPr/>
        </p:nvSpPr>
        <p:spPr bwMode="auto">
          <a:xfrm flipH="1">
            <a:off x="900113" y="2997200"/>
            <a:ext cx="2519362" cy="360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Tree>
    <p:extLst>
      <p:ext uri="{BB962C8B-B14F-4D97-AF65-F5344CB8AC3E}">
        <p14:creationId xmlns:p14="http://schemas.microsoft.com/office/powerpoint/2010/main" val="135741232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547664" y="2708920"/>
            <a:ext cx="4572000" cy="369332"/>
          </a:xfrm>
          <a:prstGeom prst="rect">
            <a:avLst/>
          </a:prstGeom>
        </p:spPr>
        <p:txBody>
          <a:bodyPr>
            <a:spAutoFit/>
          </a:bodyPr>
          <a:lstStyle/>
          <a:p>
            <a:pPr algn="just">
              <a:spcAft>
                <a:spcPts val="0"/>
              </a:spcAft>
            </a:pPr>
            <a:r>
              <a:rPr lang="el-GR" dirty="0" smtClean="0">
                <a:latin typeface="Arial"/>
                <a:ea typeface="Times New Roman"/>
                <a:cs typeface="Tahoma"/>
              </a:rPr>
              <a:t>.</a:t>
            </a:r>
            <a:endParaRPr lang="el-GR" dirty="0"/>
          </a:p>
        </p:txBody>
      </p:sp>
      <p:sp>
        <p:nvSpPr>
          <p:cNvPr id="3" name="Ορθογώνιο 2"/>
          <p:cNvSpPr/>
          <p:nvPr/>
        </p:nvSpPr>
        <p:spPr>
          <a:xfrm>
            <a:off x="428596" y="1785926"/>
            <a:ext cx="7500990" cy="2739211"/>
          </a:xfrm>
          <a:prstGeom prst="rect">
            <a:avLst/>
          </a:prstGeom>
        </p:spPr>
        <p:txBody>
          <a:bodyPr wrap="square">
            <a:spAutoFit/>
          </a:bodyPr>
          <a:lstStyle/>
          <a:p>
            <a:pPr algn="just">
              <a:spcAft>
                <a:spcPts val="0"/>
              </a:spcAft>
            </a:pPr>
            <a:endParaRPr lang="el-GR" sz="3600" b="1" dirty="0" smtClean="0">
              <a:latin typeface="Arial"/>
              <a:cs typeface="Tahoma"/>
            </a:endParaRPr>
          </a:p>
          <a:p>
            <a:pPr algn="ctr">
              <a:spcAft>
                <a:spcPts val="0"/>
              </a:spcAft>
            </a:pPr>
            <a:r>
              <a:rPr lang="el-GR" sz="3600" b="1" dirty="0" smtClean="0">
                <a:solidFill>
                  <a:srgbClr val="7030A0"/>
                </a:solidFill>
                <a:latin typeface="Arial"/>
                <a:cs typeface="Tahoma"/>
              </a:rPr>
              <a:t>ΕΥΧΑΡΙΣΤΩ ΓΙΑ ΤΗΝ ΠΡΟΣΟΧΗ ΣΑΣ</a:t>
            </a:r>
          </a:p>
          <a:p>
            <a:pPr algn="just">
              <a:spcAft>
                <a:spcPts val="0"/>
              </a:spcAft>
            </a:pPr>
            <a:r>
              <a:rPr lang="el-GR" sz="3200" dirty="0" err="1" smtClean="0">
                <a:solidFill>
                  <a:srgbClr val="7030A0"/>
                </a:solidFill>
                <a:latin typeface="Arial"/>
                <a:cs typeface="Tahoma"/>
              </a:rPr>
              <a:t>Καθ.Γρουμπός</a:t>
            </a:r>
            <a:r>
              <a:rPr lang="el-GR" sz="3200" dirty="0" smtClean="0">
                <a:solidFill>
                  <a:srgbClr val="7030A0"/>
                </a:solidFill>
                <a:latin typeface="Arial"/>
                <a:cs typeface="Tahoma"/>
              </a:rPr>
              <a:t> </a:t>
            </a:r>
            <a:r>
              <a:rPr lang="en-US" sz="3200" dirty="0" smtClean="0">
                <a:solidFill>
                  <a:srgbClr val="7030A0"/>
                </a:solidFill>
                <a:latin typeface="Arial"/>
                <a:cs typeface="Tahoma"/>
              </a:rPr>
              <a:t> </a:t>
            </a:r>
            <a:r>
              <a:rPr lang="el-GR" sz="3200" dirty="0" smtClean="0">
                <a:solidFill>
                  <a:srgbClr val="7030A0"/>
                </a:solidFill>
                <a:latin typeface="Arial"/>
                <a:cs typeface="Tahoma"/>
              </a:rPr>
              <a:t>Π. Πέτρος</a:t>
            </a:r>
          </a:p>
          <a:p>
            <a:pPr algn="just">
              <a:spcAft>
                <a:spcPts val="0"/>
              </a:spcAft>
            </a:pPr>
            <a:r>
              <a:rPr lang="en-US" sz="3200" dirty="0" smtClean="0">
                <a:solidFill>
                  <a:srgbClr val="7030A0"/>
                </a:solidFill>
                <a:latin typeface="Arial"/>
                <a:cs typeface="Tahoma"/>
              </a:rPr>
              <a:t>groumpos@ece.upatras.gr</a:t>
            </a:r>
            <a:endParaRPr lang="el-GR" sz="3200" dirty="0">
              <a:solidFill>
                <a:srgbClr val="7030A0"/>
              </a:solidFill>
            </a:endParaRPr>
          </a:p>
        </p:txBody>
      </p:sp>
    </p:spTree>
    <p:extLst>
      <p:ext uri="{BB962C8B-B14F-4D97-AF65-F5344CB8AC3E}">
        <p14:creationId xmlns:p14="http://schemas.microsoft.com/office/powerpoint/2010/main" val="152705706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19899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l-GR" altLang="el-GR" smtClean="0"/>
              <a:t>ΔΙΑΦΟΡΙΚΕΣ ΕΞΙΣΩΣΕΙΣ</a:t>
            </a:r>
          </a:p>
        </p:txBody>
      </p:sp>
      <p:sp>
        <p:nvSpPr>
          <p:cNvPr id="50179" name="Content Placeholder 2"/>
          <p:cNvSpPr>
            <a:spLocks noGrp="1"/>
          </p:cNvSpPr>
          <p:nvPr>
            <p:ph idx="1"/>
          </p:nvPr>
        </p:nvSpPr>
        <p:spPr>
          <a:xfrm>
            <a:off x="611560" y="1844824"/>
            <a:ext cx="7772400" cy="4114800"/>
          </a:xfrm>
        </p:spPr>
        <p:txBody>
          <a:bodyPr/>
          <a:lstStyle/>
          <a:p>
            <a:pPr>
              <a:buFontTx/>
              <a:buNone/>
            </a:pPr>
            <a:r>
              <a:rPr lang="el-GR" altLang="el-GR" smtClean="0"/>
              <a:t>Κάθε Σύστημα (φυσικό ή κατασκευασμένο</a:t>
            </a:r>
          </a:p>
          <a:p>
            <a:pPr>
              <a:buFontTx/>
              <a:buNone/>
            </a:pPr>
            <a:r>
              <a:rPr lang="el-GR" altLang="el-GR" smtClean="0"/>
              <a:t>από τον άνθρωπο) μπορεί να εκφρασθεί με</a:t>
            </a:r>
          </a:p>
          <a:p>
            <a:pPr>
              <a:buFontTx/>
              <a:buNone/>
            </a:pPr>
            <a:r>
              <a:rPr lang="el-GR" altLang="el-GR" smtClean="0"/>
              <a:t>Εξισώσεις(συνεχούς ή διακριτού χρόνου)</a:t>
            </a:r>
          </a:p>
        </p:txBody>
      </p:sp>
      <p:sp>
        <p:nvSpPr>
          <p:cNvPr id="5018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sz="1400" dirty="0" smtClean="0">
              <a:solidFill>
                <a:srgbClr val="000000"/>
              </a:solidFill>
            </a:endParaRPr>
          </a:p>
        </p:txBody>
      </p:sp>
    </p:spTree>
    <p:extLst>
      <p:ext uri="{BB962C8B-B14F-4D97-AF65-F5344CB8AC3E}">
        <p14:creationId xmlns:p14="http://schemas.microsoft.com/office/powerpoint/2010/main" val="30547777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2"/>
          <p:cNvSpPr>
            <a:spLocks noGrp="1" noChangeArrowheads="1"/>
          </p:cNvSpPr>
          <p:nvPr>
            <p:ph type="title" idx="4294967295"/>
          </p:nvPr>
        </p:nvSpPr>
        <p:spPr>
          <a:xfrm>
            <a:off x="0" y="609600"/>
            <a:ext cx="7772400" cy="1143000"/>
          </a:xfrm>
        </p:spPr>
        <p:txBody>
          <a:bodyPr/>
          <a:lstStyle/>
          <a:p>
            <a:pPr eaLnBrk="1" hangingPunct="1"/>
            <a:r>
              <a:rPr lang="el-GR" altLang="el-GR" smtClean="0"/>
              <a:t>Διαφορικές εξισώσεις</a:t>
            </a:r>
            <a:endParaRPr lang="en-US" altLang="el-GR" smtClean="0"/>
          </a:p>
        </p:txBody>
      </p:sp>
      <p:sp>
        <p:nvSpPr>
          <p:cNvPr id="2054" name="Rectangle 3"/>
          <p:cNvSpPr>
            <a:spLocks noChangeArrowheads="1"/>
          </p:cNvSpPr>
          <p:nvPr/>
        </p:nvSpPr>
        <p:spPr bwMode="auto">
          <a:xfrm>
            <a:off x="0" y="32337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0"/>
              </a:spcBef>
              <a:spcAft>
                <a:spcPct val="0"/>
              </a:spcAft>
            </a:pPr>
            <a:endParaRPr lang="el-GR" altLang="el-GR">
              <a:solidFill>
                <a:srgbClr val="000000"/>
              </a:solidFill>
            </a:endParaRPr>
          </a:p>
        </p:txBody>
      </p:sp>
      <p:graphicFrame>
        <p:nvGraphicFramePr>
          <p:cNvPr id="2050" name="Object 4"/>
          <p:cNvGraphicFramePr>
            <a:graphicFrameLocks noChangeAspect="1"/>
          </p:cNvGraphicFramePr>
          <p:nvPr/>
        </p:nvGraphicFramePr>
        <p:xfrm>
          <a:off x="914400" y="2590800"/>
          <a:ext cx="1752600" cy="1073150"/>
        </p:xfrm>
        <a:graphic>
          <a:graphicData uri="http://schemas.openxmlformats.org/presentationml/2006/ole">
            <mc:AlternateContent xmlns:mc="http://schemas.openxmlformats.org/markup-compatibility/2006">
              <mc:Choice xmlns:v="urn:schemas-microsoft-com:vml" Requires="v">
                <p:oleObj spid="_x0000_s10260" name="Equation" r:id="rId3" imgW="634725" imgH="393529" progId="">
                  <p:embed/>
                </p:oleObj>
              </mc:Choice>
              <mc:Fallback>
                <p:oleObj name="Equation" r:id="rId3" imgW="634725" imgH="393529" progId="">
                  <p:embed/>
                  <p:pic>
                    <p:nvPicPr>
                      <p:cNvPr id="0" name="Picture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2590800"/>
                        <a:ext cx="1752600" cy="1073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5" name="Rectangle 5"/>
          <p:cNvSpPr>
            <a:spLocks noChangeArrowheads="1"/>
          </p:cNvSpPr>
          <p:nvPr/>
        </p:nvSpPr>
        <p:spPr bwMode="auto">
          <a:xfrm>
            <a:off x="0" y="31384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0"/>
              </a:spcBef>
              <a:spcAft>
                <a:spcPct val="0"/>
              </a:spcAft>
            </a:pPr>
            <a:endParaRPr lang="el-GR" altLang="el-GR">
              <a:solidFill>
                <a:srgbClr val="000000"/>
              </a:solidFill>
            </a:endParaRPr>
          </a:p>
        </p:txBody>
      </p:sp>
      <p:graphicFrame>
        <p:nvGraphicFramePr>
          <p:cNvPr id="2051" name="Object 6"/>
          <p:cNvGraphicFramePr>
            <a:graphicFrameLocks noChangeAspect="1"/>
          </p:cNvGraphicFramePr>
          <p:nvPr/>
        </p:nvGraphicFramePr>
        <p:xfrm>
          <a:off x="2590800" y="3810000"/>
          <a:ext cx="3733800" cy="1398588"/>
        </p:xfrm>
        <a:graphic>
          <a:graphicData uri="http://schemas.openxmlformats.org/presentationml/2006/ole">
            <mc:AlternateContent xmlns:mc="http://schemas.openxmlformats.org/markup-compatibility/2006">
              <mc:Choice xmlns:v="urn:schemas-microsoft-com:vml" Requires="v">
                <p:oleObj spid="_x0000_s10261" name="Equation" r:id="rId5" imgW="1548728" imgH="583947" progId="">
                  <p:embed/>
                </p:oleObj>
              </mc:Choice>
              <mc:Fallback>
                <p:oleObj name="Equation" r:id="rId5" imgW="1548728" imgH="583947" progId="">
                  <p:embed/>
                  <p:pic>
                    <p:nvPicPr>
                      <p:cNvPr id="0" name="Picture 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90800" y="3810000"/>
                        <a:ext cx="3733800" cy="1398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6" name="Rectangle 7"/>
          <p:cNvSpPr>
            <a:spLocks noChangeArrowheads="1"/>
          </p:cNvSpPr>
          <p:nvPr/>
        </p:nvSpPr>
        <p:spPr bwMode="auto">
          <a:xfrm>
            <a:off x="0" y="32194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0"/>
              </a:spcBef>
              <a:spcAft>
                <a:spcPct val="0"/>
              </a:spcAft>
            </a:pPr>
            <a:endParaRPr lang="el-GR" altLang="el-GR">
              <a:solidFill>
                <a:srgbClr val="000000"/>
              </a:solidFill>
            </a:endParaRPr>
          </a:p>
        </p:txBody>
      </p:sp>
      <p:graphicFrame>
        <p:nvGraphicFramePr>
          <p:cNvPr id="2052" name="Object 8"/>
          <p:cNvGraphicFramePr>
            <a:graphicFrameLocks noChangeAspect="1"/>
          </p:cNvGraphicFramePr>
          <p:nvPr/>
        </p:nvGraphicFramePr>
        <p:xfrm>
          <a:off x="4724400" y="5486400"/>
          <a:ext cx="3733800" cy="1081088"/>
        </p:xfrm>
        <a:graphic>
          <a:graphicData uri="http://schemas.openxmlformats.org/presentationml/2006/ole">
            <mc:AlternateContent xmlns:mc="http://schemas.openxmlformats.org/markup-compatibility/2006">
              <mc:Choice xmlns:v="urn:schemas-microsoft-com:vml" Requires="v">
                <p:oleObj spid="_x0000_s10262" name="Equation" r:id="rId7" imgW="1447800" imgH="419100" progId="">
                  <p:embed/>
                </p:oleObj>
              </mc:Choice>
              <mc:Fallback>
                <p:oleObj name="Equation" r:id="rId7" imgW="1447800" imgH="419100" progId="">
                  <p:embed/>
                  <p:pic>
                    <p:nvPicPr>
                      <p:cNvPr id="0" name="Picture 1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24400" y="5486400"/>
                        <a:ext cx="3733800" cy="1081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7" name="Text Box 9"/>
          <p:cNvSpPr txBox="1">
            <a:spLocks noChangeArrowheads="1"/>
          </p:cNvSpPr>
          <p:nvPr/>
        </p:nvSpPr>
        <p:spPr bwMode="auto">
          <a:xfrm>
            <a:off x="1524000" y="1447800"/>
            <a:ext cx="472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50000"/>
              </a:spcBef>
              <a:spcAft>
                <a:spcPct val="0"/>
              </a:spcAft>
            </a:pPr>
            <a:r>
              <a:rPr lang="el-GR" altLang="el-GR">
                <a:solidFill>
                  <a:srgbClr val="000000"/>
                </a:solidFill>
              </a:rPr>
              <a:t>Συνήθεις διαφορικές</a:t>
            </a:r>
            <a:endParaRPr lang="en-US" altLang="el-GR">
              <a:solidFill>
                <a:srgbClr val="000000"/>
              </a:solidFill>
            </a:endParaRPr>
          </a:p>
        </p:txBody>
      </p:sp>
      <p:sp>
        <p:nvSpPr>
          <p:cNvPr id="2058" name="Text Box 10"/>
          <p:cNvSpPr txBox="1">
            <a:spLocks noChangeArrowheads="1"/>
          </p:cNvSpPr>
          <p:nvPr/>
        </p:nvSpPr>
        <p:spPr bwMode="auto">
          <a:xfrm>
            <a:off x="3810000" y="2362200"/>
            <a:ext cx="464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50000"/>
              </a:spcBef>
              <a:spcAft>
                <a:spcPct val="0"/>
              </a:spcAft>
            </a:pPr>
            <a:r>
              <a:rPr lang="el-GR" altLang="el-GR">
                <a:solidFill>
                  <a:srgbClr val="000000"/>
                </a:solidFill>
              </a:rPr>
              <a:t>Τάξη και Βαθμός</a:t>
            </a:r>
            <a:endParaRPr lang="en-US" altLang="el-GR">
              <a:solidFill>
                <a:srgbClr val="000000"/>
              </a:solidFill>
            </a:endParaRPr>
          </a:p>
        </p:txBody>
      </p:sp>
    </p:spTree>
    <p:extLst>
      <p:ext uri="{BB962C8B-B14F-4D97-AF65-F5344CB8AC3E}">
        <p14:creationId xmlns:p14="http://schemas.microsoft.com/office/powerpoint/2010/main" val="13302090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idx="4294967295"/>
          </p:nvPr>
        </p:nvSpPr>
        <p:spPr>
          <a:xfrm>
            <a:off x="0" y="609600"/>
            <a:ext cx="7772400" cy="1143000"/>
          </a:xfrm>
        </p:spPr>
        <p:txBody>
          <a:bodyPr/>
          <a:lstStyle/>
          <a:p>
            <a:pPr eaLnBrk="1" hangingPunct="1"/>
            <a:r>
              <a:rPr lang="el-GR" altLang="el-GR" smtClean="0"/>
              <a:t>ΜΑΘΗΜΑΤΙΚΑ ΠΡΟΤΥΠΑ</a:t>
            </a:r>
          </a:p>
        </p:txBody>
      </p:sp>
      <p:sp>
        <p:nvSpPr>
          <p:cNvPr id="3" name="Content Placeholder 2"/>
          <p:cNvSpPr>
            <a:spLocks noGrp="1"/>
          </p:cNvSpPr>
          <p:nvPr>
            <p:ph idx="4294967295"/>
          </p:nvPr>
        </p:nvSpPr>
        <p:spPr>
          <a:xfrm>
            <a:off x="0" y="1928813"/>
            <a:ext cx="7772400" cy="4114800"/>
          </a:xfrm>
        </p:spPr>
        <p:txBody>
          <a:bodyPr/>
          <a:lstStyle/>
          <a:p>
            <a:pPr eaLnBrk="1" hangingPunct="1">
              <a:buFontTx/>
              <a:buNone/>
              <a:defRPr/>
            </a:pPr>
            <a:r>
              <a:rPr lang="el-GR" dirty="0" smtClean="0"/>
              <a:t>Τέσσερες Μέθοδοι</a:t>
            </a:r>
          </a:p>
          <a:p>
            <a:pPr marL="514350" indent="-514350" eaLnBrk="1" hangingPunct="1">
              <a:buFontTx/>
              <a:buAutoNum type="arabicParenR"/>
              <a:defRPr/>
            </a:pPr>
            <a:r>
              <a:rPr lang="el-GR" dirty="0" smtClean="0"/>
              <a:t>Διαφορικές Εξισώσεις</a:t>
            </a:r>
          </a:p>
          <a:p>
            <a:pPr marL="514350" indent="-514350" eaLnBrk="1" hangingPunct="1">
              <a:buFontTx/>
              <a:buAutoNum type="arabicParenR"/>
              <a:defRPr/>
            </a:pPr>
            <a:r>
              <a:rPr lang="el-GR" dirty="0" smtClean="0"/>
              <a:t>Mήτρα κρουστικών αποκρίσεων</a:t>
            </a:r>
          </a:p>
          <a:p>
            <a:pPr marL="514350" indent="-514350" eaLnBrk="1" hangingPunct="1">
              <a:buFontTx/>
              <a:buNone/>
              <a:defRPr/>
            </a:pPr>
            <a:r>
              <a:rPr lang="el-GR" dirty="0" smtClean="0"/>
              <a:t>3) Μετασχηματισμοί</a:t>
            </a:r>
          </a:p>
          <a:p>
            <a:pPr marL="514350" indent="-514350" eaLnBrk="1" hangingPunct="1">
              <a:buFontTx/>
              <a:buNone/>
              <a:defRPr/>
            </a:pPr>
            <a:r>
              <a:rPr lang="el-GR" dirty="0" smtClean="0"/>
              <a:t>4) Καταστατικές Εξισώσεις</a:t>
            </a:r>
          </a:p>
          <a:p>
            <a:pPr marL="514350" indent="-514350" eaLnBrk="1" hangingPunct="1">
              <a:buFontTx/>
              <a:buAutoNum type="arabicParenR"/>
              <a:defRPr/>
            </a:pPr>
            <a:endParaRPr lang="el-GR" dirty="0" smtClean="0"/>
          </a:p>
        </p:txBody>
      </p:sp>
    </p:spTree>
    <p:extLst>
      <p:ext uri="{BB962C8B-B14F-4D97-AF65-F5344CB8AC3E}">
        <p14:creationId xmlns:p14="http://schemas.microsoft.com/office/powerpoint/2010/main" val="41032161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AU" altLang="el-GR" dirty="0" smtClean="0"/>
              <a:t> </a:t>
            </a:r>
            <a:endParaRPr lang="en-AU" altLang="el-GR" dirty="0"/>
          </a:p>
        </p:txBody>
      </p:sp>
      <p:sp>
        <p:nvSpPr>
          <p:cNvPr id="11267" name="Rectangle 3"/>
          <p:cNvSpPr>
            <a:spLocks noGrp="1" noChangeArrowheads="1"/>
          </p:cNvSpPr>
          <p:nvPr>
            <p:ph type="body" idx="1"/>
          </p:nvPr>
        </p:nvSpPr>
        <p:spPr/>
        <p:txBody>
          <a:bodyPr/>
          <a:lstStyle/>
          <a:p>
            <a:pPr marL="609600" indent="-609600">
              <a:buFontTx/>
              <a:buNone/>
            </a:pPr>
            <a:r>
              <a:rPr lang="en-AU" altLang="el-GR" b="1"/>
              <a:t>Control system definition &amp; Control system application.</a:t>
            </a:r>
          </a:p>
          <a:p>
            <a:pPr marL="609600" indent="-609600">
              <a:buFontTx/>
              <a:buNone/>
            </a:pPr>
            <a:r>
              <a:rPr lang="en-AU" altLang="el-GR"/>
              <a:t>	</a:t>
            </a:r>
          </a:p>
        </p:txBody>
      </p:sp>
      <p:grpSp>
        <p:nvGrpSpPr>
          <p:cNvPr id="11276" name="Group 12"/>
          <p:cNvGrpSpPr>
            <a:grpSpLocks/>
          </p:cNvGrpSpPr>
          <p:nvPr/>
        </p:nvGrpSpPr>
        <p:grpSpPr bwMode="auto">
          <a:xfrm>
            <a:off x="990600" y="3162300"/>
            <a:ext cx="7067550" cy="1333500"/>
            <a:chOff x="624" y="1992"/>
            <a:chExt cx="4452" cy="840"/>
          </a:xfrm>
        </p:grpSpPr>
        <p:sp>
          <p:nvSpPr>
            <p:cNvPr id="11268" name="Rectangle 4"/>
            <p:cNvSpPr>
              <a:spLocks noChangeArrowheads="1"/>
            </p:cNvSpPr>
            <p:nvPr/>
          </p:nvSpPr>
          <p:spPr bwMode="auto">
            <a:xfrm>
              <a:off x="2016" y="1992"/>
              <a:ext cx="1458" cy="84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l-GR" sz="2400" smtClean="0">
                <a:solidFill>
                  <a:srgbClr val="000000"/>
                </a:solidFill>
              </a:endParaRPr>
            </a:p>
          </p:txBody>
        </p:sp>
        <p:sp>
          <p:nvSpPr>
            <p:cNvPr id="11269" name="Text Box 5"/>
            <p:cNvSpPr txBox="1">
              <a:spLocks noChangeArrowheads="1"/>
            </p:cNvSpPr>
            <p:nvPr/>
          </p:nvSpPr>
          <p:spPr bwMode="auto">
            <a:xfrm>
              <a:off x="2160" y="2256"/>
              <a:ext cx="131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AU" altLang="el-GR" sz="2400" smtClean="0">
                  <a:solidFill>
                    <a:srgbClr val="000000"/>
                  </a:solidFill>
                </a:rPr>
                <a:t>Control System</a:t>
              </a:r>
            </a:p>
          </p:txBody>
        </p:sp>
        <p:sp>
          <p:nvSpPr>
            <p:cNvPr id="11270" name="Line 6"/>
            <p:cNvSpPr>
              <a:spLocks noChangeShapeType="1"/>
            </p:cNvSpPr>
            <p:nvPr/>
          </p:nvSpPr>
          <p:spPr bwMode="auto">
            <a:xfrm>
              <a:off x="768" y="2448"/>
              <a:ext cx="1184" cy="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l-GR" sz="2400" smtClean="0">
                <a:solidFill>
                  <a:srgbClr val="000000"/>
                </a:solidFill>
              </a:endParaRPr>
            </a:p>
          </p:txBody>
        </p:sp>
        <p:sp>
          <p:nvSpPr>
            <p:cNvPr id="11271" name="Line 7"/>
            <p:cNvSpPr>
              <a:spLocks noChangeShapeType="1"/>
            </p:cNvSpPr>
            <p:nvPr/>
          </p:nvSpPr>
          <p:spPr bwMode="auto">
            <a:xfrm>
              <a:off x="3552" y="2400"/>
              <a:ext cx="911" cy="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l-GR" sz="2400" smtClean="0">
                <a:solidFill>
                  <a:srgbClr val="000000"/>
                </a:solidFill>
              </a:endParaRPr>
            </a:p>
          </p:txBody>
        </p:sp>
        <p:sp>
          <p:nvSpPr>
            <p:cNvPr id="11272" name="Text Box 8"/>
            <p:cNvSpPr txBox="1">
              <a:spLocks noChangeArrowheads="1"/>
            </p:cNvSpPr>
            <p:nvPr/>
          </p:nvSpPr>
          <p:spPr bwMode="auto">
            <a:xfrm>
              <a:off x="662" y="2090"/>
              <a:ext cx="13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AU" altLang="el-GR" sz="2400" smtClean="0">
                  <a:solidFill>
                    <a:srgbClr val="000000"/>
                  </a:solidFill>
                </a:rPr>
                <a:t>Input; Stimulus</a:t>
              </a:r>
            </a:p>
          </p:txBody>
        </p:sp>
        <p:sp>
          <p:nvSpPr>
            <p:cNvPr id="11273" name="Text Box 9"/>
            <p:cNvSpPr txBox="1">
              <a:spLocks noChangeArrowheads="1"/>
            </p:cNvSpPr>
            <p:nvPr/>
          </p:nvSpPr>
          <p:spPr bwMode="auto">
            <a:xfrm>
              <a:off x="624" y="2400"/>
              <a:ext cx="143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AU" altLang="el-GR" sz="2400" smtClean="0">
                  <a:solidFill>
                    <a:srgbClr val="000000"/>
                  </a:solidFill>
                </a:rPr>
                <a:t>Desired response</a:t>
              </a:r>
            </a:p>
          </p:txBody>
        </p:sp>
        <p:sp>
          <p:nvSpPr>
            <p:cNvPr id="11274" name="Text Box 10"/>
            <p:cNvSpPr txBox="1">
              <a:spLocks noChangeArrowheads="1"/>
            </p:cNvSpPr>
            <p:nvPr/>
          </p:nvSpPr>
          <p:spPr bwMode="auto">
            <a:xfrm>
              <a:off x="3590" y="1994"/>
              <a:ext cx="14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AU" altLang="el-GR" sz="2400" smtClean="0">
                  <a:solidFill>
                    <a:srgbClr val="000000"/>
                  </a:solidFill>
                </a:rPr>
                <a:t>Output; Response</a:t>
              </a:r>
            </a:p>
          </p:txBody>
        </p:sp>
        <p:sp>
          <p:nvSpPr>
            <p:cNvPr id="11275" name="Text Box 11"/>
            <p:cNvSpPr txBox="1">
              <a:spLocks noChangeArrowheads="1"/>
            </p:cNvSpPr>
            <p:nvPr/>
          </p:nvSpPr>
          <p:spPr bwMode="auto">
            <a:xfrm>
              <a:off x="3590" y="2426"/>
              <a:ext cx="134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AU" altLang="el-GR" sz="2400" smtClean="0">
                  <a:solidFill>
                    <a:srgbClr val="000000"/>
                  </a:solidFill>
                </a:rPr>
                <a:t>Actual response</a:t>
              </a:r>
            </a:p>
          </p:txBody>
        </p:sp>
      </p:grpSp>
    </p:spTree>
    <p:extLst>
      <p:ext uri="{BB962C8B-B14F-4D97-AF65-F5344CB8AC3E}">
        <p14:creationId xmlns:p14="http://schemas.microsoft.com/office/powerpoint/2010/main" val="39153090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Ορθογώνιο 8"/>
          <p:cNvSpPr/>
          <p:nvPr/>
        </p:nvSpPr>
        <p:spPr>
          <a:xfrm>
            <a:off x="467544" y="404664"/>
            <a:ext cx="8424936" cy="5570756"/>
          </a:xfrm>
          <a:prstGeom prst="rect">
            <a:avLst/>
          </a:prstGeom>
        </p:spPr>
        <p:txBody>
          <a:bodyPr wrap="square">
            <a:spAutoFit/>
          </a:bodyPr>
          <a:lstStyle/>
          <a:p>
            <a:endParaRPr lang="en-US" sz="2400" dirty="0" smtClean="0">
              <a:solidFill>
                <a:srgbClr val="FF0000"/>
              </a:solidFill>
            </a:endParaRPr>
          </a:p>
          <a:p>
            <a:endParaRPr lang="en-US" sz="2400" dirty="0">
              <a:solidFill>
                <a:srgbClr val="FF0000"/>
              </a:solidFill>
            </a:endParaRPr>
          </a:p>
          <a:p>
            <a:r>
              <a:rPr lang="en-US" sz="2400" dirty="0" smtClean="0">
                <a:solidFill>
                  <a:srgbClr val="FF0000"/>
                </a:solidFill>
              </a:rPr>
              <a:t>There are a great many techniques to do this controller design – this is the topic of various courses in control</a:t>
            </a:r>
            <a:endParaRPr lang="en-US" dirty="0" smtClean="0"/>
          </a:p>
          <a:p>
            <a:endParaRPr lang="en-US" dirty="0" smtClean="0"/>
          </a:p>
          <a:p>
            <a:r>
              <a:rPr lang="en-US" dirty="0" smtClean="0"/>
              <a:t>• </a:t>
            </a:r>
            <a:r>
              <a:rPr lang="en-US" sz="3200" dirty="0" smtClean="0"/>
              <a:t>Feedback control systems</a:t>
            </a:r>
          </a:p>
          <a:p>
            <a:r>
              <a:rPr lang="en-US" sz="3200" dirty="0" smtClean="0"/>
              <a:t>• Linear control system</a:t>
            </a:r>
          </a:p>
          <a:p>
            <a:r>
              <a:rPr lang="en-US" sz="3200" b="1" u="sng" dirty="0" smtClean="0">
                <a:solidFill>
                  <a:srgbClr val="FF0000"/>
                </a:solidFill>
              </a:rPr>
              <a:t>• Digital control</a:t>
            </a:r>
          </a:p>
          <a:p>
            <a:r>
              <a:rPr lang="en-US" sz="3200" dirty="0" smtClean="0"/>
              <a:t>• Adaptive control</a:t>
            </a:r>
          </a:p>
          <a:p>
            <a:pPr marL="457200" indent="-457200">
              <a:buFont typeface="Arial" panose="020B0604020202020204" pitchFamily="34" charset="0"/>
              <a:buChar char="•"/>
            </a:pPr>
            <a:r>
              <a:rPr lang="en-US" sz="3200" dirty="0"/>
              <a:t> </a:t>
            </a:r>
            <a:r>
              <a:rPr lang="en-US" sz="3200" dirty="0" smtClean="0"/>
              <a:t> Non-linear control</a:t>
            </a:r>
          </a:p>
          <a:p>
            <a:r>
              <a:rPr lang="en-US" sz="3200" dirty="0" smtClean="0"/>
              <a:t>• Intelligent Control</a:t>
            </a:r>
          </a:p>
          <a:p>
            <a:endParaRPr lang="en-US" sz="3200" dirty="0" smtClean="0"/>
          </a:p>
          <a:p>
            <a:endParaRPr lang="en-US" dirty="0"/>
          </a:p>
        </p:txBody>
      </p:sp>
    </p:spTree>
    <p:extLst>
      <p:ext uri="{BB962C8B-B14F-4D97-AF65-F5344CB8AC3E}">
        <p14:creationId xmlns:p14="http://schemas.microsoft.com/office/powerpoint/2010/main" val="3925489292"/>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430</TotalTime>
  <Words>1589</Words>
  <Application>Microsoft Office PowerPoint</Application>
  <PresentationFormat>Προβολή στην οθόνη (4:3)</PresentationFormat>
  <Paragraphs>227</Paragraphs>
  <Slides>42</Slides>
  <Notes>18</Notes>
  <HiddenSlides>0</HiddenSlides>
  <MMClips>0</MMClips>
  <ScaleCrop>false</ScaleCrop>
  <HeadingPairs>
    <vt:vector size="6" baseType="variant">
      <vt:variant>
        <vt:lpstr>Θέμα</vt:lpstr>
      </vt:variant>
      <vt:variant>
        <vt:i4>2</vt:i4>
      </vt:variant>
      <vt:variant>
        <vt:lpstr>Ενσωματωμένοι διακομιστές OLE</vt:lpstr>
      </vt:variant>
      <vt:variant>
        <vt:i4>3</vt:i4>
      </vt:variant>
      <vt:variant>
        <vt:lpstr>Τίτλοι διαφανειών</vt:lpstr>
      </vt:variant>
      <vt:variant>
        <vt:i4>42</vt:i4>
      </vt:variant>
    </vt:vector>
  </HeadingPairs>
  <TitlesOfParts>
    <vt:vector size="47" baseType="lpstr">
      <vt:lpstr>Θέμα του Office</vt:lpstr>
      <vt:lpstr>Default Design</vt:lpstr>
      <vt:lpstr>Equation</vt:lpstr>
      <vt:lpstr>Mathcad</vt:lpstr>
      <vt:lpstr>Bitmap Image</vt:lpstr>
      <vt:lpstr>Παρουσίαση του PowerPoint</vt:lpstr>
      <vt:lpstr>Παρουσίαση του PowerPoint</vt:lpstr>
      <vt:lpstr>Παρουσίαση του PowerPoint</vt:lpstr>
      <vt:lpstr>Παρουσίαση του PowerPoint</vt:lpstr>
      <vt:lpstr>ΔΙΑΦΟΡΙΚΕΣ ΕΞΙΣΩΣΕΙΣ</vt:lpstr>
      <vt:lpstr>Διαφορικές εξισώσεις</vt:lpstr>
      <vt:lpstr>ΜΑΘΗΜΑΤΙΚΑ ΠΡΟΤΥΠΑ</vt:lpstr>
      <vt:lpstr> </vt:lpstr>
      <vt:lpstr>Παρουσίαση του PowerPoint</vt:lpstr>
      <vt:lpstr>Παρουσίαση του PowerPoint</vt:lpstr>
      <vt:lpstr>Παρουσίαση του PowerPoint</vt:lpstr>
      <vt:lpstr>Παρουσίαση του PowerPoint</vt:lpstr>
      <vt:lpstr>Continuous vs. Discrete Time</vt:lpstr>
      <vt:lpstr>Advantages     Disadvantages</vt:lpstr>
      <vt:lpstr>Digital Control Systems: Zero-Order Hold</vt:lpstr>
      <vt:lpstr>Digital Control Systems: Zero-Order Hold (cont)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groumpos</dc:creator>
  <cp:lastModifiedBy>groumpos</cp:lastModifiedBy>
  <cp:revision>21</cp:revision>
  <dcterms:created xsi:type="dcterms:W3CDTF">2015-03-04T08:00:07Z</dcterms:created>
  <dcterms:modified xsi:type="dcterms:W3CDTF">2017-03-14T13:55:25Z</dcterms:modified>
</cp:coreProperties>
</file>