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2"/>
  </p:notesMasterIdLst>
  <p:sldIdLst>
    <p:sldId id="288" r:id="rId4"/>
    <p:sldId id="289" r:id="rId5"/>
    <p:sldId id="290" r:id="rId6"/>
    <p:sldId id="29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7" r:id="rId18"/>
    <p:sldId id="278" r:id="rId19"/>
    <p:sldId id="279" r:id="rId20"/>
    <p:sldId id="280" r:id="rId21"/>
    <p:sldId id="281" r:id="rId22"/>
    <p:sldId id="282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2" r:id="rId39"/>
    <p:sldId id="321" r:id="rId40"/>
    <p:sldId id="298" r:id="rId4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8E94D-5999-4826-A540-5F1DC52F9375}" type="datetimeFigureOut">
              <a:rPr lang="el-GR" smtClean="0"/>
              <a:t>23/5/2015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B5D53F-8D1E-4CFA-A669-ACEA46F093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5249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3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61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79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599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69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C70C-EB1E-4E11-A7D8-28440979B5B5}" type="datetimeFigureOut">
              <a:rPr lang="el-GR" smtClean="0"/>
              <a:t>23/5/2015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B93A-62EE-4751-ABA1-D3CF8A2C15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904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C70C-EB1E-4E11-A7D8-28440979B5B5}" type="datetimeFigureOut">
              <a:rPr lang="el-GR" smtClean="0"/>
              <a:t>23/5/2015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B93A-62EE-4751-ABA1-D3CF8A2C15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3257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C70C-EB1E-4E11-A7D8-28440979B5B5}" type="datetimeFigureOut">
              <a:rPr lang="el-GR" smtClean="0"/>
              <a:t>23/5/2015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B93A-62EE-4751-ABA1-D3CF8A2C15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2626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23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25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69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43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040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01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77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3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C70C-EB1E-4E11-A7D8-28440979B5B5}" type="datetimeFigureOut">
              <a:rPr lang="el-GR" smtClean="0"/>
              <a:t>23/5/2015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B93A-62EE-4751-ABA1-D3CF8A2C15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7486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45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3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19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B792-E1D6-4E44-8890-54D85539BC5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D105-5104-4DFA-9E35-3F72CB5C44E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70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B792-E1D6-4E44-8890-54D85539BC5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D105-5104-4DFA-9E35-3F72CB5C44E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2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B792-E1D6-4E44-8890-54D85539BC5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D105-5104-4DFA-9E35-3F72CB5C44E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15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B792-E1D6-4E44-8890-54D85539BC5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D105-5104-4DFA-9E35-3F72CB5C44E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350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B792-E1D6-4E44-8890-54D85539BC5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D105-5104-4DFA-9E35-3F72CB5C44E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997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B792-E1D6-4E44-8890-54D85539BC5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D105-5104-4DFA-9E35-3F72CB5C44E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62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B792-E1D6-4E44-8890-54D85539BC5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D105-5104-4DFA-9E35-3F72CB5C44E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C70C-EB1E-4E11-A7D8-28440979B5B5}" type="datetimeFigureOut">
              <a:rPr lang="el-GR" smtClean="0"/>
              <a:t>23/5/2015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B93A-62EE-4751-ABA1-D3CF8A2C15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2677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B792-E1D6-4E44-8890-54D85539BC5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D105-5104-4DFA-9E35-3F72CB5C44E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28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B792-E1D6-4E44-8890-54D85539BC5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D105-5104-4DFA-9E35-3F72CB5C44E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21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B792-E1D6-4E44-8890-54D85539BC5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D105-5104-4DFA-9E35-3F72CB5C44E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35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1B792-E1D6-4E44-8890-54D85539BC5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9D105-5104-4DFA-9E35-3F72CB5C44E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475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84C8DBF-B63B-435F-89BF-F7EC3072518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3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C70C-EB1E-4E11-A7D8-28440979B5B5}" type="datetimeFigureOut">
              <a:rPr lang="el-GR" smtClean="0"/>
              <a:t>23/5/2015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B93A-62EE-4751-ABA1-D3CF8A2C15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328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C70C-EB1E-4E11-A7D8-28440979B5B5}" type="datetimeFigureOut">
              <a:rPr lang="el-GR" smtClean="0"/>
              <a:t>23/5/2015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B93A-62EE-4751-ABA1-D3CF8A2C15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438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C70C-EB1E-4E11-A7D8-28440979B5B5}" type="datetimeFigureOut">
              <a:rPr lang="el-GR" smtClean="0"/>
              <a:t>23/5/2015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B93A-62EE-4751-ABA1-D3CF8A2C15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724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C70C-EB1E-4E11-A7D8-28440979B5B5}" type="datetimeFigureOut">
              <a:rPr lang="el-GR" smtClean="0"/>
              <a:t>23/5/2015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B93A-62EE-4751-ABA1-D3CF8A2C15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1517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C70C-EB1E-4E11-A7D8-28440979B5B5}" type="datetimeFigureOut">
              <a:rPr lang="el-GR" smtClean="0"/>
              <a:t>23/5/2015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B93A-62EE-4751-ABA1-D3CF8A2C15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5174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C70C-EB1E-4E11-A7D8-28440979B5B5}" type="datetimeFigureOut">
              <a:rPr lang="el-GR" smtClean="0"/>
              <a:t>23/5/2015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3B93A-62EE-4751-ABA1-D3CF8A2C15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0844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C70C-EB1E-4E11-A7D8-28440979B5B5}" type="datetimeFigureOut">
              <a:rPr lang="el-GR" smtClean="0"/>
              <a:t>23/5/2015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3B93A-62EE-4751-ABA1-D3CF8A2C153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894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20E57-48A5-4186-BF06-5252941897F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96C59-6132-4DA0-B02D-E38DF1CAF6AD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41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1B792-E1D6-4E44-8890-54D85539BC5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23/5/2015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9D105-5104-4DFA-9E35-3F72CB5C44E0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7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4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1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3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7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Υπολογιστική </a:t>
            </a:r>
            <a:r>
              <a:rPr lang="el-GR" b="1" dirty="0" err="1" smtClean="0"/>
              <a:t>Ρευστομηχανική</a:t>
            </a:r>
            <a:endParaRPr lang="el-GR" b="1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7776864" cy="18002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tx1"/>
                </a:solidFill>
              </a:rPr>
              <a:t>  </a:t>
            </a:r>
            <a:r>
              <a:rPr lang="el-GR" sz="2800" b="1" smtClean="0">
                <a:solidFill>
                  <a:schemeClr val="tx1"/>
                </a:solidFill>
              </a:rPr>
              <a:t>Ενότητα 3: </a:t>
            </a:r>
            <a:r>
              <a:rPr lang="el-GR" sz="2800" dirty="0" smtClean="0">
                <a:solidFill>
                  <a:schemeClr val="tx1"/>
                </a:solidFill>
              </a:rPr>
              <a:t>Περιγραφή Αριθμητικών Μεθόδων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	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l-GR" sz="2800" dirty="0" smtClean="0">
                <a:solidFill>
                  <a:schemeClr val="tx1"/>
                </a:solidFill>
              </a:rPr>
              <a:t>Βασίλειος </a:t>
            </a:r>
            <a:r>
              <a:rPr lang="el-GR" sz="2800" dirty="0" err="1" smtClean="0">
                <a:solidFill>
                  <a:schemeClr val="tx1"/>
                </a:solidFill>
              </a:rPr>
              <a:t>Λουκόπουλος</a:t>
            </a:r>
            <a:r>
              <a:rPr lang="el-GR" sz="2800" dirty="0" smtClean="0">
                <a:solidFill>
                  <a:schemeClr val="tx1"/>
                </a:solidFill>
              </a:rPr>
              <a:t>, Επίκουρος Καθηγητής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Φυσικής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09667"/>
            <a:ext cx="4437830" cy="919133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8317" y="5825738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4858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4000" b="1" dirty="0"/>
              <a:t>Βασικά στοιχεία επίλυσης με </a:t>
            </a:r>
            <a:r>
              <a:rPr lang="en-US" sz="4000" b="1" dirty="0" smtClean="0"/>
              <a:t>CFD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dirty="0"/>
              <a:t/>
            </a:r>
            <a:br>
              <a:rPr lang="el-GR" sz="4000" dirty="0"/>
            </a:br>
            <a:endParaRPr lang="el-G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80000"/>
              </a:lnSpc>
              <a:buFont typeface="Wingdings" panose="05000000000000000000" pitchFamily="2" charset="2"/>
              <a:buChar char="q"/>
            </a:pPr>
            <a:r>
              <a:rPr lang="el-GR" sz="2600" dirty="0" smtClean="0">
                <a:cs typeface="Times New Roman" pitchFamily="18" charset="0"/>
              </a:rPr>
              <a:t>Δημιουργία γεωμετρίας</a:t>
            </a:r>
            <a:endParaRPr lang="en-US" sz="2600" dirty="0" smtClean="0">
              <a:cs typeface="Times New Roman" pitchFamily="18" charset="0"/>
            </a:endParaRPr>
          </a:p>
          <a:p>
            <a:pPr>
              <a:lnSpc>
                <a:spcPct val="180000"/>
              </a:lnSpc>
              <a:buFont typeface="Wingdings" panose="05000000000000000000" pitchFamily="2" charset="2"/>
              <a:buChar char="q"/>
            </a:pPr>
            <a:r>
              <a:rPr lang="el-GR" sz="2600" dirty="0" smtClean="0">
                <a:cs typeface="Times New Roman" pitchFamily="18" charset="0"/>
              </a:rPr>
              <a:t>Δημιουργία πλέγματος</a:t>
            </a:r>
            <a:endParaRPr lang="en-US" sz="2600" dirty="0" smtClean="0">
              <a:cs typeface="Times New Roman" pitchFamily="18" charset="0"/>
            </a:endParaRPr>
          </a:p>
          <a:p>
            <a:pPr>
              <a:lnSpc>
                <a:spcPct val="180000"/>
              </a:lnSpc>
              <a:buFont typeface="Wingdings" panose="05000000000000000000" pitchFamily="2" charset="2"/>
              <a:buChar char="q"/>
            </a:pPr>
            <a:r>
              <a:rPr lang="el-GR" sz="2600" dirty="0" err="1" smtClean="0">
                <a:cs typeface="Times New Roman" pitchFamily="18" charset="0"/>
              </a:rPr>
              <a:t>Διακριτοποίηση</a:t>
            </a:r>
            <a:r>
              <a:rPr lang="el-GR" sz="2600" dirty="0" smtClean="0">
                <a:cs typeface="Times New Roman" pitchFamily="18" charset="0"/>
              </a:rPr>
              <a:t> των εξισώσεων επίλυσης </a:t>
            </a:r>
          </a:p>
          <a:p>
            <a:pPr>
              <a:lnSpc>
                <a:spcPct val="180000"/>
              </a:lnSpc>
              <a:buFont typeface="Wingdings" panose="05000000000000000000" pitchFamily="2" charset="2"/>
              <a:buChar char="q"/>
            </a:pPr>
            <a:r>
              <a:rPr lang="el-GR" sz="2600" dirty="0" smtClean="0">
                <a:cs typeface="Times New Roman" pitchFamily="18" charset="0"/>
              </a:rPr>
              <a:t>Λύση των διακριτών εξισώσεων</a:t>
            </a:r>
            <a:endParaRPr lang="en-US" sz="2600" dirty="0" smtClean="0">
              <a:cs typeface="Times New Roman" pitchFamily="18" charset="0"/>
            </a:endParaRPr>
          </a:p>
          <a:p>
            <a:pPr>
              <a:lnSpc>
                <a:spcPct val="180000"/>
              </a:lnSpc>
              <a:buFont typeface="Wingdings" panose="05000000000000000000" pitchFamily="2" charset="2"/>
              <a:buChar char="q"/>
            </a:pPr>
            <a:r>
              <a:rPr lang="el-GR" sz="2600" dirty="0" smtClean="0">
                <a:cs typeface="Times New Roman" pitchFamily="18" charset="0"/>
              </a:rPr>
              <a:t>Παρουσίαση των αποτελεσμάτων με υπολογιστικά πακέτα γραφικών και επεξεργασίας</a:t>
            </a:r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l-GR" sz="2600" dirty="0" smtClean="0">
                <a:cs typeface="Times New Roman" pitchFamily="18" charset="0"/>
              </a:rPr>
              <a:t>δεδομένων</a:t>
            </a:r>
            <a:endParaRPr lang="en-US" sz="2600" dirty="0" smtClean="0">
              <a:cs typeface="Times New Roman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1971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>
                <a:cs typeface="Times New Roman" pitchFamily="18" charset="0"/>
              </a:rPr>
              <a:t>Διαδικασία επίλυσης</a:t>
            </a:r>
            <a:br>
              <a:rPr lang="el-GR" sz="4000" b="1" dirty="0" smtClean="0">
                <a:cs typeface="Times New Roman" pitchFamily="18" charset="0"/>
              </a:rPr>
            </a:br>
            <a:endParaRPr lang="el-GR" sz="4000" b="1" dirty="0"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romanUcPeriod"/>
            </a:pPr>
            <a:r>
              <a:rPr lang="el-GR" sz="2200" dirty="0" smtClean="0">
                <a:cs typeface="Times New Roman" pitchFamily="18" charset="0"/>
              </a:rPr>
              <a:t>«</a:t>
            </a:r>
            <a:r>
              <a:rPr lang="el-GR" sz="2200" dirty="0" err="1" smtClean="0">
                <a:cs typeface="Times New Roman" pitchFamily="18" charset="0"/>
              </a:rPr>
              <a:t>Διακριτοποίηση</a:t>
            </a:r>
            <a:r>
              <a:rPr lang="el-GR" sz="2200" dirty="0" smtClean="0">
                <a:cs typeface="Times New Roman" pitchFamily="18" charset="0"/>
              </a:rPr>
              <a:t>»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l-GR" sz="2200" dirty="0" smtClean="0">
                <a:cs typeface="Times New Roman" pitchFamily="18" charset="0"/>
              </a:rPr>
              <a:t>ονομάζουμε την διαδικασία προσέγγισης των μερικών διαφορικών εξισώσεων 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l-GR" sz="2200" dirty="0" smtClean="0">
                <a:cs typeface="Times New Roman" pitchFamily="18" charset="0"/>
              </a:rPr>
              <a:t>σε διακριτές αλγεβρικές εξισώσεις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el-GR" sz="2200" dirty="0" smtClean="0">
                <a:cs typeface="Times New Roman" pitchFamily="18" charset="0"/>
              </a:rPr>
              <a:t>Η αναλυτική λύση μας δίνει </a:t>
            </a:r>
            <a:r>
              <a:rPr lang="en-US" sz="2200" i="1" dirty="0" smtClean="0">
                <a:cs typeface="Times New Roman" pitchFamily="18" charset="0"/>
              </a:rPr>
              <a:t>φ(</a:t>
            </a:r>
            <a:r>
              <a:rPr lang="en-US" sz="2200" i="1" dirty="0" err="1" smtClean="0">
                <a:cs typeface="Times New Roman" pitchFamily="18" charset="0"/>
              </a:rPr>
              <a:t>x,y,z,t</a:t>
            </a:r>
            <a:r>
              <a:rPr lang="en-US" sz="2200" i="1" dirty="0" smtClean="0">
                <a:cs typeface="Times New Roman" pitchFamily="18" charset="0"/>
              </a:rPr>
              <a:t>)</a:t>
            </a:r>
            <a:endParaRPr lang="el-GR" sz="2200" i="1" dirty="0"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romanUcPeriod"/>
            </a:pPr>
            <a:r>
              <a:rPr lang="el-GR" sz="2200" dirty="0" smtClean="0">
                <a:cs typeface="Times New Roman" pitchFamily="18" charset="0"/>
              </a:rPr>
              <a:t>Η αριθμητική λύση δίνει την τιμή της </a:t>
            </a:r>
            <a:r>
              <a:rPr lang="en-US" sz="2200" i="1" dirty="0" smtClean="0">
                <a:cs typeface="Times New Roman" pitchFamily="18" charset="0"/>
              </a:rPr>
              <a:t>φ</a:t>
            </a:r>
            <a:r>
              <a:rPr lang="el-GR" sz="2200" dirty="0" smtClean="0">
                <a:cs typeface="Times New Roman" pitchFamily="18" charset="0"/>
              </a:rPr>
              <a:t> σε διακριτά σημεία του πλέγματος</a:t>
            </a:r>
            <a:endParaRPr lang="el-GR" sz="2200" dirty="0">
              <a:cs typeface="Times New Roman" pitchFamily="18" charset="0"/>
            </a:endParaRPr>
          </a:p>
          <a:p>
            <a:pPr marL="514350" indent="-514350" algn="just">
              <a:lnSpc>
                <a:spcPct val="180000"/>
              </a:lnSpc>
              <a:buFont typeface="+mj-lt"/>
              <a:buAutoNum type="romanUcPeriod"/>
            </a:pPr>
            <a:r>
              <a:rPr lang="el-GR" sz="2200" dirty="0" smtClean="0">
                <a:cs typeface="Times New Roman" pitchFamily="18" charset="0"/>
              </a:rPr>
              <a:t>Η διαδικασία της </a:t>
            </a:r>
            <a:r>
              <a:rPr lang="el-GR" sz="2200" dirty="0" err="1" smtClean="0">
                <a:cs typeface="Times New Roman" pitchFamily="18" charset="0"/>
              </a:rPr>
              <a:t>διακριτοποίησης</a:t>
            </a:r>
            <a:r>
              <a:rPr lang="el-GR" sz="2200" dirty="0" smtClean="0">
                <a:cs typeface="Times New Roman" pitchFamily="18" charset="0"/>
              </a:rPr>
              <a:t> περιλαμβάνει </a:t>
            </a:r>
            <a:endParaRPr lang="en-US" sz="2200" dirty="0" smtClean="0">
              <a:cs typeface="Times New Roman" pitchFamily="18" charset="0"/>
            </a:endParaRPr>
          </a:p>
          <a:p>
            <a:pPr marL="971550" lvl="1" indent="-514350" algn="just">
              <a:lnSpc>
                <a:spcPct val="180000"/>
              </a:lnSpc>
              <a:buFont typeface="+mj-lt"/>
              <a:buAutoNum type="romanLcPeriod"/>
            </a:pP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l-GR" sz="2200" dirty="0" err="1" smtClean="0">
                <a:cs typeface="Times New Roman" pitchFamily="18" charset="0"/>
              </a:rPr>
              <a:t>Διακριτοποίηση</a:t>
            </a:r>
            <a:r>
              <a:rPr lang="el-GR" sz="2200" dirty="0" smtClean="0">
                <a:cs typeface="Times New Roman" pitchFamily="18" charset="0"/>
              </a:rPr>
              <a:t> του χώρου δημιουργώντας κάποιο πλέγμα</a:t>
            </a:r>
            <a:endParaRPr lang="en-US" sz="2200" dirty="0" smtClean="0">
              <a:cs typeface="Times New Roman" pitchFamily="18" charset="0"/>
            </a:endParaRPr>
          </a:p>
          <a:p>
            <a:pPr marL="971550" lvl="1" indent="-514350" algn="just">
              <a:lnSpc>
                <a:spcPct val="180000"/>
              </a:lnSpc>
              <a:buFont typeface="+mj-lt"/>
              <a:buAutoNum type="romanLcPeriod"/>
            </a:pP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l-GR" sz="2200" dirty="0" err="1" smtClean="0">
                <a:cs typeface="Times New Roman" pitchFamily="18" charset="0"/>
              </a:rPr>
              <a:t>Διακριτοποίηση</a:t>
            </a:r>
            <a:r>
              <a:rPr lang="el-GR" sz="2200" dirty="0" smtClean="0">
                <a:cs typeface="Times New Roman" pitchFamily="18" charset="0"/>
              </a:rPr>
              <a:t> των εξισώσεων σε συστήματα διακριτών αλγεβρικών εξισώσεων</a:t>
            </a:r>
          </a:p>
          <a:p>
            <a:pPr marL="0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3134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>
                <a:cs typeface="Times New Roman" pitchFamily="18" charset="0"/>
              </a:rPr>
              <a:t>Τύποι πλεγμάτων (1)</a:t>
            </a:r>
            <a:br>
              <a:rPr lang="el-GR" sz="4000" b="1" dirty="0" smtClean="0">
                <a:cs typeface="Times New Roman" pitchFamily="18" charset="0"/>
              </a:rPr>
            </a:br>
            <a:endParaRPr lang="el-GR" sz="4000" b="1" dirty="0">
              <a:cs typeface="Times New Roman" pitchFamily="18" charset="0"/>
            </a:endParaRP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56990"/>
            <a:ext cx="2289977" cy="24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06" y="2137211"/>
            <a:ext cx="373380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457200" y="5301208"/>
            <a:ext cx="3730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cs typeface="Times New Roman" pitchFamily="18" charset="0"/>
              </a:rPr>
              <a:t>Κανονικά πλέγματα και πλέγματα ‘</a:t>
            </a:r>
            <a:r>
              <a:rPr lang="en-US" dirty="0" smtClean="0">
                <a:cs typeface="Times New Roman" pitchFamily="18" charset="0"/>
              </a:rPr>
              <a:t>body-fitted</a:t>
            </a:r>
            <a:r>
              <a:rPr lang="el-GR" dirty="0" smtClean="0">
                <a:cs typeface="Times New Roman" pitchFamily="18" charset="0"/>
              </a:rPr>
              <a:t>’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868144" y="5301207"/>
            <a:ext cx="3804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cs typeface="Times New Roman" pitchFamily="18" charset="0"/>
              </a:rPr>
              <a:t>Βαθμιδωτή αναπαράσταση περίπλοκης γεωμετρίας</a:t>
            </a: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15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>
                <a:cs typeface="Times New Roman" pitchFamily="18" charset="0"/>
              </a:rPr>
              <a:t>Τύποι </a:t>
            </a:r>
            <a:r>
              <a:rPr lang="el-GR" sz="4000" b="1" dirty="0" smtClean="0">
                <a:cs typeface="Times New Roman" pitchFamily="18" charset="0"/>
              </a:rPr>
              <a:t>πλεγμάτων (2)</a:t>
            </a:r>
            <a:br>
              <a:rPr lang="el-GR" sz="4000" b="1" dirty="0" smtClean="0">
                <a:cs typeface="Times New Roman" pitchFamily="18" charset="0"/>
              </a:rPr>
            </a:br>
            <a:endParaRPr lang="el-GR" sz="4000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22725"/>
            <a:ext cx="3504317" cy="25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02" y="1514974"/>
            <a:ext cx="3358395" cy="2886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989242" y="5016951"/>
            <a:ext cx="318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dirty="0" smtClean="0">
                <a:cs typeface="Times New Roman" pitchFamily="18" charset="0"/>
              </a:rPr>
              <a:t>Δομημένα κατά </a:t>
            </a:r>
            <a:r>
              <a:rPr lang="en-GB" dirty="0" smtClean="0">
                <a:cs typeface="Times New Roman" pitchFamily="18" charset="0"/>
              </a:rPr>
              <a:t>b</a:t>
            </a:r>
            <a:r>
              <a:rPr lang="en-US" dirty="0" smtClean="0">
                <a:cs typeface="Times New Roman" pitchFamily="18" charset="0"/>
              </a:rPr>
              <a:t>lock</a:t>
            </a:r>
            <a:r>
              <a:rPr lang="el-GR" dirty="0" smtClean="0">
                <a:cs typeface="Times New Roman" pitchFamily="18" charset="0"/>
              </a:rPr>
              <a:t> πλέγματα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572000" y="487845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dirty="0" smtClean="0">
                <a:cs typeface="Times New Roman" pitchFamily="18" charset="0"/>
              </a:rPr>
              <a:t>Αδόμητα (</a:t>
            </a:r>
            <a:r>
              <a:rPr lang="en-GB" dirty="0" smtClean="0">
                <a:cs typeface="Times New Roman" pitchFamily="18" charset="0"/>
              </a:rPr>
              <a:t>u</a:t>
            </a:r>
            <a:r>
              <a:rPr lang="en-US" dirty="0" err="1" smtClean="0">
                <a:cs typeface="Times New Roman" pitchFamily="18" charset="0"/>
              </a:rPr>
              <a:t>nstructured</a:t>
            </a:r>
            <a:r>
              <a:rPr lang="el-GR" dirty="0" smtClean="0">
                <a:cs typeface="Times New Roman" pitchFamily="18" charset="0"/>
              </a:rPr>
              <a:t>)</a:t>
            </a:r>
            <a:endParaRPr lang="en-US" dirty="0" smtClean="0">
              <a:cs typeface="Times New Roman" pitchFamily="18" charset="0"/>
            </a:endParaRPr>
          </a:p>
          <a:p>
            <a:pPr algn="ctr"/>
            <a:r>
              <a:rPr lang="el-GR" dirty="0" smtClean="0">
                <a:cs typeface="Times New Roman" pitchFamily="18" charset="0"/>
              </a:rPr>
              <a:t>πλέγματα</a:t>
            </a: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51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>
                <a:cs typeface="Times New Roman" pitchFamily="18" charset="0"/>
              </a:rPr>
              <a:t>Τύποι </a:t>
            </a:r>
            <a:r>
              <a:rPr lang="el-GR" sz="4000" b="1" dirty="0" smtClean="0">
                <a:cs typeface="Times New Roman" pitchFamily="18" charset="0"/>
              </a:rPr>
              <a:t>πλεγμάτων (3)</a:t>
            </a:r>
            <a:br>
              <a:rPr lang="el-GR" sz="4000" b="1" dirty="0" smtClean="0">
                <a:cs typeface="Times New Roman" pitchFamily="18" charset="0"/>
              </a:rPr>
            </a:br>
            <a:endParaRPr lang="el-GR" sz="4000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641887" cy="27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40768"/>
            <a:ext cx="6705600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434289" y="2067843"/>
            <a:ext cx="198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Υβριδικά πλέγματα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067944" y="4581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Πλέγματα με κελιά που δεν συμπίπτουν οι ακμές τους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07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2297859" y="157736"/>
            <a:ext cx="43561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 smtClean="0">
                <a:latin typeface="+mj-lt"/>
                <a:cs typeface="Times New Roman" pitchFamily="18" charset="0"/>
              </a:rPr>
              <a:t>Ορολογία πλεγμάτων</a:t>
            </a:r>
            <a:endParaRPr lang="el-GR" sz="3600" b="1" dirty="0">
              <a:latin typeface="+mj-lt"/>
              <a:cs typeface="Times New Roman" pitchFamily="18" charset="0"/>
            </a:endParaRPr>
          </a:p>
        </p:txBody>
      </p:sp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4532313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762000" y="4724400"/>
            <a:ext cx="6477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2000" dirty="0">
                <a:cs typeface="Times New Roman" pitchFamily="18" charset="0"/>
              </a:rPr>
              <a:t>Υπάρχουν μέθοδοι πεπερασμένων όγκων που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l-GR" sz="2000" dirty="0">
                <a:cs typeface="Times New Roman" pitchFamily="18" charset="0"/>
              </a:rPr>
              <a:t>  αποθηκεύουν το </a:t>
            </a:r>
            <a:r>
              <a:rPr lang="en-US" sz="2000" i="1" dirty="0">
                <a:cs typeface="Times New Roman" pitchFamily="18" charset="0"/>
              </a:rPr>
              <a:t>φ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στο κέντρο</a:t>
            </a:r>
            <a:endParaRPr lang="en-US" sz="2000" dirty="0"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ü"/>
            </a:pPr>
            <a:r>
              <a:rPr lang="el-GR" sz="2000" dirty="0">
                <a:cs typeface="Times New Roman" pitchFamily="18" charset="0"/>
              </a:rPr>
              <a:t>  αποθηκεύουν το </a:t>
            </a:r>
            <a:r>
              <a:rPr lang="en-US" sz="2000" i="1" dirty="0">
                <a:cs typeface="Times New Roman" pitchFamily="18" charset="0"/>
              </a:rPr>
              <a:t>φ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στους κόμβους</a:t>
            </a:r>
            <a:endParaRPr lang="en-US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292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880776" y="183029"/>
            <a:ext cx="78396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b="1" dirty="0" smtClean="0"/>
              <a:t> </a:t>
            </a:r>
            <a:r>
              <a:rPr lang="el-GR" sz="3600" b="1" dirty="0" smtClean="0">
                <a:latin typeface="+mj-lt"/>
              </a:rPr>
              <a:t>Μέθοδος πεπερασμένων διαφορών (1)</a:t>
            </a:r>
            <a:endParaRPr lang="el-GR" sz="3600" dirty="0">
              <a:latin typeface="+mj-lt"/>
              <a:cs typeface="Times New Roman" pitchFamily="18" charset="0"/>
            </a:endParaRPr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417252" y="1215514"/>
            <a:ext cx="29754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 dirty="0" smtClean="0">
                <a:cs typeface="Times New Roman" pitchFamily="18" charset="0"/>
              </a:rPr>
              <a:t>Έστω η εξίσωση </a:t>
            </a:r>
            <a:r>
              <a:rPr lang="el-GR" sz="2000" dirty="0">
                <a:cs typeface="Times New Roman" pitchFamily="18" charset="0"/>
              </a:rPr>
              <a:t>διάχυσης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52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164375"/>
              </p:ext>
            </p:extLst>
          </p:nvPr>
        </p:nvGraphicFramePr>
        <p:xfrm>
          <a:off x="4351902" y="950599"/>
          <a:ext cx="16764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name="Equation" r:id="rId3" imgW="863280" imgH="419040" progId="Equation.DSMT4">
                  <p:embed/>
                </p:oleObj>
              </mc:Choice>
              <mc:Fallback>
                <p:oleObj name="Equation" r:id="rId3" imgW="863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902" y="950599"/>
                        <a:ext cx="1676400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228600" y="4038600"/>
            <a:ext cx="3352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Β. </a:t>
            </a:r>
            <a:r>
              <a:rPr lang="el-GR" sz="2000" dirty="0" smtClean="0">
                <a:cs typeface="Times New Roman" pitchFamily="18" charset="0"/>
              </a:rPr>
              <a:t>Αναπτύσσουμε </a:t>
            </a:r>
            <a:r>
              <a:rPr lang="el-GR" sz="2000" dirty="0">
                <a:cs typeface="Times New Roman" pitchFamily="18" charset="0"/>
              </a:rPr>
              <a:t>τη </a:t>
            </a:r>
            <a:r>
              <a:rPr lang="en-US" sz="2000" dirty="0">
                <a:cs typeface="Times New Roman" pitchFamily="18" charset="0"/>
              </a:rPr>
              <a:t>φ </a:t>
            </a:r>
            <a:r>
              <a:rPr lang="el-GR" sz="2000" dirty="0">
                <a:cs typeface="Times New Roman" pitchFamily="18" charset="0"/>
              </a:rPr>
              <a:t>σε σειρά </a:t>
            </a:r>
            <a:r>
              <a:rPr lang="en-US" sz="2000" dirty="0">
                <a:cs typeface="Times New Roman" pitchFamily="18" charset="0"/>
              </a:rPr>
              <a:t> Taylor </a:t>
            </a:r>
            <a:r>
              <a:rPr lang="el-GR" sz="2000" dirty="0">
                <a:cs typeface="Times New Roman" pitchFamily="18" charset="0"/>
              </a:rPr>
              <a:t>γύρω από το σημείο 2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228600" y="5880039"/>
            <a:ext cx="43863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cs typeface="Times New Roman" pitchFamily="18" charset="0"/>
              </a:rPr>
              <a:t>C</a:t>
            </a:r>
            <a:r>
              <a:rPr lang="el-GR" sz="2000" dirty="0" smtClean="0">
                <a:cs typeface="Times New Roman" pitchFamily="18" charset="0"/>
              </a:rPr>
              <a:t>.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Αφαιρούμε </a:t>
            </a:r>
            <a:r>
              <a:rPr lang="el-GR" sz="2000" dirty="0" smtClean="0">
                <a:cs typeface="Times New Roman" pitchFamily="18" charset="0"/>
              </a:rPr>
              <a:t>τις παραπάνω </a:t>
            </a:r>
            <a:r>
              <a:rPr lang="el-GR" sz="2000" dirty="0">
                <a:cs typeface="Times New Roman" pitchFamily="18" charset="0"/>
              </a:rPr>
              <a:t>εξισώσεις :</a:t>
            </a:r>
            <a:endParaRPr lang="en-US" sz="2000" dirty="0">
              <a:cs typeface="Times New Roman" pitchFamily="18" charset="0"/>
            </a:endParaRPr>
          </a:p>
        </p:txBody>
      </p:sp>
      <p:grpSp>
        <p:nvGrpSpPr>
          <p:cNvPr id="95260" name="Group 28"/>
          <p:cNvGrpSpPr>
            <a:grpSpLocks/>
          </p:cNvGrpSpPr>
          <p:nvPr/>
        </p:nvGrpSpPr>
        <p:grpSpPr bwMode="auto">
          <a:xfrm>
            <a:off x="4876800" y="1905000"/>
            <a:ext cx="3733800" cy="1030288"/>
            <a:chOff x="3072" y="1367"/>
            <a:chExt cx="2352" cy="649"/>
          </a:xfrm>
        </p:grpSpPr>
        <p:sp>
          <p:nvSpPr>
            <p:cNvPr id="95242" name="Line 10"/>
            <p:cNvSpPr>
              <a:spLocks noChangeShapeType="1"/>
            </p:cNvSpPr>
            <p:nvPr/>
          </p:nvSpPr>
          <p:spPr bwMode="auto">
            <a:xfrm>
              <a:off x="3072" y="168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243" name="Oval 11"/>
            <p:cNvSpPr>
              <a:spLocks noChangeArrowheads="1"/>
            </p:cNvSpPr>
            <p:nvPr/>
          </p:nvSpPr>
          <p:spPr bwMode="auto">
            <a:xfrm>
              <a:off x="3672" y="1657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5244" name="Oval 12"/>
            <p:cNvSpPr>
              <a:spLocks noChangeArrowheads="1"/>
            </p:cNvSpPr>
            <p:nvPr/>
          </p:nvSpPr>
          <p:spPr bwMode="auto">
            <a:xfrm>
              <a:off x="4248" y="165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5245" name="Oval 13"/>
            <p:cNvSpPr>
              <a:spLocks noChangeArrowheads="1"/>
            </p:cNvSpPr>
            <p:nvPr/>
          </p:nvSpPr>
          <p:spPr bwMode="auto">
            <a:xfrm>
              <a:off x="4874" y="165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5247" name="Text Box 15"/>
            <p:cNvSpPr txBox="1">
              <a:spLocks noChangeArrowheads="1"/>
            </p:cNvSpPr>
            <p:nvPr/>
          </p:nvSpPr>
          <p:spPr bwMode="auto">
            <a:xfrm>
              <a:off x="3542" y="141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/>
                <a:t>1</a:t>
              </a:r>
              <a:endParaRPr lang="en-US"/>
            </a:p>
          </p:txBody>
        </p:sp>
        <p:sp>
          <p:nvSpPr>
            <p:cNvPr id="95248" name="Text Box 16"/>
            <p:cNvSpPr txBox="1">
              <a:spLocks noChangeArrowheads="1"/>
            </p:cNvSpPr>
            <p:nvPr/>
          </p:nvSpPr>
          <p:spPr bwMode="auto">
            <a:xfrm>
              <a:off x="4214" y="136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/>
                <a:t>2</a:t>
              </a:r>
              <a:endParaRPr lang="en-US"/>
            </a:p>
          </p:txBody>
        </p:sp>
        <p:sp>
          <p:nvSpPr>
            <p:cNvPr id="95249" name="Text Box 17"/>
            <p:cNvSpPr txBox="1">
              <a:spLocks noChangeArrowheads="1"/>
            </p:cNvSpPr>
            <p:nvPr/>
          </p:nvSpPr>
          <p:spPr bwMode="auto">
            <a:xfrm>
              <a:off x="4838" y="136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/>
                <a:t>3</a:t>
              </a:r>
              <a:endParaRPr lang="en-US"/>
            </a:p>
          </p:txBody>
        </p:sp>
        <p:sp>
          <p:nvSpPr>
            <p:cNvPr id="95250" name="Line 18"/>
            <p:cNvSpPr>
              <a:spLocks noChangeShapeType="1"/>
            </p:cNvSpPr>
            <p:nvPr/>
          </p:nvSpPr>
          <p:spPr bwMode="auto">
            <a:xfrm>
              <a:off x="3696" y="168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251" name="Line 19"/>
            <p:cNvSpPr>
              <a:spLocks noChangeShapeType="1"/>
            </p:cNvSpPr>
            <p:nvPr/>
          </p:nvSpPr>
          <p:spPr bwMode="auto">
            <a:xfrm>
              <a:off x="4272" y="168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252" name="Line 20"/>
            <p:cNvSpPr>
              <a:spLocks noChangeShapeType="1"/>
            </p:cNvSpPr>
            <p:nvPr/>
          </p:nvSpPr>
          <p:spPr bwMode="auto">
            <a:xfrm>
              <a:off x="4896" y="168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253" name="Line 21"/>
            <p:cNvSpPr>
              <a:spLocks noChangeShapeType="1"/>
            </p:cNvSpPr>
            <p:nvPr/>
          </p:nvSpPr>
          <p:spPr bwMode="auto">
            <a:xfrm>
              <a:off x="3696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254" name="Line 22"/>
            <p:cNvSpPr>
              <a:spLocks noChangeShapeType="1"/>
            </p:cNvSpPr>
            <p:nvPr/>
          </p:nvSpPr>
          <p:spPr bwMode="auto">
            <a:xfrm>
              <a:off x="4272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255" name="Line 23"/>
            <p:cNvSpPr>
              <a:spLocks noChangeShapeType="1"/>
            </p:cNvSpPr>
            <p:nvPr/>
          </p:nvSpPr>
          <p:spPr bwMode="auto">
            <a:xfrm>
              <a:off x="4080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256" name="Line 24"/>
            <p:cNvSpPr>
              <a:spLocks noChangeShapeType="1"/>
            </p:cNvSpPr>
            <p:nvPr/>
          </p:nvSpPr>
          <p:spPr bwMode="auto">
            <a:xfrm>
              <a:off x="4704" y="19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5257" name="Text Box 25"/>
            <p:cNvSpPr txBox="1">
              <a:spLocks noChangeArrowheads="1"/>
            </p:cNvSpPr>
            <p:nvPr/>
          </p:nvSpPr>
          <p:spPr bwMode="auto">
            <a:xfrm>
              <a:off x="3840" y="1824"/>
              <a:ext cx="24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400"/>
                <a:t>Δ</a:t>
              </a:r>
              <a:r>
                <a:rPr lang="en-GB" sz="1400"/>
                <a:t>x</a:t>
              </a:r>
              <a:endParaRPr lang="en-US" sz="1400"/>
            </a:p>
          </p:txBody>
        </p:sp>
        <p:sp>
          <p:nvSpPr>
            <p:cNvPr id="95258" name="Text Box 26"/>
            <p:cNvSpPr txBox="1">
              <a:spLocks noChangeArrowheads="1"/>
            </p:cNvSpPr>
            <p:nvPr/>
          </p:nvSpPr>
          <p:spPr bwMode="auto">
            <a:xfrm>
              <a:off x="4464" y="1824"/>
              <a:ext cx="24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400"/>
                <a:t>Δ</a:t>
              </a:r>
              <a:r>
                <a:rPr lang="en-GB" sz="1400"/>
                <a:t>x</a:t>
              </a:r>
              <a:endParaRPr lang="en-US" sz="1400"/>
            </a:p>
          </p:txBody>
        </p:sp>
      </p:grpSp>
      <p:graphicFrame>
        <p:nvGraphicFramePr>
          <p:cNvPr id="95259" name="Object 27"/>
          <p:cNvGraphicFramePr>
            <a:graphicFrameLocks noChangeAspect="1"/>
          </p:cNvGraphicFramePr>
          <p:nvPr/>
        </p:nvGraphicFramePr>
        <p:xfrm>
          <a:off x="3886200" y="3657600"/>
          <a:ext cx="4953000" cy="174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Equation" r:id="rId5" imgW="2958840" imgH="1041120" progId="Equation.DSMT4">
                  <p:embed/>
                </p:oleObj>
              </mc:Choice>
              <mc:Fallback>
                <p:oleObj name="Equation" r:id="rId5" imgW="2958840" imgH="1041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657600"/>
                        <a:ext cx="4953000" cy="174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61" name="Object 29"/>
          <p:cNvGraphicFramePr>
            <a:graphicFrameLocks noChangeAspect="1"/>
          </p:cNvGraphicFramePr>
          <p:nvPr/>
        </p:nvGraphicFramePr>
        <p:xfrm>
          <a:off x="4800600" y="5715000"/>
          <a:ext cx="32004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Equation" r:id="rId7" imgW="1777680" imgH="444240" progId="Equation.DSMT4">
                  <p:embed/>
                </p:oleObj>
              </mc:Choice>
              <mc:Fallback>
                <p:oleObj name="Equation" r:id="rId7" imgW="17776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715000"/>
                        <a:ext cx="320040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62" name="Rectangle 30"/>
          <p:cNvSpPr>
            <a:spLocks noChangeArrowheads="1"/>
          </p:cNvSpPr>
          <p:nvPr/>
        </p:nvSpPr>
        <p:spPr bwMode="auto">
          <a:xfrm>
            <a:off x="304800" y="1905000"/>
            <a:ext cx="3962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smtClean="0">
                <a:cs typeface="Times New Roman" pitchFamily="18" charset="0"/>
              </a:rPr>
              <a:t>A</a:t>
            </a:r>
            <a:r>
              <a:rPr lang="el-GR" sz="2000" dirty="0" smtClean="0">
                <a:cs typeface="Times New Roman" pitchFamily="18" charset="0"/>
              </a:rPr>
              <a:t>.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l-GR" sz="2000" dirty="0" smtClean="0">
                <a:cs typeface="Times New Roman" pitchFamily="18" charset="0"/>
              </a:rPr>
              <a:t>Χρησιμοποιώντας </a:t>
            </a:r>
            <a:r>
              <a:rPr lang="el-GR" sz="2000" dirty="0">
                <a:cs typeface="Times New Roman" pitchFamily="18" charset="0"/>
              </a:rPr>
              <a:t>ένα </a:t>
            </a:r>
            <a:r>
              <a:rPr lang="el-GR" sz="2000" dirty="0" smtClean="0">
                <a:cs typeface="Times New Roman" pitchFamily="18" charset="0"/>
              </a:rPr>
              <a:t>πλέγμα </a:t>
            </a:r>
            <a:r>
              <a:rPr lang="el-GR" sz="2000" dirty="0" err="1" smtClean="0">
                <a:cs typeface="Times New Roman" pitchFamily="18" charset="0"/>
              </a:rPr>
              <a:t>διακριτοποιούμε</a:t>
            </a:r>
            <a:r>
              <a:rPr lang="el-GR" sz="2000" dirty="0" smtClean="0">
                <a:cs typeface="Times New Roman" pitchFamily="18" charset="0"/>
              </a:rPr>
              <a:t> το χώρο</a:t>
            </a:r>
            <a:r>
              <a:rPr lang="en-US" sz="2000" dirty="0" smtClean="0">
                <a:cs typeface="Times New Roman" pitchFamily="18" charset="0"/>
              </a:rPr>
              <a:t>. </a:t>
            </a:r>
            <a:r>
              <a:rPr lang="el-GR" sz="2000" dirty="0">
                <a:cs typeface="Times New Roman" pitchFamily="18" charset="0"/>
              </a:rPr>
              <a:t>Οι άγνωστοι τοποθετούνται στις ακμές </a:t>
            </a:r>
          </a:p>
        </p:txBody>
      </p:sp>
    </p:spTree>
    <p:extLst>
      <p:ext uri="{BB962C8B-B14F-4D97-AF65-F5344CB8AC3E}">
        <p14:creationId xmlns:p14="http://schemas.microsoft.com/office/powerpoint/2010/main" val="4099790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602426" y="323910"/>
            <a:ext cx="7786747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/>
              <a:t>Μέθοδος πεπερασμένων διαφορών </a:t>
            </a:r>
            <a:r>
              <a:rPr lang="el-GR" sz="3600" b="1" dirty="0" smtClean="0"/>
              <a:t>(2)</a:t>
            </a:r>
            <a:endParaRPr lang="el-GR" sz="3600" dirty="0">
              <a:cs typeface="Times New Roman" pitchFamily="18" charset="0"/>
            </a:endParaRPr>
          </a:p>
          <a:p>
            <a:r>
              <a:rPr lang="el-GR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304800" y="1600200"/>
            <a:ext cx="34307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dirty="0" smtClean="0"/>
              <a:t> </a:t>
            </a:r>
            <a:r>
              <a:rPr lang="en-US" sz="2000" dirty="0">
                <a:cs typeface="Times New Roman" pitchFamily="18" charset="0"/>
              </a:rPr>
              <a:t>D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  <a:r>
              <a:rPr lang="el-GR" sz="2000" dirty="0">
                <a:cs typeface="Times New Roman" pitchFamily="18" charset="0"/>
              </a:rPr>
              <a:t>Προσθέτουμε τις εξισώσεις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6263" name="Object 7"/>
          <p:cNvGraphicFramePr>
            <a:graphicFrameLocks noChangeAspect="1"/>
          </p:cNvGraphicFramePr>
          <p:nvPr/>
        </p:nvGraphicFramePr>
        <p:xfrm>
          <a:off x="5106988" y="3352800"/>
          <a:ext cx="303847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name="Equation" r:id="rId3" imgW="1688760" imgH="482400" progId="Equation.DSMT4">
                  <p:embed/>
                </p:oleObj>
              </mc:Choice>
              <mc:Fallback>
                <p:oleObj name="Equation" r:id="rId3" imgW="1688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6988" y="3352800"/>
                        <a:ext cx="303847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4" name="Rectangle 8"/>
          <p:cNvSpPr>
            <a:spLocks noChangeArrowheads="1"/>
          </p:cNvSpPr>
          <p:nvPr/>
        </p:nvSpPr>
        <p:spPr bwMode="auto">
          <a:xfrm>
            <a:off x="6781800" y="25908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i="1"/>
              <a:t>Λάθος αποκοπής δεύτερης τάξης</a:t>
            </a:r>
            <a:endParaRPr lang="en-US" i="1"/>
          </a:p>
        </p:txBody>
      </p:sp>
      <p:sp>
        <p:nvSpPr>
          <p:cNvPr id="96265" name="AutoShape 9"/>
          <p:cNvSpPr>
            <a:spLocks noChangeArrowheads="1"/>
          </p:cNvSpPr>
          <p:nvPr/>
        </p:nvSpPr>
        <p:spPr bwMode="auto">
          <a:xfrm>
            <a:off x="7620000" y="1981200"/>
            <a:ext cx="228600" cy="609600"/>
          </a:xfrm>
          <a:prstGeom prst="up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l-GR"/>
          </a:p>
        </p:txBody>
      </p:sp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304800" y="3505200"/>
            <a:ext cx="40495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dirty="0" smtClean="0"/>
              <a:t> </a:t>
            </a:r>
            <a:r>
              <a:rPr lang="en-US" sz="2000" dirty="0">
                <a:cs typeface="Times New Roman" pitchFamily="18" charset="0"/>
              </a:rPr>
              <a:t>E</a:t>
            </a:r>
            <a:r>
              <a:rPr lang="el-GR" sz="2000" dirty="0" smtClean="0">
                <a:cs typeface="Times New Roman" pitchFamily="18" charset="0"/>
              </a:rPr>
              <a:t>. </a:t>
            </a:r>
            <a:r>
              <a:rPr lang="el-GR" sz="2000" dirty="0">
                <a:cs typeface="Times New Roman" pitchFamily="18" charset="0"/>
              </a:rPr>
              <a:t>Διώχνουμε τους όρους αποκοπής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6267" name="Object 11"/>
          <p:cNvGraphicFramePr>
            <a:graphicFrameLocks noChangeAspect="1"/>
          </p:cNvGraphicFramePr>
          <p:nvPr/>
        </p:nvGraphicFramePr>
        <p:xfrm>
          <a:off x="4495800" y="1295400"/>
          <a:ext cx="395446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Equation" r:id="rId5" imgW="2197080" imgH="482400" progId="Equation.DSMT4">
                  <p:embed/>
                </p:oleObj>
              </mc:Choice>
              <mc:Fallback>
                <p:oleObj name="Equation" r:id="rId5" imgW="21970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295400"/>
                        <a:ext cx="3954463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8" name="Rectangle 12"/>
          <p:cNvSpPr>
            <a:spLocks noChangeArrowheads="1"/>
          </p:cNvSpPr>
          <p:nvPr/>
        </p:nvSpPr>
        <p:spPr bwMode="auto">
          <a:xfrm>
            <a:off x="304800" y="5187226"/>
            <a:ext cx="4114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Προσδιορίζουμε τους 	όρους πηγής στο</a:t>
            </a:r>
            <a:r>
              <a:rPr lang="en-US" sz="2000" dirty="0"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σημείο</a:t>
            </a:r>
            <a:r>
              <a:rPr lang="en-US" sz="2000" dirty="0">
                <a:cs typeface="Times New Roman" pitchFamily="18" charset="0"/>
              </a:rPr>
              <a:t> 2</a:t>
            </a:r>
            <a:r>
              <a:rPr lang="en-US" dirty="0"/>
              <a:t>:</a:t>
            </a:r>
          </a:p>
        </p:txBody>
      </p:sp>
      <p:graphicFrame>
        <p:nvGraphicFramePr>
          <p:cNvPr id="96269" name="Object 13"/>
          <p:cNvGraphicFramePr>
            <a:graphicFrameLocks noChangeAspect="1"/>
          </p:cNvGraphicFramePr>
          <p:nvPr/>
        </p:nvGraphicFramePr>
        <p:xfrm>
          <a:off x="5745163" y="5311775"/>
          <a:ext cx="13017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4" name="Equation" r:id="rId7" imgW="723600" imgH="253800" progId="Equation.DSMT4">
                  <p:embed/>
                </p:oleObj>
              </mc:Choice>
              <mc:Fallback>
                <p:oleObj name="Equation" r:id="rId7" imgW="723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163" y="5311775"/>
                        <a:ext cx="13017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2356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381000" y="1295400"/>
            <a:ext cx="3733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>
                <a:cs typeface="Times New Roman" pitchFamily="18" charset="0"/>
              </a:rPr>
              <a:t>G</a:t>
            </a:r>
            <a:r>
              <a:rPr lang="en-US" dirty="0" smtClean="0"/>
              <a:t>. </a:t>
            </a:r>
            <a:r>
              <a:rPr lang="el-GR" sz="2000" dirty="0">
                <a:cs typeface="Times New Roman" pitchFamily="18" charset="0"/>
              </a:rPr>
              <a:t>Συμπληρώνουμε την 	διακριτή εξίσωση:</a:t>
            </a:r>
            <a:endParaRPr lang="en-US" sz="2000" dirty="0">
              <a:cs typeface="Times New Roman" pitchFamily="18" charset="0"/>
            </a:endParaRPr>
          </a:p>
        </p:txBody>
      </p:sp>
      <p:graphicFrame>
        <p:nvGraphicFramePr>
          <p:cNvPr id="97287" name="Object 7"/>
          <p:cNvGraphicFramePr>
            <a:graphicFrameLocks noChangeAspect="1"/>
          </p:cNvGraphicFramePr>
          <p:nvPr/>
        </p:nvGraphicFramePr>
        <p:xfrm>
          <a:off x="3973513" y="1230313"/>
          <a:ext cx="387508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3" imgW="2184120" imgH="469800" progId="Equation.DSMT4">
                  <p:embed/>
                </p:oleObj>
              </mc:Choice>
              <mc:Fallback>
                <p:oleObj name="Equation" r:id="rId3" imgW="21841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3513" y="1230313"/>
                        <a:ext cx="3875087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609600" y="2743200"/>
            <a:ext cx="79248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l-GR" sz="2000" dirty="0" smtClean="0">
                <a:cs typeface="Times New Roman" pitchFamily="18" charset="0"/>
              </a:rPr>
              <a:t>Συμπεράσματα</a:t>
            </a:r>
            <a:r>
              <a:rPr lang="el-GR" dirty="0" smtClean="0"/>
              <a:t>:</a:t>
            </a:r>
            <a:endParaRPr lang="en-US" dirty="0"/>
          </a:p>
          <a:p>
            <a:pPr marL="457200" indent="-457200">
              <a:lnSpc>
                <a:spcPct val="170000"/>
              </a:lnSpc>
              <a:buFont typeface="+mj-lt"/>
              <a:buAutoNum type="arabicParenR"/>
            </a:pP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l-GR" sz="2000" dirty="0" smtClean="0">
                <a:cs typeface="Times New Roman" pitchFamily="18" charset="0"/>
              </a:rPr>
              <a:t>Υπάρχει τέτοια </a:t>
            </a:r>
            <a:r>
              <a:rPr lang="el-GR" sz="2000" dirty="0">
                <a:cs typeface="Times New Roman" pitchFamily="18" charset="0"/>
              </a:rPr>
              <a:t>εξίσωση για κάθε σημείο του πλέγματος</a:t>
            </a:r>
            <a:endParaRPr lang="en-US" sz="2000" dirty="0">
              <a:cs typeface="Times New Roman" pitchFamily="18" charset="0"/>
            </a:endParaRPr>
          </a:p>
          <a:p>
            <a:pPr marL="457200" indent="-457200">
              <a:lnSpc>
                <a:spcPct val="170000"/>
              </a:lnSpc>
              <a:buFont typeface="+mj-lt"/>
              <a:buAutoNum type="arabicParenR"/>
            </a:pPr>
            <a:r>
              <a:rPr lang="el-GR" sz="2000" dirty="0" smtClean="0">
                <a:cs typeface="Times New Roman" pitchFamily="18" charset="0"/>
              </a:rPr>
              <a:t>Οι οριακές </a:t>
            </a:r>
            <a:r>
              <a:rPr lang="el-GR" sz="2000" dirty="0">
                <a:cs typeface="Times New Roman" pitchFamily="18" charset="0"/>
              </a:rPr>
              <a:t>τιμές για τη </a:t>
            </a:r>
            <a:r>
              <a:rPr lang="el-GR" sz="2000" i="1" dirty="0" smtClean="0">
                <a:cs typeface="Times New Roman" pitchFamily="18" charset="0"/>
              </a:rPr>
              <a:t>φ </a:t>
            </a:r>
            <a:r>
              <a:rPr lang="el-GR" sz="2000" dirty="0" smtClean="0">
                <a:cs typeface="Times New Roman" pitchFamily="18" charset="0"/>
              </a:rPr>
              <a:t>προκύπτουν από</a:t>
            </a:r>
            <a:r>
              <a:rPr lang="el-GR" sz="2000" i="1" dirty="0" smtClean="0">
                <a:cs typeface="Times New Roman" pitchFamily="18" charset="0"/>
              </a:rPr>
              <a:t> </a:t>
            </a:r>
            <a:r>
              <a:rPr lang="el-GR" sz="2000" dirty="0" smtClean="0">
                <a:cs typeface="Times New Roman" pitchFamily="18" charset="0"/>
              </a:rPr>
              <a:t>τις </a:t>
            </a:r>
            <a:r>
              <a:rPr lang="el-GR" sz="2000" dirty="0">
                <a:cs typeface="Times New Roman" pitchFamily="18" charset="0"/>
              </a:rPr>
              <a:t>οριακές </a:t>
            </a:r>
            <a:r>
              <a:rPr lang="el-GR" sz="2000" dirty="0" smtClean="0">
                <a:cs typeface="Times New Roman" pitchFamily="18" charset="0"/>
              </a:rPr>
              <a:t>συνθήκες</a:t>
            </a:r>
          </a:p>
          <a:p>
            <a:pPr marL="457200" indent="-457200">
              <a:lnSpc>
                <a:spcPct val="170000"/>
              </a:lnSpc>
              <a:buFont typeface="+mj-lt"/>
              <a:buAutoNum type="arabicParenR"/>
            </a:pPr>
            <a:r>
              <a:rPr lang="el-GR" sz="2000" dirty="0" smtClean="0">
                <a:cs typeface="Times New Roman" pitchFamily="18" charset="0"/>
              </a:rPr>
              <a:t> Έχουμε </a:t>
            </a:r>
            <a:r>
              <a:rPr lang="el-GR" sz="2000" dirty="0">
                <a:cs typeface="Times New Roman" pitchFamily="18" charset="0"/>
              </a:rPr>
              <a:t>ακρίβεια δεύτερης τάξης</a:t>
            </a:r>
            <a:endParaRPr lang="en-US" sz="2000" dirty="0">
              <a:cs typeface="Times New Roman" pitchFamily="18" charset="0"/>
            </a:endParaRPr>
          </a:p>
          <a:p>
            <a:pPr marL="457200" indent="-457200">
              <a:lnSpc>
                <a:spcPct val="170000"/>
              </a:lnSpc>
              <a:buFont typeface="+mj-lt"/>
              <a:buAutoNum type="arabicParenR"/>
            </a:pP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Χρειαζόμαστε μία μέθοδο επίλυσης συστήματος πεπλεγμένων γραμμικών εξισώσεων</a:t>
            </a:r>
            <a:endParaRPr lang="en-US" sz="2000" dirty="0">
              <a:cs typeface="Times New Roman" pitchFamily="18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678626" y="229414"/>
            <a:ext cx="7786747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/>
              <a:t>Μέθοδος πεπερασμένων διαφορών </a:t>
            </a:r>
            <a:r>
              <a:rPr lang="el-GR" sz="3600" b="1" dirty="0" smtClean="0"/>
              <a:t>(3)</a:t>
            </a:r>
            <a:endParaRPr lang="el-GR" sz="3600" dirty="0">
              <a:cs typeface="Times New Roman" pitchFamily="18" charset="0"/>
            </a:endParaRPr>
          </a:p>
          <a:p>
            <a:r>
              <a:rPr lang="el-GR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974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-108520" y="81965"/>
            <a:ext cx="89979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b="1" dirty="0" smtClean="0">
                <a:latin typeface="+mj-lt"/>
                <a:cs typeface="Times New Roman" pitchFamily="18" charset="0"/>
              </a:rPr>
              <a:t>Μέθοδος </a:t>
            </a:r>
            <a:r>
              <a:rPr lang="el-GR" sz="3600" b="1" dirty="0">
                <a:latin typeface="+mj-lt"/>
                <a:cs typeface="Times New Roman" pitchFamily="18" charset="0"/>
              </a:rPr>
              <a:t>πεπερασμένων </a:t>
            </a:r>
            <a:r>
              <a:rPr lang="el-GR" sz="3600" b="1" dirty="0" smtClean="0">
                <a:latin typeface="+mj-lt"/>
                <a:cs typeface="Times New Roman" pitchFamily="18" charset="0"/>
              </a:rPr>
              <a:t>όγκων (1)</a:t>
            </a:r>
            <a:endParaRPr lang="el-GR" sz="3600" b="1" dirty="0">
              <a:latin typeface="+mj-lt"/>
              <a:cs typeface="Times New Roman" pitchFamily="18" charset="0"/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425582" y="1605259"/>
            <a:ext cx="29674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 dirty="0" smtClean="0">
                <a:cs typeface="Times New Roman" pitchFamily="18" charset="0"/>
              </a:rPr>
              <a:t>Έστω η </a:t>
            </a:r>
            <a:r>
              <a:rPr lang="el-GR" sz="2000" dirty="0">
                <a:cs typeface="Times New Roman" pitchFamily="18" charset="0"/>
              </a:rPr>
              <a:t>εξίσωση διάχυσης</a:t>
            </a:r>
            <a:r>
              <a:rPr lang="el-GR" dirty="0"/>
              <a:t>:</a:t>
            </a:r>
            <a:endParaRPr lang="en-US" dirty="0"/>
          </a:p>
        </p:txBody>
      </p:sp>
      <p:graphicFrame>
        <p:nvGraphicFramePr>
          <p:cNvPr id="98311" name="Object 7"/>
          <p:cNvGraphicFramePr>
            <a:graphicFrameLocks noChangeAspect="1"/>
          </p:cNvGraphicFramePr>
          <p:nvPr/>
        </p:nvGraphicFramePr>
        <p:xfrm>
          <a:off x="1219200" y="2438400"/>
          <a:ext cx="16764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Equation" r:id="rId3" imgW="863280" imgH="419040" progId="Equation.DSMT4">
                  <p:embed/>
                </p:oleObj>
              </mc:Choice>
              <mc:Fallback>
                <p:oleObj name="Equation" r:id="rId3" imgW="863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438400"/>
                        <a:ext cx="1676400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29" name="Rectangle 25"/>
          <p:cNvSpPr>
            <a:spLocks noChangeArrowheads="1"/>
          </p:cNvSpPr>
          <p:nvPr/>
        </p:nvSpPr>
        <p:spPr bwMode="auto">
          <a:xfrm>
            <a:off x="228600" y="3733800"/>
            <a:ext cx="4800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cs typeface="Times New Roman" pitchFamily="18" charset="0"/>
              </a:rPr>
              <a:t>1: </a:t>
            </a:r>
            <a:r>
              <a:rPr lang="el-GR" sz="2000" dirty="0">
                <a:cs typeface="Times New Roman" pitchFamily="18" charset="0"/>
              </a:rPr>
              <a:t>Ολοκληρώνουμε στον όγκο ελέγχου:</a:t>
            </a:r>
          </a:p>
        </p:txBody>
      </p:sp>
      <p:grpSp>
        <p:nvGrpSpPr>
          <p:cNvPr id="98335" name="Group 31"/>
          <p:cNvGrpSpPr>
            <a:grpSpLocks/>
          </p:cNvGrpSpPr>
          <p:nvPr/>
        </p:nvGrpSpPr>
        <p:grpSpPr bwMode="auto">
          <a:xfrm>
            <a:off x="5257800" y="1638300"/>
            <a:ext cx="3200400" cy="1600200"/>
            <a:chOff x="3168" y="2256"/>
            <a:chExt cx="2016" cy="1008"/>
          </a:xfrm>
        </p:grpSpPr>
        <p:sp>
          <p:nvSpPr>
            <p:cNvPr id="98332" name="Rectangle 28"/>
            <p:cNvSpPr>
              <a:spLocks noChangeArrowheads="1"/>
            </p:cNvSpPr>
            <p:nvPr/>
          </p:nvSpPr>
          <p:spPr bwMode="auto">
            <a:xfrm>
              <a:off x="4512" y="2256"/>
              <a:ext cx="672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331" name="Rectangle 27"/>
            <p:cNvSpPr>
              <a:spLocks noChangeArrowheads="1"/>
            </p:cNvSpPr>
            <p:nvPr/>
          </p:nvSpPr>
          <p:spPr bwMode="auto">
            <a:xfrm>
              <a:off x="3840" y="2256"/>
              <a:ext cx="672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330" name="Rectangle 26"/>
            <p:cNvSpPr>
              <a:spLocks noChangeArrowheads="1"/>
            </p:cNvSpPr>
            <p:nvPr/>
          </p:nvSpPr>
          <p:spPr bwMode="auto">
            <a:xfrm>
              <a:off x="3168" y="2256"/>
              <a:ext cx="672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314" name="Oval 10"/>
            <p:cNvSpPr>
              <a:spLocks noChangeArrowheads="1"/>
            </p:cNvSpPr>
            <p:nvPr/>
          </p:nvSpPr>
          <p:spPr bwMode="auto">
            <a:xfrm>
              <a:off x="3456" y="25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8315" name="Oval 11"/>
            <p:cNvSpPr>
              <a:spLocks noChangeArrowheads="1"/>
            </p:cNvSpPr>
            <p:nvPr/>
          </p:nvSpPr>
          <p:spPr bwMode="auto">
            <a:xfrm>
              <a:off x="4176" y="25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316" name="Oval 12"/>
            <p:cNvSpPr>
              <a:spLocks noChangeArrowheads="1"/>
            </p:cNvSpPr>
            <p:nvPr/>
          </p:nvSpPr>
          <p:spPr bwMode="auto">
            <a:xfrm>
              <a:off x="4848" y="25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8317" name="Text Box 13"/>
            <p:cNvSpPr txBox="1">
              <a:spLocks noChangeArrowheads="1"/>
            </p:cNvSpPr>
            <p:nvPr/>
          </p:nvSpPr>
          <p:spPr bwMode="auto">
            <a:xfrm>
              <a:off x="4752" y="230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/>
                <a:t>Ε</a:t>
              </a:r>
              <a:endParaRPr lang="en-US"/>
            </a:p>
          </p:txBody>
        </p:sp>
        <p:sp>
          <p:nvSpPr>
            <p:cNvPr id="98318" name="Text Box 14"/>
            <p:cNvSpPr txBox="1">
              <a:spLocks noChangeArrowheads="1"/>
            </p:cNvSpPr>
            <p:nvPr/>
          </p:nvSpPr>
          <p:spPr bwMode="auto">
            <a:xfrm>
              <a:off x="4080" y="230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P</a:t>
              </a:r>
              <a:endParaRPr lang="en-US"/>
            </a:p>
          </p:txBody>
        </p:sp>
        <p:sp>
          <p:nvSpPr>
            <p:cNvPr id="98319" name="Text Box 15"/>
            <p:cNvSpPr txBox="1">
              <a:spLocks noChangeArrowheads="1"/>
            </p:cNvSpPr>
            <p:nvPr/>
          </p:nvSpPr>
          <p:spPr bwMode="auto">
            <a:xfrm>
              <a:off x="3360" y="2304"/>
              <a:ext cx="2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W</a:t>
              </a:r>
              <a:endParaRPr lang="en-US"/>
            </a:p>
          </p:txBody>
        </p:sp>
        <p:sp>
          <p:nvSpPr>
            <p:cNvPr id="98320" name="Line 16"/>
            <p:cNvSpPr>
              <a:spLocks noChangeShapeType="1"/>
            </p:cNvSpPr>
            <p:nvPr/>
          </p:nvSpPr>
          <p:spPr bwMode="auto">
            <a:xfrm>
              <a:off x="3456" y="2880"/>
              <a:ext cx="0" cy="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321" name="Line 17"/>
            <p:cNvSpPr>
              <a:spLocks noChangeShapeType="1"/>
            </p:cNvSpPr>
            <p:nvPr/>
          </p:nvSpPr>
          <p:spPr bwMode="auto">
            <a:xfrm>
              <a:off x="4224" y="29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322" name="Line 18"/>
            <p:cNvSpPr>
              <a:spLocks noChangeShapeType="1"/>
            </p:cNvSpPr>
            <p:nvPr/>
          </p:nvSpPr>
          <p:spPr bwMode="auto">
            <a:xfrm>
              <a:off x="4944" y="288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323" name="Line 19"/>
            <p:cNvSpPr>
              <a:spLocks noChangeShapeType="1"/>
            </p:cNvSpPr>
            <p:nvPr/>
          </p:nvSpPr>
          <p:spPr bwMode="auto">
            <a:xfrm>
              <a:off x="3456" y="31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324" name="Line 20"/>
            <p:cNvSpPr>
              <a:spLocks noChangeShapeType="1"/>
            </p:cNvSpPr>
            <p:nvPr/>
          </p:nvSpPr>
          <p:spPr bwMode="auto">
            <a:xfrm>
              <a:off x="4224" y="31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325" name="Line 21"/>
            <p:cNvSpPr>
              <a:spLocks noChangeShapeType="1"/>
            </p:cNvSpPr>
            <p:nvPr/>
          </p:nvSpPr>
          <p:spPr bwMode="auto">
            <a:xfrm>
              <a:off x="4032" y="31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326" name="Line 22"/>
            <p:cNvSpPr>
              <a:spLocks noChangeShapeType="1"/>
            </p:cNvSpPr>
            <p:nvPr/>
          </p:nvSpPr>
          <p:spPr bwMode="auto">
            <a:xfrm>
              <a:off x="4752" y="31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8327" name="Text Box 23"/>
            <p:cNvSpPr txBox="1">
              <a:spLocks noChangeArrowheads="1"/>
            </p:cNvSpPr>
            <p:nvPr/>
          </p:nvSpPr>
          <p:spPr bwMode="auto">
            <a:xfrm>
              <a:off x="3696" y="3024"/>
              <a:ext cx="2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400"/>
                <a:t>δ</a:t>
              </a:r>
              <a:r>
                <a:rPr lang="en-GB" sz="1400"/>
                <a:t>x</a:t>
              </a:r>
              <a:r>
                <a:rPr lang="en-GB" sz="1400" baseline="-25000"/>
                <a:t>w</a:t>
              </a:r>
              <a:endParaRPr lang="en-US" sz="1400" baseline="-25000"/>
            </a:p>
          </p:txBody>
        </p:sp>
        <p:sp>
          <p:nvSpPr>
            <p:cNvPr id="98328" name="Text Box 24"/>
            <p:cNvSpPr txBox="1">
              <a:spLocks noChangeArrowheads="1"/>
            </p:cNvSpPr>
            <p:nvPr/>
          </p:nvSpPr>
          <p:spPr bwMode="auto">
            <a:xfrm>
              <a:off x="4416" y="3024"/>
              <a:ext cx="2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400"/>
                <a:t>δ</a:t>
              </a:r>
              <a:r>
                <a:rPr lang="en-GB" sz="1400"/>
                <a:t>x</a:t>
              </a:r>
              <a:r>
                <a:rPr lang="en-GB" sz="1400" baseline="-25000"/>
                <a:t>e</a:t>
              </a:r>
              <a:endParaRPr lang="en-US" sz="1400" baseline="-25000"/>
            </a:p>
          </p:txBody>
        </p:sp>
        <p:sp>
          <p:nvSpPr>
            <p:cNvPr id="98333" name="Text Box 29"/>
            <p:cNvSpPr txBox="1">
              <a:spLocks noChangeArrowheads="1"/>
            </p:cNvSpPr>
            <p:nvPr/>
          </p:nvSpPr>
          <p:spPr bwMode="auto">
            <a:xfrm>
              <a:off x="3648" y="2448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w</a:t>
              </a:r>
              <a:endParaRPr lang="en-US"/>
            </a:p>
          </p:txBody>
        </p:sp>
        <p:sp>
          <p:nvSpPr>
            <p:cNvPr id="98334" name="Text Box 30"/>
            <p:cNvSpPr txBox="1">
              <a:spLocks noChangeArrowheads="1"/>
            </p:cNvSpPr>
            <p:nvPr/>
          </p:nvSpPr>
          <p:spPr bwMode="auto">
            <a:xfrm>
              <a:off x="4512" y="244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e</a:t>
              </a:r>
              <a:endParaRPr lang="en-US"/>
            </a:p>
          </p:txBody>
        </p:sp>
      </p:grpSp>
      <p:graphicFrame>
        <p:nvGraphicFramePr>
          <p:cNvPr id="98336" name="Object 32"/>
          <p:cNvGraphicFramePr>
            <a:graphicFrameLocks noChangeAspect="1"/>
          </p:cNvGraphicFramePr>
          <p:nvPr/>
        </p:nvGraphicFramePr>
        <p:xfrm>
          <a:off x="2286000" y="4343400"/>
          <a:ext cx="3810000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" name="Equation" r:id="rId5" imgW="1942920" imgH="965160" progId="Equation.DSMT4">
                  <p:embed/>
                </p:oleObj>
              </mc:Choice>
              <mc:Fallback>
                <p:oleObj name="Equation" r:id="rId5" imgW="1942920" imgH="96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343400"/>
                        <a:ext cx="3810000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476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>
                <a:latin typeface="+mn-lt"/>
              </a:rPr>
              <a:t>Άδειες Χρήσης</a:t>
            </a:r>
            <a:r>
              <a:rPr lang="el-GR" b="1" dirty="0" smtClean="0">
                <a:latin typeface="+mn-lt"/>
              </a:rPr>
              <a:t/>
            </a:r>
            <a:br>
              <a:rPr lang="el-GR" b="1" dirty="0" smtClean="0">
                <a:latin typeface="+mn-lt"/>
              </a:rPr>
            </a:br>
            <a:endParaRPr lang="el-GR" b="1" dirty="0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589" y="5568379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1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066800" y="112514"/>
            <a:ext cx="699800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>
                <a:cs typeface="Times New Roman" pitchFamily="18" charset="0"/>
              </a:rPr>
              <a:t>Μέθοδος πεπερασμένων όγκων </a:t>
            </a:r>
            <a:r>
              <a:rPr lang="el-GR" sz="3600" b="1" dirty="0" smtClean="0">
                <a:cs typeface="Times New Roman" pitchFamily="18" charset="0"/>
              </a:rPr>
              <a:t>(2)</a:t>
            </a:r>
            <a:endParaRPr lang="el-GR" sz="3600" dirty="0">
              <a:latin typeface="Times New Roman" pitchFamily="18" charset="0"/>
              <a:cs typeface="Times New Roman" pitchFamily="18" charset="0"/>
            </a:endParaRPr>
          </a:p>
          <a:p>
            <a:endParaRPr lang="el-GR" b="1" i="1" dirty="0">
              <a:solidFill>
                <a:schemeClr val="hlink"/>
              </a:solidFill>
            </a:endParaRP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228600" y="1219200"/>
            <a:ext cx="3962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smtClean="0">
                <a:cs typeface="Times New Roman" pitchFamily="18" charset="0"/>
              </a:rPr>
              <a:t>2</a:t>
            </a:r>
            <a:r>
              <a:rPr lang="en-US" sz="2000" dirty="0">
                <a:cs typeface="Times New Roman" pitchFamily="18" charset="0"/>
              </a:rPr>
              <a:t>: </a:t>
            </a:r>
            <a:r>
              <a:rPr lang="el-GR" sz="2000" dirty="0" smtClean="0">
                <a:cs typeface="Times New Roman" pitchFamily="18" charset="0"/>
              </a:rPr>
              <a:t>Έστω </a:t>
            </a:r>
            <a:r>
              <a:rPr lang="el-GR" sz="2000" dirty="0">
                <a:cs typeface="Times New Roman" pitchFamily="18" charset="0"/>
              </a:rPr>
              <a:t>γραμμικό προφίλ  μεταξύ των κέντρων των κελιών για την </a:t>
            </a:r>
            <a:r>
              <a:rPr lang="en-US" sz="2000" dirty="0">
                <a:cs typeface="Times New Roman" pitchFamily="18" charset="0"/>
              </a:rPr>
              <a:t>φ</a:t>
            </a:r>
            <a:r>
              <a:rPr lang="el-GR" sz="2000" dirty="0">
                <a:cs typeface="Times New Roman" pitchFamily="18" charset="0"/>
              </a:rPr>
              <a:t> και 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l-GR" sz="2000" dirty="0">
                <a:cs typeface="Times New Roman" pitchFamily="18" charset="0"/>
              </a:rPr>
              <a:t>ότι η πηγή </a:t>
            </a:r>
            <a:r>
              <a:rPr lang="en-US" sz="2000" dirty="0">
                <a:cs typeface="Times New Roman" pitchFamily="18" charset="0"/>
              </a:rPr>
              <a:t>S </a:t>
            </a:r>
            <a:r>
              <a:rPr lang="el-GR" sz="2000" dirty="0">
                <a:cs typeface="Times New Roman" pitchFamily="18" charset="0"/>
              </a:rPr>
              <a:t>μεταβάλλετε γραμμικά στον όγκο ελέγχου</a:t>
            </a:r>
            <a:r>
              <a:rPr lang="en-US" sz="2000" dirty="0">
                <a:cs typeface="Times New Roman" pitchFamily="18" charset="0"/>
              </a:rPr>
              <a:t> 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228600" y="3028890"/>
            <a:ext cx="45624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dirty="0" smtClean="0">
                <a:cs typeface="Times New Roman" pitchFamily="18" charset="0"/>
              </a:rPr>
              <a:t>3</a:t>
            </a:r>
            <a:r>
              <a:rPr lang="en-US" sz="2000" dirty="0">
                <a:cs typeface="Times New Roman" pitchFamily="18" charset="0"/>
              </a:rPr>
              <a:t>: </a:t>
            </a:r>
            <a:r>
              <a:rPr lang="el-GR" sz="2000" dirty="0">
                <a:cs typeface="Times New Roman" pitchFamily="18" charset="0"/>
              </a:rPr>
              <a:t>Σ</a:t>
            </a:r>
            <a:r>
              <a:rPr lang="el-GR" sz="2000" dirty="0" smtClean="0">
                <a:cs typeface="Times New Roman" pitchFamily="18" charset="0"/>
              </a:rPr>
              <a:t>χηματίζουμε </a:t>
            </a:r>
            <a:r>
              <a:rPr lang="el-GR" sz="2000" dirty="0">
                <a:cs typeface="Times New Roman" pitchFamily="18" charset="0"/>
              </a:rPr>
              <a:t>την αλγεβρική εξίσωση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99337" name="Group 9"/>
          <p:cNvGrpSpPr>
            <a:grpSpLocks/>
          </p:cNvGrpSpPr>
          <p:nvPr/>
        </p:nvGrpSpPr>
        <p:grpSpPr bwMode="auto">
          <a:xfrm>
            <a:off x="5562600" y="2895600"/>
            <a:ext cx="3200400" cy="1600200"/>
            <a:chOff x="3168" y="2256"/>
            <a:chExt cx="2016" cy="1008"/>
          </a:xfrm>
        </p:grpSpPr>
        <p:sp>
          <p:nvSpPr>
            <p:cNvPr id="99338" name="Rectangle 10"/>
            <p:cNvSpPr>
              <a:spLocks noChangeArrowheads="1"/>
            </p:cNvSpPr>
            <p:nvPr/>
          </p:nvSpPr>
          <p:spPr bwMode="auto">
            <a:xfrm>
              <a:off x="4512" y="2256"/>
              <a:ext cx="672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9339" name="Rectangle 11"/>
            <p:cNvSpPr>
              <a:spLocks noChangeArrowheads="1"/>
            </p:cNvSpPr>
            <p:nvPr/>
          </p:nvSpPr>
          <p:spPr bwMode="auto">
            <a:xfrm>
              <a:off x="3840" y="2256"/>
              <a:ext cx="672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9340" name="Rectangle 12"/>
            <p:cNvSpPr>
              <a:spLocks noChangeArrowheads="1"/>
            </p:cNvSpPr>
            <p:nvPr/>
          </p:nvSpPr>
          <p:spPr bwMode="auto">
            <a:xfrm>
              <a:off x="3168" y="2256"/>
              <a:ext cx="672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9341" name="Oval 13"/>
            <p:cNvSpPr>
              <a:spLocks noChangeArrowheads="1"/>
            </p:cNvSpPr>
            <p:nvPr/>
          </p:nvSpPr>
          <p:spPr bwMode="auto">
            <a:xfrm>
              <a:off x="3456" y="25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sp>
          <p:nvSpPr>
            <p:cNvPr id="99342" name="Oval 14"/>
            <p:cNvSpPr>
              <a:spLocks noChangeArrowheads="1"/>
            </p:cNvSpPr>
            <p:nvPr/>
          </p:nvSpPr>
          <p:spPr bwMode="auto">
            <a:xfrm>
              <a:off x="4176" y="25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9343" name="Oval 15"/>
            <p:cNvSpPr>
              <a:spLocks noChangeArrowheads="1"/>
            </p:cNvSpPr>
            <p:nvPr/>
          </p:nvSpPr>
          <p:spPr bwMode="auto">
            <a:xfrm>
              <a:off x="4848" y="25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9344" name="Text Box 16"/>
            <p:cNvSpPr txBox="1">
              <a:spLocks noChangeArrowheads="1"/>
            </p:cNvSpPr>
            <p:nvPr/>
          </p:nvSpPr>
          <p:spPr bwMode="auto">
            <a:xfrm>
              <a:off x="4752" y="230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/>
                <a:t>Ε</a:t>
              </a:r>
              <a:endParaRPr lang="en-US"/>
            </a:p>
          </p:txBody>
        </p:sp>
        <p:sp>
          <p:nvSpPr>
            <p:cNvPr id="99345" name="Text Box 17"/>
            <p:cNvSpPr txBox="1">
              <a:spLocks noChangeArrowheads="1"/>
            </p:cNvSpPr>
            <p:nvPr/>
          </p:nvSpPr>
          <p:spPr bwMode="auto">
            <a:xfrm>
              <a:off x="4080" y="230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P</a:t>
              </a:r>
              <a:endParaRPr lang="en-US"/>
            </a:p>
          </p:txBody>
        </p:sp>
        <p:sp>
          <p:nvSpPr>
            <p:cNvPr id="99346" name="Text Box 18"/>
            <p:cNvSpPr txBox="1">
              <a:spLocks noChangeArrowheads="1"/>
            </p:cNvSpPr>
            <p:nvPr/>
          </p:nvSpPr>
          <p:spPr bwMode="auto">
            <a:xfrm>
              <a:off x="3360" y="2304"/>
              <a:ext cx="2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W</a:t>
              </a:r>
              <a:endParaRPr lang="en-US"/>
            </a:p>
          </p:txBody>
        </p:sp>
        <p:sp>
          <p:nvSpPr>
            <p:cNvPr id="99347" name="Line 19"/>
            <p:cNvSpPr>
              <a:spLocks noChangeShapeType="1"/>
            </p:cNvSpPr>
            <p:nvPr/>
          </p:nvSpPr>
          <p:spPr bwMode="auto">
            <a:xfrm>
              <a:off x="3456" y="2880"/>
              <a:ext cx="0" cy="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48" name="Line 20"/>
            <p:cNvSpPr>
              <a:spLocks noChangeShapeType="1"/>
            </p:cNvSpPr>
            <p:nvPr/>
          </p:nvSpPr>
          <p:spPr bwMode="auto">
            <a:xfrm>
              <a:off x="4224" y="292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49" name="Line 21"/>
            <p:cNvSpPr>
              <a:spLocks noChangeShapeType="1"/>
            </p:cNvSpPr>
            <p:nvPr/>
          </p:nvSpPr>
          <p:spPr bwMode="auto">
            <a:xfrm>
              <a:off x="4944" y="288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50" name="Line 22"/>
            <p:cNvSpPr>
              <a:spLocks noChangeShapeType="1"/>
            </p:cNvSpPr>
            <p:nvPr/>
          </p:nvSpPr>
          <p:spPr bwMode="auto">
            <a:xfrm>
              <a:off x="3456" y="31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51" name="Line 23"/>
            <p:cNvSpPr>
              <a:spLocks noChangeShapeType="1"/>
            </p:cNvSpPr>
            <p:nvPr/>
          </p:nvSpPr>
          <p:spPr bwMode="auto">
            <a:xfrm>
              <a:off x="4224" y="31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52" name="Line 24"/>
            <p:cNvSpPr>
              <a:spLocks noChangeShapeType="1"/>
            </p:cNvSpPr>
            <p:nvPr/>
          </p:nvSpPr>
          <p:spPr bwMode="auto">
            <a:xfrm>
              <a:off x="4032" y="31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53" name="Line 25"/>
            <p:cNvSpPr>
              <a:spLocks noChangeShapeType="1"/>
            </p:cNvSpPr>
            <p:nvPr/>
          </p:nvSpPr>
          <p:spPr bwMode="auto">
            <a:xfrm>
              <a:off x="4752" y="312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9354" name="Text Box 26"/>
            <p:cNvSpPr txBox="1">
              <a:spLocks noChangeArrowheads="1"/>
            </p:cNvSpPr>
            <p:nvPr/>
          </p:nvSpPr>
          <p:spPr bwMode="auto">
            <a:xfrm>
              <a:off x="3696" y="3024"/>
              <a:ext cx="2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400"/>
                <a:t>δ</a:t>
              </a:r>
              <a:r>
                <a:rPr lang="en-GB" sz="1400"/>
                <a:t>x</a:t>
              </a:r>
              <a:r>
                <a:rPr lang="en-GB" sz="1400" baseline="-25000"/>
                <a:t>w</a:t>
              </a:r>
              <a:endParaRPr lang="en-US" sz="1400" baseline="-25000"/>
            </a:p>
          </p:txBody>
        </p:sp>
        <p:sp>
          <p:nvSpPr>
            <p:cNvPr id="99355" name="Text Box 27"/>
            <p:cNvSpPr txBox="1">
              <a:spLocks noChangeArrowheads="1"/>
            </p:cNvSpPr>
            <p:nvPr/>
          </p:nvSpPr>
          <p:spPr bwMode="auto">
            <a:xfrm>
              <a:off x="4416" y="3024"/>
              <a:ext cx="2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400"/>
                <a:t>δ</a:t>
              </a:r>
              <a:r>
                <a:rPr lang="en-GB" sz="1400"/>
                <a:t>x</a:t>
              </a:r>
              <a:r>
                <a:rPr lang="en-GB" sz="1400" baseline="-25000"/>
                <a:t>e</a:t>
              </a:r>
              <a:endParaRPr lang="en-US" sz="1400" baseline="-25000"/>
            </a:p>
          </p:txBody>
        </p:sp>
        <p:sp>
          <p:nvSpPr>
            <p:cNvPr id="99356" name="Text Box 28"/>
            <p:cNvSpPr txBox="1">
              <a:spLocks noChangeArrowheads="1"/>
            </p:cNvSpPr>
            <p:nvPr/>
          </p:nvSpPr>
          <p:spPr bwMode="auto">
            <a:xfrm>
              <a:off x="3648" y="2448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w</a:t>
              </a:r>
              <a:endParaRPr lang="en-US"/>
            </a:p>
          </p:txBody>
        </p:sp>
        <p:sp>
          <p:nvSpPr>
            <p:cNvPr id="99357" name="Text Box 29"/>
            <p:cNvSpPr txBox="1">
              <a:spLocks noChangeArrowheads="1"/>
            </p:cNvSpPr>
            <p:nvPr/>
          </p:nvSpPr>
          <p:spPr bwMode="auto">
            <a:xfrm>
              <a:off x="4512" y="244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/>
                <a:t>e</a:t>
              </a:r>
              <a:endParaRPr lang="en-US"/>
            </a:p>
          </p:txBody>
        </p:sp>
      </p:grpSp>
      <p:graphicFrame>
        <p:nvGraphicFramePr>
          <p:cNvPr id="99358" name="Object 30"/>
          <p:cNvGraphicFramePr>
            <a:graphicFrameLocks noChangeAspect="1"/>
          </p:cNvGraphicFramePr>
          <p:nvPr/>
        </p:nvGraphicFramePr>
        <p:xfrm>
          <a:off x="4572000" y="1371600"/>
          <a:ext cx="4427538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Equation" r:id="rId3" imgW="2374560" imgH="457200" progId="Equation.DSMT4">
                  <p:embed/>
                </p:oleObj>
              </mc:Choice>
              <mc:Fallback>
                <p:oleObj name="Equation" r:id="rId3" imgW="2374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371600"/>
                        <a:ext cx="4427538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59" name="Object 31"/>
          <p:cNvGraphicFramePr>
            <a:graphicFrameLocks noChangeAspect="1"/>
          </p:cNvGraphicFramePr>
          <p:nvPr/>
        </p:nvGraphicFramePr>
        <p:xfrm>
          <a:off x="1066800" y="4114800"/>
          <a:ext cx="293687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Equation" r:id="rId5" imgW="1498320" imgH="228600" progId="Equation.DSMT4">
                  <p:embed/>
                </p:oleObj>
              </mc:Choice>
              <mc:Fallback>
                <p:oleObj name="Equation" r:id="rId5" imgW="1498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114800"/>
                        <a:ext cx="293687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60" name="Object 32"/>
          <p:cNvGraphicFramePr>
            <a:graphicFrameLocks noChangeAspect="1"/>
          </p:cNvGraphicFramePr>
          <p:nvPr/>
        </p:nvGraphicFramePr>
        <p:xfrm>
          <a:off x="1023938" y="5072063"/>
          <a:ext cx="2697162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Equation" r:id="rId7" imgW="1574640" imgH="634680" progId="Equation.DSMT4">
                  <p:embed/>
                </p:oleObj>
              </mc:Choice>
              <mc:Fallback>
                <p:oleObj name="Equation" r:id="rId7" imgW="157464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5072063"/>
                        <a:ext cx="2697162" cy="108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4111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781596" y="190034"/>
            <a:ext cx="7733207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b="1" i="1" dirty="0" smtClean="0">
                <a:solidFill>
                  <a:srgbClr val="0000FF"/>
                </a:solidFill>
              </a:rPr>
              <a:t> </a:t>
            </a:r>
            <a:r>
              <a:rPr lang="el-GR" sz="3600" b="1" dirty="0" smtClean="0">
                <a:solidFill>
                  <a:prstClr val="black"/>
                </a:solidFill>
                <a:cs typeface="Times New Roman" pitchFamily="18" charset="0"/>
              </a:rPr>
              <a:t>Μέθοδος </a:t>
            </a:r>
            <a:r>
              <a:rPr lang="el-GR" sz="3600" b="1" dirty="0">
                <a:solidFill>
                  <a:prstClr val="black"/>
                </a:solidFill>
                <a:cs typeface="Times New Roman" pitchFamily="18" charset="0"/>
              </a:rPr>
              <a:t>πεπερασμένων </a:t>
            </a:r>
            <a:r>
              <a:rPr lang="el-GR" sz="3600" b="1" dirty="0" smtClean="0">
                <a:solidFill>
                  <a:prstClr val="black"/>
                </a:solidFill>
                <a:cs typeface="Times New Roman" pitchFamily="18" charset="0"/>
              </a:rPr>
              <a:t>στοιχείων</a:t>
            </a:r>
            <a:r>
              <a:rPr lang="en-US" sz="3600" b="1" dirty="0" smtClean="0">
                <a:solidFill>
                  <a:prstClr val="black"/>
                </a:solidFill>
                <a:cs typeface="Times New Roman" pitchFamily="18" charset="0"/>
              </a:rPr>
              <a:t> (1)</a:t>
            </a:r>
          </a:p>
          <a:p>
            <a:endParaRPr lang="el-GR" sz="40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699977" y="1295400"/>
            <a:ext cx="32319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1. Έστω η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εξίσωση διάχυσης:</a:t>
            </a:r>
            <a:endParaRPr lang="en-US" sz="2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grpSp>
        <p:nvGrpSpPr>
          <p:cNvPr id="52250" name="Group 26"/>
          <p:cNvGrpSpPr>
            <a:grpSpLocks/>
          </p:cNvGrpSpPr>
          <p:nvPr/>
        </p:nvGrpSpPr>
        <p:grpSpPr bwMode="auto">
          <a:xfrm>
            <a:off x="685800" y="2133602"/>
            <a:ext cx="4468814" cy="400051"/>
            <a:chOff x="432" y="1344"/>
            <a:chExt cx="2815" cy="252"/>
          </a:xfrm>
        </p:grpSpPr>
        <p:sp>
          <p:nvSpPr>
            <p:cNvPr id="52242" name="Rectangle 18"/>
            <p:cNvSpPr>
              <a:spLocks noChangeArrowheads="1"/>
            </p:cNvSpPr>
            <p:nvPr/>
          </p:nvSpPr>
          <p:spPr bwMode="auto">
            <a:xfrm>
              <a:off x="432" y="1344"/>
              <a:ext cx="281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cs typeface="Times New Roman" pitchFamily="18" charset="0"/>
                </a:rPr>
                <a:t>2. Έστω </a:t>
              </a:r>
              <a:r>
                <a:rPr lang="el-GR" sz="2000" dirty="0">
                  <a:solidFill>
                    <a:prstClr val="black"/>
                  </a:solidFill>
                  <a:cs typeface="Times New Roman" pitchFamily="18" charset="0"/>
                </a:rPr>
                <a:t>ότι </a:t>
              </a:r>
              <a:r>
                <a:rPr lang="en-US" sz="2000" i="1" dirty="0">
                  <a:solidFill>
                    <a:prstClr val="black"/>
                  </a:solidFill>
                  <a:cs typeface="Times New Roman" pitchFamily="18" charset="0"/>
                </a:rPr>
                <a:t>φ</a:t>
              </a:r>
              <a:r>
                <a:rPr lang="el-GR" sz="2000" dirty="0">
                  <a:solidFill>
                    <a:prstClr val="black"/>
                  </a:solidFill>
                  <a:cs typeface="Times New Roman" pitchFamily="18" charset="0"/>
                </a:rPr>
                <a:t> είναι μία προσέγγιση της </a:t>
              </a:r>
              <a:r>
                <a:rPr lang="en-US" sz="2000" i="1" dirty="0">
                  <a:solidFill>
                    <a:prstClr val="black"/>
                  </a:solidFill>
                  <a:cs typeface="Times New Roman" pitchFamily="18" charset="0"/>
                </a:rPr>
                <a:t>φ</a:t>
              </a:r>
            </a:p>
          </p:txBody>
        </p:sp>
        <p:sp>
          <p:nvSpPr>
            <p:cNvPr id="52243" name="Line 19"/>
            <p:cNvSpPr>
              <a:spLocks noChangeShapeType="1"/>
            </p:cNvSpPr>
            <p:nvPr/>
          </p:nvSpPr>
          <p:spPr bwMode="auto">
            <a:xfrm>
              <a:off x="1584" y="139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685800" y="4876800"/>
            <a:ext cx="7772400" cy="96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4.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Η μέθοδος πεπερασμένων στοιχείων κατά </a:t>
            </a:r>
            <a:r>
              <a:rPr lang="en-US" sz="2000" dirty="0" err="1">
                <a:solidFill>
                  <a:prstClr val="black"/>
                </a:solidFill>
                <a:cs typeface="Times New Roman" pitchFamily="18" charset="0"/>
              </a:rPr>
              <a:t>Galerkin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ελαχιστοποιεί το </a:t>
            </a:r>
            <a:r>
              <a:rPr lang="en-US" sz="2000" i="1" dirty="0">
                <a:solidFill>
                  <a:prstClr val="black"/>
                </a:solidFill>
                <a:cs typeface="Times New Roman" pitchFamily="18" charset="0"/>
              </a:rPr>
              <a:t>R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σε σχέση με μια συνάρτηση βάρους </a:t>
            </a:r>
            <a:endParaRPr lang="en-US" sz="2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graphicFrame>
        <p:nvGraphicFramePr>
          <p:cNvPr id="52246" name="Object 22"/>
          <p:cNvGraphicFramePr>
            <a:graphicFrameLocks noGrp="1" noChangeAspect="1"/>
          </p:cNvGraphicFramePr>
          <p:nvPr>
            <p:ph/>
          </p:nvPr>
        </p:nvGraphicFramePr>
        <p:xfrm>
          <a:off x="6096000" y="1066800"/>
          <a:ext cx="18288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3" imgW="876240" imgH="419040" progId="Equation.DSMT4">
                  <p:embed/>
                </p:oleObj>
              </mc:Choice>
              <mc:Fallback>
                <p:oleObj name="Equation" r:id="rId3" imgW="8762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066800"/>
                        <a:ext cx="182880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249" name="Group 25"/>
          <p:cNvGrpSpPr>
            <a:grpSpLocks/>
          </p:cNvGrpSpPr>
          <p:nvPr/>
        </p:nvGrpSpPr>
        <p:grpSpPr bwMode="auto">
          <a:xfrm>
            <a:off x="685800" y="3045291"/>
            <a:ext cx="8077200" cy="968375"/>
            <a:chOff x="443" y="2074"/>
            <a:chExt cx="5088" cy="610"/>
          </a:xfrm>
        </p:grpSpPr>
        <p:sp>
          <p:nvSpPr>
            <p:cNvPr id="52244" name="Rectangle 20"/>
            <p:cNvSpPr>
              <a:spLocks noChangeArrowheads="1"/>
            </p:cNvSpPr>
            <p:nvPr/>
          </p:nvSpPr>
          <p:spPr bwMode="auto">
            <a:xfrm>
              <a:off x="443" y="2074"/>
              <a:ext cx="5088" cy="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000" dirty="0" smtClean="0">
                  <a:solidFill>
                    <a:prstClr val="black"/>
                  </a:solidFill>
                  <a:cs typeface="Times New Roman" pitchFamily="18" charset="0"/>
                </a:rPr>
                <a:t>3. Εφόσον </a:t>
              </a:r>
              <a:r>
                <a:rPr lang="el-GR" sz="2000" dirty="0">
                  <a:solidFill>
                    <a:prstClr val="black"/>
                  </a:solidFill>
                  <a:cs typeface="Times New Roman" pitchFamily="18" charset="0"/>
                </a:rPr>
                <a:t>η </a:t>
              </a:r>
              <a:r>
                <a:rPr lang="el-GR" sz="2000" i="1" dirty="0">
                  <a:solidFill>
                    <a:prstClr val="black"/>
                  </a:solidFill>
                  <a:cs typeface="Times New Roman" pitchFamily="18" charset="0"/>
                </a:rPr>
                <a:t>φ</a:t>
              </a:r>
              <a:r>
                <a:rPr lang="el-GR" sz="2000" dirty="0">
                  <a:solidFill>
                    <a:prstClr val="black"/>
                  </a:solidFill>
                  <a:cs typeface="Times New Roman" pitchFamily="18" charset="0"/>
                </a:rPr>
                <a:t> είναι μία προσέγγιση</a:t>
              </a:r>
              <a:r>
                <a:rPr lang="en-US" sz="2000" dirty="0">
                  <a:solidFill>
                    <a:prstClr val="black"/>
                  </a:solidFill>
                  <a:cs typeface="Times New Roman" pitchFamily="18" charset="0"/>
                </a:rPr>
                <a:t>, </a:t>
              </a:r>
              <a:r>
                <a:rPr lang="el-GR" sz="2000" dirty="0">
                  <a:solidFill>
                    <a:prstClr val="black"/>
                  </a:solidFill>
                  <a:cs typeface="Times New Roman" pitchFamily="18" charset="0"/>
                </a:rPr>
                <a:t>δεν ικανοποιεί ακριβώς την εξίσωση της διάχυσης και αφήνει ένα υπόλοιπο </a:t>
              </a:r>
              <a:r>
                <a:rPr lang="en-US" sz="2000" dirty="0" smtClean="0">
                  <a:solidFill>
                    <a:prstClr val="black"/>
                  </a:solidFill>
                  <a:cs typeface="Times New Roman" pitchFamily="18" charset="0"/>
                </a:rPr>
                <a:t> </a:t>
              </a:r>
              <a:r>
                <a:rPr lang="en-US" sz="2000" i="1" dirty="0">
                  <a:solidFill>
                    <a:prstClr val="black"/>
                  </a:solidFill>
                  <a:cs typeface="Times New Roman" pitchFamily="18" charset="0"/>
                </a:rPr>
                <a:t>R</a:t>
              </a:r>
            </a:p>
          </p:txBody>
        </p:sp>
        <p:sp>
          <p:nvSpPr>
            <p:cNvPr id="52248" name="Line 24"/>
            <p:cNvSpPr>
              <a:spLocks noChangeShapeType="1"/>
            </p:cNvSpPr>
            <p:nvPr/>
          </p:nvSpPr>
          <p:spPr bwMode="auto">
            <a:xfrm>
              <a:off x="1152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52251" name="Object 27"/>
          <p:cNvGraphicFramePr>
            <a:graphicFrameLocks noChangeAspect="1"/>
          </p:cNvGraphicFramePr>
          <p:nvPr/>
        </p:nvGraphicFramePr>
        <p:xfrm>
          <a:off x="3756819" y="3889774"/>
          <a:ext cx="1935162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5" imgW="927000" imgH="419040" progId="Equation.DSMT4">
                  <p:embed/>
                </p:oleObj>
              </mc:Choice>
              <mc:Fallback>
                <p:oleObj name="Equation" r:id="rId5" imgW="9270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6819" y="3889774"/>
                        <a:ext cx="1935162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52" name="Object 28"/>
          <p:cNvGraphicFramePr>
            <a:graphicFrameLocks noChangeAspect="1"/>
          </p:cNvGraphicFramePr>
          <p:nvPr/>
        </p:nvGraphicFramePr>
        <p:xfrm>
          <a:off x="3684587" y="5847382"/>
          <a:ext cx="17748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Equation" r:id="rId7" imgW="850680" imgH="380880" progId="Equation.DSMT4">
                  <p:embed/>
                </p:oleObj>
              </mc:Choice>
              <mc:Fallback>
                <p:oleObj name="Equation" r:id="rId7" imgW="8506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587" y="5847382"/>
                        <a:ext cx="1774825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7116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827584" y="141323"/>
            <a:ext cx="76803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prstClr val="black"/>
                </a:solidFill>
                <a:cs typeface="Times New Roman" pitchFamily="18" charset="0"/>
              </a:rPr>
              <a:t>Μέθοδος πεπερασμένων στοιχείων</a:t>
            </a:r>
            <a:r>
              <a:rPr lang="en-US" sz="36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cs typeface="Times New Roman" pitchFamily="18" charset="0"/>
              </a:rPr>
              <a:t>(2)</a:t>
            </a:r>
            <a:endParaRPr lang="en-US" sz="3600" b="1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el-GR" b="1" i="1" dirty="0">
              <a:solidFill>
                <a:srgbClr val="0000FF"/>
              </a:solidFill>
            </a:endParaRPr>
          </a:p>
        </p:txBody>
      </p:sp>
      <p:sp>
        <p:nvSpPr>
          <p:cNvPr id="53273" name="Rectangle 25"/>
          <p:cNvSpPr>
            <a:spLocks noChangeArrowheads="1"/>
          </p:cNvSpPr>
          <p:nvPr/>
        </p:nvSpPr>
        <p:spPr bwMode="auto">
          <a:xfrm>
            <a:off x="1004090" y="4797152"/>
            <a:ext cx="7320268" cy="142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Χρησιμοποιείται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μια οικογένεια συναρτήσεων βάρους 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W</a:t>
            </a:r>
            <a:r>
              <a:rPr lang="en-US" sz="2000" baseline="-25000" dirty="0">
                <a:solidFill>
                  <a:prstClr val="black"/>
                </a:solidFill>
                <a:cs typeface="Times New Roman" pitchFamily="18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cs typeface="Times New Roman" pitchFamily="18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 = 1,…N, (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όπου 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N: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είναι ο αριθμός των σημείων του πλέγματος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).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Αυτό δημιουργεί 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N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διακριτές εξισώσεις για τους 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N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αγνώστους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en-US" sz="2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pic>
        <p:nvPicPr>
          <p:cNvPr id="53274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49" y="916955"/>
            <a:ext cx="4102100" cy="180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3276" name="Object 28"/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2987824" y="3429000"/>
          <a:ext cx="3352800" cy="740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4" imgW="1714320" imgH="380880" progId="Equation.DSMT4">
                  <p:embed/>
                </p:oleObj>
              </mc:Choice>
              <mc:Fallback>
                <p:oleObj name="Equation" r:id="rId4" imgW="17143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3429000"/>
                        <a:ext cx="3352800" cy="7405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363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63718" y="224454"/>
            <a:ext cx="7680308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prstClr val="black"/>
                </a:solidFill>
                <a:cs typeface="Times New Roman" pitchFamily="18" charset="0"/>
              </a:rPr>
              <a:t>Μέθοδος πεπερασμένων στοιχείων</a:t>
            </a:r>
            <a:r>
              <a:rPr lang="en-US" sz="36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cs typeface="Times New Roman" pitchFamily="18" charset="0"/>
              </a:rPr>
              <a:t>(3)</a:t>
            </a:r>
            <a:endParaRPr lang="en-US" sz="3600" b="1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el-GR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b="1" i="1" dirty="0">
              <a:solidFill>
                <a:srgbClr val="0000FF"/>
              </a:solidFill>
            </a:endParaRPr>
          </a:p>
        </p:txBody>
      </p:sp>
      <p:sp>
        <p:nvSpPr>
          <p:cNvPr id="54309" name="Rectangle 37"/>
          <p:cNvSpPr>
            <a:spLocks noChangeArrowheads="1"/>
          </p:cNvSpPr>
          <p:nvPr/>
        </p:nvSpPr>
        <p:spPr bwMode="auto">
          <a:xfrm>
            <a:off x="1404764" y="4572606"/>
            <a:ext cx="7010400" cy="189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Ακόμα,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τοπικές συναρτήσεις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 Ν σχήματος </a:t>
            </a:r>
            <a:r>
              <a:rPr lang="en-US" sz="2000" i="1" baseline="-25000" dirty="0" err="1" smtClean="0">
                <a:solidFill>
                  <a:prstClr val="black"/>
                </a:solidFill>
                <a:cs typeface="Times New Roman" pitchFamily="18" charset="0"/>
              </a:rPr>
              <a:t>i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 χρησιμοποιούνται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για την </a:t>
            </a:r>
            <a:r>
              <a:rPr lang="el-GR" sz="2000" dirty="0" err="1">
                <a:solidFill>
                  <a:prstClr val="black"/>
                </a:solidFill>
                <a:cs typeface="Times New Roman" pitchFamily="18" charset="0"/>
              </a:rPr>
              <a:t>διακριτοποίηση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 του </a:t>
            </a:r>
            <a:r>
              <a:rPr lang="en-US" sz="2000" i="1" dirty="0">
                <a:solidFill>
                  <a:prstClr val="black"/>
                </a:solidFill>
                <a:cs typeface="Times New Roman" pitchFamily="18" charset="0"/>
              </a:rPr>
              <a:t>R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.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Ειδικά για την προσέγγιση με τη μέθοδο </a:t>
            </a:r>
            <a:r>
              <a:rPr lang="en-US" sz="2000" dirty="0" err="1">
                <a:solidFill>
                  <a:prstClr val="black"/>
                </a:solidFill>
                <a:cs typeface="Times New Roman" pitchFamily="18" charset="0"/>
              </a:rPr>
              <a:t>Galerkin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οι συναρτήσεις βάρους και σχήματος επιλέγονται ίδιες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54313" name="Group 41"/>
          <p:cNvGrpSpPr>
            <a:grpSpLocks/>
          </p:cNvGrpSpPr>
          <p:nvPr/>
        </p:nvGrpSpPr>
        <p:grpSpPr bwMode="auto">
          <a:xfrm>
            <a:off x="2627784" y="1020709"/>
            <a:ext cx="4267200" cy="2262188"/>
            <a:chOff x="720" y="2400"/>
            <a:chExt cx="2592" cy="1281"/>
          </a:xfrm>
        </p:grpSpPr>
        <p:pic>
          <p:nvPicPr>
            <p:cNvPr id="54311" name="Picture 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832"/>
              <a:ext cx="2352" cy="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4312" name="Rectangle 40"/>
            <p:cNvSpPr>
              <a:spLocks noChangeArrowheads="1"/>
            </p:cNvSpPr>
            <p:nvPr/>
          </p:nvSpPr>
          <p:spPr bwMode="auto">
            <a:xfrm>
              <a:off x="2400" y="2400"/>
              <a:ext cx="912" cy="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69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808046" y="147285"/>
            <a:ext cx="76803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prstClr val="black"/>
                </a:solidFill>
                <a:cs typeface="Times New Roman" pitchFamily="18" charset="0"/>
              </a:rPr>
              <a:t>Μέθοδος πεπερασμένων στοιχείων</a:t>
            </a:r>
            <a:r>
              <a:rPr lang="en-US" sz="36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cs typeface="Times New Roman" pitchFamily="18" charset="0"/>
              </a:rPr>
              <a:t>(4)</a:t>
            </a:r>
            <a:endParaRPr lang="en-US" sz="3600" b="1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el-GR" b="1" i="1" dirty="0">
              <a:solidFill>
                <a:srgbClr val="0000FF"/>
              </a:solidFill>
            </a:endParaRPr>
          </a:p>
        </p:txBody>
      </p:sp>
      <p:sp>
        <p:nvSpPr>
          <p:cNvPr id="55325" name="Rectangle 29"/>
          <p:cNvSpPr>
            <a:spLocks noChangeArrowheads="1"/>
          </p:cNvSpPr>
          <p:nvPr/>
        </p:nvSpPr>
        <p:spPr bwMode="auto">
          <a:xfrm>
            <a:off x="685800" y="1219200"/>
            <a:ext cx="7848600" cy="96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Η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διαδικασία </a:t>
            </a:r>
            <a:r>
              <a:rPr lang="el-GR" sz="2000" dirty="0" err="1">
                <a:solidFill>
                  <a:prstClr val="black"/>
                </a:solidFill>
                <a:cs typeface="Times New Roman" pitchFamily="18" charset="0"/>
              </a:rPr>
              <a:t>διακριτοποίησης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 οδηγεί ξανά σε ένα σύστημα αλγεβρικών εξισώσεων της μορφής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:</a:t>
            </a: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55326" name="Object 30"/>
          <p:cNvGraphicFramePr>
            <a:graphicFrameLocks noChangeAspect="1"/>
          </p:cNvGraphicFramePr>
          <p:nvPr/>
        </p:nvGraphicFramePr>
        <p:xfrm>
          <a:off x="2855912" y="2644893"/>
          <a:ext cx="35845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Equation" r:id="rId3" imgW="1828800" imgH="241200" progId="Equation.DSMT4">
                  <p:embed/>
                </p:oleObj>
              </mc:Choice>
              <mc:Fallback>
                <p:oleObj name="Equation" r:id="rId3" imgW="1828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2" y="2644893"/>
                        <a:ext cx="35845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27" name="Rectangle 31"/>
          <p:cNvSpPr>
            <a:spLocks noChangeArrowheads="1"/>
          </p:cNvSpPr>
          <p:nvPr/>
        </p:nvSpPr>
        <p:spPr bwMode="auto">
          <a:xfrm>
            <a:off x="808046" y="2661087"/>
            <a:ext cx="7772400" cy="4616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Συμπεράσματα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:</a:t>
            </a:r>
          </a:p>
          <a:p>
            <a:pPr algn="just">
              <a:lnSpc>
                <a:spcPct val="130000"/>
              </a:lnSpc>
            </a:pPr>
            <a:endParaRPr lang="en-US" sz="2000" dirty="0">
              <a:solidFill>
                <a:prstClr val="black"/>
              </a:solidFill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Η χρήση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τοπικών βάσεων περιορίζει την σχέση μεταξύ του σημείου </a:t>
            </a:r>
            <a:r>
              <a:rPr lang="en-US" sz="2000" dirty="0" err="1">
                <a:solidFill>
                  <a:prstClr val="black"/>
                </a:solidFill>
                <a:cs typeface="Times New Roman" pitchFamily="18" charset="0"/>
              </a:rPr>
              <a:t>i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και μόνο των γειτονικών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του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en-US" sz="2000" dirty="0">
              <a:solidFill>
                <a:prstClr val="black"/>
              </a:solidFill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 Το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τελικό αποτέλεσμα είναι ένα σύστημα αλγεβρικών εξισώσεων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 –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άρα μπορούμε να χρησιμοποιήσουμε τους ίδιους </a:t>
            </a:r>
            <a:r>
              <a:rPr lang="el-GR" sz="2000" dirty="0" err="1">
                <a:solidFill>
                  <a:prstClr val="black"/>
                </a:solidFill>
                <a:cs typeface="Times New Roman" pitchFamily="18" charset="0"/>
              </a:rPr>
              <a:t>επιλυτές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 όπως και στις μεθόδους των πεπερασμένων όγκων και πεπερασμένων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διαφορών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en-US" sz="2000" dirty="0">
              <a:solidFill>
                <a:prstClr val="black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3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1323892" y="188640"/>
            <a:ext cx="66486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prstClr val="black"/>
                </a:solidFill>
                <a:cs typeface="Times New Roman" pitchFamily="18" charset="0"/>
              </a:rPr>
              <a:t>Επίλυση γραμμικών </a:t>
            </a:r>
            <a:r>
              <a:rPr lang="el-GR" sz="3600" b="1" dirty="0" smtClean="0">
                <a:solidFill>
                  <a:prstClr val="black"/>
                </a:solidFill>
                <a:cs typeface="Times New Roman" pitchFamily="18" charset="0"/>
              </a:rPr>
              <a:t>συστημάτων</a:t>
            </a:r>
            <a:r>
              <a:rPr lang="en-US" sz="36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l-GR" sz="36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685800" y="1219200"/>
            <a:ext cx="79248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80000"/>
              </a:lnSpc>
            </a:pP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1.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Το σύστημα των γραμμικών εξισώσεων έχει δύο βασικά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χαρακτηριστικά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:</a:t>
            </a:r>
            <a:endParaRPr lang="el-GR" sz="2000" dirty="0">
              <a:solidFill>
                <a:prstClr val="black"/>
              </a:solidFill>
              <a:cs typeface="Times New Roman" pitchFamily="18" charset="0"/>
            </a:endParaRPr>
          </a:p>
          <a:p>
            <a:pPr marL="857250" lvl="1" indent="-400050" algn="just">
              <a:lnSpc>
                <a:spcPct val="180000"/>
              </a:lnSpc>
              <a:buFont typeface="+mj-lt"/>
              <a:buAutoNum type="romanLcPeriod"/>
            </a:pP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Το μητρώο είναι αραιό (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sparse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) και ίσως 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banded</a:t>
            </a:r>
          </a:p>
          <a:p>
            <a:pPr marL="857250" lvl="1" indent="-400050" algn="just">
              <a:lnSpc>
                <a:spcPct val="180000"/>
              </a:lnSpc>
              <a:buFont typeface="+mj-lt"/>
              <a:buAutoNum type="romanLcPeriod"/>
            </a:pP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Οι  συντελεστές για μη γραμμικά προβλήματα είναι προσωρινοί</a:t>
            </a:r>
          </a:p>
          <a:p>
            <a:pPr algn="just">
              <a:lnSpc>
                <a:spcPct val="180000"/>
              </a:lnSpc>
            </a:pP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2. Η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επίλυση γίνεται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χρησιμοποιώντας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δύο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τρόπους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:</a:t>
            </a:r>
            <a:endParaRPr lang="en-US" sz="2000" dirty="0">
              <a:solidFill>
                <a:prstClr val="black"/>
              </a:solidFill>
              <a:cs typeface="Times New Roman" pitchFamily="18" charset="0"/>
            </a:endParaRPr>
          </a:p>
          <a:p>
            <a:pPr marL="857250" lvl="1" indent="-400050" algn="just">
              <a:lnSpc>
                <a:spcPct val="180000"/>
              </a:lnSpc>
              <a:buFont typeface="+mj-lt"/>
              <a:buAutoNum type="romanLcPeriod"/>
            </a:pP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 Άμεσες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μεθόδους</a:t>
            </a:r>
            <a:endParaRPr lang="en-US" sz="2000" dirty="0">
              <a:solidFill>
                <a:prstClr val="black"/>
              </a:solidFill>
              <a:cs typeface="Times New Roman" pitchFamily="18" charset="0"/>
            </a:endParaRPr>
          </a:p>
          <a:p>
            <a:pPr marL="857250" lvl="1" indent="-400050" algn="just">
              <a:lnSpc>
                <a:spcPct val="180000"/>
              </a:lnSpc>
              <a:buFont typeface="+mj-lt"/>
              <a:buAutoNum type="romanLcPeriod"/>
            </a:pP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Επαναληπτικές μεθόδους</a:t>
            </a:r>
            <a:endParaRPr lang="en-US" sz="2000" dirty="0">
              <a:solidFill>
                <a:prstClr val="black"/>
              </a:solidFill>
              <a:cs typeface="Times New Roman" pitchFamily="18" charset="0"/>
            </a:endParaRPr>
          </a:p>
          <a:p>
            <a:pPr algn="just">
              <a:lnSpc>
                <a:spcPct val="180000"/>
              </a:lnSpc>
            </a:pP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3.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Ο τρόπος της λύσης καθορίζει τη 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“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διαδρομή της λύσης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”:</a:t>
            </a:r>
            <a:endParaRPr lang="en-US" sz="2000" dirty="0">
              <a:solidFill>
                <a:prstClr val="black"/>
              </a:solidFill>
              <a:cs typeface="Times New Roman" pitchFamily="18" charset="0"/>
            </a:endParaRPr>
          </a:p>
          <a:p>
            <a:pPr marL="857250" lvl="1" indent="-400050" algn="just">
              <a:lnSpc>
                <a:spcPct val="180000"/>
              </a:lnSpc>
              <a:buFont typeface="+mj-lt"/>
              <a:buAutoNum type="romanLcPeriod"/>
            </a:pP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Η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τελικά απάντηση καθορίζεται από τη </a:t>
            </a:r>
            <a:r>
              <a:rPr lang="el-GR" sz="2000" dirty="0" err="1">
                <a:solidFill>
                  <a:prstClr val="black"/>
                </a:solidFill>
                <a:cs typeface="Times New Roman" pitchFamily="18" charset="0"/>
              </a:rPr>
              <a:t>διακριτοποίηση</a:t>
            </a:r>
            <a:endParaRPr lang="en-US" sz="20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689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468437" y="225097"/>
            <a:ext cx="39324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Άμεσες μέθοδοι (1)</a:t>
            </a:r>
            <a:endParaRPr lang="el-GR" sz="36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8397" name="Rectangle 29"/>
          <p:cNvSpPr>
            <a:spLocks noChangeArrowheads="1"/>
          </p:cNvSpPr>
          <p:nvPr/>
        </p:nvSpPr>
        <p:spPr bwMode="auto">
          <a:xfrm>
            <a:off x="533400" y="1219200"/>
            <a:ext cx="72069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1. Όλες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τα σχήματα </a:t>
            </a:r>
            <a:r>
              <a:rPr lang="el-GR" sz="2000" dirty="0" err="1">
                <a:solidFill>
                  <a:prstClr val="black"/>
                </a:solidFill>
                <a:cs typeface="Times New Roman" pitchFamily="18" charset="0"/>
              </a:rPr>
              <a:t>διακριτοποίησης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 οδηγούν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στη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μορφή</a:t>
            </a:r>
            <a:r>
              <a:rPr lang="el-GR" dirty="0">
                <a:solidFill>
                  <a:prstClr val="black"/>
                </a:solidFill>
              </a:rPr>
              <a:t>: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8399" name="Object 31"/>
          <p:cNvGraphicFramePr>
            <a:graphicFrameLocks noChangeAspect="1"/>
          </p:cNvGraphicFramePr>
          <p:nvPr/>
        </p:nvGraphicFramePr>
        <p:xfrm>
          <a:off x="3680618" y="2168251"/>
          <a:ext cx="10969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3" imgW="520560" imgH="203040" progId="Equation.DSMT4">
                  <p:embed/>
                </p:oleObj>
              </mc:Choice>
              <mc:Fallback>
                <p:oleObj name="Equation" r:id="rId3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0618" y="2168251"/>
                        <a:ext cx="10969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00" name="Rectangle 32"/>
          <p:cNvSpPr>
            <a:spLocks noChangeArrowheads="1"/>
          </p:cNvSpPr>
          <p:nvPr/>
        </p:nvSpPr>
        <p:spPr bwMode="auto">
          <a:xfrm>
            <a:off x="533400" y="3063521"/>
            <a:ext cx="4572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2. Μπορεί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να αντιστραφεί</a:t>
            </a:r>
            <a:r>
              <a:rPr lang="en-US" dirty="0">
                <a:solidFill>
                  <a:prstClr val="black"/>
                </a:solidFill>
              </a:rPr>
              <a:t>: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58401" name="Object 33"/>
          <p:cNvGraphicFramePr>
            <a:graphicFrameLocks noChangeAspect="1"/>
          </p:cNvGraphicFramePr>
          <p:nvPr/>
        </p:nvGraphicFramePr>
        <p:xfrm>
          <a:off x="3680618" y="3733311"/>
          <a:ext cx="1284287" cy="509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5" imgW="609480" imgH="228600" progId="Equation.DSMT4">
                  <p:embed/>
                </p:oleObj>
              </mc:Choice>
              <mc:Fallback>
                <p:oleObj name="Equation" r:id="rId5" imgW="609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0618" y="3733311"/>
                        <a:ext cx="1284287" cy="5097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02" name="Rectangle 34"/>
          <p:cNvSpPr>
            <a:spLocks noChangeArrowheads="1"/>
          </p:cNvSpPr>
          <p:nvPr/>
        </p:nvSpPr>
        <p:spPr bwMode="auto">
          <a:xfrm>
            <a:off x="533400" y="4637847"/>
            <a:ext cx="799904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l-GR" dirty="0" smtClean="0">
                <a:solidFill>
                  <a:prstClr val="black"/>
                </a:solidFill>
              </a:rPr>
              <a:t>3. Η αντιστροφή </a:t>
            </a:r>
            <a:r>
              <a:rPr lang="el-GR" dirty="0">
                <a:solidFill>
                  <a:prstClr val="black"/>
                </a:solidFill>
              </a:rPr>
              <a:t>στοιχίζει </a:t>
            </a:r>
            <a:r>
              <a:rPr lang="en-US" i="1" dirty="0">
                <a:solidFill>
                  <a:prstClr val="black"/>
                </a:solidFill>
              </a:rPr>
              <a:t>O(N</a:t>
            </a:r>
            <a:r>
              <a:rPr lang="en-US" i="1" baseline="30000" dirty="0">
                <a:solidFill>
                  <a:prstClr val="black"/>
                </a:solidFill>
              </a:rPr>
              <a:t>3</a:t>
            </a:r>
            <a:r>
              <a:rPr lang="en-US" i="1" dirty="0">
                <a:solidFill>
                  <a:prstClr val="black"/>
                </a:solidFill>
              </a:rPr>
              <a:t>)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l-GR" dirty="0">
                <a:solidFill>
                  <a:prstClr val="black"/>
                </a:solidFill>
              </a:rPr>
              <a:t>πράξεις, αλλά μπορούν να βρεθούν άλλες πιο οικονομικές μέθοδοι όπου λαμβάνονται υπόψη: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marL="800100" lvl="1" indent="-342900" algn="just">
              <a:lnSpc>
                <a:spcPct val="140000"/>
              </a:lnSpc>
              <a:buFont typeface="+mj-lt"/>
              <a:buAutoNum type="alphaLcPeriod"/>
            </a:pPr>
            <a:r>
              <a:rPr lang="el-GR" dirty="0" smtClean="0">
                <a:solidFill>
                  <a:prstClr val="black"/>
                </a:solidFill>
              </a:rPr>
              <a:t>τυχών </a:t>
            </a:r>
            <a:r>
              <a:rPr lang="el-GR" dirty="0">
                <a:solidFill>
                  <a:prstClr val="black"/>
                </a:solidFill>
              </a:rPr>
              <a:t>δομές ζωνών ‘</a:t>
            </a:r>
            <a:r>
              <a:rPr lang="en-US" dirty="0">
                <a:solidFill>
                  <a:prstClr val="black"/>
                </a:solidFill>
              </a:rPr>
              <a:t>band</a:t>
            </a:r>
            <a:r>
              <a:rPr lang="el-GR" dirty="0">
                <a:solidFill>
                  <a:prstClr val="black"/>
                </a:solidFill>
              </a:rPr>
              <a:t>’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  <a:p>
            <a:pPr marL="800100" lvl="1" indent="-342900" algn="just">
              <a:lnSpc>
                <a:spcPct val="140000"/>
              </a:lnSpc>
              <a:buFont typeface="+mj-lt"/>
              <a:buAutoNum type="alphaLcPeriod"/>
            </a:pPr>
            <a:r>
              <a:rPr lang="el-GR" dirty="0" smtClean="0">
                <a:solidFill>
                  <a:prstClr val="black"/>
                </a:solidFill>
              </a:rPr>
              <a:t>το </a:t>
            </a:r>
            <a:r>
              <a:rPr lang="el-GR" dirty="0">
                <a:solidFill>
                  <a:prstClr val="black"/>
                </a:solidFill>
              </a:rPr>
              <a:t>πόσο αραιός είναι ο πίνακας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95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2872456" y="116632"/>
            <a:ext cx="3932487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Άμεσες μέθοδοι </a:t>
            </a:r>
            <a:r>
              <a:rPr lang="el-GR" sz="3600" b="1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(2)</a:t>
            </a:r>
            <a:endParaRPr lang="el-GR" sz="3600" b="1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endParaRPr lang="el-GR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b="1" i="1" dirty="0">
              <a:solidFill>
                <a:srgbClr val="0000FF"/>
              </a:solidFill>
            </a:endParaRPr>
          </a:p>
        </p:txBody>
      </p:sp>
      <p:sp>
        <p:nvSpPr>
          <p:cNvPr id="87077" name="Rectangle 37"/>
          <p:cNvSpPr>
            <a:spLocks noChangeArrowheads="1"/>
          </p:cNvSpPr>
          <p:nvPr/>
        </p:nvSpPr>
        <p:spPr bwMode="auto">
          <a:xfrm>
            <a:off x="683568" y="1340768"/>
            <a:ext cx="7696200" cy="500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just">
              <a:lnSpc>
                <a:spcPct val="190000"/>
              </a:lnSpc>
              <a:buFont typeface="+mj-lt"/>
              <a:buAutoNum type="arabicPeriod"/>
            </a:pPr>
            <a:r>
              <a:rPr lang="el-GR" sz="2400" dirty="0">
                <a:solidFill>
                  <a:prstClr val="black"/>
                </a:solidFill>
                <a:cs typeface="Times New Roman" pitchFamily="18" charset="0"/>
              </a:rPr>
              <a:t> Μεγάλη απαίτηση σε μνήμη και αριθμητικές </a:t>
            </a:r>
            <a:r>
              <a:rPr lang="el-GR" sz="2400" dirty="0" smtClean="0">
                <a:solidFill>
                  <a:prstClr val="black"/>
                </a:solidFill>
                <a:cs typeface="Times New Roman" pitchFamily="18" charset="0"/>
              </a:rPr>
              <a:t>πράξεις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el-GR" sz="24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457200" indent="-457200" algn="just">
              <a:lnSpc>
                <a:spcPct val="190000"/>
              </a:lnSpc>
              <a:buFont typeface="+mj-lt"/>
              <a:buAutoNum type="arabicPeriod"/>
            </a:pPr>
            <a:r>
              <a:rPr lang="el-GR" sz="2400" dirty="0" smtClean="0">
                <a:solidFill>
                  <a:prstClr val="black"/>
                </a:solidFill>
                <a:cs typeface="Times New Roman" pitchFamily="18" charset="0"/>
              </a:rPr>
              <a:t>Σε </a:t>
            </a:r>
            <a:r>
              <a:rPr lang="el-GR" sz="2400" dirty="0">
                <a:solidFill>
                  <a:prstClr val="black"/>
                </a:solidFill>
                <a:cs typeface="Times New Roman" pitchFamily="18" charset="0"/>
              </a:rPr>
              <a:t>μη-γραμμικά προβλήματα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l-GR" sz="2400" dirty="0">
                <a:solidFill>
                  <a:prstClr val="black"/>
                </a:solidFill>
                <a:cs typeface="Times New Roman" pitchFamily="18" charset="0"/>
              </a:rPr>
              <a:t>το </a:t>
            </a: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A </a:t>
            </a:r>
            <a:r>
              <a:rPr lang="el-GR" sz="2400" dirty="0">
                <a:solidFill>
                  <a:prstClr val="black"/>
                </a:solidFill>
                <a:cs typeface="Times New Roman" pitchFamily="18" charset="0"/>
              </a:rPr>
              <a:t>είναι προσωρινό και πρέπει να ανανεώνεται συστηματικά με κάποια επαναληπτική </a:t>
            </a:r>
            <a:r>
              <a:rPr lang="el-GR" sz="2400" dirty="0" smtClean="0">
                <a:solidFill>
                  <a:prstClr val="black"/>
                </a:solidFill>
                <a:cs typeface="Times New Roman" pitchFamily="18" charset="0"/>
              </a:rPr>
              <a:t>διαδικασία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el-GR" sz="2400" dirty="0">
              <a:solidFill>
                <a:prstClr val="black"/>
              </a:solidFill>
              <a:cs typeface="Times New Roman" pitchFamily="18" charset="0"/>
            </a:endParaRPr>
          </a:p>
          <a:p>
            <a:pPr marL="457200" indent="-457200" algn="just">
              <a:lnSpc>
                <a:spcPct val="190000"/>
              </a:lnSpc>
              <a:buFont typeface="+mj-lt"/>
              <a:buAutoNum type="arabicPeriod"/>
            </a:pPr>
            <a:r>
              <a:rPr lang="el-GR" sz="2400" dirty="0" smtClean="0">
                <a:solidFill>
                  <a:prstClr val="black"/>
                </a:solidFill>
                <a:cs typeface="Times New Roman" pitchFamily="18" charset="0"/>
              </a:rPr>
              <a:t>Αυτό </a:t>
            </a:r>
            <a:r>
              <a:rPr lang="el-GR" sz="2400" dirty="0">
                <a:solidFill>
                  <a:prstClr val="black"/>
                </a:solidFill>
                <a:cs typeface="Times New Roman" pitchFamily="18" charset="0"/>
              </a:rPr>
              <a:t>έχει ως αποτέλεσμα, οι άμεσες μέθοδοι να μην χρησιμοποιούνται πολύ συχνά σε προβλήματα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 CFD </a:t>
            </a:r>
            <a:r>
              <a:rPr lang="el-GR" sz="2400" dirty="0" smtClean="0">
                <a:solidFill>
                  <a:prstClr val="black"/>
                </a:solidFill>
                <a:cs typeface="Times New Roman" pitchFamily="18" charset="0"/>
              </a:rPr>
              <a:t>σήμερα</a:t>
            </a:r>
            <a:r>
              <a:rPr lang="en-US" sz="2400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6477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855775" y="188640"/>
            <a:ext cx="54324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prstClr val="black"/>
                </a:solidFill>
                <a:cs typeface="Times New Roman" pitchFamily="18" charset="0"/>
              </a:rPr>
              <a:t>Επαναληπτικές </a:t>
            </a:r>
            <a:r>
              <a:rPr lang="el-GR" sz="3600" b="1" dirty="0" smtClean="0">
                <a:solidFill>
                  <a:prstClr val="black"/>
                </a:solidFill>
                <a:cs typeface="Times New Roman" pitchFamily="18" charset="0"/>
              </a:rPr>
              <a:t>μέθοδοι (1)</a:t>
            </a:r>
            <a:endParaRPr lang="el-GR" sz="36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533400" y="1143000"/>
            <a:ext cx="80772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l-G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Τις περισσότερες φορές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χρησιμοποιείται μια φιλοσοφία υπόθεσης και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διόρθωσης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el-GR" sz="2000" dirty="0">
              <a:solidFill>
                <a:prstClr val="black"/>
              </a:solidFill>
              <a:cs typeface="Times New Roman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 Μία τυπική επαναληπτική μέθοδο είναι η 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Gauss-Seidel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el-GR" sz="2000" dirty="0">
              <a:solidFill>
                <a:prstClr val="black"/>
              </a:solidFill>
              <a:cs typeface="Times New Roman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Ανανέωση μέσω της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σχέσης:</a:t>
            </a: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Κάθε πέρασμα (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sweep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) επαναλαμβάνεται για όλα τα σημεία έως ότου το κριτήριο σύγκλισης ικανοποιηθεί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el-GR" sz="2000" dirty="0">
              <a:solidFill>
                <a:prstClr val="black"/>
              </a:solidFill>
              <a:cs typeface="Times New Roman" pitchFamily="18" charset="0"/>
            </a:endParaRPr>
          </a:p>
          <a:p>
            <a:pPr marL="342900" indent="-342900" algn="just">
              <a:lnSpc>
                <a:spcPct val="200000"/>
              </a:lnSpc>
              <a:buFont typeface="+mj-lt"/>
              <a:buAutoNum type="arabicPeriod"/>
            </a:pP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Σε κάθε πέρασμα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τα σημεία που έχει εφαρμοστεί η σχέση έχουν νέες τιμές,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ενώ τα σημεία στα όποια δεν έχει εφαρμοστεί έχουν παλιές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τιμές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en-US" sz="2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graphicFrame>
        <p:nvGraphicFramePr>
          <p:cNvPr id="88073" name="Object 9"/>
          <p:cNvGraphicFramePr>
            <a:graphicFrameLocks noChangeAspect="1"/>
          </p:cNvGraphicFramePr>
          <p:nvPr>
            <p:extLst/>
          </p:nvPr>
        </p:nvGraphicFramePr>
        <p:xfrm>
          <a:off x="5364088" y="2996952"/>
          <a:ext cx="271303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Equation" r:id="rId3" imgW="1384200" imgH="431640" progId="Equation.DSMT4">
                  <p:embed/>
                </p:oleObj>
              </mc:Choice>
              <mc:Fallback>
                <p:oleObj name="Equation" r:id="rId3" imgW="1384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2996952"/>
                        <a:ext cx="271303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3743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946883" y="332656"/>
            <a:ext cx="543244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prstClr val="black"/>
                </a:solidFill>
                <a:cs typeface="Times New Roman" pitchFamily="18" charset="0"/>
              </a:rPr>
              <a:t>Επαναληπτικές μέθοδοι </a:t>
            </a:r>
            <a:r>
              <a:rPr lang="el-GR" sz="3600" b="1" dirty="0" smtClean="0">
                <a:solidFill>
                  <a:prstClr val="black"/>
                </a:solidFill>
                <a:cs typeface="Times New Roman" pitchFamily="18" charset="0"/>
              </a:rPr>
              <a:t>(2)</a:t>
            </a:r>
            <a:endParaRPr lang="el-GR" sz="3600" b="1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el-GR" b="1" i="1" dirty="0">
              <a:solidFill>
                <a:srgbClr val="0000FF"/>
              </a:solidFill>
            </a:endParaRP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1043607" y="2276872"/>
            <a:ext cx="72390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70000"/>
              </a:lnSpc>
              <a:buFont typeface="+mj-lt"/>
              <a:buAutoNum type="alphaLcPeriod"/>
            </a:pPr>
            <a:r>
              <a:rPr lang="el-G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Η μέθοδος 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Jacobi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 επίσης χρησιμοποιείται στην υπολογιστική </a:t>
            </a:r>
            <a:r>
              <a:rPr lang="el-GR" sz="2000" dirty="0" err="1">
                <a:solidFill>
                  <a:prstClr val="black"/>
                </a:solidFill>
                <a:cs typeface="Times New Roman" pitchFamily="18" charset="0"/>
              </a:rPr>
              <a:t>ρευστομηχανική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 και είναι παρόμοια με τη μέθοδο 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Gauss-Seidel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αλλά δεν χρησιμοποιεί τις πιο πρόσφατες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τιμές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. </a:t>
            </a:r>
            <a:endParaRPr lang="en-US" sz="2000" dirty="0">
              <a:solidFill>
                <a:prstClr val="black"/>
              </a:solidFill>
              <a:cs typeface="Times New Roman" pitchFamily="18" charset="0"/>
            </a:endParaRPr>
          </a:p>
          <a:p>
            <a:pPr marL="457200" indent="-457200" algn="just">
              <a:lnSpc>
                <a:spcPct val="170000"/>
              </a:lnSpc>
              <a:buFont typeface="+mj-lt"/>
              <a:buAutoNum type="alphaLcPeriod"/>
            </a:pP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 Οι επαναληπτικές μέθοδοι δεν εγγυούνται σύγκλιση σε κάποια σταθερή λύση εκτός και αν το κριτήριο </a:t>
            </a:r>
            <a:r>
              <a:rPr lang="en-US" sz="2000" i="1" dirty="0">
                <a:solidFill>
                  <a:prstClr val="black"/>
                </a:solidFill>
                <a:cs typeface="Times New Roman" pitchFamily="18" charset="0"/>
              </a:rPr>
              <a:t>Scarborough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ικανοποιείται</a:t>
            </a:r>
            <a:r>
              <a:rPr lang="el-GR" sz="2000" i="1" dirty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en-US" sz="20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24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/>
              <a:t>Χρηματοδότηση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865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048000" y="304800"/>
            <a:ext cx="2553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 smtClean="0">
                <a:solidFill>
                  <a:prstClr val="black"/>
                </a:solidFill>
                <a:cs typeface="Times New Roman" pitchFamily="18" charset="0"/>
              </a:rPr>
              <a:t>Ακρίβεια (1)</a:t>
            </a:r>
            <a:endParaRPr lang="el-GR" sz="36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685800" y="1219200"/>
            <a:ext cx="777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l-G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1.Χρησιμοποιώντας τη </a:t>
            </a:r>
            <a:r>
              <a:rPr lang="el-G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μέθοδο των πεπερασμένων διαφορών, γράφουμε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609600" y="3733800"/>
            <a:ext cx="7543800" cy="96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l-G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Κάνοντας μισό το μήκος του πλέγματος μειώνουμε το λάθος τέσσερις φορές για ένα σχήμα διαφορών δεύτερης </a:t>
            </a:r>
            <a:r>
              <a:rPr lang="el-G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τάξης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617138" y="4992647"/>
            <a:ext cx="7543800" cy="96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l-G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Δεν μπορούμε να προσδιορίσουμε ακριβώς ποιο το απόλυτο λάθος – το λάθος αποκοπής μας δίνει μόνο το ρυθμό της μείωσης του </a:t>
            </a:r>
            <a:r>
              <a:rPr lang="el-G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λάθους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173" name="Object 13"/>
          <p:cNvGraphicFramePr>
            <a:graphicFrameLocks noChangeAspect="1"/>
          </p:cNvGraphicFramePr>
          <p:nvPr/>
        </p:nvGraphicFramePr>
        <p:xfrm>
          <a:off x="1295400" y="2209800"/>
          <a:ext cx="3954463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3" imgW="2197080" imgH="482400" progId="Equation.DSMT4">
                  <p:embed/>
                </p:oleObj>
              </mc:Choice>
              <mc:Fallback>
                <p:oleObj name="Equation" r:id="rId3" imgW="21970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09800"/>
                        <a:ext cx="3954463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2305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441344" y="188640"/>
            <a:ext cx="2553263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prstClr val="black"/>
                </a:solidFill>
                <a:cs typeface="Times New Roman" pitchFamily="18" charset="0"/>
              </a:rPr>
              <a:t>Ακρίβεια </a:t>
            </a:r>
            <a:r>
              <a:rPr lang="el-GR" sz="3600" b="1" dirty="0" smtClean="0">
                <a:solidFill>
                  <a:prstClr val="black"/>
                </a:solidFill>
                <a:cs typeface="Times New Roman" pitchFamily="18" charset="0"/>
              </a:rPr>
              <a:t>(2)</a:t>
            </a:r>
            <a:endParaRPr lang="el-GR" sz="3600" b="1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el-GR" sz="4000" b="1" i="1" dirty="0">
              <a:solidFill>
                <a:srgbClr val="0000FF"/>
              </a:solidFill>
            </a:endParaRPr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1045567" y="1700808"/>
            <a:ext cx="7344816" cy="419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4. Η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τάξη του σχήματος </a:t>
            </a:r>
            <a:r>
              <a:rPr lang="el-GR" sz="2000" dirty="0" err="1">
                <a:solidFill>
                  <a:prstClr val="black"/>
                </a:solidFill>
                <a:cs typeface="Times New Roman" pitchFamily="18" charset="0"/>
              </a:rPr>
              <a:t>διακριτοποίησης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 είναι 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n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 όταν το λάθος αποκοπής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είναι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τάξης 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O(</a:t>
            </a:r>
            <a:r>
              <a:rPr lang="en-US" sz="2000" dirty="0" err="1">
                <a:solidFill>
                  <a:prstClr val="black"/>
                </a:solidFill>
                <a:cs typeface="Times New Roman" pitchFamily="18" charset="0"/>
              </a:rPr>
              <a:t>Δx</a:t>
            </a:r>
            <a:r>
              <a:rPr lang="en-US" sz="2000" baseline="30000" dirty="0" err="1">
                <a:solidFill>
                  <a:prstClr val="black"/>
                </a:solidFill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).</a:t>
            </a:r>
            <a:endParaRPr lang="el-GR" sz="2000" dirty="0">
              <a:solidFill>
                <a:prstClr val="black"/>
              </a:solidFill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prstClr val="black"/>
              </a:solidFill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5. Όταν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περιλαμβάνεται παραπάνω από ένας όρος, η ολική τάξη της μεθόδου </a:t>
            </a:r>
            <a:r>
              <a:rPr lang="el-GR" sz="2000" dirty="0" err="1" smtClean="0">
                <a:solidFill>
                  <a:prstClr val="black"/>
                </a:solidFill>
                <a:cs typeface="Times New Roman" pitchFamily="18" charset="0"/>
              </a:rPr>
              <a:t>διακριτοποίησης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 είναι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αυτή του όρου της μικρότερης τάξης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el-GR" sz="2000" dirty="0">
              <a:solidFill>
                <a:prstClr val="black"/>
              </a:solidFill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Tx/>
              <a:buChar char="•"/>
            </a:pPr>
            <a:endParaRPr lang="en-US" sz="2000" dirty="0">
              <a:solidFill>
                <a:prstClr val="black"/>
              </a:solidFill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6. Η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ακρίβεια είναι μια ιδιότητα του αριθμητικού σχήματος, δεν έχει σχέση με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το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τρόπο που θα οδηγηθούμε στη λύση.</a:t>
            </a: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52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3385489" y="188640"/>
            <a:ext cx="2174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 smtClean="0">
                <a:solidFill>
                  <a:prstClr val="black"/>
                </a:solidFill>
                <a:cs typeface="Times New Roman" pitchFamily="18" charset="0"/>
              </a:rPr>
              <a:t>Συνέπεια </a:t>
            </a:r>
            <a:r>
              <a:rPr lang="el-GR" sz="3600" b="1" i="1" dirty="0" smtClean="0">
                <a:solidFill>
                  <a:srgbClr val="0000FF"/>
                </a:solidFill>
              </a:rPr>
              <a:t> </a:t>
            </a:r>
            <a:endParaRPr lang="el-GR" sz="3600" b="1" i="1" dirty="0">
              <a:solidFill>
                <a:srgbClr val="0000FF"/>
              </a:solidFill>
            </a:endParaRP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815014" y="1916832"/>
            <a:ext cx="7315200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l-GR" dirty="0">
                <a:solidFill>
                  <a:prstClr val="black"/>
                </a:solidFill>
              </a:rPr>
              <a:t>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Μία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μέθοδος </a:t>
            </a:r>
            <a:r>
              <a:rPr lang="el-GR" sz="2000" dirty="0" err="1">
                <a:solidFill>
                  <a:prstClr val="black"/>
                </a:solidFill>
                <a:cs typeface="Times New Roman" pitchFamily="18" charset="0"/>
              </a:rPr>
              <a:t>διακριτοποίησης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 είναι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συνεπής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όταν το λάθος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αποκοπής μειώνεται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καθώς </a:t>
            </a:r>
            <a:r>
              <a:rPr lang="en-US" sz="2000" i="1" dirty="0" err="1">
                <a:solidFill>
                  <a:prstClr val="black"/>
                </a:solidFill>
                <a:cs typeface="Times New Roman" pitchFamily="18" charset="0"/>
              </a:rPr>
              <a:t>Δx</a:t>
            </a:r>
            <a:r>
              <a:rPr lang="en-US" sz="2000" i="1" dirty="0">
                <a:solidFill>
                  <a:prstClr val="black"/>
                </a:solidFill>
                <a:cs typeface="Times New Roman" pitchFamily="18" charset="0"/>
              </a:rPr>
              <a:t> -&gt;</a:t>
            </a:r>
            <a:r>
              <a:rPr lang="en-US" sz="2000" i="1" dirty="0" smtClean="0">
                <a:solidFill>
                  <a:prstClr val="black"/>
                </a:solidFill>
                <a:cs typeface="Times New Roman" pitchFamily="18" charset="0"/>
              </a:rPr>
              <a:t>0.</a:t>
            </a:r>
            <a:endParaRPr lang="el-GR" sz="2000" i="1" dirty="0">
              <a:solidFill>
                <a:prstClr val="black"/>
              </a:solidFill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n-US" sz="2000" i="1" dirty="0">
              <a:solidFill>
                <a:prstClr val="black"/>
              </a:solidFill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 Αυτό δεν συμβαίνει πάντα: Μερικές φορές το λάθος αποκοπής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είναι τάξης </a:t>
            </a:r>
            <a:r>
              <a:rPr lang="en-US" sz="2000" i="1" dirty="0">
                <a:solidFill>
                  <a:prstClr val="black"/>
                </a:solidFill>
                <a:cs typeface="Times New Roman" pitchFamily="18" charset="0"/>
              </a:rPr>
              <a:t>O(</a:t>
            </a:r>
            <a:r>
              <a:rPr lang="en-US" sz="2000" i="1" dirty="0" err="1">
                <a:solidFill>
                  <a:prstClr val="black"/>
                </a:solidFill>
                <a:cs typeface="Times New Roman" pitchFamily="18" charset="0"/>
              </a:rPr>
              <a:t>Δx</a:t>
            </a:r>
            <a:r>
              <a:rPr lang="en-US" sz="2000" i="1" dirty="0">
                <a:solidFill>
                  <a:prstClr val="black"/>
                </a:solidFill>
                <a:cs typeface="Times New Roman" pitchFamily="18" charset="0"/>
              </a:rPr>
              <a:t>/</a:t>
            </a:r>
            <a:r>
              <a:rPr lang="en-US" sz="2000" i="1" dirty="0" err="1">
                <a:solidFill>
                  <a:prstClr val="black"/>
                </a:solidFill>
                <a:cs typeface="Times New Roman" pitchFamily="18" charset="0"/>
              </a:rPr>
              <a:t>Δt</a:t>
            </a:r>
            <a:r>
              <a:rPr lang="en-US" sz="2000" i="1" dirty="0" smtClean="0">
                <a:solidFill>
                  <a:prstClr val="black"/>
                </a:solidFill>
                <a:cs typeface="Times New Roman" pitchFamily="18" charset="0"/>
              </a:rPr>
              <a:t>)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el-GR" sz="2000" dirty="0">
              <a:solidFill>
                <a:prstClr val="black"/>
              </a:solidFill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en-US" sz="2000" dirty="0">
              <a:solidFill>
                <a:prstClr val="black"/>
              </a:solidFill>
              <a:cs typeface="Times New Roman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 Η συνέπεια είναι μια ιδιότητα του αριθμητικού σχήματος, δεν έχει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σχέση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με το τρόπο που θα οδηγηθούμε στη λύση.</a:t>
            </a: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551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515840" y="116632"/>
            <a:ext cx="19470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 smtClean="0">
                <a:solidFill>
                  <a:prstClr val="black"/>
                </a:solidFill>
                <a:cs typeface="Times New Roman" pitchFamily="18" charset="0"/>
              </a:rPr>
              <a:t>Σύγκλιση</a:t>
            </a:r>
            <a:endParaRPr lang="el-GR" sz="36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5263" name="Rectangle 31"/>
          <p:cNvSpPr>
            <a:spLocks noChangeArrowheads="1"/>
          </p:cNvSpPr>
          <p:nvPr/>
        </p:nvSpPr>
        <p:spPr bwMode="auto">
          <a:xfrm>
            <a:off x="755575" y="1916832"/>
            <a:ext cx="7467600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Χρησιμοποιούμε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τον όρο σύγκλιση σε δύο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περιπτώσεις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:</a:t>
            </a:r>
            <a:endParaRPr lang="el-GR" sz="2000" dirty="0">
              <a:solidFill>
                <a:prstClr val="black"/>
              </a:solidFill>
              <a:cs typeface="Times New Roman" pitchFamily="18" charset="0"/>
            </a:endParaRPr>
          </a:p>
          <a:p>
            <a:pPr algn="just">
              <a:buFontTx/>
              <a:buChar char="•"/>
            </a:pPr>
            <a:endParaRPr lang="en-US" sz="2000" dirty="0">
              <a:solidFill>
                <a:prstClr val="black"/>
              </a:solidFill>
              <a:cs typeface="Times New Roman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Σύγκλιση σε μια λύση ανεξάρτητη από το πλέγμα (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mesh-independent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).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Δηλαδή με σταδιακή μείωση του μεγέθους των κελιών (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mesh refinement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)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.</a:t>
            </a:r>
            <a:endParaRPr lang="el-GR" sz="2000" dirty="0">
              <a:solidFill>
                <a:prstClr val="black"/>
              </a:solidFill>
              <a:cs typeface="Times New Roman" pitchFamily="18" charset="0"/>
            </a:endParaRPr>
          </a:p>
          <a:p>
            <a:pPr lvl="1" algn="just">
              <a:lnSpc>
                <a:spcPct val="150000"/>
              </a:lnSpc>
            </a:pPr>
            <a:endParaRPr lang="en-US" sz="2000" dirty="0">
              <a:solidFill>
                <a:prstClr val="black"/>
              </a:solidFill>
              <a:cs typeface="Times New Roman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Σύγκλιση για επαναληπτικής μεθόδου έως ώστε η τελική λύση να μην αλλάζει 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(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ή να είναι ίδια με το κριτήριο σύγκλισης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).</a:t>
            </a:r>
            <a:endParaRPr lang="el-GR" sz="2000" dirty="0">
              <a:solidFill>
                <a:prstClr val="black"/>
              </a:solidFill>
              <a:cs typeface="Times New Roman" pitchFamily="18" charset="0"/>
            </a:endParaRPr>
          </a:p>
          <a:p>
            <a:pPr lvl="1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79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3212366" y="116632"/>
            <a:ext cx="28632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 smtClean="0">
                <a:solidFill>
                  <a:prstClr val="black"/>
                </a:solidFill>
                <a:cs typeface="Times New Roman" pitchFamily="18" charset="0"/>
              </a:rPr>
              <a:t>Ευστάθεια</a:t>
            </a:r>
            <a:r>
              <a:rPr lang="en-US" sz="3600" b="1" dirty="0" smtClean="0">
                <a:solidFill>
                  <a:prstClr val="black"/>
                </a:solidFill>
                <a:cs typeface="Times New Roman" pitchFamily="18" charset="0"/>
              </a:rPr>
              <a:t> (1)</a:t>
            </a:r>
            <a:endParaRPr lang="el-GR" sz="3600" b="1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96270" name="Rectangle 14"/>
          <p:cNvSpPr>
            <a:spLocks noChangeArrowheads="1"/>
          </p:cNvSpPr>
          <p:nvPr/>
        </p:nvSpPr>
        <p:spPr bwMode="auto">
          <a:xfrm>
            <a:off x="467544" y="1196752"/>
            <a:ext cx="8064896" cy="5122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 Είναι ιδιότητα που επηρεάζει το τρόπο που θα οδηγηθούμε στη λύση.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endParaRPr lang="el-GR" sz="2000" dirty="0">
              <a:solidFill>
                <a:prstClr val="black"/>
              </a:solidFill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lphaUcPeriod"/>
            </a:pPr>
            <a:endParaRPr lang="el-GR" sz="2000" dirty="0">
              <a:solidFill>
                <a:prstClr val="black"/>
              </a:solidFill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 Συνήθως χρησιμοποιείται για να χαρακτηρίσουμε μια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επαναληπτική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μέθοδο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UcPeriod"/>
            </a:pPr>
            <a:endParaRPr lang="en-US" sz="2000" dirty="0">
              <a:solidFill>
                <a:prstClr val="black"/>
              </a:solidFill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 Ανάλογα με τα χαρακτηριστικά του πίνακα συντελεστών Α, διάφορα λάθη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μπορούν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να αποσβεσθούν ή να ενισχυθούν κατά τη διάρκεια μιας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επανάληψης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lphaUcPeriod"/>
            </a:pPr>
            <a:endParaRPr lang="el-GR" sz="2000" dirty="0">
              <a:solidFill>
                <a:prstClr val="black"/>
              </a:solidFill>
              <a:cs typeface="Times New Roman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lphaUcPeriod"/>
            </a:pP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 Μια επαναληπτική μέθοδο είναι ασταθείς αν αποτύχει να δώσει μια λύση του συστήματος των διακριτών εξισώσεων.</a:t>
            </a: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8904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3386419" y="92149"/>
            <a:ext cx="286328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3600" b="1" dirty="0">
                <a:solidFill>
                  <a:prstClr val="black"/>
                </a:solidFill>
                <a:cs typeface="Times New Roman" pitchFamily="18" charset="0"/>
              </a:rPr>
              <a:t>Ευστάθεια</a:t>
            </a:r>
            <a:r>
              <a:rPr lang="en-US" sz="3600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prstClr val="black"/>
                </a:solidFill>
                <a:cs typeface="Times New Roman" pitchFamily="18" charset="0"/>
              </a:rPr>
              <a:t>(2)</a:t>
            </a:r>
            <a:endParaRPr lang="el-GR" sz="3600" b="1" dirty="0">
              <a:solidFill>
                <a:prstClr val="black"/>
              </a:solidFill>
              <a:cs typeface="Times New Roman" pitchFamily="18" charset="0"/>
            </a:endParaRPr>
          </a:p>
          <a:p>
            <a:endParaRPr lang="el-GR" b="1" i="1" dirty="0">
              <a:solidFill>
                <a:srgbClr val="0000FF"/>
              </a:solidFill>
            </a:endParaRP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539552" y="1268760"/>
            <a:ext cx="8164709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Είναι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επίσης συνηθισμένο να αναφερόμαστε και σε ευστάθεια χρονικά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μεταβαλλόμενων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μεθόδων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en-US" sz="2000" dirty="0">
              <a:solidFill>
                <a:prstClr val="black"/>
              </a:solidFill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el-GR" sz="2000" dirty="0">
              <a:solidFill>
                <a:prstClr val="black"/>
              </a:solidFill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 Η ανάλυση ευστάθειας κατά 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Von-Neumann (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υπάρχουν και μερικές άλλες</a:t>
            </a:r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)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μπορεί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να καθορίσει εάν το γραμμικό σύστημα είναι σταθερό για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διάφορες </a:t>
            </a: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μεθόδους επαναληπτικές ή με χρονική επανάληψη</a:t>
            </a:r>
            <a:endParaRPr lang="en-US" sz="2000" dirty="0">
              <a:solidFill>
                <a:prstClr val="black"/>
              </a:solidFill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endParaRPr lang="el-GR" sz="2000" dirty="0">
              <a:solidFill>
                <a:prstClr val="black"/>
              </a:solidFill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l-GR" sz="2000" dirty="0">
                <a:solidFill>
                  <a:prstClr val="black"/>
                </a:solidFill>
                <a:cs typeface="Times New Roman" pitchFamily="18" charset="0"/>
              </a:rPr>
              <a:t> Η ανάλυση ευστάθειας για προβλήματα μη-γραμμικά είναι δύσκολη και σε μεγάλο βαθμό δεν </a:t>
            </a:r>
            <a:r>
              <a:rPr lang="el-GR" sz="2000" dirty="0" smtClean="0">
                <a:solidFill>
                  <a:prstClr val="black"/>
                </a:solidFill>
                <a:cs typeface="Times New Roman" pitchFamily="18" charset="0"/>
              </a:rPr>
              <a:t>χρησιμοποιείται</a:t>
            </a:r>
            <a:endParaRPr lang="el-GR" sz="20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0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Σημείωμα Χρήσης Έργων Τρίτων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94329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/>
              <a:t>1</a:t>
            </a:r>
            <a:r>
              <a:rPr lang="en-US" dirty="0"/>
              <a:t>. </a:t>
            </a:r>
            <a:r>
              <a:rPr lang="el-GR" dirty="0"/>
              <a:t>Υπολογιστική Ρευστοδυναμική, Ν. Μαρκάτου και Δ. Ασημακόπουλου, </a:t>
            </a:r>
            <a:r>
              <a:rPr lang="el-GR" dirty="0" err="1"/>
              <a:t>Εκδ</a:t>
            </a:r>
            <a:r>
              <a:rPr lang="el-GR" dirty="0"/>
              <a:t>. Παπασωτηρίου</a:t>
            </a:r>
          </a:p>
          <a:p>
            <a:pPr marL="0" indent="0">
              <a:buNone/>
            </a:pPr>
            <a:r>
              <a:rPr lang="el-GR" dirty="0"/>
              <a:t>2. Υπολογιστική </a:t>
            </a:r>
            <a:r>
              <a:rPr lang="el-GR" dirty="0" err="1"/>
              <a:t>Ρευστομηχανική</a:t>
            </a:r>
            <a:r>
              <a:rPr lang="el-GR" dirty="0"/>
              <a:t>, Μπεργελές Γ., Τόμος 182, </a:t>
            </a:r>
            <a:r>
              <a:rPr lang="el-GR" dirty="0" err="1"/>
              <a:t>Εκδ</a:t>
            </a:r>
            <a:r>
              <a:rPr lang="el-GR" dirty="0"/>
              <a:t>. Συμεών</a:t>
            </a:r>
          </a:p>
          <a:p>
            <a:pPr marL="0" indent="0">
              <a:buNone/>
            </a:pPr>
            <a:r>
              <a:rPr lang="el-GR" dirty="0"/>
              <a:t>3. Υπολογιστική Ρευστοδυναμική, Παύλου Χατζηκωνσταντίνου, Πανεπιστημιακές Παραδόσεις</a:t>
            </a:r>
          </a:p>
          <a:p>
            <a:pPr marL="0" indent="0" algn="just">
              <a:buNone/>
            </a:pPr>
            <a:r>
              <a:rPr lang="el-GR" dirty="0"/>
              <a:t>4. </a:t>
            </a:r>
            <a:r>
              <a:rPr lang="en-US" dirty="0"/>
              <a:t>Computational Techniques for Fluid Dynamics, C.A.J. Fletcher, Springer 2000</a:t>
            </a:r>
          </a:p>
          <a:p>
            <a:pPr marL="0" indent="0" algn="just">
              <a:buNone/>
            </a:pPr>
            <a:r>
              <a:rPr lang="el-GR" dirty="0"/>
              <a:t>5</a:t>
            </a:r>
            <a:r>
              <a:rPr lang="en-US" dirty="0"/>
              <a:t>. Computational Methods for Fluid Dynamics, J.H. </a:t>
            </a:r>
            <a:r>
              <a:rPr lang="en-US" dirty="0" err="1"/>
              <a:t>Ferziger</a:t>
            </a:r>
            <a:r>
              <a:rPr lang="en-US" dirty="0"/>
              <a:t>, M. </a:t>
            </a:r>
            <a:r>
              <a:rPr lang="en-US" dirty="0" err="1"/>
              <a:t>Peric</a:t>
            </a:r>
            <a:r>
              <a:rPr lang="en-US" dirty="0"/>
              <a:t>, Springer 2002</a:t>
            </a:r>
          </a:p>
          <a:p>
            <a:pPr marL="0" indent="0" algn="just">
              <a:buNone/>
            </a:pPr>
            <a:r>
              <a:rPr lang="el-GR" dirty="0"/>
              <a:t>6</a:t>
            </a:r>
            <a:r>
              <a:rPr lang="en-US" dirty="0"/>
              <a:t>. Basics of Fluid Mechanics and Introduction to Computational Fluid Dynamics, T. </a:t>
            </a:r>
            <a:r>
              <a:rPr lang="en-US" dirty="0" err="1"/>
              <a:t>Petrila</a:t>
            </a:r>
            <a:r>
              <a:rPr lang="en-US" dirty="0"/>
              <a:t>, D. </a:t>
            </a:r>
            <a:r>
              <a:rPr lang="en-US" dirty="0" err="1"/>
              <a:t>Trif</a:t>
            </a:r>
            <a:r>
              <a:rPr lang="en-US" dirty="0"/>
              <a:t>, Springer, 2005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219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Σημείωμα Αναφοράς</a:t>
            </a:r>
            <a:endParaRPr lang="el-GR" sz="36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“Computational Fluid Dynamics”,</a:t>
            </a:r>
          </a:p>
          <a:p>
            <a:pPr marL="0" indent="0">
              <a:buNone/>
            </a:pPr>
            <a:r>
              <a:rPr lang="en-US" dirty="0" smtClean="0"/>
              <a:t>Chung,</a:t>
            </a:r>
          </a:p>
          <a:p>
            <a:pPr marL="0" indent="0">
              <a:buNone/>
            </a:pPr>
            <a:r>
              <a:rPr lang="en-US" dirty="0" smtClean="0"/>
              <a:t>2006</a:t>
            </a:r>
          </a:p>
          <a:p>
            <a:pPr marL="0" indent="0">
              <a:buNone/>
            </a:pPr>
            <a:r>
              <a:rPr lang="el-GR" dirty="0" smtClean="0"/>
              <a:t>Διαθέσιμο στο Νηρέα της Κεντρικής Βιβλιοθήκης του Πανεπιστημίου Πατρών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/>
              <a:t>http://hippothoe.lis.upatras.gr/cgi-bin-EL/egwcgi/326948/showfull.egw/2+0+1+full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892102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317" y="5825738"/>
            <a:ext cx="1572821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 smtClean="0"/>
              <a:t>Σκοποί  ενότητας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n-US" b="1" dirty="0" smtClean="0"/>
              <a:t> 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6336704"/>
          </a:xfrm>
        </p:spPr>
        <p:txBody>
          <a:bodyPr>
            <a:normAutofit fontScale="62500" lnSpcReduction="20000"/>
          </a:bodyPr>
          <a:lstStyle/>
          <a:p>
            <a:r>
              <a:rPr lang="el-GR" dirty="0" smtClean="0"/>
              <a:t>Είδη Μερικών Διαφορικών Εξισώσεων (ΜΔΕ)</a:t>
            </a:r>
            <a:endParaRPr lang="en-US" dirty="0" smtClean="0"/>
          </a:p>
          <a:p>
            <a:r>
              <a:rPr lang="el-GR" dirty="0" smtClean="0"/>
              <a:t>Ελλειπτικές ΜΔΕ</a:t>
            </a:r>
          </a:p>
          <a:p>
            <a:r>
              <a:rPr lang="el-GR" dirty="0" smtClean="0"/>
              <a:t>Παραβολικές ΜΔΕ</a:t>
            </a:r>
          </a:p>
          <a:p>
            <a:r>
              <a:rPr lang="el-GR" dirty="0" smtClean="0"/>
              <a:t>Υπερβολικές ΜΔΕ</a:t>
            </a:r>
          </a:p>
          <a:p>
            <a:r>
              <a:rPr lang="el-GR" dirty="0" smtClean="0"/>
              <a:t>Συσχέτιση ΜΔΕ με γενική εξίσωση μεταφοράς</a:t>
            </a:r>
          </a:p>
          <a:p>
            <a:r>
              <a:rPr lang="el-GR" dirty="0" smtClean="0"/>
              <a:t>Βασικά στοιχεία επίλυσης με </a:t>
            </a:r>
            <a:r>
              <a:rPr lang="en-US" dirty="0" smtClean="0"/>
              <a:t>CFD</a:t>
            </a:r>
            <a:endParaRPr lang="el-GR" dirty="0" smtClean="0"/>
          </a:p>
          <a:p>
            <a:r>
              <a:rPr lang="el-GR" dirty="0" smtClean="0"/>
              <a:t>Διαδικασία επίλυσης</a:t>
            </a:r>
          </a:p>
          <a:p>
            <a:r>
              <a:rPr lang="el-GR" dirty="0" smtClean="0"/>
              <a:t>Τύποι πλεγμάτων</a:t>
            </a:r>
          </a:p>
          <a:p>
            <a:r>
              <a:rPr lang="el-GR" dirty="0" smtClean="0"/>
              <a:t>Ορολογία πλεγμάτων</a:t>
            </a:r>
          </a:p>
          <a:p>
            <a:r>
              <a:rPr lang="el-GR" dirty="0" smtClean="0"/>
              <a:t>Μέθοδος πεπερασμένων διαφορών</a:t>
            </a:r>
          </a:p>
          <a:p>
            <a:r>
              <a:rPr lang="el-GR" dirty="0" smtClean="0"/>
              <a:t>Μέθοδος πεπερασμένων όγκων</a:t>
            </a:r>
            <a:endParaRPr lang="en-US" dirty="0" smtClean="0"/>
          </a:p>
          <a:p>
            <a:r>
              <a:rPr lang="el-GR" dirty="0" smtClean="0"/>
              <a:t>Μέθοδος πεπερασμένων στοιχείων</a:t>
            </a:r>
          </a:p>
          <a:p>
            <a:r>
              <a:rPr lang="el-GR" dirty="0" smtClean="0"/>
              <a:t>Επίλυση γραμμικών συστημάτων</a:t>
            </a:r>
          </a:p>
          <a:p>
            <a:r>
              <a:rPr lang="el-GR" smtClean="0"/>
              <a:t>Άμεσες μέθοδοι</a:t>
            </a:r>
            <a:endParaRPr lang="el-GR" dirty="0" smtClean="0"/>
          </a:p>
          <a:p>
            <a:r>
              <a:rPr lang="el-GR" dirty="0" smtClean="0"/>
              <a:t>Επαναληπτικές μέθοδοι</a:t>
            </a:r>
          </a:p>
          <a:p>
            <a:r>
              <a:rPr lang="el-GR" dirty="0" smtClean="0"/>
              <a:t>Ακρίβεια</a:t>
            </a:r>
          </a:p>
          <a:p>
            <a:r>
              <a:rPr lang="el-GR" dirty="0" smtClean="0"/>
              <a:t>Συνέπεια</a:t>
            </a:r>
          </a:p>
          <a:p>
            <a:r>
              <a:rPr lang="el-GR" dirty="0" smtClean="0"/>
              <a:t>Σύγκλιση</a:t>
            </a:r>
          </a:p>
          <a:p>
            <a:r>
              <a:rPr lang="el-GR" dirty="0" smtClean="0"/>
              <a:t>Ευστάθεια</a:t>
            </a:r>
          </a:p>
          <a:p>
            <a:pPr marL="0" indent="0">
              <a:buNone/>
            </a:pPr>
            <a:r>
              <a:rPr lang="el-GR" dirty="0"/>
              <a:t>	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82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b="1" dirty="0" smtClean="0">
                <a:cs typeface="Times New Roman" pitchFamily="18" charset="0"/>
              </a:rPr>
              <a:t>Είδη Μερικών Διαφορικών Εξισώσεων (ΜΔΕ)</a:t>
            </a:r>
            <a:endParaRPr lang="el-GR" sz="3600" b="1" dirty="0"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9719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 smtClean="0">
                <a:cs typeface="Times New Roman" pitchFamily="18" charset="0"/>
              </a:rPr>
              <a:t>Θεωρούμε την δεύτερης τάξης μερική διαφορική εξίσωση για την ποσότητα φ(</a:t>
            </a:r>
            <a:r>
              <a:rPr lang="el-GR" sz="2400" dirty="0" err="1" smtClean="0">
                <a:cs typeface="Times New Roman" pitchFamily="18" charset="0"/>
              </a:rPr>
              <a:t>x,y</a:t>
            </a:r>
            <a:r>
              <a:rPr lang="el-GR" sz="2400" dirty="0" smtClean="0">
                <a:cs typeface="Times New Roman" pitchFamily="18" charset="0"/>
              </a:rPr>
              <a:t>):</a:t>
            </a:r>
          </a:p>
          <a:p>
            <a:endParaRPr lang="el-GR" dirty="0" smtClean="0"/>
          </a:p>
          <a:p>
            <a:endParaRPr lang="el-GR" dirty="0" smtClean="0"/>
          </a:p>
          <a:p>
            <a:pPr marL="0" indent="0">
              <a:buNone/>
            </a:pPr>
            <a:r>
              <a:rPr lang="el-GR" sz="2400" dirty="0" smtClean="0">
                <a:cs typeface="Times New Roman" pitchFamily="18" charset="0"/>
              </a:rPr>
              <a:t>Έστω ότι οι συντελεστές </a:t>
            </a:r>
            <a:r>
              <a:rPr lang="en-US" sz="2400" dirty="0" smtClean="0">
                <a:cs typeface="Times New Roman" pitchFamily="18" charset="0"/>
              </a:rPr>
              <a:t>a,</a:t>
            </a:r>
            <a:r>
              <a:rPr lang="el-GR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b,</a:t>
            </a:r>
            <a:r>
              <a:rPr lang="el-GR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c,</a:t>
            </a:r>
            <a:r>
              <a:rPr lang="el-GR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d,</a:t>
            </a:r>
            <a:r>
              <a:rPr lang="el-GR" sz="24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Times New Roman" pitchFamily="18" charset="0"/>
              </a:rPr>
              <a:t>e</a:t>
            </a:r>
            <a:r>
              <a:rPr lang="el-GR" sz="2400" dirty="0" smtClean="0">
                <a:cs typeface="Times New Roman" pitchFamily="18" charset="0"/>
              </a:rPr>
              <a:t> και </a:t>
            </a:r>
            <a:r>
              <a:rPr lang="en-US" sz="2400" dirty="0" smtClean="0">
                <a:cs typeface="Times New Roman" pitchFamily="18" charset="0"/>
              </a:rPr>
              <a:t>f </a:t>
            </a:r>
            <a:r>
              <a:rPr lang="el-GR" sz="2400" dirty="0" smtClean="0">
                <a:cs typeface="Times New Roman" pitchFamily="18" charset="0"/>
              </a:rPr>
              <a:t>είναι γραμμικοί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l-GR" sz="2400" dirty="0" smtClean="0">
                <a:cs typeface="Times New Roman" pitchFamily="18" charset="0"/>
              </a:rPr>
              <a:t>αλλά μπορούν να είναι συναρτήσεις του </a:t>
            </a:r>
            <a:r>
              <a:rPr lang="en-US" sz="2400" dirty="0" smtClean="0">
                <a:cs typeface="Times New Roman" pitchFamily="18" charset="0"/>
              </a:rPr>
              <a:t>(</a:t>
            </a:r>
            <a:r>
              <a:rPr lang="en-US" sz="2400" dirty="0" err="1" smtClean="0">
                <a:cs typeface="Times New Roman" pitchFamily="18" charset="0"/>
              </a:rPr>
              <a:t>x,y</a:t>
            </a:r>
            <a:r>
              <a:rPr lang="en-US" sz="2400" dirty="0" smtClean="0">
                <a:cs typeface="Times New Roman" pitchFamily="18" charset="0"/>
              </a:rPr>
              <a:t>)</a:t>
            </a:r>
            <a:r>
              <a:rPr lang="el-GR" sz="2400" dirty="0" smtClean="0">
                <a:cs typeface="Times New Roman" pitchFamily="18" charset="0"/>
              </a:rPr>
              <a:t>. Άρα</a:t>
            </a:r>
          </a:p>
          <a:p>
            <a:pPr marL="0" indent="0">
              <a:buNone/>
            </a:pPr>
            <a:r>
              <a:rPr lang="el-GR" sz="2400" dirty="0">
                <a:cs typeface="Times New Roman" pitchFamily="18" charset="0"/>
              </a:rPr>
              <a:t> </a:t>
            </a:r>
            <a:r>
              <a:rPr lang="el-GR" sz="2400" dirty="0" smtClean="0">
                <a:cs typeface="Times New Roman" pitchFamily="18" charset="0"/>
              </a:rPr>
              <a:t>                                                          </a:t>
            </a:r>
          </a:p>
          <a:p>
            <a:pPr marL="0" indent="0">
              <a:buNone/>
            </a:pPr>
            <a:endParaRPr lang="el-GR" sz="2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400" dirty="0" smtClean="0">
                <a:cs typeface="Times New Roman" pitchFamily="18" charset="0"/>
              </a:rPr>
              <a:t>όπου</a:t>
            </a:r>
            <a:r>
              <a:rPr lang="en-US" sz="2400" dirty="0" smtClean="0">
                <a:cs typeface="Times New Roman" pitchFamily="18" charset="0"/>
              </a:rPr>
              <a:t>:</a:t>
            </a:r>
            <a:endParaRPr lang="el-GR" sz="2400" dirty="0">
              <a:cs typeface="Times New Roman" pitchFamily="18" charset="0"/>
            </a:endParaRPr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466950"/>
              </p:ext>
            </p:extLst>
          </p:nvPr>
        </p:nvGraphicFramePr>
        <p:xfrm>
          <a:off x="1790700" y="2608293"/>
          <a:ext cx="55626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Equation" r:id="rId3" imgW="2692400" imgH="241300" progId="Equation.DSMT4">
                  <p:embed/>
                </p:oleObj>
              </mc:Choice>
              <mc:Fallback>
                <p:oleObj name="Equation" r:id="rId3" imgW="2692400" imgH="2413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608293"/>
                        <a:ext cx="556260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464079"/>
              </p:ext>
            </p:extLst>
          </p:nvPr>
        </p:nvGraphicFramePr>
        <p:xfrm>
          <a:off x="3695700" y="4521347"/>
          <a:ext cx="17526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Equation" r:id="rId5" imgW="812447" imgH="203112" progId="Equation.DSMT4">
                  <p:embed/>
                </p:oleObj>
              </mc:Choice>
              <mc:Fallback>
                <p:oleObj name="Equation" r:id="rId5" imgW="812447" imgH="203112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4521347"/>
                        <a:ext cx="17526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1790700" y="5248473"/>
            <a:ext cx="4572000" cy="15327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>
                <a:latin typeface="+mj-lt"/>
                <a:cs typeface="Times New Roman" pitchFamily="18" charset="0"/>
              </a:rPr>
              <a:t>1.    </a:t>
            </a:r>
            <a:r>
              <a:rPr lang="en-US" sz="2400" i="1" dirty="0" smtClean="0">
                <a:latin typeface="+mj-lt"/>
                <a:cs typeface="Times New Roman" pitchFamily="18" charset="0"/>
              </a:rPr>
              <a:t>D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&lt; 0 </a:t>
            </a:r>
            <a:r>
              <a:rPr lang="el-GR" sz="2400" dirty="0" smtClean="0">
                <a:latin typeface="+mj-lt"/>
                <a:cs typeface="Times New Roman" pitchFamily="18" charset="0"/>
              </a:rPr>
              <a:t>Ελλειπτική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l-GR" sz="2400" dirty="0" smtClean="0">
                <a:latin typeface="+mj-lt"/>
                <a:cs typeface="Times New Roman" pitchFamily="18" charset="0"/>
              </a:rPr>
              <a:t>ΜΔΕ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i="1" dirty="0" smtClean="0">
                <a:latin typeface="+mj-lt"/>
                <a:cs typeface="Times New Roman" pitchFamily="18" charset="0"/>
              </a:rPr>
              <a:t>2.    D</a:t>
            </a:r>
            <a:r>
              <a:rPr lang="el-GR" sz="2400" i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=</a:t>
            </a:r>
            <a:r>
              <a:rPr lang="el-GR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0 </a:t>
            </a:r>
            <a:r>
              <a:rPr lang="el-GR" sz="2400" dirty="0" smtClean="0">
                <a:latin typeface="+mj-lt"/>
                <a:cs typeface="Times New Roman" pitchFamily="18" charset="0"/>
              </a:rPr>
              <a:t>Παραβολική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l-GR" sz="2400" dirty="0" smtClean="0">
                <a:latin typeface="+mj-lt"/>
                <a:cs typeface="Times New Roman" pitchFamily="18" charset="0"/>
              </a:rPr>
              <a:t>ΜΔΕ</a:t>
            </a:r>
            <a:endParaRPr lang="en-US" sz="2400" dirty="0" smtClean="0">
              <a:latin typeface="+mj-lt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US" sz="2400" i="1" dirty="0" smtClean="0">
                <a:latin typeface="+mj-lt"/>
                <a:cs typeface="Times New Roman" pitchFamily="18" charset="0"/>
              </a:rPr>
              <a:t>3.    D</a:t>
            </a:r>
            <a:r>
              <a:rPr lang="el-GR" sz="2400" i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&gt;</a:t>
            </a:r>
            <a:r>
              <a:rPr lang="el-GR" sz="2400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dirty="0" smtClean="0">
                <a:latin typeface="+mj-lt"/>
                <a:cs typeface="Times New Roman" pitchFamily="18" charset="0"/>
              </a:rPr>
              <a:t>0 </a:t>
            </a:r>
            <a:r>
              <a:rPr lang="el-GR" sz="2400" dirty="0" smtClean="0">
                <a:latin typeface="+mj-lt"/>
                <a:cs typeface="Times New Roman" pitchFamily="18" charset="0"/>
              </a:rPr>
              <a:t>Υπερβολική</a:t>
            </a:r>
            <a:r>
              <a:rPr lang="en-US" sz="2400" dirty="0" smtClean="0">
                <a:latin typeface="+mj-lt"/>
                <a:cs typeface="Times New Roman" pitchFamily="18" charset="0"/>
              </a:rPr>
              <a:t> </a:t>
            </a:r>
            <a:r>
              <a:rPr lang="el-GR" sz="2400" dirty="0" smtClean="0">
                <a:latin typeface="+mj-lt"/>
                <a:cs typeface="Times New Roman" pitchFamily="18" charset="0"/>
              </a:rPr>
              <a:t>ΜΔΕ</a:t>
            </a:r>
            <a:endParaRPr lang="en-US" sz="24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01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42900" y="1776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b="1" dirty="0" smtClean="0">
                <a:cs typeface="Times New Roman" pitchFamily="18" charset="0"/>
              </a:rPr>
              <a:t/>
            </a:r>
            <a:br>
              <a:rPr lang="el-GR" b="1" dirty="0" smtClean="0">
                <a:cs typeface="Times New Roman" pitchFamily="18" charset="0"/>
              </a:rPr>
            </a:br>
            <a:r>
              <a:rPr lang="el-GR" sz="4000" b="1" dirty="0" err="1" smtClean="0">
                <a:cs typeface="Times New Roman" pitchFamily="18" charset="0"/>
              </a:rPr>
              <a:t>Ελλεπτικές</a:t>
            </a:r>
            <a:r>
              <a:rPr lang="el-GR" sz="4000" b="1" dirty="0" smtClean="0">
                <a:cs typeface="Times New Roman" pitchFamily="18" charset="0"/>
              </a:rPr>
              <a:t> ΜΔΕ</a:t>
            </a:r>
            <a:r>
              <a:rPr lang="el-GR" b="1" dirty="0" smtClean="0">
                <a:cs typeface="Times New Roman" pitchFamily="18" charset="0"/>
              </a:rPr>
              <a:t/>
            </a:r>
            <a:br>
              <a:rPr lang="el-GR" b="1" dirty="0" smtClean="0"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>
                <a:cs typeface="Times New Roman" pitchFamily="18" charset="0"/>
              </a:rPr>
              <a:t>Έστω ότι αγωγή θερμότητας σε επίπεδη πλάκα σε μία διάσταση (</a:t>
            </a:r>
            <a:r>
              <a:rPr lang="en-US" sz="2400" dirty="0" smtClean="0">
                <a:cs typeface="Times New Roman" pitchFamily="18" charset="0"/>
              </a:rPr>
              <a:t>1-D</a:t>
            </a:r>
            <a:r>
              <a:rPr lang="el-GR" sz="2400" dirty="0" smtClean="0">
                <a:cs typeface="Times New Roman" pitchFamily="18" charset="0"/>
              </a:rPr>
              <a:t>)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l-GR" sz="2400" dirty="0" smtClean="0">
                <a:cs typeface="Times New Roman" pitchFamily="18" charset="0"/>
              </a:rPr>
              <a:t>με σταθερή θερμική αγωγιμότητα:</a:t>
            </a:r>
          </a:p>
          <a:p>
            <a:pPr marL="0" indent="0">
              <a:buNone/>
            </a:pPr>
            <a:endParaRPr lang="el-GR" sz="2400" dirty="0">
              <a:cs typeface="Times New Roman" pitchFamily="18" charset="0"/>
            </a:endParaRPr>
          </a:p>
          <a:p>
            <a:pPr marL="0" indent="0">
              <a:buNone/>
            </a:pPr>
            <a:endParaRPr lang="el-GR" sz="24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el-GR" sz="2400" dirty="0">
              <a:cs typeface="Times New Roman" pitchFamily="18" charset="0"/>
            </a:endParaRPr>
          </a:p>
          <a:p>
            <a:pPr marL="0" indent="0">
              <a:buNone/>
            </a:pPr>
            <a:endParaRPr lang="el-GR" sz="24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400" dirty="0" smtClean="0">
                <a:cs typeface="Times New Roman" pitchFamily="18" charset="0"/>
              </a:rPr>
              <a:t>Με οριακές συνθήκες</a:t>
            </a:r>
            <a:r>
              <a:rPr lang="en-US" sz="2400" dirty="0" smtClean="0">
                <a:cs typeface="Times New Roman" pitchFamily="18" charset="0"/>
              </a:rPr>
              <a:t>:</a:t>
            </a:r>
          </a:p>
          <a:p>
            <a:endParaRPr lang="el-GR" sz="2400" dirty="0" smtClean="0">
              <a:cs typeface="Times New Roman" pitchFamily="18" charset="0"/>
            </a:endParaRPr>
          </a:p>
          <a:p>
            <a:endParaRPr lang="el-GR" sz="2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400" dirty="0" smtClean="0">
                <a:cs typeface="Times New Roman" pitchFamily="18" charset="0"/>
              </a:rPr>
              <a:t>Συνεπάγεται ότι</a:t>
            </a:r>
            <a:r>
              <a:rPr lang="en-US" sz="2400" dirty="0" smtClean="0">
                <a:cs typeface="Times New Roman" pitchFamily="18" charset="0"/>
              </a:rPr>
              <a:t>:</a:t>
            </a:r>
            <a:endParaRPr lang="el-GR" sz="2400" dirty="0">
              <a:cs typeface="Times New Roman" pitchFamily="18" charset="0"/>
            </a:endParaRP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6850903" y="1905000"/>
            <a:ext cx="1524000" cy="2895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6324600" y="2590800"/>
            <a:ext cx="40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i="1"/>
              <a:t>Τ</a:t>
            </a:r>
            <a:r>
              <a:rPr lang="el-GR" i="1" baseline="-25000"/>
              <a:t>ο</a:t>
            </a:r>
            <a:endParaRPr lang="en-US" i="1" baseline="-25000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8458200" y="3124200"/>
            <a:ext cx="40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i="1"/>
              <a:t>Τ</a:t>
            </a:r>
            <a:r>
              <a:rPr lang="en-GB" i="1" baseline="-25000"/>
              <a:t>L</a:t>
            </a:r>
            <a:endParaRPr lang="en-US" i="1" baseline="-25000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6858000" y="2895600"/>
            <a:ext cx="1524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>
            <a:off x="7772400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>
            <a:off x="6858000" y="4114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7467600" y="38862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i="1" dirty="0"/>
              <a:t>L</a:t>
            </a:r>
            <a:endParaRPr lang="en-US" i="1" dirty="0"/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>
            <a:off x="6858000" y="3581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7" name="Text Box 34"/>
          <p:cNvSpPr txBox="1">
            <a:spLocks noChangeArrowheads="1"/>
          </p:cNvSpPr>
          <p:nvPr/>
        </p:nvSpPr>
        <p:spPr bwMode="auto">
          <a:xfrm>
            <a:off x="7680325" y="33131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/>
              <a:t>x</a:t>
            </a:r>
            <a:endParaRPr lang="en-US" i="1"/>
          </a:p>
        </p:txBody>
      </p:sp>
      <p:graphicFrame>
        <p:nvGraphicFramePr>
          <p:cNvPr id="28" name="Αντικείμενο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194792"/>
              </p:ext>
            </p:extLst>
          </p:nvPr>
        </p:nvGraphicFramePr>
        <p:xfrm>
          <a:off x="2051720" y="2318543"/>
          <a:ext cx="184785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Equation" r:id="rId3" imgW="876300" imgH="431800" progId="Equation.DSMT4">
                  <p:embed/>
                </p:oleObj>
              </mc:Choice>
              <mc:Fallback>
                <p:oleObj name="Equation" r:id="rId3" imgW="876300" imgH="431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2318543"/>
                        <a:ext cx="184785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Αντικείμενο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53095"/>
              </p:ext>
            </p:extLst>
          </p:nvPr>
        </p:nvGraphicFramePr>
        <p:xfrm>
          <a:off x="3899570" y="3422298"/>
          <a:ext cx="11430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" name="Equation" r:id="rId5" imgW="647700" imgH="508000" progId="Equation.DSMT4">
                  <p:embed/>
                </p:oleObj>
              </mc:Choice>
              <mc:Fallback>
                <p:oleObj name="Equation" r:id="rId5" imgW="647700" imgH="5080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9570" y="3422298"/>
                        <a:ext cx="1143000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Αντικείμενο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432363"/>
              </p:ext>
            </p:extLst>
          </p:nvPr>
        </p:nvGraphicFramePr>
        <p:xfrm>
          <a:off x="3429000" y="4830521"/>
          <a:ext cx="22860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7" imgW="1295400" imgH="393700" progId="Equation.DSMT4">
                  <p:embed/>
                </p:oleObj>
              </mc:Choice>
              <mc:Fallback>
                <p:oleObj name="Equation" r:id="rId7" imgW="1295400" imgH="3937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830521"/>
                        <a:ext cx="22860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675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l-GR" sz="4000" b="1" dirty="0" smtClean="0">
                <a:cs typeface="Times New Roman" pitchFamily="18" charset="0"/>
              </a:rPr>
              <a:t>Παραβολικές</a:t>
            </a:r>
            <a:r>
              <a:rPr lang="en-US" sz="4000" b="1" dirty="0" smtClean="0">
                <a:cs typeface="Times New Roman" pitchFamily="18" charset="0"/>
              </a:rPr>
              <a:t> </a:t>
            </a:r>
            <a:r>
              <a:rPr lang="el-GR" sz="4000" b="1" dirty="0" smtClean="0">
                <a:cs typeface="Times New Roman" pitchFamily="18" charset="0"/>
              </a:rPr>
              <a:t>ΜΔΕ</a:t>
            </a:r>
            <a:r>
              <a:rPr lang="el-GR" sz="4000" b="1" dirty="0">
                <a:cs typeface="Times New Roman" pitchFamily="18" charset="0"/>
              </a:rPr>
              <a:t/>
            </a:r>
            <a:br>
              <a:rPr lang="el-GR" sz="4000" b="1" dirty="0">
                <a:cs typeface="Times New Roman" pitchFamily="18" charset="0"/>
              </a:rPr>
            </a:br>
            <a:endParaRPr lang="el-GR" sz="4000" b="1" dirty="0">
              <a:cs typeface="Times New Roman" pitchFamily="18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6861175" y="1219200"/>
            <a:ext cx="1524000" cy="2895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7772400" y="3686036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6908240" y="3660822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7517840" y="346401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i="1" dirty="0"/>
              <a:t>L</a:t>
            </a:r>
            <a:endParaRPr lang="en-US" i="1" dirty="0"/>
          </a:p>
        </p:txBody>
      </p:sp>
      <p:sp>
        <p:nvSpPr>
          <p:cNvPr id="8" name="Line 21"/>
          <p:cNvSpPr>
            <a:spLocks noChangeShapeType="1"/>
          </p:cNvSpPr>
          <p:nvPr/>
        </p:nvSpPr>
        <p:spPr bwMode="auto">
          <a:xfrm>
            <a:off x="6819900" y="291352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7652544" y="291352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i="1" dirty="0"/>
              <a:t>x</a:t>
            </a:r>
            <a:endParaRPr lang="en-US" i="1" dirty="0"/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7593806" y="1772816"/>
            <a:ext cx="357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i="1" dirty="0"/>
              <a:t>Τ</a:t>
            </a:r>
            <a:r>
              <a:rPr lang="en-GB" i="1" baseline="-25000" dirty="0" err="1"/>
              <a:t>i</a:t>
            </a:r>
            <a:endParaRPr lang="en-US" i="1" baseline="-25000" dirty="0"/>
          </a:p>
        </p:txBody>
      </p:sp>
      <p:sp>
        <p:nvSpPr>
          <p:cNvPr id="13" name="Text Box 31"/>
          <p:cNvSpPr txBox="1">
            <a:spLocks noGrp="1" noChangeArrowheads="1"/>
          </p:cNvSpPr>
          <p:nvPr>
            <p:ph idx="1"/>
          </p:nvPr>
        </p:nvSpPr>
        <p:spPr bwMode="auto">
          <a:xfrm>
            <a:off x="80194" y="980728"/>
            <a:ext cx="5139878" cy="518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2400" dirty="0" smtClean="0">
                <a:cs typeface="Times New Roman" pitchFamily="18" charset="0"/>
              </a:rPr>
              <a:t>Έστω χρονικά μεταβαλλόμενη μονοδιάστατη ροή ρευστού με σταθερές ιδιότητες</a:t>
            </a:r>
            <a:r>
              <a:rPr lang="en-US" sz="2400" dirty="0" smtClean="0">
                <a:cs typeface="Times New Roman" pitchFamily="18" charset="0"/>
              </a:rPr>
              <a:t>:</a:t>
            </a:r>
            <a:endParaRPr lang="el-GR" sz="2400" dirty="0" smtClean="0">
              <a:cs typeface="Times New Roman" pitchFamily="18" charset="0"/>
            </a:endParaRPr>
          </a:p>
          <a:p>
            <a:endParaRPr lang="el-GR" sz="2400" dirty="0">
              <a:cs typeface="Times New Roman" pitchFamily="18" charset="0"/>
            </a:endParaRPr>
          </a:p>
          <a:p>
            <a:endParaRPr lang="el-GR" sz="2400" dirty="0" smtClean="0">
              <a:cs typeface="Times New Roman" pitchFamily="18" charset="0"/>
            </a:endParaRPr>
          </a:p>
          <a:p>
            <a:endParaRPr lang="el-GR" sz="2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400" dirty="0" smtClean="0">
                <a:cs typeface="Times New Roman" pitchFamily="18" charset="0"/>
              </a:rPr>
              <a:t>με αρχικές και οριακές συνθήκες</a:t>
            </a:r>
            <a:r>
              <a:rPr lang="en-US" sz="2400" dirty="0" smtClean="0">
                <a:cs typeface="Times New Roman" pitchFamily="18" charset="0"/>
              </a:rPr>
              <a:t>:</a:t>
            </a:r>
            <a:endParaRPr lang="el-GR" sz="2400" dirty="0" smtClean="0">
              <a:cs typeface="Times New Roman" pitchFamily="18" charset="0"/>
            </a:endParaRPr>
          </a:p>
          <a:p>
            <a:pPr marL="0" indent="0">
              <a:buNone/>
            </a:pPr>
            <a:endParaRPr lang="el-GR" sz="2400" dirty="0">
              <a:cs typeface="Times New Roman" pitchFamily="18" charset="0"/>
            </a:endParaRPr>
          </a:p>
          <a:p>
            <a:pPr marL="0" indent="0">
              <a:buNone/>
            </a:pPr>
            <a:endParaRPr lang="el-GR" sz="24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400" dirty="0" smtClean="0">
                <a:cs typeface="Times New Roman" pitchFamily="18" charset="0"/>
              </a:rPr>
              <a:t>Άρα</a:t>
            </a:r>
          </a:p>
          <a:p>
            <a:pPr marL="0" indent="0">
              <a:buNone/>
            </a:pPr>
            <a:endParaRPr lang="el-GR" sz="2400" dirty="0"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400" dirty="0" smtClean="0">
                <a:cs typeface="Times New Roman" pitchFamily="18" charset="0"/>
              </a:rPr>
              <a:t>Συνεπάγεται</a:t>
            </a:r>
          </a:p>
        </p:txBody>
      </p:sp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8458200" y="2474256"/>
            <a:ext cx="40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i="1" dirty="0"/>
              <a:t>Τ</a:t>
            </a:r>
            <a:r>
              <a:rPr lang="en-GB" i="1" baseline="-25000" dirty="0"/>
              <a:t>L</a:t>
            </a:r>
            <a:endParaRPr lang="en-US" i="1" baseline="-25000" dirty="0"/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6248400" y="2300287"/>
            <a:ext cx="407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i="1" dirty="0"/>
              <a:t>Τ</a:t>
            </a:r>
            <a:r>
              <a:rPr lang="el-GR" i="1" baseline="-25000" dirty="0"/>
              <a:t>ο</a:t>
            </a:r>
            <a:endParaRPr lang="en-US" i="1" baseline="-25000" dirty="0"/>
          </a:p>
        </p:txBody>
      </p:sp>
      <p:graphicFrame>
        <p:nvGraphicFramePr>
          <p:cNvPr id="16" name="Αντικείμενο 15"/>
          <p:cNvGraphicFramePr>
            <a:graphicFrameLocks noChangeAspect="1"/>
          </p:cNvGraphicFramePr>
          <p:nvPr/>
        </p:nvGraphicFramePr>
        <p:xfrm>
          <a:off x="2743200" y="2133600"/>
          <a:ext cx="14351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tion" r:id="rId3" imgW="774364" imgH="418918" progId="Equation.DSMT4">
                  <p:embed/>
                </p:oleObj>
              </mc:Choice>
              <mc:Fallback>
                <p:oleObj name="Equation" r:id="rId3" imgW="774364" imgH="418918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33600"/>
                        <a:ext cx="1435100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Αντικείμενο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076127"/>
              </p:ext>
            </p:extLst>
          </p:nvPr>
        </p:nvGraphicFramePr>
        <p:xfrm>
          <a:off x="4779557" y="3160296"/>
          <a:ext cx="1671638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Equation" r:id="rId5" imgW="901700" imgH="685800" progId="Equation.DSMT4">
                  <p:embed/>
                </p:oleObj>
              </mc:Choice>
              <mc:Fallback>
                <p:oleObj name="Equation" r:id="rId5" imgW="901700" imgH="6858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557" y="3160296"/>
                        <a:ext cx="1671638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Αντικείμενο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052343"/>
              </p:ext>
            </p:extLst>
          </p:nvPr>
        </p:nvGraphicFramePr>
        <p:xfrm>
          <a:off x="3396642" y="4655488"/>
          <a:ext cx="5246688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Equation" r:id="rId7" imgW="2832100" imgH="965200" progId="Equation.DSMT4">
                  <p:embed/>
                </p:oleObj>
              </mc:Choice>
              <mc:Fallback>
                <p:oleObj name="Equation" r:id="rId7" imgW="2832100" imgH="96520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642" y="4655488"/>
                        <a:ext cx="5246688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329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76251" y="506415"/>
            <a:ext cx="8229600" cy="850106"/>
          </a:xfrm>
        </p:spPr>
        <p:txBody>
          <a:bodyPr>
            <a:noAutofit/>
          </a:bodyPr>
          <a:lstStyle/>
          <a:p>
            <a:r>
              <a:rPr lang="el-GR" sz="3600" b="1" dirty="0" smtClean="0">
                <a:cs typeface="Times New Roman" pitchFamily="18" charset="0"/>
              </a:rPr>
              <a:t>Υπερβολικές</a:t>
            </a:r>
            <a:r>
              <a:rPr lang="en-US" sz="3600" b="1" dirty="0" smtClean="0">
                <a:cs typeface="Times New Roman" pitchFamily="18" charset="0"/>
              </a:rPr>
              <a:t> </a:t>
            </a:r>
            <a:r>
              <a:rPr lang="el-GR" sz="3600" b="1" dirty="0" smtClean="0">
                <a:cs typeface="Times New Roman" pitchFamily="18" charset="0"/>
              </a:rPr>
              <a:t>ΜΔΕ</a:t>
            </a:r>
            <a:r>
              <a:rPr lang="el-GR" sz="4000" b="1" dirty="0" smtClean="0">
                <a:cs typeface="Times New Roman" pitchFamily="18" charset="0"/>
              </a:rPr>
              <a:t/>
            </a:r>
            <a:br>
              <a:rPr lang="el-GR" sz="4000" b="1" dirty="0" smtClean="0"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endParaRPr lang="el-G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>
                <a:cs typeface="Times New Roman" pitchFamily="18" charset="0"/>
              </a:rPr>
              <a:t>Έστω ότι συναγωγή θερμοκρασίας όπου αλλάζει βαθμιδωτά με τις παρακάτω οριακές και αρχικές συνθήκες</a:t>
            </a:r>
            <a:r>
              <a:rPr lang="en-US" sz="2400" dirty="0" smtClean="0">
                <a:cs typeface="Times New Roman" pitchFamily="18" charset="0"/>
              </a:rPr>
              <a:t>:</a:t>
            </a:r>
            <a:endParaRPr lang="el-GR" sz="2400" dirty="0" smtClean="0">
              <a:cs typeface="Times New Roman" pitchFamily="18" charset="0"/>
            </a:endParaRPr>
          </a:p>
          <a:p>
            <a:endParaRPr lang="el-GR" sz="2400" dirty="0">
              <a:cs typeface="Times New Roman" pitchFamily="18" charset="0"/>
            </a:endParaRPr>
          </a:p>
          <a:p>
            <a:endParaRPr lang="el-GR" sz="2400" dirty="0" smtClean="0">
              <a:cs typeface="Times New Roman" pitchFamily="18" charset="0"/>
            </a:endParaRPr>
          </a:p>
          <a:p>
            <a:endParaRPr lang="el-GR" sz="2400" dirty="0">
              <a:cs typeface="Times New Roman" pitchFamily="18" charset="0"/>
            </a:endParaRPr>
          </a:p>
          <a:p>
            <a:endParaRPr lang="el-GR" sz="2400" dirty="0" smtClean="0">
              <a:cs typeface="Times New Roman" pitchFamily="18" charset="0"/>
            </a:endParaRPr>
          </a:p>
          <a:p>
            <a:endParaRPr lang="el-GR" sz="2400" dirty="0">
              <a:cs typeface="Times New Roman" pitchFamily="18" charset="0"/>
            </a:endParaRPr>
          </a:p>
          <a:p>
            <a:endParaRPr lang="el-GR" sz="24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2400" dirty="0" smtClean="0">
                <a:cs typeface="Times New Roman" pitchFamily="18" charset="0"/>
              </a:rPr>
              <a:t>Επομένως έχουμε</a:t>
            </a:r>
            <a:r>
              <a:rPr lang="en-US" sz="2400" dirty="0" smtClean="0">
                <a:cs typeface="Times New Roman" pitchFamily="18" charset="0"/>
              </a:rPr>
              <a:t>: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Αντικείμενο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353346"/>
              </p:ext>
            </p:extLst>
          </p:nvPr>
        </p:nvGraphicFramePr>
        <p:xfrm>
          <a:off x="1179134" y="2916406"/>
          <a:ext cx="170338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Equation" r:id="rId3" imgW="914400" imgH="457200" progId="Equation.DSMT4">
                  <p:embed/>
                </p:oleObj>
              </mc:Choice>
              <mc:Fallback>
                <p:oleObj name="Equation" r:id="rId3" imgW="914400" imgH="4572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134" y="2916406"/>
                        <a:ext cx="170338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Αντικείμενο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871668"/>
              </p:ext>
            </p:extLst>
          </p:nvPr>
        </p:nvGraphicFramePr>
        <p:xfrm>
          <a:off x="476251" y="1886745"/>
          <a:ext cx="31242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" name="Equation" r:id="rId5" imgW="1777229" imgH="393529" progId="Equation.DSMT4">
                  <p:embed/>
                </p:oleObj>
              </mc:Choice>
              <mc:Fallback>
                <p:oleObj name="Equation" r:id="rId5" imgW="1777229" imgH="393529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1" y="1886745"/>
                        <a:ext cx="31242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Αντικείμενο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4951525"/>
              </p:ext>
            </p:extLst>
          </p:nvPr>
        </p:nvGraphicFramePr>
        <p:xfrm>
          <a:off x="2483768" y="4941168"/>
          <a:ext cx="2286000" cy="169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" name="Equation" r:id="rId7" imgW="1371600" imgH="1016000" progId="Equation.DSMT4">
                  <p:embed/>
                </p:oleObj>
              </mc:Choice>
              <mc:Fallback>
                <p:oleObj name="Equation" r:id="rId7" imgW="1371600" imgH="10160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941168"/>
                        <a:ext cx="2286000" cy="169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064125" y="1812132"/>
            <a:ext cx="4184650" cy="2706688"/>
            <a:chOff x="2928" y="1367"/>
            <a:chExt cx="2636" cy="1705"/>
          </a:xfrm>
        </p:grpSpPr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2976" y="2352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>
              <a:off x="3024" y="3072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3072" y="264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3206" y="237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i="1"/>
                <a:t>u</a:t>
              </a:r>
              <a:endParaRPr lang="en-US" i="1"/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>
              <a:off x="2928" y="2160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5376" y="2016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i="1"/>
                <a:t>x</a:t>
              </a:r>
              <a:endParaRPr lang="en-US" i="1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2928" y="1728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4176" y="1920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 flipV="1">
              <a:off x="4176" y="144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4310" y="141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i="1"/>
                <a:t>T</a:t>
              </a:r>
              <a:endParaRPr lang="en-US" i="1"/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3206" y="1367"/>
              <a:ext cx="25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i="1"/>
                <a:t>T</a:t>
              </a:r>
              <a:r>
                <a:rPr lang="en-GB" i="1" baseline="-25000"/>
                <a:t>0</a:t>
              </a:r>
              <a:endParaRPr lang="en-US" i="1" baseline="-25000"/>
            </a:p>
          </p:txBody>
        </p:sp>
        <p:sp>
          <p:nvSpPr>
            <p:cNvPr id="19" name="Text Box 24"/>
            <p:cNvSpPr txBox="1">
              <a:spLocks noChangeArrowheads="1"/>
            </p:cNvSpPr>
            <p:nvPr/>
          </p:nvSpPr>
          <p:spPr bwMode="auto">
            <a:xfrm>
              <a:off x="4800" y="1632"/>
              <a:ext cx="2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i="1"/>
                <a:t>T</a:t>
              </a:r>
              <a:r>
                <a:rPr lang="en-GB" i="1" baseline="-25000"/>
                <a:t>i</a:t>
              </a:r>
              <a:endParaRPr lang="en-US" i="1" baseline="-25000"/>
            </a:p>
          </p:txBody>
        </p:sp>
      </p:grpSp>
    </p:spTree>
    <p:extLst>
      <p:ext uri="{BB962C8B-B14F-4D97-AF65-F5344CB8AC3E}">
        <p14:creationId xmlns:p14="http://schemas.microsoft.com/office/powerpoint/2010/main" val="549927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773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sz="4000" b="1" dirty="0"/>
              <a:t>Συσχέτιση ΜΔΕ με γενική εξίσωση </a:t>
            </a:r>
            <a:r>
              <a:rPr lang="el-GR" sz="4000" b="1" dirty="0" smtClean="0"/>
              <a:t>μεταφοράς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dirty="0"/>
              <a:t/>
            </a:r>
            <a:br>
              <a:rPr lang="el-GR" dirty="0"/>
            </a:br>
            <a:endParaRPr lang="el-G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l-GR" sz="2400" dirty="0" smtClean="0">
                <a:cs typeface="Times New Roman" pitchFamily="18" charset="0"/>
              </a:rPr>
              <a:t>Περιέχονται και οι τρεις κανονικές μορφές ΜΔΕ</a:t>
            </a:r>
          </a:p>
          <a:p>
            <a:pPr marL="457200" indent="-457200">
              <a:buFont typeface="+mj-lt"/>
              <a:buAutoNum type="arabicParenR"/>
            </a:pPr>
            <a:r>
              <a:rPr lang="el-GR" sz="2400" dirty="0" smtClean="0">
                <a:cs typeface="Times New Roman" pitchFamily="18" charset="0"/>
              </a:rPr>
              <a:t>Έχουμε μικτή συμπεριφορά σε μικτές περιοχές</a:t>
            </a:r>
          </a:p>
          <a:p>
            <a:pPr marL="457200" indent="-457200">
              <a:buFont typeface="+mj-lt"/>
              <a:buAutoNum type="arabicParenR"/>
            </a:pPr>
            <a:r>
              <a:rPr lang="el-GR" sz="2400" dirty="0" smtClean="0">
                <a:cs typeface="Times New Roman" pitchFamily="18" charset="0"/>
              </a:rPr>
              <a:t>Ελλειπτική εξίσωση έχουμε όταν η ροή είναι μόνιμη και με μικρό αριθμό</a:t>
            </a:r>
            <a:r>
              <a:rPr lang="el-GR" sz="2400" i="1" dirty="0" smtClean="0">
                <a:cs typeface="Times New Roman" pitchFamily="18" charset="0"/>
              </a:rPr>
              <a:t> </a:t>
            </a:r>
            <a:r>
              <a:rPr lang="en-US" sz="2400" i="1" dirty="0" smtClean="0">
                <a:cs typeface="Times New Roman" pitchFamily="18" charset="0"/>
              </a:rPr>
              <a:t>Re</a:t>
            </a:r>
          </a:p>
          <a:p>
            <a:pPr marL="457200" indent="-457200">
              <a:buFont typeface="+mj-lt"/>
              <a:buAutoNum type="arabicParenR"/>
            </a:pPr>
            <a:r>
              <a:rPr lang="el-GR" sz="2400" dirty="0">
                <a:cs typeface="Times New Roman" pitchFamily="18" charset="0"/>
              </a:rPr>
              <a:t>Υ</a:t>
            </a:r>
            <a:r>
              <a:rPr lang="el-GR" sz="2400" dirty="0" smtClean="0">
                <a:cs typeface="Times New Roman" pitchFamily="18" charset="0"/>
              </a:rPr>
              <a:t>περβολική εξίσωση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l-GR" sz="2400" dirty="0" smtClean="0">
                <a:cs typeface="Times New Roman" pitchFamily="18" charset="0"/>
              </a:rPr>
              <a:t>όταν ο συντελεστής διάχυσης είναι ίσος με μηδέν</a:t>
            </a:r>
            <a:endParaRPr lang="el-GR" sz="2400" i="1" dirty="0" smtClean="0"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l-GR" sz="2400" dirty="0">
                <a:cs typeface="Times New Roman" pitchFamily="18" charset="0"/>
              </a:rPr>
              <a:t>Π</a:t>
            </a:r>
            <a:r>
              <a:rPr lang="el-GR" sz="2400" dirty="0" smtClean="0">
                <a:cs typeface="Times New Roman" pitchFamily="18" charset="0"/>
              </a:rPr>
              <a:t>αραβολική εξίσωση όταν η ροή είναι χρονικά μεταβαλλόμενη και ο αριθμός </a:t>
            </a:r>
            <a:r>
              <a:rPr lang="en-US" sz="2400" i="1" dirty="0" smtClean="0">
                <a:cs typeface="Times New Roman" pitchFamily="18" charset="0"/>
              </a:rPr>
              <a:t>Re</a:t>
            </a:r>
            <a:r>
              <a:rPr lang="en-US" sz="2400" dirty="0" smtClean="0">
                <a:cs typeface="Times New Roman" pitchFamily="18" charset="0"/>
              </a:rPr>
              <a:t> </a:t>
            </a:r>
            <a:r>
              <a:rPr lang="el-GR" sz="2400" dirty="0" smtClean="0">
                <a:cs typeface="Times New Roman" pitchFamily="18" charset="0"/>
              </a:rPr>
              <a:t>είναι μικρός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038304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1728</Words>
  <Application>Microsoft Office PowerPoint</Application>
  <PresentationFormat>Προβολή στην οθόνη (4:3)</PresentationFormat>
  <Paragraphs>268</Paragraphs>
  <Slides>38</Slides>
  <Notes>5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Θέμα του Office</vt:lpstr>
      <vt:lpstr>1_Θέμα του Office</vt:lpstr>
      <vt:lpstr>2_Θέμα του Office</vt:lpstr>
      <vt:lpstr>Equation</vt:lpstr>
      <vt:lpstr>Υπολογιστική Ρευστομηχανική</vt:lpstr>
      <vt:lpstr>Άδειες Χρήσης </vt:lpstr>
      <vt:lpstr>Χρηματοδότηση </vt:lpstr>
      <vt:lpstr>Σκοποί  ενότητας  </vt:lpstr>
      <vt:lpstr>Είδη Μερικών Διαφορικών Εξισώσεων (ΜΔΕ)</vt:lpstr>
      <vt:lpstr>  Ελλεπτικές ΜΔΕ   </vt:lpstr>
      <vt:lpstr>Παραβολικές ΜΔΕ </vt:lpstr>
      <vt:lpstr>Υπερβολικές ΜΔΕ  </vt:lpstr>
      <vt:lpstr>Συσχέτιση ΜΔΕ με γενική εξίσωση μεταφοράς  </vt:lpstr>
      <vt:lpstr>Βασικά στοιχεία επίλυσης με CFD  </vt:lpstr>
      <vt:lpstr>Διαδικασία επίλυσης </vt:lpstr>
      <vt:lpstr>Τύποι πλεγμάτων (1) </vt:lpstr>
      <vt:lpstr>Τύποι πλεγμάτων (2) </vt:lpstr>
      <vt:lpstr>Τύποι πλεγμάτων (3)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Σημείωμα Χρήσης Έργων Τρίτων</vt:lpstr>
      <vt:lpstr>Σημείωμα Αναφοράς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ΜΕΡΙΚΕΣ ΔΙΑΦΟΡΙΚΕΣ ΕΞΙΣΩΣΕΙΣ</dc:title>
  <dc:creator>Martin</dc:creator>
  <cp:lastModifiedBy>Jimmy Labropoulos</cp:lastModifiedBy>
  <cp:revision>38</cp:revision>
  <dcterms:created xsi:type="dcterms:W3CDTF">2014-11-29T13:51:01Z</dcterms:created>
  <dcterms:modified xsi:type="dcterms:W3CDTF">2015-05-23T14:34:30Z</dcterms:modified>
</cp:coreProperties>
</file>