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5" r:id="rId5"/>
    <p:sldId id="283" r:id="rId6"/>
    <p:sldId id="284" r:id="rId7"/>
    <p:sldId id="285" r:id="rId8"/>
    <p:sldId id="296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81" r:id="rId20"/>
    <p:sldId id="282" r:id="rId21"/>
    <p:sldId id="28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2/6/2015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Μηχανική των Ρευστών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599"/>
            <a:ext cx="7776864" cy="1881049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>
                <a:solidFill>
                  <a:schemeClr val="tx1"/>
                </a:solidFill>
              </a:rPr>
              <a:t>8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</a:t>
            </a:r>
            <a:r>
              <a:rPr lang="el-GR" sz="2800" dirty="0">
                <a:solidFill>
                  <a:schemeClr val="tx1"/>
                </a:solidFill>
              </a:rPr>
              <a:t>Εξίσωση </a:t>
            </a:r>
            <a:r>
              <a:rPr lang="el-GR" sz="2800" dirty="0" smtClean="0">
                <a:solidFill>
                  <a:schemeClr val="tx1"/>
                </a:solidFill>
              </a:rPr>
              <a:t>ενέργειας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Εξίσωση ενέργειας σε ολοκληρωτική </a:t>
            </a:r>
            <a:r>
              <a:rPr lang="el-GR" sz="3600" b="1" dirty="0" smtClean="0"/>
              <a:t>μορφή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7"/>
                <a:ext cx="8229600" cy="43924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 smtClean="0"/>
                  <a:t>Στην </a:t>
                </a:r>
                <a:r>
                  <a:rPr lang="el-GR" dirty="0"/>
                  <a:t>περίπτωση ομογενούς </a:t>
                </a:r>
                <a:r>
                  <a:rPr lang="el-GR" dirty="0" smtClean="0"/>
                  <a:t>και </a:t>
                </a:r>
                <a:r>
                  <a:rPr lang="el-GR" dirty="0" err="1"/>
                  <a:t>ασυμπιέστου</a:t>
                </a:r>
                <a:r>
                  <a:rPr lang="el-GR" dirty="0"/>
                  <a:t> ρευστού  όπου το </a:t>
                </a:r>
                <a:r>
                  <a:rPr lang="en-US" i="1" dirty="0" smtClean="0"/>
                  <a:t>k</a:t>
                </a:r>
                <a:r>
                  <a:rPr lang="el-GR" dirty="0" smtClean="0"/>
                  <a:t> </a:t>
                </a:r>
                <a:r>
                  <a:rPr lang="el-GR" dirty="0"/>
                  <a:t>θεωρείται ανεξάρτητο της θερμοκρασίας και η ολική μεταβολή, ανά μονάδα χρόνου, της πίεσης είναι μηδενική, η εξίσωση ενέργειας απλοποιείται </a:t>
                </a:r>
                <a:r>
                  <a:rPr lang="el-GR" dirty="0" smtClean="0"/>
                  <a:t>στην μορφή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που φαίνεται παρακάτω 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</m:acc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𝛷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7"/>
                <a:ext cx="8229600" cy="4392489"/>
              </a:xfrm>
              <a:blipFill rotWithShape="0">
                <a:blip r:embed="rId2"/>
                <a:stretch>
                  <a:fillRect l="-1704" t="-291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24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Εξίσωση ενέργειας σε ολοκληρωτική μορφή </a:t>
            </a:r>
            <a:r>
              <a:rPr lang="el-GR" sz="3600" b="1" dirty="0" smtClean="0"/>
              <a:t>(</a:t>
            </a:r>
            <a:r>
              <a:rPr lang="en-US" sz="3600" b="1" dirty="0" smtClean="0"/>
              <a:t>3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Ανακεφαλαιώνοντας, τονίζουμε ότι τα προβλήματα τής Μηχανικής </a:t>
            </a:r>
            <a:r>
              <a:rPr lang="el-GR" dirty="0" smtClean="0"/>
              <a:t>των </a:t>
            </a:r>
            <a:r>
              <a:rPr lang="el-GR" dirty="0"/>
              <a:t>Ρευστών περιγράφονται από το σύστημα των εξισώσεων </a:t>
            </a:r>
            <a:r>
              <a:rPr lang="el-GR" b="1" dirty="0"/>
              <a:t>Συνέχειας, Ορμής </a:t>
            </a:r>
            <a:r>
              <a:rPr lang="el-GR" dirty="0"/>
              <a:t>και</a:t>
            </a:r>
            <a:r>
              <a:rPr lang="el-GR" b="1" dirty="0"/>
              <a:t> Ενέργειας, </a:t>
            </a:r>
            <a:r>
              <a:rPr lang="el-GR" dirty="0" smtClean="0"/>
              <a:t>αντίστοιχα</a:t>
            </a:r>
            <a:endParaRPr lang="el-GR" dirty="0"/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/>
          <a:srcRect r="77917"/>
          <a:stretch/>
        </p:blipFill>
        <p:spPr>
          <a:xfrm>
            <a:off x="3275856" y="3251524"/>
            <a:ext cx="2880320" cy="97824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/>
          <a:srcRect l="1" r="61501" b="-9709"/>
          <a:stretch/>
        </p:blipFill>
        <p:spPr>
          <a:xfrm>
            <a:off x="2446643" y="4229766"/>
            <a:ext cx="4538744" cy="11827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/>
          <a:srcRect r="57896"/>
          <a:stretch/>
        </p:blipFill>
        <p:spPr>
          <a:xfrm>
            <a:off x="2051720" y="5405904"/>
            <a:ext cx="5524214" cy="9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3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Εξίσωση ενέργειας σε ολοκληρωτική μορφή </a:t>
            </a:r>
            <a:r>
              <a:rPr lang="el-GR" sz="3600" b="1" dirty="0" smtClean="0"/>
              <a:t>(</a:t>
            </a:r>
            <a:r>
              <a:rPr lang="en-US" sz="3600" b="1" dirty="0" smtClean="0"/>
              <a:t>4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Οι εξισώσεις αυτές, μαζί με την καταστατική εξίσωση των ιδανικών αερίων, αποτελούν ένα σύστημα έξη  μη γραμμικών, συζευγμένων μερικών διαφορικών εξισώσεων με έξη, γενικά,  </a:t>
            </a:r>
            <a:r>
              <a:rPr lang="el-GR" dirty="0" smtClean="0"/>
              <a:t>αγνώστους</a:t>
            </a:r>
            <a:r>
              <a:rPr lang="en-US" dirty="0" smtClean="0"/>
              <a:t> </a:t>
            </a:r>
            <a:r>
              <a:rPr lang="en-US" i="1" dirty="0" smtClean="0"/>
              <a:t>u,</a:t>
            </a:r>
            <a:r>
              <a:rPr lang="el-GR" i="1" dirty="0" smtClean="0"/>
              <a:t> </a:t>
            </a:r>
            <a:r>
              <a:rPr lang="en-US" i="1" dirty="0" smtClean="0"/>
              <a:t>v,</a:t>
            </a:r>
            <a:r>
              <a:rPr lang="el-GR" i="1" dirty="0" smtClean="0"/>
              <a:t> </a:t>
            </a:r>
            <a:r>
              <a:rPr lang="en-US" i="1" dirty="0" smtClean="0"/>
              <a:t>w,</a:t>
            </a:r>
            <a:r>
              <a:rPr lang="el-GR" i="1" dirty="0" smtClean="0"/>
              <a:t> </a:t>
            </a:r>
            <a:r>
              <a:rPr lang="en-US" i="1" dirty="0" smtClean="0"/>
              <a:t>P,</a:t>
            </a:r>
            <a:r>
              <a:rPr lang="el-GR" i="1" dirty="0" smtClean="0"/>
              <a:t> ρ </a:t>
            </a:r>
            <a:r>
              <a:rPr lang="el-GR" dirty="0" smtClean="0"/>
              <a:t>και </a:t>
            </a:r>
            <a:r>
              <a:rPr lang="el-GR" i="1" dirty="0" smtClean="0"/>
              <a:t>Τ.</a:t>
            </a:r>
          </a:p>
          <a:p>
            <a:r>
              <a:rPr lang="el-GR" dirty="0"/>
              <a:t>Για κάθε συγκεκριμένο φυσικό πρόβλημα, το σύστημα αυτό των εξισώσεων θα συνοδεύεται, προφανώς,  και από τις αντίστοιχες αρχικές και συνοριακές του </a:t>
            </a:r>
            <a:r>
              <a:rPr lang="el-GR" dirty="0" smtClean="0"/>
              <a:t>συνθήκες.</a:t>
            </a:r>
          </a:p>
          <a:p>
            <a:r>
              <a:rPr lang="el-GR" dirty="0" smtClean="0"/>
              <a:t>Η </a:t>
            </a:r>
            <a:r>
              <a:rPr lang="el-GR" dirty="0"/>
              <a:t>λύση του δε , εφ’ όσον είναι δυνατόν να ευρεθεί, θα μας έδινε τα </a:t>
            </a:r>
            <a:r>
              <a:rPr lang="el-GR" dirty="0" err="1"/>
              <a:t>θερμοδυναμικά</a:t>
            </a:r>
            <a:r>
              <a:rPr lang="el-GR" dirty="0"/>
              <a:t> και τα κινηματικά χαρακτηριστικά της ροής σε κάθε </a:t>
            </a:r>
            <a:r>
              <a:rPr lang="el-GR" dirty="0" smtClean="0"/>
              <a:t>σημείο</a:t>
            </a:r>
            <a:r>
              <a:rPr lang="en-US" dirty="0" smtClean="0"/>
              <a:t> </a:t>
            </a:r>
            <a:r>
              <a:rPr lang="en-US" i="1" dirty="0" smtClean="0"/>
              <a:t>(x, y, z)</a:t>
            </a:r>
            <a:r>
              <a:rPr lang="el-GR" dirty="0" smtClean="0"/>
              <a:t>  </a:t>
            </a:r>
            <a:r>
              <a:rPr lang="el-GR" dirty="0"/>
              <a:t>αυτής και για κάθε χρονική στιγμή  </a:t>
            </a:r>
            <a:r>
              <a:rPr lang="en-US" i="1" dirty="0" smtClean="0"/>
              <a:t>t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675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/>
              <a:t>Μόνιμη </a:t>
            </a:r>
            <a:r>
              <a:rPr lang="el-GR" sz="3600" b="1" dirty="0"/>
              <a:t>στρωτή ροή μεταξύ δύο παραλλήλων πλακών (Ροή</a:t>
            </a:r>
            <a:br>
              <a:rPr lang="el-GR" sz="3600" b="1" dirty="0"/>
            </a:br>
            <a:r>
              <a:rPr lang="en-US" sz="3600" b="1" dirty="0" err="1" smtClean="0"/>
              <a:t>Poiseuille</a:t>
            </a:r>
            <a:r>
              <a:rPr lang="en-US" sz="3600" b="1" dirty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388843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dirty="0" smtClean="0"/>
                  <a:t>Σε πολλά πρακτικά προβλήματα φυσικού ή </a:t>
                </a:r>
                <a:r>
                  <a:rPr lang="el-GR" dirty="0" err="1"/>
                  <a:t>καί</a:t>
                </a:r>
                <a:r>
                  <a:rPr lang="el-GR" dirty="0"/>
                  <a:t> τεχνολογικού ενδιαφέροντος είναι δυνατόν να εφαρμοστούν ορισμένες παραδοχές για το ρευστό ή και για </a:t>
                </a:r>
                <a:r>
                  <a:rPr lang="el-GR" dirty="0" smtClean="0"/>
                  <a:t>την </a:t>
                </a:r>
                <a:r>
                  <a:rPr lang="el-GR" dirty="0"/>
                  <a:t>ροή οι οποίες απλοποιούν σημαντικά </a:t>
                </a:r>
                <a:r>
                  <a:rPr lang="el-GR" dirty="0" err="1"/>
                  <a:t>τήν</a:t>
                </a:r>
                <a:r>
                  <a:rPr lang="el-GR" dirty="0"/>
                  <a:t> μαθηματική αντιμετώπιση τού προβλήματος αφού το μαθηματικό μοντέλο πού το περιγράφει γίνεται απλούστερο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r>
                  <a:rPr lang="el-GR" dirty="0"/>
                  <a:t>Ω</a:t>
                </a:r>
                <a:r>
                  <a:rPr lang="el-GR" dirty="0" smtClean="0"/>
                  <a:t>ς </a:t>
                </a:r>
                <a:r>
                  <a:rPr lang="el-GR" dirty="0"/>
                  <a:t>παράδειγμα </a:t>
                </a:r>
                <a:r>
                  <a:rPr lang="el-GR" dirty="0" smtClean="0"/>
                  <a:t>αναφέρουμε την </a:t>
                </a:r>
                <a:r>
                  <a:rPr lang="el-GR" dirty="0"/>
                  <a:t>μόνιμη στρωτή ροή ομογενούς και </a:t>
                </a:r>
                <a:r>
                  <a:rPr lang="el-GR" dirty="0" err="1"/>
                  <a:t>ασυμπιέστου</a:t>
                </a:r>
                <a:r>
                  <a:rPr lang="el-GR" dirty="0"/>
                  <a:t> ρευστού μεταξύ δύο παραλλήλων επιπέδων επιφανειών (πλακών)  πού απέχουν μεταξύ τους </a:t>
                </a:r>
                <a:r>
                  <a:rPr lang="el-GR" i="1" dirty="0" smtClean="0"/>
                  <a:t>απόσταση</a:t>
                </a:r>
                <a:r>
                  <a:rPr lang="en-US" i="1" dirty="0" smtClean="0"/>
                  <a:t> h</a:t>
                </a:r>
                <a:r>
                  <a:rPr lang="en-US" dirty="0" smtClean="0"/>
                  <a:t> </a:t>
                </a:r>
                <a:r>
                  <a:rPr lang="el-GR" i="1" dirty="0" smtClean="0"/>
                  <a:t>και</a:t>
                </a:r>
                <a:r>
                  <a:rPr lang="el-GR" dirty="0" smtClean="0"/>
                  <a:t> </a:t>
                </a:r>
                <a:r>
                  <a:rPr lang="el-GR" dirty="0"/>
                  <a:t>διατηρούνται σε σταθερή </a:t>
                </a:r>
                <a:r>
                  <a:rPr lang="el-GR" dirty="0" smtClean="0"/>
                  <a:t>θερμοκρασία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i="1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3888431"/>
              </a:xfrm>
              <a:blipFill rotWithShape="0">
                <a:blip r:embed="rId2"/>
                <a:stretch>
                  <a:fillRect l="-1037" t="-2983" r="-1926" b="-2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073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Μόνιμη στρωτή ροή μεταξύ δύο παραλλήλων πλακών (Ροή</a:t>
            </a:r>
            <a:br>
              <a:rPr lang="el-GR" sz="3600" b="1" dirty="0"/>
            </a:br>
            <a:r>
              <a:rPr lang="en-US" sz="3600" b="1" dirty="0" err="1"/>
              <a:t>Poiseuille</a:t>
            </a:r>
            <a:r>
              <a:rPr lang="en-US" sz="3600" b="1" dirty="0" smtClean="0"/>
              <a:t>)</a:t>
            </a:r>
            <a:r>
              <a:rPr lang="el-GR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1"/>
                <a:ext cx="8229600" cy="172819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Η ροή πραγματοποιείται μέσω μιας </a:t>
                </a:r>
                <a:r>
                  <a:rPr lang="el-GR" dirty="0"/>
                  <a:t>βαθμίδας </a:t>
                </a:r>
                <a:r>
                  <a:rPr lang="el-GR" dirty="0" smtClean="0"/>
                  <a:t>πίεσης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𝜎𝜏𝛼𝜃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l-GR" dirty="0" smtClean="0"/>
                  <a:t> και </a:t>
                </a:r>
                <a:r>
                  <a:rPr lang="el-GR" dirty="0"/>
                  <a:t>είναι γνωστή </a:t>
                </a:r>
                <a:r>
                  <a:rPr lang="el-GR" dirty="0" smtClean="0"/>
                  <a:t>ως </a:t>
                </a:r>
                <a:r>
                  <a:rPr lang="el-GR" dirty="0"/>
                  <a:t>ροή τύπου </a:t>
                </a:r>
                <a:r>
                  <a:rPr lang="el-GR" dirty="0" err="1" smtClean="0"/>
                  <a:t>Poiseuille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1"/>
                <a:ext cx="8229600" cy="1728193"/>
              </a:xfrm>
              <a:blipFill rotWithShape="0">
                <a:blip r:embed="rId2"/>
                <a:stretch>
                  <a:fillRect l="-1852" t="-7394" b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3" y="3789040"/>
            <a:ext cx="7194554" cy="287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9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Μόνιμη στρωτή ροή μεταξύ δύο παραλλήλων πλακών (Ροή </a:t>
            </a:r>
            <a:r>
              <a:rPr lang="el-GR" sz="3600" b="1" dirty="0" err="1"/>
              <a:t>Couette</a:t>
            </a:r>
            <a:r>
              <a:rPr lang="el-GR" sz="3600" b="1" dirty="0" smtClean="0"/>
              <a:t>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dirty="0" smtClean="0"/>
                  <a:t>Την </a:t>
                </a:r>
                <a:r>
                  <a:rPr lang="el-GR" dirty="0"/>
                  <a:t>μόνιμη στρωτή ροή ομογενούς </a:t>
                </a:r>
                <a:r>
                  <a:rPr lang="el-GR" dirty="0" smtClean="0"/>
                  <a:t>και </a:t>
                </a:r>
                <a:r>
                  <a:rPr lang="el-GR" dirty="0" err="1"/>
                  <a:t>ασυμπιέστου</a:t>
                </a:r>
                <a:r>
                  <a:rPr lang="el-GR" dirty="0"/>
                  <a:t> ρευστού, μεταξύ δύο παραλλήλων επιπέδων επιφανειών (πλακών), εκ </a:t>
                </a:r>
                <a:r>
                  <a:rPr lang="el-GR" dirty="0" smtClean="0"/>
                  <a:t>των </a:t>
                </a:r>
                <a:r>
                  <a:rPr lang="el-GR" dirty="0"/>
                  <a:t>οποίων η κάτω είναι ακίνητη και διατηρείται σε σταθερή </a:t>
                </a:r>
                <a:r>
                  <a:rPr lang="el-GR" dirty="0" smtClean="0"/>
                  <a:t>θερμοκρασία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ενώ </a:t>
                </a:r>
                <a:r>
                  <a:rPr lang="el-GR" dirty="0"/>
                  <a:t>η επάνω κινείται με σταθερή </a:t>
                </a:r>
                <a:r>
                  <a:rPr lang="el-GR" dirty="0" smtClean="0"/>
                  <a:t>ταχύτητα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𝜎𝜏𝛼𝜃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διατηρείται σε σταθερή </a:t>
                </a:r>
                <a:r>
                  <a:rPr lang="el-GR" dirty="0" smtClean="0"/>
                  <a:t>θερμοκρασία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l-GR" dirty="0" smtClean="0"/>
              </a:p>
              <a:p>
                <a:r>
                  <a:rPr lang="el-GR" dirty="0"/>
                  <a:t>Η ροή </a:t>
                </a:r>
                <a:r>
                  <a:rPr lang="el-GR" dirty="0" smtClean="0"/>
                  <a:t>σε αυτή την </a:t>
                </a:r>
                <a:r>
                  <a:rPr lang="el-GR" dirty="0"/>
                  <a:t>περίπτωση πραγματοποιείται χωρίς βαθμίδα πίεσης αλλά με </a:t>
                </a:r>
                <a:r>
                  <a:rPr lang="el-GR" dirty="0" smtClean="0"/>
                  <a:t>την </a:t>
                </a:r>
                <a:r>
                  <a:rPr lang="el-GR" dirty="0"/>
                  <a:t>κίνηση τής επάνω πλάκας. 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2856"/>
                <a:ext cx="8229600" cy="3993307"/>
              </a:xfrm>
              <a:blipFill rotWithShape="0">
                <a:blip r:embed="rId2"/>
                <a:stretch>
                  <a:fillRect l="-1259" t="-2443" r="-1778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398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Μόνιμη στρωτή ροή μεταξύ δύο παραλλήλων πλακών (Ροή </a:t>
            </a:r>
            <a:r>
              <a:rPr lang="el-GR" sz="3600" b="1" dirty="0" err="1"/>
              <a:t>Couette</a:t>
            </a:r>
            <a:r>
              <a:rPr lang="el-GR" sz="3600" b="1" dirty="0" smtClean="0"/>
              <a:t>) (2)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ροή αυτού του τύπου χαρακτηρίζεται </a:t>
            </a:r>
            <a:r>
              <a:rPr lang="el-GR" dirty="0" err="1"/>
              <a:t>ώς</a:t>
            </a:r>
            <a:r>
              <a:rPr lang="el-GR" dirty="0"/>
              <a:t> ροή </a:t>
            </a:r>
            <a:r>
              <a:rPr lang="el-GR" dirty="0" err="1" smtClean="0"/>
              <a:t>Couette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15" y="2852936"/>
            <a:ext cx="5935969" cy="389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73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Μόνιμη στρωτή ροή μεταξύ δύο παραλλήλων πλακών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Στις </a:t>
                </a:r>
                <a:r>
                  <a:rPr lang="el-GR" dirty="0"/>
                  <a:t>περιπτώσεις αυτές οι εξισώσεις και οι συνοριακές συνθήκες πού περιγράφουν τα φυσικά αυτά προβλήματα είναι οι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{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05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Μόνιμη στρωτή ροή μεταξύ δύο παραλλήλων </a:t>
            </a:r>
            <a:r>
              <a:rPr lang="el-GR" sz="3600" b="1" dirty="0" smtClean="0"/>
              <a:t>πλακών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l-GR" dirty="0" smtClean="0"/>
                  <a:t>Για την ροή </a:t>
                </a:r>
                <a:r>
                  <a:rPr lang="en-US" b="1" dirty="0" err="1" smtClean="0"/>
                  <a:t>Poiseuille</a:t>
                </a:r>
                <a:r>
                  <a:rPr lang="en-US" b="1" dirty="0" smtClean="0"/>
                  <a:t> </a:t>
                </a:r>
                <a:r>
                  <a:rPr lang="el-GR" dirty="0" smtClean="0"/>
                  <a:t>οι συνοριακές συνθήκες είναι 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𝜎𝜏𝛼𝜃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=0:           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l-GR" dirty="0"/>
                  <a:t>Για </a:t>
                </a:r>
                <a:r>
                  <a:rPr lang="el-GR" dirty="0" smtClean="0"/>
                  <a:t>την </a:t>
                </a:r>
                <a:r>
                  <a:rPr lang="el-GR" dirty="0"/>
                  <a:t>ροή </a:t>
                </a:r>
                <a:r>
                  <a:rPr lang="en-US" b="1" dirty="0" err="1" smtClean="0"/>
                  <a:t>Coutte</a:t>
                </a:r>
                <a:r>
                  <a:rPr lang="en-US" b="1" dirty="0" smtClean="0"/>
                  <a:t> :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=0: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/>
                  <a:t>Τα παραδείγματα αυτά, αν </a:t>
                </a:r>
                <a:r>
                  <a:rPr lang="el-GR" dirty="0" smtClean="0"/>
                  <a:t>και </a:t>
                </a:r>
                <a:r>
                  <a:rPr lang="el-GR" dirty="0"/>
                  <a:t>πολύ απλοποιημένα, έχουν </a:t>
                </a:r>
                <a:r>
                  <a:rPr lang="el-GR" b="1" dirty="0"/>
                  <a:t>ιστορική σημασία</a:t>
                </a:r>
                <a:r>
                  <a:rPr lang="el-GR" dirty="0"/>
                  <a:t> και </a:t>
                </a:r>
                <a:r>
                  <a:rPr lang="el-GR" dirty="0" smtClean="0"/>
                  <a:t>έπαιξαν </a:t>
                </a:r>
                <a:r>
                  <a:rPr lang="el-GR" dirty="0"/>
                  <a:t>καθοριστικό ρόλο </a:t>
                </a:r>
                <a:r>
                  <a:rPr lang="el-GR" dirty="0" smtClean="0"/>
                  <a:t>στην  </a:t>
                </a:r>
                <a:r>
                  <a:rPr lang="el-GR" dirty="0"/>
                  <a:t>μελέτη πολλών και σημαντικών φυσικών </a:t>
                </a:r>
                <a:r>
                  <a:rPr lang="el-GR" dirty="0" smtClean="0"/>
                  <a:t>και </a:t>
                </a:r>
                <a:r>
                  <a:rPr lang="el-GR" dirty="0"/>
                  <a:t>τεχνολογικών προβλημάτων τής Μηχανικής </a:t>
                </a:r>
                <a:r>
                  <a:rPr lang="el-GR" dirty="0" smtClean="0"/>
                  <a:t>των </a:t>
                </a:r>
                <a:r>
                  <a:rPr lang="el-GR" dirty="0"/>
                  <a:t>Ρευστών.</a:t>
                </a: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09331"/>
              </a:xfrm>
              <a:blipFill rotWithShape="0">
                <a:blip r:embed="rId2"/>
                <a:stretch>
                  <a:fillRect l="-741" t="-202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58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/>
              <a:t>Το υλικό της παρουσίασης προέρχεται από το βιβλία</a:t>
            </a:r>
            <a:r>
              <a:rPr lang="el-GR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«</a:t>
            </a:r>
            <a:r>
              <a:rPr lang="el-GR" dirty="0" err="1"/>
              <a:t>Ρευστομηχανική</a:t>
            </a:r>
            <a:r>
              <a:rPr lang="el-GR" dirty="0"/>
              <a:t> Ι», Ν. </a:t>
            </a:r>
            <a:r>
              <a:rPr lang="el-GR" dirty="0" err="1"/>
              <a:t>Καφούσιας</a:t>
            </a:r>
            <a:r>
              <a:rPr lang="el-GR" dirty="0"/>
              <a:t>, Εκδόσεις Παν/</a:t>
            </a:r>
            <a:r>
              <a:rPr lang="el-GR" dirty="0" err="1"/>
              <a:t>μίου</a:t>
            </a:r>
            <a:r>
              <a:rPr lang="el-GR" dirty="0"/>
              <a:t> Πατρών, Πάτρα 1990,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«Δυναμική Ρευστών», </a:t>
            </a:r>
            <a:r>
              <a:rPr lang="en-US" dirty="0"/>
              <a:t>W</a:t>
            </a:r>
            <a:r>
              <a:rPr lang="el-GR" dirty="0"/>
              <a:t>.</a:t>
            </a:r>
            <a:r>
              <a:rPr lang="en-US" dirty="0"/>
              <a:t>F</a:t>
            </a:r>
            <a:r>
              <a:rPr lang="el-GR" dirty="0"/>
              <a:t>. </a:t>
            </a:r>
            <a:r>
              <a:rPr lang="en-US" dirty="0"/>
              <a:t>Hughes</a:t>
            </a:r>
            <a:r>
              <a:rPr lang="el-GR" dirty="0"/>
              <a:t>, </a:t>
            </a:r>
            <a:r>
              <a:rPr lang="en-US" dirty="0"/>
              <a:t>J</a:t>
            </a:r>
            <a:r>
              <a:rPr lang="el-GR" dirty="0"/>
              <a:t>.</a:t>
            </a:r>
            <a:r>
              <a:rPr lang="en-US" dirty="0"/>
              <a:t>A</a:t>
            </a:r>
            <a:r>
              <a:rPr lang="el-GR" dirty="0"/>
              <a:t>. </a:t>
            </a:r>
            <a:r>
              <a:rPr lang="en-US" dirty="0"/>
              <a:t>Brighton</a:t>
            </a:r>
            <a:r>
              <a:rPr lang="el-GR" dirty="0"/>
              <a:t>, Σειρά </a:t>
            </a:r>
            <a:r>
              <a:rPr lang="en-US" dirty="0" err="1"/>
              <a:t>Schaum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των ρευστών», </a:t>
            </a:r>
            <a:r>
              <a:rPr lang="el-GR" dirty="0" err="1"/>
              <a:t>Τσαγγάρης</a:t>
            </a:r>
            <a:r>
              <a:rPr lang="el-GR" dirty="0"/>
              <a:t> Σ., Εκδόσεις Συμεών, Αθήνα 1995,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l-GR" dirty="0"/>
              <a:t>«Μηχανική Ρευστών», Α. Γούλας, Εκδόσεις </a:t>
            </a:r>
            <a:r>
              <a:rPr lang="el-GR" dirty="0" err="1"/>
              <a:t>Γιαχούδη-Γιαπούλη</a:t>
            </a:r>
            <a:r>
              <a:rPr lang="el-GR" dirty="0" smtClean="0"/>
              <a:t>,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/>
              <a:t>εκτός αν αναγράφονται διαφορετικά.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err="1"/>
              <a:t>Copyright</a:t>
            </a:r>
            <a:r>
              <a:rPr lang="el-GR" sz="2400" dirty="0"/>
              <a:t> Πανεπιστήμιο Πατρών</a:t>
            </a:r>
            <a:r>
              <a:rPr lang="en-US" sz="2400" dirty="0"/>
              <a:t>,</a:t>
            </a:r>
            <a:r>
              <a:rPr lang="el-GR" sz="2400" dirty="0"/>
              <a:t> Βασίλειος </a:t>
            </a:r>
            <a:r>
              <a:rPr lang="el-GR" sz="2400" dirty="0" err="1"/>
              <a:t>Λουκόπουλος</a:t>
            </a:r>
            <a:r>
              <a:rPr lang="el-GR" sz="2400" dirty="0"/>
              <a:t>. «Μηχανική των Ρευστών. Ενότητα 8</a:t>
            </a:r>
            <a:r>
              <a:rPr lang="el-GR" sz="2400" dirty="0" smtClean="0"/>
              <a:t>». </a:t>
            </a:r>
            <a:r>
              <a:rPr lang="el-GR" sz="2400" dirty="0"/>
              <a:t>Έκδοση: 1.0. Πάτρα 2014. Διαθέσιμο από τη δικτυακή διεύθυνση: </a:t>
            </a:r>
            <a:r>
              <a:rPr lang="en-US" sz="2400" b="1" dirty="0"/>
              <a:t>https://eclass.upatras.gr/courses/PHY1945/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i="1" dirty="0"/>
              <a:t>Εξίσωση ενέργειας</a:t>
            </a:r>
          </a:p>
          <a:p>
            <a:r>
              <a:rPr lang="el-GR" dirty="0" smtClean="0"/>
              <a:t>Πρώτο </a:t>
            </a:r>
            <a:r>
              <a:rPr lang="el-GR" dirty="0" err="1"/>
              <a:t>θερμοδυναμικό</a:t>
            </a:r>
            <a:r>
              <a:rPr lang="el-GR" dirty="0"/>
              <a:t> αξίωμα.</a:t>
            </a:r>
          </a:p>
          <a:p>
            <a:r>
              <a:rPr lang="el-GR" dirty="0" smtClean="0"/>
              <a:t>Εξίσωση </a:t>
            </a:r>
            <a:r>
              <a:rPr lang="el-GR" dirty="0"/>
              <a:t>ενέργειας.</a:t>
            </a:r>
          </a:p>
          <a:p>
            <a:r>
              <a:rPr lang="el-GR" dirty="0" smtClean="0"/>
              <a:t>Εξίσωση </a:t>
            </a:r>
            <a:r>
              <a:rPr lang="el-GR" dirty="0"/>
              <a:t>ενέργειας σε ολοκληρωτική μορφή.</a:t>
            </a:r>
          </a:p>
          <a:p>
            <a:r>
              <a:rPr lang="el-GR" dirty="0" smtClean="0"/>
              <a:t>Εφαρμογές</a:t>
            </a:r>
            <a:r>
              <a:rPr lang="el-GR" dirty="0"/>
              <a:t>. Ακριβείς λύσεις των κινηματικών εξισώσεων.</a:t>
            </a:r>
          </a:p>
          <a:p>
            <a:pPr marL="0" indent="0">
              <a:buNone/>
            </a:pPr>
            <a:r>
              <a:rPr lang="el-GR" dirty="0"/>
              <a:t>---Μόνιμη στρωτή ροή μεταξύ δύο παραλλήλων πλακών (</a:t>
            </a:r>
            <a:r>
              <a:rPr lang="el-GR" dirty="0" smtClean="0"/>
              <a:t>Ροή</a:t>
            </a:r>
            <a:r>
              <a:rPr lang="en-US" dirty="0" err="1" smtClean="0"/>
              <a:t>Poiseuille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l-GR" dirty="0"/>
              <a:t>---Μόνιμη στρωτή ροή μεταξύ δύο παραλλήλων πλακών (Ροή </a:t>
            </a:r>
            <a:r>
              <a:rPr lang="el-GR" dirty="0" err="1"/>
              <a:t>Couette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Πρώτο </a:t>
            </a:r>
            <a:r>
              <a:rPr lang="el-GR" sz="3600" b="1" dirty="0" err="1"/>
              <a:t>θερμοδυναμικό</a:t>
            </a:r>
            <a:r>
              <a:rPr lang="el-GR" sz="3600" b="1" dirty="0"/>
              <a:t> </a:t>
            </a:r>
            <a:r>
              <a:rPr lang="el-GR" sz="3600" b="1" dirty="0" smtClean="0"/>
              <a:t>αξίωμα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Το πρώτο </a:t>
            </a:r>
            <a:r>
              <a:rPr lang="el-GR" dirty="0" err="1"/>
              <a:t>θερμοδυναμικό</a:t>
            </a:r>
            <a:r>
              <a:rPr lang="el-GR" dirty="0"/>
              <a:t> αξίωμα εκφράζει </a:t>
            </a:r>
            <a:r>
              <a:rPr lang="el-GR" dirty="0" smtClean="0"/>
              <a:t>την </a:t>
            </a:r>
            <a:r>
              <a:rPr lang="el-GR" dirty="0"/>
              <a:t>αρχή διατήρησης  τής ενεργείας με οποιαδήποτε μορφή νοείται αυτή (κινητική, δυναμική, έργο, θερμότητα, </a:t>
            </a:r>
            <a:r>
              <a:rPr lang="el-GR" dirty="0" err="1"/>
              <a:t>κ.λ.π</a:t>
            </a:r>
            <a:r>
              <a:rPr lang="el-GR" dirty="0" smtClean="0"/>
              <a:t>).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dirty="0"/>
              <a:t>Α</a:t>
            </a:r>
            <a:r>
              <a:rPr lang="el-GR" dirty="0" smtClean="0"/>
              <a:t>ν </a:t>
            </a:r>
            <a:r>
              <a:rPr lang="el-GR" dirty="0"/>
              <a:t>θεωρήσουμε ένα σύστημα </a:t>
            </a:r>
            <a:r>
              <a:rPr lang="el-GR" dirty="0" smtClean="0"/>
              <a:t>μάζας </a:t>
            </a:r>
            <a:r>
              <a:rPr lang="el-GR" dirty="0"/>
              <a:t>τού οποίου η ενέργεια είναι Ε </a:t>
            </a:r>
            <a:r>
              <a:rPr lang="el-GR" dirty="0" smtClean="0"/>
              <a:t>και </a:t>
            </a:r>
            <a:r>
              <a:rPr lang="el-GR" dirty="0"/>
              <a:t>προσφέρουμε σ</a:t>
            </a:r>
            <a:r>
              <a:rPr lang="el-GR" dirty="0" smtClean="0"/>
              <a:t>’ αυτό </a:t>
            </a:r>
            <a:r>
              <a:rPr lang="el-GR" dirty="0"/>
              <a:t>ένα ποσό </a:t>
            </a:r>
            <a:r>
              <a:rPr lang="el-GR" dirty="0" smtClean="0"/>
              <a:t>θερμότητας </a:t>
            </a:r>
            <a:r>
              <a:rPr lang="en-US" dirty="0" err="1"/>
              <a:t>dQ</a:t>
            </a:r>
            <a:r>
              <a:rPr lang="el-GR" dirty="0"/>
              <a:t>, τότε η προσφορά αυτή τής ενέργειας </a:t>
            </a:r>
            <a:r>
              <a:rPr lang="el-GR" dirty="0" smtClean="0"/>
              <a:t>στο </a:t>
            </a:r>
            <a:r>
              <a:rPr lang="el-GR" dirty="0"/>
              <a:t>σύστημα έχει σαν αποτέλεσμα, γενικά, </a:t>
            </a:r>
            <a:r>
              <a:rPr lang="el-GR" dirty="0" smtClean="0"/>
              <a:t>την </a:t>
            </a:r>
            <a:r>
              <a:rPr lang="el-GR" dirty="0"/>
              <a:t>παραγωγή ενός έργου </a:t>
            </a:r>
            <a:r>
              <a:rPr lang="en-US" dirty="0" err="1"/>
              <a:t>dW</a:t>
            </a:r>
            <a:r>
              <a:rPr lang="en-US" dirty="0"/>
              <a:t> </a:t>
            </a:r>
            <a:r>
              <a:rPr lang="el-GR" dirty="0"/>
              <a:t> από  το σύστημα </a:t>
            </a:r>
            <a:r>
              <a:rPr lang="el-GR" dirty="0" smtClean="0"/>
              <a:t>και την </a:t>
            </a:r>
            <a:r>
              <a:rPr lang="el-GR" dirty="0"/>
              <a:t>μεταβολή τής ενέργειας κατά </a:t>
            </a:r>
            <a:r>
              <a:rPr lang="en-US" dirty="0" err="1"/>
              <a:t>dE</a:t>
            </a:r>
            <a:r>
              <a:rPr lang="el-GR" dirty="0"/>
              <a:t>, που είναι η διαφορά τής τελικής και τής αρχικής κατάστασης τού συστήματος.</a:t>
            </a:r>
          </a:p>
        </p:txBody>
      </p:sp>
    </p:spTree>
    <p:extLst>
      <p:ext uri="{BB962C8B-B14F-4D97-AF65-F5344CB8AC3E}">
        <p14:creationId xmlns:p14="http://schemas.microsoft.com/office/powerpoint/2010/main" val="342613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Πρώτο </a:t>
            </a:r>
            <a:r>
              <a:rPr lang="el-GR" sz="3600" b="1" dirty="0" err="1"/>
              <a:t>θερμοδυναμικό</a:t>
            </a:r>
            <a:r>
              <a:rPr lang="el-GR" sz="3600" b="1" dirty="0"/>
              <a:t> </a:t>
            </a:r>
            <a:r>
              <a:rPr lang="el-GR" sz="3600" b="1" dirty="0" smtClean="0"/>
              <a:t>αξίωμα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Δηλαδή 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𝑑𝐸</m:t>
                      </m:r>
                    </m:oMath>
                  </m:oMathPara>
                </a14:m>
                <a:endParaRPr lang="el-GR" dirty="0" smtClean="0"/>
              </a:p>
              <a:p>
                <a:endParaRPr lang="en-US" dirty="0" smtClean="0"/>
              </a:p>
              <a:p>
                <a:r>
                  <a:rPr lang="el-GR" dirty="0"/>
                  <a:t>Εάν οι απειροστές αυτές μεταβολές πραγματοποιούνται σε απειροστό χρονικό διάστημα </a:t>
                </a:r>
                <a:r>
                  <a:rPr lang="en-US" i="1" dirty="0" err="1"/>
                  <a:t>dt</a:t>
                </a:r>
                <a:r>
                  <a:rPr lang="el-GR" dirty="0"/>
                  <a:t>, τότε η </a:t>
                </a:r>
                <a:r>
                  <a:rPr lang="el-GR" dirty="0" smtClean="0"/>
                  <a:t>παραπάνω εξίσωση  </a:t>
                </a:r>
                <a:r>
                  <a:rPr lang="el-GR" dirty="0"/>
                  <a:t>γράφεται και </a:t>
                </a:r>
                <a:r>
                  <a:rPr lang="el-GR" dirty="0" smtClean="0"/>
                  <a:t>ως </a:t>
                </a:r>
                <a:r>
                  <a:rPr lang="en-US" dirty="0" smtClean="0"/>
                  <a:t>: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72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Εξίσωση ενέργειας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Λαμβάνοντας </a:t>
                </a:r>
                <a:r>
                  <a:rPr lang="el-GR" dirty="0"/>
                  <a:t>υπ</a:t>
                </a:r>
                <a:r>
                  <a:rPr lang="el-GR" dirty="0" smtClean="0"/>
                  <a:t>’ όψη </a:t>
                </a:r>
                <a:r>
                  <a:rPr lang="el-GR" dirty="0"/>
                  <a:t>ότι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Η θερμότητα (ή η θερμική ισχύς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) που προσδίδεται </a:t>
                </a:r>
                <a:r>
                  <a:rPr lang="el-GR" dirty="0" smtClean="0"/>
                  <a:t>στο </a:t>
                </a:r>
                <a:r>
                  <a:rPr lang="el-GR" dirty="0"/>
                  <a:t>«σύστημα», λόγω </a:t>
                </a:r>
                <a:r>
                  <a:rPr lang="el-GR" dirty="0" err="1"/>
                  <a:t>ανομοιομόρφου</a:t>
                </a:r>
                <a:r>
                  <a:rPr lang="el-GR" dirty="0"/>
                  <a:t> κατανομής της θερμοκρασίας Τ τού ρευστού, πραγματοποιείται βάση τού νόμου αγωγής τού </a:t>
                </a:r>
                <a:r>
                  <a:rPr lang="el-GR" dirty="0" err="1"/>
                  <a:t>Fourier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 smtClean="0"/>
                  <a:t>, όπου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k</a:t>
                </a:r>
                <a:r>
                  <a:rPr lang="el-GR" dirty="0" smtClean="0"/>
                  <a:t>    </a:t>
                </a:r>
                <a:r>
                  <a:rPr lang="el-GR" dirty="0"/>
                  <a:t>είναι ο συντελεστής τής θερμικής αγωγιμότητας τού </a:t>
                </a:r>
                <a:r>
                  <a:rPr lang="el-GR" dirty="0" smtClean="0"/>
                  <a:t>ρευστού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l-GR" dirty="0"/>
                  <a:t>Το έργο W </a:t>
                </a:r>
                <a:r>
                  <a:rPr lang="el-GR" dirty="0" smtClean="0"/>
                  <a:t>που </a:t>
                </a:r>
                <a:r>
                  <a:rPr lang="el-GR" dirty="0"/>
                  <a:t>παράγει </a:t>
                </a:r>
                <a:r>
                  <a:rPr lang="el-GR" dirty="0" smtClean="0"/>
                  <a:t>το </a:t>
                </a:r>
                <a:r>
                  <a:rPr lang="el-GR" dirty="0"/>
                  <a:t>σύστημα οφείλεται </a:t>
                </a:r>
                <a:r>
                  <a:rPr lang="el-GR" dirty="0" smtClean="0"/>
                  <a:t>στις </a:t>
                </a:r>
                <a:r>
                  <a:rPr lang="el-GR" dirty="0"/>
                  <a:t>δυνάμεις των καθέτων </a:t>
                </a:r>
                <a:r>
                  <a:rPr lang="el-GR" dirty="0" smtClean="0"/>
                  <a:t>τάσεων, των </a:t>
                </a:r>
                <a:r>
                  <a:rPr lang="el-GR" dirty="0" err="1" smtClean="0"/>
                  <a:t>διατμητικών</a:t>
                </a:r>
                <a:r>
                  <a:rPr lang="el-GR" dirty="0" smtClean="0"/>
                  <a:t> τάσεων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και στις </a:t>
                </a:r>
                <a:r>
                  <a:rPr lang="el-GR" dirty="0"/>
                  <a:t>δυνάμεις τού εξωτερικού πεδίου </a:t>
                </a:r>
                <a:r>
                  <a:rPr lang="el-GR" dirty="0" smtClean="0"/>
                  <a:t>δυνάμεων</a:t>
                </a:r>
                <a:r>
                  <a:rPr lang="en-US" dirty="0" smtClean="0"/>
                  <a:t>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33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/>
              <a:t>Εξίσωση </a:t>
            </a:r>
            <a:r>
              <a:rPr lang="el-GR" sz="3600" b="1" dirty="0" smtClean="0"/>
              <a:t>ενέργειας</a:t>
            </a:r>
            <a:r>
              <a:rPr lang="en-US" sz="3600" b="1" dirty="0" smtClean="0"/>
              <a:t> (2)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Η ενέργεια του συστήματος είναι το άθροισμα τής εσωτερικής  του ενέργειας και τής κινητικής του, αποδεικνύεται ότι η παραπάνω εξίσωση παίρνει, τελικά την μορφή</a:t>
                </a:r>
                <a:r>
                  <a:rPr lang="en-US" dirty="0" smtClean="0"/>
                  <a:t> </a:t>
                </a:r>
                <a:endParaRPr lang="el-GR" dirty="0" smtClean="0"/>
              </a:p>
              <a:p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η οποία είναι γνωστή και </a:t>
                </a:r>
                <a:r>
                  <a:rPr lang="el-GR" dirty="0"/>
                  <a:t>γνωστή ω</a:t>
                </a:r>
                <a:r>
                  <a:rPr lang="el-GR" dirty="0" smtClean="0"/>
                  <a:t>ς </a:t>
                </a:r>
                <a:r>
                  <a:rPr lang="el-GR" b="1" dirty="0"/>
                  <a:t>Εξίσωση </a:t>
                </a:r>
                <a:r>
                  <a:rPr lang="el-GR" b="1" dirty="0" smtClean="0"/>
                  <a:t>Ενέργειας</a:t>
                </a:r>
                <a:r>
                  <a:rPr lang="el-GR" dirty="0" smtClean="0"/>
                  <a:t>.</a:t>
                </a:r>
                <a:endParaRPr lang="en-US" b="1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695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37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/>
              <a:t>Εξίσωση ενέργειας σε ολοκληρωτική μορφή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24847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Στήν</a:t>
                </a:r>
                <a:r>
                  <a:rPr lang="el-GR" dirty="0"/>
                  <a:t> ανωτέρω εξίσωση, γνωστή ω</a:t>
                </a:r>
                <a:r>
                  <a:rPr lang="el-GR" dirty="0" smtClean="0"/>
                  <a:t>ς </a:t>
                </a:r>
                <a:r>
                  <a:rPr lang="el-GR" dirty="0"/>
                  <a:t>Εξίσωση Ενέργειας (ή θερμοκρασίας) </a:t>
                </a:r>
                <a:r>
                  <a:rPr lang="el-GR" i="1" dirty="0" smtClean="0"/>
                  <a:t>ρ </a:t>
                </a:r>
                <a:r>
                  <a:rPr lang="el-GR" dirty="0" smtClean="0"/>
                  <a:t>είναι </a:t>
                </a:r>
                <a:r>
                  <a:rPr lang="el-GR" dirty="0"/>
                  <a:t>η πυκνότητα τού ρευστού</a:t>
                </a:r>
                <a:r>
                  <a:rPr lang="el-GR" dirty="0" smtClean="0"/>
                  <a:t>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ειδική θερμότητά του, υπό σταθερή </a:t>
                </a:r>
                <a:r>
                  <a:rPr lang="el-GR" dirty="0" smtClean="0"/>
                  <a:t>πίεση,  </a:t>
                </a:r>
                <a:r>
                  <a:rPr lang="en-US" i="1" dirty="0" smtClean="0"/>
                  <a:t>k</a:t>
                </a:r>
                <a:r>
                  <a:rPr lang="el-GR" dirty="0" smtClean="0"/>
                  <a:t> </a:t>
                </a:r>
                <a:r>
                  <a:rPr lang="el-GR" dirty="0"/>
                  <a:t>ο συντελεστής θερμικής αγωγιμότητας, εξαρτώμενος, γενικά, από την </a:t>
                </a:r>
                <a:r>
                  <a:rPr lang="el-GR" dirty="0" smtClean="0"/>
                  <a:t>θερμοκρασία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T</a:t>
                </a:r>
                <a:r>
                  <a:rPr lang="el-GR" dirty="0" smtClean="0"/>
                  <a:t>  </a:t>
                </a:r>
                <a:r>
                  <a:rPr lang="el-GR" dirty="0"/>
                  <a:t>, </a:t>
                </a:r>
                <a:r>
                  <a:rPr lang="el-GR" i="1" dirty="0" smtClean="0"/>
                  <a:t>μ</a:t>
                </a:r>
                <a:r>
                  <a:rPr lang="el-GR" dirty="0" smtClean="0"/>
                  <a:t> </a:t>
                </a:r>
                <a:r>
                  <a:rPr lang="el-GR" dirty="0"/>
                  <a:t>το ιξώδες τού ρευστού και </a:t>
                </a:r>
                <a:r>
                  <a:rPr lang="el-GR" i="1" dirty="0" smtClean="0"/>
                  <a:t>Φ</a:t>
                </a:r>
                <a:r>
                  <a:rPr lang="el-GR" dirty="0" smtClean="0"/>
                  <a:t>  </a:t>
                </a:r>
                <a:r>
                  <a:rPr lang="el-GR" dirty="0"/>
                  <a:t>η συνάρτηση «</a:t>
                </a:r>
                <a:r>
                  <a:rPr lang="el-GR" dirty="0" err="1"/>
                  <a:t>αναντιστρέπτων</a:t>
                </a:r>
                <a:r>
                  <a:rPr lang="el-GR" dirty="0"/>
                  <a:t> </a:t>
                </a:r>
                <a:r>
                  <a:rPr lang="el-GR" dirty="0" err="1"/>
                  <a:t>απωλείων</a:t>
                </a:r>
                <a:r>
                  <a:rPr lang="el-GR" dirty="0"/>
                  <a:t> τριβής» (</a:t>
                </a:r>
                <a:r>
                  <a:rPr lang="el-GR" dirty="0" err="1"/>
                  <a:t>dissipation</a:t>
                </a:r>
                <a:r>
                  <a:rPr lang="el-GR" dirty="0"/>
                  <a:t> </a:t>
                </a:r>
                <a:r>
                  <a:rPr lang="el-GR" dirty="0" err="1"/>
                  <a:t>function</a:t>
                </a:r>
                <a:r>
                  <a:rPr lang="el-GR" dirty="0"/>
                  <a:t>) που δίνεται από </a:t>
                </a:r>
                <a:r>
                  <a:rPr lang="el-GR" dirty="0" smtClean="0"/>
                  <a:t>την παρακάτω σχέση </a:t>
                </a:r>
                <a:r>
                  <a:rPr lang="el-GR" dirty="0"/>
                  <a:t>η οποία εκφράζει </a:t>
                </a:r>
                <a:r>
                  <a:rPr lang="el-GR" dirty="0" smtClean="0"/>
                  <a:t>την </a:t>
                </a:r>
                <a:r>
                  <a:rPr lang="el-GR" dirty="0"/>
                  <a:t>ποσότητα της κινητικής ενέργειας τού ρευστού πού μετατρέπεται σε θερμότητα λόγω τριβής από το ιξώδες </a:t>
                </a:r>
                <a:r>
                  <a:rPr lang="el-GR" dirty="0" smtClean="0"/>
                  <a:t>του.</a:t>
                </a:r>
              </a:p>
              <a:p>
                <a:endParaRPr lang="el-GR" dirty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𝛷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=2⋅{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𝜐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num>
                                    <m:den>
                                      <m:r>
                                        <a:rPr lang="en-US" sz="220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𝜐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𝜐</m:t>
                                  </m:r>
                                </m:num>
                                <m:den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248472"/>
              </a:xfrm>
              <a:blipFill rotWithShape="0">
                <a:blip r:embed="rId2"/>
                <a:stretch>
                  <a:fillRect l="-815" t="-229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475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867</Words>
  <Application>Microsoft Office PowerPoint</Application>
  <PresentationFormat>Προβολή στην οθόνη (4:3)</PresentationFormat>
  <Paragraphs>118</Paragraphs>
  <Slides>21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Θέμα του Office</vt:lpstr>
      <vt:lpstr>Μηχανική των Ρευστών </vt:lpstr>
      <vt:lpstr>Άδειες Χρήσης</vt:lpstr>
      <vt:lpstr>Χρηματοδότηση</vt:lpstr>
      <vt:lpstr>Σκοποί  ενότητας </vt:lpstr>
      <vt:lpstr>Πρώτο θερμοδυναμικό αξίωμα</vt:lpstr>
      <vt:lpstr>Πρώτο θερμοδυναμικό αξίωμα (2)</vt:lpstr>
      <vt:lpstr>Εξίσωση ενέργειας</vt:lpstr>
      <vt:lpstr>Εξίσωση ενέργειας (2)</vt:lpstr>
      <vt:lpstr>Εξίσωση ενέργειας σε ολοκληρωτική μορφή</vt:lpstr>
      <vt:lpstr>Εξίσωση ενέργειας σε ολοκληρωτική μορφή (2)</vt:lpstr>
      <vt:lpstr>Εξίσωση ενέργειας σε ολοκληρωτική μορφή (3)</vt:lpstr>
      <vt:lpstr>Εξίσωση ενέργειας σε ολοκληρωτική μορφή (4)</vt:lpstr>
      <vt:lpstr>Μόνιμη στρωτή ροή μεταξύ δύο παραλλήλων πλακών (Ροή Poiseuille)</vt:lpstr>
      <vt:lpstr>Μόνιμη στρωτή ροή μεταξύ δύο παραλλήλων πλακών (Ροή Poiseuille) (2)</vt:lpstr>
      <vt:lpstr>Μόνιμη στρωτή ροή μεταξύ δύο παραλλήλων πλακών (Ροή Couette)</vt:lpstr>
      <vt:lpstr>Μόνιμη στρωτή ροή μεταξύ δύο παραλλήλων πλακών (Ροή Couette) (2)</vt:lpstr>
      <vt:lpstr>Μόνιμη στρωτή ροή μεταξύ δύο παραλλήλων πλακών</vt:lpstr>
      <vt:lpstr>Μόνιμη στρωτή ροή μεταξύ δύο παραλλήλων πλακών (2)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ΑΝΑΣΤΑΣΙΑ</cp:lastModifiedBy>
  <cp:revision>126</cp:revision>
  <dcterms:created xsi:type="dcterms:W3CDTF">2014-04-05T17:31:54Z</dcterms:created>
  <dcterms:modified xsi:type="dcterms:W3CDTF">2015-06-02T15:41:09Z</dcterms:modified>
</cp:coreProperties>
</file>