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3" r:id="rId1"/>
  </p:sldMasterIdLst>
  <p:notesMasterIdLst>
    <p:notesMasterId r:id="rId34"/>
  </p:notesMasterIdLst>
  <p:sldIdLst>
    <p:sldId id="310" r:id="rId2"/>
    <p:sldId id="311" r:id="rId3"/>
    <p:sldId id="335" r:id="rId4"/>
    <p:sldId id="336" r:id="rId5"/>
    <p:sldId id="337" r:id="rId6"/>
    <p:sldId id="321" r:id="rId7"/>
    <p:sldId id="322" r:id="rId8"/>
    <p:sldId id="324" r:id="rId9"/>
    <p:sldId id="325" r:id="rId10"/>
    <p:sldId id="323" r:id="rId11"/>
    <p:sldId id="326" r:id="rId12"/>
    <p:sldId id="345" r:id="rId13"/>
    <p:sldId id="320" r:id="rId14"/>
    <p:sldId id="338" r:id="rId15"/>
    <p:sldId id="315" r:id="rId16"/>
    <p:sldId id="341" r:id="rId17"/>
    <p:sldId id="339" r:id="rId18"/>
    <p:sldId id="329" r:id="rId19"/>
    <p:sldId id="333" r:id="rId20"/>
    <p:sldId id="332" r:id="rId21"/>
    <p:sldId id="354" r:id="rId22"/>
    <p:sldId id="331" r:id="rId23"/>
    <p:sldId id="340" r:id="rId24"/>
    <p:sldId id="342" r:id="rId25"/>
    <p:sldId id="318" r:id="rId26"/>
    <p:sldId id="350" r:id="rId27"/>
    <p:sldId id="334" r:id="rId28"/>
    <p:sldId id="319" r:id="rId29"/>
    <p:sldId id="352" r:id="rId30"/>
    <p:sldId id="355" r:id="rId31"/>
    <p:sldId id="344" r:id="rId32"/>
    <p:sldId id="309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6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Στυλ με θέμα 2 - Έμφαση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Στυλ με θέμα 2 - Έμφαση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Φωτεινό στυλ 2 - Έμφαση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Φωτεινό στυλ 2 - Έμφαση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Στυλ με θέμα 1 - Έμφαση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4C1A8A3-306A-4EB7-A6B1-4F7E0EB9C5D6}" styleName="Μεσαίο στυλ 3 - Έμφαση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Μεσαίο στυλ 3 - Έμφαση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Μεσαίο στυλ 3 - Έμφαση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Μεσαίο στυλ 3 - Έμφαση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Μεσαίο στυλ 3 - Έμφαση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Μεσαίο στυλ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Μεσαίο στυλ 3 - Έμφαση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Μεσαίο στυλ 4 - Έμφαση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Μεσαίο στυλ 4 - Έμφασ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Μεσαίο στυλ 4 - Έμφαση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Μεσαίο στυλ 4 - Έμφαση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7CE84F3-28C3-443E-9E96-99CF82512B78}" styleName="Σκούρο στυλ 1 - Έμφαση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Σκούρο στυλ 1 - Έμφαση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Σκούρο στυλ 1 - Έμφαση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Σκούρο στυλ 2 - Έμφαση 5/Έμφαση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Σκούρο στυλ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Σκούρο στυλ 2 - Έμφαση 3/Έμφαση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929F9F4-4A8F-4326-A1B4-22849713DDAB}" styleName="Σκούρο στυλ 1 - Έμφαση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Σκούρο στυλ 1 - Έμφαση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Φωτεινό στυλ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10B149-F3E0-4137-B33E-A47B794184CD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567B5EA-7E94-4B50-900E-1D2A488902AD}">
      <dgm:prSet custT="1"/>
      <dgm:spPr/>
      <dgm:t>
        <a:bodyPr/>
        <a:lstStyle/>
        <a:p>
          <a:r>
            <a:rPr lang="el-GR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1. Εισαγωγή</a:t>
          </a:r>
          <a:endParaRPr lang="en-US" sz="3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8DB025-6AA2-4A1D-A24F-6D472C963860}" type="parTrans" cxnId="{063FE6A8-92B7-49ED-9BDB-F2E0465F1A89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F6372DC-CF0C-463C-9ABE-1EFA755AE229}" type="sibTrans" cxnId="{063FE6A8-92B7-49ED-9BDB-F2E0465F1A89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F09873CB-499D-48BD-B3C3-1CBD40134DF8}">
      <dgm:prSet custT="1"/>
      <dgm:spPr/>
      <dgm:t>
        <a:bodyPr/>
        <a:lstStyle/>
        <a:p>
          <a:r>
            <a:rPr lang="el-GR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3. Θεωρητικό Πλαίσιο </a:t>
          </a:r>
          <a:r>
            <a:rPr lang="el-GR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l-GR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αντι</a:t>
          </a:r>
          <a:r>
            <a:rPr lang="el-GR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-ρατσιστικός λόγος, ρευστός ρατσισμός, χιούμορ)</a:t>
          </a:r>
          <a:r>
            <a:rPr lang="el-GR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429BBF-3607-4BCE-83A1-76C0E28265FA}" type="parTrans" cxnId="{BD1A200E-8D61-49DB-B672-71B97545180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78792C5-4711-4A9C-BBC6-1BD90446CFDF}" type="sibTrans" cxnId="{BD1A200E-8D61-49DB-B672-71B975451804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8D1A0E3C-6250-4067-B573-32768DFBE286}">
      <dgm:prSet custT="1"/>
      <dgm:spPr/>
      <dgm:t>
        <a:bodyPr/>
        <a:lstStyle/>
        <a:p>
          <a:r>
            <a:rPr lang="el-GR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6. Ανάλυση</a:t>
          </a:r>
          <a:endParaRPr lang="en-US" sz="3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EF9241-05F1-4368-A1C1-F53EF77A2AE3}" type="parTrans" cxnId="{554CB688-510C-4522-8C68-0DC32159301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37E81FCF-7971-4C6E-909A-2CD5F98059A7}" type="sibTrans" cxnId="{554CB688-510C-4522-8C68-0DC32159301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DF7DA554-3680-434C-A938-CFF0DB266F99}">
      <dgm:prSet custT="1"/>
      <dgm:spPr/>
      <dgm:t>
        <a:bodyPr/>
        <a:lstStyle/>
        <a:p>
          <a:r>
            <a:rPr lang="el-GR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7. Συμπεράσματα</a:t>
          </a:r>
          <a:endParaRPr lang="en-US" sz="3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683989-93E7-483A-9A68-6A0D292985A7}" type="parTrans" cxnId="{999F485E-6183-46A4-AF5E-EE4FC768A25A}">
      <dgm:prSet/>
      <dgm:spPr/>
      <dgm:t>
        <a:bodyPr/>
        <a:lstStyle/>
        <a:p>
          <a:endParaRPr lang="el-GR">
            <a:latin typeface="+mj-lt"/>
          </a:endParaRPr>
        </a:p>
      </dgm:t>
    </dgm:pt>
    <dgm:pt modelId="{BB58F81C-13E8-439C-8207-036765E703A0}" type="sibTrans" cxnId="{999F485E-6183-46A4-AF5E-EE4FC768A25A}">
      <dgm:prSet/>
      <dgm:spPr/>
      <dgm:t>
        <a:bodyPr/>
        <a:lstStyle/>
        <a:p>
          <a:endParaRPr lang="el-GR">
            <a:latin typeface="+mj-lt"/>
          </a:endParaRPr>
        </a:p>
      </dgm:t>
    </dgm:pt>
    <dgm:pt modelId="{DD45CF06-BBD2-4F81-B84A-E8DF5FD4E844}">
      <dgm:prSet custT="1"/>
      <dgm:spPr/>
      <dgm:t>
        <a:bodyPr/>
        <a:lstStyle/>
        <a:p>
          <a:r>
            <a:rPr lang="el-GR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2. Στόχος</a:t>
          </a:r>
          <a:endParaRPr lang="en-US" sz="3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D3FFD3-47D0-406C-BD0E-89B2B1EEFBEB}" type="parTrans" cxnId="{61BED138-83B1-41AC-8E3A-EB3F0ADE8D98}">
      <dgm:prSet/>
      <dgm:spPr/>
      <dgm:t>
        <a:bodyPr/>
        <a:lstStyle/>
        <a:p>
          <a:endParaRPr lang="el-GR"/>
        </a:p>
      </dgm:t>
    </dgm:pt>
    <dgm:pt modelId="{E273C596-DC2C-4ABD-94D7-589B613115E6}" type="sibTrans" cxnId="{61BED138-83B1-41AC-8E3A-EB3F0ADE8D98}">
      <dgm:prSet/>
      <dgm:spPr/>
      <dgm:t>
        <a:bodyPr/>
        <a:lstStyle/>
        <a:p>
          <a:endParaRPr lang="el-GR"/>
        </a:p>
      </dgm:t>
    </dgm:pt>
    <dgm:pt modelId="{2C8FF2C3-6430-4299-9EDD-6591264FAA83}">
      <dgm:prSet custT="1"/>
      <dgm:spPr/>
      <dgm:t>
        <a:bodyPr/>
        <a:lstStyle/>
        <a:p>
          <a:r>
            <a:rPr lang="el-GR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4. Υλικό Εξέτασης </a:t>
          </a:r>
          <a:r>
            <a:rPr lang="el-GR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(ανέκδοτα)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55F317-E6A1-4928-BBB5-6FCFC8F96EB2}" type="parTrans" cxnId="{AD0387D9-AB1D-4CE5-870A-14F5CF61616A}">
      <dgm:prSet/>
      <dgm:spPr/>
      <dgm:t>
        <a:bodyPr/>
        <a:lstStyle/>
        <a:p>
          <a:endParaRPr lang="el-GR"/>
        </a:p>
      </dgm:t>
    </dgm:pt>
    <dgm:pt modelId="{937DF246-628E-404D-B4CB-2A90C59C9B14}" type="sibTrans" cxnId="{AD0387D9-AB1D-4CE5-870A-14F5CF61616A}">
      <dgm:prSet/>
      <dgm:spPr/>
      <dgm:t>
        <a:bodyPr/>
        <a:lstStyle/>
        <a:p>
          <a:endParaRPr lang="el-GR"/>
        </a:p>
      </dgm:t>
    </dgm:pt>
    <dgm:pt modelId="{AD2EF970-A0ED-4D7D-A3CF-85BF3951D774}">
      <dgm:prSet custT="1"/>
      <dgm:spPr/>
      <dgm:t>
        <a:bodyPr/>
        <a:lstStyle/>
        <a:p>
          <a:r>
            <a:rPr lang="el-GR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5. Μεθοδολογικά Εργαλεία (</a:t>
          </a:r>
          <a:r>
            <a:rPr lang="el-GR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ΓΘΓΧ, </a:t>
          </a:r>
          <a:r>
            <a:rPr lang="el-GR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Πολυγραμματισμοί</a:t>
          </a:r>
          <a:r>
            <a:rPr lang="el-GR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και Κριτικός </a:t>
          </a:r>
          <a:r>
            <a:rPr lang="el-GR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Γραμματισμός</a:t>
          </a:r>
          <a:r>
            <a:rPr lang="el-GR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C579A6-DE37-4D85-A0B8-51A8F1811B39}" type="sibTrans" cxnId="{D557C660-3AD7-4030-B00C-ADC4F71483D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505EA18-AA73-4D3B-92B1-344797F6E1CD}" type="parTrans" cxnId="{D557C660-3AD7-4030-B00C-ADC4F71483DB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22E32DBF-0D8B-494E-A7D1-5E85CF1CA0EC}" type="pres">
      <dgm:prSet presAssocID="{6A10B149-F3E0-4137-B33E-A47B794184CD}" presName="vert0" presStyleCnt="0">
        <dgm:presLayoutVars>
          <dgm:dir/>
          <dgm:animOne val="branch"/>
          <dgm:animLvl val="lvl"/>
        </dgm:presLayoutVars>
      </dgm:prSet>
      <dgm:spPr/>
    </dgm:pt>
    <dgm:pt modelId="{56BA03E3-F341-4670-A630-6D143AA2E46F}" type="pres">
      <dgm:prSet presAssocID="{8567B5EA-7E94-4B50-900E-1D2A488902AD}" presName="thickLine" presStyleLbl="alignNode1" presStyleIdx="0" presStyleCnt="7"/>
      <dgm:spPr/>
    </dgm:pt>
    <dgm:pt modelId="{9998E629-DBCB-4109-9076-623CEF213007}" type="pres">
      <dgm:prSet presAssocID="{8567B5EA-7E94-4B50-900E-1D2A488902AD}" presName="horz1" presStyleCnt="0"/>
      <dgm:spPr/>
    </dgm:pt>
    <dgm:pt modelId="{84486902-2486-48A7-8782-82E8DB65ED07}" type="pres">
      <dgm:prSet presAssocID="{8567B5EA-7E94-4B50-900E-1D2A488902AD}" presName="tx1" presStyleLbl="revTx" presStyleIdx="0" presStyleCnt="7"/>
      <dgm:spPr/>
    </dgm:pt>
    <dgm:pt modelId="{CA5A7388-6623-4DC3-AB05-1B4A3A7D4D78}" type="pres">
      <dgm:prSet presAssocID="{8567B5EA-7E94-4B50-900E-1D2A488902AD}" presName="vert1" presStyleCnt="0"/>
      <dgm:spPr/>
    </dgm:pt>
    <dgm:pt modelId="{935F962B-8015-4095-9322-E596776F3DA3}" type="pres">
      <dgm:prSet presAssocID="{DD45CF06-BBD2-4F81-B84A-E8DF5FD4E844}" presName="thickLine" presStyleLbl="alignNode1" presStyleIdx="1" presStyleCnt="7"/>
      <dgm:spPr/>
    </dgm:pt>
    <dgm:pt modelId="{50D6F774-B518-424B-90B1-FA05BA8C5D88}" type="pres">
      <dgm:prSet presAssocID="{DD45CF06-BBD2-4F81-B84A-E8DF5FD4E844}" presName="horz1" presStyleCnt="0"/>
      <dgm:spPr/>
    </dgm:pt>
    <dgm:pt modelId="{85517818-8C53-4F7C-809D-FBE91C6F49C9}" type="pres">
      <dgm:prSet presAssocID="{DD45CF06-BBD2-4F81-B84A-E8DF5FD4E844}" presName="tx1" presStyleLbl="revTx" presStyleIdx="1" presStyleCnt="7"/>
      <dgm:spPr/>
    </dgm:pt>
    <dgm:pt modelId="{E2769C52-26A9-46B8-BE5F-57FB6A021471}" type="pres">
      <dgm:prSet presAssocID="{DD45CF06-BBD2-4F81-B84A-E8DF5FD4E844}" presName="vert1" presStyleCnt="0"/>
      <dgm:spPr/>
    </dgm:pt>
    <dgm:pt modelId="{2BF05D06-BB04-4B63-88F6-E347CE272DA6}" type="pres">
      <dgm:prSet presAssocID="{F09873CB-499D-48BD-B3C3-1CBD40134DF8}" presName="thickLine" presStyleLbl="alignNode1" presStyleIdx="2" presStyleCnt="7"/>
      <dgm:spPr/>
    </dgm:pt>
    <dgm:pt modelId="{73A6E439-CC31-4FD7-9435-DB4CE296D7F2}" type="pres">
      <dgm:prSet presAssocID="{F09873CB-499D-48BD-B3C3-1CBD40134DF8}" presName="horz1" presStyleCnt="0"/>
      <dgm:spPr/>
    </dgm:pt>
    <dgm:pt modelId="{DB42EA30-980A-45C2-9B7A-7CFC0B4A2E1A}" type="pres">
      <dgm:prSet presAssocID="{F09873CB-499D-48BD-B3C3-1CBD40134DF8}" presName="tx1" presStyleLbl="revTx" presStyleIdx="2" presStyleCnt="7"/>
      <dgm:spPr/>
    </dgm:pt>
    <dgm:pt modelId="{BB734C1B-D1B4-4D79-ABA8-A186138699FC}" type="pres">
      <dgm:prSet presAssocID="{F09873CB-499D-48BD-B3C3-1CBD40134DF8}" presName="vert1" presStyleCnt="0"/>
      <dgm:spPr/>
    </dgm:pt>
    <dgm:pt modelId="{5B52E047-C3F9-4D17-AB98-CF55CF30BC27}" type="pres">
      <dgm:prSet presAssocID="{2C8FF2C3-6430-4299-9EDD-6591264FAA83}" presName="thickLine" presStyleLbl="alignNode1" presStyleIdx="3" presStyleCnt="7"/>
      <dgm:spPr/>
    </dgm:pt>
    <dgm:pt modelId="{911D0B10-B4FF-499C-B458-A2BB047303B9}" type="pres">
      <dgm:prSet presAssocID="{2C8FF2C3-6430-4299-9EDD-6591264FAA83}" presName="horz1" presStyleCnt="0"/>
      <dgm:spPr/>
    </dgm:pt>
    <dgm:pt modelId="{E933B5F4-1AB3-4E1C-BCE2-44C31B393C4B}" type="pres">
      <dgm:prSet presAssocID="{2C8FF2C3-6430-4299-9EDD-6591264FAA83}" presName="tx1" presStyleLbl="revTx" presStyleIdx="3" presStyleCnt="7" custLinFactNeighborY="2020"/>
      <dgm:spPr/>
    </dgm:pt>
    <dgm:pt modelId="{A10EAA72-6036-4446-BB89-48E21B8B81C6}" type="pres">
      <dgm:prSet presAssocID="{2C8FF2C3-6430-4299-9EDD-6591264FAA83}" presName="vert1" presStyleCnt="0"/>
      <dgm:spPr/>
    </dgm:pt>
    <dgm:pt modelId="{77083334-AAAB-4F55-AF7D-562CE56562F5}" type="pres">
      <dgm:prSet presAssocID="{AD2EF970-A0ED-4D7D-A3CF-85BF3951D774}" presName="thickLine" presStyleLbl="alignNode1" presStyleIdx="4" presStyleCnt="7"/>
      <dgm:spPr/>
    </dgm:pt>
    <dgm:pt modelId="{D10BEA50-F8D8-49CE-B9C5-0DCD6AA5B575}" type="pres">
      <dgm:prSet presAssocID="{AD2EF970-A0ED-4D7D-A3CF-85BF3951D774}" presName="horz1" presStyleCnt="0"/>
      <dgm:spPr/>
    </dgm:pt>
    <dgm:pt modelId="{16FA2E93-6F11-4ED4-AB20-74107D21218C}" type="pres">
      <dgm:prSet presAssocID="{AD2EF970-A0ED-4D7D-A3CF-85BF3951D774}" presName="tx1" presStyleLbl="revTx" presStyleIdx="4" presStyleCnt="7"/>
      <dgm:spPr/>
    </dgm:pt>
    <dgm:pt modelId="{4CC2EB37-9F43-449F-A4B8-BDF4353C009A}" type="pres">
      <dgm:prSet presAssocID="{AD2EF970-A0ED-4D7D-A3CF-85BF3951D774}" presName="vert1" presStyleCnt="0"/>
      <dgm:spPr/>
    </dgm:pt>
    <dgm:pt modelId="{D5C6A009-E4AB-409D-9520-AA2DDEA52345}" type="pres">
      <dgm:prSet presAssocID="{8D1A0E3C-6250-4067-B573-32768DFBE286}" presName="thickLine" presStyleLbl="alignNode1" presStyleIdx="5" presStyleCnt="7"/>
      <dgm:spPr/>
    </dgm:pt>
    <dgm:pt modelId="{410D5D95-588B-4485-99D2-47A25F321B17}" type="pres">
      <dgm:prSet presAssocID="{8D1A0E3C-6250-4067-B573-32768DFBE286}" presName="horz1" presStyleCnt="0"/>
      <dgm:spPr/>
    </dgm:pt>
    <dgm:pt modelId="{49C88C43-4D9C-4815-845A-7C0285B13D04}" type="pres">
      <dgm:prSet presAssocID="{8D1A0E3C-6250-4067-B573-32768DFBE286}" presName="tx1" presStyleLbl="revTx" presStyleIdx="5" presStyleCnt="7"/>
      <dgm:spPr/>
    </dgm:pt>
    <dgm:pt modelId="{17DC0FB2-518B-4417-A619-0B0ECFBD96A7}" type="pres">
      <dgm:prSet presAssocID="{8D1A0E3C-6250-4067-B573-32768DFBE286}" presName="vert1" presStyleCnt="0"/>
      <dgm:spPr/>
    </dgm:pt>
    <dgm:pt modelId="{1A09EBDE-86E6-42D7-8A5A-C94D5251E69B}" type="pres">
      <dgm:prSet presAssocID="{DF7DA554-3680-434C-A938-CFF0DB266F99}" presName="thickLine" presStyleLbl="alignNode1" presStyleIdx="6" presStyleCnt="7"/>
      <dgm:spPr/>
    </dgm:pt>
    <dgm:pt modelId="{EA27730C-2340-4D6B-96A9-ABBEAFDA4C81}" type="pres">
      <dgm:prSet presAssocID="{DF7DA554-3680-434C-A938-CFF0DB266F99}" presName="horz1" presStyleCnt="0"/>
      <dgm:spPr/>
    </dgm:pt>
    <dgm:pt modelId="{54413F4B-4695-41FA-9199-9E805F5FEF04}" type="pres">
      <dgm:prSet presAssocID="{DF7DA554-3680-434C-A938-CFF0DB266F99}" presName="tx1" presStyleLbl="revTx" presStyleIdx="6" presStyleCnt="7"/>
      <dgm:spPr/>
    </dgm:pt>
    <dgm:pt modelId="{6C0038DB-A1CC-495C-BCE9-176AF3D6BEEE}" type="pres">
      <dgm:prSet presAssocID="{DF7DA554-3680-434C-A938-CFF0DB266F99}" presName="vert1" presStyleCnt="0"/>
      <dgm:spPr/>
    </dgm:pt>
  </dgm:ptLst>
  <dgm:cxnLst>
    <dgm:cxn modelId="{BD1A200E-8D61-49DB-B672-71B975451804}" srcId="{6A10B149-F3E0-4137-B33E-A47B794184CD}" destId="{F09873CB-499D-48BD-B3C3-1CBD40134DF8}" srcOrd="2" destOrd="0" parTransId="{FC429BBF-3607-4BCE-83A1-76C0E28265FA}" sibTransId="{A78792C5-4711-4A9C-BBC6-1BD90446CFDF}"/>
    <dgm:cxn modelId="{57C8C323-B9EA-4C9D-8541-A2184DA13DC2}" type="presOf" srcId="{8D1A0E3C-6250-4067-B573-32768DFBE286}" destId="{49C88C43-4D9C-4815-845A-7C0285B13D04}" srcOrd="0" destOrd="0" presId="urn:microsoft.com/office/officeart/2008/layout/LinedList"/>
    <dgm:cxn modelId="{61BED138-83B1-41AC-8E3A-EB3F0ADE8D98}" srcId="{6A10B149-F3E0-4137-B33E-A47B794184CD}" destId="{DD45CF06-BBD2-4F81-B84A-E8DF5FD4E844}" srcOrd="1" destOrd="0" parTransId="{06D3FFD3-47D0-406C-BD0E-89B2B1EEFBEB}" sibTransId="{E273C596-DC2C-4ABD-94D7-589B613115E6}"/>
    <dgm:cxn modelId="{5154453A-495F-4518-B82D-1777FD7489D6}" type="presOf" srcId="{F09873CB-499D-48BD-B3C3-1CBD40134DF8}" destId="{DB42EA30-980A-45C2-9B7A-7CFC0B4A2E1A}" srcOrd="0" destOrd="0" presId="urn:microsoft.com/office/officeart/2008/layout/LinedList"/>
    <dgm:cxn modelId="{999F485E-6183-46A4-AF5E-EE4FC768A25A}" srcId="{6A10B149-F3E0-4137-B33E-A47B794184CD}" destId="{DF7DA554-3680-434C-A938-CFF0DB266F99}" srcOrd="6" destOrd="0" parTransId="{8F683989-93E7-483A-9A68-6A0D292985A7}" sibTransId="{BB58F81C-13E8-439C-8207-036765E703A0}"/>
    <dgm:cxn modelId="{D557C660-3AD7-4030-B00C-ADC4F71483DB}" srcId="{6A10B149-F3E0-4137-B33E-A47B794184CD}" destId="{AD2EF970-A0ED-4D7D-A3CF-85BF3951D774}" srcOrd="4" destOrd="0" parTransId="{1505EA18-AA73-4D3B-92B1-344797F6E1CD}" sibTransId="{8AC579A6-DE37-4D85-A0B8-51A8F1811B39}"/>
    <dgm:cxn modelId="{A3326164-9071-4C5C-933D-FFD9186909E5}" type="presOf" srcId="{8567B5EA-7E94-4B50-900E-1D2A488902AD}" destId="{84486902-2486-48A7-8782-82E8DB65ED07}" srcOrd="0" destOrd="0" presId="urn:microsoft.com/office/officeart/2008/layout/LinedList"/>
    <dgm:cxn modelId="{45CFFC57-0456-4448-B2AD-02B6785A2E9A}" type="presOf" srcId="{6A10B149-F3E0-4137-B33E-A47B794184CD}" destId="{22E32DBF-0D8B-494E-A7D1-5E85CF1CA0EC}" srcOrd="0" destOrd="0" presId="urn:microsoft.com/office/officeart/2008/layout/LinedList"/>
    <dgm:cxn modelId="{554CB688-510C-4522-8C68-0DC32159301C}" srcId="{6A10B149-F3E0-4137-B33E-A47B794184CD}" destId="{8D1A0E3C-6250-4067-B573-32768DFBE286}" srcOrd="5" destOrd="0" parTransId="{E9EF9241-05F1-4368-A1C1-F53EF77A2AE3}" sibTransId="{37E81FCF-7971-4C6E-909A-2CD5F98059A7}"/>
    <dgm:cxn modelId="{952EE48C-D92C-450D-9857-0C20C8121B38}" type="presOf" srcId="{DF7DA554-3680-434C-A938-CFF0DB266F99}" destId="{54413F4B-4695-41FA-9199-9E805F5FEF04}" srcOrd="0" destOrd="0" presId="urn:microsoft.com/office/officeart/2008/layout/LinedList"/>
    <dgm:cxn modelId="{063FE6A8-92B7-49ED-9BDB-F2E0465F1A89}" srcId="{6A10B149-F3E0-4137-B33E-A47B794184CD}" destId="{8567B5EA-7E94-4B50-900E-1D2A488902AD}" srcOrd="0" destOrd="0" parTransId="{828DB025-6AA2-4A1D-A24F-6D472C963860}" sibTransId="{DF6372DC-CF0C-463C-9ABE-1EFA755AE229}"/>
    <dgm:cxn modelId="{C77D84C7-383A-48FF-B643-56E855851418}" type="presOf" srcId="{AD2EF970-A0ED-4D7D-A3CF-85BF3951D774}" destId="{16FA2E93-6F11-4ED4-AB20-74107D21218C}" srcOrd="0" destOrd="0" presId="urn:microsoft.com/office/officeart/2008/layout/LinedList"/>
    <dgm:cxn modelId="{B328A8D8-C962-4110-B262-AB68AE951108}" type="presOf" srcId="{2C8FF2C3-6430-4299-9EDD-6591264FAA83}" destId="{E933B5F4-1AB3-4E1C-BCE2-44C31B393C4B}" srcOrd="0" destOrd="0" presId="urn:microsoft.com/office/officeart/2008/layout/LinedList"/>
    <dgm:cxn modelId="{AD0387D9-AB1D-4CE5-870A-14F5CF61616A}" srcId="{6A10B149-F3E0-4137-B33E-A47B794184CD}" destId="{2C8FF2C3-6430-4299-9EDD-6591264FAA83}" srcOrd="3" destOrd="0" parTransId="{9B55F317-E6A1-4928-BBB5-6FCFC8F96EB2}" sibTransId="{937DF246-628E-404D-B4CB-2A90C59C9B14}"/>
    <dgm:cxn modelId="{8779CAD9-9719-4A1E-BD7D-21F64148C730}" type="presOf" srcId="{DD45CF06-BBD2-4F81-B84A-E8DF5FD4E844}" destId="{85517818-8C53-4F7C-809D-FBE91C6F49C9}" srcOrd="0" destOrd="0" presId="urn:microsoft.com/office/officeart/2008/layout/LinedList"/>
    <dgm:cxn modelId="{BA05CAE5-8476-4E7F-9B90-EBB673C31BCB}" type="presParOf" srcId="{22E32DBF-0D8B-494E-A7D1-5E85CF1CA0EC}" destId="{56BA03E3-F341-4670-A630-6D143AA2E46F}" srcOrd="0" destOrd="0" presId="urn:microsoft.com/office/officeart/2008/layout/LinedList"/>
    <dgm:cxn modelId="{FB64B3DB-8C2B-471A-8837-B2628A2FC056}" type="presParOf" srcId="{22E32DBF-0D8B-494E-A7D1-5E85CF1CA0EC}" destId="{9998E629-DBCB-4109-9076-623CEF213007}" srcOrd="1" destOrd="0" presId="urn:microsoft.com/office/officeart/2008/layout/LinedList"/>
    <dgm:cxn modelId="{EE5B2F99-DE48-4514-9B6D-1D922BF5D6F4}" type="presParOf" srcId="{9998E629-DBCB-4109-9076-623CEF213007}" destId="{84486902-2486-48A7-8782-82E8DB65ED07}" srcOrd="0" destOrd="0" presId="urn:microsoft.com/office/officeart/2008/layout/LinedList"/>
    <dgm:cxn modelId="{1CDAC698-CF61-4CC8-BEA6-21055374A275}" type="presParOf" srcId="{9998E629-DBCB-4109-9076-623CEF213007}" destId="{CA5A7388-6623-4DC3-AB05-1B4A3A7D4D78}" srcOrd="1" destOrd="0" presId="urn:microsoft.com/office/officeart/2008/layout/LinedList"/>
    <dgm:cxn modelId="{FAB2136B-67AC-4EFD-9AAB-7FB529E102B9}" type="presParOf" srcId="{22E32DBF-0D8B-494E-A7D1-5E85CF1CA0EC}" destId="{935F962B-8015-4095-9322-E596776F3DA3}" srcOrd="2" destOrd="0" presId="urn:microsoft.com/office/officeart/2008/layout/LinedList"/>
    <dgm:cxn modelId="{3CE925BD-30C2-474A-B802-953E011E64F5}" type="presParOf" srcId="{22E32DBF-0D8B-494E-A7D1-5E85CF1CA0EC}" destId="{50D6F774-B518-424B-90B1-FA05BA8C5D88}" srcOrd="3" destOrd="0" presId="urn:microsoft.com/office/officeart/2008/layout/LinedList"/>
    <dgm:cxn modelId="{3FC1CC29-83B0-4D2F-BFD7-55E360BC4E65}" type="presParOf" srcId="{50D6F774-B518-424B-90B1-FA05BA8C5D88}" destId="{85517818-8C53-4F7C-809D-FBE91C6F49C9}" srcOrd="0" destOrd="0" presId="urn:microsoft.com/office/officeart/2008/layout/LinedList"/>
    <dgm:cxn modelId="{8653E756-2DCF-46F4-81A0-8CC21D15837F}" type="presParOf" srcId="{50D6F774-B518-424B-90B1-FA05BA8C5D88}" destId="{E2769C52-26A9-46B8-BE5F-57FB6A021471}" srcOrd="1" destOrd="0" presId="urn:microsoft.com/office/officeart/2008/layout/LinedList"/>
    <dgm:cxn modelId="{30CFB9EC-A235-48B1-BCF8-030E49261DF0}" type="presParOf" srcId="{22E32DBF-0D8B-494E-A7D1-5E85CF1CA0EC}" destId="{2BF05D06-BB04-4B63-88F6-E347CE272DA6}" srcOrd="4" destOrd="0" presId="urn:microsoft.com/office/officeart/2008/layout/LinedList"/>
    <dgm:cxn modelId="{DA43CAA1-E99E-441B-BAF8-41BA05E9DD6E}" type="presParOf" srcId="{22E32DBF-0D8B-494E-A7D1-5E85CF1CA0EC}" destId="{73A6E439-CC31-4FD7-9435-DB4CE296D7F2}" srcOrd="5" destOrd="0" presId="urn:microsoft.com/office/officeart/2008/layout/LinedList"/>
    <dgm:cxn modelId="{E474CEBE-14C5-4162-87B8-94F4C386E728}" type="presParOf" srcId="{73A6E439-CC31-4FD7-9435-DB4CE296D7F2}" destId="{DB42EA30-980A-45C2-9B7A-7CFC0B4A2E1A}" srcOrd="0" destOrd="0" presId="urn:microsoft.com/office/officeart/2008/layout/LinedList"/>
    <dgm:cxn modelId="{586511F5-BBC5-4B23-9959-E84596AD0E41}" type="presParOf" srcId="{73A6E439-CC31-4FD7-9435-DB4CE296D7F2}" destId="{BB734C1B-D1B4-4D79-ABA8-A186138699FC}" srcOrd="1" destOrd="0" presId="urn:microsoft.com/office/officeart/2008/layout/LinedList"/>
    <dgm:cxn modelId="{D03FEA26-4C5B-420E-BE7B-4F5867AEB40E}" type="presParOf" srcId="{22E32DBF-0D8B-494E-A7D1-5E85CF1CA0EC}" destId="{5B52E047-C3F9-4D17-AB98-CF55CF30BC27}" srcOrd="6" destOrd="0" presId="urn:microsoft.com/office/officeart/2008/layout/LinedList"/>
    <dgm:cxn modelId="{4B6CF294-D368-47C9-B4E5-89A6400E6F3D}" type="presParOf" srcId="{22E32DBF-0D8B-494E-A7D1-5E85CF1CA0EC}" destId="{911D0B10-B4FF-499C-B458-A2BB047303B9}" srcOrd="7" destOrd="0" presId="urn:microsoft.com/office/officeart/2008/layout/LinedList"/>
    <dgm:cxn modelId="{8907CD62-0822-4125-B1FF-AEF2EDB31B04}" type="presParOf" srcId="{911D0B10-B4FF-499C-B458-A2BB047303B9}" destId="{E933B5F4-1AB3-4E1C-BCE2-44C31B393C4B}" srcOrd="0" destOrd="0" presId="urn:microsoft.com/office/officeart/2008/layout/LinedList"/>
    <dgm:cxn modelId="{D52A7340-039F-4FFF-B7D0-23A21FC6DF86}" type="presParOf" srcId="{911D0B10-B4FF-499C-B458-A2BB047303B9}" destId="{A10EAA72-6036-4446-BB89-48E21B8B81C6}" srcOrd="1" destOrd="0" presId="urn:microsoft.com/office/officeart/2008/layout/LinedList"/>
    <dgm:cxn modelId="{BCDECE3A-FDDE-4B79-9706-88C7F5F9AE1B}" type="presParOf" srcId="{22E32DBF-0D8B-494E-A7D1-5E85CF1CA0EC}" destId="{77083334-AAAB-4F55-AF7D-562CE56562F5}" srcOrd="8" destOrd="0" presId="urn:microsoft.com/office/officeart/2008/layout/LinedList"/>
    <dgm:cxn modelId="{B71BB765-65D9-4D7A-A281-E061B29049AF}" type="presParOf" srcId="{22E32DBF-0D8B-494E-A7D1-5E85CF1CA0EC}" destId="{D10BEA50-F8D8-49CE-B9C5-0DCD6AA5B575}" srcOrd="9" destOrd="0" presId="urn:microsoft.com/office/officeart/2008/layout/LinedList"/>
    <dgm:cxn modelId="{CF2689BB-C484-49A7-BE4F-B00C7B820EBF}" type="presParOf" srcId="{D10BEA50-F8D8-49CE-B9C5-0DCD6AA5B575}" destId="{16FA2E93-6F11-4ED4-AB20-74107D21218C}" srcOrd="0" destOrd="0" presId="urn:microsoft.com/office/officeart/2008/layout/LinedList"/>
    <dgm:cxn modelId="{4C426A06-7126-4462-821E-53A3CEC84C15}" type="presParOf" srcId="{D10BEA50-F8D8-49CE-B9C5-0DCD6AA5B575}" destId="{4CC2EB37-9F43-449F-A4B8-BDF4353C009A}" srcOrd="1" destOrd="0" presId="urn:microsoft.com/office/officeart/2008/layout/LinedList"/>
    <dgm:cxn modelId="{5B3AF740-2C39-43FE-8CA1-320303904E0D}" type="presParOf" srcId="{22E32DBF-0D8B-494E-A7D1-5E85CF1CA0EC}" destId="{D5C6A009-E4AB-409D-9520-AA2DDEA52345}" srcOrd="10" destOrd="0" presId="urn:microsoft.com/office/officeart/2008/layout/LinedList"/>
    <dgm:cxn modelId="{BAC6DDDA-E829-4E8A-AB0E-A19CB0B02189}" type="presParOf" srcId="{22E32DBF-0D8B-494E-A7D1-5E85CF1CA0EC}" destId="{410D5D95-588B-4485-99D2-47A25F321B17}" srcOrd="11" destOrd="0" presId="urn:microsoft.com/office/officeart/2008/layout/LinedList"/>
    <dgm:cxn modelId="{1B1C1FEC-42E7-4F2E-81D3-FAE89024291B}" type="presParOf" srcId="{410D5D95-588B-4485-99D2-47A25F321B17}" destId="{49C88C43-4D9C-4815-845A-7C0285B13D04}" srcOrd="0" destOrd="0" presId="urn:microsoft.com/office/officeart/2008/layout/LinedList"/>
    <dgm:cxn modelId="{BC9E20C9-D4B9-436E-871F-8489CDEBAE3E}" type="presParOf" srcId="{410D5D95-588B-4485-99D2-47A25F321B17}" destId="{17DC0FB2-518B-4417-A619-0B0ECFBD96A7}" srcOrd="1" destOrd="0" presId="urn:microsoft.com/office/officeart/2008/layout/LinedList"/>
    <dgm:cxn modelId="{A9B1DA46-32C2-4AFD-9634-75F7FC209D2D}" type="presParOf" srcId="{22E32DBF-0D8B-494E-A7D1-5E85CF1CA0EC}" destId="{1A09EBDE-86E6-42D7-8A5A-C94D5251E69B}" srcOrd="12" destOrd="0" presId="urn:microsoft.com/office/officeart/2008/layout/LinedList"/>
    <dgm:cxn modelId="{00E3894D-F89E-4FB5-98E8-53AF7CA66E2A}" type="presParOf" srcId="{22E32DBF-0D8B-494E-A7D1-5E85CF1CA0EC}" destId="{EA27730C-2340-4D6B-96A9-ABBEAFDA4C81}" srcOrd="13" destOrd="0" presId="urn:microsoft.com/office/officeart/2008/layout/LinedList"/>
    <dgm:cxn modelId="{4A97CB31-7E84-4BB9-8AF4-789F2E717443}" type="presParOf" srcId="{EA27730C-2340-4D6B-96A9-ABBEAFDA4C81}" destId="{54413F4B-4695-41FA-9199-9E805F5FEF04}" srcOrd="0" destOrd="0" presId="urn:microsoft.com/office/officeart/2008/layout/LinedList"/>
    <dgm:cxn modelId="{7CAA3440-96BC-410D-9DB1-7C55A1D94B31}" type="presParOf" srcId="{EA27730C-2340-4D6B-96A9-ABBEAFDA4C81}" destId="{6C0038DB-A1CC-495C-BCE9-176AF3D6BEE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53B156-632A-4EED-8B03-4047D542B8F5}" type="doc">
      <dgm:prSet loTypeId="urn:microsoft.com/office/officeart/2005/8/layout/arrow1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l-GR"/>
        </a:p>
      </dgm:t>
    </dgm:pt>
    <dgm:pt modelId="{0FAB4B1B-07C1-43DA-8F0F-FEE2C432F6FD}">
      <dgm:prSet phldrT="[Κείμενο]"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Ρατσιστικός λόγος</a:t>
          </a:r>
        </a:p>
      </dgm:t>
    </dgm:pt>
    <dgm:pt modelId="{75EE5D55-3338-475F-8AD3-770C0E59E210}" type="parTrans" cxnId="{FC87BB18-F5FA-4453-8CC9-88F73B503EA5}">
      <dgm:prSet/>
      <dgm:spPr/>
      <dgm:t>
        <a:bodyPr/>
        <a:lstStyle/>
        <a:p>
          <a:endParaRPr lang="el-GR"/>
        </a:p>
      </dgm:t>
    </dgm:pt>
    <dgm:pt modelId="{F59A13DC-0EE2-455C-B884-C0CDE0B4ABBA}" type="sibTrans" cxnId="{FC87BB18-F5FA-4453-8CC9-88F73B503EA5}">
      <dgm:prSet/>
      <dgm:spPr/>
      <dgm:t>
        <a:bodyPr/>
        <a:lstStyle/>
        <a:p>
          <a:endParaRPr lang="el-GR"/>
        </a:p>
      </dgm:t>
    </dgm:pt>
    <dgm:pt modelId="{EE67C210-220B-4F81-8C9F-9C22D7BA685A}">
      <dgm:prSet phldrT="[Κείμενο]"/>
      <dgm:spPr/>
      <dgm:t>
        <a:bodyPr/>
        <a:lstStyle/>
        <a:p>
          <a:r>
            <a:rPr lang="el-GR">
              <a:latin typeface="Times New Roman" panose="02020603050405020304" pitchFamily="18" charset="0"/>
              <a:cs typeface="Times New Roman" panose="02020603050405020304" pitchFamily="18" charset="0"/>
            </a:rPr>
            <a:t>Αντιρατσιστικός λόγος</a:t>
          </a:r>
        </a:p>
      </dgm:t>
    </dgm:pt>
    <dgm:pt modelId="{3DCC1EB4-BA52-446D-980C-0F3AF234BAA8}" type="sibTrans" cxnId="{21496879-C09C-4738-8A09-6B607C4C474F}">
      <dgm:prSet/>
      <dgm:spPr/>
      <dgm:t>
        <a:bodyPr/>
        <a:lstStyle/>
        <a:p>
          <a:endParaRPr lang="el-GR"/>
        </a:p>
      </dgm:t>
    </dgm:pt>
    <dgm:pt modelId="{A21A879D-E0FC-46EB-BE95-C54479E642AD}" type="parTrans" cxnId="{21496879-C09C-4738-8A09-6B607C4C474F}">
      <dgm:prSet/>
      <dgm:spPr/>
      <dgm:t>
        <a:bodyPr/>
        <a:lstStyle/>
        <a:p>
          <a:endParaRPr lang="el-GR"/>
        </a:p>
      </dgm:t>
    </dgm:pt>
    <dgm:pt modelId="{3D1F0361-694C-4F77-9FF1-3F2EA1663F5D}" type="pres">
      <dgm:prSet presAssocID="{3853B156-632A-4EED-8B03-4047D542B8F5}" presName="cycle" presStyleCnt="0">
        <dgm:presLayoutVars>
          <dgm:dir/>
          <dgm:resizeHandles val="exact"/>
        </dgm:presLayoutVars>
      </dgm:prSet>
      <dgm:spPr/>
    </dgm:pt>
    <dgm:pt modelId="{26179675-7DEB-40BF-961F-4B82482377B5}" type="pres">
      <dgm:prSet presAssocID="{0FAB4B1B-07C1-43DA-8F0F-FEE2C432F6FD}" presName="arrow" presStyleLbl="node1" presStyleIdx="0" presStyleCnt="2">
        <dgm:presLayoutVars>
          <dgm:bulletEnabled val="1"/>
        </dgm:presLayoutVars>
      </dgm:prSet>
      <dgm:spPr/>
    </dgm:pt>
    <dgm:pt modelId="{FC38AA2F-916B-4C63-8D45-2F78C906037C}" type="pres">
      <dgm:prSet presAssocID="{EE67C210-220B-4F81-8C9F-9C22D7BA685A}" presName="arrow" presStyleLbl="node1" presStyleIdx="1" presStyleCnt="2">
        <dgm:presLayoutVars>
          <dgm:bulletEnabled val="1"/>
        </dgm:presLayoutVars>
      </dgm:prSet>
      <dgm:spPr/>
    </dgm:pt>
  </dgm:ptLst>
  <dgm:cxnLst>
    <dgm:cxn modelId="{FC87BB18-F5FA-4453-8CC9-88F73B503EA5}" srcId="{3853B156-632A-4EED-8B03-4047D542B8F5}" destId="{0FAB4B1B-07C1-43DA-8F0F-FEE2C432F6FD}" srcOrd="0" destOrd="0" parTransId="{75EE5D55-3338-475F-8AD3-770C0E59E210}" sibTransId="{F59A13DC-0EE2-455C-B884-C0CDE0B4ABBA}"/>
    <dgm:cxn modelId="{1704085E-8662-4EAA-9FB8-4E5C6C7AF25C}" type="presOf" srcId="{0FAB4B1B-07C1-43DA-8F0F-FEE2C432F6FD}" destId="{26179675-7DEB-40BF-961F-4B82482377B5}" srcOrd="0" destOrd="0" presId="urn:microsoft.com/office/officeart/2005/8/layout/arrow1"/>
    <dgm:cxn modelId="{660B5152-0372-4629-84B3-F81AC9F8662D}" type="presOf" srcId="{EE67C210-220B-4F81-8C9F-9C22D7BA685A}" destId="{FC38AA2F-916B-4C63-8D45-2F78C906037C}" srcOrd="0" destOrd="0" presId="urn:microsoft.com/office/officeart/2005/8/layout/arrow1"/>
    <dgm:cxn modelId="{21496879-C09C-4738-8A09-6B607C4C474F}" srcId="{3853B156-632A-4EED-8B03-4047D542B8F5}" destId="{EE67C210-220B-4F81-8C9F-9C22D7BA685A}" srcOrd="1" destOrd="0" parTransId="{A21A879D-E0FC-46EB-BE95-C54479E642AD}" sibTransId="{3DCC1EB4-BA52-446D-980C-0F3AF234BAA8}"/>
    <dgm:cxn modelId="{140447C9-3C09-437D-ABB1-7E3AB9067142}" type="presOf" srcId="{3853B156-632A-4EED-8B03-4047D542B8F5}" destId="{3D1F0361-694C-4F77-9FF1-3F2EA1663F5D}" srcOrd="0" destOrd="0" presId="urn:microsoft.com/office/officeart/2005/8/layout/arrow1"/>
    <dgm:cxn modelId="{4D07D1AC-4FC4-42C2-932A-211145B547C4}" type="presParOf" srcId="{3D1F0361-694C-4F77-9FF1-3F2EA1663F5D}" destId="{26179675-7DEB-40BF-961F-4B82482377B5}" srcOrd="0" destOrd="0" presId="urn:microsoft.com/office/officeart/2005/8/layout/arrow1"/>
    <dgm:cxn modelId="{AE8D175E-B216-4CB8-859E-339012997B49}" type="presParOf" srcId="{3D1F0361-694C-4F77-9FF1-3F2EA1663F5D}" destId="{FC38AA2F-916B-4C63-8D45-2F78C906037C}" srcOrd="1" destOrd="0" presId="urn:microsoft.com/office/officeart/2005/8/layout/arrow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E94616-0445-4166-A81E-58F80E6C9CBA}" type="doc">
      <dgm:prSet loTypeId="urn:microsoft.com/office/officeart/2005/8/layout/arrow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B5D651CA-6FE4-472D-AACC-A8CBADF4980C}">
      <dgm:prSet phldrT="[Κείμενο]"/>
      <dgm:spPr/>
      <dgm:t>
        <a:bodyPr/>
        <a:lstStyle/>
        <a:p>
          <a:r>
            <a:rPr lang="el-GR">
              <a:latin typeface="Times New Roman" panose="02020603050405020304" pitchFamily="18" charset="0"/>
              <a:cs typeface="Times New Roman" panose="02020603050405020304" pitchFamily="18" charset="0"/>
            </a:rPr>
            <a:t>Ρατσιστικός λόγος</a:t>
          </a:r>
        </a:p>
      </dgm:t>
    </dgm:pt>
    <dgm:pt modelId="{CF81BC77-301B-44DF-9D4A-40E5BF194C1D}" type="parTrans" cxnId="{334F6A76-6F12-40FA-B2CC-9DB8E19303BD}">
      <dgm:prSet/>
      <dgm:spPr/>
      <dgm:t>
        <a:bodyPr/>
        <a:lstStyle/>
        <a:p>
          <a:endParaRPr lang="el-GR"/>
        </a:p>
      </dgm:t>
    </dgm:pt>
    <dgm:pt modelId="{AAB2F89C-61AE-4F10-8C8E-3EE77D96C5FC}" type="sibTrans" cxnId="{334F6A76-6F12-40FA-B2CC-9DB8E19303BD}">
      <dgm:prSet/>
      <dgm:spPr/>
      <dgm:t>
        <a:bodyPr/>
        <a:lstStyle/>
        <a:p>
          <a:endParaRPr lang="el-GR"/>
        </a:p>
      </dgm:t>
    </dgm:pt>
    <dgm:pt modelId="{DBAEBCFB-8992-4A65-B1D7-06121ED8BB82}">
      <dgm:prSet phldrT="[Κείμενο]"/>
      <dgm:spPr/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Αντιρατσιστικός λόγος</a:t>
          </a:r>
        </a:p>
      </dgm:t>
    </dgm:pt>
    <dgm:pt modelId="{61AFD71A-2195-4692-886D-6F000E9FFF83}" type="parTrans" cxnId="{3EF2F6A3-C2A5-4FF4-938D-67020E7C851E}">
      <dgm:prSet/>
      <dgm:spPr/>
      <dgm:t>
        <a:bodyPr/>
        <a:lstStyle/>
        <a:p>
          <a:endParaRPr lang="el-GR"/>
        </a:p>
      </dgm:t>
    </dgm:pt>
    <dgm:pt modelId="{BC4A0AC5-91F7-41BF-95BF-88EB2E257742}" type="sibTrans" cxnId="{3EF2F6A3-C2A5-4FF4-938D-67020E7C851E}">
      <dgm:prSet/>
      <dgm:spPr/>
      <dgm:t>
        <a:bodyPr/>
        <a:lstStyle/>
        <a:p>
          <a:endParaRPr lang="el-GR"/>
        </a:p>
      </dgm:t>
    </dgm:pt>
    <dgm:pt modelId="{CBEA6997-834A-47F2-A4BD-D21D0DD1F6C7}" type="pres">
      <dgm:prSet presAssocID="{12E94616-0445-4166-A81E-58F80E6C9CBA}" presName="diagram" presStyleCnt="0">
        <dgm:presLayoutVars>
          <dgm:dir/>
          <dgm:resizeHandles val="exact"/>
        </dgm:presLayoutVars>
      </dgm:prSet>
      <dgm:spPr/>
    </dgm:pt>
    <dgm:pt modelId="{7D2F3BCE-24DF-434B-B32F-C36EB5CFE457}" type="pres">
      <dgm:prSet presAssocID="{B5D651CA-6FE4-472D-AACC-A8CBADF4980C}" presName="arrow" presStyleLbl="node1" presStyleIdx="0" presStyleCnt="2" custRadScaleRad="53522" custRadScaleInc="-413">
        <dgm:presLayoutVars>
          <dgm:bulletEnabled val="1"/>
        </dgm:presLayoutVars>
      </dgm:prSet>
      <dgm:spPr/>
    </dgm:pt>
    <dgm:pt modelId="{15FF8701-BEA2-4971-9AD4-4EA78F5D523F}" type="pres">
      <dgm:prSet presAssocID="{DBAEBCFB-8992-4A65-B1D7-06121ED8BB82}" presName="arrow" presStyleLbl="node1" presStyleIdx="1" presStyleCnt="2" custRadScaleRad="53892" custRadScaleInc="-1025">
        <dgm:presLayoutVars>
          <dgm:bulletEnabled val="1"/>
        </dgm:presLayoutVars>
      </dgm:prSet>
      <dgm:spPr/>
    </dgm:pt>
  </dgm:ptLst>
  <dgm:cxnLst>
    <dgm:cxn modelId="{E7ECEF08-18E5-4D5E-830A-322BD5C95AC4}" type="presOf" srcId="{DBAEBCFB-8992-4A65-B1D7-06121ED8BB82}" destId="{15FF8701-BEA2-4971-9AD4-4EA78F5D523F}" srcOrd="0" destOrd="0" presId="urn:microsoft.com/office/officeart/2005/8/layout/arrow5"/>
    <dgm:cxn modelId="{D2A34A47-E24C-493C-8338-1D9A62E63C31}" type="presOf" srcId="{12E94616-0445-4166-A81E-58F80E6C9CBA}" destId="{CBEA6997-834A-47F2-A4BD-D21D0DD1F6C7}" srcOrd="0" destOrd="0" presId="urn:microsoft.com/office/officeart/2005/8/layout/arrow5"/>
    <dgm:cxn modelId="{334F6A76-6F12-40FA-B2CC-9DB8E19303BD}" srcId="{12E94616-0445-4166-A81E-58F80E6C9CBA}" destId="{B5D651CA-6FE4-472D-AACC-A8CBADF4980C}" srcOrd="0" destOrd="0" parTransId="{CF81BC77-301B-44DF-9D4A-40E5BF194C1D}" sibTransId="{AAB2F89C-61AE-4F10-8C8E-3EE77D96C5FC}"/>
    <dgm:cxn modelId="{3EF2F6A3-C2A5-4FF4-938D-67020E7C851E}" srcId="{12E94616-0445-4166-A81E-58F80E6C9CBA}" destId="{DBAEBCFB-8992-4A65-B1D7-06121ED8BB82}" srcOrd="1" destOrd="0" parTransId="{61AFD71A-2195-4692-886D-6F000E9FFF83}" sibTransId="{BC4A0AC5-91F7-41BF-95BF-88EB2E257742}"/>
    <dgm:cxn modelId="{D76993A4-1335-4E10-91AA-420B123E7A6A}" type="presOf" srcId="{B5D651CA-6FE4-472D-AACC-A8CBADF4980C}" destId="{7D2F3BCE-24DF-434B-B32F-C36EB5CFE457}" srcOrd="0" destOrd="0" presId="urn:microsoft.com/office/officeart/2005/8/layout/arrow5"/>
    <dgm:cxn modelId="{8BCAFD44-3C61-49DA-97F7-5FC060485DF1}" type="presParOf" srcId="{CBEA6997-834A-47F2-A4BD-D21D0DD1F6C7}" destId="{7D2F3BCE-24DF-434B-B32F-C36EB5CFE457}" srcOrd="0" destOrd="0" presId="urn:microsoft.com/office/officeart/2005/8/layout/arrow5"/>
    <dgm:cxn modelId="{76C1D331-7B83-4373-AD3B-9EB46F658829}" type="presParOf" srcId="{CBEA6997-834A-47F2-A4BD-D21D0DD1F6C7}" destId="{15FF8701-BEA2-4971-9AD4-4EA78F5D523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B04F49-E5AD-4DC9-88CD-53427F4AE1A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4A3BB95-B017-4667-9E00-BD6584CEFDD8}">
      <dgm:prSet phldrT="[Κείμενο]" custT="1"/>
      <dgm:spPr>
        <a:ln>
          <a:solidFill>
            <a:srgbClr val="FFC000"/>
          </a:solidFill>
        </a:ln>
      </dgm:spPr>
      <dgm:t>
        <a:bodyPr/>
        <a:lstStyle/>
        <a:p>
          <a:r>
            <a:rPr lang="el-G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Αναλύοντας  λειτουργικά</a:t>
          </a:r>
          <a:r>
            <a:rPr lang="el-G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l-GR" sz="24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μικρο</a:t>
          </a:r>
          <a:r>
            <a:rPr lang="el-G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-επίπεδα</a:t>
          </a:r>
          <a:r>
            <a: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l-GR" sz="24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5A87C9-5B8A-49DD-8973-26427587BD09}" type="parTrans" cxnId="{C28EEC1C-7143-4663-8465-FFBE7106DAF6}">
      <dgm:prSet/>
      <dgm:spPr/>
      <dgm:t>
        <a:bodyPr/>
        <a:lstStyle/>
        <a:p>
          <a:endParaRPr lang="el-GR"/>
        </a:p>
      </dgm:t>
    </dgm:pt>
    <dgm:pt modelId="{6AC2E890-9EA5-481B-B072-F19C36583423}" type="sibTrans" cxnId="{C28EEC1C-7143-4663-8465-FFBE7106DAF6}">
      <dgm:prSet/>
      <dgm:spPr/>
      <dgm:t>
        <a:bodyPr/>
        <a:lstStyle/>
        <a:p>
          <a:endParaRPr lang="el-GR"/>
        </a:p>
      </dgm:t>
    </dgm:pt>
    <dgm:pt modelId="{5276B016-2A8C-4A65-A987-063E5220A052}">
      <dgm:prSet phldrT="[Κείμενο]"/>
      <dgm:spPr>
        <a:ln>
          <a:solidFill>
            <a:srgbClr val="FFC000"/>
          </a:solidFill>
        </a:ln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Αφηγηματικός κόσμος </a:t>
          </a:r>
        </a:p>
      </dgm:t>
    </dgm:pt>
    <dgm:pt modelId="{072C8F5C-44F2-4A22-BD37-687E59E72A23}" type="parTrans" cxnId="{8736C227-9495-4111-837F-E9D9DEE293A9}">
      <dgm:prSet/>
      <dgm:spPr/>
      <dgm:t>
        <a:bodyPr/>
        <a:lstStyle/>
        <a:p>
          <a:endParaRPr lang="el-GR"/>
        </a:p>
      </dgm:t>
    </dgm:pt>
    <dgm:pt modelId="{E15F4EFD-5C9A-4D6E-94C6-34B7F6B8A2FE}" type="sibTrans" cxnId="{8736C227-9495-4111-837F-E9D9DEE293A9}">
      <dgm:prSet/>
      <dgm:spPr/>
      <dgm:t>
        <a:bodyPr/>
        <a:lstStyle/>
        <a:p>
          <a:endParaRPr lang="el-GR"/>
        </a:p>
      </dgm:t>
    </dgm:pt>
    <dgm:pt modelId="{E1F81D0B-C965-45B4-AF5C-5FD4679F3D19}">
      <dgm:prSet phldrT="[Κείμενο]"/>
      <dgm:spPr>
        <a:ln>
          <a:solidFill>
            <a:srgbClr val="FFC000"/>
          </a:solidFill>
        </a:ln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Αφηγηματική </a:t>
          </a:r>
          <a:r>
            <a:rPr lang="el-GR" dirty="0" err="1">
              <a:latin typeface="Times New Roman" panose="02020603050405020304" pitchFamily="18" charset="0"/>
              <a:cs typeface="Times New Roman" panose="02020603050405020304" pitchFamily="18" charset="0"/>
            </a:rPr>
            <a:t>διεπίδραση</a:t>
          </a:r>
          <a:endParaRPr lang="el-G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5856BA-1188-4AFC-BA31-127E7C2E3702}" type="parTrans" cxnId="{D74A6900-CF11-445E-9658-BDAF30A61872}">
      <dgm:prSet/>
      <dgm:spPr/>
      <dgm:t>
        <a:bodyPr/>
        <a:lstStyle/>
        <a:p>
          <a:endParaRPr lang="el-GR"/>
        </a:p>
      </dgm:t>
    </dgm:pt>
    <dgm:pt modelId="{10A4D7CB-E272-49C0-BD88-288AE081E8E4}" type="sibTrans" cxnId="{D74A6900-CF11-445E-9658-BDAF30A61872}">
      <dgm:prSet/>
      <dgm:spPr/>
      <dgm:t>
        <a:bodyPr/>
        <a:lstStyle/>
        <a:p>
          <a:endParaRPr lang="el-GR"/>
        </a:p>
      </dgm:t>
    </dgm:pt>
    <dgm:pt modelId="{E18D5CC4-DD53-4AA4-9F0F-ED20328A508F}">
      <dgm:prSet phldrT="[Κείμενο]" custT="1"/>
      <dgm:spPr>
        <a:ln>
          <a:solidFill>
            <a:srgbClr val="FFC000"/>
          </a:solidFill>
        </a:ln>
      </dgm:spPr>
      <dgm:t>
        <a:bodyPr/>
        <a:lstStyle/>
        <a:p>
          <a:r>
            <a:rPr lang="el-GR" sz="3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Αναλύοντας κριτικά </a:t>
          </a:r>
          <a:r>
            <a:rPr lang="el-G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l-GR" sz="24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μακρο</a:t>
          </a:r>
          <a:r>
            <a:rPr lang="el-G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-επίπεδο)</a:t>
          </a:r>
        </a:p>
      </dgm:t>
    </dgm:pt>
    <dgm:pt modelId="{A566E0A2-0CD6-4984-858D-EF46EB0898CA}" type="parTrans" cxnId="{4BA976CD-C596-41DE-8E13-7C2DD6EAF0B7}">
      <dgm:prSet/>
      <dgm:spPr/>
      <dgm:t>
        <a:bodyPr/>
        <a:lstStyle/>
        <a:p>
          <a:endParaRPr lang="el-GR"/>
        </a:p>
      </dgm:t>
    </dgm:pt>
    <dgm:pt modelId="{AA68084E-BB79-4ED3-B030-03133147FC74}" type="sibTrans" cxnId="{4BA976CD-C596-41DE-8E13-7C2DD6EAF0B7}">
      <dgm:prSet/>
      <dgm:spPr/>
      <dgm:t>
        <a:bodyPr/>
        <a:lstStyle/>
        <a:p>
          <a:endParaRPr lang="el-GR"/>
        </a:p>
      </dgm:t>
    </dgm:pt>
    <dgm:pt modelId="{189B2026-B5E2-49B6-AA94-3C0A61411460}">
      <dgm:prSet phldrT="[Κείμενο]"/>
      <dgm:spPr>
        <a:ln>
          <a:solidFill>
            <a:srgbClr val="FFC000"/>
          </a:solidFill>
        </a:ln>
      </dgm:spPr>
      <dgm:t>
        <a:bodyPr/>
        <a:lstStyle/>
        <a:p>
          <a:r>
            <a:rPr lang="el-GR" dirty="0">
              <a:latin typeface="Times New Roman" panose="02020603050405020304" pitchFamily="18" charset="0"/>
              <a:cs typeface="Times New Roman" panose="02020603050405020304" pitchFamily="18" charset="0"/>
            </a:rPr>
            <a:t>Συνολική αφηγηματική τοποθέτηση</a:t>
          </a:r>
        </a:p>
      </dgm:t>
    </dgm:pt>
    <dgm:pt modelId="{973FAD06-592E-4B31-A45B-72782DC27A20}" type="parTrans" cxnId="{C4E32FBE-FD79-4914-A087-A811F5899157}">
      <dgm:prSet/>
      <dgm:spPr/>
      <dgm:t>
        <a:bodyPr/>
        <a:lstStyle/>
        <a:p>
          <a:endParaRPr lang="el-GR"/>
        </a:p>
      </dgm:t>
    </dgm:pt>
    <dgm:pt modelId="{C4C5E333-BBA4-4206-B889-4F89E17572FA}" type="sibTrans" cxnId="{C4E32FBE-FD79-4914-A087-A811F5899157}">
      <dgm:prSet/>
      <dgm:spPr/>
      <dgm:t>
        <a:bodyPr/>
        <a:lstStyle/>
        <a:p>
          <a:endParaRPr lang="el-GR"/>
        </a:p>
      </dgm:t>
    </dgm:pt>
    <dgm:pt modelId="{13BF5449-9CD7-4992-9F73-468BEAF640F7}" type="pres">
      <dgm:prSet presAssocID="{BDB04F49-E5AD-4DC9-88CD-53427F4AE1A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22EDCF8-6663-4A10-8100-9D180BC982FA}" type="pres">
      <dgm:prSet presAssocID="{94A3BB95-B017-4667-9E00-BD6584CEFDD8}" presName="root" presStyleCnt="0"/>
      <dgm:spPr/>
    </dgm:pt>
    <dgm:pt modelId="{F9EFB793-F030-409F-9EA1-AAA7D8ABEC99}" type="pres">
      <dgm:prSet presAssocID="{94A3BB95-B017-4667-9E00-BD6584CEFDD8}" presName="rootComposite" presStyleCnt="0"/>
      <dgm:spPr/>
    </dgm:pt>
    <dgm:pt modelId="{EA4499F6-CAA5-4A13-BBC8-92230765F51A}" type="pres">
      <dgm:prSet presAssocID="{94A3BB95-B017-4667-9E00-BD6584CEFDD8}" presName="rootText" presStyleLbl="node1" presStyleIdx="0" presStyleCnt="2" custScaleX="127846" custScaleY="98234"/>
      <dgm:spPr/>
    </dgm:pt>
    <dgm:pt modelId="{0D6960D8-C7BD-4AB8-8CF6-317ACC95F2FA}" type="pres">
      <dgm:prSet presAssocID="{94A3BB95-B017-4667-9E00-BD6584CEFDD8}" presName="rootConnector" presStyleLbl="node1" presStyleIdx="0" presStyleCnt="2"/>
      <dgm:spPr/>
    </dgm:pt>
    <dgm:pt modelId="{A1E30775-8039-4B3F-A29D-AFEE79EFF4C9}" type="pres">
      <dgm:prSet presAssocID="{94A3BB95-B017-4667-9E00-BD6584CEFDD8}" presName="childShape" presStyleCnt="0"/>
      <dgm:spPr/>
    </dgm:pt>
    <dgm:pt modelId="{AC2F6D78-E541-403D-BD06-BF2FB755AA78}" type="pres">
      <dgm:prSet presAssocID="{072C8F5C-44F2-4A22-BD37-687E59E72A23}" presName="Name13" presStyleLbl="parChTrans1D2" presStyleIdx="0" presStyleCnt="3"/>
      <dgm:spPr/>
    </dgm:pt>
    <dgm:pt modelId="{7C25D9D6-CDF7-4577-900A-AB5F4168378B}" type="pres">
      <dgm:prSet presAssocID="{5276B016-2A8C-4A65-A987-063E5220A052}" presName="childText" presStyleLbl="bgAcc1" presStyleIdx="0" presStyleCnt="3">
        <dgm:presLayoutVars>
          <dgm:bulletEnabled val="1"/>
        </dgm:presLayoutVars>
      </dgm:prSet>
      <dgm:spPr/>
    </dgm:pt>
    <dgm:pt modelId="{FBEB985A-D246-4899-8706-D612CF844E1D}" type="pres">
      <dgm:prSet presAssocID="{215856BA-1188-4AFC-BA31-127E7C2E3702}" presName="Name13" presStyleLbl="parChTrans1D2" presStyleIdx="1" presStyleCnt="3"/>
      <dgm:spPr/>
    </dgm:pt>
    <dgm:pt modelId="{78247A07-F14A-4ED1-AFBC-3BEE8E22B79C}" type="pres">
      <dgm:prSet presAssocID="{E1F81D0B-C965-45B4-AF5C-5FD4679F3D19}" presName="childText" presStyleLbl="bgAcc1" presStyleIdx="1" presStyleCnt="3">
        <dgm:presLayoutVars>
          <dgm:bulletEnabled val="1"/>
        </dgm:presLayoutVars>
      </dgm:prSet>
      <dgm:spPr/>
    </dgm:pt>
    <dgm:pt modelId="{F7F31B36-56D3-48F0-94A7-4CDDBE42D7D9}" type="pres">
      <dgm:prSet presAssocID="{E18D5CC4-DD53-4AA4-9F0F-ED20328A508F}" presName="root" presStyleCnt="0"/>
      <dgm:spPr/>
    </dgm:pt>
    <dgm:pt modelId="{4AB97F59-19DF-4378-8F36-E998201CDEB7}" type="pres">
      <dgm:prSet presAssocID="{E18D5CC4-DD53-4AA4-9F0F-ED20328A508F}" presName="rootComposite" presStyleCnt="0"/>
      <dgm:spPr/>
    </dgm:pt>
    <dgm:pt modelId="{C5E269D0-E586-4BBD-9101-3AEF275B60C5}" type="pres">
      <dgm:prSet presAssocID="{E18D5CC4-DD53-4AA4-9F0F-ED20328A508F}" presName="rootText" presStyleLbl="node1" presStyleIdx="1" presStyleCnt="2"/>
      <dgm:spPr/>
    </dgm:pt>
    <dgm:pt modelId="{50642E5C-AAE6-44FD-A411-AA7FAE89F857}" type="pres">
      <dgm:prSet presAssocID="{E18D5CC4-DD53-4AA4-9F0F-ED20328A508F}" presName="rootConnector" presStyleLbl="node1" presStyleIdx="1" presStyleCnt="2"/>
      <dgm:spPr/>
    </dgm:pt>
    <dgm:pt modelId="{13B18A76-CD0B-4B52-BC43-1E17AD0FD13B}" type="pres">
      <dgm:prSet presAssocID="{E18D5CC4-DD53-4AA4-9F0F-ED20328A508F}" presName="childShape" presStyleCnt="0"/>
      <dgm:spPr/>
    </dgm:pt>
    <dgm:pt modelId="{5FD4C768-9879-4B06-A006-CB9E1D38FED8}" type="pres">
      <dgm:prSet presAssocID="{973FAD06-592E-4B31-A45B-72782DC27A20}" presName="Name13" presStyleLbl="parChTrans1D2" presStyleIdx="2" presStyleCnt="3"/>
      <dgm:spPr/>
    </dgm:pt>
    <dgm:pt modelId="{B8EB0F76-746A-4017-B5A8-99CC800C63D7}" type="pres">
      <dgm:prSet presAssocID="{189B2026-B5E2-49B6-AA94-3C0A61411460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D74A6900-CF11-445E-9658-BDAF30A61872}" srcId="{94A3BB95-B017-4667-9E00-BD6584CEFDD8}" destId="{E1F81D0B-C965-45B4-AF5C-5FD4679F3D19}" srcOrd="1" destOrd="0" parTransId="{215856BA-1188-4AFC-BA31-127E7C2E3702}" sibTransId="{10A4D7CB-E272-49C0-BD88-288AE081E8E4}"/>
    <dgm:cxn modelId="{9702920C-FB97-4FA7-900F-F3BB648B5872}" type="presOf" srcId="{E18D5CC4-DD53-4AA4-9F0F-ED20328A508F}" destId="{C5E269D0-E586-4BBD-9101-3AEF275B60C5}" srcOrd="0" destOrd="0" presId="urn:microsoft.com/office/officeart/2005/8/layout/hierarchy3"/>
    <dgm:cxn modelId="{C28EEC1C-7143-4663-8465-FFBE7106DAF6}" srcId="{BDB04F49-E5AD-4DC9-88CD-53427F4AE1AE}" destId="{94A3BB95-B017-4667-9E00-BD6584CEFDD8}" srcOrd="0" destOrd="0" parTransId="{485A87C9-5B8A-49DD-8973-26427587BD09}" sibTransId="{6AC2E890-9EA5-481B-B072-F19C36583423}"/>
    <dgm:cxn modelId="{5C460823-3837-49B1-8DE5-DBA256D3F6E6}" type="presOf" srcId="{973FAD06-592E-4B31-A45B-72782DC27A20}" destId="{5FD4C768-9879-4B06-A006-CB9E1D38FED8}" srcOrd="0" destOrd="0" presId="urn:microsoft.com/office/officeart/2005/8/layout/hierarchy3"/>
    <dgm:cxn modelId="{8736C227-9495-4111-837F-E9D9DEE293A9}" srcId="{94A3BB95-B017-4667-9E00-BD6584CEFDD8}" destId="{5276B016-2A8C-4A65-A987-063E5220A052}" srcOrd="0" destOrd="0" parTransId="{072C8F5C-44F2-4A22-BD37-687E59E72A23}" sibTransId="{E15F4EFD-5C9A-4D6E-94C6-34B7F6B8A2FE}"/>
    <dgm:cxn modelId="{3A6A0D28-13E0-4FBC-A4C4-97F09AE6C12B}" type="presOf" srcId="{215856BA-1188-4AFC-BA31-127E7C2E3702}" destId="{FBEB985A-D246-4899-8706-D612CF844E1D}" srcOrd="0" destOrd="0" presId="urn:microsoft.com/office/officeart/2005/8/layout/hierarchy3"/>
    <dgm:cxn modelId="{EFDB5053-3577-4B01-BDC7-C12858BE2BA2}" type="presOf" srcId="{E18D5CC4-DD53-4AA4-9F0F-ED20328A508F}" destId="{50642E5C-AAE6-44FD-A411-AA7FAE89F857}" srcOrd="1" destOrd="0" presId="urn:microsoft.com/office/officeart/2005/8/layout/hierarchy3"/>
    <dgm:cxn modelId="{EC7A4D79-3A44-4791-976D-9A73A176CACD}" type="presOf" srcId="{072C8F5C-44F2-4A22-BD37-687E59E72A23}" destId="{AC2F6D78-E541-403D-BD06-BF2FB755AA78}" srcOrd="0" destOrd="0" presId="urn:microsoft.com/office/officeart/2005/8/layout/hierarchy3"/>
    <dgm:cxn modelId="{AC56527A-1806-42D7-8373-05B98B357048}" type="presOf" srcId="{5276B016-2A8C-4A65-A987-063E5220A052}" destId="{7C25D9D6-CDF7-4577-900A-AB5F4168378B}" srcOrd="0" destOrd="0" presId="urn:microsoft.com/office/officeart/2005/8/layout/hierarchy3"/>
    <dgm:cxn modelId="{03C9BE7C-D651-41ED-99F5-9281B4478793}" type="presOf" srcId="{94A3BB95-B017-4667-9E00-BD6584CEFDD8}" destId="{EA4499F6-CAA5-4A13-BBC8-92230765F51A}" srcOrd="0" destOrd="0" presId="urn:microsoft.com/office/officeart/2005/8/layout/hierarchy3"/>
    <dgm:cxn modelId="{0C89269F-9428-4B01-80CF-0A6198FEEF03}" type="presOf" srcId="{BDB04F49-E5AD-4DC9-88CD-53427F4AE1AE}" destId="{13BF5449-9CD7-4992-9F73-468BEAF640F7}" srcOrd="0" destOrd="0" presId="urn:microsoft.com/office/officeart/2005/8/layout/hierarchy3"/>
    <dgm:cxn modelId="{D6836EB2-C09B-4FB4-9AF3-E730C0463C40}" type="presOf" srcId="{94A3BB95-B017-4667-9E00-BD6584CEFDD8}" destId="{0D6960D8-C7BD-4AB8-8CF6-317ACC95F2FA}" srcOrd="1" destOrd="0" presId="urn:microsoft.com/office/officeart/2005/8/layout/hierarchy3"/>
    <dgm:cxn modelId="{0915D5B6-C8CC-4793-BF0D-36F8DCA319C4}" type="presOf" srcId="{E1F81D0B-C965-45B4-AF5C-5FD4679F3D19}" destId="{78247A07-F14A-4ED1-AFBC-3BEE8E22B79C}" srcOrd="0" destOrd="0" presId="urn:microsoft.com/office/officeart/2005/8/layout/hierarchy3"/>
    <dgm:cxn modelId="{C4E32FBE-FD79-4914-A087-A811F5899157}" srcId="{E18D5CC4-DD53-4AA4-9F0F-ED20328A508F}" destId="{189B2026-B5E2-49B6-AA94-3C0A61411460}" srcOrd="0" destOrd="0" parTransId="{973FAD06-592E-4B31-A45B-72782DC27A20}" sibTransId="{C4C5E333-BBA4-4206-B889-4F89E17572FA}"/>
    <dgm:cxn modelId="{4BA976CD-C596-41DE-8E13-7C2DD6EAF0B7}" srcId="{BDB04F49-E5AD-4DC9-88CD-53427F4AE1AE}" destId="{E18D5CC4-DD53-4AA4-9F0F-ED20328A508F}" srcOrd="1" destOrd="0" parTransId="{A566E0A2-0CD6-4984-858D-EF46EB0898CA}" sibTransId="{AA68084E-BB79-4ED3-B030-03133147FC74}"/>
    <dgm:cxn modelId="{F31C32DD-E224-45C1-8A51-F6545B9FDC5E}" type="presOf" srcId="{189B2026-B5E2-49B6-AA94-3C0A61411460}" destId="{B8EB0F76-746A-4017-B5A8-99CC800C63D7}" srcOrd="0" destOrd="0" presId="urn:microsoft.com/office/officeart/2005/8/layout/hierarchy3"/>
    <dgm:cxn modelId="{D7F856AF-F7A3-4265-A662-700FCFC01F68}" type="presParOf" srcId="{13BF5449-9CD7-4992-9F73-468BEAF640F7}" destId="{622EDCF8-6663-4A10-8100-9D180BC982FA}" srcOrd="0" destOrd="0" presId="urn:microsoft.com/office/officeart/2005/8/layout/hierarchy3"/>
    <dgm:cxn modelId="{5EFC609D-1BA5-4BEE-9515-7F0BC9AAF3B1}" type="presParOf" srcId="{622EDCF8-6663-4A10-8100-9D180BC982FA}" destId="{F9EFB793-F030-409F-9EA1-AAA7D8ABEC99}" srcOrd="0" destOrd="0" presId="urn:microsoft.com/office/officeart/2005/8/layout/hierarchy3"/>
    <dgm:cxn modelId="{E6C2A3A1-B458-4F6C-A963-17D77B2BCEBF}" type="presParOf" srcId="{F9EFB793-F030-409F-9EA1-AAA7D8ABEC99}" destId="{EA4499F6-CAA5-4A13-BBC8-92230765F51A}" srcOrd="0" destOrd="0" presId="urn:microsoft.com/office/officeart/2005/8/layout/hierarchy3"/>
    <dgm:cxn modelId="{78A0108C-10EF-457A-88EC-9158544A6565}" type="presParOf" srcId="{F9EFB793-F030-409F-9EA1-AAA7D8ABEC99}" destId="{0D6960D8-C7BD-4AB8-8CF6-317ACC95F2FA}" srcOrd="1" destOrd="0" presId="urn:microsoft.com/office/officeart/2005/8/layout/hierarchy3"/>
    <dgm:cxn modelId="{6AE9E6A5-E246-41EC-956C-0926D9C632FB}" type="presParOf" srcId="{622EDCF8-6663-4A10-8100-9D180BC982FA}" destId="{A1E30775-8039-4B3F-A29D-AFEE79EFF4C9}" srcOrd="1" destOrd="0" presId="urn:microsoft.com/office/officeart/2005/8/layout/hierarchy3"/>
    <dgm:cxn modelId="{AD025B03-B58B-4565-924A-9CFD9DCAD5D0}" type="presParOf" srcId="{A1E30775-8039-4B3F-A29D-AFEE79EFF4C9}" destId="{AC2F6D78-E541-403D-BD06-BF2FB755AA78}" srcOrd="0" destOrd="0" presId="urn:microsoft.com/office/officeart/2005/8/layout/hierarchy3"/>
    <dgm:cxn modelId="{68A058F0-54AB-47CA-A49A-8DC37E063A28}" type="presParOf" srcId="{A1E30775-8039-4B3F-A29D-AFEE79EFF4C9}" destId="{7C25D9D6-CDF7-4577-900A-AB5F4168378B}" srcOrd="1" destOrd="0" presId="urn:microsoft.com/office/officeart/2005/8/layout/hierarchy3"/>
    <dgm:cxn modelId="{23C88276-759E-4E95-8BB3-17BE512ACF1A}" type="presParOf" srcId="{A1E30775-8039-4B3F-A29D-AFEE79EFF4C9}" destId="{FBEB985A-D246-4899-8706-D612CF844E1D}" srcOrd="2" destOrd="0" presId="urn:microsoft.com/office/officeart/2005/8/layout/hierarchy3"/>
    <dgm:cxn modelId="{7AD0D9F5-CC0C-4DCA-88E6-7FDC0C003231}" type="presParOf" srcId="{A1E30775-8039-4B3F-A29D-AFEE79EFF4C9}" destId="{78247A07-F14A-4ED1-AFBC-3BEE8E22B79C}" srcOrd="3" destOrd="0" presId="urn:microsoft.com/office/officeart/2005/8/layout/hierarchy3"/>
    <dgm:cxn modelId="{2C7FE83E-2CD2-4634-9A8B-80155D1D39D1}" type="presParOf" srcId="{13BF5449-9CD7-4992-9F73-468BEAF640F7}" destId="{F7F31B36-56D3-48F0-94A7-4CDDBE42D7D9}" srcOrd="1" destOrd="0" presId="urn:microsoft.com/office/officeart/2005/8/layout/hierarchy3"/>
    <dgm:cxn modelId="{5D54ACE8-22F4-4C31-8228-E6740C287B39}" type="presParOf" srcId="{F7F31B36-56D3-48F0-94A7-4CDDBE42D7D9}" destId="{4AB97F59-19DF-4378-8F36-E998201CDEB7}" srcOrd="0" destOrd="0" presId="urn:microsoft.com/office/officeart/2005/8/layout/hierarchy3"/>
    <dgm:cxn modelId="{6E77DFC7-FE15-4EDC-AF61-AEC71EBD1BAB}" type="presParOf" srcId="{4AB97F59-19DF-4378-8F36-E998201CDEB7}" destId="{C5E269D0-E586-4BBD-9101-3AEF275B60C5}" srcOrd="0" destOrd="0" presId="urn:microsoft.com/office/officeart/2005/8/layout/hierarchy3"/>
    <dgm:cxn modelId="{8F1AF3D6-77B6-4CA6-9AEC-BAA54A7C2E89}" type="presParOf" srcId="{4AB97F59-19DF-4378-8F36-E998201CDEB7}" destId="{50642E5C-AAE6-44FD-A411-AA7FAE89F857}" srcOrd="1" destOrd="0" presId="urn:microsoft.com/office/officeart/2005/8/layout/hierarchy3"/>
    <dgm:cxn modelId="{0BF3A18B-5EE9-469C-8406-C5DA0474BCB4}" type="presParOf" srcId="{F7F31B36-56D3-48F0-94A7-4CDDBE42D7D9}" destId="{13B18A76-CD0B-4B52-BC43-1E17AD0FD13B}" srcOrd="1" destOrd="0" presId="urn:microsoft.com/office/officeart/2005/8/layout/hierarchy3"/>
    <dgm:cxn modelId="{B5965C67-B1B7-46EF-AA1A-F0343E793137}" type="presParOf" srcId="{13B18A76-CD0B-4B52-BC43-1E17AD0FD13B}" destId="{5FD4C768-9879-4B06-A006-CB9E1D38FED8}" srcOrd="0" destOrd="0" presId="urn:microsoft.com/office/officeart/2005/8/layout/hierarchy3"/>
    <dgm:cxn modelId="{C555C172-4632-486F-9E5C-D81E47DCD199}" type="presParOf" srcId="{13B18A76-CD0B-4B52-BC43-1E17AD0FD13B}" destId="{B8EB0F76-746A-4017-B5A8-99CC800C63D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A03E3-F341-4670-A630-6D143AA2E46F}">
      <dsp:nvSpPr>
        <dsp:cNvPr id="0" name=""/>
        <dsp:cNvSpPr/>
      </dsp:nvSpPr>
      <dsp:spPr>
        <a:xfrm>
          <a:off x="0" y="460"/>
          <a:ext cx="1015387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486902-2486-48A7-8782-82E8DB65ED07}">
      <dsp:nvSpPr>
        <dsp:cNvPr id="0" name=""/>
        <dsp:cNvSpPr/>
      </dsp:nvSpPr>
      <dsp:spPr>
        <a:xfrm>
          <a:off x="0" y="460"/>
          <a:ext cx="10153876" cy="53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Εισαγωγή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60"/>
        <a:ext cx="10153876" cy="538834"/>
      </dsp:txXfrm>
    </dsp:sp>
    <dsp:sp modelId="{935F962B-8015-4095-9322-E596776F3DA3}">
      <dsp:nvSpPr>
        <dsp:cNvPr id="0" name=""/>
        <dsp:cNvSpPr/>
      </dsp:nvSpPr>
      <dsp:spPr>
        <a:xfrm>
          <a:off x="0" y="539295"/>
          <a:ext cx="1015387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517818-8C53-4F7C-809D-FBE91C6F49C9}">
      <dsp:nvSpPr>
        <dsp:cNvPr id="0" name=""/>
        <dsp:cNvSpPr/>
      </dsp:nvSpPr>
      <dsp:spPr>
        <a:xfrm>
          <a:off x="0" y="539295"/>
          <a:ext cx="10153876" cy="53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Στόχος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539295"/>
        <a:ext cx="10153876" cy="538834"/>
      </dsp:txXfrm>
    </dsp:sp>
    <dsp:sp modelId="{2BF05D06-BB04-4B63-88F6-E347CE272DA6}">
      <dsp:nvSpPr>
        <dsp:cNvPr id="0" name=""/>
        <dsp:cNvSpPr/>
      </dsp:nvSpPr>
      <dsp:spPr>
        <a:xfrm>
          <a:off x="0" y="1078130"/>
          <a:ext cx="1015387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42EA30-980A-45C2-9B7A-7CFC0B4A2E1A}">
      <dsp:nvSpPr>
        <dsp:cNvPr id="0" name=""/>
        <dsp:cNvSpPr/>
      </dsp:nvSpPr>
      <dsp:spPr>
        <a:xfrm>
          <a:off x="0" y="1078130"/>
          <a:ext cx="10153876" cy="53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 Θεωρητικό Πλαίσιο </a:t>
          </a: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l-GR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αντι</a:t>
          </a: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-ρατσιστικός λόγος, ρευστός ρατσισμός, χιούμορ)</a:t>
          </a:r>
          <a:r>
            <a:rPr lang="el-GR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078130"/>
        <a:ext cx="10153876" cy="538834"/>
      </dsp:txXfrm>
    </dsp:sp>
    <dsp:sp modelId="{5B52E047-C3F9-4D17-AB98-CF55CF30BC27}">
      <dsp:nvSpPr>
        <dsp:cNvPr id="0" name=""/>
        <dsp:cNvSpPr/>
      </dsp:nvSpPr>
      <dsp:spPr>
        <a:xfrm>
          <a:off x="0" y="1616965"/>
          <a:ext cx="1015387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33B5F4-1AB3-4E1C-BCE2-44C31B393C4B}">
      <dsp:nvSpPr>
        <dsp:cNvPr id="0" name=""/>
        <dsp:cNvSpPr/>
      </dsp:nvSpPr>
      <dsp:spPr>
        <a:xfrm>
          <a:off x="0" y="1627849"/>
          <a:ext cx="10153876" cy="53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4. Υλικό Εξέτασης </a:t>
          </a: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(ανέκδοτα)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27849"/>
        <a:ext cx="10153876" cy="538834"/>
      </dsp:txXfrm>
    </dsp:sp>
    <dsp:sp modelId="{77083334-AAAB-4F55-AF7D-562CE56562F5}">
      <dsp:nvSpPr>
        <dsp:cNvPr id="0" name=""/>
        <dsp:cNvSpPr/>
      </dsp:nvSpPr>
      <dsp:spPr>
        <a:xfrm>
          <a:off x="0" y="2155800"/>
          <a:ext cx="1015387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A2E93-6F11-4ED4-AB20-74107D21218C}">
      <dsp:nvSpPr>
        <dsp:cNvPr id="0" name=""/>
        <dsp:cNvSpPr/>
      </dsp:nvSpPr>
      <dsp:spPr>
        <a:xfrm>
          <a:off x="0" y="2155800"/>
          <a:ext cx="10153876" cy="53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5. Μεθοδολογικά Εργαλεία (</a:t>
          </a: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ΓΘΓΧ, </a:t>
          </a:r>
          <a:r>
            <a:rPr lang="el-GR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Πολυγραμματισμοί</a:t>
          </a: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και Κριτικός </a:t>
          </a:r>
          <a:r>
            <a:rPr lang="el-GR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Γραμματισμός</a:t>
          </a:r>
          <a:r>
            <a:rPr lang="el-GR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155800"/>
        <a:ext cx="10153876" cy="538834"/>
      </dsp:txXfrm>
    </dsp:sp>
    <dsp:sp modelId="{D5C6A009-E4AB-409D-9520-AA2DDEA52345}">
      <dsp:nvSpPr>
        <dsp:cNvPr id="0" name=""/>
        <dsp:cNvSpPr/>
      </dsp:nvSpPr>
      <dsp:spPr>
        <a:xfrm>
          <a:off x="0" y="2694635"/>
          <a:ext cx="1015387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C88C43-4D9C-4815-845A-7C0285B13D04}">
      <dsp:nvSpPr>
        <dsp:cNvPr id="0" name=""/>
        <dsp:cNvSpPr/>
      </dsp:nvSpPr>
      <dsp:spPr>
        <a:xfrm>
          <a:off x="0" y="2694635"/>
          <a:ext cx="10153876" cy="53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6. Ανάλυση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694635"/>
        <a:ext cx="10153876" cy="538834"/>
      </dsp:txXfrm>
    </dsp:sp>
    <dsp:sp modelId="{1A09EBDE-86E6-42D7-8A5A-C94D5251E69B}">
      <dsp:nvSpPr>
        <dsp:cNvPr id="0" name=""/>
        <dsp:cNvSpPr/>
      </dsp:nvSpPr>
      <dsp:spPr>
        <a:xfrm>
          <a:off x="0" y="3233470"/>
          <a:ext cx="1015387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413F4B-4695-41FA-9199-9E805F5FEF04}">
      <dsp:nvSpPr>
        <dsp:cNvPr id="0" name=""/>
        <dsp:cNvSpPr/>
      </dsp:nvSpPr>
      <dsp:spPr>
        <a:xfrm>
          <a:off x="0" y="3233470"/>
          <a:ext cx="10153876" cy="53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7. Συμπεράσματα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233470"/>
        <a:ext cx="10153876" cy="538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79675-7DEB-40BF-961F-4B82482377B5}">
      <dsp:nvSpPr>
        <dsp:cNvPr id="0" name=""/>
        <dsp:cNvSpPr/>
      </dsp:nvSpPr>
      <dsp:spPr>
        <a:xfrm rot="16200000">
          <a:off x="202" y="2178"/>
          <a:ext cx="3781722" cy="3781722"/>
        </a:xfrm>
        <a:prstGeom prst="upArrow">
          <a:avLst>
            <a:gd name="adj1" fmla="val 50000"/>
            <a:gd name="adj2" fmla="val 35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Ρατσιστικός λόγος</a:t>
          </a:r>
        </a:p>
      </dsp:txBody>
      <dsp:txXfrm rot="5400000">
        <a:off x="662003" y="947608"/>
        <a:ext cx="3119921" cy="1890861"/>
      </dsp:txXfrm>
    </dsp:sp>
    <dsp:sp modelId="{FC38AA2F-916B-4C63-8D45-2F78C906037C}">
      <dsp:nvSpPr>
        <dsp:cNvPr id="0" name=""/>
        <dsp:cNvSpPr/>
      </dsp:nvSpPr>
      <dsp:spPr>
        <a:xfrm rot="5400000">
          <a:off x="6276475" y="2178"/>
          <a:ext cx="3781722" cy="3781722"/>
        </a:xfrm>
        <a:prstGeom prst="upArrow">
          <a:avLst>
            <a:gd name="adj1" fmla="val 50000"/>
            <a:gd name="adj2" fmla="val 35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>
              <a:latin typeface="Times New Roman" panose="02020603050405020304" pitchFamily="18" charset="0"/>
              <a:cs typeface="Times New Roman" panose="02020603050405020304" pitchFamily="18" charset="0"/>
            </a:rPr>
            <a:t>Αντιρατσιστικός λόγος</a:t>
          </a:r>
        </a:p>
      </dsp:txBody>
      <dsp:txXfrm rot="-5400000">
        <a:off x="6276475" y="947609"/>
        <a:ext cx="3119921" cy="18908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F3BCE-24DF-434B-B32F-C36EB5CFE457}">
      <dsp:nvSpPr>
        <dsp:cNvPr id="0" name=""/>
        <dsp:cNvSpPr/>
      </dsp:nvSpPr>
      <dsp:spPr>
        <a:xfrm rot="16200000">
          <a:off x="1458886" y="4357"/>
          <a:ext cx="3781722" cy="3781722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>
              <a:latin typeface="Times New Roman" panose="02020603050405020304" pitchFamily="18" charset="0"/>
              <a:cs typeface="Times New Roman" panose="02020603050405020304" pitchFamily="18" charset="0"/>
            </a:rPr>
            <a:t>Ρατσιστικός λόγος</a:t>
          </a:r>
        </a:p>
      </dsp:txBody>
      <dsp:txXfrm rot="5400000">
        <a:off x="1458886" y="949787"/>
        <a:ext cx="3119921" cy="1890861"/>
      </dsp:txXfrm>
    </dsp:sp>
    <dsp:sp modelId="{15FF8701-BEA2-4971-9AD4-4EA78F5D523F}">
      <dsp:nvSpPr>
        <dsp:cNvPr id="0" name=""/>
        <dsp:cNvSpPr/>
      </dsp:nvSpPr>
      <dsp:spPr>
        <a:xfrm rot="5400000">
          <a:off x="4828666" y="0"/>
          <a:ext cx="3781722" cy="3781722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-70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Αντιρατσιστικός λόγος</a:t>
          </a:r>
        </a:p>
      </dsp:txBody>
      <dsp:txXfrm rot="-5400000">
        <a:off x="5490467" y="945431"/>
        <a:ext cx="3119921" cy="18908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499F6-CAA5-4A13-BBC8-92230765F51A}">
      <dsp:nvSpPr>
        <dsp:cNvPr id="0" name=""/>
        <dsp:cNvSpPr/>
      </dsp:nvSpPr>
      <dsp:spPr>
        <a:xfrm>
          <a:off x="4559" y="114997"/>
          <a:ext cx="3809744" cy="1463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Αναλύοντας  λειτουργικά</a:t>
          </a:r>
          <a:r>
            <a:rPr lang="el-GR" sz="24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l-GR" sz="2400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μικρο</a:t>
          </a:r>
          <a:r>
            <a:rPr lang="el-GR" sz="24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-επίπεδα</a:t>
          </a:r>
          <a:r>
            <a:rPr lang="en-US" sz="24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l-GR" sz="24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428" y="157866"/>
        <a:ext cx="3724006" cy="1377923"/>
      </dsp:txXfrm>
    </dsp:sp>
    <dsp:sp modelId="{AC2F6D78-E541-403D-BD06-BF2FB755AA78}">
      <dsp:nvSpPr>
        <dsp:cNvPr id="0" name=""/>
        <dsp:cNvSpPr/>
      </dsp:nvSpPr>
      <dsp:spPr>
        <a:xfrm>
          <a:off x="385534" y="1578658"/>
          <a:ext cx="380974" cy="1117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7480"/>
              </a:lnTo>
              <a:lnTo>
                <a:pt x="380974" y="111748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25D9D6-CDF7-4577-900A-AB5F4168378B}">
      <dsp:nvSpPr>
        <dsp:cNvPr id="0" name=""/>
        <dsp:cNvSpPr/>
      </dsp:nvSpPr>
      <dsp:spPr>
        <a:xfrm>
          <a:off x="766508" y="1951151"/>
          <a:ext cx="2383958" cy="1489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Αφηγηματικός κόσμος </a:t>
          </a:r>
        </a:p>
      </dsp:txBody>
      <dsp:txXfrm>
        <a:off x="810148" y="1994791"/>
        <a:ext cx="2296678" cy="1402694"/>
      </dsp:txXfrm>
    </dsp:sp>
    <dsp:sp modelId="{FBEB985A-D246-4899-8706-D612CF844E1D}">
      <dsp:nvSpPr>
        <dsp:cNvPr id="0" name=""/>
        <dsp:cNvSpPr/>
      </dsp:nvSpPr>
      <dsp:spPr>
        <a:xfrm>
          <a:off x="385534" y="1578658"/>
          <a:ext cx="380974" cy="2979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9948"/>
              </a:lnTo>
              <a:lnTo>
                <a:pt x="380974" y="297994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247A07-F14A-4ED1-AFBC-3BEE8E22B79C}">
      <dsp:nvSpPr>
        <dsp:cNvPr id="0" name=""/>
        <dsp:cNvSpPr/>
      </dsp:nvSpPr>
      <dsp:spPr>
        <a:xfrm>
          <a:off x="766508" y="3813619"/>
          <a:ext cx="2383958" cy="1489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Αφηγηματική </a:t>
          </a:r>
          <a:r>
            <a:rPr lang="el-GR" sz="29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διεπίδραση</a:t>
          </a:r>
          <a:endParaRPr lang="el-GR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0148" y="3857259"/>
        <a:ext cx="2296678" cy="1402694"/>
      </dsp:txXfrm>
    </dsp:sp>
    <dsp:sp modelId="{C5E269D0-E586-4BBD-9101-3AEF275B60C5}">
      <dsp:nvSpPr>
        <dsp:cNvPr id="0" name=""/>
        <dsp:cNvSpPr/>
      </dsp:nvSpPr>
      <dsp:spPr>
        <a:xfrm>
          <a:off x="4559291" y="114997"/>
          <a:ext cx="2979948" cy="14899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Αναλύοντας κριτικά </a:t>
          </a:r>
          <a:r>
            <a:rPr lang="el-GR" sz="24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l-GR" sz="2400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μακρο</a:t>
          </a:r>
          <a:r>
            <a:rPr lang="el-GR" sz="24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-επίπεδο)</a:t>
          </a:r>
        </a:p>
      </dsp:txBody>
      <dsp:txXfrm>
        <a:off x="4602931" y="158637"/>
        <a:ext cx="2892668" cy="1402694"/>
      </dsp:txXfrm>
    </dsp:sp>
    <dsp:sp modelId="{5FD4C768-9879-4B06-A006-CB9E1D38FED8}">
      <dsp:nvSpPr>
        <dsp:cNvPr id="0" name=""/>
        <dsp:cNvSpPr/>
      </dsp:nvSpPr>
      <dsp:spPr>
        <a:xfrm>
          <a:off x="4857286" y="1604971"/>
          <a:ext cx="297994" cy="1117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7480"/>
              </a:lnTo>
              <a:lnTo>
                <a:pt x="297994" y="111748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EB0F76-746A-4017-B5A8-99CC800C63D7}">
      <dsp:nvSpPr>
        <dsp:cNvPr id="0" name=""/>
        <dsp:cNvSpPr/>
      </dsp:nvSpPr>
      <dsp:spPr>
        <a:xfrm>
          <a:off x="5155281" y="1977464"/>
          <a:ext cx="2383958" cy="1489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Συνολική αφηγηματική τοποθέτηση</a:t>
          </a:r>
        </a:p>
      </dsp:txBody>
      <dsp:txXfrm>
        <a:off x="5198921" y="2021104"/>
        <a:ext cx="2296678" cy="1402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BBAE2-E58A-4C2C-BB51-3CDE372B9FDD}" type="datetimeFigureOut">
              <a:rPr lang="el-GR" smtClean="0"/>
              <a:t>28/11/2022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DAB9E-5D00-405B-B6AA-072F77F356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43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6DAB9E-5D00-405B-B6AA-072F77F35642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6414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540C-DDB3-4239-825D-F3A6A6943707}" type="datetime1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46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B434-A71E-45A3-986A-0696622BA645}" type="datetime1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56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D752-E8FD-422E-AE2B-E30D0B551A54}" type="datetime1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938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372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6896-3730-495C-90F6-6D3D8EEFAD23}" type="datetime1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64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2DB4-1C45-4D95-8C64-743A0DC85C78}" type="datetime1">
              <a:rPr lang="el-GR" smtClean="0"/>
              <a:t>28/11/2022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553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0A77-299F-4017-8A10-5EAC8B2E3906}" type="datetime1">
              <a:rPr lang="el-GR" smtClean="0"/>
              <a:t>28/11/2022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172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F839C-932D-482A-BF7A-D9AA5652B885}" type="datetime1">
              <a:rPr lang="el-GR" smtClean="0"/>
              <a:t>28/11/2022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167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BFE1-9126-4500-8A97-C31F0058BF9B}" type="datetime1">
              <a:rPr lang="el-GR" smtClean="0"/>
              <a:t>28/11/2022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353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5F1ADA4-58F1-40C1-90BA-6F8C4E41BB30}" type="datetime1">
              <a:rPr lang="el-GR" smtClean="0"/>
              <a:t>28/11/2022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3C9DD3-2281-4512-86F6-33F38C067D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811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05157-1FEF-4A72-8CD3-96339FCBA824}" type="datetime1">
              <a:rPr lang="el-GR" smtClean="0"/>
              <a:t>28/11/2022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3C9DD3-2281-4512-86F6-33F38C067D8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053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C3DB805-BBB5-411F-86F5-2B7D1DF8906A}" type="datetime1">
              <a:rPr lang="el-GR" smtClean="0"/>
              <a:t>28/11/2022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73C9DD3-2281-4512-86F6-33F38C067D89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136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86534E3-AD58-9CEB-1999-FF96938271DA}"/>
              </a:ext>
            </a:extLst>
          </p:cNvPr>
          <p:cNvSpPr txBox="1"/>
          <p:nvPr/>
        </p:nvSpPr>
        <p:spPr>
          <a:xfrm>
            <a:off x="1097280" y="1475940"/>
            <a:ext cx="1045246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Racist and antiracist discourse in Greeks migrant/refugee jokes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 multiliteracies teaching proposal about liquid racism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Tsami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Skoura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Archakis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772DE7-A1C9-EA75-6859-A730850537D7}"/>
              </a:ext>
            </a:extLst>
          </p:cNvPr>
          <p:cNvSpPr txBox="1"/>
          <p:nvPr/>
        </p:nvSpPr>
        <p:spPr>
          <a:xfrm>
            <a:off x="308190" y="4443341"/>
            <a:ext cx="7235609" cy="161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Π.Μ.Σ: «Γλωσσολογία: Γλώσσα και Επικοινωνία»</a:t>
            </a:r>
          </a:p>
          <a:p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Εφαρμοσμένη Γλωσσολογία: Μεταναστευτικές ταυτότητες και κριτική γλωσσική εκπαίδευση</a:t>
            </a:r>
          </a:p>
          <a:p>
            <a:pPr>
              <a:lnSpc>
                <a:spcPct val="120000"/>
              </a:lnSpc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Γεωργία Μικρούλη (1061960)</a:t>
            </a:r>
          </a:p>
          <a:p>
            <a:pPr>
              <a:lnSpc>
                <a:spcPct val="120000"/>
              </a:lnSpc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Διδάσκων: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Καθ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κ. Α.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Αρχάκης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Λογότυπος - Πανεπιστήμιο Πατρών">
            <a:extLst>
              <a:ext uri="{FF2B5EF4-FFF2-40B4-BE49-F238E27FC236}">
                <a16:creationId xmlns:a16="http://schemas.microsoft.com/office/drawing/2014/main" id="{9931E140-9F91-A7BA-FF35-B8FDCEAA1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00" y="4530426"/>
            <a:ext cx="35528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7984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093074-0DC9-B93C-D87F-6A692AE82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70054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Ρευστός Ρατσισμός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3C9D4A-6517-D76E-3672-CD0AB8BEF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46514"/>
            <a:ext cx="10058400" cy="40386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Η συνύπαρξη ρατσιστικών και αντιρατσιστικών ιδεών στο ίδιο (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περι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)κείμενο.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l-GR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l-GR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Αμφισημίες</a:t>
            </a:r>
            <a:r>
              <a:rPr lang="el-GR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αφενός διακηρυκτική προβολή και θετική αποτίμηση των αντιρατσιστικών ιδεών</a:t>
            </a:r>
          </a:p>
          <a:p>
            <a:pPr algn="just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αφετέρου προώθηση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μονογλωσσίας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μονοπολιτισμού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στα δυτικά έθνη-κράτη.</a:t>
            </a:r>
          </a:p>
          <a:p>
            <a:pPr algn="just">
              <a:lnSpc>
                <a:spcPct val="90000"/>
              </a:lnSpc>
            </a:pP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«δεν πρέπει να ιδωθεί ως ένα μετριασμένο ή αμφισβητούμενο κατάλοιπο ρατσισμού, αλλά μάλλον ως μια 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αμφίσημη μορφή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η οποία ενθαρρύνεται σήμερα και αποδυναμώνει τις ποικίλες άμυνες ενάντια στις ρατσιστικές αξιώσεις»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(Weaver 2016, 63–64).</a:t>
            </a:r>
          </a:p>
          <a:p>
            <a:endParaRPr lang="el-GR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41A43D6-998B-AB5C-8119-4D7481AA2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F0DC5B3-CD87-9FF4-79A4-9263F56E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769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8D87B4-6599-08AA-284C-51366E82D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15626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Χιούμορ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7E79D6-BE85-DEF0-B171-67CF36C5C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11049"/>
            <a:ext cx="10058400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Βασίζεται στην ανατροπή του προσδοκώμενου και αποκαλύπτει ρητούς και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υπόρρητους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λόγους, κοινωνικές αξίες/πεποιθήσεις, με βάση τις οποίες προσδιορίζονται η κανονικότητα και η απόκλιση.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Κριτική που προσπαθεί να διορθώσει συμπεριφορές που αποκλίνουν από τις αναμενόμενες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Θα λέγαμε ότι προσδιορίζει τα όρια των κοινωνικών ομάδων θέτοντας όρους συμμετοχής σε αυτές: </a:t>
            </a:r>
          </a:p>
          <a:p>
            <a:pPr marL="0" indent="0" algn="just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α) υποδεικνύει και εξοικειώνει τα άτομα με αποδεκτές ή μη αποδεκτές συγκεκριμένες συμπεριφορές </a:t>
            </a:r>
          </a:p>
          <a:p>
            <a:pPr marL="0" indent="0" algn="just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β) αποκλείει και κάνει διακρίσεις 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E10A9D-1B8A-1F29-EBE1-54C890DA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55E80B0-532D-B036-7A04-4832B5A80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655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2C2F61-E1EC-3ADB-363C-AF6938C8C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87016"/>
          </a:xfrm>
        </p:spPr>
        <p:txBody>
          <a:bodyPr/>
          <a:lstStyle/>
          <a:p>
            <a:pPr algn="ctr"/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Χιούμορ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5E48DF-A013-7028-E60E-E81D00DD7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583266"/>
          </a:xfrm>
        </p:spPr>
        <p:txBody>
          <a:bodyPr>
            <a:normAutofit lnSpcReduction="10000"/>
          </a:bodyPr>
          <a:lstStyle/>
          <a:p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Ρατσιστικό χιούμορ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Αντιρατσιστικό χιούμορ</a:t>
            </a:r>
          </a:p>
          <a:p>
            <a:endParaRPr lang="el-GR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4A9F84E-CD2D-8289-B3A4-620981238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9FAF399-C1CA-D82C-D51B-AAD8BCACB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CEC0DA-786F-0DAD-BA9F-121B6BA90D84}"/>
              </a:ext>
            </a:extLst>
          </p:cNvPr>
          <p:cNvSpPr txBox="1"/>
          <p:nvPr/>
        </p:nvSpPr>
        <p:spPr>
          <a:xfrm>
            <a:off x="1097280" y="3944679"/>
            <a:ext cx="10058400" cy="165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69696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«η πολλαπλότητα και η </a:t>
            </a:r>
            <a:r>
              <a:rPr kumimoji="0" lang="el-G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συνθετότητα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των ερμηνειών που [το αντιρατσιστικό χιούμορ] επιδέχεται [...] δημιουργεί τελικά αμφιβολίες για το πόσο “επιτυχής” είναι η αντιρατσιστική κριτική που ασκεί» (</a:t>
            </a:r>
            <a:r>
              <a:rPr kumimoji="0" lang="el-G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Weaver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2011: 44).</a:t>
            </a: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69696"/>
              </a:buClr>
              <a:buSzPct val="100000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Αντιρατσιστικά χιουμοριστικά κείμενα με ρατσιστικές επιρροές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ενισχύουν </a:t>
            </a:r>
            <a:r>
              <a:rPr kumimoji="0" lang="el-G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υπόρρητα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απόψεις για τον αποκλεισμό του/της «Άλλου/ης» ή την αφομοίωσή του/της. </a:t>
            </a:r>
          </a:p>
        </p:txBody>
      </p:sp>
    </p:spTree>
    <p:extLst>
      <p:ext uri="{BB962C8B-B14F-4D97-AF65-F5344CB8AC3E}">
        <p14:creationId xmlns:p14="http://schemas.microsoft.com/office/powerpoint/2010/main" val="206112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14CC75-1DEE-2EDF-C864-9D73DFC7D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6511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Υπό εξέταση υλικό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78F1D6-0FF1-184A-7CA9-0EE5219B1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94076"/>
            <a:ext cx="10058400" cy="4023360"/>
          </a:xfrm>
        </p:spPr>
        <p:txBody>
          <a:bodyPr/>
          <a:lstStyle/>
          <a:p>
            <a:pPr algn="just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Δύο ανέκδοτα, που παρά την αντιρατσιστική τους στόχευση καταλήγουν στην αναπαραγωγή κοινωνικών ανισοτήτων και στην προώθηση ρατσιστικών απόψεων/πρακτικών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συνύπαρξη ρατσιστικού και αντιρατσιστικού χιούμορ</a:t>
            </a:r>
          </a:p>
          <a:p>
            <a:pPr algn="just"/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ο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ανέκδοτο: η αντιρατσιστική πλαισίωση συμβαδίζει με την απαξίωση του/της «Άλλου/ης»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69696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ο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ανέκδοτο: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η αντιρατσιστική πλαισίωση συμβαδίζει με την αφομοίωση του/της «Άλλου/ης»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2F26752-DAD3-E6C9-15A7-DFE8D753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D171154-003D-EE85-E84F-152A6DEA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058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C94A370A-2E41-2D38-E860-B44AECE4F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7200">
                <a:latin typeface="Times New Roman" panose="02020603050405020304" pitchFamily="18" charset="0"/>
                <a:cs typeface="Times New Roman" panose="02020603050405020304" pitchFamily="18" charset="0"/>
              </a:rPr>
              <a:t>Μεθοδολογικά Εργαλεία</a:t>
            </a:r>
            <a:endParaRPr lang="el-G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EC4B012-ADB5-295A-FC7A-2AC005DFF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BFE1-9126-4500-8A97-C31F0058BF9B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453637C-AAD3-5FA4-548E-112759EF7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084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26697B-90F7-9B38-ED71-F4E62FD67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083" y="348436"/>
            <a:ext cx="10058400" cy="1280940"/>
          </a:xfrm>
        </p:spPr>
        <p:txBody>
          <a:bodyPr>
            <a:norm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Γενική θεωρία του Γλωσσικού Χιούμορ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Theory of Verbal Humor,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Attardo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1994, 2001,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9EDCE4-AB22-7C1C-F79E-6683FA092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083" y="2210859"/>
            <a:ext cx="10058400" cy="3586237"/>
          </a:xfrm>
        </p:spPr>
        <p:txBody>
          <a:bodyPr>
            <a:normAutofit/>
          </a:bodyPr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69696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l-GR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συμβατότητα</a:t>
            </a:r>
            <a:r>
              <a:rPr lang="el-GR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incongruity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ή </a:t>
            </a:r>
            <a:r>
              <a:rPr kumimoji="0" lang="el-GR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γνωσιακή</a:t>
            </a:r>
            <a:r>
              <a:rPr kumimoji="0" lang="el-GR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l-GR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αντίθεση</a:t>
            </a:r>
            <a:r>
              <a:rPr kumimoji="0" lang="el-GR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script opposition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kumimoji="0" lang="el-GR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προϋποθετική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συνθήκη</a:t>
            </a: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l-G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Χιουμοριστικά</a:t>
            </a:r>
            <a:r>
              <a:rPr lang="el-G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εκφωνήματα</a:t>
            </a:r>
            <a:r>
              <a:rPr lang="el-G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humorous lines</a:t>
            </a: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σημεία του κειμένου στα οποία εμφανίζεται η ασυμβατότητα </a:t>
            </a: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είτε στο τέλος είτε σε σημεία του κειμένου πριν το τέλος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Χιουμοριστικές</a:t>
            </a:r>
            <a:r>
              <a:rPr lang="el-G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φράσεις</a:t>
            </a:r>
            <a:r>
              <a:rPr lang="el-G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jablines</a:t>
            </a: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Γνωσιακές αντιθέσεις που διατρέχουν όλο το κείμενο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69696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l-GR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Ατάκα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punchline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): Γνωσιακή αντίθεση που βρίσκεται στο τέλος του κειμένου και οδηγεί στην </a:t>
            </a:r>
            <a:r>
              <a:rPr kumimoji="0" lang="el-G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επανερμηνεία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του.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Χιουμοριστικός</a:t>
            </a:r>
            <a:r>
              <a:rPr lang="el-G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στόχος</a:t>
            </a:r>
            <a:r>
              <a:rPr lang="el-G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l-G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στοχοποίηση</a:t>
            </a:r>
            <a:r>
              <a:rPr lang="el-G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προσώπου/ομάδας/θεσμού/κοινωνικών αντιλήψεων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C56A8A0-0686-FC7B-98A2-4D9193A33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029B565-517F-73A4-5F7E-E4D5ACFB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541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6ED8EE-B5CC-A1D3-4D56-489EB2FFE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Κριτικός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Γραμματισμός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literacy, Fairclough 1992</a:t>
            </a:r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95183A-91B7-18BA-4FD9-173D5D2EC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22204"/>
            <a:ext cx="10058400" cy="364688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Εκπαιδευτική εφαρμογή της ΚΑΛ</a:t>
            </a:r>
          </a:p>
          <a:p>
            <a:pPr marL="0" indent="0" algn="just">
              <a:buNone/>
            </a:pP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«τα κείμενα δεν είναι ποτέ ουδέτερα», αλλά «δημιουργούνται από μια συγκεκριμένη οπτική με σκοπό να περάσουν συγκεκριμένα μηνύματα»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(Vasquez 2017: 7) </a:t>
            </a: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να εγκαθιδρύσουν «αλήθειες» και σχέσεις εξουσίας (</a:t>
            </a:r>
            <a:r>
              <a:rPr lang="el-G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Τεντολούρης</a:t>
            </a: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l-G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Χατζησαββίδης</a:t>
            </a: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2014: 411)</a:t>
            </a:r>
          </a:p>
          <a:p>
            <a:pPr marL="0" indent="0" algn="just">
              <a:buNone/>
            </a:pP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Στόχος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ικανότητα κριτικής στάσης των μαθητών στα γλωσσικά και επικοινωνιακά φαινόμενα (κριτική γλωσσική επίγνωση) </a:t>
            </a: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303749F-B1F4-FF96-B70A-0EF704E68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7317A62-E5AE-1239-EB51-D39847606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036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1C0EAC-3D12-0747-626F-36C3B8D53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Μοντέλο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Πολυγραμματισμών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(multiliteracies,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Kalantzis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Cope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2012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B80BC8-35FC-EC8C-D8E2-8EB14DBAA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72343"/>
            <a:ext cx="10058400" cy="446314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London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Kalantzis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Cope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1999: 680-681)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Μια παιδαγωγική εφαρμογή των κριτικών προσεγγίσεων της γλώσσας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που επιδιώκει την περιγραφή και ερμηνεία των σχέσεων μεταξύ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κειμενικών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κοινωνικών πρακτικών.</a:t>
            </a: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69696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Στόχος: μετασχηματισμός των εκπαιδευτικών προγραμμάτων ώστε να ανταποκρίνονται στις ανάγκες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εμπειρίες των μαθητών.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69696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69696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l-G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4 Γνωσιακές διαδικασίες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Βιώνοντας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experiecing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l-GR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Εννοιολογώντας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(conceptualizing)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Αναλύοντας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(analyzing)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Εφαρμόζοντας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(applying)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EE03AFF-473F-3052-D370-91F2E92C1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9A298A-01F7-4458-89F8-C4B8C115E4D8}" type="datetime1">
              <a:rPr kumimoji="0" lang="el-GR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l-GR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4538DBF-77C6-EE48-E399-A0ACC2B09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C9DD3-2281-4512-86F6-33F38C067D89}" type="slidenum">
              <a:rPr kumimoji="0" lang="el-GR" sz="105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l-GR" sz="105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13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F2599F-2E06-B083-CCF5-A2A2E88B6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24483"/>
          </a:xfrm>
        </p:spPr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Μοντέλο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Πολυγραμματισμών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9A4C7F-4A34-5F5C-491C-2557336D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algn="just"/>
            <a:r>
              <a:rPr lang="el-GR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l-GR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Βιώνοντας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experiencing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αξιοποίηση κειμένων από την καθημερινότητα των μαθητών</a:t>
            </a:r>
            <a:r>
              <a:rPr lang="el-GR" sz="2400">
                <a:latin typeface="Times New Roman" panose="02020603050405020304" pitchFamily="18" charset="0"/>
                <a:cs typeface="Times New Roman" panose="02020603050405020304" pitchFamily="18" charset="0"/>
              </a:rPr>
              <a:t>/τριών</a:t>
            </a: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Βιώνοντας το γνωστό </a:t>
            </a:r>
            <a:r>
              <a:rPr lang="el-GR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experiencing the known</a:t>
            </a:r>
            <a:r>
              <a:rPr lang="el-GR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αναστοχασμός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/κριτική εξέταση υφιστάμενης γνώσης (π.χ. συλλογή ρατσιστικών και αντιρατσιστικών κειμένων, σχολιασμός και διατύπωση απόψεων/σκέψεων).</a:t>
            </a:r>
          </a:p>
          <a:p>
            <a:pPr marL="0" indent="0" algn="just">
              <a:buNone/>
            </a:pPr>
            <a:r>
              <a:rPr lang="el-GR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Βιώνοντας το νέο</a:t>
            </a:r>
            <a:r>
              <a:rPr lang="en-US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experiencing the new)</a:t>
            </a:r>
            <a:r>
              <a:rPr lang="el-GR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μελέτη νέων δεδομένων, προσωπική εμπλοκή με μη γνώριμες καταστάσεις και εξαγωγή συμπερασμάτων (π.χ. αναζήτηση πληροφοριών για το κείμενο, αιτίες που ο ρατσισμός παρεισφρέει σε αυτά τα κείμενα).</a:t>
            </a:r>
            <a:endParaRPr lang="en-US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5D48720-195B-360C-4DF7-F1821F67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17D8B48-4FC7-6EDC-D581-4FD7B38EB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950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F2599F-2E06-B083-CCF5-A2A2E88B6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70054"/>
          </a:xfrm>
        </p:spPr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Μοντέλο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Πολυγραμματισμών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9A4C7F-4A34-5F5C-491C-2557336D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algn="just"/>
            <a:r>
              <a:rPr lang="el-GR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l-GR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Εννοιολογώντας</a:t>
            </a:r>
            <a:r>
              <a:rPr lang="el-GR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conceptualizing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χρήση εύληπτης μεταγλώσσας </a:t>
            </a:r>
          </a:p>
          <a:p>
            <a:pPr algn="just"/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100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Εννοιολογώντας</a:t>
            </a:r>
            <a:r>
              <a:rPr lang="el-GR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μέσω ορολογίας</a:t>
            </a:r>
            <a:r>
              <a:rPr lang="en-US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(conceptualizing by naming)</a:t>
            </a:r>
            <a:r>
              <a:rPr lang="el-GR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προσδιορισμός και περιγραφή όρων/μηχανισμών/φαινομένων που εντοπίζονται στα κείμενα 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(π.χ. δημιουργία ενός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wiki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με κρίσιμους όρους, όπως ρατσισμός, </a:t>
            </a:r>
            <a:r>
              <a:rPr lang="el-GR" sz="21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αντιρατσισμός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μετανάστης, χιούμορ)</a:t>
            </a:r>
            <a:endParaRPr lang="el-GR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100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Εννοιολογώντας</a:t>
            </a:r>
            <a:r>
              <a:rPr lang="el-GR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μέσω θεωρίας</a:t>
            </a:r>
            <a:r>
              <a:rPr lang="en-US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(conceptualizing by theory)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θεωρητικές περιγραφές βασιζόμενοι/</a:t>
            </a:r>
            <a:r>
              <a:rPr lang="el-GR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ες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στον κριτικό </a:t>
            </a:r>
            <a:r>
              <a:rPr lang="el-GR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αναστοχασμό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των εμπειριών και </a:t>
            </a:r>
            <a:r>
              <a:rPr lang="el-GR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γνώσεών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τους (π.χ. σύντομη, κατανοητή περιγραφή κρίσιμων όρων)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5D48720-195B-360C-4DF7-F1821F67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9A298A-01F7-4458-89F8-C4B8C115E4D8}" type="datetime1">
              <a:rPr kumimoji="0" lang="el-GR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l-GR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17D8B48-4FC7-6EDC-D581-4FD7B38EB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C9DD3-2281-4512-86F6-33F38C067D89}" type="slidenum">
              <a:rPr kumimoji="0" lang="el-GR" sz="105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l-GR" sz="105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94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EDFA250B-9E44-2088-A93C-9F808344D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06768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Δομή Παρουσίασης</a:t>
            </a:r>
          </a:p>
        </p:txBody>
      </p:sp>
      <p:graphicFrame>
        <p:nvGraphicFramePr>
          <p:cNvPr id="8" name="Θέση περιεχομένου 5">
            <a:extLst>
              <a:ext uri="{FF2B5EF4-FFF2-40B4-BE49-F238E27FC236}">
                <a16:creationId xmlns:a16="http://schemas.microsoft.com/office/drawing/2014/main" id="{24DFDC21-890D-CFC5-0036-0441CBF432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799524"/>
              </p:ext>
            </p:extLst>
          </p:nvPr>
        </p:nvGraphicFramePr>
        <p:xfrm>
          <a:off x="1001486" y="2111829"/>
          <a:ext cx="10153877" cy="3772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A98710B1-6AE2-734E-2B6D-4C17E2438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449BFE1-9126-4500-8A97-C31F0058BF9B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Aft>
                  <a:spcPts val="600"/>
                </a:spcAft>
              </a:p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5614638-1143-29C6-3A14-78B7F306F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Aft>
                  <a:spcPts val="600"/>
                </a:spcAft>
              </a:pPr>
              <a:t>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907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F2599F-2E06-B083-CCF5-A2A2E88B6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65750"/>
          </a:xfrm>
        </p:spPr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Μοντέλο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Πολυγραμματισμών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9A4C7F-4A34-5F5C-491C-2557336D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3076"/>
            <a:ext cx="10058400" cy="4023360"/>
          </a:xfrm>
        </p:spPr>
        <p:txBody>
          <a:bodyPr>
            <a:normAutofit/>
          </a:bodyPr>
          <a:lstStyle/>
          <a:p>
            <a:pPr algn="just"/>
            <a:r>
              <a:rPr lang="el-GR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l-GR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Αναλύοντας</a:t>
            </a:r>
            <a:r>
              <a:rPr lang="el-GR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(analyzing)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κριτική ερμηνεία κειμένου στο </a:t>
            </a:r>
            <a:r>
              <a:rPr lang="el-G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κοινωνιοπολιτισμικό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πλαίσιο που παράγεται</a:t>
            </a:r>
          </a:p>
          <a:p>
            <a:pPr algn="just"/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Αναλύοντας</a:t>
            </a:r>
            <a:r>
              <a:rPr lang="el-GR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λειτουργικά</a:t>
            </a:r>
            <a:r>
              <a:rPr lang="en-US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(analyzing functionally)</a:t>
            </a:r>
            <a:r>
              <a:rPr lang="el-GR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ερμηνεία των δομών και λειτουργιών του κειμένου</a:t>
            </a:r>
          </a:p>
          <a:p>
            <a:pPr algn="just"/>
            <a:r>
              <a:rPr lang="el-GR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Αναλύοντας</a:t>
            </a:r>
            <a:r>
              <a:rPr lang="el-GR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κριτικά</a:t>
            </a:r>
            <a:r>
              <a:rPr lang="en-US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(analyzing critically)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ερμηνεία συμφερόντων και κινήτρων δημιουργών, αναζήτηση συμπερασμάτων για ρητούς και </a:t>
            </a:r>
            <a:r>
              <a:rPr lang="el-GR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υπόρρητους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σκοπούς του κειμένου 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5D48720-195B-360C-4DF7-F1821F67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9A298A-01F7-4458-89F8-C4B8C115E4D8}" type="datetime1">
              <a:rPr kumimoji="0" lang="el-GR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l-GR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17D8B48-4FC7-6EDC-D581-4FD7B38EB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C9DD3-2281-4512-86F6-33F38C067D89}" type="slidenum">
              <a:rPr kumimoji="0" lang="el-GR" sz="105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l-GR" sz="105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96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>
            <a:extLst>
              <a:ext uri="{FF2B5EF4-FFF2-40B4-BE49-F238E27FC236}">
                <a16:creationId xmlns:a16="http://schemas.microsoft.com/office/drawing/2014/main" id="{D384DB9B-D343-DCCE-CCDD-E210F4D69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13" y="594358"/>
            <a:ext cx="3766457" cy="4119156"/>
          </a:xfrm>
        </p:spPr>
        <p:txBody>
          <a:bodyPr>
            <a:normAutofit/>
          </a:bodyPr>
          <a:lstStyle/>
          <a:p>
            <a:pPr algn="ctr"/>
            <a:r>
              <a:rPr lang="el-GR" sz="4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Αναλύοντας</a:t>
            </a:r>
            <a:r>
              <a:rPr lang="el-GR" sz="4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με όρους αφήγησης</a:t>
            </a:r>
            <a:r>
              <a:rPr lang="en-US" sz="4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Bamberg (1997) (;)</a:t>
            </a:r>
            <a:endParaRPr lang="el-GR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Θέση περιεχομένου 6">
            <a:extLst>
              <a:ext uri="{FF2B5EF4-FFF2-40B4-BE49-F238E27FC236}">
                <a16:creationId xmlns:a16="http://schemas.microsoft.com/office/drawing/2014/main" id="{3BC1B4E9-3EF3-369F-BC2A-FDC7C51BE3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797189"/>
              </p:ext>
            </p:extLst>
          </p:nvPr>
        </p:nvGraphicFramePr>
        <p:xfrm>
          <a:off x="4376058" y="731838"/>
          <a:ext cx="7543800" cy="5418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B23DB38-B77E-CE21-017A-BF7DC7444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7228866-3EC5-859F-F033-0924DF10D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100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F2599F-2E06-B083-CCF5-A2A2E88B6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97648"/>
          </a:xfrm>
        </p:spPr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Μοντέλο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Πολυγραμματισμών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9A4C7F-4A34-5F5C-491C-2557336D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algn="just"/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l-GR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Εφαρμόζοντας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(applying)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αναπλαισιωμένη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παραγωγή λόγου</a:t>
            </a:r>
          </a:p>
          <a:p>
            <a:pPr algn="just"/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Εφαρμόζοντας</a:t>
            </a:r>
            <a:r>
              <a:rPr lang="el-GR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κατάλληλα</a:t>
            </a:r>
            <a:r>
              <a:rPr lang="en-US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(applying appropriately)</a:t>
            </a:r>
            <a:r>
              <a:rPr lang="el-GR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τοποθέτηση κειμένου σε πραγματικές επικοινωνιακές καταστάσεις </a:t>
            </a:r>
          </a:p>
          <a:p>
            <a:pPr algn="just"/>
            <a:r>
              <a:rPr lang="el-GR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Εφαρμόζοντας</a:t>
            </a:r>
            <a:r>
              <a:rPr lang="el-GR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1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δημιουργικά</a:t>
            </a:r>
            <a:r>
              <a:rPr lang="en-US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(applying creatively)</a:t>
            </a:r>
            <a:r>
              <a:rPr lang="el-GR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δ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ημιουργία πρωτότυπων κειμένων από μαθητές/</a:t>
            </a:r>
            <a:r>
              <a:rPr lang="el-GR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τριες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 δημιουργία κειμένων που η διαφορετικότητα (γλωσσική/πολιτισμική) των μεταναστών να παρουσιάζεται ως πλεονέκτημα)</a:t>
            </a:r>
            <a:endParaRPr lang="el-GR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5D48720-195B-360C-4DF7-F1821F67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9A298A-01F7-4458-89F8-C4B8C115E4D8}" type="datetime1">
              <a:rPr kumimoji="0" lang="el-GR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l-GR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17D8B48-4FC7-6EDC-D581-4FD7B38EB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C9DD3-2281-4512-86F6-33F38C067D89}" type="slidenum">
              <a:rPr kumimoji="0" lang="el-GR" sz="105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l-GR" sz="105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408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AFDBCFE7-995B-80DB-6D3D-5C05CABEF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8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Ανάλυση</a:t>
            </a:r>
            <a:r>
              <a:rPr lang="el-G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B4B074C-004A-AB44-8C17-713C1D517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405ACE-D1AC-BA9B-9E8B-C05C12DFD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656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D7AB124A-133D-EE07-5815-31DDC9666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55541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Ανάλυση χιουμοριστικών κειμένων </a:t>
            </a:r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C6DA6A7D-9570-C1F5-583D-CCC68619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35041"/>
            <a:ext cx="10058400" cy="595423"/>
          </a:xfrm>
        </p:spPr>
        <p:txBody>
          <a:bodyPr>
            <a:norm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Έμφαση θα δοθεί στη γνωσιακή διαδικασία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αναλύοντας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που οι μαθητές/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τριες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θα κληθούν:</a:t>
            </a: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3FBF360-3C1F-2A43-404D-58ECDAEE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6896-3730-495C-90F6-6D3D8EEFAD23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132D48F-6F96-4994-8C8D-7BE1CDA1B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1E806A-D68E-5630-A71C-8CD392BC1134}"/>
              </a:ext>
            </a:extLst>
          </p:cNvPr>
          <p:cNvSpPr txBox="1"/>
          <p:nvPr/>
        </p:nvSpPr>
        <p:spPr>
          <a:xfrm>
            <a:off x="1097280" y="2728943"/>
            <a:ext cx="78872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Να εντοπίσουν τα χιουμοριστικά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εκφωνήματα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jablines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punchline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Να αναλύσουν τις γνωσιακές αντιθέσεις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Να εξετάσουν τον στόχο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Να συζητήσουν τα χαρακτηριστικά που αποδίδονται στους μειονοτικούς και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πλειονοτικούς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12968C-299D-8B04-6818-B0200A8B002A}"/>
              </a:ext>
            </a:extLst>
          </p:cNvPr>
          <p:cNvSpPr txBox="1"/>
          <p:nvPr/>
        </p:nvSpPr>
        <p:spPr>
          <a:xfrm>
            <a:off x="1048195" y="5379192"/>
            <a:ext cx="102582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Έχουν προηγηθεί οι διαδικασίες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βιώνοντας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(συλλογή χιουμοριστικών (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αντι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-)ρατσιστικών κειμένων) και </a:t>
            </a:r>
            <a:r>
              <a:rPr lang="el-G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εννοιολογώντας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(ορισμός κρίσιμων εννοιών, π.χ. (ρευστός) ρατσισμός,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αντιρατσισμός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πρόσφυγας/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ισσα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ανέκδοτο, χιούμορ κτλ.).</a:t>
            </a:r>
          </a:p>
        </p:txBody>
      </p:sp>
      <p:sp>
        <p:nvSpPr>
          <p:cNvPr id="14" name="Δεξί άγκιστρο 13">
            <a:extLst>
              <a:ext uri="{FF2B5EF4-FFF2-40B4-BE49-F238E27FC236}">
                <a16:creationId xmlns:a16="http://schemas.microsoft.com/office/drawing/2014/main" id="{AEAE2F9A-637A-B3E8-70C2-5B96224553B1}"/>
              </a:ext>
            </a:extLst>
          </p:cNvPr>
          <p:cNvSpPr/>
          <p:nvPr/>
        </p:nvSpPr>
        <p:spPr>
          <a:xfrm>
            <a:off x="9265212" y="2633926"/>
            <a:ext cx="735773" cy="1616149"/>
          </a:xfrm>
          <a:prstGeom prst="righ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F23046-34D9-329F-61B6-6B0AB73D7419}"/>
              </a:ext>
            </a:extLst>
          </p:cNvPr>
          <p:cNvSpPr txBox="1"/>
          <p:nvPr/>
        </p:nvSpPr>
        <p:spPr>
          <a:xfrm>
            <a:off x="10281684" y="3091520"/>
            <a:ext cx="1488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Αναλύοντας λειτουργικά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D1D1F2-D70B-72D8-3D2D-4A4458904E9E}"/>
              </a:ext>
            </a:extLst>
          </p:cNvPr>
          <p:cNvSpPr txBox="1"/>
          <p:nvPr/>
        </p:nvSpPr>
        <p:spPr>
          <a:xfrm>
            <a:off x="1097280" y="4499671"/>
            <a:ext cx="7887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 αναλύσουν κίνητρα/στόχους των δημιουργών των κειμένων</a:t>
            </a:r>
          </a:p>
        </p:txBody>
      </p:sp>
      <p:sp>
        <p:nvSpPr>
          <p:cNvPr id="3" name="Δεξί άγκιστρο 2">
            <a:extLst>
              <a:ext uri="{FF2B5EF4-FFF2-40B4-BE49-F238E27FC236}">
                <a16:creationId xmlns:a16="http://schemas.microsoft.com/office/drawing/2014/main" id="{9B2E3B50-095F-C155-08FA-0548848832BB}"/>
              </a:ext>
            </a:extLst>
          </p:cNvPr>
          <p:cNvSpPr/>
          <p:nvPr/>
        </p:nvSpPr>
        <p:spPr>
          <a:xfrm>
            <a:off x="9360222" y="4323202"/>
            <a:ext cx="315685" cy="800896"/>
          </a:xfrm>
          <a:prstGeom prst="rightBrac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22C4E-A3EC-9AE4-C2A7-2CD131135124}"/>
              </a:ext>
            </a:extLst>
          </p:cNvPr>
          <p:cNvSpPr txBox="1"/>
          <p:nvPr/>
        </p:nvSpPr>
        <p:spPr>
          <a:xfrm>
            <a:off x="10270996" y="4400484"/>
            <a:ext cx="1488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Αναλύοντας κριτικά</a:t>
            </a:r>
          </a:p>
        </p:txBody>
      </p:sp>
    </p:spTree>
    <p:extLst>
      <p:ext uri="{BB962C8B-B14F-4D97-AF65-F5344CB8AC3E}">
        <p14:creationId xmlns:p14="http://schemas.microsoft.com/office/powerpoint/2010/main" val="18611489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3572DEC-05F1-3F08-43FF-C38AB8B94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7A7AEC2-EBCE-16B2-D471-A32972C3C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FD0AC7-B1ED-CA10-3A0A-EF1A7EEBD9FE}"/>
              </a:ext>
            </a:extLst>
          </p:cNvPr>
          <p:cNvSpPr txBox="1"/>
          <p:nvPr/>
        </p:nvSpPr>
        <p:spPr>
          <a:xfrm>
            <a:off x="884630" y="685801"/>
            <a:ext cx="8645434" cy="5323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Δύο Αφγανοί, που είχαν χαθεί για πολύ καιρό μετά από το «πέρασμά» τους από τον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Έβρο, συναντιούνται τυχαία σε κεντρικό… δρόμο της Αθήνας.</a:t>
            </a:r>
          </a:p>
          <a:p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πρώτος ντυμένος σαν πρίγκιπας, κατεβαίνει από μια </a:t>
            </a:r>
            <a:r>
              <a:rPr lang="el-G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Μερσεντάρα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τελευταίο</a:t>
            </a:r>
          </a:p>
          <a:p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μοντέλο.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δεύτερος, κακομοίρης, κρατώντας στα χέρια ένα πακέτο κάλτσες που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προσπαθούσε να πουλήσει, λέει στον φίλο του:</a:t>
            </a:r>
          </a:p>
          <a:p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Βλέπω καλοπερνάς! Τι δουλειά κάνεις και τα κονομάς;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(2)</a:t>
            </a:r>
          </a:p>
          <a:p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Ζητιανεύω στο μετρό.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Μη μου λες. Και βγάζεις τόσα πολλά;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Σίγουρα. Δοκίμασέ το κι εσύ! Κάθισε κοντά στα εκδοτήρια εισιτηρίων με μια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πινακίδα, και θα δεις!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Μετά από κάνα δυο μέρες, ο ταλαίπωρος, ξαναβλέπει τον πλούσιο φίλο του.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«Α ρε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Ahmed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με δούλεψες», του λέει. «Σε δυο μέρες, όλα κι όλα μάζεψα 1 ευρώ,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 και στην πινακίδα είχα γράψει: “Είμαι χωρίς δουλειά, η γυναίκα μου είναι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άρρωστη και τα τρία παιδιά μου πεινάνε!”»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«Μη λες βλακείες» –του απαντά ο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Ahmed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«κοίταξε τι μάζεψα εγώ σε δύο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ημέρες…» και του ανοίγει μια μεγάλη τσάντα γεμάτη με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δεκάευρα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«Δεν είναι δυνατόν» –λέει ο άλλος απορημένος– «Τι έγραφες στην πινακίδα;»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l-G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Μου λείπουν μόνο 10 ευρώ για το εισιτήριο να γυρίσω στο Αφγανιστάν.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</a:p>
        </p:txBody>
      </p:sp>
      <p:sp>
        <p:nvSpPr>
          <p:cNvPr id="11" name="Βέλος: Αριστερό 10">
            <a:extLst>
              <a:ext uri="{FF2B5EF4-FFF2-40B4-BE49-F238E27FC236}">
                <a16:creationId xmlns:a16="http://schemas.microsoft.com/office/drawing/2014/main" id="{BCF4FF23-35C9-F8EB-BEF6-2E21B1A17CD5}"/>
              </a:ext>
            </a:extLst>
          </p:cNvPr>
          <p:cNvSpPr/>
          <p:nvPr/>
        </p:nvSpPr>
        <p:spPr>
          <a:xfrm>
            <a:off x="8255928" y="1251856"/>
            <a:ext cx="2095262" cy="413659"/>
          </a:xfrm>
          <a:prstGeom prst="lef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Jabline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Βέλος: Αριστερό 11">
            <a:extLst>
              <a:ext uri="{FF2B5EF4-FFF2-40B4-BE49-F238E27FC236}">
                <a16:creationId xmlns:a16="http://schemas.microsoft.com/office/drawing/2014/main" id="{3FE37502-B27B-0FB1-A58C-5AEF9996F446}"/>
              </a:ext>
            </a:extLst>
          </p:cNvPr>
          <p:cNvSpPr/>
          <p:nvPr/>
        </p:nvSpPr>
        <p:spPr>
          <a:xfrm>
            <a:off x="6809252" y="2301692"/>
            <a:ext cx="2095262" cy="413659"/>
          </a:xfrm>
          <a:prstGeom prst="lef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Jabline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Βέλος: Αριστερό 12">
            <a:extLst>
              <a:ext uri="{FF2B5EF4-FFF2-40B4-BE49-F238E27FC236}">
                <a16:creationId xmlns:a16="http://schemas.microsoft.com/office/drawing/2014/main" id="{35FD574A-041E-77FE-E2B4-BBB15861F2CE}"/>
              </a:ext>
            </a:extLst>
          </p:cNvPr>
          <p:cNvSpPr/>
          <p:nvPr/>
        </p:nvSpPr>
        <p:spPr>
          <a:xfrm>
            <a:off x="4604657" y="2558141"/>
            <a:ext cx="2569029" cy="413659"/>
          </a:xfrm>
          <a:prstGeom prst="lef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Jabline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Βέλος: Αριστερό 13">
            <a:extLst>
              <a:ext uri="{FF2B5EF4-FFF2-40B4-BE49-F238E27FC236}">
                <a16:creationId xmlns:a16="http://schemas.microsoft.com/office/drawing/2014/main" id="{01A4993D-1A33-1B1E-91B6-9BDF9CD8A15B}"/>
              </a:ext>
            </a:extLst>
          </p:cNvPr>
          <p:cNvSpPr/>
          <p:nvPr/>
        </p:nvSpPr>
        <p:spPr>
          <a:xfrm>
            <a:off x="8624649" y="5584305"/>
            <a:ext cx="2870791" cy="480619"/>
          </a:xfrm>
          <a:prstGeom prst="leftArrow">
            <a:avLst/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punchline</a:t>
            </a:r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8D112B-1179-76D3-BB9E-ADDBECFDC09D}"/>
              </a:ext>
            </a:extLst>
          </p:cNvPr>
          <p:cNvSpPr txBox="1"/>
          <p:nvPr/>
        </p:nvSpPr>
        <p:spPr>
          <a:xfrm>
            <a:off x="8854530" y="586054"/>
            <a:ext cx="2993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αναμενόμενη οικονομική ευμάρεια 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Ahmed</a:t>
            </a:r>
            <a:endParaRPr lang="el-GR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A945B-31EB-D3AC-0A8C-6D361507AA1B}"/>
              </a:ext>
            </a:extLst>
          </p:cNvPr>
          <p:cNvSpPr txBox="1"/>
          <p:nvPr/>
        </p:nvSpPr>
        <p:spPr>
          <a:xfrm>
            <a:off x="8919056" y="1798440"/>
            <a:ext cx="327482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l-GR" sz="17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αναμενόμενη πλουσιοπάροχη καθημερινότητα που εξασφαλίζεται μέσω του επαγγέλματός του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D46A1A-EB43-076E-B628-3240E2389D8C}"/>
              </a:ext>
            </a:extLst>
          </p:cNvPr>
          <p:cNvSpPr txBox="1"/>
          <p:nvPr/>
        </p:nvSpPr>
        <p:spPr>
          <a:xfrm>
            <a:off x="8422632" y="3101940"/>
            <a:ext cx="327482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7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πολυτελής τρόπος διαβίωσης μέσω επαιτείας</a:t>
            </a:r>
          </a:p>
        </p:txBody>
      </p:sp>
      <p:sp>
        <p:nvSpPr>
          <p:cNvPr id="8" name="Αριστερό άγκιστρο 7">
            <a:extLst>
              <a:ext uri="{FF2B5EF4-FFF2-40B4-BE49-F238E27FC236}">
                <a16:creationId xmlns:a16="http://schemas.microsoft.com/office/drawing/2014/main" id="{62677A40-945F-0D34-C199-E7C5DA6A42DB}"/>
              </a:ext>
            </a:extLst>
          </p:cNvPr>
          <p:cNvSpPr/>
          <p:nvPr/>
        </p:nvSpPr>
        <p:spPr>
          <a:xfrm>
            <a:off x="202019" y="818707"/>
            <a:ext cx="563525" cy="4837814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2EE9F9-2E29-B736-5465-25E4B1F51F33}"/>
              </a:ext>
            </a:extLst>
          </p:cNvPr>
          <p:cNvSpPr txBox="1"/>
          <p:nvPr/>
        </p:nvSpPr>
        <p:spPr>
          <a:xfrm>
            <a:off x="765543" y="234931"/>
            <a:ext cx="3104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Στόχος: 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Ahmed</a:t>
            </a:r>
            <a:endParaRPr lang="el-GR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AE1E96-84D7-503C-79A2-FFCCFDC116BA}"/>
              </a:ext>
            </a:extLst>
          </p:cNvPr>
          <p:cNvSpPr txBox="1"/>
          <p:nvPr/>
        </p:nvSpPr>
        <p:spPr>
          <a:xfrm>
            <a:off x="8854530" y="4945441"/>
            <a:ext cx="2870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Στόχος: </a:t>
            </a:r>
            <a:r>
              <a:rPr lang="el-GR" sz="2000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πλειονοτικοί</a:t>
            </a:r>
            <a:r>
              <a:rPr lang="el-GR" sz="2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2000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ες</a:t>
            </a:r>
            <a:r>
              <a:rPr lang="el-GR" sz="2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143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2" grpId="0"/>
      <p:bldP spid="3" grpId="0"/>
      <p:bldP spid="5" grpId="0"/>
      <p:bldP spid="8" grpId="0" animBg="1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2D0C4023-A59B-74C5-210B-679EDCD52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758" y="286604"/>
            <a:ext cx="8866414" cy="1349008"/>
          </a:xfrm>
        </p:spPr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Συνύπαρξη ρατσιστικού και αντιρατσιστικού λόγου</a:t>
            </a:r>
          </a:p>
        </p:txBody>
      </p:sp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F5297B4-54D3-0FF8-DC9E-E9CD3B3C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BFE1-9126-4500-8A97-C31F0058BF9B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5D2DA24-7362-5764-B890-6A48309C6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Πίνακας 7">
            <a:extLst>
              <a:ext uri="{FF2B5EF4-FFF2-40B4-BE49-F238E27FC236}">
                <a16:creationId xmlns:a16="http://schemas.microsoft.com/office/drawing/2014/main" id="{838DBC9E-A334-1630-3DE7-6DDF954144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635055"/>
              </p:ext>
            </p:extLst>
          </p:nvPr>
        </p:nvGraphicFramePr>
        <p:xfrm>
          <a:off x="1317172" y="2205427"/>
          <a:ext cx="9720942" cy="37258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49161">
                  <a:extLst>
                    <a:ext uri="{9D8B030D-6E8A-4147-A177-3AD203B41FA5}">
                      <a16:colId xmlns:a16="http://schemas.microsoft.com/office/drawing/2014/main" val="1977654395"/>
                    </a:ext>
                  </a:extLst>
                </a:gridCol>
                <a:gridCol w="4671781">
                  <a:extLst>
                    <a:ext uri="{9D8B030D-6E8A-4147-A177-3AD203B41FA5}">
                      <a16:colId xmlns:a16="http://schemas.microsoft.com/office/drawing/2014/main" val="29390717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«Άλλος/η»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Πλειονοτικός</a:t>
                      </a:r>
                      <a:r>
                        <a:rPr lang="el-G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100801"/>
                  </a:ext>
                </a:extLst>
              </a:tr>
              <a:tr h="649533">
                <a:tc>
                  <a:txBody>
                    <a:bodyPr/>
                    <a:lstStyle/>
                    <a:p>
                      <a:r>
                        <a:rPr lang="el-G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Αποκλεισμένος/η από Δυτικό τρόπο ζωής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Ρατσιστές/</a:t>
                      </a:r>
                      <a:r>
                        <a:rPr lang="el-GR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τριες</a:t>
                      </a:r>
                      <a:r>
                        <a:rPr lang="el-G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που επιδιώκουν εκδίωξη του «Άλλου/ης»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173798"/>
                  </a:ext>
                </a:extLst>
              </a:tr>
              <a:tr h="615889">
                <a:tc>
                  <a:txBody>
                    <a:bodyPr/>
                    <a:lstStyle/>
                    <a:p>
                      <a:r>
                        <a:rPr lang="el-G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Αδύναμος/η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Διατεθειμένοι/</a:t>
                      </a:r>
                      <a:r>
                        <a:rPr lang="el-GR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ες</a:t>
                      </a:r>
                      <a:r>
                        <a:rPr lang="el-G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να πληρώσουν αδρά για να «ξεφορτωθούν» τον/την «Άλλο/η»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322858"/>
                  </a:ext>
                </a:extLst>
              </a:tr>
              <a:tr h="698863">
                <a:tc>
                  <a:txBody>
                    <a:bodyPr/>
                    <a:lstStyle/>
                    <a:p>
                      <a:r>
                        <a:rPr lang="el-G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Ανίκανος/η να εξελιχθεί επαγγελματικά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Προσχηματική φιλανθρωπία, που εδράζεται στον αποκλεισμό και όχι στον ανθρωπισμό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893198"/>
                  </a:ext>
                </a:extLst>
              </a:tr>
              <a:tr h="313903">
                <a:tc>
                  <a:txBody>
                    <a:bodyPr/>
                    <a:lstStyle/>
                    <a:p>
                      <a:r>
                        <a:rPr lang="el-G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Παράνομος/η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861383"/>
                  </a:ext>
                </a:extLst>
              </a:tr>
              <a:tr h="197020">
                <a:tc>
                  <a:txBody>
                    <a:bodyPr/>
                    <a:lstStyle/>
                    <a:p>
                      <a:r>
                        <a:rPr lang="el-G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Ατόμου που έχει επίγνωση του κοινωνικού αποκλεισμού του και τον χρησιμοποιεί για να πλουτίσει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577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9647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94BF46-C9FD-789B-9DB3-3569C3274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21289"/>
            <a:ext cx="10058400" cy="1139425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Τελική τοποθέτηση κειμένου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CACE3B-E8B3-C7B3-BB68-7F09ECA51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05000"/>
            <a:ext cx="10058400" cy="3964094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Συνύπαρξη </a:t>
            </a:r>
          </a:p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Αντιρατσιστικής τοποθέτησης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/συντονισμός με αντιρατσιστικό λόγο ή με τις ανθρωπιστικές διαστάσεις του εθνικού λόγου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τελική ατάκα οδηγεί στην συνολική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επανερμηνεία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 κειμένου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l-G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Ρατσιστικού λόγου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που διατρέχει όλο το κείμενο: η ηγεμονία του εθνικού λόγου που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φυσικοποιεί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τον/την «Άλλο/η» ως παράνομο/η, αδύναμο/η και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απαξιωμένο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/η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Προσπάθεια διάδοσης αντιρατσιστικού λόγου, όμως οι παγιωμένες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ομογενοποιητικές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προσδοκίες «καλά κρατούν».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6C53368-405F-A17A-1B97-C4B9D30CA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7639D8C-0CF3-43C6-A3CE-E13090FBA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5E39B4ED-D6F3-27C9-A08B-D4906FC82450}"/>
              </a:ext>
            </a:extLst>
          </p:cNvPr>
          <p:cNvCxnSpPr>
            <a:cxnSpLocks/>
          </p:cNvCxnSpPr>
          <p:nvPr/>
        </p:nvCxnSpPr>
        <p:spPr>
          <a:xfrm>
            <a:off x="174171" y="5290457"/>
            <a:ext cx="923109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237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0E738AC-FC41-24A2-7E7C-94EF260A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BFE1-9126-4500-8A97-C31F0058BF9B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C8AC7A8-BA4A-66CF-1DC2-F786E94F1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BC0B1E-99C1-979A-DC88-725C853004A7}"/>
              </a:ext>
            </a:extLst>
          </p:cNvPr>
          <p:cNvSpPr txBox="1"/>
          <p:nvPr/>
        </p:nvSpPr>
        <p:spPr>
          <a:xfrm>
            <a:off x="707571" y="1012372"/>
            <a:ext cx="80116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δάσκαλος ρωτά τους μαθητές μετά το διάλειμμα: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Τι έκανες στο διάλειμμα, Γιωργάκη;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Έπαιζα μπάλα, κύριε.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Μπάλα; Α ωραία. Αν μου γράψεις σωστά τη λέξη «μπάλα» στον πίνακα θα σε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αφήσω να σχολάσεις μία ώρα γρηγορότερα.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Εσύ Θανασάκη, τι έκανες στο διάλειμμα;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Εγώ, κύριε, έπαιζα στην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αμμοδόχο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Στην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αμμοδόχο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Α, ωραία. Αν μου γράψεις σωστά τη λέξη «άμμος» στον πίνακα,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θα σε αφήσω να σχολάσεις μία ώρα γρηγορότερα.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Εσύ Αλή, τι έκανες στο διάλειμμα;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l-G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Εγκώ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κύριε, ήθελε παίξει με Γιωργάκη και με </a:t>
            </a:r>
            <a:r>
              <a:rPr lang="el-G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Τανασάκι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αλλά όχι παίξει μαζί μου</a:t>
            </a:r>
          </a:p>
          <a:p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κανένας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(1)</a:t>
            </a: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l-GR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Τιι</a:t>
            </a:r>
            <a:r>
              <a:rPr lang="el-G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!! Δεν έπαιζαν μαζί σου; Ντροπή! Αυτό λέγεται ρατσιστική διάκριση εις βάρος</a:t>
            </a:r>
          </a:p>
          <a:p>
            <a:r>
              <a:rPr lang="el-G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εθνικών μειονοτήτων. Άντε Αλή, αν μου γράψεις στον πίνακα σωστά «ρατσιστική</a:t>
            </a:r>
          </a:p>
          <a:p>
            <a:r>
              <a:rPr lang="el-G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διάκριση εις βάρος εθνικών μειονοτήτων» θα σε αφήσω να σχολάσεις μισή ώρα</a:t>
            </a:r>
          </a:p>
          <a:p>
            <a:r>
              <a:rPr lang="el-G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γρηγορότερα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(2)</a:t>
            </a:r>
          </a:p>
        </p:txBody>
      </p:sp>
      <p:sp>
        <p:nvSpPr>
          <p:cNvPr id="6" name="Βέλος: Αριστερό 5">
            <a:extLst>
              <a:ext uri="{FF2B5EF4-FFF2-40B4-BE49-F238E27FC236}">
                <a16:creationId xmlns:a16="http://schemas.microsoft.com/office/drawing/2014/main" id="{8BC79034-7201-0164-E356-5ECD3B098C1E}"/>
              </a:ext>
            </a:extLst>
          </p:cNvPr>
          <p:cNvSpPr/>
          <p:nvPr/>
        </p:nvSpPr>
        <p:spPr>
          <a:xfrm>
            <a:off x="8872054" y="3946393"/>
            <a:ext cx="2340429" cy="424543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jabline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7" name="Βέλος: Αριστερό 6">
            <a:extLst>
              <a:ext uri="{FF2B5EF4-FFF2-40B4-BE49-F238E27FC236}">
                <a16:creationId xmlns:a16="http://schemas.microsoft.com/office/drawing/2014/main" id="{9E5F6A2B-BDEC-2D26-443A-E16E02DBC6D8}"/>
              </a:ext>
            </a:extLst>
          </p:cNvPr>
          <p:cNvSpPr/>
          <p:nvPr/>
        </p:nvSpPr>
        <p:spPr>
          <a:xfrm>
            <a:off x="9097491" y="4644058"/>
            <a:ext cx="2386938" cy="602856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punchline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61D6A5-CD00-3DE0-661F-975C53CDA4DB}"/>
              </a:ext>
            </a:extLst>
          </p:cNvPr>
          <p:cNvSpPr txBox="1"/>
          <p:nvPr/>
        </p:nvSpPr>
        <p:spPr>
          <a:xfrm>
            <a:off x="9244643" y="2881059"/>
            <a:ext cx="26236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αναμενόμενη η χρήση γλωσσικών τύπων που αποκλίνουν από τη νόρμα </a:t>
            </a:r>
          </a:p>
        </p:txBody>
      </p:sp>
      <p:sp>
        <p:nvSpPr>
          <p:cNvPr id="8" name="Αριστερό άγκιστρο 7">
            <a:extLst>
              <a:ext uri="{FF2B5EF4-FFF2-40B4-BE49-F238E27FC236}">
                <a16:creationId xmlns:a16="http://schemas.microsoft.com/office/drawing/2014/main" id="{079AEC9A-5132-AD9E-86ED-3D9D81FBFD88}"/>
              </a:ext>
            </a:extLst>
          </p:cNvPr>
          <p:cNvSpPr/>
          <p:nvPr/>
        </p:nvSpPr>
        <p:spPr>
          <a:xfrm>
            <a:off x="152400" y="1175657"/>
            <a:ext cx="555171" cy="3320143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FA5AC7-99B6-03C6-4A92-BB01CB0D73C6}"/>
              </a:ext>
            </a:extLst>
          </p:cNvPr>
          <p:cNvSpPr txBox="1"/>
          <p:nvPr/>
        </p:nvSpPr>
        <p:spPr>
          <a:xfrm>
            <a:off x="805836" y="89042"/>
            <a:ext cx="39075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Στόχος: Αλή </a:t>
            </a:r>
            <a:r>
              <a:rPr lang="el-G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ο «ανεπιτυχώς» (γλωσσικά/κοινωνικά/πολιτισμικά) αφομοιωμένος «Άλλος»</a:t>
            </a:r>
            <a:endParaRPr lang="el-GR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Αριστερό άγκιστρο 9">
            <a:extLst>
              <a:ext uri="{FF2B5EF4-FFF2-40B4-BE49-F238E27FC236}">
                <a16:creationId xmlns:a16="http://schemas.microsoft.com/office/drawing/2014/main" id="{F974C6B4-82A1-BEC9-BBC8-587B7BC7B50D}"/>
              </a:ext>
            </a:extLst>
          </p:cNvPr>
          <p:cNvSpPr/>
          <p:nvPr/>
        </p:nvSpPr>
        <p:spPr>
          <a:xfrm>
            <a:off x="182188" y="4945486"/>
            <a:ext cx="394755" cy="1145199"/>
          </a:xfrm>
          <a:prstGeom prst="leftBrac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4401C1-57C0-A903-06B7-3E06B13CD041}"/>
              </a:ext>
            </a:extLst>
          </p:cNvPr>
          <p:cNvSpPr txBox="1"/>
          <p:nvPr/>
        </p:nvSpPr>
        <p:spPr>
          <a:xfrm>
            <a:off x="8719260" y="5410200"/>
            <a:ext cx="3472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Στόχος: ο αφομοιωτικός δάσκαλος</a:t>
            </a:r>
          </a:p>
          <a:p>
            <a:r>
              <a:rPr lang="el-GR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Αντιρατσιστικά λόγια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el-GR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ρατσιστικές πρακτικές</a:t>
            </a:r>
          </a:p>
        </p:txBody>
      </p:sp>
    </p:spTree>
    <p:extLst>
      <p:ext uri="{BB962C8B-B14F-4D97-AF65-F5344CB8AC3E}">
        <p14:creationId xmlns:p14="http://schemas.microsoft.com/office/powerpoint/2010/main" val="229343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" grpId="0"/>
      <p:bldP spid="8" grpId="0" animBg="1"/>
      <p:bldP spid="9" grpId="0"/>
      <p:bldP spid="10" grpId="0" animBg="1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5A8C9D8E-62F1-778C-18FC-0078854E9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Συνύπαρξη ρατσιστικού και αντιρατσιστικού λόγου</a:t>
            </a:r>
            <a:endParaRPr lang="el-GR" dirty="0"/>
          </a:p>
        </p:txBody>
      </p:sp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A447ADB-CBA0-AA9C-68BF-14AC5E28B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R="0" lvl="0" indent="0" defTabSz="91440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449BFE1-9126-4500-8A97-C31F0058BF9B}" type="datetime1">
              <a:rPr kumimoji="0" lang="en-US" b="0" i="0" u="none" strike="noStrike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pPr marR="0" lvl="0" indent="0" defTabSz="91440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11/28/2022</a:t>
            </a:fld>
            <a:endParaRPr kumimoji="0" lang="en-US" b="0" i="0" u="none" strike="noStrike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3C58138-75A4-9648-65AB-37B5897AC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R="0" lvl="0" indent="0" defTabSz="91440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73C9DD3-2281-4512-86F6-33F38C067D89}" type="slidenum">
              <a:rPr kumimoji="0" lang="en-US" b="0" i="0" u="none" strike="noStrike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pPr marR="0" lvl="0" indent="0" defTabSz="91440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b="0" i="0" u="none" strike="noStrike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Πίνακας 7">
            <a:extLst>
              <a:ext uri="{FF2B5EF4-FFF2-40B4-BE49-F238E27FC236}">
                <a16:creationId xmlns:a16="http://schemas.microsoft.com/office/drawing/2014/main" id="{4E6CF723-B7DE-5683-8F0A-421100254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960836"/>
              </p:ext>
            </p:extLst>
          </p:nvPr>
        </p:nvGraphicFramePr>
        <p:xfrm>
          <a:off x="1469570" y="2062955"/>
          <a:ext cx="8588829" cy="37778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78756">
                  <a:extLst>
                    <a:ext uri="{9D8B030D-6E8A-4147-A177-3AD203B41FA5}">
                      <a16:colId xmlns:a16="http://schemas.microsoft.com/office/drawing/2014/main" val="1977654395"/>
                    </a:ext>
                  </a:extLst>
                </a:gridCol>
                <a:gridCol w="4410073">
                  <a:extLst>
                    <a:ext uri="{9D8B030D-6E8A-4147-A177-3AD203B41FA5}">
                      <a16:colId xmlns:a16="http://schemas.microsoft.com/office/drawing/2014/main" val="2939071782"/>
                    </a:ext>
                  </a:extLst>
                </a:gridCol>
              </a:tblGrid>
              <a:tr h="669002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«Άλλος/η» </a:t>
                      </a:r>
                    </a:p>
                  </a:txBody>
                  <a:tcPr marL="89166" marR="89166" marT="44583" marB="445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Πλειονοτικοί</a:t>
                      </a:r>
                      <a:r>
                        <a:rPr lang="el-G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l-G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ες</a:t>
                      </a:r>
                      <a:r>
                        <a:rPr lang="el-G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μαθητές/</a:t>
                      </a:r>
                      <a:r>
                        <a:rPr lang="el-G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τριες</a:t>
                      </a:r>
                      <a:endParaRPr lang="el-G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66" marR="89166" marT="44583" marB="44583"/>
                </a:tc>
                <a:extLst>
                  <a:ext uri="{0D108BD9-81ED-4DB2-BD59-A6C34878D82A}">
                    <a16:rowId xmlns:a16="http://schemas.microsoft.com/office/drawing/2014/main" val="476100801"/>
                  </a:ext>
                </a:extLst>
              </a:tr>
              <a:tr h="951516">
                <a:tc>
                  <a:txBody>
                    <a:bodyPr/>
                    <a:lstStyle/>
                    <a:p>
                      <a:r>
                        <a:rPr lang="el-G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Μη αφομοιωμένος/η γλωσσικά/πολιτισμικά</a:t>
                      </a:r>
                    </a:p>
                  </a:txBody>
                  <a:tcPr marL="89166" marR="89166" marT="44583" marB="44583"/>
                </a:tc>
                <a:tc>
                  <a:txBody>
                    <a:bodyPr/>
                    <a:lstStyle/>
                    <a:p>
                      <a:r>
                        <a:rPr lang="el-G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Κυρίαρχη θέση καθώς έχουν τη δυνατότητα να επιλέγουν τις κοινωνικές τους συναναστροφές</a:t>
                      </a:r>
                    </a:p>
                  </a:txBody>
                  <a:tcPr marL="89166" marR="89166" marT="44583" marB="44583"/>
                </a:tc>
                <a:extLst>
                  <a:ext uri="{0D108BD9-81ED-4DB2-BD59-A6C34878D82A}">
                    <a16:rowId xmlns:a16="http://schemas.microsoft.com/office/drawing/2014/main" val="837173798"/>
                  </a:ext>
                </a:extLst>
              </a:tr>
              <a:tr h="631722">
                <a:tc>
                  <a:txBody>
                    <a:bodyPr/>
                    <a:lstStyle/>
                    <a:p>
                      <a:r>
                        <a:rPr lang="el-G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Διατεθειμένος/η να αφομοιωθεί </a:t>
                      </a:r>
                    </a:p>
                  </a:txBody>
                  <a:tcPr marL="89166" marR="89166" marT="44583" marB="44583"/>
                </a:tc>
                <a:tc>
                  <a:txBody>
                    <a:bodyPr/>
                    <a:lstStyle/>
                    <a:p>
                      <a:r>
                        <a:rPr lang="el-GR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Ευνοϊκή μεταχείριση από τον εκπαιδευτικό</a:t>
                      </a:r>
                    </a:p>
                  </a:txBody>
                  <a:tcPr marL="89166" marR="89166" marT="44583" marB="44583"/>
                </a:tc>
                <a:extLst>
                  <a:ext uri="{0D108BD9-81ED-4DB2-BD59-A6C34878D82A}">
                    <a16:rowId xmlns:a16="http://schemas.microsoft.com/office/drawing/2014/main" val="3178322858"/>
                  </a:ext>
                </a:extLst>
              </a:tr>
              <a:tr h="887826">
                <a:tc>
                  <a:txBody>
                    <a:bodyPr/>
                    <a:lstStyle/>
                    <a:p>
                      <a:r>
                        <a:rPr lang="el-G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Μη επιθυμητός/η και αποκλεισμένος/η από </a:t>
                      </a:r>
                      <a:r>
                        <a:rPr lang="el-GR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πλειονοτικούς</a:t>
                      </a:r>
                      <a:r>
                        <a:rPr lang="el-G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l-GR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ες</a:t>
                      </a:r>
                      <a:endParaRPr lang="el-G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66" marR="89166" marT="44583" marB="44583"/>
                </a:tc>
                <a:tc>
                  <a:txBody>
                    <a:bodyPr/>
                    <a:lstStyle/>
                    <a:p>
                      <a:endParaRPr lang="el-G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66" marR="89166" marT="44583" marB="44583"/>
                </a:tc>
                <a:extLst>
                  <a:ext uri="{0D108BD9-81ED-4DB2-BD59-A6C34878D82A}">
                    <a16:rowId xmlns:a16="http://schemas.microsoft.com/office/drawing/2014/main" val="3799893198"/>
                  </a:ext>
                </a:extLst>
              </a:tr>
              <a:tr h="631722">
                <a:tc>
                  <a:txBody>
                    <a:bodyPr/>
                    <a:lstStyle/>
                    <a:p>
                      <a:r>
                        <a:rPr lang="el-G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Αυτός/η που υφίσταται θεσμικές διακρίσεις</a:t>
                      </a:r>
                    </a:p>
                  </a:txBody>
                  <a:tcPr marL="89166" marR="89166" marT="44583" marB="44583"/>
                </a:tc>
                <a:tc>
                  <a:txBody>
                    <a:bodyPr/>
                    <a:lstStyle/>
                    <a:p>
                      <a:endParaRPr lang="el-GR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66" marR="89166" marT="44583" marB="44583"/>
                </a:tc>
                <a:extLst>
                  <a:ext uri="{0D108BD9-81ED-4DB2-BD59-A6C34878D82A}">
                    <a16:rowId xmlns:a16="http://schemas.microsoft.com/office/drawing/2014/main" val="1584861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4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8D6D25-2033-E9DD-55C0-61E6DBBE3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92424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Εισαγωγικές παρατηρήσεις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8801D8-CF52-2BEB-7CDA-872FC54BB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71411"/>
            <a:ext cx="10058400" cy="3795990"/>
          </a:xfrm>
        </p:spPr>
        <p:txBody>
          <a:bodyPr>
            <a:noAutofit/>
          </a:bodyPr>
          <a:lstStyle/>
          <a:p>
            <a:pPr algn="just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το 2015 και εξής: μετακίνηση μεταναστευτικών και προσφυγικών πληθυσμών προς την Ευρώπη</a:t>
            </a:r>
          </a:p>
          <a:p>
            <a:pPr algn="just"/>
            <a:r>
              <a:rPr lang="el-GR" sz="2400" b="1" dirty="0" err="1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Μακροεπίπεδο</a:t>
            </a:r>
            <a:r>
              <a:rPr lang="el-GR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εμφάνιση δύο ανταγωνιστικών λόγων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discourses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ρατσιστικός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αντιρατσιστικός </a:t>
            </a:r>
          </a:p>
          <a:p>
            <a:pPr algn="just"/>
            <a:r>
              <a:rPr lang="el-GR" sz="2400" b="1" dirty="0" err="1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Μικροεπίπεδο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κείμενα, εν προκειμένω χιουμοριστικά που αντανακλούν με χιουμοριστικό και «αθώο» τρόπο τις πτυχές της κοινωνικής πραγματικότητας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α) χιουμοριστικά κείμενα που προωθούν ρητά ρατσιστικές αντιλήψεις 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β) χιουμοριστικά κείμενα με αντιρατσιστική πρόθεση, που (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ανα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)παράγουν ρατσισμό σε βάρος προσφύγων/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ισσών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μεταναστών/τριών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DDF129E-940E-9E22-0951-BB4A9E6F7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04B6EFD-1A7A-28FB-8922-B584B9B03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503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94BF46-C9FD-789B-9DB3-3569C3274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21289"/>
            <a:ext cx="10058400" cy="1139425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Τελική τοποθέτηση κειμένου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CACE3B-E8B3-C7B3-BB68-7F09ECA51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05000"/>
            <a:ext cx="10058400" cy="3964094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Συνύπαρξη </a:t>
            </a:r>
          </a:p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Αντιρατσιστικής τοποθέτησης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/συντονισμός με αντιρατσιστικό λόγο ή με τις ανθρωπιστικές διαστάσεις του εθνικού λόγου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τελική ατάκα οδηγεί στην συνολική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επανερμηνεία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 κειμένου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στοχοποίηση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αφομοιωτικού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πλειονοτικού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εκπαιδευτικού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l-G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Ρατσιστικού λόγου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που διατρέχει όλο το κείμενο: η ηγεμονία του εθνικού λόγου που προβάλλει τον/την «Άλλο/η» ως υποδεέστερο/η ανίκανο/η και αδύναμο/η να αφομοιωθεί γλωσσικά και πολιτισμικά.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Προσπάθεια διάδοσης αντιρατσιστικού λόγου, όμως οι παγιωμένες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ομογενοποιητικές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προσδοκίες «καλά κρατούν»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6C53368-405F-A17A-1B97-C4B9D30CA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7639D8C-0CF3-43C6-A3CE-E13090FBA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5E39B4ED-D6F3-27C9-A08B-D4906FC82450}"/>
              </a:ext>
            </a:extLst>
          </p:cNvPr>
          <p:cNvCxnSpPr>
            <a:cxnSpLocks/>
          </p:cNvCxnSpPr>
          <p:nvPr/>
        </p:nvCxnSpPr>
        <p:spPr>
          <a:xfrm>
            <a:off x="174171" y="5127171"/>
            <a:ext cx="923109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4568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013D7C-6C39-E37F-F564-6A7F99A4F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97648"/>
          </a:xfrm>
        </p:spPr>
        <p:txBody>
          <a:bodyPr/>
          <a:lstStyle/>
          <a:p>
            <a:pPr algn="ctr"/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Συμπεράσματα  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451008-B2EF-E745-BAF1-73B18E0C1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74334"/>
            <a:ext cx="10058400" cy="4023360"/>
          </a:xfrm>
        </p:spPr>
        <p:txBody>
          <a:bodyPr>
            <a:noAutofit/>
          </a:bodyPr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69696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Η διττή χιουμοριστική στόχευση στο ίδιο ανέκδοτο δείχνει τη δυσκολία απεμπλοκής από τον εδραιωμένο ρατσιστικό λόγο και αποκαλύπτει ότι δεν είναι εύκολο να μιλάμε για ρατσιστικό ή αντιρατσιστικό χιούμορ και για αμιγώς ρατσιστικά ή αντιρατσιστικά κείμενα.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συνδυαστική αξιοποίηση των εργαλείων της ΓΘΓΧ και των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πολυγραμματισμών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δίνει στους/στις μαθητές/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τριες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τη δυνατότητα:</a:t>
            </a:r>
          </a:p>
          <a:p>
            <a:pPr marL="0" indent="0" algn="just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α) συνειδητοποίησης του ρόλο του χιούμορ στην (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)παραγωγή/προώθηση ανταγωνιστικών λόγων</a:t>
            </a:r>
          </a:p>
          <a:p>
            <a:pPr marL="0" indent="0" algn="just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β) κριτικής ανάλυσης χιουμοριστικών κειμένων και συνειδητοποίησης της ηγεμονίας του ρατσιστικού λόγου </a:t>
            </a:r>
          </a:p>
          <a:p>
            <a:pPr marL="0" indent="0" algn="just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γ) δόμησης λόγων ανταγωνιστικών προς τον εθνικό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ομογενοποιητικό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0F3ED84-2EDD-DC4A-89DD-A53A2899D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F9F4DFB-16FE-8086-8B99-B1A6BAB91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958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702EE0-50F3-0D88-01FF-03723BBC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Ευχαριστώ για την προσοχή σας!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104A049-D615-B2FD-4740-382A05251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2DB4-1C45-4D95-8C64-743A0DC85C78}" type="datetime1">
              <a:rPr lang="el-GR" smtClean="0">
                <a:solidFill>
                  <a:schemeClr val="bg1"/>
                </a:solidFill>
              </a:rPr>
              <a:t>28/11/2022</a:t>
            </a:fld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E8738E7-CE70-8C24-CF9F-C4A425AAB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b="1" smtClean="0">
                <a:solidFill>
                  <a:schemeClr val="bg1"/>
                </a:solidFill>
              </a:rPr>
              <a:t>32</a:t>
            </a:fld>
            <a:endParaRPr lang="el-G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02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4E3DF4-3991-651D-185A-543589F1B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55118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Στόχος άρθρου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EB128D8-4E93-8286-57F3-6A48106D5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87995"/>
            <a:ext cx="10058400" cy="2562980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Ακολουθώντας το μοντέλο των </a:t>
            </a:r>
            <a:r>
              <a:rPr lang="el-G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πολυγραμματισμών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multiliteracies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Kalantzis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l-G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Cope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2012), να παρουσιαστούν εκπαιδευτικές προτάσεις για την κριτική επεξεργασία χιουμοριστικών κειμένων που αφορούν μεταναστευτικά-προσφυγικά θέματα.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6C3FF84-F8DD-FD70-721F-231887CC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5C0D4A8-2E29-8F53-4CAB-0E0F4024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380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0C90F6AF-14F5-ACB4-79FE-318CA2984A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Θεωρητικό Πλαίσιο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C2ED858-3870-5190-660C-0C8A53C5A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8D3A77-F604-761E-ECEE-A0281964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971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C3671E-DF82-216A-2748-7F4E9DE03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2968"/>
          </a:xfrm>
        </p:spPr>
        <p:txBody>
          <a:bodyPr>
            <a:normAutofit/>
          </a:bodyPr>
          <a:lstStyle/>
          <a:p>
            <a:pPr algn="ctr"/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Ρατσιστικός Λόγος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C42A67-9F31-C84C-CB2C-6DF73EB97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22204"/>
            <a:ext cx="10058400" cy="364688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Προωθεί και εκφράζει «τις κοινωνικές πρακτικές διακρίσεων [...] και τις σχέσεις κατάχρησης εξουσίας από κυρίαρχες ομάδες, οργανισμούς και θεσμούς» (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Dijk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2008: 103)</a:t>
            </a:r>
          </a:p>
          <a:p>
            <a:pPr algn="just"/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Βασικό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ομογενοποιητικό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εργαλείο του έθνους-κράτους της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μονογλωσσίας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της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μονοπολιτισμικότητας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μέσω της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απαξιωτικής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διάκρισης του/της «Άλλου/ης»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αποκλεισμός ή αφομοίωση</a:t>
            </a: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826A331-F7FF-C0B1-F935-1F91087E4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302C71F-41C1-B2D7-8084-269C0D481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324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459B0E-EB48-3E54-92F1-08D9CB49B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72083"/>
          </a:xfrm>
        </p:spPr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Αντιρατσιστικός Λόγος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8A1B07-2D7A-93B4-3F4D-9FA8F9799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01686"/>
            <a:ext cx="10058400" cy="3267408"/>
          </a:xfrm>
        </p:spPr>
        <p:txBody>
          <a:bodyPr/>
          <a:lstStyle/>
          <a:p>
            <a:pPr algn="just"/>
            <a:r>
              <a:rPr lang="el-G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«Κάθε θεωρία και/ή πρακτική που επιδιώκει να αμφισβητήσει, να μειώσει ή να εξαλείψει τις εκδηλώσεις ρατσισμού στην κοινωνία»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(O’Brien 2009: 501)</a:t>
            </a:r>
            <a:endParaRPr lang="el-G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5094245-905C-2AA1-7B43-C46A613DA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5C87D89-4C23-FE8B-893C-BEA0040B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078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F469DA-D451-1874-681E-E58DEAC48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l-GR">
                <a:latin typeface="Times New Roman" panose="02020603050405020304" pitchFamily="18" charset="0"/>
                <a:cs typeface="Times New Roman" panose="02020603050405020304" pitchFamily="18" charset="0"/>
              </a:rPr>
              <a:t>Από τη σύγκρουση…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55FF548-8FF1-CB55-3EAA-82679C45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Aft>
                  <a:spcPts val="600"/>
                </a:spcAft>
              </a:p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D33687B-13F7-4295-C3BB-A11C686C0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Aft>
                  <a:spcPts val="600"/>
                </a:spcAft>
              </a:pPr>
              <a:t>8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Θέση περιεχομένου 6">
            <a:extLst>
              <a:ext uri="{FF2B5EF4-FFF2-40B4-BE49-F238E27FC236}">
                <a16:creationId xmlns:a16="http://schemas.microsoft.com/office/drawing/2014/main" id="{27E42240-43AB-4DE8-1950-3C5BFB38C4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109628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5656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A4F098-A6FE-280C-988F-200D44114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l-GR">
                <a:latin typeface="Times New Roman" panose="02020603050405020304" pitchFamily="18" charset="0"/>
                <a:cs typeface="Times New Roman" panose="02020603050405020304" pitchFamily="18" charset="0"/>
              </a:rPr>
              <a:t>Στη συνύπαρξη…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D832810-892B-1B03-9A08-CFBC524BC1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A9A298A-01F7-4458-89F8-C4B8C115E4D8}" type="datetime1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Aft>
                  <a:spcPts val="600"/>
                </a:spcAft>
              </a:pPr>
              <a:t>28/11/2022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F31F03F-E46E-85F0-3ABC-C00585A36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73C9DD3-2281-4512-86F6-33F38C067D89}" type="slidenum">
              <a:rPr lang="el-GR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Aft>
                  <a:spcPts val="600"/>
                </a:spcAft>
              </a:pPr>
              <a:t>9</a:t>
            </a:fld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Θέση περιεχομένου 6">
            <a:extLst>
              <a:ext uri="{FF2B5EF4-FFF2-40B4-BE49-F238E27FC236}">
                <a16:creationId xmlns:a16="http://schemas.microsoft.com/office/drawing/2014/main" id="{01D1639A-6C1B-B159-89BA-68BC159CAE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58948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9785842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Διαβάθμιση του γκρι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7179</TotalTime>
  <Words>2312</Words>
  <Application>Microsoft Office PowerPoint</Application>
  <PresentationFormat>Ευρεία οθόνη</PresentationFormat>
  <Paragraphs>282</Paragraphs>
  <Slides>32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8" baseType="lpstr">
      <vt:lpstr>Calibri</vt:lpstr>
      <vt:lpstr>Calibri Light</vt:lpstr>
      <vt:lpstr>Courier New</vt:lpstr>
      <vt:lpstr>Times New Roman</vt:lpstr>
      <vt:lpstr>Wingdings</vt:lpstr>
      <vt:lpstr>Ανασκόπηση</vt:lpstr>
      <vt:lpstr>Παρουσίαση του PowerPoint</vt:lpstr>
      <vt:lpstr>Δομή Παρουσίασης</vt:lpstr>
      <vt:lpstr> Εισαγωγικές παρατηρήσεις</vt:lpstr>
      <vt:lpstr>Στόχος άρθρου </vt:lpstr>
      <vt:lpstr>Θεωρητικό Πλαίσιο</vt:lpstr>
      <vt:lpstr>Ρατσιστικός Λόγος</vt:lpstr>
      <vt:lpstr>Αντιρατσιστικός Λόγος</vt:lpstr>
      <vt:lpstr>Από τη σύγκρουση…</vt:lpstr>
      <vt:lpstr>Στη συνύπαρξη…</vt:lpstr>
      <vt:lpstr>Ρευστός Ρατσισμός</vt:lpstr>
      <vt:lpstr>Χιούμορ </vt:lpstr>
      <vt:lpstr>Χιούμορ </vt:lpstr>
      <vt:lpstr>Υπό εξέταση υλικό</vt:lpstr>
      <vt:lpstr>Μεθοδολογικά Εργαλεία</vt:lpstr>
      <vt:lpstr>Γενική θεωρία του Γλωσσικού Χιούμορ (General Theory of Verbal Humor, Attardo 1994, 2001, 2020)</vt:lpstr>
      <vt:lpstr>Κριτικός Γραμματισμός (critical literacy, Fairclough 1992)</vt:lpstr>
      <vt:lpstr>Μοντέλο Πολυγραμματισμών (multiliteracies, Kalantzis &amp; Cope 2012)</vt:lpstr>
      <vt:lpstr>Μοντέλο Πολυγραμματισμών</vt:lpstr>
      <vt:lpstr>Μοντέλο Πολυγραμματισμών</vt:lpstr>
      <vt:lpstr>Μοντέλο Πολυγραμματισμών</vt:lpstr>
      <vt:lpstr>Αναλύοντας με όρους αφήγησης Bamberg (1997) (;)</vt:lpstr>
      <vt:lpstr>Μοντέλο Πολυγραμματισμών</vt:lpstr>
      <vt:lpstr>Ανάλυση </vt:lpstr>
      <vt:lpstr>Ανάλυση χιουμοριστικών κειμένων </vt:lpstr>
      <vt:lpstr>Παρουσίαση του PowerPoint</vt:lpstr>
      <vt:lpstr>Συνύπαρξη ρατσιστικού και αντιρατσιστικού λόγου</vt:lpstr>
      <vt:lpstr>Τελική τοποθέτηση κειμένου</vt:lpstr>
      <vt:lpstr>Παρουσίαση του PowerPoint</vt:lpstr>
      <vt:lpstr>Συνύπαρξη ρατσιστικού και αντιρατσιστικού λόγου</vt:lpstr>
      <vt:lpstr>Τελική τοποθέτηση κειμένου</vt:lpstr>
      <vt:lpstr>Συμπεράσματα   </vt:lpstr>
      <vt:lpstr>Ευχαριστώ για την προσοχή σας!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ΚΑΚΑΦΩΝΗ ΓΕΩΡΓΙΑ</dc:creator>
  <cp:lastModifiedBy>ΚΑΚΑΦΩΝΗ ΓΕΩΡΓΙΑ</cp:lastModifiedBy>
  <cp:revision>161</cp:revision>
  <dcterms:created xsi:type="dcterms:W3CDTF">2022-11-01T23:12:02Z</dcterms:created>
  <dcterms:modified xsi:type="dcterms:W3CDTF">2022-11-28T11:07:22Z</dcterms:modified>
</cp:coreProperties>
</file>