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1" r:id="rId12"/>
    <p:sldId id="269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365" y="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2F0-40D1-4AB5-BA23-5A08938C5718}" type="datetimeFigureOut">
              <a:rPr lang="el-GR" smtClean="0"/>
              <a:t>12/5/2018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A2BF-BF3D-48A4-B2CB-F5739C250C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022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2F0-40D1-4AB5-BA23-5A08938C5718}" type="datetimeFigureOut">
              <a:rPr lang="el-GR" smtClean="0"/>
              <a:t>12/5/2018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A2BF-BF3D-48A4-B2CB-F5739C250C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254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2F0-40D1-4AB5-BA23-5A08938C5718}" type="datetimeFigureOut">
              <a:rPr lang="el-GR" smtClean="0"/>
              <a:t>12/5/2018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A2BF-BF3D-48A4-B2CB-F5739C250C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488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2F0-40D1-4AB5-BA23-5A08938C5718}" type="datetimeFigureOut">
              <a:rPr lang="el-GR" smtClean="0"/>
              <a:t>12/5/2018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A2BF-BF3D-48A4-B2CB-F5739C250C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53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2F0-40D1-4AB5-BA23-5A08938C5718}" type="datetimeFigureOut">
              <a:rPr lang="el-GR" smtClean="0"/>
              <a:t>12/5/2018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A2BF-BF3D-48A4-B2CB-F5739C250C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79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2F0-40D1-4AB5-BA23-5A08938C5718}" type="datetimeFigureOut">
              <a:rPr lang="el-GR" smtClean="0"/>
              <a:t>12/5/2018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A2BF-BF3D-48A4-B2CB-F5739C250C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57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2F0-40D1-4AB5-BA23-5A08938C5718}" type="datetimeFigureOut">
              <a:rPr lang="el-GR" smtClean="0"/>
              <a:t>12/5/2018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A2BF-BF3D-48A4-B2CB-F5739C250C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50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2F0-40D1-4AB5-BA23-5A08938C5718}" type="datetimeFigureOut">
              <a:rPr lang="el-GR" smtClean="0"/>
              <a:t>12/5/2018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A2BF-BF3D-48A4-B2CB-F5739C250C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55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2F0-40D1-4AB5-BA23-5A08938C5718}" type="datetimeFigureOut">
              <a:rPr lang="el-GR" smtClean="0"/>
              <a:t>12/5/2018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A2BF-BF3D-48A4-B2CB-F5739C250C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134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2F0-40D1-4AB5-BA23-5A08938C5718}" type="datetimeFigureOut">
              <a:rPr lang="el-GR" smtClean="0"/>
              <a:t>12/5/2018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A2BF-BF3D-48A4-B2CB-F5739C250C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605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F2F0-40D1-4AB5-BA23-5A08938C5718}" type="datetimeFigureOut">
              <a:rPr lang="el-GR" smtClean="0"/>
              <a:t>12/5/2018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0A2BF-BF3D-48A4-B2CB-F5739C250C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537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F2F0-40D1-4AB5-BA23-5A08938C5718}" type="datetimeFigureOut">
              <a:rPr lang="el-GR" smtClean="0"/>
              <a:t>12/5/2018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0A2BF-BF3D-48A4-B2CB-F5739C250CB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44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864464" y="458801"/>
            <a:ext cx="54150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Στρατηγικός Σχεδιασμός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PatraSmart</a:t>
            </a:r>
          </a:p>
          <a:p>
            <a:pPr algn="ctr"/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ΟΡΑΜΑ</a:t>
            </a:r>
            <a:endParaRPr lang="el-GR" sz="2800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906397" y="2188879"/>
            <a:ext cx="7509470" cy="3930212"/>
          </a:xfrm>
          <a:prstGeom prst="rect">
            <a:avLst/>
          </a:prstGeom>
          <a:noFill/>
          <a:ln w="28575">
            <a:solidFill>
              <a:srgbClr val="329E7A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400" i="1" dirty="0" smtClean="0"/>
          </a:p>
          <a:p>
            <a:pPr>
              <a:lnSpc>
                <a:spcPct val="100000"/>
              </a:lnSpc>
            </a:pPr>
            <a:r>
              <a:rPr lang="el-GR" sz="2500" i="1" dirty="0" smtClean="0"/>
              <a:t>Ας γίνουμε μία πόλη έξυπνη, με βιώσιμες γειτονιές, οικολογικά αποδοτική, ενεργειακά αυτάρκης, με μηδενικές εκπομπές και πλήρως διασυνδεδεμένη, εξασφαλίζοντας την </a:t>
            </a:r>
            <a:r>
              <a:rPr lang="el-GR" sz="2500" b="1" i="1" dirty="0" smtClean="0">
                <a:solidFill>
                  <a:schemeClr val="accent2"/>
                </a:solidFill>
              </a:rPr>
              <a:t>ενεργή συμμετοχή πολιτών και φορέων.</a:t>
            </a:r>
            <a:endParaRPr lang="en-US" sz="2500" b="1" i="1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l-GR" sz="2500" i="1" dirty="0" smtClean="0"/>
              <a:t>Με την χρήση καινοτόμων πρωτοβουλιών, ας αξιοποιήσουμε τις νέες τεχνολογίες επιτυγχάνοντας την χρήση τους από τους πολίτες με </a:t>
            </a:r>
            <a:r>
              <a:rPr lang="el-GR" sz="2500" b="1" i="1" dirty="0" smtClean="0">
                <a:solidFill>
                  <a:schemeClr val="accent2"/>
                </a:solidFill>
              </a:rPr>
              <a:t>στόχο την βελτίωση της καθημερινής τους ζωής.</a:t>
            </a:r>
          </a:p>
          <a:p>
            <a:pPr algn="just">
              <a:lnSpc>
                <a:spcPct val="100000"/>
              </a:lnSpc>
            </a:pPr>
            <a:endParaRPr lang="el-GR" sz="2000" i="1" dirty="0" smtClean="0"/>
          </a:p>
          <a:p>
            <a:endParaRPr lang="el-GR" i="1" dirty="0" smtClean="0">
              <a:solidFill>
                <a:schemeClr val="bg1"/>
              </a:solidFill>
            </a:endParaRPr>
          </a:p>
          <a:p>
            <a:endParaRPr lang="el-GR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3563" y="909420"/>
            <a:ext cx="7921337" cy="99417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l-GR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l-GR" sz="2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ΑΝΑΜΕΝΟΜΕΝΑ ΟΦΕΛΗ</a:t>
            </a:r>
          </a:p>
        </p:txBody>
      </p:sp>
      <p:sp>
        <p:nvSpPr>
          <p:cNvPr id="5" name="Διάσημα 4"/>
          <p:cNvSpPr/>
          <p:nvPr/>
        </p:nvSpPr>
        <p:spPr>
          <a:xfrm>
            <a:off x="873811" y="1051702"/>
            <a:ext cx="1318022" cy="7096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803563" y="2045874"/>
            <a:ext cx="7921336" cy="4408145"/>
          </a:xfrm>
          <a:solidFill>
            <a:srgbClr val="002060"/>
          </a:solidFill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el-GR" sz="75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Εξοικονόμηση &amp;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διαχείριση ε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νέργειας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BMS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Ποιοτικές υπηρεσίες σε επιχειρήσεις/ πολίτες  (Ηλ. </a:t>
            </a:r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Υπηρ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Δήμου)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Δημιουργία ασφαλούς ψηφιακού περιβάλλοντος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Cyber security)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Βιώσιμη κινητικότητα &amp; ασφάλεια στις μεταφορές (</a:t>
            </a:r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Ε</a:t>
            </a:r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νημ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π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ροσωπ.)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Διασύνδεση </a:t>
            </a:r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εκπαιδ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 φορέων – επιχειρήσεων – πολιτών (</a:t>
            </a:r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Πλατφ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δικτ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l-GR" sz="3600" dirty="0">
                <a:solidFill>
                  <a:schemeClr val="bg1"/>
                </a:solidFill>
              </a:rPr>
              <a:t>Ενίσχυση </a:t>
            </a:r>
            <a:r>
              <a:rPr lang="el-GR" sz="3600" dirty="0" smtClean="0">
                <a:solidFill>
                  <a:schemeClr val="bg1"/>
                </a:solidFill>
              </a:rPr>
              <a:t>ανταγωνιστικότητας </a:t>
            </a:r>
            <a:r>
              <a:rPr lang="el-GR" sz="3600" dirty="0">
                <a:solidFill>
                  <a:schemeClr val="bg1"/>
                </a:solidFill>
              </a:rPr>
              <a:t>της </a:t>
            </a:r>
            <a:r>
              <a:rPr lang="el-GR" sz="3600" dirty="0" smtClean="0">
                <a:solidFill>
                  <a:schemeClr val="bg1"/>
                </a:solidFill>
              </a:rPr>
              <a:t>πόλης των Πατρών, π.χ.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 Brand name</a:t>
            </a:r>
            <a:endParaRPr lang="el-GR" sz="3600" dirty="0" smtClean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l-GR" sz="3600" dirty="0" smtClean="0">
                <a:solidFill>
                  <a:schemeClr val="bg1"/>
                </a:solidFill>
              </a:rPr>
              <a:t>Συνέργειες με πόλεις/φορείς ΕΕ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1800" b="1" i="1" dirty="0">
                <a:solidFill>
                  <a:schemeClr val="bg1"/>
                </a:solidFill>
              </a:rPr>
              <a:t>                                                            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55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7992888" cy="590465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42528"/>
            <a:ext cx="8839200" cy="55016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Ex: Smart Neighborhood &amp; Smart Campus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34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0800000">
            <a:off x="1462315" y="2198851"/>
            <a:ext cx="4717145" cy="347507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5257" y="2226469"/>
            <a:ext cx="1650093" cy="3263504"/>
          </a:xfrm>
        </p:spPr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pPr marL="0" indent="0">
              <a:buNone/>
            </a:pPr>
            <a:r>
              <a:rPr lang="en-US" sz="2400" dirty="0" smtClean="0"/>
              <a:t>Smart </a:t>
            </a:r>
            <a:r>
              <a:rPr lang="en-US" sz="2400" dirty="0"/>
              <a:t>Cities Spirit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sz="3000" dirty="0"/>
              <a:t>Στα σχολεία της Πάτρας</a:t>
            </a:r>
            <a:endParaRPr lang="en-US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031667" y="2315779"/>
            <a:ext cx="1693238" cy="1166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251424" y="1776531"/>
            <a:ext cx="144801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1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2" y="1616324"/>
            <a:ext cx="8051801" cy="3780574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700" b="1" dirty="0"/>
              <a:t>Δημιουργία κοινού πλαισίου αναφοράς </a:t>
            </a:r>
            <a:r>
              <a:rPr lang="el-GR" sz="2700" dirty="0"/>
              <a:t>για </a:t>
            </a:r>
            <a:r>
              <a:rPr lang="el-GR" sz="2700" dirty="0" smtClean="0"/>
              <a:t>την </a:t>
            </a:r>
            <a:r>
              <a:rPr lang="el-GR" sz="2700" dirty="0"/>
              <a:t>πόλη της </a:t>
            </a:r>
            <a:r>
              <a:rPr lang="el-GR" sz="2700" dirty="0" smtClean="0"/>
              <a:t>Πάτρας</a:t>
            </a:r>
            <a:r>
              <a:rPr lang="el-GR" sz="2700" dirty="0"/>
              <a:t>.</a:t>
            </a:r>
            <a:r>
              <a:rPr lang="el-GR" sz="2700" dirty="0" smtClean="0"/>
              <a:t> </a:t>
            </a:r>
          </a:p>
          <a:p>
            <a:pPr marL="0" indent="0">
              <a:buNone/>
            </a:pPr>
            <a:r>
              <a:rPr lang="el-GR" sz="2700" dirty="0" smtClean="0"/>
              <a:t>Για τους φορείς </a:t>
            </a:r>
            <a:r>
              <a:rPr lang="el-GR" sz="2700" dirty="0"/>
              <a:t>που ασχολούνται με την τοπική </a:t>
            </a:r>
            <a:r>
              <a:rPr lang="el-GR" sz="2700" dirty="0" smtClean="0"/>
              <a:t>ανάπτυξη, το πλαίσιο </a:t>
            </a:r>
            <a:r>
              <a:rPr lang="el-GR" sz="2700" dirty="0"/>
              <a:t>θα </a:t>
            </a:r>
            <a:r>
              <a:rPr lang="el-GR" sz="2700" dirty="0" smtClean="0"/>
              <a:t>αποτελέσει: </a:t>
            </a:r>
          </a:p>
          <a:p>
            <a:pPr marL="0" indent="0">
              <a:buNone/>
            </a:pPr>
            <a:endParaRPr lang="el-GR" sz="2700" dirty="0"/>
          </a:p>
          <a:p>
            <a:r>
              <a:rPr lang="el-GR" sz="2700" b="1" i="1" dirty="0" smtClean="0"/>
              <a:t>βοηθητικό </a:t>
            </a:r>
            <a:r>
              <a:rPr lang="el-GR" sz="2700" b="1" i="1" dirty="0"/>
              <a:t>ηλεκτρονικό εργαλείο </a:t>
            </a:r>
            <a:r>
              <a:rPr lang="el-GR" sz="2700" b="1" i="1" dirty="0" smtClean="0"/>
              <a:t>ανάλυσης &amp; παρακολούθησης </a:t>
            </a:r>
            <a:endParaRPr lang="el-GR" sz="2700" dirty="0" smtClean="0"/>
          </a:p>
          <a:p>
            <a:r>
              <a:rPr lang="el-GR" sz="2700" b="1" i="1" dirty="0" smtClean="0"/>
              <a:t>εγχειρίδιο </a:t>
            </a:r>
            <a:r>
              <a:rPr lang="el-GR" sz="2700" b="1" i="1" dirty="0"/>
              <a:t>καλής </a:t>
            </a:r>
            <a:r>
              <a:rPr lang="el-GR" sz="2700" b="1" i="1" dirty="0" smtClean="0"/>
              <a:t>πρακτικής</a:t>
            </a:r>
          </a:p>
          <a:p>
            <a:r>
              <a:rPr lang="el-GR" sz="2700" b="1" i="1" dirty="0"/>
              <a:t>τ</a:t>
            </a:r>
            <a:r>
              <a:rPr lang="el-GR" sz="2700" b="1" i="1" dirty="0" smtClean="0"/>
              <a:t>ον οδηγό για να κατακτηθούν αναμενόμενα οφέλη  </a:t>
            </a:r>
          </a:p>
          <a:p>
            <a:pPr algn="r">
              <a:buNone/>
            </a:pPr>
            <a:endParaRPr lang="el-GR" sz="2500" b="1" i="1" u="sng" dirty="0" smtClean="0"/>
          </a:p>
        </p:txBody>
      </p:sp>
      <p:sp>
        <p:nvSpPr>
          <p:cNvPr id="7" name="Ορθογώνιο 6"/>
          <p:cNvSpPr/>
          <p:nvPr/>
        </p:nvSpPr>
        <p:spPr>
          <a:xfrm>
            <a:off x="3048764" y="458801"/>
            <a:ext cx="3046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PatraSmart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: ΣΤΟΧΟΙ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808913" y="2041822"/>
            <a:ext cx="7886700" cy="2774355"/>
          </a:xfrm>
        </p:spPr>
        <p:txBody>
          <a:bodyPr>
            <a:noAutofit/>
          </a:bodyPr>
          <a:lstStyle/>
          <a:p>
            <a:pPr lvl="0"/>
            <a:r>
              <a:rPr lang="el-GR" dirty="0"/>
              <a:t>Περιβάλλον – Ενέργεια </a:t>
            </a:r>
          </a:p>
          <a:p>
            <a:pPr lvl="0"/>
            <a:r>
              <a:rPr lang="el-GR" dirty="0"/>
              <a:t>Ηλεκτρονική Διακυβέρνηση</a:t>
            </a:r>
          </a:p>
          <a:p>
            <a:pPr lvl="0"/>
            <a:r>
              <a:rPr lang="el-GR" dirty="0"/>
              <a:t>Υποδομές Τεχνολογιών Πληροφορικής &amp; Επικοινωνιών</a:t>
            </a:r>
          </a:p>
          <a:p>
            <a:pPr lvl="0"/>
            <a:r>
              <a:rPr lang="el-GR" dirty="0"/>
              <a:t>Κινητικότητα &amp; Μεταφορές</a:t>
            </a:r>
          </a:p>
          <a:p>
            <a:pPr lvl="0"/>
            <a:r>
              <a:rPr lang="el-GR" dirty="0"/>
              <a:t>Υγεία &amp; Παιδεία</a:t>
            </a:r>
          </a:p>
          <a:p>
            <a:pPr lvl="0"/>
            <a:r>
              <a:rPr lang="el-GR" dirty="0"/>
              <a:t>Πολιτισμός</a:t>
            </a:r>
          </a:p>
          <a:p>
            <a:pPr lvl="0"/>
            <a:r>
              <a:rPr lang="el-GR" dirty="0"/>
              <a:t>Δικτύωση πολιτών</a:t>
            </a:r>
          </a:p>
          <a:p>
            <a:pPr algn="ctr">
              <a:spcBef>
                <a:spcPts val="1350"/>
              </a:spcBef>
              <a:buNone/>
            </a:pPr>
            <a:r>
              <a:rPr lang="el-GR" b="1" i="1" dirty="0" smtClean="0">
                <a:solidFill>
                  <a:srgbClr val="FF0000"/>
                </a:solidFill>
              </a:rPr>
              <a:t>                                                          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2545169" y="458801"/>
            <a:ext cx="40536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PatraSmart</a:t>
            </a:r>
          </a:p>
          <a:p>
            <a:pPr algn="ctr"/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ΑΞΟΝΕΣ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ΠΡΟΤΕΡΑΙΟΤΗΤΑΣ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4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119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EU DIGITAL CITIES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BAEA1-3F07-4EB6-8A7B-67925EE75E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1393" y="1428898"/>
            <a:ext cx="7886700" cy="5373464"/>
          </a:xfrm>
        </p:spPr>
        <p:txBody>
          <a:bodyPr>
            <a:noAutofit/>
          </a:bodyPr>
          <a:lstStyle/>
          <a:p>
            <a:pPr algn="just"/>
            <a:r>
              <a:rPr lang="el-GR" dirty="0" smtClean="0"/>
              <a:t>Η Πάτρα έχει επιλεγεί και συμμετέχει στην πρωτοβουλία της Ευρωπαϊκής </a:t>
            </a:r>
            <a:r>
              <a:rPr lang="el-GR" dirty="0"/>
              <a:t>Επιτροπής </a:t>
            </a:r>
            <a:r>
              <a:rPr lang="el-GR" b="1" dirty="0"/>
              <a:t>Digital Cities </a:t>
            </a:r>
            <a:r>
              <a:rPr lang="el-GR" b="1" dirty="0" smtClean="0"/>
              <a:t>Challenge</a:t>
            </a:r>
            <a:r>
              <a:rPr lang="en-US" b="1" dirty="0" smtClean="0"/>
              <a:t> </a:t>
            </a:r>
            <a:r>
              <a:rPr lang="el-GR" b="1" dirty="0" smtClean="0"/>
              <a:t>(3</a:t>
            </a:r>
            <a:r>
              <a:rPr lang="el-GR" b="1" baseline="30000" dirty="0" smtClean="0"/>
              <a:t>η</a:t>
            </a:r>
            <a:r>
              <a:rPr lang="el-GR" b="1" dirty="0" smtClean="0"/>
              <a:t> στην ΕΕ). </a:t>
            </a:r>
          </a:p>
          <a:p>
            <a:pPr algn="just"/>
            <a:endParaRPr lang="el-GR" sz="1600" dirty="0"/>
          </a:p>
          <a:p>
            <a:pPr algn="just"/>
            <a:r>
              <a:rPr lang="el-GR" dirty="0"/>
              <a:t>Το έργο έχει ως στόχο τον ψηφιακό μετασχηματισμό των </a:t>
            </a:r>
            <a:r>
              <a:rPr lang="el-GR" b="1" dirty="0"/>
              <a:t>15 πόλεων </a:t>
            </a:r>
            <a:r>
              <a:rPr lang="el-GR" dirty="0"/>
              <a:t>που έχουν </a:t>
            </a:r>
            <a:r>
              <a:rPr lang="el-GR" dirty="0" smtClean="0"/>
              <a:t>επιλεγεί από </a:t>
            </a:r>
            <a:r>
              <a:rPr lang="el-GR" dirty="0"/>
              <a:t>την Ευρωπαϊκή Επιτροπή </a:t>
            </a:r>
            <a:r>
              <a:rPr lang="el-GR" dirty="0" smtClean="0"/>
              <a:t>(από </a:t>
            </a:r>
            <a:r>
              <a:rPr lang="el-GR" dirty="0"/>
              <a:t>92 εκδηλώσεις ενδιαφέροντος</a:t>
            </a:r>
            <a:r>
              <a:rPr lang="el-GR" dirty="0" smtClean="0"/>
              <a:t>).</a:t>
            </a:r>
          </a:p>
          <a:p>
            <a:pPr algn="just"/>
            <a:endParaRPr lang="el-GR" sz="1600" dirty="0" smtClean="0"/>
          </a:p>
          <a:p>
            <a:pPr algn="just"/>
            <a:r>
              <a:rPr lang="el-GR" dirty="0" smtClean="0"/>
              <a:t> </a:t>
            </a:r>
            <a:r>
              <a:rPr lang="el-GR" dirty="0"/>
              <a:t>Η </a:t>
            </a:r>
            <a:r>
              <a:rPr lang="el-GR" dirty="0" smtClean="0"/>
              <a:t>Ευρωπαϊκή Επιτροπή στηρίζει την </a:t>
            </a:r>
            <a:r>
              <a:rPr lang="el-GR" dirty="0"/>
              <a:t>διαδικασία με </a:t>
            </a:r>
            <a:r>
              <a:rPr lang="el-GR" b="1" dirty="0"/>
              <a:t>δωρεάν παροχή υπηρεσιών και </a:t>
            </a:r>
            <a:r>
              <a:rPr lang="el-GR" b="1" dirty="0" smtClean="0"/>
              <a:t>υποστήριξη δικτύωσης </a:t>
            </a:r>
            <a:r>
              <a:rPr lang="el-GR" dirty="0"/>
              <a:t>των πόλεων αυτών.</a:t>
            </a:r>
          </a:p>
        </p:txBody>
      </p:sp>
    </p:spTree>
    <p:extLst>
      <p:ext uri="{BB962C8B-B14F-4D97-AF65-F5344CB8AC3E}">
        <p14:creationId xmlns:p14="http://schemas.microsoft.com/office/powerpoint/2010/main" val="31760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3563" y="909420"/>
            <a:ext cx="7921337" cy="99417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l-GR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l-GR" sz="2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ΑΝΑΜΕΝΟΜΕΝΑ ΟΦΕΛΗ</a:t>
            </a:r>
          </a:p>
        </p:txBody>
      </p:sp>
      <p:sp>
        <p:nvSpPr>
          <p:cNvPr id="5" name="Διάσημα 4"/>
          <p:cNvSpPr/>
          <p:nvPr/>
        </p:nvSpPr>
        <p:spPr>
          <a:xfrm>
            <a:off x="873811" y="1051702"/>
            <a:ext cx="1318022" cy="7096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803564" y="2045874"/>
            <a:ext cx="7921336" cy="3885604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el-GR" sz="75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Εξοικονόμηση και </a:t>
            </a:r>
            <a:r>
              <a:rPr lang="el-GR" dirty="0">
                <a:solidFill>
                  <a:schemeClr val="bg1"/>
                </a:solidFill>
              </a:rPr>
              <a:t>διαχείριση </a:t>
            </a:r>
            <a:r>
              <a:rPr lang="el-GR" dirty="0" smtClean="0">
                <a:solidFill>
                  <a:schemeClr val="bg1"/>
                </a:solidFill>
              </a:rPr>
              <a:t>της ενέργειας σε κτήρια και οχήματα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π.χ</a:t>
            </a:r>
            <a:r>
              <a:rPr lang="el-GR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Σύστημα </a:t>
            </a:r>
            <a:r>
              <a:rPr lang="el-GR" dirty="0">
                <a:solidFill>
                  <a:schemeClr val="bg1"/>
                </a:solidFill>
              </a:rPr>
              <a:t>Διαχείρισης Κτηρίων </a:t>
            </a:r>
            <a:r>
              <a:rPr lang="el-GR" dirty="0" smtClean="0">
                <a:solidFill>
                  <a:schemeClr val="bg1"/>
                </a:solidFill>
              </a:rPr>
              <a:t>– </a:t>
            </a:r>
            <a:r>
              <a:rPr lang="en-US" dirty="0" smtClean="0">
                <a:solidFill>
                  <a:schemeClr val="bg1"/>
                </a:solidFill>
              </a:rPr>
              <a:t>BMS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Κ</a:t>
            </a:r>
            <a:r>
              <a:rPr lang="el-GR" dirty="0" smtClean="0">
                <a:solidFill>
                  <a:schemeClr val="bg1"/>
                </a:solidFill>
              </a:rPr>
              <a:t>τήρια σχεδόν μηδενικής ενέργειας – </a:t>
            </a:r>
            <a:r>
              <a:rPr lang="en-US" dirty="0" smtClean="0">
                <a:solidFill>
                  <a:schemeClr val="bg1"/>
                </a:solidFill>
              </a:rPr>
              <a:t>nZEBs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Η</a:t>
            </a:r>
            <a:r>
              <a:rPr lang="el-GR" dirty="0" smtClean="0">
                <a:solidFill>
                  <a:schemeClr val="bg1"/>
                </a:solidFill>
              </a:rPr>
              <a:t>λεκτρικά οχήματα Δήμου</a:t>
            </a:r>
            <a:r>
              <a:rPr lang="en-US" dirty="0" smtClean="0">
                <a:solidFill>
                  <a:schemeClr val="bg1"/>
                </a:solidFill>
              </a:rPr>
              <a:t> – e-vehicles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Smart grids </a:t>
            </a:r>
            <a:endParaRPr lang="el-G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i="1" dirty="0">
                <a:solidFill>
                  <a:schemeClr val="bg1"/>
                </a:solidFill>
              </a:rPr>
              <a:t>                                                         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79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3563" y="909420"/>
            <a:ext cx="7921337" cy="99417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l-GR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l-GR" sz="2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ΑΝΑΜΕΝΟΜΕΝΑ ΟΦΕΛΗ</a:t>
            </a:r>
          </a:p>
        </p:txBody>
      </p:sp>
      <p:sp>
        <p:nvSpPr>
          <p:cNvPr id="5" name="Διάσημα 4"/>
          <p:cNvSpPr/>
          <p:nvPr/>
        </p:nvSpPr>
        <p:spPr>
          <a:xfrm>
            <a:off x="873811" y="1051702"/>
            <a:ext cx="1318022" cy="7096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803564" y="2045874"/>
            <a:ext cx="7921336" cy="388560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el-GR" sz="75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Εξοικονόμηση &amp;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διαχείριση ενέργειας 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(Σύστημα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Διαχείρισης Κτηρίων 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BMS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Ποιοτικές υπηρεσίες σε επιχειρήσεις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και πολίτες 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π.χ.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H</a:t>
            </a:r>
            <a:r>
              <a:rPr lang="el-GR" dirty="0" err="1" smtClean="0">
                <a:solidFill>
                  <a:schemeClr val="bg1"/>
                </a:solidFill>
              </a:rPr>
              <a:t>λεκτρονικές</a:t>
            </a:r>
            <a:r>
              <a:rPr lang="el-GR" dirty="0" smtClean="0">
                <a:solidFill>
                  <a:schemeClr val="bg1"/>
                </a:solidFill>
              </a:rPr>
              <a:t> υπηρεσίες Δήμου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i="1" dirty="0">
                <a:solidFill>
                  <a:schemeClr val="bg1"/>
                </a:solidFill>
              </a:rPr>
              <a:t>                                                          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63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3563" y="909420"/>
            <a:ext cx="7921337" cy="99417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l-GR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l-GR" sz="2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ΑΝΑΜΕΝΟΜΕΝΑ ΟΦΕΛΗ</a:t>
            </a:r>
          </a:p>
        </p:txBody>
      </p:sp>
      <p:sp>
        <p:nvSpPr>
          <p:cNvPr id="5" name="Διάσημα 4"/>
          <p:cNvSpPr/>
          <p:nvPr/>
        </p:nvSpPr>
        <p:spPr>
          <a:xfrm>
            <a:off x="873811" y="1051702"/>
            <a:ext cx="1318022" cy="7096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803564" y="2045874"/>
            <a:ext cx="7921336" cy="3885604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el-GR" sz="75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Εξοικονόμηση &amp;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διαχείριση ενέργειας 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BMS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Ποιοτικές υπηρεσίες σε επιχειρήσεις/ πολίτες 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λ. </a:t>
            </a:r>
            <a:r>
              <a:rPr lang="el-GR" dirty="0" err="1">
                <a:solidFill>
                  <a:schemeClr val="bg1">
                    <a:lumMod val="50000"/>
                  </a:schemeClr>
                </a:solidFill>
              </a:rPr>
              <a:t>υ</a:t>
            </a:r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πηρ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Δήμου)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Δημιουργία ασφαλούς ψηφιακού περιβάλλοντος για επιχειρήσεις και πολίτες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π.χ.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Cyber security</a:t>
            </a:r>
            <a:endParaRPr lang="el-GR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1800" b="1" i="1" dirty="0">
                <a:solidFill>
                  <a:schemeClr val="bg1"/>
                </a:solidFill>
              </a:rPr>
              <a:t>                                                          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96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3563" y="807820"/>
            <a:ext cx="7921337" cy="99417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l-GR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l-GR" sz="2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ΑΝΑΜΕΝΟΜΕΝΑ ΟΦΕΛΗ</a:t>
            </a:r>
          </a:p>
        </p:txBody>
      </p:sp>
      <p:sp>
        <p:nvSpPr>
          <p:cNvPr id="5" name="Διάσημα 4"/>
          <p:cNvSpPr/>
          <p:nvPr/>
        </p:nvSpPr>
        <p:spPr>
          <a:xfrm>
            <a:off x="873811" y="1051702"/>
            <a:ext cx="1318022" cy="7096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803564" y="1944273"/>
            <a:ext cx="7921336" cy="4495231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el-GR" sz="75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2250" dirty="0">
                <a:solidFill>
                  <a:schemeClr val="bg1">
                    <a:lumMod val="50000"/>
                  </a:schemeClr>
                </a:solidFill>
              </a:rPr>
              <a:t>Εξοικονόμηση &amp; διαχείριση ενέργειας (</a:t>
            </a:r>
            <a:r>
              <a:rPr lang="en-US" sz="2250" dirty="0">
                <a:solidFill>
                  <a:schemeClr val="bg1">
                    <a:lumMod val="50000"/>
                  </a:schemeClr>
                </a:solidFill>
              </a:rPr>
              <a:t>BMS</a:t>
            </a:r>
            <a:r>
              <a:rPr lang="el-GR" sz="225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250" dirty="0">
                <a:solidFill>
                  <a:schemeClr val="bg1">
                    <a:lumMod val="50000"/>
                  </a:schemeClr>
                </a:solidFill>
              </a:rPr>
              <a:t>Ποιοτικές υπηρεσίες σε επιχειρήσεις/ πολίτες  (</a:t>
            </a:r>
            <a:r>
              <a:rPr lang="en-US" sz="2250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l-GR" sz="2250" dirty="0">
                <a:solidFill>
                  <a:schemeClr val="bg1">
                    <a:lumMod val="50000"/>
                  </a:schemeClr>
                </a:solidFill>
              </a:rPr>
              <a:t>λ. </a:t>
            </a:r>
            <a:r>
              <a:rPr lang="el-GR" sz="2250" dirty="0" err="1">
                <a:solidFill>
                  <a:schemeClr val="bg1">
                    <a:lumMod val="50000"/>
                  </a:schemeClr>
                </a:solidFill>
              </a:rPr>
              <a:t>υπηρ</a:t>
            </a:r>
            <a:r>
              <a:rPr lang="el-GR" sz="2250" dirty="0">
                <a:solidFill>
                  <a:schemeClr val="bg1">
                    <a:lumMod val="50000"/>
                  </a:schemeClr>
                </a:solidFill>
              </a:rPr>
              <a:t>. Δήμου)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250" dirty="0">
                <a:solidFill>
                  <a:schemeClr val="bg1">
                    <a:lumMod val="50000"/>
                  </a:schemeClr>
                </a:solidFill>
              </a:rPr>
              <a:t>Δημιουργία ασφαλούς ψηφιακού περιβάλλοντος (</a:t>
            </a:r>
            <a:r>
              <a:rPr lang="en-US" sz="2250" dirty="0">
                <a:solidFill>
                  <a:schemeClr val="bg1">
                    <a:lumMod val="50000"/>
                  </a:schemeClr>
                </a:solidFill>
              </a:rPr>
              <a:t>Cyber security)</a:t>
            </a:r>
            <a:endParaRPr lang="el-GR" sz="225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l-GR" sz="3000" dirty="0">
                <a:solidFill>
                  <a:schemeClr val="bg1"/>
                </a:solidFill>
              </a:rPr>
              <a:t>Βιώσιμη κινητικότητα &amp; ασφάλεια στις μεταφορές </a:t>
            </a:r>
          </a:p>
          <a:p>
            <a:pPr marL="0" indent="0">
              <a:buNone/>
            </a:pPr>
            <a:r>
              <a:rPr lang="el-GR" sz="3000" dirty="0">
                <a:solidFill>
                  <a:schemeClr val="bg1"/>
                </a:solidFill>
              </a:rPr>
              <a:t>π.χ.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3000" dirty="0">
                <a:solidFill>
                  <a:schemeClr val="bg1"/>
                </a:solidFill>
              </a:rPr>
              <a:t> Ενημέρωση προσωποποιημένη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3000" dirty="0">
                <a:solidFill>
                  <a:schemeClr val="bg1"/>
                </a:solidFill>
              </a:rPr>
              <a:t> Λειτουργία 24/7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3000" dirty="0">
                <a:solidFill>
                  <a:schemeClr val="bg1"/>
                </a:solidFill>
              </a:rPr>
              <a:t> Ευφυή Συστήματα Μεταφορών – </a:t>
            </a:r>
            <a:r>
              <a:rPr lang="en-US" sz="3000" dirty="0">
                <a:solidFill>
                  <a:schemeClr val="bg1"/>
                </a:solidFill>
              </a:rPr>
              <a:t>ITS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l-GR" sz="3000" dirty="0">
                <a:solidFill>
                  <a:schemeClr val="bg1"/>
                </a:solidFill>
              </a:rPr>
              <a:t>Αυτόνομα οχήματα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225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13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03563" y="798140"/>
            <a:ext cx="7921337" cy="99417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l-GR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l-GR" sz="2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ΑΝΑΜΕΝΟΜΕΝΑ ΟΦΕΛΗ</a:t>
            </a:r>
          </a:p>
        </p:txBody>
      </p:sp>
      <p:sp>
        <p:nvSpPr>
          <p:cNvPr id="5" name="Διάσημα 4"/>
          <p:cNvSpPr/>
          <p:nvPr/>
        </p:nvSpPr>
        <p:spPr>
          <a:xfrm>
            <a:off x="873811" y="1051702"/>
            <a:ext cx="1318022" cy="709613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schemeClr val="tx1"/>
              </a:solidFill>
            </a:endParaRPr>
          </a:p>
        </p:txBody>
      </p:sp>
      <p:sp>
        <p:nvSpPr>
          <p:cNvPr id="7" name="Θέση περιεχομένου 2"/>
          <p:cNvSpPr>
            <a:spLocks noGrp="1"/>
          </p:cNvSpPr>
          <p:nvPr>
            <p:ph idx="1"/>
          </p:nvPr>
        </p:nvSpPr>
        <p:spPr>
          <a:xfrm>
            <a:off x="803564" y="1833002"/>
            <a:ext cx="7921336" cy="4698427"/>
          </a:xfrm>
          <a:solidFill>
            <a:srgbClr val="002060"/>
          </a:solidFill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el-GR" sz="750" dirty="0">
              <a:solidFill>
                <a:schemeClr val="bg1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Εξοικονόμηση &amp;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διαχείριση ενέργειας 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BMS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Ποιοτικές υπηρεσίες σε επιχειρήσεις/ πολίτες  (Ηλ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Υπηρ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 Δήμου)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Δημιουργία ασφαλούς ψηφιακού περιβάλλοντος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Cyber security)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Βιώσιμη κινητικότητα &amp; ασφάλεια στις μεταφορές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νημ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προσοπ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l-GR" sz="4000" dirty="0">
                <a:solidFill>
                  <a:schemeClr val="bg1"/>
                </a:solidFill>
              </a:rPr>
              <a:t>Διασύνδεση </a:t>
            </a:r>
            <a:r>
              <a:rPr lang="el-GR" sz="4000" dirty="0" smtClean="0">
                <a:solidFill>
                  <a:schemeClr val="bg1"/>
                </a:solidFill>
              </a:rPr>
              <a:t>εκπαιδευτικών φορέων – επιχειρήσεων – πολιτών </a:t>
            </a:r>
          </a:p>
          <a:p>
            <a:pPr marL="0" indent="0">
              <a:buNone/>
            </a:pPr>
            <a:r>
              <a:rPr lang="el-GR" sz="4000" dirty="0" smtClean="0">
                <a:solidFill>
                  <a:schemeClr val="bg1"/>
                </a:solidFill>
              </a:rPr>
              <a:t>π.χ.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4000" dirty="0" smtClean="0">
                <a:solidFill>
                  <a:schemeClr val="bg1"/>
                </a:solidFill>
              </a:rPr>
              <a:t> </a:t>
            </a:r>
            <a:r>
              <a:rPr lang="el-GR" sz="4000" dirty="0">
                <a:solidFill>
                  <a:schemeClr val="bg1"/>
                </a:solidFill>
              </a:rPr>
              <a:t>Π</a:t>
            </a:r>
            <a:r>
              <a:rPr lang="el-GR" sz="4000" dirty="0" smtClean="0">
                <a:solidFill>
                  <a:schemeClr val="bg1"/>
                </a:solidFill>
              </a:rPr>
              <a:t>λατφόρμες δικτύωσης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4000" dirty="0">
                <a:solidFill>
                  <a:schemeClr val="bg1"/>
                </a:solidFill>
              </a:rPr>
              <a:t> </a:t>
            </a:r>
            <a:r>
              <a:rPr lang="el-GR" sz="4000" dirty="0" smtClean="0">
                <a:solidFill>
                  <a:schemeClr val="bg1"/>
                </a:solidFill>
              </a:rPr>
              <a:t>Περιβαλλοντική εκπαίδευση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e-workshops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l-GR" sz="4000" dirty="0" smtClean="0">
                <a:solidFill>
                  <a:schemeClr val="bg1"/>
                </a:solidFill>
              </a:rPr>
              <a:t>Β2Β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1800" b="1" i="1" dirty="0">
                <a:solidFill>
                  <a:schemeClr val="bg1"/>
                </a:solidFill>
              </a:rPr>
              <a:t>                                                          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5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504</Words>
  <Application>Microsoft Office PowerPoint</Application>
  <PresentationFormat>On-screen Show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Wingdings</vt:lpstr>
      <vt:lpstr>Θέμα του Office</vt:lpstr>
      <vt:lpstr>PowerPoint Presentation</vt:lpstr>
      <vt:lpstr>PowerPoint Presentation</vt:lpstr>
      <vt:lpstr>PowerPoint Presentation</vt:lpstr>
      <vt:lpstr>EU DIGITAL CITIES CHALLENGE</vt:lpstr>
      <vt:lpstr>   ΑΝΑΜΕΝΟΜΕΝΑ ΟΦΕΛΗ</vt:lpstr>
      <vt:lpstr>   ΑΝΑΜΕΝΟΜΕΝΑ ΟΦΕΛΗ</vt:lpstr>
      <vt:lpstr>   ΑΝΑΜΕΝΟΜΕΝΑ ΟΦΕΛΗ</vt:lpstr>
      <vt:lpstr>   ΑΝΑΜΕΝΟΜΕΝΑ ΟΦΕΛΗ</vt:lpstr>
      <vt:lpstr>   ΑΝΑΜΕΝΟΜΕΝΑ ΟΦΕΛΗ</vt:lpstr>
      <vt:lpstr>   ΑΝΑΜΕΝΟΜΕΝΑ ΟΦΕΛΗ</vt:lpstr>
      <vt:lpstr>Ex: Smart Neighborhood &amp; Smart Campus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dimitra</dc:creator>
  <cp:lastModifiedBy>Artemis</cp:lastModifiedBy>
  <cp:revision>14</cp:revision>
  <dcterms:created xsi:type="dcterms:W3CDTF">2018-05-08T12:19:21Z</dcterms:created>
  <dcterms:modified xsi:type="dcterms:W3CDTF">2018-05-12T16:15:33Z</dcterms:modified>
</cp:coreProperties>
</file>