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4847" y="282955"/>
            <a:ext cx="767430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3815" y="1955673"/>
            <a:ext cx="7116368" cy="1801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ΗΥ-SPSS</a:t>
            </a:r>
          </a:p>
          <a:p>
            <a:pPr marL="37465" marR="30480" algn="ctr">
              <a:lnSpc>
                <a:spcPct val="100000"/>
              </a:lnSpc>
              <a:spcBef>
                <a:spcPts val="55"/>
              </a:spcBef>
            </a:pPr>
            <a:r>
              <a:rPr sz="3600" spc="-15" dirty="0"/>
              <a:t>Statistical </a:t>
            </a:r>
            <a:r>
              <a:rPr sz="3600" spc="-25" dirty="0"/>
              <a:t>Package for </a:t>
            </a:r>
            <a:r>
              <a:rPr sz="3600" dirty="0"/>
              <a:t>Social </a:t>
            </a:r>
            <a:r>
              <a:rPr sz="3600" spc="-5" dirty="0"/>
              <a:t>Sciences  3</a:t>
            </a:r>
            <a:r>
              <a:rPr sz="3600" spc="-7" baseline="25462" dirty="0"/>
              <a:t>ο</a:t>
            </a:r>
            <a:r>
              <a:rPr sz="3600" spc="390" baseline="25462" dirty="0"/>
              <a:t> </a:t>
            </a:r>
            <a:r>
              <a:rPr sz="3600" spc="-20" dirty="0"/>
              <a:t>ΜΑΘΗΜΑ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56" y="375031"/>
            <a:ext cx="8278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Recode </a:t>
            </a:r>
            <a:r>
              <a:rPr sz="3200" spc="-20" dirty="0"/>
              <a:t>into </a:t>
            </a:r>
            <a:r>
              <a:rPr sz="3200" dirty="0"/>
              <a:t>Same </a:t>
            </a:r>
            <a:r>
              <a:rPr sz="3200" spc="-20" dirty="0"/>
              <a:t>Variable:</a:t>
            </a:r>
            <a:r>
              <a:rPr sz="3200" spc="-10" dirty="0"/>
              <a:t> </a:t>
            </a:r>
            <a:r>
              <a:rPr sz="3200" spc="-15" dirty="0"/>
              <a:t>Επανακωδικοποίηση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29590" y="1139190"/>
            <a:ext cx="832929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971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Π.χ. αν </a:t>
            </a:r>
            <a:r>
              <a:rPr sz="2400" spc="-10" dirty="0">
                <a:latin typeface="Calibri"/>
                <a:cs typeface="Calibri"/>
              </a:rPr>
              <a:t>έχετε </a:t>
            </a:r>
            <a:r>
              <a:rPr sz="2400" dirty="0">
                <a:latin typeface="Calibri"/>
                <a:cs typeface="Calibri"/>
              </a:rPr>
              <a:t>5 </a:t>
            </a:r>
            <a:r>
              <a:rPr sz="2400" spc="-15" dirty="0">
                <a:latin typeface="Calibri"/>
                <a:cs typeface="Calibri"/>
              </a:rPr>
              <a:t>μεταβλητές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5" dirty="0">
                <a:latin typeface="Calibri"/>
                <a:cs typeface="Calibri"/>
              </a:rPr>
              <a:t>μετράνε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5" dirty="0">
                <a:latin typeface="Calibri"/>
                <a:cs typeface="Calibri"/>
              </a:rPr>
              <a:t>αντιλαμβανόμενη  </a:t>
            </a:r>
            <a:r>
              <a:rPr sz="2400" spc="-20" dirty="0">
                <a:latin typeface="Calibri"/>
                <a:cs typeface="Calibri"/>
              </a:rPr>
              <a:t>ικανότητα </a:t>
            </a:r>
            <a:r>
              <a:rPr sz="2400" spc="-10" dirty="0">
                <a:latin typeface="Calibri"/>
                <a:cs typeface="Calibri"/>
              </a:rPr>
              <a:t>(competence). Τέσσερις </a:t>
            </a:r>
            <a:r>
              <a:rPr sz="2400" spc="-5" dirty="0">
                <a:latin typeface="Calibri"/>
                <a:cs typeface="Calibri"/>
              </a:rPr>
              <a:t>από αυτές μετράνε </a:t>
            </a:r>
            <a:r>
              <a:rPr sz="2400" spc="-20" dirty="0">
                <a:latin typeface="Calibri"/>
                <a:cs typeface="Calibri"/>
              </a:rPr>
              <a:t>θετικά </a:t>
            </a:r>
            <a:r>
              <a:rPr sz="2400" spc="-25" dirty="0">
                <a:latin typeface="Calibri"/>
                <a:cs typeface="Calibri"/>
              </a:rPr>
              <a:t>την 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spc="-5" dirty="0">
                <a:latin typeface="Calibri"/>
                <a:cs typeface="Calibri"/>
              </a:rPr>
              <a:t>(π.χ. «</a:t>
            </a:r>
            <a:r>
              <a:rPr sz="2400" i="1" spc="-5" dirty="0">
                <a:latin typeface="Calibri"/>
                <a:cs typeface="Calibri"/>
              </a:rPr>
              <a:t>Αισθάνομαι </a:t>
            </a:r>
            <a:r>
              <a:rPr sz="2400" i="1" spc="-15" dirty="0">
                <a:latin typeface="Calibri"/>
                <a:cs typeface="Calibri"/>
              </a:rPr>
              <a:t>ικανός</a:t>
            </a:r>
            <a:r>
              <a:rPr sz="2400" spc="-15" dirty="0">
                <a:latin typeface="Calibri"/>
                <a:cs typeface="Calibri"/>
              </a:rPr>
              <a:t>») </a:t>
            </a:r>
            <a:r>
              <a:rPr sz="2400" dirty="0">
                <a:latin typeface="Calibri"/>
                <a:cs typeface="Calibri"/>
              </a:rPr>
              <a:t>σε μια </a:t>
            </a:r>
            <a:r>
              <a:rPr sz="2400" spc="-20" dirty="0">
                <a:latin typeface="Calibri"/>
                <a:cs typeface="Calibri"/>
              </a:rPr>
              <a:t>κλίμακα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spc="-5" dirty="0">
                <a:latin typeface="Calibri"/>
                <a:cs typeface="Calibri"/>
              </a:rPr>
              <a:t>1-5  (1=‘</a:t>
            </a:r>
            <a:r>
              <a:rPr sz="2400" i="1" spc="-5" dirty="0">
                <a:latin typeface="Calibri"/>
                <a:cs typeface="Calibri"/>
              </a:rPr>
              <a:t>Διαφωνώ </a:t>
            </a:r>
            <a:r>
              <a:rPr sz="2400" i="1" spc="-35" dirty="0">
                <a:latin typeface="Calibri"/>
                <a:cs typeface="Calibri"/>
              </a:rPr>
              <a:t>απόλυτα</a:t>
            </a:r>
            <a:r>
              <a:rPr sz="2400" spc="-35" dirty="0">
                <a:latin typeface="Calibri"/>
                <a:cs typeface="Calibri"/>
              </a:rPr>
              <a:t>’, </a:t>
            </a:r>
            <a:r>
              <a:rPr sz="2400" spc="-5" dirty="0">
                <a:latin typeface="Calibri"/>
                <a:cs typeface="Calibri"/>
              </a:rPr>
              <a:t>5=‘</a:t>
            </a:r>
            <a:r>
              <a:rPr sz="2400" i="1" spc="-5" dirty="0">
                <a:latin typeface="Calibri"/>
                <a:cs typeface="Calibri"/>
              </a:rPr>
              <a:t>Συμφωνώ </a:t>
            </a:r>
            <a:r>
              <a:rPr sz="2400" i="1" spc="-10" dirty="0">
                <a:latin typeface="Calibri"/>
                <a:cs typeface="Calibri"/>
              </a:rPr>
              <a:t>απόλυτα</a:t>
            </a:r>
            <a:r>
              <a:rPr sz="2400" spc="-10" dirty="0">
                <a:latin typeface="Calibri"/>
                <a:cs typeface="Calibri"/>
              </a:rPr>
              <a:t>’). 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τέταρτη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spc="-5" dirty="0">
                <a:latin typeface="Calibri"/>
                <a:cs typeface="Calibri"/>
              </a:rPr>
              <a:t>μετράει όμως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5" dirty="0">
                <a:latin typeface="Calibri"/>
                <a:cs typeface="Calibri"/>
              </a:rPr>
              <a:t>αντιλαμβανόμενη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ικανότητα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αρνητικά </a:t>
            </a:r>
            <a:r>
              <a:rPr sz="2400" spc="-5" dirty="0">
                <a:latin typeface="Calibri"/>
                <a:cs typeface="Calibri"/>
              </a:rPr>
              <a:t>(π.χ. «</a:t>
            </a:r>
            <a:r>
              <a:rPr sz="2400" i="1" spc="-5" dirty="0">
                <a:latin typeface="Calibri"/>
                <a:cs typeface="Calibri"/>
              </a:rPr>
              <a:t>Αισθάνομαι </a:t>
            </a:r>
            <a:r>
              <a:rPr sz="2400" i="1" spc="-10" dirty="0">
                <a:latin typeface="Calibri"/>
                <a:cs typeface="Calibri"/>
              </a:rPr>
              <a:t>ανίκανος</a:t>
            </a:r>
            <a:r>
              <a:rPr sz="2400" spc="-10" dirty="0">
                <a:latin typeface="Calibri"/>
                <a:cs typeface="Calibri"/>
              </a:rPr>
              <a:t>»), αλλά </a:t>
            </a:r>
            <a:r>
              <a:rPr sz="2400" dirty="0">
                <a:latin typeface="Calibri"/>
                <a:cs typeface="Calibri"/>
              </a:rPr>
              <a:t>επίσης </a:t>
            </a:r>
            <a:r>
              <a:rPr sz="2400" spc="-5" dirty="0">
                <a:latin typeface="Calibri"/>
                <a:cs typeface="Calibri"/>
              </a:rPr>
              <a:t>τη μετράει σε  </a:t>
            </a:r>
            <a:r>
              <a:rPr sz="2400" dirty="0">
                <a:latin typeface="Calibri"/>
                <a:cs typeface="Calibri"/>
              </a:rPr>
              <a:t>μια </a:t>
            </a:r>
            <a:r>
              <a:rPr sz="2400" spc="-20" dirty="0">
                <a:latin typeface="Calibri"/>
                <a:cs typeface="Calibri"/>
              </a:rPr>
              <a:t>κλίμακα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spc="-5" dirty="0">
                <a:latin typeface="Calibri"/>
                <a:cs typeface="Calibri"/>
              </a:rPr>
              <a:t>1-5. </a:t>
            </a:r>
            <a:r>
              <a:rPr sz="2400" dirty="0">
                <a:latin typeface="Calibri"/>
                <a:cs typeface="Calibri"/>
              </a:rPr>
              <a:t>Για να </a:t>
            </a:r>
            <a:r>
              <a:rPr sz="2400" spc="-10" dirty="0">
                <a:latin typeface="Calibri"/>
                <a:cs typeface="Calibri"/>
              </a:rPr>
              <a:t>είμαστε </a:t>
            </a:r>
            <a:r>
              <a:rPr sz="2400" spc="-5" dirty="0">
                <a:latin typeface="Calibri"/>
                <a:cs typeface="Calibri"/>
              </a:rPr>
              <a:t>συνεπείς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10" dirty="0">
                <a:latin typeface="Calibri"/>
                <a:cs typeface="Calibri"/>
              </a:rPr>
              <a:t>τις υπόλοιπες  </a:t>
            </a:r>
            <a:r>
              <a:rPr sz="2400" spc="-15" dirty="0">
                <a:latin typeface="Calibri"/>
                <a:cs typeface="Calibri"/>
              </a:rPr>
              <a:t>μεταβλητές </a:t>
            </a:r>
            <a:r>
              <a:rPr sz="2400" spc="-5" dirty="0">
                <a:latin typeface="Calibri"/>
                <a:cs typeface="Calibri"/>
              </a:rPr>
              <a:t>της αντιλαμβανόμενης </a:t>
            </a:r>
            <a:r>
              <a:rPr sz="2400" spc="-20" dirty="0">
                <a:latin typeface="Calibri"/>
                <a:cs typeface="Calibri"/>
              </a:rPr>
              <a:t>ικανότητας, </a:t>
            </a:r>
            <a:r>
              <a:rPr sz="2400" dirty="0">
                <a:latin typeface="Calibri"/>
                <a:cs typeface="Calibri"/>
              </a:rPr>
              <a:t>πρέπει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endParaRPr sz="2400">
              <a:latin typeface="Calibri"/>
              <a:cs typeface="Calibri"/>
            </a:endParaRPr>
          </a:p>
          <a:p>
            <a:pPr marL="12700" marR="100330">
              <a:lnSpc>
                <a:spcPct val="100000"/>
              </a:lnSpc>
              <a:tabLst>
                <a:tab pos="5925185" algn="l"/>
              </a:tabLst>
            </a:pPr>
            <a:r>
              <a:rPr sz="2400" b="1" spc="-10" dirty="0">
                <a:latin typeface="Calibri"/>
                <a:cs typeface="Calibri"/>
              </a:rPr>
              <a:t>επανακωδικοποιήσουμε (recode)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την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τέταρτη	(αρνητική) </a:t>
            </a:r>
            <a:r>
              <a:rPr sz="2400" dirty="0">
                <a:latin typeface="Calibri"/>
                <a:cs typeface="Calibri"/>
              </a:rPr>
              <a:t>με  </a:t>
            </a:r>
            <a:r>
              <a:rPr sz="2400" spc="-10" dirty="0">
                <a:latin typeface="Calibri"/>
                <a:cs typeface="Calibri"/>
              </a:rPr>
              <a:t>τέτοιο </a:t>
            </a:r>
            <a:r>
              <a:rPr sz="2400" spc="-5" dirty="0">
                <a:latin typeface="Calibri"/>
                <a:cs typeface="Calibri"/>
              </a:rPr>
              <a:t>τρόπο </a:t>
            </a:r>
            <a:r>
              <a:rPr sz="2400" dirty="0">
                <a:latin typeface="Calibri"/>
                <a:cs typeface="Calibri"/>
              </a:rPr>
              <a:t>ώστε </a:t>
            </a:r>
            <a:r>
              <a:rPr sz="2400" spc="-5" dirty="0">
                <a:latin typeface="Calibri"/>
                <a:cs typeface="Calibri"/>
              </a:rPr>
              <a:t>οι τιμές </a:t>
            </a:r>
            <a:r>
              <a:rPr sz="2400" dirty="0">
                <a:latin typeface="Calibri"/>
                <a:cs typeface="Calibri"/>
              </a:rPr>
              <a:t>1 να </a:t>
            </a:r>
            <a:r>
              <a:rPr sz="2400" spc="-10" dirty="0">
                <a:latin typeface="Calibri"/>
                <a:cs typeface="Calibri"/>
              </a:rPr>
              <a:t>γίνουν </a:t>
            </a:r>
            <a:r>
              <a:rPr sz="2400" dirty="0">
                <a:latin typeface="Calibri"/>
                <a:cs typeface="Calibri"/>
              </a:rPr>
              <a:t>5, </a:t>
            </a:r>
            <a:r>
              <a:rPr sz="2400" spc="-5" dirty="0">
                <a:latin typeface="Calibri"/>
                <a:cs typeface="Calibri"/>
              </a:rPr>
              <a:t>οι </a:t>
            </a:r>
            <a:r>
              <a:rPr sz="2400" spc="-10" dirty="0">
                <a:latin typeface="Calibri"/>
                <a:cs typeface="Calibri"/>
              </a:rPr>
              <a:t>τιμές </a:t>
            </a:r>
            <a:r>
              <a:rPr sz="2400" dirty="0">
                <a:latin typeface="Calibri"/>
                <a:cs typeface="Calibri"/>
              </a:rPr>
              <a:t>2 να </a:t>
            </a:r>
            <a:r>
              <a:rPr sz="2400" spc="-10" dirty="0">
                <a:latin typeface="Calibri"/>
                <a:cs typeface="Calibri"/>
              </a:rPr>
              <a:t>γίνουν </a:t>
            </a:r>
            <a:r>
              <a:rPr sz="2400" dirty="0">
                <a:latin typeface="Calibri"/>
                <a:cs typeface="Calibri"/>
              </a:rPr>
              <a:t>4, </a:t>
            </a:r>
            <a:r>
              <a:rPr sz="2400" spc="-5" dirty="0">
                <a:latin typeface="Calibri"/>
                <a:cs typeface="Calibri"/>
              </a:rPr>
              <a:t>οι  τιμές </a:t>
            </a:r>
            <a:r>
              <a:rPr sz="2400" dirty="0">
                <a:latin typeface="Calibri"/>
                <a:cs typeface="Calibri"/>
              </a:rPr>
              <a:t>3 να </a:t>
            </a:r>
            <a:r>
              <a:rPr sz="2400" spc="-10" dirty="0">
                <a:latin typeface="Calibri"/>
                <a:cs typeface="Calibri"/>
              </a:rPr>
              <a:t>παραμείνουν </a:t>
            </a:r>
            <a:r>
              <a:rPr sz="2400" dirty="0">
                <a:latin typeface="Calibri"/>
                <a:cs typeface="Calibri"/>
              </a:rPr>
              <a:t>3, </a:t>
            </a:r>
            <a:r>
              <a:rPr sz="2400" spc="-5" dirty="0">
                <a:latin typeface="Calibri"/>
                <a:cs typeface="Calibri"/>
              </a:rPr>
              <a:t>οι </a:t>
            </a:r>
            <a:r>
              <a:rPr sz="2400" spc="-10" dirty="0">
                <a:latin typeface="Calibri"/>
                <a:cs typeface="Calibri"/>
              </a:rPr>
              <a:t>τιμές </a:t>
            </a:r>
            <a:r>
              <a:rPr sz="2400" dirty="0">
                <a:latin typeface="Calibri"/>
                <a:cs typeface="Calibri"/>
              </a:rPr>
              <a:t>4 να </a:t>
            </a:r>
            <a:r>
              <a:rPr sz="2400" spc="-10" dirty="0">
                <a:latin typeface="Calibri"/>
                <a:cs typeface="Calibri"/>
              </a:rPr>
              <a:t>γίνουν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οι </a:t>
            </a:r>
            <a:r>
              <a:rPr sz="2400" spc="-5" dirty="0">
                <a:latin typeface="Calibri"/>
                <a:cs typeface="Calibri"/>
              </a:rPr>
              <a:t>τιμές </a:t>
            </a:r>
            <a:r>
              <a:rPr sz="2400" dirty="0">
                <a:latin typeface="Calibri"/>
                <a:cs typeface="Calibri"/>
              </a:rPr>
              <a:t>5 να  </a:t>
            </a:r>
            <a:r>
              <a:rPr sz="2400" spc="-10" dirty="0">
                <a:latin typeface="Calibri"/>
                <a:cs typeface="Calibri"/>
              </a:rPr>
              <a:t>γίνουν </a:t>
            </a:r>
            <a:r>
              <a:rPr sz="2400" dirty="0">
                <a:latin typeface="Calibri"/>
                <a:cs typeface="Calibri"/>
              </a:rPr>
              <a:t>1. Με </a:t>
            </a:r>
            <a:r>
              <a:rPr sz="2400" spc="-10" dirty="0">
                <a:latin typeface="Calibri"/>
                <a:cs typeface="Calibri"/>
              </a:rPr>
              <a:t>άλλα λόγια, </a:t>
            </a:r>
            <a:r>
              <a:rPr sz="2400" spc="-15" dirty="0">
                <a:latin typeface="Calibri"/>
                <a:cs typeface="Calibri"/>
              </a:rPr>
              <a:t>αυτοί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0" dirty="0">
                <a:latin typeface="Calibri"/>
                <a:cs typeface="Calibri"/>
              </a:rPr>
              <a:t>διαφωνούν </a:t>
            </a:r>
            <a:r>
              <a:rPr sz="2400" spc="-15" dirty="0">
                <a:latin typeface="Calibri"/>
                <a:cs typeface="Calibri"/>
              </a:rPr>
              <a:t>απόλυτα </a:t>
            </a:r>
            <a:r>
              <a:rPr sz="2400" spc="-5" dirty="0">
                <a:latin typeface="Calibri"/>
                <a:cs typeface="Calibri"/>
              </a:rPr>
              <a:t>ότι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είναι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Calibri"/>
                <a:cs typeface="Calibri"/>
              </a:rPr>
              <a:t>«ανίκανοι», </a:t>
            </a:r>
            <a:r>
              <a:rPr sz="2400" spc="-10" dirty="0">
                <a:latin typeface="Calibri"/>
                <a:cs typeface="Calibri"/>
              </a:rPr>
              <a:t>έμμεσα </a:t>
            </a:r>
            <a:r>
              <a:rPr sz="2400" spc="-5" dirty="0">
                <a:latin typeface="Calibri"/>
                <a:cs typeface="Calibri"/>
              </a:rPr>
              <a:t>συμφωνούν </a:t>
            </a:r>
            <a:r>
              <a:rPr sz="2400" spc="-15" dirty="0">
                <a:latin typeface="Calibri"/>
                <a:cs typeface="Calibri"/>
              </a:rPr>
              <a:t>απόλυτα </a:t>
            </a:r>
            <a:r>
              <a:rPr sz="2400" spc="-10" dirty="0">
                <a:latin typeface="Calibri"/>
                <a:cs typeface="Calibri"/>
              </a:rPr>
              <a:t>ότι είναι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«ικανοί».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56" y="375031"/>
            <a:ext cx="8278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Recode </a:t>
            </a:r>
            <a:r>
              <a:rPr sz="3200" spc="-20" dirty="0"/>
              <a:t>into </a:t>
            </a:r>
            <a:r>
              <a:rPr sz="3200" dirty="0"/>
              <a:t>Same </a:t>
            </a:r>
            <a:r>
              <a:rPr sz="3200" spc="-20" dirty="0"/>
              <a:t>Variable:</a:t>
            </a:r>
            <a:r>
              <a:rPr sz="3200" spc="-10" dirty="0"/>
              <a:t> </a:t>
            </a:r>
            <a:r>
              <a:rPr sz="3200" spc="-15" dirty="0"/>
              <a:t>Επανακωδικοποίηση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8267" y="1210436"/>
            <a:ext cx="8566785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17269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30" dirty="0">
                <a:latin typeface="Calibri"/>
                <a:cs typeface="Calibri"/>
              </a:rPr>
              <a:t>Transform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b="1" spc="-10" dirty="0">
                <a:latin typeface="Calibri"/>
                <a:cs typeface="Calibri"/>
              </a:rPr>
              <a:t>Recode </a:t>
            </a:r>
            <a:r>
              <a:rPr sz="2400" b="1" spc="-20" dirty="0">
                <a:latin typeface="Calibri"/>
                <a:cs typeface="Calibri"/>
              </a:rPr>
              <a:t>into </a:t>
            </a:r>
            <a:r>
              <a:rPr sz="2400" b="1" dirty="0">
                <a:latin typeface="Calibri"/>
                <a:cs typeface="Calibri"/>
              </a:rPr>
              <a:t>Same </a:t>
            </a:r>
            <a:r>
              <a:rPr sz="2400" b="1" spc="-20" dirty="0">
                <a:latin typeface="Calibri"/>
                <a:cs typeface="Calibri"/>
              </a:rPr>
              <a:t>Variables </a:t>
            </a:r>
            <a:r>
              <a:rPr sz="2400" dirty="0">
                <a:latin typeface="Calibri"/>
                <a:cs typeface="Calibri"/>
              </a:rPr>
              <a:t>επιλέγουμε </a:t>
            </a:r>
            <a:r>
              <a:rPr sz="2400" spc="-10" dirty="0">
                <a:latin typeface="Calibri"/>
                <a:cs typeface="Calibri"/>
              </a:rPr>
              <a:t>τη 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0" dirty="0">
                <a:latin typeface="Calibri"/>
                <a:cs typeface="Calibri"/>
              </a:rPr>
              <a:t>θέλουμε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15" dirty="0">
                <a:latin typeface="Calibri"/>
                <a:cs typeface="Calibri"/>
              </a:rPr>
              <a:t>επανακωδικωποιήσουμε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(π.χ.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Compet_4)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10" dirty="0">
                <a:latin typeface="Calibri"/>
                <a:cs typeface="Calibri"/>
              </a:rPr>
              <a:t>μετακινούμε δεξιά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b="1" spc="-15" dirty="0">
                <a:latin typeface="Calibri"/>
                <a:cs typeface="Calibri"/>
              </a:rPr>
              <a:t>Variables</a:t>
            </a:r>
            <a:r>
              <a:rPr sz="2400" spc="-15" dirty="0">
                <a:latin typeface="Calibri"/>
                <a:cs typeface="Calibri"/>
              </a:rPr>
              <a:t>. </a:t>
            </a:r>
            <a:r>
              <a:rPr sz="2400" spc="-10" dirty="0">
                <a:latin typeface="Calibri"/>
                <a:cs typeface="Calibri"/>
              </a:rPr>
              <a:t>Κλικ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στο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Old </a:t>
            </a:r>
            <a:r>
              <a:rPr sz="2400" b="1" dirty="0">
                <a:latin typeface="Calibri"/>
                <a:cs typeface="Calibri"/>
              </a:rPr>
              <a:t>and New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Values.</a:t>
            </a:r>
            <a:endParaRPr sz="2400">
              <a:latin typeface="Calibri"/>
              <a:cs typeface="Calibri"/>
            </a:endParaRPr>
          </a:p>
          <a:p>
            <a:pPr marL="355600" marR="14668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Πρέπει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5" dirty="0">
                <a:latin typeface="Calibri"/>
                <a:cs typeface="Calibri"/>
              </a:rPr>
              <a:t>προσδιορίσω τις </a:t>
            </a:r>
            <a:r>
              <a:rPr sz="2400" spc="-10" dirty="0">
                <a:latin typeface="Calibri"/>
                <a:cs typeface="Calibri"/>
              </a:rPr>
              <a:t>παλιές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b="1" dirty="0">
                <a:latin typeface="Calibri"/>
                <a:cs typeface="Calibri"/>
              </a:rPr>
              <a:t>Old </a:t>
            </a:r>
            <a:r>
              <a:rPr sz="2400" b="1" spc="-20" dirty="0">
                <a:latin typeface="Calibri"/>
                <a:cs typeface="Calibri"/>
              </a:rPr>
              <a:t>Values</a:t>
            </a:r>
            <a:r>
              <a:rPr sz="2400" spc="-20" dirty="0">
                <a:latin typeface="Calibri"/>
                <a:cs typeface="Calibri"/>
              </a:rPr>
              <a:t>)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τις </a:t>
            </a:r>
            <a:r>
              <a:rPr sz="2400" dirty="0">
                <a:latin typeface="Calibri"/>
                <a:cs typeface="Calibri"/>
              </a:rPr>
              <a:t>νέες </a:t>
            </a:r>
            <a:r>
              <a:rPr sz="2400" spc="-5" dirty="0">
                <a:latin typeface="Calibri"/>
                <a:cs typeface="Calibri"/>
              </a:rPr>
              <a:t>τιμές 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b="1" dirty="0">
                <a:latin typeface="Calibri"/>
                <a:cs typeface="Calibri"/>
              </a:rPr>
              <a:t>New </a:t>
            </a:r>
            <a:r>
              <a:rPr sz="2400" b="1" spc="-20" dirty="0">
                <a:latin typeface="Calibri"/>
                <a:cs typeface="Calibri"/>
              </a:rPr>
              <a:t>Values</a:t>
            </a:r>
            <a:r>
              <a:rPr sz="2400" spc="-20" dirty="0">
                <a:latin typeface="Calibri"/>
                <a:cs typeface="Calibri"/>
              </a:rPr>
              <a:t>). </a:t>
            </a:r>
            <a:r>
              <a:rPr sz="2400" dirty="0">
                <a:latin typeface="Calibri"/>
                <a:cs typeface="Calibri"/>
              </a:rPr>
              <a:t>Γράψε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5" dirty="0">
                <a:latin typeface="Calibri"/>
                <a:cs typeface="Calibri"/>
              </a:rPr>
              <a:t>πρώτη </a:t>
            </a:r>
            <a:r>
              <a:rPr sz="2400" spc="-10" dirty="0">
                <a:latin typeface="Calibri"/>
                <a:cs typeface="Calibri"/>
              </a:rPr>
              <a:t>παλιά </a:t>
            </a:r>
            <a:r>
              <a:rPr sz="2400" spc="-5" dirty="0">
                <a:latin typeface="Calibri"/>
                <a:cs typeface="Calibri"/>
              </a:rPr>
              <a:t>τιμή (π.χ. </a:t>
            </a:r>
            <a:r>
              <a:rPr sz="2400" dirty="0">
                <a:latin typeface="Calibri"/>
                <a:cs typeface="Calibri"/>
              </a:rPr>
              <a:t>1)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25" dirty="0">
                <a:latin typeface="Calibri"/>
                <a:cs typeface="Calibri"/>
              </a:rPr>
              <a:t>κουτί </a:t>
            </a:r>
            <a:r>
              <a:rPr sz="2400" b="1" spc="-5" dirty="0">
                <a:latin typeface="Calibri"/>
                <a:cs typeface="Calibri"/>
              </a:rPr>
              <a:t>Old  </a:t>
            </a:r>
            <a:r>
              <a:rPr sz="2400" b="1" spc="-30" dirty="0">
                <a:latin typeface="Calibri"/>
                <a:cs typeface="Calibri"/>
              </a:rPr>
              <a:t>Value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10" dirty="0">
                <a:latin typeface="Calibri"/>
                <a:cs typeface="Calibri"/>
              </a:rPr>
              <a:t>νέα αντίστοιχη </a:t>
            </a:r>
            <a:r>
              <a:rPr sz="2400" spc="-5" dirty="0">
                <a:latin typeface="Calibri"/>
                <a:cs typeface="Calibri"/>
              </a:rPr>
              <a:t>τιμή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0" dirty="0">
                <a:latin typeface="Calibri"/>
                <a:cs typeface="Calibri"/>
              </a:rPr>
              <a:t>θέλουμε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10" dirty="0">
                <a:latin typeface="Calibri"/>
                <a:cs typeface="Calibri"/>
              </a:rPr>
              <a:t>πάρει </a:t>
            </a:r>
            <a:r>
              <a:rPr sz="2400" spc="-5" dirty="0">
                <a:latin typeface="Calibri"/>
                <a:cs typeface="Calibri"/>
              </a:rPr>
              <a:t>(π.χ. </a:t>
            </a:r>
            <a:r>
              <a:rPr sz="2400" dirty="0">
                <a:latin typeface="Calibri"/>
                <a:cs typeface="Calibri"/>
              </a:rPr>
              <a:t>5) 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b="1" dirty="0">
                <a:latin typeface="Calibri"/>
                <a:cs typeface="Calibri"/>
              </a:rPr>
              <a:t>New </a:t>
            </a:r>
            <a:r>
              <a:rPr sz="2400" b="1" spc="-30" dirty="0">
                <a:latin typeface="Calibri"/>
                <a:cs typeface="Calibri"/>
              </a:rPr>
              <a:t>Value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κλικ </a:t>
            </a:r>
            <a:r>
              <a:rPr sz="2400" spc="-5" dirty="0">
                <a:latin typeface="Calibri"/>
                <a:cs typeface="Calibri"/>
              </a:rPr>
              <a:t>στο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Add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Επαναλάβετε αυτή </a:t>
            </a: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20" dirty="0">
                <a:latin typeface="Calibri"/>
                <a:cs typeface="Calibri"/>
              </a:rPr>
              <a:t>διαδικασία </a:t>
            </a:r>
            <a:r>
              <a:rPr sz="2400" dirty="0">
                <a:latin typeface="Calibri"/>
                <a:cs typeface="Calibri"/>
              </a:rPr>
              <a:t>μέχρι να </a:t>
            </a:r>
            <a:r>
              <a:rPr sz="2400" spc="-15" dirty="0">
                <a:latin typeface="Calibri"/>
                <a:cs typeface="Calibri"/>
              </a:rPr>
              <a:t>επανακωδικοποιηθούν  </a:t>
            </a:r>
            <a:r>
              <a:rPr sz="2400" spc="-10" dirty="0">
                <a:latin typeface="Calibri"/>
                <a:cs typeface="Calibri"/>
              </a:rPr>
              <a:t>(recode) όλες </a:t>
            </a:r>
            <a:r>
              <a:rPr sz="2400" spc="-5" dirty="0">
                <a:latin typeface="Calibri"/>
                <a:cs typeface="Calibri"/>
              </a:rPr>
              <a:t>οι </a:t>
            </a:r>
            <a:r>
              <a:rPr sz="2400" spc="-15" dirty="0">
                <a:latin typeface="Calibri"/>
                <a:cs typeface="Calibri"/>
              </a:rPr>
              <a:t>παλιές </a:t>
            </a:r>
            <a:r>
              <a:rPr sz="2400" spc="-5" dirty="0">
                <a:latin typeface="Calibri"/>
                <a:cs typeface="Calibri"/>
              </a:rPr>
              <a:t>τιμές. </a:t>
            </a:r>
            <a:r>
              <a:rPr sz="2400" spc="-15" dirty="0">
                <a:latin typeface="Calibri"/>
                <a:cs typeface="Calibri"/>
              </a:rPr>
              <a:t>Κατόπιν </a:t>
            </a:r>
            <a:r>
              <a:rPr sz="2400" spc="-10" dirty="0">
                <a:latin typeface="Calibri"/>
                <a:cs typeface="Calibri"/>
              </a:rPr>
              <a:t>κλικ </a:t>
            </a:r>
            <a:r>
              <a:rPr sz="2400" b="1" spc="-10" dirty="0">
                <a:latin typeface="Calibri"/>
                <a:cs typeface="Calibri"/>
              </a:rPr>
              <a:t>Continue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OK.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56" y="375031"/>
            <a:ext cx="8278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Recode </a:t>
            </a:r>
            <a:r>
              <a:rPr sz="3200" spc="-20" dirty="0"/>
              <a:t>into </a:t>
            </a:r>
            <a:r>
              <a:rPr sz="3200" dirty="0"/>
              <a:t>Same </a:t>
            </a:r>
            <a:r>
              <a:rPr sz="3200" spc="-20" dirty="0"/>
              <a:t>Variable:</a:t>
            </a:r>
            <a:r>
              <a:rPr sz="3200" spc="-10" dirty="0"/>
              <a:t> </a:t>
            </a:r>
            <a:r>
              <a:rPr sz="3200" spc="-15" dirty="0"/>
              <a:t>Επανακωδικοποίηση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68312" y="1268349"/>
            <a:ext cx="2879725" cy="295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550" y="1263650"/>
            <a:ext cx="2889250" cy="2962275"/>
          </a:xfrm>
          <a:custGeom>
            <a:avLst/>
            <a:gdLst/>
            <a:ahLst/>
            <a:cxnLst/>
            <a:rect l="l" t="t" r="r" b="b"/>
            <a:pathLst>
              <a:path w="2889250" h="2962275">
                <a:moveTo>
                  <a:pt x="0" y="2962275"/>
                </a:moveTo>
                <a:lnTo>
                  <a:pt x="2889250" y="2962275"/>
                </a:lnTo>
                <a:lnTo>
                  <a:pt x="2889250" y="0"/>
                </a:lnTo>
                <a:lnTo>
                  <a:pt x="0" y="0"/>
                </a:lnTo>
                <a:lnTo>
                  <a:pt x="0" y="29622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4001" y="1052449"/>
            <a:ext cx="3311525" cy="2447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59175" y="1047750"/>
            <a:ext cx="3321050" cy="2457450"/>
          </a:xfrm>
          <a:custGeom>
            <a:avLst/>
            <a:gdLst/>
            <a:ahLst/>
            <a:cxnLst/>
            <a:rect l="l" t="t" r="r" b="b"/>
            <a:pathLst>
              <a:path w="3321050" h="2457450">
                <a:moveTo>
                  <a:pt x="0" y="2457450"/>
                </a:moveTo>
                <a:lnTo>
                  <a:pt x="3321050" y="2457450"/>
                </a:lnTo>
                <a:lnTo>
                  <a:pt x="3321050" y="0"/>
                </a:lnTo>
                <a:lnTo>
                  <a:pt x="0" y="0"/>
                </a:lnTo>
                <a:lnTo>
                  <a:pt x="0" y="24574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19925" y="2219388"/>
            <a:ext cx="1945005" cy="5861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075" marR="118745">
              <a:lnSpc>
                <a:spcPct val="100000"/>
              </a:lnSpc>
              <a:spcBef>
                <a:spcPts val="345"/>
              </a:spcBef>
            </a:pPr>
            <a:r>
              <a:rPr sz="1600" spc="-5" dirty="0">
                <a:latin typeface="Verdana"/>
                <a:cs typeface="Verdana"/>
              </a:rPr>
              <a:t>Κλικ </a:t>
            </a:r>
            <a:r>
              <a:rPr sz="1600" spc="-10" dirty="0">
                <a:latin typeface="Verdana"/>
                <a:cs typeface="Verdana"/>
              </a:rPr>
              <a:t>στο Old </a:t>
            </a:r>
            <a:r>
              <a:rPr sz="1600" spc="-5" dirty="0">
                <a:latin typeface="Verdana"/>
                <a:cs typeface="Verdana"/>
              </a:rPr>
              <a:t>and  </a:t>
            </a:r>
            <a:r>
              <a:rPr sz="1600" spc="-10" dirty="0">
                <a:latin typeface="Verdana"/>
                <a:cs typeface="Verdana"/>
              </a:rPr>
              <a:t>New </a:t>
            </a:r>
            <a:r>
              <a:rPr sz="1600" spc="-20" dirty="0">
                <a:latin typeface="Verdana"/>
                <a:cs typeface="Verdana"/>
              </a:rPr>
              <a:t>Values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…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24525" y="2503677"/>
            <a:ext cx="1297940" cy="334645"/>
          </a:xfrm>
          <a:custGeom>
            <a:avLst/>
            <a:gdLst/>
            <a:ahLst/>
            <a:cxnLst/>
            <a:rect l="l" t="t" r="r" b="b"/>
            <a:pathLst>
              <a:path w="1297940" h="334644">
                <a:moveTo>
                  <a:pt x="80263" y="226568"/>
                </a:moveTo>
                <a:lnTo>
                  <a:pt x="76453" y="230250"/>
                </a:lnTo>
                <a:lnTo>
                  <a:pt x="0" y="301498"/>
                </a:lnTo>
                <a:lnTo>
                  <a:pt x="104648" y="334518"/>
                </a:lnTo>
                <a:lnTo>
                  <a:pt x="109982" y="331724"/>
                </a:lnTo>
                <a:lnTo>
                  <a:pt x="111633" y="326771"/>
                </a:lnTo>
                <a:lnTo>
                  <a:pt x="113157" y="321691"/>
                </a:lnTo>
                <a:lnTo>
                  <a:pt x="110362" y="316357"/>
                </a:lnTo>
                <a:lnTo>
                  <a:pt x="79347" y="306577"/>
                </a:lnTo>
                <a:lnTo>
                  <a:pt x="20447" y="306577"/>
                </a:lnTo>
                <a:lnTo>
                  <a:pt x="16255" y="288036"/>
                </a:lnTo>
                <a:lnTo>
                  <a:pt x="50621" y="280284"/>
                </a:lnTo>
                <a:lnTo>
                  <a:pt x="89408" y="244094"/>
                </a:lnTo>
                <a:lnTo>
                  <a:pt x="93345" y="240537"/>
                </a:lnTo>
                <a:lnTo>
                  <a:pt x="93472" y="234569"/>
                </a:lnTo>
                <a:lnTo>
                  <a:pt x="89915" y="230632"/>
                </a:lnTo>
                <a:lnTo>
                  <a:pt x="86360" y="226822"/>
                </a:lnTo>
                <a:lnTo>
                  <a:pt x="80263" y="226568"/>
                </a:lnTo>
                <a:close/>
              </a:path>
              <a:path w="1297940" h="334644">
                <a:moveTo>
                  <a:pt x="50621" y="280284"/>
                </a:moveTo>
                <a:lnTo>
                  <a:pt x="16255" y="288036"/>
                </a:lnTo>
                <a:lnTo>
                  <a:pt x="20447" y="306577"/>
                </a:lnTo>
                <a:lnTo>
                  <a:pt x="30586" y="304292"/>
                </a:lnTo>
                <a:lnTo>
                  <a:pt x="24891" y="304292"/>
                </a:lnTo>
                <a:lnTo>
                  <a:pt x="21209" y="288163"/>
                </a:lnTo>
                <a:lnTo>
                  <a:pt x="42177" y="288163"/>
                </a:lnTo>
                <a:lnTo>
                  <a:pt x="50621" y="280284"/>
                </a:lnTo>
                <a:close/>
              </a:path>
              <a:path w="1297940" h="334644">
                <a:moveTo>
                  <a:pt x="54855" y="298820"/>
                </a:moveTo>
                <a:lnTo>
                  <a:pt x="20447" y="306577"/>
                </a:lnTo>
                <a:lnTo>
                  <a:pt x="79347" y="306577"/>
                </a:lnTo>
                <a:lnTo>
                  <a:pt x="54855" y="298820"/>
                </a:lnTo>
                <a:close/>
              </a:path>
              <a:path w="1297940" h="334644">
                <a:moveTo>
                  <a:pt x="21209" y="288163"/>
                </a:moveTo>
                <a:lnTo>
                  <a:pt x="24891" y="304292"/>
                </a:lnTo>
                <a:lnTo>
                  <a:pt x="36863" y="293121"/>
                </a:lnTo>
                <a:lnTo>
                  <a:pt x="21209" y="288163"/>
                </a:lnTo>
                <a:close/>
              </a:path>
              <a:path w="1297940" h="334644">
                <a:moveTo>
                  <a:pt x="36863" y="293121"/>
                </a:moveTo>
                <a:lnTo>
                  <a:pt x="24891" y="304292"/>
                </a:lnTo>
                <a:lnTo>
                  <a:pt x="30586" y="304292"/>
                </a:lnTo>
                <a:lnTo>
                  <a:pt x="54855" y="298820"/>
                </a:lnTo>
                <a:lnTo>
                  <a:pt x="36863" y="293121"/>
                </a:lnTo>
                <a:close/>
              </a:path>
              <a:path w="1297940" h="334644">
                <a:moveTo>
                  <a:pt x="1293241" y="0"/>
                </a:moveTo>
                <a:lnTo>
                  <a:pt x="50621" y="280284"/>
                </a:lnTo>
                <a:lnTo>
                  <a:pt x="36863" y="293121"/>
                </a:lnTo>
                <a:lnTo>
                  <a:pt x="54855" y="298820"/>
                </a:lnTo>
                <a:lnTo>
                  <a:pt x="1297431" y="18669"/>
                </a:lnTo>
                <a:lnTo>
                  <a:pt x="1293241" y="0"/>
                </a:lnTo>
                <a:close/>
              </a:path>
              <a:path w="1297940" h="334644">
                <a:moveTo>
                  <a:pt x="42177" y="288163"/>
                </a:moveTo>
                <a:lnTo>
                  <a:pt x="21209" y="288163"/>
                </a:lnTo>
                <a:lnTo>
                  <a:pt x="36863" y="293121"/>
                </a:lnTo>
                <a:lnTo>
                  <a:pt x="42177" y="2881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4001" y="3665601"/>
            <a:ext cx="3311525" cy="2944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9175" y="3660838"/>
            <a:ext cx="3321050" cy="2954655"/>
          </a:xfrm>
          <a:custGeom>
            <a:avLst/>
            <a:gdLst/>
            <a:ahLst/>
            <a:cxnLst/>
            <a:rect l="l" t="t" r="r" b="b"/>
            <a:pathLst>
              <a:path w="3321050" h="2954654">
                <a:moveTo>
                  <a:pt x="0" y="2954274"/>
                </a:moveTo>
                <a:lnTo>
                  <a:pt x="3321050" y="2954274"/>
                </a:lnTo>
                <a:lnTo>
                  <a:pt x="3321050" y="0"/>
                </a:lnTo>
                <a:lnTo>
                  <a:pt x="0" y="0"/>
                </a:lnTo>
                <a:lnTo>
                  <a:pt x="0" y="29542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19925" y="4803711"/>
            <a:ext cx="1558925" cy="338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Verdana"/>
                <a:cs typeface="Verdana"/>
              </a:rPr>
              <a:t>Κλικ </a:t>
            </a:r>
            <a:r>
              <a:rPr sz="1600" spc="-10" dirty="0">
                <a:latin typeface="Verdana"/>
                <a:cs typeface="Verdana"/>
              </a:rPr>
              <a:t>στο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Add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38698" y="4964176"/>
            <a:ext cx="1682750" cy="317500"/>
          </a:xfrm>
          <a:custGeom>
            <a:avLst/>
            <a:gdLst/>
            <a:ahLst/>
            <a:cxnLst/>
            <a:rect l="l" t="t" r="r" b="b"/>
            <a:pathLst>
              <a:path w="1682750" h="317500">
                <a:moveTo>
                  <a:pt x="84962" y="208153"/>
                </a:moveTo>
                <a:lnTo>
                  <a:pt x="0" y="277749"/>
                </a:lnTo>
                <a:lnTo>
                  <a:pt x="102362" y="317500"/>
                </a:lnTo>
                <a:lnTo>
                  <a:pt x="107950" y="314960"/>
                </a:lnTo>
                <a:lnTo>
                  <a:pt x="109854" y="310134"/>
                </a:lnTo>
                <a:lnTo>
                  <a:pt x="111760" y="305181"/>
                </a:lnTo>
                <a:lnTo>
                  <a:pt x="109347" y="299720"/>
                </a:lnTo>
                <a:lnTo>
                  <a:pt x="69330" y="284226"/>
                </a:lnTo>
                <a:lnTo>
                  <a:pt x="20192" y="284226"/>
                </a:lnTo>
                <a:lnTo>
                  <a:pt x="17145" y="265430"/>
                </a:lnTo>
                <a:lnTo>
                  <a:pt x="51943" y="259874"/>
                </a:lnTo>
                <a:lnTo>
                  <a:pt x="97027" y="222885"/>
                </a:lnTo>
                <a:lnTo>
                  <a:pt x="97662" y="216916"/>
                </a:lnTo>
                <a:lnTo>
                  <a:pt x="94361" y="212851"/>
                </a:lnTo>
                <a:lnTo>
                  <a:pt x="90931" y="208787"/>
                </a:lnTo>
                <a:lnTo>
                  <a:pt x="84962" y="208153"/>
                </a:lnTo>
                <a:close/>
              </a:path>
              <a:path w="1682750" h="317500">
                <a:moveTo>
                  <a:pt x="51943" y="259874"/>
                </a:moveTo>
                <a:lnTo>
                  <a:pt x="17145" y="265430"/>
                </a:lnTo>
                <a:lnTo>
                  <a:pt x="20192" y="284226"/>
                </a:lnTo>
                <a:lnTo>
                  <a:pt x="32926" y="282194"/>
                </a:lnTo>
                <a:lnTo>
                  <a:pt x="24764" y="282194"/>
                </a:lnTo>
                <a:lnTo>
                  <a:pt x="22098" y="265938"/>
                </a:lnTo>
                <a:lnTo>
                  <a:pt x="44559" y="265938"/>
                </a:lnTo>
                <a:lnTo>
                  <a:pt x="51943" y="259874"/>
                </a:lnTo>
                <a:close/>
              </a:path>
              <a:path w="1682750" h="317500">
                <a:moveTo>
                  <a:pt x="54989" y="278673"/>
                </a:moveTo>
                <a:lnTo>
                  <a:pt x="20192" y="284226"/>
                </a:lnTo>
                <a:lnTo>
                  <a:pt x="69330" y="284226"/>
                </a:lnTo>
                <a:lnTo>
                  <a:pt x="54989" y="278673"/>
                </a:lnTo>
                <a:close/>
              </a:path>
              <a:path w="1682750" h="317500">
                <a:moveTo>
                  <a:pt x="22098" y="265938"/>
                </a:moveTo>
                <a:lnTo>
                  <a:pt x="24764" y="282194"/>
                </a:lnTo>
                <a:lnTo>
                  <a:pt x="37362" y="271848"/>
                </a:lnTo>
                <a:lnTo>
                  <a:pt x="22098" y="265938"/>
                </a:lnTo>
                <a:close/>
              </a:path>
              <a:path w="1682750" h="317500">
                <a:moveTo>
                  <a:pt x="37362" y="271848"/>
                </a:moveTo>
                <a:lnTo>
                  <a:pt x="24764" y="282194"/>
                </a:lnTo>
                <a:lnTo>
                  <a:pt x="32926" y="282194"/>
                </a:lnTo>
                <a:lnTo>
                  <a:pt x="54989" y="278673"/>
                </a:lnTo>
                <a:lnTo>
                  <a:pt x="37362" y="271848"/>
                </a:lnTo>
                <a:close/>
              </a:path>
              <a:path w="1682750" h="317500">
                <a:moveTo>
                  <a:pt x="1679702" y="0"/>
                </a:moveTo>
                <a:lnTo>
                  <a:pt x="51943" y="259874"/>
                </a:lnTo>
                <a:lnTo>
                  <a:pt x="37362" y="271848"/>
                </a:lnTo>
                <a:lnTo>
                  <a:pt x="54989" y="278673"/>
                </a:lnTo>
                <a:lnTo>
                  <a:pt x="1682750" y="18923"/>
                </a:lnTo>
                <a:lnTo>
                  <a:pt x="1679702" y="0"/>
                </a:lnTo>
                <a:close/>
              </a:path>
              <a:path w="1682750" h="317500">
                <a:moveTo>
                  <a:pt x="44559" y="265938"/>
                </a:moveTo>
                <a:lnTo>
                  <a:pt x="22098" y="265938"/>
                </a:lnTo>
                <a:lnTo>
                  <a:pt x="37362" y="271848"/>
                </a:lnTo>
                <a:lnTo>
                  <a:pt x="44559" y="2659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56" y="375031"/>
            <a:ext cx="8278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Recode </a:t>
            </a:r>
            <a:r>
              <a:rPr sz="3200" spc="-20" dirty="0"/>
              <a:t>into </a:t>
            </a:r>
            <a:r>
              <a:rPr sz="3200" dirty="0"/>
              <a:t>Same </a:t>
            </a:r>
            <a:r>
              <a:rPr sz="3200" spc="-20" dirty="0"/>
              <a:t>Variable:</a:t>
            </a:r>
            <a:r>
              <a:rPr sz="3200" spc="-10" dirty="0"/>
              <a:t> </a:t>
            </a:r>
            <a:r>
              <a:rPr sz="3200" spc="-15" dirty="0"/>
              <a:t>Επανακωδικοποίηση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3850" y="1428750"/>
            <a:ext cx="5400675" cy="395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087" y="1423924"/>
            <a:ext cx="5410200" cy="3968750"/>
          </a:xfrm>
          <a:custGeom>
            <a:avLst/>
            <a:gdLst/>
            <a:ahLst/>
            <a:cxnLst/>
            <a:rect l="l" t="t" r="r" b="b"/>
            <a:pathLst>
              <a:path w="5410200" h="3968750">
                <a:moveTo>
                  <a:pt x="0" y="3968750"/>
                </a:moveTo>
                <a:lnTo>
                  <a:pt x="5410200" y="3968750"/>
                </a:lnTo>
                <a:lnTo>
                  <a:pt x="5410200" y="0"/>
                </a:lnTo>
                <a:lnTo>
                  <a:pt x="0" y="0"/>
                </a:lnTo>
                <a:lnTo>
                  <a:pt x="0" y="3968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72275" y="4724400"/>
            <a:ext cx="1558925" cy="3397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Verdana"/>
                <a:cs typeface="Verdana"/>
              </a:rPr>
              <a:t>Κλικ </a:t>
            </a:r>
            <a:r>
              <a:rPr sz="1600" spc="-10" dirty="0">
                <a:latin typeface="Verdana"/>
                <a:cs typeface="Verdana"/>
              </a:rPr>
              <a:t>στο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OK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7400" y="1989201"/>
            <a:ext cx="3097149" cy="2447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2573" y="1984375"/>
            <a:ext cx="3107055" cy="2457450"/>
          </a:xfrm>
          <a:custGeom>
            <a:avLst/>
            <a:gdLst/>
            <a:ahLst/>
            <a:cxnLst/>
            <a:rect l="l" t="t" r="r" b="b"/>
            <a:pathLst>
              <a:path w="3107054" h="2457450">
                <a:moveTo>
                  <a:pt x="0" y="2457450"/>
                </a:moveTo>
                <a:lnTo>
                  <a:pt x="3106801" y="2457450"/>
                </a:lnTo>
                <a:lnTo>
                  <a:pt x="3106801" y="0"/>
                </a:lnTo>
                <a:lnTo>
                  <a:pt x="0" y="0"/>
                </a:lnTo>
                <a:lnTo>
                  <a:pt x="0" y="24574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65401" y="5721350"/>
            <a:ext cx="2133600" cy="338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600" spc="-5" dirty="0">
                <a:latin typeface="Verdana"/>
                <a:cs typeface="Verdana"/>
              </a:rPr>
              <a:t>Κλικ </a:t>
            </a:r>
            <a:r>
              <a:rPr sz="1600" spc="-10" dirty="0">
                <a:latin typeface="Verdana"/>
                <a:cs typeface="Verdana"/>
              </a:rPr>
              <a:t>στο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Continue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42656" y="2897123"/>
            <a:ext cx="621665" cy="1830705"/>
          </a:xfrm>
          <a:custGeom>
            <a:avLst/>
            <a:gdLst/>
            <a:ahLst/>
            <a:cxnLst/>
            <a:rect l="l" t="t" r="r" b="b"/>
            <a:pathLst>
              <a:path w="621665" h="1830704">
                <a:moveTo>
                  <a:pt x="586431" y="35999"/>
                </a:moveTo>
                <a:lnTo>
                  <a:pt x="572401" y="48564"/>
                </a:lnTo>
                <a:lnTo>
                  <a:pt x="0" y="1824355"/>
                </a:lnTo>
                <a:lnTo>
                  <a:pt x="18161" y="1830196"/>
                </a:lnTo>
                <a:lnTo>
                  <a:pt x="590511" y="54565"/>
                </a:lnTo>
                <a:lnTo>
                  <a:pt x="586431" y="35999"/>
                </a:lnTo>
                <a:close/>
              </a:path>
              <a:path w="621665" h="1830704">
                <a:moveTo>
                  <a:pt x="601370" y="15112"/>
                </a:moveTo>
                <a:lnTo>
                  <a:pt x="583184" y="15112"/>
                </a:lnTo>
                <a:lnTo>
                  <a:pt x="601345" y="20954"/>
                </a:lnTo>
                <a:lnTo>
                  <a:pt x="590511" y="54565"/>
                </a:lnTo>
                <a:lnTo>
                  <a:pt x="602996" y="111378"/>
                </a:lnTo>
                <a:lnTo>
                  <a:pt x="608076" y="114553"/>
                </a:lnTo>
                <a:lnTo>
                  <a:pt x="613283" y="113537"/>
                </a:lnTo>
                <a:lnTo>
                  <a:pt x="618363" y="112395"/>
                </a:lnTo>
                <a:lnTo>
                  <a:pt x="621665" y="107314"/>
                </a:lnTo>
                <a:lnTo>
                  <a:pt x="601370" y="15112"/>
                </a:lnTo>
                <a:close/>
              </a:path>
              <a:path w="621665" h="1830704">
                <a:moveTo>
                  <a:pt x="598043" y="0"/>
                </a:moveTo>
                <a:lnTo>
                  <a:pt x="520192" y="69850"/>
                </a:lnTo>
                <a:lnTo>
                  <a:pt x="516254" y="73278"/>
                </a:lnTo>
                <a:lnTo>
                  <a:pt x="516000" y="79375"/>
                </a:lnTo>
                <a:lnTo>
                  <a:pt x="519429" y="83312"/>
                </a:lnTo>
                <a:lnTo>
                  <a:pt x="522986" y="87122"/>
                </a:lnTo>
                <a:lnTo>
                  <a:pt x="528954" y="87502"/>
                </a:lnTo>
                <a:lnTo>
                  <a:pt x="572401" y="48564"/>
                </a:lnTo>
                <a:lnTo>
                  <a:pt x="583184" y="15112"/>
                </a:lnTo>
                <a:lnTo>
                  <a:pt x="601370" y="15112"/>
                </a:lnTo>
                <a:lnTo>
                  <a:pt x="598043" y="0"/>
                </a:lnTo>
                <a:close/>
              </a:path>
              <a:path w="621665" h="1830704">
                <a:moveTo>
                  <a:pt x="598581" y="20065"/>
                </a:moveTo>
                <a:lnTo>
                  <a:pt x="582929" y="20065"/>
                </a:lnTo>
                <a:lnTo>
                  <a:pt x="598551" y="25146"/>
                </a:lnTo>
                <a:lnTo>
                  <a:pt x="586431" y="35999"/>
                </a:lnTo>
                <a:lnTo>
                  <a:pt x="590511" y="54565"/>
                </a:lnTo>
                <a:lnTo>
                  <a:pt x="601345" y="20954"/>
                </a:lnTo>
                <a:lnTo>
                  <a:pt x="598581" y="20065"/>
                </a:lnTo>
                <a:close/>
              </a:path>
              <a:path w="621665" h="1830704">
                <a:moveTo>
                  <a:pt x="583184" y="15112"/>
                </a:moveTo>
                <a:lnTo>
                  <a:pt x="572401" y="48564"/>
                </a:lnTo>
                <a:lnTo>
                  <a:pt x="586431" y="35999"/>
                </a:lnTo>
                <a:lnTo>
                  <a:pt x="582929" y="20065"/>
                </a:lnTo>
                <a:lnTo>
                  <a:pt x="598581" y="20065"/>
                </a:lnTo>
                <a:lnTo>
                  <a:pt x="583184" y="15112"/>
                </a:lnTo>
                <a:close/>
              </a:path>
              <a:path w="621665" h="1830704">
                <a:moveTo>
                  <a:pt x="582929" y="20065"/>
                </a:moveTo>
                <a:lnTo>
                  <a:pt x="586431" y="35999"/>
                </a:lnTo>
                <a:lnTo>
                  <a:pt x="598551" y="25146"/>
                </a:lnTo>
                <a:lnTo>
                  <a:pt x="582929" y="200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3564" y="4975225"/>
            <a:ext cx="389255" cy="750570"/>
          </a:xfrm>
          <a:custGeom>
            <a:avLst/>
            <a:gdLst/>
            <a:ahLst/>
            <a:cxnLst/>
            <a:rect l="l" t="t" r="r" b="b"/>
            <a:pathLst>
              <a:path w="389254" h="750570">
                <a:moveTo>
                  <a:pt x="364763" y="33834"/>
                </a:moveTo>
                <a:lnTo>
                  <a:pt x="348944" y="44163"/>
                </a:lnTo>
                <a:lnTo>
                  <a:pt x="0" y="741870"/>
                </a:lnTo>
                <a:lnTo>
                  <a:pt x="17145" y="750379"/>
                </a:lnTo>
                <a:lnTo>
                  <a:pt x="365960" y="52687"/>
                </a:lnTo>
                <a:lnTo>
                  <a:pt x="364763" y="33834"/>
                </a:lnTo>
                <a:close/>
              </a:path>
              <a:path w="389254" h="750570">
                <a:moveTo>
                  <a:pt x="382446" y="12573"/>
                </a:moveTo>
                <a:lnTo>
                  <a:pt x="364744" y="12573"/>
                </a:lnTo>
                <a:lnTo>
                  <a:pt x="381762" y="21081"/>
                </a:lnTo>
                <a:lnTo>
                  <a:pt x="365960" y="52687"/>
                </a:lnTo>
                <a:lnTo>
                  <a:pt x="369315" y="105537"/>
                </a:lnTo>
                <a:lnTo>
                  <a:pt x="369697" y="110743"/>
                </a:lnTo>
                <a:lnTo>
                  <a:pt x="374269" y="114807"/>
                </a:lnTo>
                <a:lnTo>
                  <a:pt x="384683" y="114045"/>
                </a:lnTo>
                <a:lnTo>
                  <a:pt x="388747" y="109600"/>
                </a:lnTo>
                <a:lnTo>
                  <a:pt x="388365" y="104267"/>
                </a:lnTo>
                <a:lnTo>
                  <a:pt x="382446" y="12573"/>
                </a:lnTo>
                <a:close/>
              </a:path>
              <a:path w="389254" h="750570">
                <a:moveTo>
                  <a:pt x="381635" y="0"/>
                </a:moveTo>
                <a:lnTo>
                  <a:pt x="289687" y="60070"/>
                </a:lnTo>
                <a:lnTo>
                  <a:pt x="288544" y="65912"/>
                </a:lnTo>
                <a:lnTo>
                  <a:pt x="291338" y="70357"/>
                </a:lnTo>
                <a:lnTo>
                  <a:pt x="294259" y="74802"/>
                </a:lnTo>
                <a:lnTo>
                  <a:pt x="300227" y="75945"/>
                </a:lnTo>
                <a:lnTo>
                  <a:pt x="348944" y="44163"/>
                </a:lnTo>
                <a:lnTo>
                  <a:pt x="364744" y="12573"/>
                </a:lnTo>
                <a:lnTo>
                  <a:pt x="382446" y="12573"/>
                </a:lnTo>
                <a:lnTo>
                  <a:pt x="381635" y="0"/>
                </a:lnTo>
                <a:close/>
              </a:path>
              <a:path w="389254" h="750570">
                <a:moveTo>
                  <a:pt x="374650" y="17525"/>
                </a:moveTo>
                <a:lnTo>
                  <a:pt x="363727" y="17525"/>
                </a:lnTo>
                <a:lnTo>
                  <a:pt x="378460" y="24892"/>
                </a:lnTo>
                <a:lnTo>
                  <a:pt x="364763" y="33834"/>
                </a:lnTo>
                <a:lnTo>
                  <a:pt x="365960" y="52687"/>
                </a:lnTo>
                <a:lnTo>
                  <a:pt x="381762" y="21081"/>
                </a:lnTo>
                <a:lnTo>
                  <a:pt x="374650" y="17525"/>
                </a:lnTo>
                <a:close/>
              </a:path>
              <a:path w="389254" h="750570">
                <a:moveTo>
                  <a:pt x="364744" y="12573"/>
                </a:moveTo>
                <a:lnTo>
                  <a:pt x="348944" y="44163"/>
                </a:lnTo>
                <a:lnTo>
                  <a:pt x="364763" y="33834"/>
                </a:lnTo>
                <a:lnTo>
                  <a:pt x="363727" y="17525"/>
                </a:lnTo>
                <a:lnTo>
                  <a:pt x="374650" y="17525"/>
                </a:lnTo>
                <a:lnTo>
                  <a:pt x="364744" y="12573"/>
                </a:lnTo>
                <a:close/>
              </a:path>
              <a:path w="389254" h="750570">
                <a:moveTo>
                  <a:pt x="363727" y="17525"/>
                </a:moveTo>
                <a:lnTo>
                  <a:pt x="364763" y="33834"/>
                </a:lnTo>
                <a:lnTo>
                  <a:pt x="378460" y="24892"/>
                </a:lnTo>
                <a:lnTo>
                  <a:pt x="363727" y="175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25" y="318642"/>
            <a:ext cx="8461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Recode into Different </a:t>
            </a:r>
            <a:r>
              <a:rPr spc="-20" dirty="0"/>
              <a:t>Variables:</a:t>
            </a:r>
            <a:r>
              <a:rPr spc="-25" dirty="0"/>
              <a:t> </a:t>
            </a:r>
            <a:r>
              <a:rPr spc="-10" dirty="0"/>
              <a:t>Επανακωδικοποίηση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081278"/>
            <a:ext cx="8629015" cy="512191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6985" indent="-342900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Μερικές </a:t>
            </a:r>
            <a:r>
              <a:rPr sz="2200" spc="-5" dirty="0">
                <a:latin typeface="Calibri"/>
                <a:cs typeface="Calibri"/>
              </a:rPr>
              <a:t>φορές ίσως θέλεις να </a:t>
            </a:r>
            <a:r>
              <a:rPr sz="2200" spc="-10" dirty="0">
                <a:latin typeface="Calibri"/>
                <a:cs typeface="Calibri"/>
              </a:rPr>
              <a:t>επανακωδικοποιήσεις (</a:t>
            </a:r>
            <a:r>
              <a:rPr sz="2200" b="1" spc="-10" dirty="0">
                <a:latin typeface="Calibri"/>
                <a:cs typeface="Calibri"/>
              </a:rPr>
              <a:t>recode</a:t>
            </a:r>
            <a:r>
              <a:rPr sz="2200" spc="-10" dirty="0">
                <a:latin typeface="Calibri"/>
                <a:cs typeface="Calibri"/>
              </a:rPr>
              <a:t>) </a:t>
            </a:r>
            <a:r>
              <a:rPr sz="2200" dirty="0">
                <a:latin typeface="Calibri"/>
                <a:cs typeface="Calibri"/>
              </a:rPr>
              <a:t>τις </a:t>
            </a:r>
            <a:r>
              <a:rPr sz="2200" spc="-10" dirty="0">
                <a:latin typeface="Calibri"/>
                <a:cs typeface="Calibri"/>
              </a:rPr>
              <a:t>τιμές  της μεταβλητής αλλά </a:t>
            </a:r>
            <a:r>
              <a:rPr sz="2200" spc="-5" dirty="0">
                <a:latin typeface="Calibri"/>
                <a:cs typeface="Calibri"/>
              </a:rPr>
              <a:t>να διατηρήσεις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5" dirty="0">
                <a:latin typeface="Calibri"/>
                <a:cs typeface="Calibri"/>
              </a:rPr>
              <a:t>τις </a:t>
            </a:r>
            <a:r>
              <a:rPr sz="2200" spc="-15" dirty="0">
                <a:latin typeface="Calibri"/>
                <a:cs typeface="Calibri"/>
              </a:rPr>
              <a:t>παλιές </a:t>
            </a:r>
            <a:r>
              <a:rPr sz="2200" spc="-10" dirty="0">
                <a:latin typeface="Calibri"/>
                <a:cs typeface="Calibri"/>
              </a:rPr>
              <a:t>της. </a:t>
            </a:r>
            <a:r>
              <a:rPr sz="2200" spc="-5" dirty="0">
                <a:latin typeface="Calibri"/>
                <a:cs typeface="Calibri"/>
              </a:rPr>
              <a:t>Για να </a:t>
            </a:r>
            <a:r>
              <a:rPr sz="2200" spc="-20" dirty="0">
                <a:latin typeface="Calibri"/>
                <a:cs typeface="Calibri"/>
              </a:rPr>
              <a:t>το  </a:t>
            </a:r>
            <a:r>
              <a:rPr sz="2200" spc="-10" dirty="0">
                <a:latin typeface="Calibri"/>
                <a:cs typeface="Calibri"/>
              </a:rPr>
              <a:t>πετύχεις </a:t>
            </a:r>
            <a:r>
              <a:rPr sz="2200" spc="-15" dirty="0">
                <a:latin typeface="Calibri"/>
                <a:cs typeface="Calibri"/>
              </a:rPr>
              <a:t>αυτό, </a:t>
            </a:r>
            <a:r>
              <a:rPr sz="2200" spc="-10" dirty="0">
                <a:latin typeface="Calibri"/>
                <a:cs typeface="Calibri"/>
              </a:rPr>
              <a:t>χρειάζεται </a:t>
            </a:r>
            <a:r>
              <a:rPr sz="2200" spc="-5" dirty="0">
                <a:latin typeface="Calibri"/>
                <a:cs typeface="Calibri"/>
              </a:rPr>
              <a:t>να </a:t>
            </a:r>
            <a:r>
              <a:rPr sz="2200" spc="-15" dirty="0">
                <a:latin typeface="Calibri"/>
                <a:cs typeface="Calibri"/>
              </a:rPr>
              <a:t>επανακωδικοποιήσεις </a:t>
            </a:r>
            <a:r>
              <a:rPr sz="2200" spc="-10" dirty="0">
                <a:latin typeface="Calibri"/>
                <a:cs typeface="Calibri"/>
              </a:rPr>
              <a:t>(recode) </a:t>
            </a:r>
            <a:r>
              <a:rPr sz="2200" spc="-20" dirty="0">
                <a:latin typeface="Calibri"/>
                <a:cs typeface="Calibri"/>
              </a:rPr>
              <a:t>την </a:t>
            </a:r>
            <a:r>
              <a:rPr sz="2200" spc="-5" dirty="0">
                <a:latin typeface="Calibri"/>
                <a:cs typeface="Calibri"/>
              </a:rPr>
              <a:t>αρχική  </a:t>
            </a:r>
            <a:r>
              <a:rPr sz="2200" spc="-10" dirty="0">
                <a:latin typeface="Calibri"/>
                <a:cs typeface="Calibri"/>
              </a:rPr>
              <a:t>μεταβλητή </a:t>
            </a:r>
            <a:r>
              <a:rPr sz="2200" b="1" spc="5" dirty="0">
                <a:latin typeface="Calibri"/>
                <a:cs typeface="Calibri"/>
              </a:rPr>
              <a:t>σε </a:t>
            </a:r>
            <a:r>
              <a:rPr sz="2200" b="1" spc="-10" dirty="0">
                <a:latin typeface="Calibri"/>
                <a:cs typeface="Calibri"/>
              </a:rPr>
              <a:t>μια </a:t>
            </a:r>
            <a:r>
              <a:rPr sz="2200" b="1" spc="-15" dirty="0">
                <a:latin typeface="Calibri"/>
                <a:cs typeface="Calibri"/>
              </a:rPr>
              <a:t>νέα </a:t>
            </a:r>
            <a:r>
              <a:rPr sz="2200" b="1" spc="-5" dirty="0">
                <a:latin typeface="Calibri"/>
                <a:cs typeface="Calibri"/>
              </a:rPr>
              <a:t>διαφορετική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spc="-15" dirty="0">
                <a:latin typeface="Calibri"/>
                <a:cs typeface="Calibri"/>
              </a:rPr>
              <a:t>επανακωδικοποιημένη </a:t>
            </a:r>
            <a:r>
              <a:rPr sz="2200" spc="-10" dirty="0">
                <a:latin typeface="Calibri"/>
                <a:cs typeface="Calibri"/>
              </a:rPr>
              <a:t>μεταβλητή  </a:t>
            </a:r>
            <a:r>
              <a:rPr sz="2200" spc="-15" dirty="0">
                <a:latin typeface="Calibri"/>
                <a:cs typeface="Calibri"/>
              </a:rPr>
              <a:t>(recoded).</a:t>
            </a:r>
            <a:endParaRPr sz="22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8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Π.χ. μετονομάζοντας </a:t>
            </a:r>
            <a:r>
              <a:rPr sz="2200" dirty="0">
                <a:latin typeface="Calibri"/>
                <a:cs typeface="Calibri"/>
              </a:rPr>
              <a:t>τη </a:t>
            </a:r>
            <a:r>
              <a:rPr sz="2200" spc="-10" dirty="0">
                <a:latin typeface="Calibri"/>
                <a:cs typeface="Calibri"/>
              </a:rPr>
              <a:t>μεταβλητή </a:t>
            </a:r>
            <a:r>
              <a:rPr sz="2200" spc="-5" dirty="0">
                <a:latin typeface="Calibri"/>
                <a:cs typeface="Calibri"/>
              </a:rPr>
              <a:t>compet_4 σε </a:t>
            </a:r>
            <a:r>
              <a:rPr sz="2200" b="1" spc="-10" dirty="0">
                <a:latin typeface="Calibri"/>
                <a:cs typeface="Calibri"/>
              </a:rPr>
              <a:t>recompet_4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η  </a:t>
            </a:r>
            <a:r>
              <a:rPr sz="2200" spc="-20" dirty="0">
                <a:latin typeface="Calibri"/>
                <a:cs typeface="Calibri"/>
              </a:rPr>
              <a:t>διαδικασία </a:t>
            </a:r>
            <a:r>
              <a:rPr sz="2200" spc="-10" dirty="0">
                <a:latin typeface="Calibri"/>
                <a:cs typeface="Calibri"/>
              </a:rPr>
              <a:t>αυτή </a:t>
            </a:r>
            <a:r>
              <a:rPr sz="2200" spc="-5" dirty="0">
                <a:latin typeface="Calibri"/>
                <a:cs typeface="Calibri"/>
              </a:rPr>
              <a:t>θα δημιουργήσει μια </a:t>
            </a:r>
            <a:r>
              <a:rPr sz="2200" spc="-15" dirty="0">
                <a:latin typeface="Calibri"/>
                <a:cs typeface="Calibri"/>
              </a:rPr>
              <a:t>νέα επανακωδικοποιημένη  </a:t>
            </a:r>
            <a:r>
              <a:rPr sz="2200" spc="-10" dirty="0">
                <a:latin typeface="Calibri"/>
                <a:cs typeface="Calibri"/>
              </a:rPr>
              <a:t>μεταβλητή </a:t>
            </a:r>
            <a:r>
              <a:rPr sz="2200" dirty="0">
                <a:latin typeface="Calibri"/>
                <a:cs typeface="Calibri"/>
              </a:rPr>
              <a:t>στον </a:t>
            </a:r>
            <a:r>
              <a:rPr sz="2200" spc="-15" dirty="0">
                <a:latin typeface="Calibri"/>
                <a:cs typeface="Calibri"/>
              </a:rPr>
              <a:t>φάκελο </a:t>
            </a:r>
            <a:r>
              <a:rPr sz="2200" spc="-10" dirty="0">
                <a:latin typeface="Calibri"/>
                <a:cs typeface="Calibri"/>
              </a:rPr>
              <a:t>δεδομένων </a:t>
            </a:r>
            <a:r>
              <a:rPr sz="2200" spc="-5" dirty="0">
                <a:latin typeface="Calibri"/>
                <a:cs typeface="Calibri"/>
              </a:rPr>
              <a:t>χωρίς να </a:t>
            </a:r>
            <a:r>
              <a:rPr sz="2200" spc="-10" dirty="0">
                <a:latin typeface="Calibri"/>
                <a:cs typeface="Calibri"/>
              </a:rPr>
              <a:t>αντικαταστήσει </a:t>
            </a:r>
            <a:r>
              <a:rPr sz="2200" spc="-20" dirty="0">
                <a:latin typeface="Calibri"/>
                <a:cs typeface="Calibri"/>
              </a:rPr>
              <a:t>την  </a:t>
            </a:r>
            <a:r>
              <a:rPr sz="2200" spc="-15" dirty="0">
                <a:latin typeface="Calibri"/>
                <a:cs typeface="Calibri"/>
              </a:rPr>
              <a:t>παλιά.</a:t>
            </a:r>
            <a:endParaRPr sz="22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30" dirty="0">
                <a:latin typeface="Calibri"/>
                <a:cs typeface="Calibri"/>
              </a:rPr>
              <a:t>Transform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b="1" spc="-15" dirty="0">
                <a:latin typeface="Calibri"/>
                <a:cs typeface="Calibri"/>
              </a:rPr>
              <a:t>Recode into Different Variables</a:t>
            </a:r>
            <a:r>
              <a:rPr sz="2200" spc="-15" dirty="0">
                <a:latin typeface="Calibri"/>
                <a:cs typeface="Calibri"/>
              </a:rPr>
              <a:t>. </a:t>
            </a:r>
            <a:r>
              <a:rPr sz="2200" spc="-10" dirty="0">
                <a:latin typeface="Calibri"/>
                <a:cs typeface="Calibri"/>
              </a:rPr>
              <a:t>Μετακινήστε </a:t>
            </a:r>
            <a:r>
              <a:rPr sz="2200" spc="-20" dirty="0">
                <a:latin typeface="Calibri"/>
                <a:cs typeface="Calibri"/>
              </a:rPr>
              <a:t>την </a:t>
            </a:r>
            <a:r>
              <a:rPr sz="2200" spc="-10" dirty="0">
                <a:latin typeface="Calibri"/>
                <a:cs typeface="Calibri"/>
              </a:rPr>
              <a:t>αρχική  μεταβλητή </a:t>
            </a:r>
            <a:r>
              <a:rPr sz="2200" b="1" spc="-10" dirty="0">
                <a:latin typeface="Calibri"/>
                <a:cs typeface="Calibri"/>
              </a:rPr>
              <a:t>compet_4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spc="-20" dirty="0">
                <a:latin typeface="Calibri"/>
                <a:cs typeface="Calibri"/>
              </a:rPr>
              <a:t>κουτί </a:t>
            </a:r>
            <a:r>
              <a:rPr sz="2200" b="1" dirty="0">
                <a:latin typeface="Calibri"/>
                <a:cs typeface="Calibri"/>
              </a:rPr>
              <a:t>Numeric </a:t>
            </a:r>
            <a:r>
              <a:rPr sz="2200" b="1" spc="-15" dirty="0">
                <a:latin typeface="Calibri"/>
                <a:cs typeface="Calibri"/>
              </a:rPr>
              <a:t>Variable–Output Variable</a:t>
            </a:r>
            <a:r>
              <a:rPr sz="2200" spc="-15" dirty="0">
                <a:latin typeface="Calibri"/>
                <a:cs typeface="Calibri"/>
              </a:rPr>
              <a:t>. </a:t>
            </a:r>
            <a:r>
              <a:rPr sz="2200" spc="-5" dirty="0">
                <a:latin typeface="Calibri"/>
                <a:cs typeface="Calibri"/>
              </a:rPr>
              <a:t>Στο  </a:t>
            </a:r>
            <a:r>
              <a:rPr sz="2200" spc="-20" dirty="0">
                <a:latin typeface="Calibri"/>
                <a:cs typeface="Calibri"/>
              </a:rPr>
              <a:t>κουτί </a:t>
            </a:r>
            <a:r>
              <a:rPr sz="2200" b="1" spc="-5" dirty="0">
                <a:latin typeface="Calibri"/>
                <a:cs typeface="Calibri"/>
              </a:rPr>
              <a:t>Output </a:t>
            </a:r>
            <a:r>
              <a:rPr sz="2200" b="1" spc="-20" dirty="0">
                <a:latin typeface="Calibri"/>
                <a:cs typeface="Calibri"/>
              </a:rPr>
              <a:t>Variable </a:t>
            </a:r>
            <a:r>
              <a:rPr sz="2200" spc="-10" dirty="0">
                <a:latin typeface="Calibri"/>
                <a:cs typeface="Calibri"/>
              </a:rPr>
              <a:t>(δίπλα) </a:t>
            </a:r>
            <a:r>
              <a:rPr sz="2200" spc="-5" dirty="0">
                <a:latin typeface="Calibri"/>
                <a:cs typeface="Calibri"/>
              </a:rPr>
              <a:t>δώστε </a:t>
            </a:r>
            <a:r>
              <a:rPr sz="2200" spc="-10" dirty="0">
                <a:latin typeface="Calibri"/>
                <a:cs typeface="Calibri"/>
              </a:rPr>
              <a:t>ένα </a:t>
            </a:r>
            <a:r>
              <a:rPr sz="2200" spc="-5" dirty="0">
                <a:latin typeface="Calibri"/>
                <a:cs typeface="Calibri"/>
              </a:rPr>
              <a:t>όνομα </a:t>
            </a:r>
            <a:r>
              <a:rPr sz="2200" dirty="0">
                <a:latin typeface="Calibri"/>
                <a:cs typeface="Calibri"/>
              </a:rPr>
              <a:t>στη </a:t>
            </a:r>
            <a:r>
              <a:rPr sz="2200" spc="-15" dirty="0">
                <a:latin typeface="Calibri"/>
                <a:cs typeface="Calibri"/>
              </a:rPr>
              <a:t>νέα </a:t>
            </a:r>
            <a:r>
              <a:rPr sz="2200" spc="-10" dirty="0">
                <a:latin typeface="Calibri"/>
                <a:cs typeface="Calibri"/>
              </a:rPr>
              <a:t>μεταβλητή  (π.χ., </a:t>
            </a:r>
            <a:r>
              <a:rPr sz="2200" b="1" spc="-10" dirty="0">
                <a:latin typeface="Calibri"/>
                <a:cs typeface="Calibri"/>
              </a:rPr>
              <a:t>recompet_4</a:t>
            </a:r>
            <a:r>
              <a:rPr sz="2200" spc="-10" dirty="0">
                <a:latin typeface="Calibri"/>
                <a:cs typeface="Calibri"/>
              </a:rPr>
              <a:t>)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10" dirty="0">
                <a:latin typeface="Calibri"/>
                <a:cs typeface="Calibri"/>
              </a:rPr>
              <a:t>κλικ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b="1" spc="-10" dirty="0">
                <a:latin typeface="Calibri"/>
                <a:cs typeface="Calibri"/>
              </a:rPr>
              <a:t>Change</a:t>
            </a:r>
            <a:r>
              <a:rPr sz="2200" spc="-10" dirty="0">
                <a:latin typeface="Calibri"/>
                <a:cs typeface="Calibri"/>
              </a:rPr>
              <a:t>. </a:t>
            </a:r>
            <a:r>
              <a:rPr sz="2200" spc="-5" dirty="0">
                <a:latin typeface="Calibri"/>
                <a:cs typeface="Calibri"/>
              </a:rPr>
              <a:t>Τώρα, στο παράθυρο διαλόγου  θα δεις </a:t>
            </a:r>
            <a:r>
              <a:rPr sz="2200" dirty="0">
                <a:latin typeface="Calibri"/>
                <a:cs typeface="Calibri"/>
              </a:rPr>
              <a:t>τη </a:t>
            </a:r>
            <a:r>
              <a:rPr sz="2200" spc="-5" dirty="0">
                <a:latin typeface="Calibri"/>
                <a:cs typeface="Calibri"/>
              </a:rPr>
              <a:t>φράση </a:t>
            </a:r>
            <a:r>
              <a:rPr sz="2200" b="1" spc="-5" dirty="0">
                <a:latin typeface="Calibri"/>
                <a:cs typeface="Calibri"/>
              </a:rPr>
              <a:t>compet_4</a:t>
            </a:r>
            <a:r>
              <a:rPr sz="2200" spc="-5" dirty="0">
                <a:latin typeface="Calibri"/>
                <a:cs typeface="Calibri"/>
              </a:rPr>
              <a:t>–</a:t>
            </a:r>
            <a:r>
              <a:rPr sz="2200" b="1" spc="-5" dirty="0">
                <a:latin typeface="Calibri"/>
                <a:cs typeface="Calibri"/>
              </a:rPr>
              <a:t>recompet_4</a:t>
            </a:r>
            <a:r>
              <a:rPr sz="2200" spc="-5" dirty="0">
                <a:latin typeface="Calibri"/>
                <a:cs typeface="Calibri"/>
              </a:rPr>
              <a:t>, ότι </a:t>
            </a:r>
            <a:r>
              <a:rPr sz="2200" spc="-10" dirty="0">
                <a:latin typeface="Calibri"/>
                <a:cs typeface="Calibri"/>
              </a:rPr>
              <a:t>δηλαδή το SPSS είναι  έτοιμο </a:t>
            </a:r>
            <a:r>
              <a:rPr sz="2200" spc="-5" dirty="0">
                <a:latin typeface="Calibri"/>
                <a:cs typeface="Calibri"/>
              </a:rPr>
              <a:t>να </a:t>
            </a:r>
            <a:r>
              <a:rPr sz="2200" spc="-15" dirty="0">
                <a:latin typeface="Calibri"/>
                <a:cs typeface="Calibri"/>
              </a:rPr>
              <a:t>κωδικοποιήσει </a:t>
            </a:r>
            <a:r>
              <a:rPr sz="2200" spc="-10" dirty="0">
                <a:latin typeface="Calibri"/>
                <a:cs typeface="Calibri"/>
              </a:rPr>
              <a:t>(recode) </a:t>
            </a:r>
            <a:r>
              <a:rPr sz="2200" dirty="0">
                <a:latin typeface="Calibri"/>
                <a:cs typeface="Calibri"/>
              </a:rPr>
              <a:t>τη </a:t>
            </a:r>
            <a:r>
              <a:rPr sz="2200" spc="-10" dirty="0">
                <a:latin typeface="Calibri"/>
                <a:cs typeface="Calibri"/>
              </a:rPr>
              <a:t>μεταβλητή compet_4 </a:t>
            </a:r>
            <a:r>
              <a:rPr sz="2200" spc="-5" dirty="0">
                <a:latin typeface="Calibri"/>
                <a:cs typeface="Calibri"/>
              </a:rPr>
              <a:t>σε μια </a:t>
            </a:r>
            <a:r>
              <a:rPr sz="2200" spc="-15" dirty="0">
                <a:latin typeface="Calibri"/>
                <a:cs typeface="Calibri"/>
              </a:rPr>
              <a:t>νέα  μεταβλητή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(recompet_4)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Κλικ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b="1" spc="-10" dirty="0">
                <a:latin typeface="Calibri"/>
                <a:cs typeface="Calibri"/>
              </a:rPr>
              <a:t>Old and </a:t>
            </a:r>
            <a:r>
              <a:rPr sz="2200" b="1" spc="-5" dirty="0">
                <a:latin typeface="Calibri"/>
                <a:cs typeface="Calibri"/>
              </a:rPr>
              <a:t>New </a:t>
            </a:r>
            <a:r>
              <a:rPr sz="2200" b="1" spc="-25" dirty="0">
                <a:latin typeface="Calibri"/>
                <a:cs typeface="Calibri"/>
              </a:rPr>
              <a:t>Values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20" dirty="0">
                <a:latin typeface="Calibri"/>
                <a:cs typeface="Calibri"/>
              </a:rPr>
              <a:t>κατόπιν </a:t>
            </a:r>
            <a:r>
              <a:rPr sz="2200" spc="-10" dirty="0">
                <a:latin typeface="Calibri"/>
                <a:cs typeface="Calibri"/>
              </a:rPr>
              <a:t>επαναλάβετε </a:t>
            </a:r>
            <a:r>
              <a:rPr sz="2200" spc="-20" dirty="0">
                <a:latin typeface="Calibri"/>
                <a:cs typeface="Calibri"/>
              </a:rPr>
              <a:t>την </a:t>
            </a:r>
            <a:r>
              <a:rPr sz="2200" spc="-15" dirty="0">
                <a:latin typeface="Calibri"/>
                <a:cs typeface="Calibri"/>
              </a:rPr>
              <a:t>διαδικασία  </a:t>
            </a:r>
            <a:r>
              <a:rPr sz="2200" spc="-5" dirty="0">
                <a:latin typeface="Calibri"/>
                <a:cs typeface="Calibri"/>
              </a:rPr>
              <a:t>που </a:t>
            </a:r>
            <a:r>
              <a:rPr sz="2200" spc="-15" dirty="0">
                <a:latin typeface="Calibri"/>
                <a:cs typeface="Calibri"/>
              </a:rPr>
              <a:t>περιγράφηκε </a:t>
            </a:r>
            <a:r>
              <a:rPr sz="2200" spc="-10" dirty="0">
                <a:latin typeface="Calibri"/>
                <a:cs typeface="Calibri"/>
              </a:rPr>
              <a:t>για το </a:t>
            </a:r>
            <a:r>
              <a:rPr sz="2200" b="1" spc="-15" dirty="0">
                <a:latin typeface="Calibri"/>
                <a:cs typeface="Calibri"/>
              </a:rPr>
              <a:t>Recode </a:t>
            </a:r>
            <a:r>
              <a:rPr sz="2200" b="1" spc="-20" dirty="0">
                <a:latin typeface="Calibri"/>
                <a:cs typeface="Calibri"/>
              </a:rPr>
              <a:t>into </a:t>
            </a:r>
            <a:r>
              <a:rPr sz="2200" b="1" spc="-5" dirty="0">
                <a:latin typeface="Calibri"/>
                <a:cs typeface="Calibri"/>
              </a:rPr>
              <a:t>Same </a:t>
            </a:r>
            <a:r>
              <a:rPr sz="2200" b="1" spc="-20" dirty="0">
                <a:latin typeface="Calibri"/>
                <a:cs typeface="Calibri"/>
              </a:rPr>
              <a:t>Variables</a:t>
            </a:r>
            <a:r>
              <a:rPr sz="2200" b="1" spc="2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option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25" y="247269"/>
            <a:ext cx="8461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Recode into Different </a:t>
            </a:r>
            <a:r>
              <a:rPr spc="-20" dirty="0"/>
              <a:t>Variables:</a:t>
            </a:r>
            <a:r>
              <a:rPr spc="-25" dirty="0"/>
              <a:t> </a:t>
            </a:r>
            <a:r>
              <a:rPr spc="-10" dirty="0"/>
              <a:t>Επανακωδικοποίηση</a:t>
            </a:r>
          </a:p>
        </p:txBody>
      </p:sp>
      <p:sp>
        <p:nvSpPr>
          <p:cNvPr id="3" name="object 3"/>
          <p:cNvSpPr/>
          <p:nvPr/>
        </p:nvSpPr>
        <p:spPr>
          <a:xfrm>
            <a:off x="250825" y="981075"/>
            <a:ext cx="2881376" cy="2879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62" y="976249"/>
            <a:ext cx="2891155" cy="2889250"/>
          </a:xfrm>
          <a:custGeom>
            <a:avLst/>
            <a:gdLst/>
            <a:ahLst/>
            <a:cxnLst/>
            <a:rect l="l" t="t" r="r" b="b"/>
            <a:pathLst>
              <a:path w="2891155" h="2889250">
                <a:moveTo>
                  <a:pt x="0" y="2889250"/>
                </a:moveTo>
                <a:lnTo>
                  <a:pt x="2890901" y="2889250"/>
                </a:lnTo>
                <a:lnTo>
                  <a:pt x="2890901" y="0"/>
                </a:lnTo>
                <a:lnTo>
                  <a:pt x="0" y="0"/>
                </a:lnTo>
                <a:lnTo>
                  <a:pt x="0" y="28892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8101" y="962025"/>
            <a:ext cx="4032250" cy="2914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3275" y="957199"/>
            <a:ext cx="4041775" cy="2924175"/>
          </a:xfrm>
          <a:custGeom>
            <a:avLst/>
            <a:gdLst/>
            <a:ahLst/>
            <a:cxnLst/>
            <a:rect l="l" t="t" r="r" b="b"/>
            <a:pathLst>
              <a:path w="4041775" h="2924175">
                <a:moveTo>
                  <a:pt x="0" y="2924175"/>
                </a:moveTo>
                <a:lnTo>
                  <a:pt x="4041775" y="2924175"/>
                </a:lnTo>
                <a:lnTo>
                  <a:pt x="4041775" y="0"/>
                </a:lnTo>
                <a:lnTo>
                  <a:pt x="0" y="0"/>
                </a:lnTo>
                <a:lnTo>
                  <a:pt x="0" y="29241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51801" y="2389123"/>
            <a:ext cx="112395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075" marR="163195">
              <a:lnSpc>
                <a:spcPct val="100000"/>
              </a:lnSpc>
              <a:spcBef>
                <a:spcPts val="345"/>
              </a:spcBef>
            </a:pPr>
            <a:r>
              <a:rPr sz="1600" spc="-5" dirty="0">
                <a:latin typeface="Verdana"/>
                <a:cs typeface="Verdana"/>
              </a:rPr>
              <a:t>Κλικ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στο  Change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8625" y="4005198"/>
            <a:ext cx="1727200" cy="584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Verdana"/>
                <a:cs typeface="Verdana"/>
              </a:rPr>
              <a:t>Κλικ στο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Old</a:t>
            </a:r>
            <a:endParaRPr sz="16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and </a:t>
            </a:r>
            <a:r>
              <a:rPr sz="1600" spc="-10" dirty="0">
                <a:latin typeface="Verdana"/>
                <a:cs typeface="Verdana"/>
              </a:rPr>
              <a:t>New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Vales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6825" y="2973323"/>
            <a:ext cx="1301750" cy="1039494"/>
          </a:xfrm>
          <a:custGeom>
            <a:avLst/>
            <a:gdLst/>
            <a:ahLst/>
            <a:cxnLst/>
            <a:rect l="l" t="t" r="r" b="b"/>
            <a:pathLst>
              <a:path w="1301750" h="1039495">
                <a:moveTo>
                  <a:pt x="29510" y="23561"/>
                </a:moveTo>
                <a:lnTo>
                  <a:pt x="36398" y="41315"/>
                </a:lnTo>
                <a:lnTo>
                  <a:pt x="1289430" y="1039368"/>
                </a:lnTo>
                <a:lnTo>
                  <a:pt x="1301369" y="1024508"/>
                </a:lnTo>
                <a:lnTo>
                  <a:pt x="48283" y="26290"/>
                </a:lnTo>
                <a:lnTo>
                  <a:pt x="29510" y="23561"/>
                </a:lnTo>
                <a:close/>
              </a:path>
              <a:path w="1301750" h="1039495">
                <a:moveTo>
                  <a:pt x="0" y="0"/>
                </a:moveTo>
                <a:lnTo>
                  <a:pt x="37719" y="97536"/>
                </a:lnTo>
                <a:lnTo>
                  <a:pt x="39624" y="102362"/>
                </a:lnTo>
                <a:lnTo>
                  <a:pt x="45212" y="104901"/>
                </a:lnTo>
                <a:lnTo>
                  <a:pt x="50164" y="102997"/>
                </a:lnTo>
                <a:lnTo>
                  <a:pt x="54990" y="101091"/>
                </a:lnTo>
                <a:lnTo>
                  <a:pt x="57403" y="95503"/>
                </a:lnTo>
                <a:lnTo>
                  <a:pt x="55499" y="90550"/>
                </a:lnTo>
                <a:lnTo>
                  <a:pt x="36398" y="41315"/>
                </a:lnTo>
                <a:lnTo>
                  <a:pt x="8762" y="19303"/>
                </a:lnTo>
                <a:lnTo>
                  <a:pt x="20700" y="4317"/>
                </a:lnTo>
                <a:lnTo>
                  <a:pt x="29535" y="4317"/>
                </a:lnTo>
                <a:lnTo>
                  <a:pt x="0" y="0"/>
                </a:lnTo>
                <a:close/>
              </a:path>
              <a:path w="1301750" h="1039495">
                <a:moveTo>
                  <a:pt x="20700" y="4317"/>
                </a:moveTo>
                <a:lnTo>
                  <a:pt x="8762" y="19303"/>
                </a:lnTo>
                <a:lnTo>
                  <a:pt x="36398" y="41315"/>
                </a:lnTo>
                <a:lnTo>
                  <a:pt x="29510" y="23561"/>
                </a:lnTo>
                <a:lnTo>
                  <a:pt x="13335" y="21209"/>
                </a:lnTo>
                <a:lnTo>
                  <a:pt x="23622" y="8381"/>
                </a:lnTo>
                <a:lnTo>
                  <a:pt x="25802" y="8381"/>
                </a:lnTo>
                <a:lnTo>
                  <a:pt x="20700" y="4317"/>
                </a:lnTo>
                <a:close/>
              </a:path>
              <a:path w="1301750" h="1039495">
                <a:moveTo>
                  <a:pt x="29535" y="4317"/>
                </a:moveTo>
                <a:lnTo>
                  <a:pt x="20700" y="4317"/>
                </a:lnTo>
                <a:lnTo>
                  <a:pt x="48283" y="26290"/>
                </a:lnTo>
                <a:lnTo>
                  <a:pt x="105917" y="34671"/>
                </a:lnTo>
                <a:lnTo>
                  <a:pt x="110744" y="31114"/>
                </a:lnTo>
                <a:lnTo>
                  <a:pt x="112267" y="20700"/>
                </a:lnTo>
                <a:lnTo>
                  <a:pt x="108585" y="15875"/>
                </a:lnTo>
                <a:lnTo>
                  <a:pt x="29535" y="4317"/>
                </a:lnTo>
                <a:close/>
              </a:path>
              <a:path w="1301750" h="1039495">
                <a:moveTo>
                  <a:pt x="25802" y="8381"/>
                </a:moveTo>
                <a:lnTo>
                  <a:pt x="23622" y="8381"/>
                </a:lnTo>
                <a:lnTo>
                  <a:pt x="29510" y="23561"/>
                </a:lnTo>
                <a:lnTo>
                  <a:pt x="48283" y="26290"/>
                </a:lnTo>
                <a:lnTo>
                  <a:pt x="25802" y="8381"/>
                </a:lnTo>
                <a:close/>
              </a:path>
              <a:path w="1301750" h="1039495">
                <a:moveTo>
                  <a:pt x="23622" y="8381"/>
                </a:moveTo>
                <a:lnTo>
                  <a:pt x="13335" y="21209"/>
                </a:lnTo>
                <a:lnTo>
                  <a:pt x="29510" y="23561"/>
                </a:lnTo>
                <a:lnTo>
                  <a:pt x="23622" y="83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32523" y="2586735"/>
            <a:ext cx="819785" cy="110489"/>
          </a:xfrm>
          <a:custGeom>
            <a:avLst/>
            <a:gdLst/>
            <a:ahLst/>
            <a:cxnLst/>
            <a:rect l="l" t="t" r="r" b="b"/>
            <a:pathLst>
              <a:path w="819784" h="110489">
                <a:moveTo>
                  <a:pt x="97662" y="0"/>
                </a:moveTo>
                <a:lnTo>
                  <a:pt x="93091" y="2412"/>
                </a:lnTo>
                <a:lnTo>
                  <a:pt x="0" y="50037"/>
                </a:lnTo>
                <a:lnTo>
                  <a:pt x="87375" y="107568"/>
                </a:lnTo>
                <a:lnTo>
                  <a:pt x="91694" y="110489"/>
                </a:lnTo>
                <a:lnTo>
                  <a:pt x="97662" y="109219"/>
                </a:lnTo>
                <a:lnTo>
                  <a:pt x="100583" y="104901"/>
                </a:lnTo>
                <a:lnTo>
                  <a:pt x="103377" y="100456"/>
                </a:lnTo>
                <a:lnTo>
                  <a:pt x="102234" y="94614"/>
                </a:lnTo>
                <a:lnTo>
                  <a:pt x="53437" y="62479"/>
                </a:lnTo>
                <a:lnTo>
                  <a:pt x="18415" y="60578"/>
                </a:lnTo>
                <a:lnTo>
                  <a:pt x="19430" y="41655"/>
                </a:lnTo>
                <a:lnTo>
                  <a:pt x="58148" y="41655"/>
                </a:lnTo>
                <a:lnTo>
                  <a:pt x="106425" y="16890"/>
                </a:lnTo>
                <a:lnTo>
                  <a:pt x="108203" y="11175"/>
                </a:lnTo>
                <a:lnTo>
                  <a:pt x="105918" y="6476"/>
                </a:lnTo>
                <a:lnTo>
                  <a:pt x="103504" y="1777"/>
                </a:lnTo>
                <a:lnTo>
                  <a:pt x="97662" y="0"/>
                </a:lnTo>
                <a:close/>
              </a:path>
              <a:path w="819784" h="110489">
                <a:moveTo>
                  <a:pt x="54444" y="43556"/>
                </a:moveTo>
                <a:lnTo>
                  <a:pt x="37725" y="52132"/>
                </a:lnTo>
                <a:lnTo>
                  <a:pt x="53437" y="62479"/>
                </a:lnTo>
                <a:lnTo>
                  <a:pt x="818642" y="104012"/>
                </a:lnTo>
                <a:lnTo>
                  <a:pt x="819784" y="85089"/>
                </a:lnTo>
                <a:lnTo>
                  <a:pt x="54444" y="43556"/>
                </a:lnTo>
                <a:close/>
              </a:path>
              <a:path w="819784" h="110489">
                <a:moveTo>
                  <a:pt x="19430" y="41655"/>
                </a:moveTo>
                <a:lnTo>
                  <a:pt x="18415" y="60578"/>
                </a:lnTo>
                <a:lnTo>
                  <a:pt x="53437" y="62479"/>
                </a:lnTo>
                <a:lnTo>
                  <a:pt x="49007" y="59562"/>
                </a:lnTo>
                <a:lnTo>
                  <a:pt x="23241" y="59562"/>
                </a:lnTo>
                <a:lnTo>
                  <a:pt x="24129" y="43179"/>
                </a:lnTo>
                <a:lnTo>
                  <a:pt x="47513" y="43179"/>
                </a:lnTo>
                <a:lnTo>
                  <a:pt x="19430" y="41655"/>
                </a:lnTo>
                <a:close/>
              </a:path>
              <a:path w="819784" h="110489">
                <a:moveTo>
                  <a:pt x="24129" y="43179"/>
                </a:moveTo>
                <a:lnTo>
                  <a:pt x="23241" y="59562"/>
                </a:lnTo>
                <a:lnTo>
                  <a:pt x="37725" y="52132"/>
                </a:lnTo>
                <a:lnTo>
                  <a:pt x="24129" y="43179"/>
                </a:lnTo>
                <a:close/>
              </a:path>
              <a:path w="819784" h="110489">
                <a:moveTo>
                  <a:pt x="37725" y="52132"/>
                </a:moveTo>
                <a:lnTo>
                  <a:pt x="23241" y="59562"/>
                </a:lnTo>
                <a:lnTo>
                  <a:pt x="49007" y="59562"/>
                </a:lnTo>
                <a:lnTo>
                  <a:pt x="37725" y="52132"/>
                </a:lnTo>
                <a:close/>
              </a:path>
              <a:path w="819784" h="110489">
                <a:moveTo>
                  <a:pt x="47513" y="43179"/>
                </a:moveTo>
                <a:lnTo>
                  <a:pt x="24129" y="43179"/>
                </a:lnTo>
                <a:lnTo>
                  <a:pt x="37725" y="52132"/>
                </a:lnTo>
                <a:lnTo>
                  <a:pt x="54444" y="43556"/>
                </a:lnTo>
                <a:lnTo>
                  <a:pt x="47513" y="43179"/>
                </a:lnTo>
                <a:close/>
              </a:path>
              <a:path w="819784" h="110489">
                <a:moveTo>
                  <a:pt x="58148" y="41655"/>
                </a:moveTo>
                <a:lnTo>
                  <a:pt x="19430" y="41655"/>
                </a:lnTo>
                <a:lnTo>
                  <a:pt x="54444" y="43556"/>
                </a:lnTo>
                <a:lnTo>
                  <a:pt x="58148" y="416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25" y="247269"/>
            <a:ext cx="8461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Recode into Different </a:t>
            </a:r>
            <a:r>
              <a:rPr spc="-20" dirty="0"/>
              <a:t>Variables:</a:t>
            </a:r>
            <a:r>
              <a:rPr spc="-25" dirty="0"/>
              <a:t> </a:t>
            </a:r>
            <a:r>
              <a:rPr spc="-10" dirty="0"/>
              <a:t>Επανακωδικοποίηση</a:t>
            </a:r>
          </a:p>
        </p:txBody>
      </p:sp>
      <p:sp>
        <p:nvSpPr>
          <p:cNvPr id="3" name="object 3"/>
          <p:cNvSpPr/>
          <p:nvPr/>
        </p:nvSpPr>
        <p:spPr>
          <a:xfrm>
            <a:off x="179387" y="1138300"/>
            <a:ext cx="3551174" cy="331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1275" y="1412747"/>
            <a:ext cx="4994275" cy="3700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14876" y="5505450"/>
            <a:ext cx="2133600" cy="3397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Verdana"/>
                <a:cs typeface="Verdana"/>
              </a:rPr>
              <a:t>Κλικ </a:t>
            </a:r>
            <a:r>
              <a:rPr sz="1600" spc="-10" dirty="0">
                <a:latin typeface="Verdana"/>
                <a:cs typeface="Verdana"/>
              </a:rPr>
              <a:t>στο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Continue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087" y="4652962"/>
            <a:ext cx="1558925" cy="338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Verdana"/>
                <a:cs typeface="Verdana"/>
              </a:rPr>
              <a:t>Κλικ </a:t>
            </a:r>
            <a:r>
              <a:rPr sz="1600" spc="-10" dirty="0">
                <a:latin typeface="Verdana"/>
                <a:cs typeface="Verdana"/>
              </a:rPr>
              <a:t>στο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Add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78102" y="2968625"/>
            <a:ext cx="342900" cy="1685925"/>
          </a:xfrm>
          <a:custGeom>
            <a:avLst/>
            <a:gdLst/>
            <a:ahLst/>
            <a:cxnLst/>
            <a:rect l="l" t="t" r="r" b="b"/>
            <a:pathLst>
              <a:path w="342900" h="1685925">
                <a:moveTo>
                  <a:pt x="298170" y="37237"/>
                </a:moveTo>
                <a:lnTo>
                  <a:pt x="285859" y="51769"/>
                </a:lnTo>
                <a:lnTo>
                  <a:pt x="0" y="1682750"/>
                </a:lnTo>
                <a:lnTo>
                  <a:pt x="18795" y="1685925"/>
                </a:lnTo>
                <a:lnTo>
                  <a:pt x="304690" y="54874"/>
                </a:lnTo>
                <a:lnTo>
                  <a:pt x="298170" y="37237"/>
                </a:lnTo>
                <a:close/>
              </a:path>
              <a:path w="342900" h="1685925">
                <a:moveTo>
                  <a:pt x="310930" y="16890"/>
                </a:moveTo>
                <a:lnTo>
                  <a:pt x="291972" y="16890"/>
                </a:lnTo>
                <a:lnTo>
                  <a:pt x="310768" y="20192"/>
                </a:lnTo>
                <a:lnTo>
                  <a:pt x="304690" y="54874"/>
                </a:lnTo>
                <a:lnTo>
                  <a:pt x="323087" y="104648"/>
                </a:lnTo>
                <a:lnTo>
                  <a:pt x="324992" y="109600"/>
                </a:lnTo>
                <a:lnTo>
                  <a:pt x="330453" y="112013"/>
                </a:lnTo>
                <a:lnTo>
                  <a:pt x="340233" y="108458"/>
                </a:lnTo>
                <a:lnTo>
                  <a:pt x="342772" y="102870"/>
                </a:lnTo>
                <a:lnTo>
                  <a:pt x="310930" y="16890"/>
                </a:lnTo>
                <a:close/>
              </a:path>
              <a:path w="342900" h="1685925">
                <a:moveTo>
                  <a:pt x="304672" y="0"/>
                </a:moveTo>
                <a:lnTo>
                  <a:pt x="233806" y="83820"/>
                </a:lnTo>
                <a:lnTo>
                  <a:pt x="234315" y="89788"/>
                </a:lnTo>
                <a:lnTo>
                  <a:pt x="238378" y="93217"/>
                </a:lnTo>
                <a:lnTo>
                  <a:pt x="242315" y="96647"/>
                </a:lnTo>
                <a:lnTo>
                  <a:pt x="248411" y="96138"/>
                </a:lnTo>
                <a:lnTo>
                  <a:pt x="251714" y="92075"/>
                </a:lnTo>
                <a:lnTo>
                  <a:pt x="285859" y="51769"/>
                </a:lnTo>
                <a:lnTo>
                  <a:pt x="291972" y="16890"/>
                </a:lnTo>
                <a:lnTo>
                  <a:pt x="310930" y="16890"/>
                </a:lnTo>
                <a:lnTo>
                  <a:pt x="304672" y="0"/>
                </a:lnTo>
                <a:close/>
              </a:path>
              <a:path w="342900" h="1685925">
                <a:moveTo>
                  <a:pt x="310479" y="21844"/>
                </a:moveTo>
                <a:lnTo>
                  <a:pt x="292480" y="21844"/>
                </a:lnTo>
                <a:lnTo>
                  <a:pt x="308736" y="24764"/>
                </a:lnTo>
                <a:lnTo>
                  <a:pt x="298170" y="37237"/>
                </a:lnTo>
                <a:lnTo>
                  <a:pt x="304690" y="54874"/>
                </a:lnTo>
                <a:lnTo>
                  <a:pt x="310479" y="21844"/>
                </a:lnTo>
                <a:close/>
              </a:path>
              <a:path w="342900" h="1685925">
                <a:moveTo>
                  <a:pt x="291972" y="16890"/>
                </a:moveTo>
                <a:lnTo>
                  <a:pt x="285859" y="51769"/>
                </a:lnTo>
                <a:lnTo>
                  <a:pt x="298170" y="37237"/>
                </a:lnTo>
                <a:lnTo>
                  <a:pt x="292480" y="21844"/>
                </a:lnTo>
                <a:lnTo>
                  <a:pt x="310479" y="21844"/>
                </a:lnTo>
                <a:lnTo>
                  <a:pt x="310768" y="20192"/>
                </a:lnTo>
                <a:lnTo>
                  <a:pt x="291972" y="16890"/>
                </a:lnTo>
                <a:close/>
              </a:path>
              <a:path w="342900" h="1685925">
                <a:moveTo>
                  <a:pt x="292480" y="21844"/>
                </a:moveTo>
                <a:lnTo>
                  <a:pt x="298170" y="37237"/>
                </a:lnTo>
                <a:lnTo>
                  <a:pt x="308736" y="24764"/>
                </a:lnTo>
                <a:lnTo>
                  <a:pt x="292480" y="218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6469" y="4652898"/>
            <a:ext cx="1324610" cy="861060"/>
          </a:xfrm>
          <a:custGeom>
            <a:avLst/>
            <a:gdLst/>
            <a:ahLst/>
            <a:cxnLst/>
            <a:rect l="l" t="t" r="r" b="b"/>
            <a:pathLst>
              <a:path w="1324609" h="861060">
                <a:moveTo>
                  <a:pt x="1292577" y="20570"/>
                </a:moveTo>
                <a:lnTo>
                  <a:pt x="1273761" y="21439"/>
                </a:lnTo>
                <a:lnTo>
                  <a:pt x="0" y="844550"/>
                </a:lnTo>
                <a:lnTo>
                  <a:pt x="10286" y="860551"/>
                </a:lnTo>
                <a:lnTo>
                  <a:pt x="1284025" y="37456"/>
                </a:lnTo>
                <a:lnTo>
                  <a:pt x="1292577" y="20570"/>
                </a:lnTo>
                <a:close/>
              </a:path>
              <a:path w="1324609" h="861060">
                <a:moveTo>
                  <a:pt x="1323199" y="2286"/>
                </a:moveTo>
                <a:lnTo>
                  <a:pt x="1303401" y="2286"/>
                </a:lnTo>
                <a:lnTo>
                  <a:pt x="1313687" y="18287"/>
                </a:lnTo>
                <a:lnTo>
                  <a:pt x="1284025" y="37456"/>
                </a:lnTo>
                <a:lnTo>
                  <a:pt x="1260094" y="84708"/>
                </a:lnTo>
                <a:lnTo>
                  <a:pt x="1257807" y="89407"/>
                </a:lnTo>
                <a:lnTo>
                  <a:pt x="1259585" y="95123"/>
                </a:lnTo>
                <a:lnTo>
                  <a:pt x="1264284" y="97536"/>
                </a:lnTo>
                <a:lnTo>
                  <a:pt x="1268983" y="99821"/>
                </a:lnTo>
                <a:lnTo>
                  <a:pt x="1274699" y="98043"/>
                </a:lnTo>
                <a:lnTo>
                  <a:pt x="1277111" y="93344"/>
                </a:lnTo>
                <a:lnTo>
                  <a:pt x="1323199" y="2286"/>
                </a:lnTo>
                <a:close/>
              </a:path>
              <a:path w="1324609" h="861060">
                <a:moveTo>
                  <a:pt x="1305768" y="5968"/>
                </a:moveTo>
                <a:lnTo>
                  <a:pt x="1299972" y="5968"/>
                </a:lnTo>
                <a:lnTo>
                  <a:pt x="1308988" y="19812"/>
                </a:lnTo>
                <a:lnTo>
                  <a:pt x="1292577" y="20570"/>
                </a:lnTo>
                <a:lnTo>
                  <a:pt x="1284025" y="37456"/>
                </a:lnTo>
                <a:lnTo>
                  <a:pt x="1313687" y="18287"/>
                </a:lnTo>
                <a:lnTo>
                  <a:pt x="1305768" y="5968"/>
                </a:lnTo>
                <a:close/>
              </a:path>
              <a:path w="1324609" h="861060">
                <a:moveTo>
                  <a:pt x="1324355" y="0"/>
                </a:moveTo>
                <a:lnTo>
                  <a:pt x="1214754" y="5080"/>
                </a:lnTo>
                <a:lnTo>
                  <a:pt x="1210690" y="9525"/>
                </a:lnTo>
                <a:lnTo>
                  <a:pt x="1210817" y="14731"/>
                </a:lnTo>
                <a:lnTo>
                  <a:pt x="1211071" y="20065"/>
                </a:lnTo>
                <a:lnTo>
                  <a:pt x="1215516" y="24130"/>
                </a:lnTo>
                <a:lnTo>
                  <a:pt x="1273761" y="21439"/>
                </a:lnTo>
                <a:lnTo>
                  <a:pt x="1303401" y="2286"/>
                </a:lnTo>
                <a:lnTo>
                  <a:pt x="1323199" y="2286"/>
                </a:lnTo>
                <a:lnTo>
                  <a:pt x="1324355" y="0"/>
                </a:lnTo>
                <a:close/>
              </a:path>
              <a:path w="1324609" h="861060">
                <a:moveTo>
                  <a:pt x="1303401" y="2286"/>
                </a:moveTo>
                <a:lnTo>
                  <a:pt x="1273761" y="21439"/>
                </a:lnTo>
                <a:lnTo>
                  <a:pt x="1292577" y="20570"/>
                </a:lnTo>
                <a:lnTo>
                  <a:pt x="1299972" y="5968"/>
                </a:lnTo>
                <a:lnTo>
                  <a:pt x="1305768" y="5968"/>
                </a:lnTo>
                <a:lnTo>
                  <a:pt x="1303401" y="2286"/>
                </a:lnTo>
                <a:close/>
              </a:path>
              <a:path w="1324609" h="861060">
                <a:moveTo>
                  <a:pt x="1299972" y="5968"/>
                </a:moveTo>
                <a:lnTo>
                  <a:pt x="1292577" y="20570"/>
                </a:lnTo>
                <a:lnTo>
                  <a:pt x="1308988" y="19812"/>
                </a:lnTo>
                <a:lnTo>
                  <a:pt x="1299972" y="59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25" y="247269"/>
            <a:ext cx="8461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Recode into Different </a:t>
            </a:r>
            <a:r>
              <a:rPr spc="-20" dirty="0"/>
              <a:t>Variables:</a:t>
            </a:r>
            <a:r>
              <a:rPr spc="-25" dirty="0"/>
              <a:t> </a:t>
            </a:r>
            <a:r>
              <a:rPr spc="-10" dirty="0"/>
              <a:t>Επανακωδικοποίηση</a:t>
            </a:r>
          </a:p>
        </p:txBody>
      </p:sp>
      <p:sp>
        <p:nvSpPr>
          <p:cNvPr id="3" name="object 3"/>
          <p:cNvSpPr/>
          <p:nvPr/>
        </p:nvSpPr>
        <p:spPr>
          <a:xfrm>
            <a:off x="946150" y="998600"/>
            <a:ext cx="4032250" cy="3455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1387" y="993775"/>
            <a:ext cx="4041775" cy="3465829"/>
          </a:xfrm>
          <a:custGeom>
            <a:avLst/>
            <a:gdLst/>
            <a:ahLst/>
            <a:cxnLst/>
            <a:rect l="l" t="t" r="r" b="b"/>
            <a:pathLst>
              <a:path w="4041775" h="3465829">
                <a:moveTo>
                  <a:pt x="0" y="3465449"/>
                </a:moveTo>
                <a:lnTo>
                  <a:pt x="4041775" y="3465449"/>
                </a:lnTo>
                <a:lnTo>
                  <a:pt x="4041775" y="0"/>
                </a:lnTo>
                <a:lnTo>
                  <a:pt x="0" y="0"/>
                </a:lnTo>
                <a:lnTo>
                  <a:pt x="0" y="34654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1325" y="4652962"/>
            <a:ext cx="1557655" cy="338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Verdana"/>
                <a:cs typeface="Verdana"/>
              </a:rPr>
              <a:t>Κλικ </a:t>
            </a:r>
            <a:r>
              <a:rPr sz="1600" spc="-10" dirty="0">
                <a:latin typeface="Verdana"/>
                <a:cs typeface="Verdana"/>
              </a:rPr>
              <a:t>στο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OK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3739" y="3979798"/>
            <a:ext cx="621665" cy="680085"/>
          </a:xfrm>
          <a:custGeom>
            <a:avLst/>
            <a:gdLst/>
            <a:ahLst/>
            <a:cxnLst/>
            <a:rect l="l" t="t" r="r" b="b"/>
            <a:pathLst>
              <a:path w="621664" h="680085">
                <a:moveTo>
                  <a:pt x="596001" y="27954"/>
                </a:moveTo>
                <a:lnTo>
                  <a:pt x="578044" y="33561"/>
                </a:lnTo>
                <a:lnTo>
                  <a:pt x="0" y="666750"/>
                </a:lnTo>
                <a:lnTo>
                  <a:pt x="14097" y="679576"/>
                </a:lnTo>
                <a:lnTo>
                  <a:pt x="592050" y="46353"/>
                </a:lnTo>
                <a:lnTo>
                  <a:pt x="596001" y="27954"/>
                </a:lnTo>
                <a:close/>
              </a:path>
              <a:path w="621664" h="680085">
                <a:moveTo>
                  <a:pt x="619773" y="7619"/>
                </a:moveTo>
                <a:lnTo>
                  <a:pt x="601726" y="7619"/>
                </a:lnTo>
                <a:lnTo>
                  <a:pt x="615696" y="20446"/>
                </a:lnTo>
                <a:lnTo>
                  <a:pt x="592050" y="46353"/>
                </a:lnTo>
                <a:lnTo>
                  <a:pt x="580898" y="98298"/>
                </a:lnTo>
                <a:lnTo>
                  <a:pt x="579755" y="103377"/>
                </a:lnTo>
                <a:lnTo>
                  <a:pt x="583057" y="108457"/>
                </a:lnTo>
                <a:lnTo>
                  <a:pt x="588137" y="109600"/>
                </a:lnTo>
                <a:lnTo>
                  <a:pt x="593344" y="110617"/>
                </a:lnTo>
                <a:lnTo>
                  <a:pt x="598424" y="107442"/>
                </a:lnTo>
                <a:lnTo>
                  <a:pt x="599440" y="102234"/>
                </a:lnTo>
                <a:lnTo>
                  <a:pt x="619773" y="7619"/>
                </a:lnTo>
                <a:close/>
              </a:path>
              <a:path w="621664" h="680085">
                <a:moveTo>
                  <a:pt x="621411" y="0"/>
                </a:moveTo>
                <a:lnTo>
                  <a:pt x="521716" y="31242"/>
                </a:lnTo>
                <a:lnTo>
                  <a:pt x="516636" y="32765"/>
                </a:lnTo>
                <a:lnTo>
                  <a:pt x="513842" y="38100"/>
                </a:lnTo>
                <a:lnTo>
                  <a:pt x="515366" y="43180"/>
                </a:lnTo>
                <a:lnTo>
                  <a:pt x="517017" y="48132"/>
                </a:lnTo>
                <a:lnTo>
                  <a:pt x="522350" y="50926"/>
                </a:lnTo>
                <a:lnTo>
                  <a:pt x="578044" y="33561"/>
                </a:lnTo>
                <a:lnTo>
                  <a:pt x="601726" y="7619"/>
                </a:lnTo>
                <a:lnTo>
                  <a:pt x="619773" y="7619"/>
                </a:lnTo>
                <a:lnTo>
                  <a:pt x="621411" y="0"/>
                </a:lnTo>
                <a:close/>
              </a:path>
              <a:path w="621664" h="680085">
                <a:moveTo>
                  <a:pt x="606428" y="11937"/>
                </a:moveTo>
                <a:lnTo>
                  <a:pt x="599440" y="11937"/>
                </a:lnTo>
                <a:lnTo>
                  <a:pt x="611505" y="23113"/>
                </a:lnTo>
                <a:lnTo>
                  <a:pt x="596001" y="27954"/>
                </a:lnTo>
                <a:lnTo>
                  <a:pt x="592050" y="46353"/>
                </a:lnTo>
                <a:lnTo>
                  <a:pt x="615696" y="20446"/>
                </a:lnTo>
                <a:lnTo>
                  <a:pt x="606428" y="11937"/>
                </a:lnTo>
                <a:close/>
              </a:path>
              <a:path w="621664" h="680085">
                <a:moveTo>
                  <a:pt x="601726" y="7619"/>
                </a:moveTo>
                <a:lnTo>
                  <a:pt x="578044" y="33561"/>
                </a:lnTo>
                <a:lnTo>
                  <a:pt x="596001" y="27954"/>
                </a:lnTo>
                <a:lnTo>
                  <a:pt x="599440" y="11937"/>
                </a:lnTo>
                <a:lnTo>
                  <a:pt x="606428" y="11937"/>
                </a:lnTo>
                <a:lnTo>
                  <a:pt x="601726" y="7619"/>
                </a:lnTo>
                <a:close/>
              </a:path>
              <a:path w="621664" h="680085">
                <a:moveTo>
                  <a:pt x="599440" y="11937"/>
                </a:moveTo>
                <a:lnTo>
                  <a:pt x="596001" y="27954"/>
                </a:lnTo>
                <a:lnTo>
                  <a:pt x="611505" y="23113"/>
                </a:lnTo>
                <a:lnTo>
                  <a:pt x="599440" y="119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7400" y="998600"/>
            <a:ext cx="1725676" cy="5040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2573" y="993838"/>
            <a:ext cx="1735455" cy="5050155"/>
          </a:xfrm>
          <a:custGeom>
            <a:avLst/>
            <a:gdLst/>
            <a:ahLst/>
            <a:cxnLst/>
            <a:rect l="l" t="t" r="r" b="b"/>
            <a:pathLst>
              <a:path w="1735454" h="5050155">
                <a:moveTo>
                  <a:pt x="0" y="5049774"/>
                </a:moveTo>
                <a:lnTo>
                  <a:pt x="1735201" y="5049774"/>
                </a:lnTo>
                <a:lnTo>
                  <a:pt x="1735201" y="0"/>
                </a:lnTo>
                <a:lnTo>
                  <a:pt x="0" y="0"/>
                </a:lnTo>
                <a:lnTo>
                  <a:pt x="0" y="50497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7717" y="138429"/>
            <a:ext cx="76714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Μετατροπή </a:t>
            </a:r>
            <a:r>
              <a:rPr spc="-5" dirty="0"/>
              <a:t>Ποσοτικής </a:t>
            </a:r>
            <a:r>
              <a:rPr spc="-10" dirty="0"/>
              <a:t>Μεταβλητής </a:t>
            </a:r>
            <a:r>
              <a:rPr spc="-5" dirty="0"/>
              <a:t>σε</a:t>
            </a:r>
            <a:r>
              <a:rPr spc="15" dirty="0"/>
              <a:t> </a:t>
            </a:r>
            <a:r>
              <a:rPr dirty="0"/>
              <a:t>Ποιοτική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849833"/>
            <a:ext cx="8527415" cy="536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Πολλές </a:t>
            </a:r>
            <a:r>
              <a:rPr sz="2400" spc="-10" dirty="0">
                <a:latin typeface="Calibri"/>
                <a:cs typeface="Calibri"/>
              </a:rPr>
              <a:t>φορές χρειάζεται </a:t>
            </a:r>
            <a:r>
              <a:rPr sz="2400" dirty="0">
                <a:latin typeface="Calibri"/>
                <a:cs typeface="Calibri"/>
              </a:rPr>
              <a:t>να </a:t>
            </a:r>
            <a:r>
              <a:rPr sz="2400" spc="-10" dirty="0">
                <a:latin typeface="Calibri"/>
                <a:cs typeface="Calibri"/>
              </a:rPr>
              <a:t>μετατρέψουμε </a:t>
            </a:r>
            <a:r>
              <a:rPr sz="2400" dirty="0">
                <a:latin typeface="Calibri"/>
                <a:cs typeface="Calibri"/>
              </a:rPr>
              <a:t>μια </a:t>
            </a:r>
            <a:r>
              <a:rPr sz="2400" spc="-5" dirty="0">
                <a:latin typeface="Calibri"/>
                <a:cs typeface="Calibri"/>
              </a:rPr>
              <a:t>ποσοτική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συνεχής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dirty="0">
                <a:latin typeface="Calibri"/>
                <a:cs typeface="Calibri"/>
              </a:rPr>
              <a:t>σε </a:t>
            </a:r>
            <a:r>
              <a:rPr sz="2400" spc="-5" dirty="0">
                <a:latin typeface="Calibri"/>
                <a:cs typeface="Calibri"/>
              </a:rPr>
              <a:t>ποιοτική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διακριτή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Π.χ. </a:t>
            </a:r>
            <a:r>
              <a:rPr sz="2400" dirty="0">
                <a:latin typeface="Calibri"/>
                <a:cs typeface="Calibri"/>
              </a:rPr>
              <a:t>η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spc="-5" dirty="0">
                <a:latin typeface="Calibri"/>
                <a:cs typeface="Calibri"/>
              </a:rPr>
              <a:t>ΔΜΣ </a:t>
            </a:r>
            <a:r>
              <a:rPr sz="2400" dirty="0">
                <a:latin typeface="Calibri"/>
                <a:cs typeface="Calibri"/>
              </a:rPr>
              <a:t>(BMI)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10" dirty="0">
                <a:latin typeface="Calibri"/>
                <a:cs typeface="Calibri"/>
              </a:rPr>
              <a:t>ποσοτική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συνεχής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endParaRPr sz="24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μετατραπεί </a:t>
            </a:r>
            <a:r>
              <a:rPr sz="2400" spc="-10" dirty="0">
                <a:latin typeface="Calibri"/>
                <a:cs typeface="Calibri"/>
              </a:rPr>
              <a:t>(recode) </a:t>
            </a:r>
            <a:r>
              <a:rPr sz="2400" dirty="0">
                <a:latin typeface="Calibri"/>
                <a:cs typeface="Calibri"/>
              </a:rPr>
              <a:t>σε </a:t>
            </a:r>
            <a:r>
              <a:rPr sz="2400" spc="-5" dirty="0">
                <a:latin typeface="Calibri"/>
                <a:cs typeface="Calibri"/>
              </a:rPr>
              <a:t>ποιοτική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διακριτή </a:t>
            </a:r>
            <a:r>
              <a:rPr sz="2400" spc="-5" dirty="0">
                <a:latin typeface="Calibri"/>
                <a:cs typeface="Calibri"/>
              </a:rPr>
              <a:t>(π.χ. </a:t>
            </a:r>
            <a:r>
              <a:rPr sz="2400" dirty="0">
                <a:latin typeface="Calibri"/>
                <a:cs typeface="Calibri"/>
              </a:rPr>
              <a:t>1= </a:t>
            </a:r>
            <a:r>
              <a:rPr sz="2400" spc="-5" dirty="0">
                <a:latin typeface="Calibri"/>
                <a:cs typeface="Calibri"/>
              </a:rPr>
              <a:t>Ελλιποβαρής,  </a:t>
            </a:r>
            <a:r>
              <a:rPr sz="2400" dirty="0">
                <a:latin typeface="Calibri"/>
                <a:cs typeface="Calibri"/>
              </a:rPr>
              <a:t>2= </a:t>
            </a:r>
            <a:r>
              <a:rPr sz="2400" spc="-15" dirty="0">
                <a:latin typeface="Calibri"/>
                <a:cs typeface="Calibri"/>
              </a:rPr>
              <a:t>Κανονικό </a:t>
            </a:r>
            <a:r>
              <a:rPr sz="2400" spc="-5" dirty="0">
                <a:latin typeface="Calibri"/>
                <a:cs typeface="Calibri"/>
              </a:rPr>
              <a:t>ΔΜΣ, </a:t>
            </a:r>
            <a:r>
              <a:rPr sz="2400" dirty="0">
                <a:latin typeface="Calibri"/>
                <a:cs typeface="Calibri"/>
              </a:rPr>
              <a:t>3= </a:t>
            </a:r>
            <a:r>
              <a:rPr sz="2400" spc="-5" dirty="0">
                <a:latin typeface="Calibri"/>
                <a:cs typeface="Calibri"/>
              </a:rPr>
              <a:t>Υπέρβαρος, </a:t>
            </a:r>
            <a:r>
              <a:rPr sz="2400" dirty="0">
                <a:latin typeface="Calibri"/>
                <a:cs typeface="Calibri"/>
              </a:rPr>
              <a:t>4=</a:t>
            </a:r>
            <a:r>
              <a:rPr sz="2400" spc="-15" dirty="0">
                <a:latin typeface="Calibri"/>
                <a:cs typeface="Calibri"/>
              </a:rPr>
              <a:t> Παχύσαρκος)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30" dirty="0">
                <a:latin typeface="Calibri"/>
                <a:cs typeface="Calibri"/>
              </a:rPr>
              <a:t>Transform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b="1" spc="-10" dirty="0">
                <a:latin typeface="Calibri"/>
                <a:cs typeface="Calibri"/>
              </a:rPr>
              <a:t>Recode </a:t>
            </a:r>
            <a:r>
              <a:rPr sz="2400" b="1" spc="-20" dirty="0">
                <a:latin typeface="Calibri"/>
                <a:cs typeface="Calibri"/>
              </a:rPr>
              <a:t>into </a:t>
            </a:r>
            <a:r>
              <a:rPr sz="2400" b="1" spc="-15" dirty="0">
                <a:latin typeface="Calibri"/>
                <a:cs typeface="Calibri"/>
              </a:rPr>
              <a:t>Different Variables, </a:t>
            </a:r>
            <a:r>
              <a:rPr sz="2400" dirty="0">
                <a:latin typeface="Calibri"/>
                <a:cs typeface="Calibri"/>
              </a:rPr>
              <a:t>επιλέγουμε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τη</a:t>
            </a:r>
            <a:endParaRPr sz="2400">
              <a:latin typeface="Calibri"/>
              <a:cs typeface="Calibri"/>
            </a:endParaRPr>
          </a:p>
          <a:p>
            <a:pPr marL="355600" marR="5778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συνεχή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b="1" spc="-5" dirty="0">
                <a:latin typeface="Calibri"/>
                <a:cs typeface="Calibri"/>
              </a:rPr>
              <a:t>BMI,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10" dirty="0">
                <a:latin typeface="Calibri"/>
                <a:cs typeface="Calibri"/>
              </a:rPr>
              <a:t>μετακινούμε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spc="-5" dirty="0">
                <a:latin typeface="Calibri"/>
                <a:cs typeface="Calibri"/>
              </a:rPr>
              <a:t>μαύρο </a:t>
            </a:r>
            <a:r>
              <a:rPr sz="2400" spc="-15" dirty="0">
                <a:latin typeface="Calibri"/>
                <a:cs typeface="Calibri"/>
              </a:rPr>
              <a:t>βελάκι </a:t>
            </a:r>
            <a:r>
              <a:rPr sz="2400" spc="-5" dirty="0">
                <a:latin typeface="Calibri"/>
                <a:cs typeface="Calibri"/>
              </a:rPr>
              <a:t>στο 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b="1" dirty="0">
                <a:latin typeface="Calibri"/>
                <a:cs typeface="Calibri"/>
              </a:rPr>
              <a:t>Numeric </a:t>
            </a:r>
            <a:r>
              <a:rPr sz="2400" b="1" spc="-15" dirty="0">
                <a:latin typeface="Calibri"/>
                <a:cs typeface="Calibri"/>
              </a:rPr>
              <a:t>Variable–Output </a:t>
            </a:r>
            <a:r>
              <a:rPr sz="2400" b="1" spc="-20" dirty="0">
                <a:latin typeface="Calibri"/>
                <a:cs typeface="Calibri"/>
              </a:rPr>
              <a:t>Variable</a:t>
            </a:r>
            <a:r>
              <a:rPr sz="2400" spc="-20" dirty="0">
                <a:latin typeface="Calibri"/>
                <a:cs typeface="Calibri"/>
              </a:rPr>
              <a:t>. </a:t>
            </a: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b="1" spc="-5" dirty="0">
                <a:latin typeface="Calibri"/>
                <a:cs typeface="Calibri"/>
              </a:rPr>
              <a:t>Output </a:t>
            </a:r>
            <a:r>
              <a:rPr sz="2400" b="1" spc="-20" dirty="0">
                <a:latin typeface="Calibri"/>
                <a:cs typeface="Calibri"/>
              </a:rPr>
              <a:t>Variable  </a:t>
            </a:r>
            <a:r>
              <a:rPr sz="2400" spc="-10" dirty="0">
                <a:latin typeface="Calibri"/>
                <a:cs typeface="Calibri"/>
              </a:rPr>
              <a:t>(δίπλα) δίνουμε </a:t>
            </a:r>
            <a:r>
              <a:rPr sz="2400" dirty="0">
                <a:latin typeface="Calibri"/>
                <a:cs typeface="Calibri"/>
              </a:rPr>
              <a:t>ένα </a:t>
            </a:r>
            <a:r>
              <a:rPr sz="2400" spc="-10" dirty="0">
                <a:latin typeface="Calibri"/>
                <a:cs typeface="Calibri"/>
              </a:rPr>
              <a:t>όνομα </a:t>
            </a:r>
            <a:r>
              <a:rPr sz="2400" dirty="0">
                <a:latin typeface="Calibri"/>
                <a:cs typeface="Calibri"/>
              </a:rPr>
              <a:t>στη </a:t>
            </a:r>
            <a:r>
              <a:rPr sz="2400" spc="-10" dirty="0">
                <a:latin typeface="Calibri"/>
                <a:cs typeface="Calibri"/>
              </a:rPr>
              <a:t>νέα μεταβλητή </a:t>
            </a:r>
            <a:r>
              <a:rPr sz="2400" spc="-5" dirty="0">
                <a:latin typeface="Calibri"/>
                <a:cs typeface="Calibri"/>
              </a:rPr>
              <a:t>(π.χ., </a:t>
            </a:r>
            <a:r>
              <a:rPr sz="2400" b="1" spc="-5" dirty="0">
                <a:latin typeface="Calibri"/>
                <a:cs typeface="Calibri"/>
              </a:rPr>
              <a:t>ΒΜΙ_dich</a:t>
            </a:r>
            <a:r>
              <a:rPr sz="2400" spc="-5" dirty="0">
                <a:latin typeface="Calibri"/>
                <a:cs typeface="Calibri"/>
              </a:rPr>
              <a:t>) 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κλικ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b="1" spc="-10" dirty="0">
                <a:latin typeface="Calibri"/>
                <a:cs typeface="Calibri"/>
              </a:rPr>
              <a:t>Change</a:t>
            </a:r>
            <a:r>
              <a:rPr sz="2400" spc="-10" dirty="0">
                <a:latin typeface="Calibri"/>
                <a:cs typeface="Calibri"/>
              </a:rPr>
              <a:t>. Τώρα,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0" dirty="0">
                <a:latin typeface="Calibri"/>
                <a:cs typeface="Calibri"/>
              </a:rPr>
              <a:t>παράθυρο διαλόγου </a:t>
            </a:r>
            <a:r>
              <a:rPr sz="2400" dirty="0">
                <a:latin typeface="Calibri"/>
                <a:cs typeface="Calibri"/>
              </a:rPr>
              <a:t>θα </a:t>
            </a:r>
            <a:r>
              <a:rPr sz="2400" spc="-5" dirty="0">
                <a:latin typeface="Calibri"/>
                <a:cs typeface="Calibri"/>
              </a:rPr>
              <a:t>δεις τη  </a:t>
            </a:r>
            <a:r>
              <a:rPr sz="2400" spc="-10" dirty="0">
                <a:latin typeface="Calibri"/>
                <a:cs typeface="Calibri"/>
              </a:rPr>
              <a:t>φράση </a:t>
            </a:r>
            <a:r>
              <a:rPr sz="2400" b="1" spc="-5" dirty="0">
                <a:latin typeface="Calibri"/>
                <a:cs typeface="Calibri"/>
              </a:rPr>
              <a:t>BMI–ΒΜΙ_dich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ότι </a:t>
            </a:r>
            <a:r>
              <a:rPr sz="2400" spc="-20" dirty="0">
                <a:latin typeface="Calibri"/>
                <a:cs typeface="Calibri"/>
              </a:rPr>
              <a:t>δηλαδή </a:t>
            </a:r>
            <a:r>
              <a:rPr sz="2400" spc="-15" dirty="0">
                <a:latin typeface="Calibri"/>
                <a:cs typeface="Calibri"/>
              </a:rPr>
              <a:t>το </a:t>
            </a:r>
            <a:r>
              <a:rPr sz="2400" spc="-5" dirty="0">
                <a:latin typeface="Calibri"/>
                <a:cs typeface="Calibri"/>
              </a:rPr>
              <a:t>SPSS </a:t>
            </a:r>
            <a:r>
              <a:rPr sz="2400" spc="-10" dirty="0">
                <a:latin typeface="Calibri"/>
                <a:cs typeface="Calibri"/>
              </a:rPr>
              <a:t>είναι </a:t>
            </a:r>
            <a:r>
              <a:rPr sz="2400" spc="-15" dirty="0">
                <a:latin typeface="Calibri"/>
                <a:cs typeface="Calibri"/>
              </a:rPr>
              <a:t>έτοιμο </a:t>
            </a:r>
            <a:r>
              <a:rPr sz="2400" dirty="0">
                <a:latin typeface="Calibri"/>
                <a:cs typeface="Calibri"/>
              </a:rPr>
              <a:t>να  </a:t>
            </a:r>
            <a:r>
              <a:rPr sz="2400" spc="-15" dirty="0">
                <a:latin typeface="Calibri"/>
                <a:cs typeface="Calibri"/>
              </a:rPr>
              <a:t>κωδικοποιήσει </a:t>
            </a:r>
            <a:r>
              <a:rPr sz="2400" spc="-10" dirty="0">
                <a:latin typeface="Calibri"/>
                <a:cs typeface="Calibri"/>
              </a:rPr>
              <a:t>(recode) </a:t>
            </a:r>
            <a:r>
              <a:rPr sz="2400" spc="-5" dirty="0">
                <a:latin typeface="Calibri"/>
                <a:cs typeface="Calibri"/>
              </a:rPr>
              <a:t>τη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b="1" dirty="0">
                <a:latin typeface="Calibri"/>
                <a:cs typeface="Calibri"/>
              </a:rPr>
              <a:t>BMI </a:t>
            </a:r>
            <a:r>
              <a:rPr sz="2400" dirty="0">
                <a:latin typeface="Calibri"/>
                <a:cs typeface="Calibri"/>
              </a:rPr>
              <a:t>σε μια </a:t>
            </a:r>
            <a:r>
              <a:rPr sz="2400" spc="-10" dirty="0">
                <a:latin typeface="Calibri"/>
                <a:cs typeface="Calibri"/>
              </a:rPr>
              <a:t>νέα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διακριτή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μεταβλητή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b="1" spc="-5" dirty="0">
                <a:latin typeface="Calibri"/>
                <a:cs typeface="Calibri"/>
              </a:rPr>
              <a:t>ΒΜΙ_dich</a:t>
            </a:r>
            <a:r>
              <a:rPr sz="2400" spc="-5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Κλικ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b="1" spc="-5" dirty="0">
                <a:latin typeface="Calibri"/>
                <a:cs typeface="Calibri"/>
              </a:rPr>
              <a:t>Old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New </a:t>
            </a:r>
            <a:r>
              <a:rPr sz="2400" b="1" spc="-25" dirty="0">
                <a:latin typeface="Calibri"/>
                <a:cs typeface="Calibri"/>
              </a:rPr>
              <a:t>Values </a:t>
            </a:r>
            <a:r>
              <a:rPr sz="2400" b="1" dirty="0">
                <a:latin typeface="Calibri"/>
                <a:cs typeface="Calibri"/>
              </a:rPr>
              <a:t>&amp; </a:t>
            </a:r>
            <a:r>
              <a:rPr sz="2400" b="1" spc="-5" dirty="0">
                <a:latin typeface="Calibri"/>
                <a:cs typeface="Calibri"/>
              </a:rPr>
              <a:t>κλικ </a:t>
            </a:r>
            <a:r>
              <a:rPr sz="2400" b="1" dirty="0">
                <a:latin typeface="Calibri"/>
                <a:cs typeface="Calibri"/>
              </a:rPr>
              <a:t>στο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Range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Μετατροπή </a:t>
            </a:r>
            <a:r>
              <a:rPr spc="-5" dirty="0"/>
              <a:t>Ποσοτικής </a:t>
            </a:r>
            <a:r>
              <a:rPr spc="-10" dirty="0"/>
              <a:t>Μεταβλητής </a:t>
            </a:r>
            <a:r>
              <a:rPr spc="-5" dirty="0"/>
              <a:t>σε</a:t>
            </a:r>
            <a:r>
              <a:rPr spc="15" dirty="0"/>
              <a:t> </a:t>
            </a:r>
            <a:r>
              <a:rPr dirty="0"/>
              <a:t>Ποιοτική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4767" y="1281760"/>
            <a:ext cx="8573135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22161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sz="2400" spc="-15" dirty="0">
                <a:latin typeface="Calibri"/>
                <a:cs typeface="Calibri"/>
              </a:rPr>
              <a:t>Κατόπιν </a:t>
            </a:r>
            <a:r>
              <a:rPr sz="2400" spc="-10" dirty="0">
                <a:latin typeface="Calibri"/>
                <a:cs typeface="Calibri"/>
              </a:rPr>
              <a:t>κλικ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b="1" spc="-5" dirty="0">
                <a:latin typeface="Calibri"/>
                <a:cs typeface="Calibri"/>
              </a:rPr>
              <a:t>New </a:t>
            </a:r>
            <a:r>
              <a:rPr sz="2400" b="1" spc="-30" dirty="0">
                <a:latin typeface="Calibri"/>
                <a:cs typeface="Calibri"/>
              </a:rPr>
              <a:t>Value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5" dirty="0">
                <a:latin typeface="Calibri"/>
                <a:cs typeface="Calibri"/>
              </a:rPr>
              <a:t>τιμή </a:t>
            </a:r>
            <a:r>
              <a:rPr sz="2400" b="1" spc="-5" dirty="0">
                <a:latin typeface="Calibri"/>
                <a:cs typeface="Calibri"/>
              </a:rPr>
              <a:t>1. </a:t>
            </a:r>
            <a:r>
              <a:rPr sz="2400" spc="-10" dirty="0">
                <a:latin typeface="Calibri"/>
                <a:cs typeface="Calibri"/>
              </a:rPr>
              <a:t>Στο πεδίο  </a:t>
            </a:r>
            <a:r>
              <a:rPr sz="2400" b="1" spc="-5" dirty="0">
                <a:latin typeface="Calibri"/>
                <a:cs typeface="Calibri"/>
              </a:rPr>
              <a:t>Range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0" dirty="0">
                <a:latin typeface="Calibri"/>
                <a:cs typeface="Calibri"/>
              </a:rPr>
              <a:t>πρώτο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b="1" dirty="0">
                <a:latin typeface="Calibri"/>
                <a:cs typeface="Calibri"/>
              </a:rPr>
              <a:t>1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b="1" spc="-5" dirty="0">
                <a:latin typeface="Calibri"/>
                <a:cs typeface="Calibri"/>
              </a:rPr>
              <a:t>18.5 </a:t>
            </a:r>
            <a:r>
              <a:rPr sz="2400" spc="-5" dirty="0">
                <a:latin typeface="Calibri"/>
                <a:cs typeface="Calibri"/>
              </a:rPr>
              <a:t>(στο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baseline="24305" dirty="0">
                <a:latin typeface="Calibri"/>
                <a:cs typeface="Calibri"/>
              </a:rPr>
              <a:t>ο </a:t>
            </a:r>
            <a:r>
              <a:rPr sz="2400" spc="-20" dirty="0">
                <a:latin typeface="Calibri"/>
                <a:cs typeface="Calibri"/>
              </a:rPr>
              <a:t>κουτί) </a:t>
            </a:r>
            <a:r>
              <a:rPr sz="2400" spc="-30" dirty="0">
                <a:latin typeface="Calibri"/>
                <a:cs typeface="Calibri"/>
              </a:rPr>
              <a:t>και  </a:t>
            </a:r>
            <a:r>
              <a:rPr sz="2400" spc="-20" dirty="0">
                <a:latin typeface="Calibri"/>
                <a:cs typeface="Calibri"/>
              </a:rPr>
              <a:t>πατάω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Add</a:t>
            </a:r>
            <a:endParaRPr sz="2400">
              <a:latin typeface="Calibri"/>
              <a:cs typeface="Calibri"/>
            </a:endParaRPr>
          </a:p>
          <a:p>
            <a:pPr marL="419100" marR="812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b="1" dirty="0">
                <a:latin typeface="Calibri"/>
                <a:cs typeface="Calibri"/>
              </a:rPr>
              <a:t>New </a:t>
            </a:r>
            <a:r>
              <a:rPr sz="2400" b="1" spc="-30" dirty="0">
                <a:latin typeface="Calibri"/>
                <a:cs typeface="Calibri"/>
              </a:rPr>
              <a:t>Value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5" dirty="0">
                <a:latin typeface="Calibri"/>
                <a:cs typeface="Calibri"/>
              </a:rPr>
              <a:t>τιμή </a:t>
            </a:r>
            <a:r>
              <a:rPr sz="2400" b="1" dirty="0">
                <a:latin typeface="Calibri"/>
                <a:cs typeface="Calibri"/>
              </a:rPr>
              <a:t>2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0" dirty="0">
                <a:latin typeface="Calibri"/>
                <a:cs typeface="Calibri"/>
              </a:rPr>
              <a:t>πεδίο </a:t>
            </a:r>
            <a:r>
              <a:rPr sz="2400" b="1" spc="-5" dirty="0">
                <a:latin typeface="Calibri"/>
                <a:cs typeface="Calibri"/>
              </a:rPr>
              <a:t>Range </a:t>
            </a:r>
            <a:r>
              <a:rPr sz="2400" spc="-10" dirty="0">
                <a:latin typeface="Calibri"/>
                <a:cs typeface="Calibri"/>
              </a:rPr>
              <a:t>γράφω 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0" dirty="0">
                <a:latin typeface="Calibri"/>
                <a:cs typeface="Calibri"/>
              </a:rPr>
              <a:t>πρώτο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b="1" spc="-10" dirty="0">
                <a:latin typeface="Calibri"/>
                <a:cs typeface="Calibri"/>
              </a:rPr>
              <a:t>18.6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b="1" spc="-10" dirty="0">
                <a:latin typeface="Calibri"/>
                <a:cs typeface="Calibri"/>
              </a:rPr>
              <a:t>24.9 </a:t>
            </a:r>
            <a:r>
              <a:rPr sz="2400" spc="-5" dirty="0">
                <a:latin typeface="Calibri"/>
                <a:cs typeface="Calibri"/>
              </a:rPr>
              <a:t>(στο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baseline="24305" dirty="0">
                <a:latin typeface="Calibri"/>
                <a:cs typeface="Calibri"/>
              </a:rPr>
              <a:t>ο </a:t>
            </a:r>
            <a:r>
              <a:rPr sz="2400" spc="-20" dirty="0">
                <a:latin typeface="Calibri"/>
                <a:cs typeface="Calibri"/>
              </a:rPr>
              <a:t>κουτί)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20" dirty="0">
                <a:latin typeface="Calibri"/>
                <a:cs typeface="Calibri"/>
              </a:rPr>
              <a:t>πατάω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Add</a:t>
            </a:r>
            <a:endParaRPr sz="2400">
              <a:latin typeface="Calibri"/>
              <a:cs typeface="Calibri"/>
            </a:endParaRPr>
          </a:p>
          <a:p>
            <a:pPr marL="419100" marR="812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b="1" dirty="0">
                <a:latin typeface="Calibri"/>
                <a:cs typeface="Calibri"/>
              </a:rPr>
              <a:t>New </a:t>
            </a:r>
            <a:r>
              <a:rPr sz="2400" b="1" spc="-30" dirty="0">
                <a:latin typeface="Calibri"/>
                <a:cs typeface="Calibri"/>
              </a:rPr>
              <a:t>Value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5" dirty="0">
                <a:latin typeface="Calibri"/>
                <a:cs typeface="Calibri"/>
              </a:rPr>
              <a:t>τιμή </a:t>
            </a:r>
            <a:r>
              <a:rPr sz="2400" b="1" dirty="0">
                <a:latin typeface="Calibri"/>
                <a:cs typeface="Calibri"/>
              </a:rPr>
              <a:t>3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στο πεδίο </a:t>
            </a:r>
            <a:r>
              <a:rPr sz="2400" b="1" spc="-5" dirty="0">
                <a:latin typeface="Calibri"/>
                <a:cs typeface="Calibri"/>
              </a:rPr>
              <a:t>Range </a:t>
            </a:r>
            <a:r>
              <a:rPr sz="2400" spc="-10" dirty="0">
                <a:latin typeface="Calibri"/>
                <a:cs typeface="Calibri"/>
              </a:rPr>
              <a:t>γράφω  </a:t>
            </a:r>
            <a:r>
              <a:rPr sz="2400" spc="-5" dirty="0">
                <a:latin typeface="Calibri"/>
                <a:cs typeface="Calibri"/>
              </a:rPr>
              <a:t>στο πρώτο </a:t>
            </a:r>
            <a:r>
              <a:rPr sz="2400" spc="-25" dirty="0">
                <a:latin typeface="Calibri"/>
                <a:cs typeface="Calibri"/>
              </a:rPr>
              <a:t>κουτί </a:t>
            </a:r>
            <a:r>
              <a:rPr sz="2400" b="1" spc="-5" dirty="0">
                <a:latin typeface="Calibri"/>
                <a:cs typeface="Calibri"/>
              </a:rPr>
              <a:t>25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b="1" spc="-5" dirty="0">
                <a:latin typeface="Calibri"/>
                <a:cs typeface="Calibri"/>
              </a:rPr>
              <a:t>29.9 </a:t>
            </a:r>
            <a:r>
              <a:rPr sz="2400" spc="-5" dirty="0">
                <a:latin typeface="Calibri"/>
                <a:cs typeface="Calibri"/>
              </a:rPr>
              <a:t>(στο </a:t>
            </a:r>
            <a:r>
              <a:rPr sz="2400" spc="-10" dirty="0">
                <a:latin typeface="Calibri"/>
                <a:cs typeface="Calibri"/>
              </a:rPr>
              <a:t>2</a:t>
            </a:r>
            <a:r>
              <a:rPr sz="2400" spc="-15" baseline="24305" dirty="0">
                <a:latin typeface="Calibri"/>
                <a:cs typeface="Calibri"/>
              </a:rPr>
              <a:t>ο </a:t>
            </a:r>
            <a:r>
              <a:rPr sz="2400" spc="-20" dirty="0">
                <a:latin typeface="Calibri"/>
                <a:cs typeface="Calibri"/>
              </a:rPr>
              <a:t>κουτί)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20" dirty="0">
                <a:latin typeface="Calibri"/>
                <a:cs typeface="Calibri"/>
              </a:rPr>
              <a:t>πατάω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Add</a:t>
            </a:r>
            <a:endParaRPr sz="2400">
              <a:latin typeface="Calibri"/>
              <a:cs typeface="Calibri"/>
            </a:endParaRPr>
          </a:p>
          <a:p>
            <a:pPr marL="419100" marR="812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b="1" dirty="0">
                <a:latin typeface="Calibri"/>
                <a:cs typeface="Calibri"/>
              </a:rPr>
              <a:t>New </a:t>
            </a:r>
            <a:r>
              <a:rPr sz="2400" b="1" spc="-30" dirty="0">
                <a:latin typeface="Calibri"/>
                <a:cs typeface="Calibri"/>
              </a:rPr>
              <a:t>Value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γράφω </a:t>
            </a:r>
            <a:r>
              <a:rPr sz="2400" spc="-25" dirty="0">
                <a:latin typeface="Calibri"/>
                <a:cs typeface="Calibri"/>
              </a:rPr>
              <a:t>την </a:t>
            </a:r>
            <a:r>
              <a:rPr sz="2400" spc="-5" dirty="0">
                <a:latin typeface="Calibri"/>
                <a:cs typeface="Calibri"/>
              </a:rPr>
              <a:t>τιμή </a:t>
            </a:r>
            <a:r>
              <a:rPr sz="2400" b="1" dirty="0">
                <a:latin typeface="Calibri"/>
                <a:cs typeface="Calibri"/>
              </a:rPr>
              <a:t>4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στο πεδίο </a:t>
            </a:r>
            <a:r>
              <a:rPr sz="2400" b="1" spc="-5" dirty="0">
                <a:latin typeface="Calibri"/>
                <a:cs typeface="Calibri"/>
              </a:rPr>
              <a:t>Range </a:t>
            </a:r>
            <a:r>
              <a:rPr sz="2400" spc="-10" dirty="0">
                <a:latin typeface="Calibri"/>
                <a:cs typeface="Calibri"/>
              </a:rPr>
              <a:t>γράφω 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0" dirty="0">
                <a:latin typeface="Calibri"/>
                <a:cs typeface="Calibri"/>
              </a:rPr>
              <a:t>πρώτο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b="1" spc="-5" dirty="0">
                <a:latin typeface="Calibri"/>
                <a:cs typeface="Calibri"/>
              </a:rPr>
              <a:t>30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b="1" spc="-5" dirty="0">
                <a:latin typeface="Calibri"/>
                <a:cs typeface="Calibri"/>
              </a:rPr>
              <a:t>40 </a:t>
            </a:r>
            <a:r>
              <a:rPr sz="2400" spc="-5" dirty="0">
                <a:latin typeface="Calibri"/>
                <a:cs typeface="Calibri"/>
              </a:rPr>
              <a:t>(στο 2</a:t>
            </a:r>
            <a:r>
              <a:rPr sz="2400" spc="-7" baseline="24305" dirty="0">
                <a:latin typeface="Calibri"/>
                <a:cs typeface="Calibri"/>
              </a:rPr>
              <a:t>ο </a:t>
            </a:r>
            <a:r>
              <a:rPr sz="2400" spc="-20" dirty="0">
                <a:latin typeface="Calibri"/>
                <a:cs typeface="Calibri"/>
              </a:rPr>
              <a:t>κουτί)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20" dirty="0">
                <a:latin typeface="Calibri"/>
                <a:cs typeface="Calibri"/>
              </a:rPr>
              <a:t>πατάω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Add,</a:t>
            </a:r>
            <a:endParaRPr sz="240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μετά </a:t>
            </a:r>
            <a:r>
              <a:rPr sz="2400" b="1" spc="-10" dirty="0">
                <a:latin typeface="Calibri"/>
                <a:cs typeface="Calibri"/>
              </a:rPr>
              <a:t>Continue </a:t>
            </a:r>
            <a:r>
              <a:rPr sz="2400" spc="-30" dirty="0">
                <a:latin typeface="Calibri"/>
                <a:cs typeface="Calibri"/>
              </a:rPr>
              <a:t>και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ΟΚ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5082" y="343661"/>
            <a:ext cx="6078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Περιεχόμενα </a:t>
            </a:r>
            <a:r>
              <a:rPr sz="4000" dirty="0"/>
              <a:t>3</a:t>
            </a:r>
            <a:r>
              <a:rPr sz="3975" baseline="25157" dirty="0"/>
              <a:t>ου</a:t>
            </a:r>
            <a:r>
              <a:rPr sz="3975" spc="457" baseline="25157" dirty="0"/>
              <a:t> </a:t>
            </a:r>
            <a:r>
              <a:rPr sz="4000" spc="-15" dirty="0"/>
              <a:t>μαθήματος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02742" y="1408836"/>
            <a:ext cx="8259445" cy="39096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b="1" spc="-10" dirty="0">
                <a:latin typeface="Calibri"/>
                <a:cs typeface="Calibri"/>
              </a:rPr>
              <a:t>Εντολή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Transform</a:t>
            </a:r>
            <a:endParaRPr sz="2800">
              <a:latin typeface="Calibri"/>
              <a:cs typeface="Calibri"/>
            </a:endParaRPr>
          </a:p>
          <a:p>
            <a:pPr marL="355600" marR="407670" indent="-342900">
              <a:lnSpc>
                <a:spcPts val="303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Compute </a:t>
            </a:r>
            <a:r>
              <a:rPr sz="2800" b="1" spc="-25" dirty="0">
                <a:latin typeface="Calibri"/>
                <a:cs typeface="Calibri"/>
              </a:rPr>
              <a:t>Variable </a:t>
            </a:r>
            <a:r>
              <a:rPr sz="2800" spc="-10" dirty="0">
                <a:latin typeface="Calibri"/>
                <a:cs typeface="Calibri"/>
              </a:rPr>
              <a:t>(Υπολογισμός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Δημιουργία </a:t>
            </a:r>
            <a:r>
              <a:rPr sz="2800" spc="-15" dirty="0">
                <a:latin typeface="Calibri"/>
                <a:cs typeface="Calibri"/>
              </a:rPr>
              <a:t>νέας  μεταβλητής </a:t>
            </a:r>
            <a:r>
              <a:rPr sz="2800" spc="-5" dirty="0">
                <a:latin typeface="Calibri"/>
                <a:cs typeface="Calibri"/>
              </a:rPr>
              <a:t>από ήδη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υπάρχουσες)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302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Recode </a:t>
            </a:r>
            <a:r>
              <a:rPr sz="2800" b="1" spc="-20" dirty="0">
                <a:latin typeface="Calibri"/>
                <a:cs typeface="Calibri"/>
              </a:rPr>
              <a:t>into </a:t>
            </a:r>
            <a:r>
              <a:rPr sz="2800" b="1" spc="-5" dirty="0">
                <a:latin typeface="Calibri"/>
                <a:cs typeface="Calibri"/>
              </a:rPr>
              <a:t>Same </a:t>
            </a:r>
            <a:r>
              <a:rPr sz="2800" b="1" spc="-25" dirty="0">
                <a:latin typeface="Calibri"/>
                <a:cs typeface="Calibri"/>
              </a:rPr>
              <a:t>Variables </a:t>
            </a:r>
            <a:r>
              <a:rPr sz="2800" spc="-15" dirty="0">
                <a:latin typeface="Calibri"/>
                <a:cs typeface="Calibri"/>
              </a:rPr>
              <a:t>(Επανακωδικοποίηση των  </a:t>
            </a:r>
            <a:r>
              <a:rPr sz="2800" spc="-10" dirty="0">
                <a:latin typeface="Calibri"/>
                <a:cs typeface="Calibri"/>
              </a:rPr>
              <a:t>τιμών </a:t>
            </a:r>
            <a:r>
              <a:rPr sz="2800" spc="-5" dirty="0">
                <a:latin typeface="Calibri"/>
                <a:cs typeface="Calibri"/>
              </a:rPr>
              <a:t>μιας </a:t>
            </a:r>
            <a:r>
              <a:rPr sz="2800" spc="-15" dirty="0">
                <a:latin typeface="Calibri"/>
                <a:cs typeface="Calibri"/>
              </a:rPr>
              <a:t>μεταβλητής </a:t>
            </a:r>
            <a:r>
              <a:rPr sz="2800" spc="-10" dirty="0">
                <a:latin typeface="Calibri"/>
                <a:cs typeface="Calibri"/>
              </a:rPr>
              <a:t>αλλάζοντας </a:t>
            </a:r>
            <a:r>
              <a:rPr sz="2800" spc="-5" dirty="0">
                <a:latin typeface="Calibri"/>
                <a:cs typeface="Calibri"/>
              </a:rPr>
              <a:t>τις </a:t>
            </a:r>
            <a:r>
              <a:rPr sz="2800" spc="-10" dirty="0">
                <a:latin typeface="Calibri"/>
                <a:cs typeface="Calibri"/>
              </a:rPr>
              <a:t>τιμές της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ίδιας)</a:t>
            </a:r>
            <a:endParaRPr sz="2800">
              <a:latin typeface="Calibri"/>
              <a:cs typeface="Calibri"/>
            </a:endParaRPr>
          </a:p>
          <a:p>
            <a:pPr marL="355600" marR="114935" indent="-342900">
              <a:lnSpc>
                <a:spcPts val="302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Recode </a:t>
            </a:r>
            <a:r>
              <a:rPr sz="2800" b="1" spc="-20" dirty="0">
                <a:latin typeface="Calibri"/>
                <a:cs typeface="Calibri"/>
              </a:rPr>
              <a:t>into Different </a:t>
            </a:r>
            <a:r>
              <a:rPr sz="2800" b="1" spc="-25" dirty="0">
                <a:latin typeface="Calibri"/>
                <a:cs typeface="Calibri"/>
              </a:rPr>
              <a:t>Variables </a:t>
            </a:r>
            <a:r>
              <a:rPr sz="2800" spc="-15" dirty="0">
                <a:latin typeface="Calibri"/>
                <a:cs typeface="Calibri"/>
              </a:rPr>
              <a:t>(Επανακωδικοποίηση  των </a:t>
            </a:r>
            <a:r>
              <a:rPr sz="2800" spc="-10" dirty="0">
                <a:latin typeface="Calibri"/>
                <a:cs typeface="Calibri"/>
              </a:rPr>
              <a:t>τιμών </a:t>
            </a:r>
            <a:r>
              <a:rPr sz="2800" spc="-5" dirty="0">
                <a:latin typeface="Calibri"/>
                <a:cs typeface="Calibri"/>
              </a:rPr>
              <a:t>μιας </a:t>
            </a:r>
            <a:r>
              <a:rPr sz="2800" spc="-15" dirty="0">
                <a:latin typeface="Calibri"/>
                <a:cs typeface="Calibri"/>
              </a:rPr>
              <a:t>μεταβλητής </a:t>
            </a:r>
            <a:r>
              <a:rPr sz="2800" spc="-10" dirty="0">
                <a:latin typeface="Calibri"/>
                <a:cs typeface="Calibri"/>
              </a:rPr>
              <a:t>δημιουργώντας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μια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2985"/>
              </a:lnSpc>
            </a:pPr>
            <a:r>
              <a:rPr sz="2800" spc="-15" dirty="0">
                <a:latin typeface="Calibri"/>
                <a:cs typeface="Calibri"/>
              </a:rPr>
              <a:t>καινούργια)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Μετατροπή </a:t>
            </a:r>
            <a:r>
              <a:rPr sz="2800" b="1" spc="-5" dirty="0">
                <a:latin typeface="Calibri"/>
                <a:cs typeface="Calibri"/>
              </a:rPr>
              <a:t>Ποσοτικής </a:t>
            </a:r>
            <a:r>
              <a:rPr sz="2800" spc="-15" dirty="0">
                <a:latin typeface="Calibri"/>
                <a:cs typeface="Calibri"/>
              </a:rPr>
              <a:t>Μεταβλητής </a:t>
            </a:r>
            <a:r>
              <a:rPr sz="2800" spc="-5" dirty="0">
                <a:latin typeface="Calibri"/>
                <a:cs typeface="Calibri"/>
              </a:rPr>
              <a:t>σε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Ποιοτική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Μετατροπή </a:t>
            </a:r>
            <a:r>
              <a:rPr spc="-5" dirty="0"/>
              <a:t>Ποσοτικής </a:t>
            </a:r>
            <a:r>
              <a:rPr spc="-10" dirty="0"/>
              <a:t>Μεταβλητής </a:t>
            </a:r>
            <a:r>
              <a:rPr spc="-5" dirty="0"/>
              <a:t>σε</a:t>
            </a:r>
            <a:r>
              <a:rPr spc="15" dirty="0"/>
              <a:t> </a:t>
            </a:r>
            <a:r>
              <a:rPr dirty="0"/>
              <a:t>Ποιοτική</a:t>
            </a:r>
          </a:p>
        </p:txBody>
      </p:sp>
      <p:sp>
        <p:nvSpPr>
          <p:cNvPr id="3" name="object 3"/>
          <p:cNvSpPr/>
          <p:nvPr/>
        </p:nvSpPr>
        <p:spPr>
          <a:xfrm>
            <a:off x="1042987" y="1757426"/>
            <a:ext cx="2952750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8225" y="1752600"/>
            <a:ext cx="2962275" cy="2602230"/>
          </a:xfrm>
          <a:custGeom>
            <a:avLst/>
            <a:gdLst/>
            <a:ahLst/>
            <a:cxnLst/>
            <a:rect l="l" t="t" r="r" b="b"/>
            <a:pathLst>
              <a:path w="2962275" h="2602229">
                <a:moveTo>
                  <a:pt x="0" y="2601849"/>
                </a:moveTo>
                <a:lnTo>
                  <a:pt x="2962275" y="2601849"/>
                </a:lnTo>
                <a:lnTo>
                  <a:pt x="2962275" y="0"/>
                </a:lnTo>
                <a:lnTo>
                  <a:pt x="0" y="0"/>
                </a:lnTo>
                <a:lnTo>
                  <a:pt x="0" y="26018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3501" y="1633473"/>
            <a:ext cx="3474974" cy="2841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8675" y="1628775"/>
            <a:ext cx="3484879" cy="2851150"/>
          </a:xfrm>
          <a:custGeom>
            <a:avLst/>
            <a:gdLst/>
            <a:ahLst/>
            <a:cxnLst/>
            <a:rect l="l" t="t" r="r" b="b"/>
            <a:pathLst>
              <a:path w="3484879" h="2851150">
                <a:moveTo>
                  <a:pt x="0" y="2851150"/>
                </a:moveTo>
                <a:lnTo>
                  <a:pt x="3484499" y="2851150"/>
                </a:lnTo>
                <a:lnTo>
                  <a:pt x="3484499" y="0"/>
                </a:lnTo>
                <a:lnTo>
                  <a:pt x="0" y="0"/>
                </a:lnTo>
                <a:lnTo>
                  <a:pt x="0" y="2851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Μετατροπή </a:t>
            </a:r>
            <a:r>
              <a:rPr spc="-5" dirty="0"/>
              <a:t>Ποσοτικής </a:t>
            </a:r>
            <a:r>
              <a:rPr spc="-10" dirty="0"/>
              <a:t>Μεταβλητής </a:t>
            </a:r>
            <a:r>
              <a:rPr spc="-5" dirty="0"/>
              <a:t>σε</a:t>
            </a:r>
            <a:r>
              <a:rPr spc="15" dirty="0"/>
              <a:t> </a:t>
            </a:r>
            <a:r>
              <a:rPr dirty="0"/>
              <a:t>Ποιοτική</a:t>
            </a:r>
          </a:p>
        </p:txBody>
      </p:sp>
      <p:sp>
        <p:nvSpPr>
          <p:cNvPr id="3" name="object 3"/>
          <p:cNvSpPr/>
          <p:nvPr/>
        </p:nvSpPr>
        <p:spPr>
          <a:xfrm>
            <a:off x="4926076" y="1484375"/>
            <a:ext cx="3468624" cy="3494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1250" y="1479550"/>
            <a:ext cx="3478529" cy="3503929"/>
          </a:xfrm>
          <a:custGeom>
            <a:avLst/>
            <a:gdLst/>
            <a:ahLst/>
            <a:cxnLst/>
            <a:rect l="l" t="t" r="r" b="b"/>
            <a:pathLst>
              <a:path w="3478529" h="3503929">
                <a:moveTo>
                  <a:pt x="0" y="3503549"/>
                </a:moveTo>
                <a:lnTo>
                  <a:pt x="3478149" y="3503549"/>
                </a:lnTo>
                <a:lnTo>
                  <a:pt x="3478149" y="0"/>
                </a:lnTo>
                <a:lnTo>
                  <a:pt x="0" y="0"/>
                </a:lnTo>
                <a:lnTo>
                  <a:pt x="0" y="35035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328" y="6093920"/>
            <a:ext cx="1566547" cy="3540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93255" y="4724400"/>
            <a:ext cx="455295" cy="582295"/>
          </a:xfrm>
          <a:custGeom>
            <a:avLst/>
            <a:gdLst/>
            <a:ahLst/>
            <a:cxnLst/>
            <a:rect l="l" t="t" r="r" b="b"/>
            <a:pathLst>
              <a:path w="455295" h="582295">
                <a:moveTo>
                  <a:pt x="432044" y="29830"/>
                </a:moveTo>
                <a:lnTo>
                  <a:pt x="414449" y="36907"/>
                </a:lnTo>
                <a:lnTo>
                  <a:pt x="0" y="570357"/>
                </a:lnTo>
                <a:lnTo>
                  <a:pt x="15113" y="582168"/>
                </a:lnTo>
                <a:lnTo>
                  <a:pt x="429533" y="48634"/>
                </a:lnTo>
                <a:lnTo>
                  <a:pt x="432044" y="29830"/>
                </a:lnTo>
                <a:close/>
              </a:path>
              <a:path w="455295" h="582295">
                <a:moveTo>
                  <a:pt x="454090" y="9017"/>
                </a:moveTo>
                <a:lnTo>
                  <a:pt x="436118" y="9017"/>
                </a:lnTo>
                <a:lnTo>
                  <a:pt x="451230" y="20700"/>
                </a:lnTo>
                <a:lnTo>
                  <a:pt x="429533" y="48634"/>
                </a:lnTo>
                <a:lnTo>
                  <a:pt x="422528" y="101092"/>
                </a:lnTo>
                <a:lnTo>
                  <a:pt x="421894" y="106299"/>
                </a:lnTo>
                <a:lnTo>
                  <a:pt x="425576" y="111125"/>
                </a:lnTo>
                <a:lnTo>
                  <a:pt x="430784" y="111760"/>
                </a:lnTo>
                <a:lnTo>
                  <a:pt x="435991" y="112522"/>
                </a:lnTo>
                <a:lnTo>
                  <a:pt x="440817" y="108838"/>
                </a:lnTo>
                <a:lnTo>
                  <a:pt x="441451" y="103631"/>
                </a:lnTo>
                <a:lnTo>
                  <a:pt x="454090" y="9017"/>
                </a:lnTo>
                <a:close/>
              </a:path>
              <a:path w="455295" h="582295">
                <a:moveTo>
                  <a:pt x="455295" y="0"/>
                </a:moveTo>
                <a:lnTo>
                  <a:pt x="358267" y="38988"/>
                </a:lnTo>
                <a:lnTo>
                  <a:pt x="353314" y="40893"/>
                </a:lnTo>
                <a:lnTo>
                  <a:pt x="351027" y="46481"/>
                </a:lnTo>
                <a:lnTo>
                  <a:pt x="352933" y="51307"/>
                </a:lnTo>
                <a:lnTo>
                  <a:pt x="354965" y="56261"/>
                </a:lnTo>
                <a:lnTo>
                  <a:pt x="360425" y="58547"/>
                </a:lnTo>
                <a:lnTo>
                  <a:pt x="365378" y="56642"/>
                </a:lnTo>
                <a:lnTo>
                  <a:pt x="414449" y="36907"/>
                </a:lnTo>
                <a:lnTo>
                  <a:pt x="436118" y="9017"/>
                </a:lnTo>
                <a:lnTo>
                  <a:pt x="454090" y="9017"/>
                </a:lnTo>
                <a:lnTo>
                  <a:pt x="455295" y="0"/>
                </a:lnTo>
                <a:close/>
              </a:path>
              <a:path w="455295" h="582295">
                <a:moveTo>
                  <a:pt x="442031" y="13588"/>
                </a:moveTo>
                <a:lnTo>
                  <a:pt x="434213" y="13588"/>
                </a:lnTo>
                <a:lnTo>
                  <a:pt x="447167" y="23749"/>
                </a:lnTo>
                <a:lnTo>
                  <a:pt x="432044" y="29830"/>
                </a:lnTo>
                <a:lnTo>
                  <a:pt x="429533" y="48634"/>
                </a:lnTo>
                <a:lnTo>
                  <a:pt x="451230" y="20700"/>
                </a:lnTo>
                <a:lnTo>
                  <a:pt x="442031" y="13588"/>
                </a:lnTo>
                <a:close/>
              </a:path>
              <a:path w="455295" h="582295">
                <a:moveTo>
                  <a:pt x="436118" y="9017"/>
                </a:moveTo>
                <a:lnTo>
                  <a:pt x="414449" y="36907"/>
                </a:lnTo>
                <a:lnTo>
                  <a:pt x="432044" y="29830"/>
                </a:lnTo>
                <a:lnTo>
                  <a:pt x="434213" y="13588"/>
                </a:lnTo>
                <a:lnTo>
                  <a:pt x="442031" y="13588"/>
                </a:lnTo>
                <a:lnTo>
                  <a:pt x="436118" y="9017"/>
                </a:lnTo>
                <a:close/>
              </a:path>
              <a:path w="455295" h="582295">
                <a:moveTo>
                  <a:pt x="434213" y="13588"/>
                </a:moveTo>
                <a:lnTo>
                  <a:pt x="432044" y="29830"/>
                </a:lnTo>
                <a:lnTo>
                  <a:pt x="447167" y="23749"/>
                </a:lnTo>
                <a:lnTo>
                  <a:pt x="434213" y="135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7450" y="908050"/>
            <a:ext cx="3371850" cy="318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2687" y="903224"/>
            <a:ext cx="3381375" cy="3197225"/>
          </a:xfrm>
          <a:custGeom>
            <a:avLst/>
            <a:gdLst/>
            <a:ahLst/>
            <a:cxnLst/>
            <a:rect l="l" t="t" r="r" b="b"/>
            <a:pathLst>
              <a:path w="3381375" h="3197225">
                <a:moveTo>
                  <a:pt x="0" y="3197225"/>
                </a:moveTo>
                <a:lnTo>
                  <a:pt x="3381375" y="3197225"/>
                </a:lnTo>
                <a:lnTo>
                  <a:pt x="3381375" y="0"/>
                </a:lnTo>
                <a:lnTo>
                  <a:pt x="0" y="0"/>
                </a:lnTo>
                <a:lnTo>
                  <a:pt x="0" y="3197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1375" y="4230751"/>
            <a:ext cx="3335401" cy="2401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6612" y="4225988"/>
            <a:ext cx="3345179" cy="2411730"/>
          </a:xfrm>
          <a:custGeom>
            <a:avLst/>
            <a:gdLst/>
            <a:ahLst/>
            <a:cxnLst/>
            <a:rect l="l" t="t" r="r" b="b"/>
            <a:pathLst>
              <a:path w="3345179" h="2411729">
                <a:moveTo>
                  <a:pt x="0" y="2411349"/>
                </a:moveTo>
                <a:lnTo>
                  <a:pt x="3344926" y="2411349"/>
                </a:lnTo>
                <a:lnTo>
                  <a:pt x="3344926" y="0"/>
                </a:lnTo>
                <a:lnTo>
                  <a:pt x="0" y="0"/>
                </a:lnTo>
                <a:lnTo>
                  <a:pt x="0" y="24113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7675" y="6288087"/>
            <a:ext cx="1917064" cy="139065"/>
          </a:xfrm>
          <a:custGeom>
            <a:avLst/>
            <a:gdLst/>
            <a:ahLst/>
            <a:cxnLst/>
            <a:rect l="l" t="t" r="r" b="b"/>
            <a:pathLst>
              <a:path w="1917064" h="139064">
                <a:moveTo>
                  <a:pt x="92456" y="28181"/>
                </a:moveTo>
                <a:lnTo>
                  <a:pt x="0" y="87312"/>
                </a:lnTo>
                <a:lnTo>
                  <a:pt x="97027" y="138747"/>
                </a:lnTo>
                <a:lnTo>
                  <a:pt x="102743" y="136982"/>
                </a:lnTo>
                <a:lnTo>
                  <a:pt x="105156" y="132334"/>
                </a:lnTo>
                <a:lnTo>
                  <a:pt x="107695" y="127685"/>
                </a:lnTo>
                <a:lnTo>
                  <a:pt x="105918" y="121920"/>
                </a:lnTo>
                <a:lnTo>
                  <a:pt x="57149" y="96062"/>
                </a:lnTo>
                <a:lnTo>
                  <a:pt x="19176" y="96062"/>
                </a:lnTo>
                <a:lnTo>
                  <a:pt x="18414" y="77025"/>
                </a:lnTo>
                <a:lnTo>
                  <a:pt x="53694" y="75593"/>
                </a:lnTo>
                <a:lnTo>
                  <a:pt x="102743" y="44234"/>
                </a:lnTo>
                <a:lnTo>
                  <a:pt x="104012" y="38341"/>
                </a:lnTo>
                <a:lnTo>
                  <a:pt x="98425" y="29476"/>
                </a:lnTo>
                <a:lnTo>
                  <a:pt x="92456" y="28181"/>
                </a:lnTo>
                <a:close/>
              </a:path>
              <a:path w="1917064" h="139064">
                <a:moveTo>
                  <a:pt x="53694" y="75593"/>
                </a:moveTo>
                <a:lnTo>
                  <a:pt x="18414" y="77025"/>
                </a:lnTo>
                <a:lnTo>
                  <a:pt x="19176" y="96062"/>
                </a:lnTo>
                <a:lnTo>
                  <a:pt x="54452" y="94630"/>
                </a:lnTo>
                <a:lnTo>
                  <a:pt x="24002" y="94576"/>
                </a:lnTo>
                <a:lnTo>
                  <a:pt x="23368" y="78130"/>
                </a:lnTo>
                <a:lnTo>
                  <a:pt x="49726" y="78130"/>
                </a:lnTo>
                <a:lnTo>
                  <a:pt x="53694" y="75593"/>
                </a:lnTo>
                <a:close/>
              </a:path>
              <a:path w="1917064" h="139064">
                <a:moveTo>
                  <a:pt x="54452" y="94630"/>
                </a:moveTo>
                <a:lnTo>
                  <a:pt x="19176" y="96062"/>
                </a:lnTo>
                <a:lnTo>
                  <a:pt x="57149" y="96062"/>
                </a:lnTo>
                <a:lnTo>
                  <a:pt x="54452" y="94630"/>
                </a:lnTo>
                <a:close/>
              </a:path>
              <a:path w="1917064" h="139064">
                <a:moveTo>
                  <a:pt x="1915667" y="0"/>
                </a:moveTo>
                <a:lnTo>
                  <a:pt x="53694" y="75593"/>
                </a:lnTo>
                <a:lnTo>
                  <a:pt x="37769" y="85775"/>
                </a:lnTo>
                <a:lnTo>
                  <a:pt x="54452" y="94630"/>
                </a:lnTo>
                <a:lnTo>
                  <a:pt x="1916557" y="19037"/>
                </a:lnTo>
                <a:lnTo>
                  <a:pt x="1915667" y="0"/>
                </a:lnTo>
                <a:close/>
              </a:path>
              <a:path w="1917064" h="139064">
                <a:moveTo>
                  <a:pt x="23368" y="78130"/>
                </a:moveTo>
                <a:lnTo>
                  <a:pt x="24002" y="94576"/>
                </a:lnTo>
                <a:lnTo>
                  <a:pt x="37769" y="85775"/>
                </a:lnTo>
                <a:lnTo>
                  <a:pt x="23368" y="78130"/>
                </a:lnTo>
                <a:close/>
              </a:path>
              <a:path w="1917064" h="139064">
                <a:moveTo>
                  <a:pt x="37769" y="85775"/>
                </a:moveTo>
                <a:lnTo>
                  <a:pt x="24002" y="94576"/>
                </a:lnTo>
                <a:lnTo>
                  <a:pt x="54350" y="94576"/>
                </a:lnTo>
                <a:lnTo>
                  <a:pt x="37769" y="85775"/>
                </a:lnTo>
                <a:close/>
              </a:path>
              <a:path w="1917064" h="139064">
                <a:moveTo>
                  <a:pt x="49726" y="78130"/>
                </a:moveTo>
                <a:lnTo>
                  <a:pt x="23368" y="78130"/>
                </a:lnTo>
                <a:lnTo>
                  <a:pt x="37769" y="85775"/>
                </a:lnTo>
                <a:lnTo>
                  <a:pt x="49726" y="7813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94325" y="5300662"/>
            <a:ext cx="2212975" cy="5861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600" spc="-5" dirty="0">
                <a:latin typeface="Verdana"/>
                <a:cs typeface="Verdana"/>
              </a:rPr>
              <a:t>Κλικ </a:t>
            </a:r>
            <a:r>
              <a:rPr sz="1600" spc="-10" dirty="0">
                <a:latin typeface="Verdana"/>
                <a:cs typeface="Verdana"/>
              </a:rPr>
              <a:t>στο </a:t>
            </a:r>
            <a:r>
              <a:rPr sz="1600" b="1" spc="-10" dirty="0">
                <a:latin typeface="Verdana"/>
                <a:cs typeface="Verdana"/>
              </a:rPr>
              <a:t>Add</a:t>
            </a:r>
            <a:r>
              <a:rPr sz="1600" b="1" spc="6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&amp;</a:t>
            </a:r>
            <a:endParaRPr sz="16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Verdana"/>
                <a:cs typeface="Verdana"/>
              </a:rPr>
              <a:t>μετά στο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Continue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91351" y="3500373"/>
            <a:ext cx="209550" cy="1801495"/>
          </a:xfrm>
          <a:custGeom>
            <a:avLst/>
            <a:gdLst/>
            <a:ahLst/>
            <a:cxnLst/>
            <a:rect l="l" t="t" r="r" b="b"/>
            <a:pathLst>
              <a:path w="209550" h="1801495">
                <a:moveTo>
                  <a:pt x="158644" y="37728"/>
                </a:moveTo>
                <a:lnTo>
                  <a:pt x="147773" y="53200"/>
                </a:lnTo>
                <a:lnTo>
                  <a:pt x="0" y="1799463"/>
                </a:lnTo>
                <a:lnTo>
                  <a:pt x="18923" y="1801114"/>
                </a:lnTo>
                <a:lnTo>
                  <a:pt x="166814" y="54919"/>
                </a:lnTo>
                <a:lnTo>
                  <a:pt x="158644" y="37728"/>
                </a:lnTo>
                <a:close/>
              </a:path>
              <a:path w="209550" h="1801495">
                <a:moveTo>
                  <a:pt x="170481" y="18034"/>
                </a:moveTo>
                <a:lnTo>
                  <a:pt x="150749" y="18034"/>
                </a:lnTo>
                <a:lnTo>
                  <a:pt x="169799" y="19685"/>
                </a:lnTo>
                <a:lnTo>
                  <a:pt x="166814" y="54919"/>
                </a:lnTo>
                <a:lnTo>
                  <a:pt x="189483" y="102615"/>
                </a:lnTo>
                <a:lnTo>
                  <a:pt x="191770" y="107314"/>
                </a:lnTo>
                <a:lnTo>
                  <a:pt x="197484" y="109346"/>
                </a:lnTo>
                <a:lnTo>
                  <a:pt x="202183" y="107187"/>
                </a:lnTo>
                <a:lnTo>
                  <a:pt x="207009" y="104901"/>
                </a:lnTo>
                <a:lnTo>
                  <a:pt x="209042" y="99187"/>
                </a:lnTo>
                <a:lnTo>
                  <a:pt x="206755" y="94487"/>
                </a:lnTo>
                <a:lnTo>
                  <a:pt x="170481" y="18034"/>
                </a:lnTo>
                <a:close/>
              </a:path>
              <a:path w="209550" h="1801495">
                <a:moveTo>
                  <a:pt x="161925" y="0"/>
                </a:moveTo>
                <a:lnTo>
                  <a:pt x="98678" y="89915"/>
                </a:lnTo>
                <a:lnTo>
                  <a:pt x="99822" y="95758"/>
                </a:lnTo>
                <a:lnTo>
                  <a:pt x="104013" y="98805"/>
                </a:lnTo>
                <a:lnTo>
                  <a:pt x="108330" y="101853"/>
                </a:lnTo>
                <a:lnTo>
                  <a:pt x="114300" y="100837"/>
                </a:lnTo>
                <a:lnTo>
                  <a:pt x="147773" y="53200"/>
                </a:lnTo>
                <a:lnTo>
                  <a:pt x="150749" y="18034"/>
                </a:lnTo>
                <a:lnTo>
                  <a:pt x="170481" y="18034"/>
                </a:lnTo>
                <a:lnTo>
                  <a:pt x="161925" y="0"/>
                </a:lnTo>
                <a:close/>
              </a:path>
              <a:path w="209550" h="1801495">
                <a:moveTo>
                  <a:pt x="169519" y="22987"/>
                </a:moveTo>
                <a:lnTo>
                  <a:pt x="151638" y="22987"/>
                </a:lnTo>
                <a:lnTo>
                  <a:pt x="168021" y="24384"/>
                </a:lnTo>
                <a:lnTo>
                  <a:pt x="158644" y="37728"/>
                </a:lnTo>
                <a:lnTo>
                  <a:pt x="166814" y="54919"/>
                </a:lnTo>
                <a:lnTo>
                  <a:pt x="169519" y="22987"/>
                </a:lnTo>
                <a:close/>
              </a:path>
              <a:path w="209550" h="1801495">
                <a:moveTo>
                  <a:pt x="150749" y="18034"/>
                </a:moveTo>
                <a:lnTo>
                  <a:pt x="147773" y="53200"/>
                </a:lnTo>
                <a:lnTo>
                  <a:pt x="158644" y="37728"/>
                </a:lnTo>
                <a:lnTo>
                  <a:pt x="151638" y="22987"/>
                </a:lnTo>
                <a:lnTo>
                  <a:pt x="169519" y="22987"/>
                </a:lnTo>
                <a:lnTo>
                  <a:pt x="169799" y="19685"/>
                </a:lnTo>
                <a:lnTo>
                  <a:pt x="150749" y="18034"/>
                </a:lnTo>
                <a:close/>
              </a:path>
              <a:path w="209550" h="1801495">
                <a:moveTo>
                  <a:pt x="151638" y="22987"/>
                </a:moveTo>
                <a:lnTo>
                  <a:pt x="158644" y="37728"/>
                </a:lnTo>
                <a:lnTo>
                  <a:pt x="168021" y="24384"/>
                </a:lnTo>
                <a:lnTo>
                  <a:pt x="151638" y="2298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Μετατροπή </a:t>
            </a:r>
            <a:r>
              <a:rPr spc="-5" dirty="0"/>
              <a:t>Ποσοτικής </a:t>
            </a:r>
            <a:r>
              <a:rPr spc="-10" dirty="0"/>
              <a:t>Μεταβλητής </a:t>
            </a:r>
            <a:r>
              <a:rPr spc="-5" dirty="0"/>
              <a:t>σε</a:t>
            </a:r>
            <a:r>
              <a:rPr spc="15" dirty="0"/>
              <a:t> </a:t>
            </a:r>
            <a:r>
              <a:rPr dirty="0"/>
              <a:t>Ποιοτική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287" y="1465325"/>
            <a:ext cx="4464050" cy="4104004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434340" marR="313690" indent="-3429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433705" algn="l"/>
                <a:tab pos="434975" algn="l"/>
              </a:tabLst>
            </a:pP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15" dirty="0">
                <a:latin typeface="Calibri"/>
                <a:cs typeface="Calibri"/>
              </a:rPr>
              <a:t>αυτό τον τρόπο, </a:t>
            </a: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b="1" spc="-15" dirty="0">
                <a:latin typeface="Calibri"/>
                <a:cs typeface="Calibri"/>
              </a:rPr>
              <a:t>Data  </a:t>
            </a:r>
            <a:r>
              <a:rPr sz="2400" b="1" spc="-10" dirty="0">
                <a:latin typeface="Calibri"/>
                <a:cs typeface="Calibri"/>
              </a:rPr>
              <a:t>View </a:t>
            </a:r>
            <a:r>
              <a:rPr sz="2400" spc="-10" dirty="0">
                <a:latin typeface="Calibri"/>
                <a:cs typeface="Calibri"/>
              </a:rPr>
              <a:t>δημιουργήσαμε </a:t>
            </a:r>
            <a:r>
              <a:rPr sz="2400" dirty="0">
                <a:latin typeface="Calibri"/>
                <a:cs typeface="Calibri"/>
              </a:rPr>
              <a:t>μια </a:t>
            </a:r>
            <a:r>
              <a:rPr sz="2400" spc="-10" dirty="0">
                <a:latin typeface="Calibri"/>
                <a:cs typeface="Calibri"/>
              </a:rPr>
              <a:t>νέα  ποιοτική-διακριτή </a:t>
            </a:r>
            <a:r>
              <a:rPr sz="2400" spc="-15" dirty="0">
                <a:latin typeface="Calibri"/>
                <a:cs typeface="Calibri"/>
              </a:rPr>
              <a:t>μεταβλητή  </a:t>
            </a:r>
            <a:r>
              <a:rPr sz="2400" b="1" spc="-5" dirty="0">
                <a:latin typeface="Calibri"/>
                <a:cs typeface="Calibri"/>
              </a:rPr>
              <a:t>(BMI_dich)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dirty="0">
                <a:latin typeface="Calibri"/>
                <a:cs typeface="Calibri"/>
              </a:rPr>
              <a:t>μια </a:t>
            </a:r>
            <a:r>
              <a:rPr sz="2400" spc="-5" dirty="0">
                <a:latin typeface="Calibri"/>
                <a:cs typeface="Calibri"/>
              </a:rPr>
              <a:t>συνεχής  </a:t>
            </a:r>
            <a:r>
              <a:rPr sz="2400" b="1" spc="-5" dirty="0">
                <a:latin typeface="Calibri"/>
                <a:cs typeface="Calibri"/>
              </a:rPr>
              <a:t>(BMI)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η </a:t>
            </a:r>
            <a:r>
              <a:rPr sz="2400" spc="-5" dirty="0">
                <a:latin typeface="Calibri"/>
                <a:cs typeface="Calibri"/>
              </a:rPr>
              <a:t>οποία </a:t>
            </a:r>
            <a:r>
              <a:rPr sz="2400" spc="-10" dirty="0">
                <a:latin typeface="Calibri"/>
                <a:cs typeface="Calibri"/>
              </a:rPr>
              <a:t>χωρίζει </a:t>
            </a:r>
            <a:r>
              <a:rPr sz="2400" spc="-20" dirty="0">
                <a:latin typeface="Calibri"/>
                <a:cs typeface="Calibri"/>
              </a:rPr>
              <a:t>το  </a:t>
            </a:r>
            <a:r>
              <a:rPr sz="2400" spc="-15" dirty="0">
                <a:latin typeface="Calibri"/>
                <a:cs typeface="Calibri"/>
              </a:rPr>
              <a:t>δείγμα </a:t>
            </a:r>
            <a:r>
              <a:rPr sz="2400" spc="-10" dirty="0">
                <a:latin typeface="Calibri"/>
                <a:cs typeface="Calibri"/>
              </a:rPr>
              <a:t>μας </a:t>
            </a:r>
            <a:r>
              <a:rPr sz="2400" dirty="0">
                <a:latin typeface="Calibri"/>
                <a:cs typeface="Calibri"/>
              </a:rPr>
              <a:t>σε </a:t>
            </a: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υπο-ομάδες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33705" algn="l"/>
                <a:tab pos="434975" algn="l"/>
              </a:tabLst>
            </a:pPr>
            <a:r>
              <a:rPr sz="2400" b="1" spc="-5" dirty="0">
                <a:latin typeface="Calibri"/>
                <a:cs typeface="Calibri"/>
              </a:rPr>
              <a:t>1= Ελλιποβαρής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3705" algn="l"/>
                <a:tab pos="434975" algn="l"/>
              </a:tabLst>
            </a:pPr>
            <a:r>
              <a:rPr sz="2400" b="1" spc="-5" dirty="0">
                <a:latin typeface="Calibri"/>
                <a:cs typeface="Calibri"/>
              </a:rPr>
              <a:t>2= </a:t>
            </a:r>
            <a:r>
              <a:rPr sz="2400" b="1" spc="-10" dirty="0">
                <a:latin typeface="Calibri"/>
                <a:cs typeface="Calibri"/>
              </a:rPr>
              <a:t>Κανονικό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ΔΜΣ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33705" algn="l"/>
                <a:tab pos="434975" algn="l"/>
              </a:tabLst>
            </a:pPr>
            <a:r>
              <a:rPr sz="2400" b="1" spc="-5" dirty="0">
                <a:latin typeface="Calibri"/>
                <a:cs typeface="Calibri"/>
              </a:rPr>
              <a:t>3= </a:t>
            </a:r>
            <a:r>
              <a:rPr sz="2400" b="1" dirty="0">
                <a:latin typeface="Calibri"/>
                <a:cs typeface="Calibri"/>
              </a:rPr>
              <a:t>Υπέρβαρος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3705" algn="l"/>
                <a:tab pos="434975" algn="l"/>
              </a:tabLst>
            </a:pPr>
            <a:r>
              <a:rPr sz="2400" b="1" spc="-5" dirty="0">
                <a:latin typeface="Calibri"/>
                <a:cs typeface="Calibri"/>
              </a:rPr>
              <a:t>4= </a:t>
            </a:r>
            <a:r>
              <a:rPr sz="2400" b="1" spc="-10" dirty="0">
                <a:latin typeface="Calibri"/>
                <a:cs typeface="Calibri"/>
              </a:rPr>
              <a:t>Παχύσαρκος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326" y="1104963"/>
            <a:ext cx="3455924" cy="482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0" y="1100200"/>
            <a:ext cx="3465829" cy="4834255"/>
          </a:xfrm>
          <a:custGeom>
            <a:avLst/>
            <a:gdLst/>
            <a:ahLst/>
            <a:cxnLst/>
            <a:rect l="l" t="t" r="r" b="b"/>
            <a:pathLst>
              <a:path w="3465829" h="4834255">
                <a:moveTo>
                  <a:pt x="0" y="4833874"/>
                </a:moveTo>
                <a:lnTo>
                  <a:pt x="3465449" y="4833874"/>
                </a:lnTo>
                <a:lnTo>
                  <a:pt x="3465449" y="0"/>
                </a:lnTo>
                <a:lnTo>
                  <a:pt x="0" y="0"/>
                </a:lnTo>
                <a:lnTo>
                  <a:pt x="0" y="48338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490220"/>
            <a:ext cx="581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Βιβλιογραφία </a:t>
            </a:r>
            <a:r>
              <a:rPr sz="3600" dirty="0"/>
              <a:t>3</a:t>
            </a:r>
            <a:r>
              <a:rPr sz="3600" baseline="25462" dirty="0"/>
              <a:t>ου</a:t>
            </a:r>
            <a:r>
              <a:rPr sz="3600" spc="284" baseline="25462" dirty="0"/>
              <a:t> </a:t>
            </a:r>
            <a:r>
              <a:rPr sz="3600" spc="-10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78790" y="1481684"/>
            <a:ext cx="8455660" cy="247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marR="68580" indent="-287020" algn="just">
              <a:lnSpc>
                <a:spcPct val="114999"/>
              </a:lnSpc>
              <a:spcBef>
                <a:spcPts val="100"/>
              </a:spcBef>
              <a:buFont typeface="Arial"/>
              <a:buChar char="•"/>
              <a:tabLst>
                <a:tab pos="3505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Field, </a:t>
            </a:r>
            <a:r>
              <a:rPr sz="2000" spc="5" dirty="0">
                <a:solidFill>
                  <a:srgbClr val="001A4F"/>
                </a:solidFill>
                <a:latin typeface="Calibri"/>
                <a:cs typeface="Calibri"/>
              </a:rPr>
              <a:t>A.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(2009).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Discovering Statistics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using SPSS </a:t>
            </a:r>
            <a:r>
              <a:rPr sz="2000" i="1" spc="5" dirty="0">
                <a:solidFill>
                  <a:srgbClr val="001A4F"/>
                </a:solidFill>
                <a:latin typeface="Calibri"/>
                <a:cs typeface="Calibri"/>
              </a:rPr>
              <a:t>(3</a:t>
            </a:r>
            <a:r>
              <a:rPr sz="1950" i="1" spc="7" baseline="25641" dirty="0">
                <a:solidFill>
                  <a:srgbClr val="001A4F"/>
                </a:solidFill>
                <a:latin typeface="Calibri"/>
                <a:cs typeface="Calibri"/>
              </a:rPr>
              <a:t>rd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edition)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London: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Sage  Publications.</a:t>
            </a:r>
            <a:endParaRPr sz="2000">
              <a:latin typeface="Calibri"/>
              <a:cs typeface="Calibri"/>
            </a:endParaRPr>
          </a:p>
          <a:p>
            <a:pPr marL="349885" marR="68580" indent="-287020" algn="just">
              <a:lnSpc>
                <a:spcPts val="2760"/>
              </a:lnSpc>
              <a:spcBef>
                <a:spcPts val="150"/>
              </a:spcBef>
              <a:buFont typeface="Arial"/>
              <a:buChar char="•"/>
              <a:tabLst>
                <a:tab pos="3505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Ntoumanis,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N.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(2013).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Step-by-Step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Guide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to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SPSS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for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Sport and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Exercise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Studies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London:</a:t>
            </a:r>
            <a:r>
              <a:rPr sz="2000" spc="-8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Routledge.</a:t>
            </a:r>
            <a:endParaRPr sz="2000">
              <a:latin typeface="Calibri"/>
              <a:cs typeface="Calibri"/>
            </a:endParaRPr>
          </a:p>
          <a:p>
            <a:pPr marL="349885" marR="68580" indent="-287020" algn="just">
              <a:lnSpc>
                <a:spcPts val="2760"/>
              </a:lnSpc>
              <a:spcBef>
                <a:spcPts val="5"/>
              </a:spcBef>
              <a:buFont typeface="Arial"/>
              <a:buChar char="•"/>
              <a:tabLst>
                <a:tab pos="3505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Παπαϊωάννου,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Α.,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Ζουρμπάνος,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Ν.,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&amp;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Μίνος, Γ.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(2016).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Εφαρμογές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της 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στις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Επιστήμες του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Αθλητισμού </a:t>
            </a:r>
            <a:r>
              <a:rPr sz="2000" i="1" spc="-20" dirty="0">
                <a:solidFill>
                  <a:srgbClr val="001A4F"/>
                </a:solidFill>
                <a:latin typeface="Calibri"/>
                <a:cs typeface="Calibri"/>
              </a:rPr>
              <a:t>και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της Υγείας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με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την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χρήση του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SPSS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Θεσσαλονίκη: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7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Δίσιγμα.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508" y="301878"/>
            <a:ext cx="75838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Υπολογισμός </a:t>
            </a:r>
            <a:r>
              <a:rPr sz="3200" dirty="0"/>
              <a:t>– </a:t>
            </a:r>
            <a:r>
              <a:rPr sz="3200" spc="-5" dirty="0"/>
              <a:t>Δημιουργία </a:t>
            </a:r>
            <a:r>
              <a:rPr sz="3200" spc="-10" dirty="0"/>
              <a:t>νέας</a:t>
            </a:r>
            <a:r>
              <a:rPr sz="3200" spc="-90" dirty="0"/>
              <a:t> </a:t>
            </a:r>
            <a:r>
              <a:rPr sz="3200" spc="-10" dirty="0"/>
              <a:t>μεταβλητής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2742" y="1111757"/>
            <a:ext cx="8341359" cy="48431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6350" indent="-342900" algn="just">
              <a:lnSpc>
                <a:spcPct val="9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Ας </a:t>
            </a:r>
            <a:r>
              <a:rPr sz="2000" spc="-10" dirty="0">
                <a:latin typeface="Calibri"/>
                <a:cs typeface="Calibri"/>
              </a:rPr>
              <a:t>υποθέσουμε </a:t>
            </a:r>
            <a:r>
              <a:rPr sz="2000" spc="-5" dirty="0">
                <a:latin typeface="Calibri"/>
                <a:cs typeface="Calibri"/>
              </a:rPr>
              <a:t>ότι θέλουμε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5" dirty="0">
                <a:latin typeface="Calibri"/>
                <a:cs typeface="Calibri"/>
              </a:rPr>
              <a:t>δημιουργήσουμε μια </a:t>
            </a:r>
            <a:r>
              <a:rPr sz="2000" spc="-10" dirty="0">
                <a:latin typeface="Calibri"/>
                <a:cs typeface="Calibri"/>
              </a:rPr>
              <a:t>νέα </a:t>
            </a:r>
            <a:r>
              <a:rPr sz="2000" dirty="0">
                <a:latin typeface="Calibri"/>
                <a:cs typeface="Calibri"/>
              </a:rPr>
              <a:t>στήλη </a:t>
            </a:r>
            <a:r>
              <a:rPr sz="2000" spc="-10" dirty="0">
                <a:latin typeface="Calibri"/>
                <a:cs typeface="Calibri"/>
              </a:rPr>
              <a:t>(μεταβλητή)  </a:t>
            </a:r>
            <a:r>
              <a:rPr sz="2000" dirty="0">
                <a:latin typeface="Calibri"/>
                <a:cs typeface="Calibri"/>
              </a:rPr>
              <a:t>στο </a:t>
            </a:r>
            <a:r>
              <a:rPr sz="2000" spc="-10" dirty="0">
                <a:latin typeface="Calibri"/>
                <a:cs typeface="Calibri"/>
              </a:rPr>
              <a:t>φάκελο </a:t>
            </a:r>
            <a:r>
              <a:rPr sz="2000" spc="-15" dirty="0">
                <a:latin typeface="Calibri"/>
                <a:cs typeface="Calibri"/>
              </a:rPr>
              <a:t>των </a:t>
            </a:r>
            <a:r>
              <a:rPr sz="2000" spc="-10" dirty="0">
                <a:latin typeface="Calibri"/>
                <a:cs typeface="Calibri"/>
              </a:rPr>
              <a:t>δεδομένων </a:t>
            </a:r>
            <a:r>
              <a:rPr sz="2000" spc="-5" dirty="0">
                <a:latin typeface="Calibri"/>
                <a:cs typeface="Calibri"/>
              </a:rPr>
              <a:t>μας </a:t>
            </a:r>
            <a:r>
              <a:rPr sz="2000" spc="-10" dirty="0">
                <a:latin typeface="Calibri"/>
                <a:cs typeface="Calibri"/>
              </a:rPr>
              <a:t>που </a:t>
            </a:r>
            <a:r>
              <a:rPr sz="2000" spc="-5" dirty="0">
                <a:latin typeface="Calibri"/>
                <a:cs typeface="Calibri"/>
              </a:rPr>
              <a:t>αντιπροσωπεύει </a:t>
            </a:r>
            <a:r>
              <a:rPr sz="2000" spc="-10" dirty="0">
                <a:latin typeface="Calibri"/>
                <a:cs typeface="Calibri"/>
              </a:rPr>
              <a:t>τον </a:t>
            </a:r>
            <a:r>
              <a:rPr sz="2000" spc="-15" dirty="0">
                <a:latin typeface="Calibri"/>
                <a:cs typeface="Calibri"/>
              </a:rPr>
              <a:t>μέσο </a:t>
            </a:r>
            <a:r>
              <a:rPr sz="2000" spc="-5" dirty="0">
                <a:latin typeface="Calibri"/>
                <a:cs typeface="Calibri"/>
              </a:rPr>
              <a:t>όρο </a:t>
            </a:r>
            <a:r>
              <a:rPr sz="2000" spc="-10" dirty="0">
                <a:latin typeface="Calibri"/>
                <a:cs typeface="Calibri"/>
              </a:rPr>
              <a:t>άλλων  μεταβλητών που </a:t>
            </a:r>
            <a:r>
              <a:rPr sz="2000" spc="-5" dirty="0">
                <a:latin typeface="Calibri"/>
                <a:cs typeface="Calibri"/>
              </a:rPr>
              <a:t>μετράνε </a:t>
            </a:r>
            <a:r>
              <a:rPr sz="2000" spc="-10" dirty="0">
                <a:latin typeface="Calibri"/>
                <a:cs typeface="Calibri"/>
              </a:rPr>
              <a:t>το </a:t>
            </a:r>
            <a:r>
              <a:rPr sz="2000" spc="-5" dirty="0">
                <a:latin typeface="Calibri"/>
                <a:cs typeface="Calibri"/>
              </a:rPr>
              <a:t>ίδιο </a:t>
            </a:r>
            <a:r>
              <a:rPr sz="2000" spc="-10" dirty="0">
                <a:latin typeface="Calibri"/>
                <a:cs typeface="Calibri"/>
              </a:rPr>
              <a:t>στοιχείο </a:t>
            </a:r>
            <a:r>
              <a:rPr sz="2000" spc="-5" dirty="0">
                <a:latin typeface="Calibri"/>
                <a:cs typeface="Calibri"/>
              </a:rPr>
              <a:t>π.χ. </a:t>
            </a:r>
            <a:r>
              <a:rPr sz="2000" dirty="0">
                <a:latin typeface="Calibri"/>
                <a:cs typeface="Calibri"/>
              </a:rPr>
              <a:t>αν </a:t>
            </a:r>
            <a:r>
              <a:rPr sz="2000" spc="-15" dirty="0">
                <a:latin typeface="Calibri"/>
                <a:cs typeface="Calibri"/>
              </a:rPr>
              <a:t>είχαμε </a:t>
            </a:r>
            <a:r>
              <a:rPr sz="2000" dirty="0">
                <a:latin typeface="Calibri"/>
                <a:cs typeface="Calibri"/>
              </a:rPr>
              <a:t>5 </a:t>
            </a:r>
            <a:r>
              <a:rPr sz="2000" spc="-10" dirty="0">
                <a:latin typeface="Calibri"/>
                <a:cs typeface="Calibri"/>
              </a:rPr>
              <a:t>διαφορετικές  ερωτήσεις/μεταβλητές που </a:t>
            </a:r>
            <a:r>
              <a:rPr sz="2000" spc="-5" dirty="0">
                <a:latin typeface="Calibri"/>
                <a:cs typeface="Calibri"/>
              </a:rPr>
              <a:t>μετράνε </a:t>
            </a:r>
            <a:r>
              <a:rPr sz="2000" spc="-15" dirty="0">
                <a:latin typeface="Calibri"/>
                <a:cs typeface="Calibri"/>
              </a:rPr>
              <a:t>ικανότητα </a:t>
            </a:r>
            <a:r>
              <a:rPr sz="2000" spc="-5" dirty="0">
                <a:latin typeface="Calibri"/>
                <a:cs typeface="Calibri"/>
              </a:rPr>
              <a:t>(competence)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10" dirty="0">
                <a:latin typeface="Calibri"/>
                <a:cs typeface="Calibri"/>
              </a:rPr>
              <a:t>θέλουμε 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5" dirty="0">
                <a:latin typeface="Calibri"/>
                <a:cs typeface="Calibri"/>
              </a:rPr>
              <a:t>δημιουργήσουμε </a:t>
            </a:r>
            <a:r>
              <a:rPr sz="2000" dirty="0">
                <a:latin typeface="Calibri"/>
                <a:cs typeface="Calibri"/>
              </a:rPr>
              <a:t>μια </a:t>
            </a:r>
            <a:r>
              <a:rPr sz="2000" spc="-5" dirty="0">
                <a:latin typeface="Calibri"/>
                <a:cs typeface="Calibri"/>
              </a:rPr>
              <a:t>νέα </a:t>
            </a:r>
            <a:r>
              <a:rPr sz="2000" dirty="0">
                <a:latin typeface="Calibri"/>
                <a:cs typeface="Calibri"/>
              </a:rPr>
              <a:t>στήλη </a:t>
            </a:r>
            <a:r>
              <a:rPr sz="2000" spc="-10" dirty="0">
                <a:latin typeface="Calibri"/>
                <a:cs typeface="Calibri"/>
              </a:rPr>
              <a:t>που </a:t>
            </a:r>
            <a:r>
              <a:rPr sz="2000" spc="-5" dirty="0">
                <a:latin typeface="Calibri"/>
                <a:cs typeface="Calibri"/>
              </a:rPr>
              <a:t>αντιπροσωπεύει τον </a:t>
            </a:r>
            <a:r>
              <a:rPr sz="2000" spc="-10" dirty="0">
                <a:latin typeface="Calibri"/>
                <a:cs typeface="Calibri"/>
              </a:rPr>
              <a:t>μέσο </a:t>
            </a:r>
            <a:r>
              <a:rPr sz="2000" spc="-5" dirty="0">
                <a:latin typeface="Calibri"/>
                <a:cs typeface="Calibri"/>
              </a:rPr>
              <a:t>όρο από  αυτές τις 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ερωτήσεις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Υπάρχουν </a:t>
            </a:r>
            <a:r>
              <a:rPr sz="2000" b="1" dirty="0">
                <a:latin typeface="Calibri"/>
                <a:cs typeface="Calibri"/>
              </a:rPr>
              <a:t>δυο </a:t>
            </a:r>
            <a:r>
              <a:rPr sz="2000" b="1" spc="-5" dirty="0">
                <a:latin typeface="Calibri"/>
                <a:cs typeface="Calibri"/>
              </a:rPr>
              <a:t>τρόποι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5" dirty="0">
                <a:latin typeface="Calibri"/>
                <a:cs typeface="Calibri"/>
              </a:rPr>
              <a:t>γίνει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αυτό.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Πρώτος τρόπος: </a:t>
            </a:r>
            <a:r>
              <a:rPr sz="2000" b="1" spc="-25" dirty="0">
                <a:latin typeface="Calibri"/>
                <a:cs typeface="Calibri"/>
              </a:rPr>
              <a:t>Transform </a:t>
            </a:r>
            <a:r>
              <a:rPr sz="2000" b="1" dirty="0">
                <a:latin typeface="Calibri"/>
                <a:cs typeface="Calibri"/>
              </a:rPr>
              <a:t>→ </a:t>
            </a:r>
            <a:r>
              <a:rPr sz="2000" b="1" spc="-10" dirty="0">
                <a:latin typeface="Calibri"/>
                <a:cs typeface="Calibri"/>
              </a:rPr>
              <a:t>Compute </a:t>
            </a:r>
            <a:r>
              <a:rPr sz="2000" b="1" spc="-15" dirty="0">
                <a:latin typeface="Calibri"/>
                <a:cs typeface="Calibri"/>
              </a:rPr>
              <a:t>Variable </a:t>
            </a:r>
            <a:r>
              <a:rPr sz="2000" dirty="0">
                <a:latin typeface="Calibri"/>
                <a:cs typeface="Calibri"/>
              </a:rPr>
              <a:t>στο </a:t>
            </a:r>
            <a:r>
              <a:rPr sz="2000" b="1" spc="-40" dirty="0">
                <a:latin typeface="Calibri"/>
                <a:cs typeface="Calibri"/>
              </a:rPr>
              <a:t>Target </a:t>
            </a:r>
            <a:r>
              <a:rPr sz="2000" b="1" spc="-15" dirty="0">
                <a:latin typeface="Calibri"/>
                <a:cs typeface="Calibri"/>
              </a:rPr>
              <a:t>Variable </a:t>
            </a:r>
            <a:r>
              <a:rPr sz="2000" spc="-15" dirty="0">
                <a:latin typeface="Calibri"/>
                <a:cs typeface="Calibri"/>
              </a:rPr>
              <a:t>δίνω  </a:t>
            </a:r>
            <a:r>
              <a:rPr sz="2000" spc="-5" dirty="0">
                <a:latin typeface="Calibri"/>
                <a:cs typeface="Calibri"/>
              </a:rPr>
              <a:t>όνομα </a:t>
            </a:r>
            <a:r>
              <a:rPr sz="2000" spc="5" dirty="0">
                <a:latin typeface="Calibri"/>
                <a:cs typeface="Calibri"/>
              </a:rPr>
              <a:t>στη </a:t>
            </a:r>
            <a:r>
              <a:rPr sz="2000" spc="-15" dirty="0">
                <a:latin typeface="Calibri"/>
                <a:cs typeface="Calibri"/>
              </a:rPr>
              <a:t>νέα </a:t>
            </a:r>
            <a:r>
              <a:rPr sz="2000" spc="-10" dirty="0">
                <a:latin typeface="Calibri"/>
                <a:cs typeface="Calibri"/>
              </a:rPr>
              <a:t>μεταβλητή π.χ. </a:t>
            </a:r>
            <a:r>
              <a:rPr sz="2000" b="1" spc="-10" dirty="0">
                <a:latin typeface="Calibri"/>
                <a:cs typeface="Calibri"/>
              </a:rPr>
              <a:t>competence</a:t>
            </a:r>
            <a:r>
              <a:rPr sz="2000" spc="-10" dirty="0">
                <a:latin typeface="Calibri"/>
                <a:cs typeface="Calibri"/>
              </a:rPr>
              <a:t>. </a:t>
            </a:r>
            <a:r>
              <a:rPr sz="2000" spc="-5" dirty="0">
                <a:latin typeface="Calibri"/>
                <a:cs typeface="Calibri"/>
              </a:rPr>
              <a:t>Στο </a:t>
            </a:r>
            <a:r>
              <a:rPr sz="2000" spc="-20" dirty="0">
                <a:latin typeface="Calibri"/>
                <a:cs typeface="Calibri"/>
              </a:rPr>
              <a:t>κουτί </a:t>
            </a:r>
            <a:r>
              <a:rPr sz="2000" b="1" spc="-5" dirty="0">
                <a:latin typeface="Calibri"/>
                <a:cs typeface="Calibri"/>
              </a:rPr>
              <a:t>Numeric Expressions  </a:t>
            </a:r>
            <a:r>
              <a:rPr sz="2000" spc="-5" dirty="0">
                <a:latin typeface="Calibri"/>
                <a:cs typeface="Calibri"/>
              </a:rPr>
              <a:t>πρέπει </a:t>
            </a:r>
            <a:r>
              <a:rPr sz="2000" dirty="0">
                <a:latin typeface="Calibri"/>
                <a:cs typeface="Calibri"/>
              </a:rPr>
              <a:t>να </a:t>
            </a:r>
            <a:r>
              <a:rPr sz="2000" spc="-10" dirty="0">
                <a:latin typeface="Calibri"/>
                <a:cs typeface="Calibri"/>
              </a:rPr>
              <a:t>προσθέσω </a:t>
            </a:r>
            <a:r>
              <a:rPr sz="2000" dirty="0">
                <a:latin typeface="Calibri"/>
                <a:cs typeface="Calibri"/>
              </a:rPr>
              <a:t>τις </a:t>
            </a:r>
            <a:r>
              <a:rPr sz="2000" spc="-10" dirty="0">
                <a:latin typeface="Calibri"/>
                <a:cs typeface="Calibri"/>
              </a:rPr>
              <a:t>μεταβλητές </a:t>
            </a:r>
            <a:r>
              <a:rPr sz="2000" spc="-25" dirty="0">
                <a:latin typeface="Calibri"/>
                <a:cs typeface="Calibri"/>
              </a:rPr>
              <a:t>και </a:t>
            </a:r>
            <a:r>
              <a:rPr sz="2000" spc="-10" dirty="0">
                <a:latin typeface="Calibri"/>
                <a:cs typeface="Calibri"/>
              </a:rPr>
              <a:t>να </a:t>
            </a:r>
            <a:r>
              <a:rPr sz="2000" dirty="0">
                <a:latin typeface="Calibri"/>
                <a:cs typeface="Calibri"/>
              </a:rPr>
              <a:t>τις </a:t>
            </a:r>
            <a:r>
              <a:rPr sz="2000" spc="-10" dirty="0">
                <a:latin typeface="Calibri"/>
                <a:cs typeface="Calibri"/>
              </a:rPr>
              <a:t>διαιρέσω </a:t>
            </a:r>
            <a:r>
              <a:rPr sz="2000" dirty="0">
                <a:latin typeface="Calibri"/>
                <a:cs typeface="Calibri"/>
              </a:rPr>
              <a:t>με </a:t>
            </a:r>
            <a:r>
              <a:rPr sz="2000" spc="-10" dirty="0">
                <a:latin typeface="Calibri"/>
                <a:cs typeface="Calibri"/>
              </a:rPr>
              <a:t>τον αριθμό των  μεταβλητών, δηλαδή: </a:t>
            </a:r>
            <a:r>
              <a:rPr sz="2000" b="1" spc="-5" dirty="0">
                <a:latin typeface="Calibri"/>
                <a:cs typeface="Calibri"/>
              </a:rPr>
              <a:t>(compet_1 </a:t>
            </a:r>
            <a:r>
              <a:rPr sz="2000" b="1" dirty="0">
                <a:latin typeface="Calibri"/>
                <a:cs typeface="Calibri"/>
              </a:rPr>
              <a:t>+ </a:t>
            </a:r>
            <a:r>
              <a:rPr sz="2000" b="1" spc="-5" dirty="0">
                <a:latin typeface="Calibri"/>
                <a:cs typeface="Calibri"/>
              </a:rPr>
              <a:t>compet_2 </a:t>
            </a:r>
            <a:r>
              <a:rPr sz="2000" b="1" dirty="0">
                <a:latin typeface="Calibri"/>
                <a:cs typeface="Calibri"/>
              </a:rPr>
              <a:t>+ </a:t>
            </a:r>
            <a:r>
              <a:rPr sz="2000" b="1" spc="-10" dirty="0">
                <a:latin typeface="Calibri"/>
                <a:cs typeface="Calibri"/>
              </a:rPr>
              <a:t>compet_3 </a:t>
            </a:r>
            <a:r>
              <a:rPr sz="2000" b="1" dirty="0">
                <a:latin typeface="Calibri"/>
                <a:cs typeface="Calibri"/>
              </a:rPr>
              <a:t>+ </a:t>
            </a:r>
            <a:r>
              <a:rPr sz="2000" b="1" spc="-10" dirty="0">
                <a:latin typeface="Calibri"/>
                <a:cs typeface="Calibri"/>
              </a:rPr>
              <a:t>compet_4 </a:t>
            </a:r>
            <a:r>
              <a:rPr sz="2000" b="1" dirty="0">
                <a:latin typeface="Calibri"/>
                <a:cs typeface="Calibri"/>
              </a:rPr>
              <a:t>+  </a:t>
            </a:r>
            <a:r>
              <a:rPr sz="2000" b="1" spc="-5" dirty="0">
                <a:latin typeface="Calibri"/>
                <a:cs typeface="Calibri"/>
              </a:rPr>
              <a:t>compet_5)/5</a:t>
            </a:r>
            <a:r>
              <a:rPr sz="2000" spc="-5" dirty="0">
                <a:latin typeface="Calibri"/>
                <a:cs typeface="Calibri"/>
              </a:rPr>
              <a:t>. Δεν </a:t>
            </a:r>
            <a:r>
              <a:rPr sz="2000" spc="-10" dirty="0">
                <a:latin typeface="Calibri"/>
                <a:cs typeface="Calibri"/>
              </a:rPr>
              <a:t>γράφουμε </a:t>
            </a:r>
            <a:r>
              <a:rPr sz="2000" spc="-5" dirty="0">
                <a:latin typeface="Calibri"/>
                <a:cs typeface="Calibri"/>
              </a:rPr>
              <a:t>τίποτα. </a:t>
            </a:r>
            <a:r>
              <a:rPr sz="2000" dirty="0">
                <a:latin typeface="Calibri"/>
                <a:cs typeface="Calibri"/>
              </a:rPr>
              <a:t>Με </a:t>
            </a:r>
            <a:r>
              <a:rPr sz="2000" spc="-20" dirty="0">
                <a:latin typeface="Calibri"/>
                <a:cs typeface="Calibri"/>
              </a:rPr>
              <a:t>την </a:t>
            </a:r>
            <a:r>
              <a:rPr sz="2000" spc="-15" dirty="0">
                <a:latin typeface="Calibri"/>
                <a:cs typeface="Calibri"/>
              </a:rPr>
              <a:t>αριθμομηχανή αρχικά </a:t>
            </a:r>
            <a:r>
              <a:rPr sz="2000" spc="-10" dirty="0">
                <a:latin typeface="Calibri"/>
                <a:cs typeface="Calibri"/>
              </a:rPr>
              <a:t>ανοίγω  παρένθεση, </a:t>
            </a:r>
            <a:r>
              <a:rPr sz="2000" spc="-5" dirty="0">
                <a:latin typeface="Calibri"/>
                <a:cs typeface="Calibri"/>
              </a:rPr>
              <a:t>επιλέγω </a:t>
            </a:r>
            <a:r>
              <a:rPr sz="2000" dirty="0">
                <a:latin typeface="Calibri"/>
                <a:cs typeface="Calibri"/>
              </a:rPr>
              <a:t>μια-μια τις </a:t>
            </a:r>
            <a:r>
              <a:rPr sz="2000" spc="-10" dirty="0">
                <a:latin typeface="Calibri"/>
                <a:cs typeface="Calibri"/>
              </a:rPr>
              <a:t>μεταβλητές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dirty="0">
                <a:latin typeface="Calibri"/>
                <a:cs typeface="Calibri"/>
              </a:rPr>
              <a:t>τις </a:t>
            </a:r>
            <a:r>
              <a:rPr sz="2000" spc="-10" dirty="0">
                <a:latin typeface="Calibri"/>
                <a:cs typeface="Calibri"/>
              </a:rPr>
              <a:t>μετακινώ </a:t>
            </a:r>
            <a:r>
              <a:rPr sz="2000" spc="-5" dirty="0">
                <a:latin typeface="Calibri"/>
                <a:cs typeface="Calibri"/>
              </a:rPr>
              <a:t>από </a:t>
            </a:r>
            <a:r>
              <a:rPr sz="2000" spc="-10" dirty="0">
                <a:latin typeface="Calibri"/>
                <a:cs typeface="Calibri"/>
              </a:rPr>
              <a:t>δεξιά μέσα  </a:t>
            </a:r>
            <a:r>
              <a:rPr sz="2000" dirty="0">
                <a:latin typeface="Calibri"/>
                <a:cs typeface="Calibri"/>
              </a:rPr>
              <a:t>στο </a:t>
            </a:r>
            <a:r>
              <a:rPr sz="2000" spc="-15" dirty="0">
                <a:latin typeface="Calibri"/>
                <a:cs typeface="Calibri"/>
              </a:rPr>
              <a:t>κουτί </a:t>
            </a:r>
            <a:r>
              <a:rPr sz="2000" spc="-5" dirty="0">
                <a:latin typeface="Calibri"/>
                <a:cs typeface="Calibri"/>
              </a:rPr>
              <a:t>Numeric Expressions </a:t>
            </a:r>
            <a:r>
              <a:rPr sz="2000" dirty="0">
                <a:latin typeface="Calibri"/>
                <a:cs typeface="Calibri"/>
              </a:rPr>
              <a:t>με </a:t>
            </a:r>
            <a:r>
              <a:rPr sz="2000" spc="-5" dirty="0">
                <a:latin typeface="Calibri"/>
                <a:cs typeface="Calibri"/>
              </a:rPr>
              <a:t>το μαύρο </a:t>
            </a:r>
            <a:r>
              <a:rPr sz="2000" spc="-10" dirty="0">
                <a:latin typeface="Calibri"/>
                <a:cs typeface="Calibri"/>
              </a:rPr>
              <a:t>βελάκι. </a:t>
            </a:r>
            <a:r>
              <a:rPr sz="2000" dirty="0">
                <a:latin typeface="Calibri"/>
                <a:cs typeface="Calibri"/>
              </a:rPr>
              <a:t>Κάθε </a:t>
            </a:r>
            <a:r>
              <a:rPr sz="2000" spc="-5" dirty="0">
                <a:latin typeface="Calibri"/>
                <a:cs typeface="Calibri"/>
              </a:rPr>
              <a:t>φορά </a:t>
            </a:r>
            <a:r>
              <a:rPr sz="2000" dirty="0">
                <a:latin typeface="Calibri"/>
                <a:cs typeface="Calibri"/>
              </a:rPr>
              <a:t>που </a:t>
            </a:r>
            <a:r>
              <a:rPr sz="2000" spc="-10" dirty="0">
                <a:latin typeface="Calibri"/>
                <a:cs typeface="Calibri"/>
              </a:rPr>
              <a:t>περνάω  </a:t>
            </a:r>
            <a:r>
              <a:rPr sz="2000" dirty="0">
                <a:latin typeface="Calibri"/>
                <a:cs typeface="Calibri"/>
              </a:rPr>
              <a:t>στο </a:t>
            </a:r>
            <a:r>
              <a:rPr sz="2000" spc="-5" dirty="0">
                <a:latin typeface="Calibri"/>
                <a:cs typeface="Calibri"/>
              </a:rPr>
              <a:t>Numeric Expressions </a:t>
            </a:r>
            <a:r>
              <a:rPr sz="2000" dirty="0">
                <a:latin typeface="Calibri"/>
                <a:cs typeface="Calibri"/>
              </a:rPr>
              <a:t>μια </a:t>
            </a:r>
            <a:r>
              <a:rPr sz="2000" spc="-10" dirty="0">
                <a:latin typeface="Calibri"/>
                <a:cs typeface="Calibri"/>
              </a:rPr>
              <a:t>μεταβλητή, </a:t>
            </a:r>
            <a:r>
              <a:rPr sz="2000" spc="-5" dirty="0">
                <a:latin typeface="Calibri"/>
                <a:cs typeface="Calibri"/>
              </a:rPr>
              <a:t>επιλέγω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5" dirty="0">
                <a:latin typeface="Calibri"/>
                <a:cs typeface="Calibri"/>
              </a:rPr>
              <a:t>το </a:t>
            </a:r>
            <a:r>
              <a:rPr sz="2000" b="1" dirty="0">
                <a:latin typeface="Calibri"/>
                <a:cs typeface="Calibri"/>
              </a:rPr>
              <a:t>+ </a:t>
            </a:r>
            <a:r>
              <a:rPr sz="2000" dirty="0">
                <a:latin typeface="Calibri"/>
                <a:cs typeface="Calibri"/>
              </a:rPr>
              <a:t>για </a:t>
            </a:r>
            <a:r>
              <a:rPr sz="2000" spc="-15" dirty="0">
                <a:latin typeface="Calibri"/>
                <a:cs typeface="Calibri"/>
              </a:rPr>
              <a:t>την </a:t>
            </a:r>
            <a:r>
              <a:rPr sz="2000" spc="-10" dirty="0">
                <a:latin typeface="Calibri"/>
                <a:cs typeface="Calibri"/>
              </a:rPr>
              <a:t>πρόσθεση.  </a:t>
            </a:r>
            <a:r>
              <a:rPr sz="2000" spc="-5" dirty="0">
                <a:latin typeface="Calibri"/>
                <a:cs typeface="Calibri"/>
              </a:rPr>
              <a:t>Στο </a:t>
            </a:r>
            <a:r>
              <a:rPr sz="2000" spc="-10" dirty="0">
                <a:latin typeface="Calibri"/>
                <a:cs typeface="Calibri"/>
              </a:rPr>
              <a:t>τέλος κλείνω </a:t>
            </a:r>
            <a:r>
              <a:rPr sz="2000" spc="-15" dirty="0">
                <a:latin typeface="Calibri"/>
                <a:cs typeface="Calibri"/>
              </a:rPr>
              <a:t>την </a:t>
            </a:r>
            <a:r>
              <a:rPr sz="2000" spc="-10" dirty="0">
                <a:latin typeface="Calibri"/>
                <a:cs typeface="Calibri"/>
              </a:rPr>
              <a:t>παρένθεση, </a:t>
            </a:r>
            <a:r>
              <a:rPr sz="2000" spc="-5" dirty="0">
                <a:latin typeface="Calibri"/>
                <a:cs typeface="Calibri"/>
              </a:rPr>
              <a:t>επιλέγω </a:t>
            </a:r>
            <a:r>
              <a:rPr sz="2000" spc="-10" dirty="0">
                <a:latin typeface="Calibri"/>
                <a:cs typeface="Calibri"/>
              </a:rPr>
              <a:t>το σύμβολο </a:t>
            </a:r>
            <a:r>
              <a:rPr sz="2000" dirty="0">
                <a:latin typeface="Calibri"/>
                <a:cs typeface="Calibri"/>
              </a:rPr>
              <a:t>της </a:t>
            </a:r>
            <a:r>
              <a:rPr sz="2000" spc="-10" dirty="0">
                <a:latin typeface="Calibri"/>
                <a:cs typeface="Calibri"/>
              </a:rPr>
              <a:t>διαίρεσης </a:t>
            </a:r>
            <a:r>
              <a:rPr sz="2000" spc="-5" dirty="0">
                <a:latin typeface="Calibri"/>
                <a:cs typeface="Calibri"/>
              </a:rPr>
              <a:t>(/),  διαιρώ </a:t>
            </a:r>
            <a:r>
              <a:rPr sz="2000" dirty="0">
                <a:latin typeface="Calibri"/>
                <a:cs typeface="Calibri"/>
              </a:rPr>
              <a:t>με </a:t>
            </a:r>
            <a:r>
              <a:rPr sz="2000" spc="-5" dirty="0">
                <a:latin typeface="Calibri"/>
                <a:cs typeface="Calibri"/>
              </a:rPr>
              <a:t>το </a:t>
            </a:r>
            <a:r>
              <a:rPr sz="2000" dirty="0">
                <a:latin typeface="Calibri"/>
                <a:cs typeface="Calibri"/>
              </a:rPr>
              <a:t>5 </a:t>
            </a:r>
            <a:r>
              <a:rPr sz="2000" spc="-5" dirty="0">
                <a:latin typeface="Calibri"/>
                <a:cs typeface="Calibri"/>
              </a:rPr>
              <a:t>(αριθμός </a:t>
            </a:r>
            <a:r>
              <a:rPr sz="2000" spc="-10" dirty="0">
                <a:latin typeface="Calibri"/>
                <a:cs typeface="Calibri"/>
              </a:rPr>
              <a:t>μεταβλητών </a:t>
            </a:r>
            <a:r>
              <a:rPr sz="2000" spc="-5" dirty="0">
                <a:latin typeface="Calibri"/>
                <a:cs typeface="Calibri"/>
              </a:rPr>
              <a:t>μέσα </a:t>
            </a:r>
            <a:r>
              <a:rPr sz="2000" spc="-10" dirty="0">
                <a:latin typeface="Calibri"/>
                <a:cs typeface="Calibri"/>
              </a:rPr>
              <a:t>στην παρένθεση) </a:t>
            </a:r>
            <a:r>
              <a:rPr sz="2000" spc="-20" dirty="0">
                <a:latin typeface="Calibri"/>
                <a:cs typeface="Calibri"/>
              </a:rPr>
              <a:t>και </a:t>
            </a:r>
            <a:r>
              <a:rPr sz="2000" spc="-15" dirty="0">
                <a:latin typeface="Calibri"/>
                <a:cs typeface="Calibri"/>
              </a:rPr>
              <a:t>πατάω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ΟΚ.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508" y="301878"/>
            <a:ext cx="75838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Υπολογισμός </a:t>
            </a:r>
            <a:r>
              <a:rPr sz="3200" dirty="0"/>
              <a:t>– </a:t>
            </a:r>
            <a:r>
              <a:rPr sz="3200" spc="-5" dirty="0"/>
              <a:t>Δημιουργία </a:t>
            </a:r>
            <a:r>
              <a:rPr sz="3200" spc="-10" dirty="0"/>
              <a:t>νέας</a:t>
            </a:r>
            <a:r>
              <a:rPr sz="3200" spc="-90" dirty="0"/>
              <a:t> </a:t>
            </a:r>
            <a:r>
              <a:rPr sz="3200" spc="-10" dirty="0"/>
              <a:t>μεταβλητής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11187" y="1268475"/>
            <a:ext cx="3168650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425" y="1263650"/>
            <a:ext cx="3178175" cy="2602230"/>
          </a:xfrm>
          <a:custGeom>
            <a:avLst/>
            <a:gdLst/>
            <a:ahLst/>
            <a:cxnLst/>
            <a:rect l="l" t="t" r="r" b="b"/>
            <a:pathLst>
              <a:path w="3178175" h="2602229">
                <a:moveTo>
                  <a:pt x="0" y="2601849"/>
                </a:moveTo>
                <a:lnTo>
                  <a:pt x="3178175" y="2601849"/>
                </a:lnTo>
                <a:lnTo>
                  <a:pt x="3178175" y="0"/>
                </a:lnTo>
                <a:lnTo>
                  <a:pt x="0" y="0"/>
                </a:lnTo>
                <a:lnTo>
                  <a:pt x="0" y="26018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4726" y="1268475"/>
            <a:ext cx="4175125" cy="424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79900" y="1263650"/>
            <a:ext cx="4184650" cy="4257675"/>
          </a:xfrm>
          <a:custGeom>
            <a:avLst/>
            <a:gdLst/>
            <a:ahLst/>
            <a:cxnLst/>
            <a:rect l="l" t="t" r="r" b="b"/>
            <a:pathLst>
              <a:path w="4184650" h="4257675">
                <a:moveTo>
                  <a:pt x="0" y="4257675"/>
                </a:moveTo>
                <a:lnTo>
                  <a:pt x="4184650" y="4257675"/>
                </a:lnTo>
                <a:lnTo>
                  <a:pt x="4184650" y="0"/>
                </a:lnTo>
                <a:lnTo>
                  <a:pt x="0" y="0"/>
                </a:lnTo>
                <a:lnTo>
                  <a:pt x="0" y="4257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5576" y="5516562"/>
            <a:ext cx="1656080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latin typeface="Verdana"/>
                <a:cs typeface="Verdana"/>
              </a:rPr>
              <a:t>Κλικ </a:t>
            </a:r>
            <a:r>
              <a:rPr sz="1800" spc="-5" dirty="0">
                <a:latin typeface="Verdana"/>
                <a:cs typeface="Verdana"/>
              </a:rPr>
              <a:t>στο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b="1" spc="5" dirty="0">
                <a:latin typeface="Verdana"/>
                <a:cs typeface="Verdana"/>
              </a:rPr>
              <a:t>ΟΚ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48353" y="5206238"/>
            <a:ext cx="1441450" cy="505459"/>
          </a:xfrm>
          <a:custGeom>
            <a:avLst/>
            <a:gdLst/>
            <a:ahLst/>
            <a:cxnLst/>
            <a:rect l="l" t="t" r="r" b="b"/>
            <a:pathLst>
              <a:path w="1441450" h="505460">
                <a:moveTo>
                  <a:pt x="1386772" y="30862"/>
                </a:moveTo>
                <a:lnTo>
                  <a:pt x="0" y="487019"/>
                </a:lnTo>
                <a:lnTo>
                  <a:pt x="5842" y="505104"/>
                </a:lnTo>
                <a:lnTo>
                  <a:pt x="1392817" y="48955"/>
                </a:lnTo>
                <a:lnTo>
                  <a:pt x="1405341" y="34828"/>
                </a:lnTo>
                <a:lnTo>
                  <a:pt x="1386772" y="30862"/>
                </a:lnTo>
                <a:close/>
              </a:path>
              <a:path w="1441450" h="505460">
                <a:moveTo>
                  <a:pt x="1426336" y="19812"/>
                </a:moveTo>
                <a:lnTo>
                  <a:pt x="1420368" y="19812"/>
                </a:lnTo>
                <a:lnTo>
                  <a:pt x="1426210" y="37973"/>
                </a:lnTo>
                <a:lnTo>
                  <a:pt x="1392817" y="48955"/>
                </a:lnTo>
                <a:lnTo>
                  <a:pt x="1357630" y="88646"/>
                </a:lnTo>
                <a:lnTo>
                  <a:pt x="1354201" y="92583"/>
                </a:lnTo>
                <a:lnTo>
                  <a:pt x="1354582" y="98552"/>
                </a:lnTo>
                <a:lnTo>
                  <a:pt x="1358519" y="101981"/>
                </a:lnTo>
                <a:lnTo>
                  <a:pt x="1362456" y="105537"/>
                </a:lnTo>
                <a:lnTo>
                  <a:pt x="1368425" y="105156"/>
                </a:lnTo>
                <a:lnTo>
                  <a:pt x="1371854" y="101218"/>
                </a:lnTo>
                <a:lnTo>
                  <a:pt x="1441196" y="22987"/>
                </a:lnTo>
                <a:lnTo>
                  <a:pt x="1426336" y="19812"/>
                </a:lnTo>
                <a:close/>
              </a:path>
              <a:path w="1441450" h="505460">
                <a:moveTo>
                  <a:pt x="1405341" y="34828"/>
                </a:moveTo>
                <a:lnTo>
                  <a:pt x="1392817" y="48955"/>
                </a:lnTo>
                <a:lnTo>
                  <a:pt x="1425437" y="38227"/>
                </a:lnTo>
                <a:lnTo>
                  <a:pt x="1421257" y="38227"/>
                </a:lnTo>
                <a:lnTo>
                  <a:pt x="1405341" y="34828"/>
                </a:lnTo>
                <a:close/>
              </a:path>
              <a:path w="1441450" h="505460">
                <a:moveTo>
                  <a:pt x="1416177" y="22606"/>
                </a:moveTo>
                <a:lnTo>
                  <a:pt x="1405341" y="34828"/>
                </a:lnTo>
                <a:lnTo>
                  <a:pt x="1421257" y="38227"/>
                </a:lnTo>
                <a:lnTo>
                  <a:pt x="1416177" y="22606"/>
                </a:lnTo>
                <a:close/>
              </a:path>
              <a:path w="1441450" h="505460">
                <a:moveTo>
                  <a:pt x="1421266" y="22606"/>
                </a:moveTo>
                <a:lnTo>
                  <a:pt x="1416177" y="22606"/>
                </a:lnTo>
                <a:lnTo>
                  <a:pt x="1421257" y="38227"/>
                </a:lnTo>
                <a:lnTo>
                  <a:pt x="1425437" y="38227"/>
                </a:lnTo>
                <a:lnTo>
                  <a:pt x="1426210" y="37973"/>
                </a:lnTo>
                <a:lnTo>
                  <a:pt x="1421266" y="22606"/>
                </a:lnTo>
                <a:close/>
              </a:path>
              <a:path w="1441450" h="505460">
                <a:moveTo>
                  <a:pt x="1420368" y="19812"/>
                </a:moveTo>
                <a:lnTo>
                  <a:pt x="1386772" y="30862"/>
                </a:lnTo>
                <a:lnTo>
                  <a:pt x="1405341" y="34828"/>
                </a:lnTo>
                <a:lnTo>
                  <a:pt x="1416177" y="22606"/>
                </a:lnTo>
                <a:lnTo>
                  <a:pt x="1421266" y="22606"/>
                </a:lnTo>
                <a:lnTo>
                  <a:pt x="1420368" y="19812"/>
                </a:lnTo>
                <a:close/>
              </a:path>
              <a:path w="1441450" h="505460">
                <a:moveTo>
                  <a:pt x="1333881" y="0"/>
                </a:moveTo>
                <a:lnTo>
                  <a:pt x="1328801" y="3301"/>
                </a:lnTo>
                <a:lnTo>
                  <a:pt x="1327658" y="8509"/>
                </a:lnTo>
                <a:lnTo>
                  <a:pt x="1326642" y="13588"/>
                </a:lnTo>
                <a:lnTo>
                  <a:pt x="1329817" y="18668"/>
                </a:lnTo>
                <a:lnTo>
                  <a:pt x="1386772" y="30862"/>
                </a:lnTo>
                <a:lnTo>
                  <a:pt x="1420368" y="19812"/>
                </a:lnTo>
                <a:lnTo>
                  <a:pt x="1426336" y="19812"/>
                </a:lnTo>
                <a:lnTo>
                  <a:pt x="1338961" y="1143"/>
                </a:lnTo>
                <a:lnTo>
                  <a:pt x="13338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3850" y="4149788"/>
            <a:ext cx="3743325" cy="9226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 marR="104139" algn="just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latin typeface="Verdana"/>
                <a:cs typeface="Verdana"/>
              </a:rPr>
              <a:t>Επιλέγω </a:t>
            </a:r>
            <a:r>
              <a:rPr sz="1800" spc="-5" dirty="0">
                <a:latin typeface="Verdana"/>
                <a:cs typeface="Verdana"/>
              </a:rPr>
              <a:t>compet_1, το περνάω  στο Numeric expressions </a:t>
            </a:r>
            <a:r>
              <a:rPr sz="1800" dirty="0">
                <a:latin typeface="Verdana"/>
                <a:cs typeface="Verdana"/>
              </a:rPr>
              <a:t>με </a:t>
            </a:r>
            <a:r>
              <a:rPr sz="1800" spc="-5" dirty="0">
                <a:latin typeface="Verdana"/>
                <a:cs typeface="Verdana"/>
              </a:rPr>
              <a:t>το  μαύρο βελάκι </a:t>
            </a:r>
            <a:r>
              <a:rPr sz="1800" dirty="0">
                <a:latin typeface="Verdana"/>
                <a:cs typeface="Verdana"/>
              </a:rPr>
              <a:t>και </a:t>
            </a:r>
            <a:r>
              <a:rPr sz="1800" spc="-5" dirty="0">
                <a:latin typeface="Verdana"/>
                <a:cs typeface="Verdana"/>
              </a:rPr>
              <a:t>πατάω </a:t>
            </a:r>
            <a:r>
              <a:rPr sz="1800" b="1" dirty="0">
                <a:latin typeface="Verdana"/>
                <a:cs typeface="Verdana"/>
              </a:rPr>
              <a:t>+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κοκ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60063" y="2924175"/>
            <a:ext cx="1520190" cy="1692275"/>
          </a:xfrm>
          <a:custGeom>
            <a:avLst/>
            <a:gdLst/>
            <a:ahLst/>
            <a:cxnLst/>
            <a:rect l="l" t="t" r="r" b="b"/>
            <a:pathLst>
              <a:path w="1520189" h="1692275">
                <a:moveTo>
                  <a:pt x="1494794" y="28105"/>
                </a:moveTo>
                <a:lnTo>
                  <a:pt x="1476787" y="33907"/>
                </a:lnTo>
                <a:lnTo>
                  <a:pt x="0" y="1679575"/>
                </a:lnTo>
                <a:lnTo>
                  <a:pt x="14224" y="1692275"/>
                </a:lnTo>
                <a:lnTo>
                  <a:pt x="1491021" y="46457"/>
                </a:lnTo>
                <a:lnTo>
                  <a:pt x="1494794" y="28105"/>
                </a:lnTo>
                <a:close/>
              </a:path>
              <a:path w="1520189" h="1692275">
                <a:moveTo>
                  <a:pt x="1518493" y="7620"/>
                </a:moveTo>
                <a:lnTo>
                  <a:pt x="1500377" y="7620"/>
                </a:lnTo>
                <a:lnTo>
                  <a:pt x="1514475" y="20320"/>
                </a:lnTo>
                <a:lnTo>
                  <a:pt x="1491021" y="46457"/>
                </a:lnTo>
                <a:lnTo>
                  <a:pt x="1480312" y="98551"/>
                </a:lnTo>
                <a:lnTo>
                  <a:pt x="1479169" y="103632"/>
                </a:lnTo>
                <a:lnTo>
                  <a:pt x="1482471" y="108712"/>
                </a:lnTo>
                <a:lnTo>
                  <a:pt x="1487677" y="109727"/>
                </a:lnTo>
                <a:lnTo>
                  <a:pt x="1492758" y="110871"/>
                </a:lnTo>
                <a:lnTo>
                  <a:pt x="1497838" y="107569"/>
                </a:lnTo>
                <a:lnTo>
                  <a:pt x="1498981" y="102362"/>
                </a:lnTo>
                <a:lnTo>
                  <a:pt x="1518493" y="7620"/>
                </a:lnTo>
                <a:close/>
              </a:path>
              <a:path w="1520189" h="1692275">
                <a:moveTo>
                  <a:pt x="1520063" y="0"/>
                </a:moveTo>
                <a:lnTo>
                  <a:pt x="1420495" y="32003"/>
                </a:lnTo>
                <a:lnTo>
                  <a:pt x="1415541" y="33654"/>
                </a:lnTo>
                <a:lnTo>
                  <a:pt x="1412748" y="38988"/>
                </a:lnTo>
                <a:lnTo>
                  <a:pt x="1414399" y="43941"/>
                </a:lnTo>
                <a:lnTo>
                  <a:pt x="1415923" y="49022"/>
                </a:lnTo>
                <a:lnTo>
                  <a:pt x="1421384" y="51688"/>
                </a:lnTo>
                <a:lnTo>
                  <a:pt x="1426337" y="50164"/>
                </a:lnTo>
                <a:lnTo>
                  <a:pt x="1476787" y="33907"/>
                </a:lnTo>
                <a:lnTo>
                  <a:pt x="1500377" y="7620"/>
                </a:lnTo>
                <a:lnTo>
                  <a:pt x="1518493" y="7620"/>
                </a:lnTo>
                <a:lnTo>
                  <a:pt x="1520063" y="0"/>
                </a:lnTo>
                <a:close/>
              </a:path>
              <a:path w="1520189" h="1692275">
                <a:moveTo>
                  <a:pt x="1505311" y="12064"/>
                </a:moveTo>
                <a:lnTo>
                  <a:pt x="1498091" y="12064"/>
                </a:lnTo>
                <a:lnTo>
                  <a:pt x="1510284" y="23113"/>
                </a:lnTo>
                <a:lnTo>
                  <a:pt x="1494794" y="28105"/>
                </a:lnTo>
                <a:lnTo>
                  <a:pt x="1491021" y="46457"/>
                </a:lnTo>
                <a:lnTo>
                  <a:pt x="1514475" y="20320"/>
                </a:lnTo>
                <a:lnTo>
                  <a:pt x="1505311" y="12064"/>
                </a:lnTo>
                <a:close/>
              </a:path>
              <a:path w="1520189" h="1692275">
                <a:moveTo>
                  <a:pt x="1500377" y="7620"/>
                </a:moveTo>
                <a:lnTo>
                  <a:pt x="1476787" y="33907"/>
                </a:lnTo>
                <a:lnTo>
                  <a:pt x="1494794" y="28105"/>
                </a:lnTo>
                <a:lnTo>
                  <a:pt x="1498091" y="12064"/>
                </a:lnTo>
                <a:lnTo>
                  <a:pt x="1505311" y="12064"/>
                </a:lnTo>
                <a:lnTo>
                  <a:pt x="1500377" y="7620"/>
                </a:lnTo>
                <a:close/>
              </a:path>
              <a:path w="1520189" h="1692275">
                <a:moveTo>
                  <a:pt x="1498091" y="12064"/>
                </a:moveTo>
                <a:lnTo>
                  <a:pt x="1494794" y="28105"/>
                </a:lnTo>
                <a:lnTo>
                  <a:pt x="1510284" y="23113"/>
                </a:lnTo>
                <a:lnTo>
                  <a:pt x="1498091" y="1206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8158" y="3392423"/>
            <a:ext cx="426720" cy="1221105"/>
          </a:xfrm>
          <a:custGeom>
            <a:avLst/>
            <a:gdLst/>
            <a:ahLst/>
            <a:cxnLst/>
            <a:rect l="l" t="t" r="r" b="b"/>
            <a:pathLst>
              <a:path w="426720" h="1221104">
                <a:moveTo>
                  <a:pt x="391086" y="36016"/>
                </a:moveTo>
                <a:lnTo>
                  <a:pt x="377029" y="48605"/>
                </a:lnTo>
                <a:lnTo>
                  <a:pt x="0" y="1214755"/>
                </a:lnTo>
                <a:lnTo>
                  <a:pt x="18033" y="1220596"/>
                </a:lnTo>
                <a:lnTo>
                  <a:pt x="395141" y="54586"/>
                </a:lnTo>
                <a:lnTo>
                  <a:pt x="391086" y="36016"/>
                </a:lnTo>
                <a:close/>
              </a:path>
              <a:path w="426720" h="1221104">
                <a:moveTo>
                  <a:pt x="406025" y="15112"/>
                </a:moveTo>
                <a:lnTo>
                  <a:pt x="387857" y="15112"/>
                </a:lnTo>
                <a:lnTo>
                  <a:pt x="406018" y="20954"/>
                </a:lnTo>
                <a:lnTo>
                  <a:pt x="395141" y="54586"/>
                </a:lnTo>
                <a:lnTo>
                  <a:pt x="407542" y="111378"/>
                </a:lnTo>
                <a:lnTo>
                  <a:pt x="412622" y="114553"/>
                </a:lnTo>
                <a:lnTo>
                  <a:pt x="417829" y="113537"/>
                </a:lnTo>
                <a:lnTo>
                  <a:pt x="422909" y="112395"/>
                </a:lnTo>
                <a:lnTo>
                  <a:pt x="426212" y="107314"/>
                </a:lnTo>
                <a:lnTo>
                  <a:pt x="406025" y="15112"/>
                </a:lnTo>
                <a:close/>
              </a:path>
              <a:path w="426720" h="1221104">
                <a:moveTo>
                  <a:pt x="402716" y="0"/>
                </a:moveTo>
                <a:lnTo>
                  <a:pt x="320928" y="73278"/>
                </a:lnTo>
                <a:lnTo>
                  <a:pt x="320547" y="79248"/>
                </a:lnTo>
                <a:lnTo>
                  <a:pt x="324103" y="83185"/>
                </a:lnTo>
                <a:lnTo>
                  <a:pt x="327532" y="87122"/>
                </a:lnTo>
                <a:lnTo>
                  <a:pt x="333628" y="87502"/>
                </a:lnTo>
                <a:lnTo>
                  <a:pt x="377029" y="48605"/>
                </a:lnTo>
                <a:lnTo>
                  <a:pt x="387857" y="15112"/>
                </a:lnTo>
                <a:lnTo>
                  <a:pt x="406025" y="15112"/>
                </a:lnTo>
                <a:lnTo>
                  <a:pt x="402716" y="0"/>
                </a:lnTo>
                <a:close/>
              </a:path>
              <a:path w="426720" h="1221104">
                <a:moveTo>
                  <a:pt x="403255" y="20065"/>
                </a:moveTo>
                <a:lnTo>
                  <a:pt x="387603" y="20065"/>
                </a:lnTo>
                <a:lnTo>
                  <a:pt x="403225" y="25146"/>
                </a:lnTo>
                <a:lnTo>
                  <a:pt x="391086" y="36016"/>
                </a:lnTo>
                <a:lnTo>
                  <a:pt x="395141" y="54586"/>
                </a:lnTo>
                <a:lnTo>
                  <a:pt x="406018" y="20954"/>
                </a:lnTo>
                <a:lnTo>
                  <a:pt x="403255" y="20065"/>
                </a:lnTo>
                <a:close/>
              </a:path>
              <a:path w="426720" h="1221104">
                <a:moveTo>
                  <a:pt x="387857" y="15112"/>
                </a:moveTo>
                <a:lnTo>
                  <a:pt x="377029" y="48605"/>
                </a:lnTo>
                <a:lnTo>
                  <a:pt x="391086" y="36016"/>
                </a:lnTo>
                <a:lnTo>
                  <a:pt x="387603" y="20065"/>
                </a:lnTo>
                <a:lnTo>
                  <a:pt x="403255" y="20065"/>
                </a:lnTo>
                <a:lnTo>
                  <a:pt x="387857" y="15112"/>
                </a:lnTo>
                <a:close/>
              </a:path>
              <a:path w="426720" h="1221104">
                <a:moveTo>
                  <a:pt x="387603" y="20065"/>
                </a:moveTo>
                <a:lnTo>
                  <a:pt x="391086" y="36016"/>
                </a:lnTo>
                <a:lnTo>
                  <a:pt x="403225" y="25146"/>
                </a:lnTo>
                <a:lnTo>
                  <a:pt x="387603" y="200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73652" y="2781300"/>
            <a:ext cx="1290955" cy="1804670"/>
          </a:xfrm>
          <a:custGeom>
            <a:avLst/>
            <a:gdLst/>
            <a:ahLst/>
            <a:cxnLst/>
            <a:rect l="l" t="t" r="r" b="b"/>
            <a:pathLst>
              <a:path w="1290954" h="1804670">
                <a:moveTo>
                  <a:pt x="1268626" y="30706"/>
                </a:moveTo>
                <a:lnTo>
                  <a:pt x="1251257" y="38553"/>
                </a:lnTo>
                <a:lnTo>
                  <a:pt x="0" y="1793113"/>
                </a:lnTo>
                <a:lnTo>
                  <a:pt x="15621" y="1804162"/>
                </a:lnTo>
                <a:lnTo>
                  <a:pt x="1266897" y="49401"/>
                </a:lnTo>
                <a:lnTo>
                  <a:pt x="1268626" y="30706"/>
                </a:lnTo>
                <a:close/>
              </a:path>
              <a:path w="1290954" h="1804670">
                <a:moveTo>
                  <a:pt x="1289678" y="9778"/>
                </a:moveTo>
                <a:lnTo>
                  <a:pt x="1271777" y="9778"/>
                </a:lnTo>
                <a:lnTo>
                  <a:pt x="1287272" y="20827"/>
                </a:lnTo>
                <a:lnTo>
                  <a:pt x="1266897" y="49401"/>
                </a:lnTo>
                <a:lnTo>
                  <a:pt x="1261999" y="102362"/>
                </a:lnTo>
                <a:lnTo>
                  <a:pt x="1261490" y="107569"/>
                </a:lnTo>
                <a:lnTo>
                  <a:pt x="1265427" y="112267"/>
                </a:lnTo>
                <a:lnTo>
                  <a:pt x="1270635" y="112649"/>
                </a:lnTo>
                <a:lnTo>
                  <a:pt x="1275842" y="113157"/>
                </a:lnTo>
                <a:lnTo>
                  <a:pt x="1280540" y="109347"/>
                </a:lnTo>
                <a:lnTo>
                  <a:pt x="1281049" y="104012"/>
                </a:lnTo>
                <a:lnTo>
                  <a:pt x="1289678" y="9778"/>
                </a:lnTo>
                <a:close/>
              </a:path>
              <a:path w="1290954" h="1804670">
                <a:moveTo>
                  <a:pt x="1290574" y="0"/>
                </a:moveTo>
                <a:lnTo>
                  <a:pt x="1190371" y="45085"/>
                </a:lnTo>
                <a:lnTo>
                  <a:pt x="1188339" y="50673"/>
                </a:lnTo>
                <a:lnTo>
                  <a:pt x="1192657" y="60325"/>
                </a:lnTo>
                <a:lnTo>
                  <a:pt x="1198245" y="62484"/>
                </a:lnTo>
                <a:lnTo>
                  <a:pt x="1251257" y="38553"/>
                </a:lnTo>
                <a:lnTo>
                  <a:pt x="1271777" y="9778"/>
                </a:lnTo>
                <a:lnTo>
                  <a:pt x="1289678" y="9778"/>
                </a:lnTo>
                <a:lnTo>
                  <a:pt x="1290574" y="0"/>
                </a:lnTo>
                <a:close/>
              </a:path>
              <a:path w="1290954" h="1804670">
                <a:moveTo>
                  <a:pt x="1278367" y="14477"/>
                </a:moveTo>
                <a:lnTo>
                  <a:pt x="1270127" y="14477"/>
                </a:lnTo>
                <a:lnTo>
                  <a:pt x="1283462" y="24002"/>
                </a:lnTo>
                <a:lnTo>
                  <a:pt x="1268626" y="30706"/>
                </a:lnTo>
                <a:lnTo>
                  <a:pt x="1266897" y="49401"/>
                </a:lnTo>
                <a:lnTo>
                  <a:pt x="1287272" y="20827"/>
                </a:lnTo>
                <a:lnTo>
                  <a:pt x="1278367" y="14477"/>
                </a:lnTo>
                <a:close/>
              </a:path>
              <a:path w="1290954" h="1804670">
                <a:moveTo>
                  <a:pt x="1271777" y="9778"/>
                </a:moveTo>
                <a:lnTo>
                  <a:pt x="1251257" y="38553"/>
                </a:lnTo>
                <a:lnTo>
                  <a:pt x="1268626" y="30706"/>
                </a:lnTo>
                <a:lnTo>
                  <a:pt x="1270127" y="14477"/>
                </a:lnTo>
                <a:lnTo>
                  <a:pt x="1278367" y="14477"/>
                </a:lnTo>
                <a:lnTo>
                  <a:pt x="1271777" y="9778"/>
                </a:lnTo>
                <a:close/>
              </a:path>
              <a:path w="1290954" h="1804670">
                <a:moveTo>
                  <a:pt x="1270127" y="14477"/>
                </a:moveTo>
                <a:lnTo>
                  <a:pt x="1268626" y="30706"/>
                </a:lnTo>
                <a:lnTo>
                  <a:pt x="1283462" y="24002"/>
                </a:lnTo>
                <a:lnTo>
                  <a:pt x="1270127" y="144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508" y="375031"/>
            <a:ext cx="75838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Υπολογισμός </a:t>
            </a:r>
            <a:r>
              <a:rPr sz="3200" dirty="0"/>
              <a:t>– </a:t>
            </a:r>
            <a:r>
              <a:rPr sz="3200" spc="-5" dirty="0"/>
              <a:t>Δημιουργία </a:t>
            </a:r>
            <a:r>
              <a:rPr sz="3200" spc="-10" dirty="0"/>
              <a:t>νέας</a:t>
            </a:r>
            <a:r>
              <a:rPr sz="3200" spc="-90" dirty="0"/>
              <a:t> </a:t>
            </a:r>
            <a:r>
              <a:rPr sz="3200" spc="-10" dirty="0"/>
              <a:t>μεταβλητής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2742" y="1354963"/>
            <a:ext cx="8456295" cy="448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4404360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Δεύτερος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τρόπος: </a:t>
            </a:r>
            <a:r>
              <a:rPr sz="2400" b="1" spc="-30" dirty="0">
                <a:latin typeface="Calibri"/>
                <a:cs typeface="Calibri"/>
              </a:rPr>
              <a:t>Transform </a:t>
            </a:r>
            <a:r>
              <a:rPr sz="2400" b="1" dirty="0">
                <a:latin typeface="Calibri"/>
                <a:cs typeface="Calibri"/>
              </a:rPr>
              <a:t>→ </a:t>
            </a:r>
            <a:r>
              <a:rPr sz="2400" b="1" spc="-10" dirty="0">
                <a:latin typeface="Calibri"/>
                <a:cs typeface="Calibri"/>
              </a:rPr>
              <a:t>Compute </a:t>
            </a:r>
            <a:r>
              <a:rPr sz="2400" b="1" spc="-20" dirty="0">
                <a:latin typeface="Calibri"/>
                <a:cs typeface="Calibri"/>
              </a:rPr>
              <a:t>Variable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b="1" spc="-45" dirty="0">
                <a:latin typeface="Calibri"/>
                <a:cs typeface="Calibri"/>
              </a:rPr>
              <a:t>Target  </a:t>
            </a:r>
            <a:r>
              <a:rPr sz="2400" b="1" spc="-20" dirty="0">
                <a:latin typeface="Calibri"/>
                <a:cs typeface="Calibri"/>
              </a:rPr>
              <a:t>Variable </a:t>
            </a:r>
            <a:r>
              <a:rPr sz="2400" spc="-15" dirty="0">
                <a:latin typeface="Calibri"/>
                <a:cs typeface="Calibri"/>
              </a:rPr>
              <a:t>δίνω </a:t>
            </a:r>
            <a:r>
              <a:rPr sz="2400" spc="-10" dirty="0">
                <a:latin typeface="Calibri"/>
                <a:cs typeface="Calibri"/>
              </a:rPr>
              <a:t>όνομα </a:t>
            </a:r>
            <a:r>
              <a:rPr sz="2400" spc="5" dirty="0">
                <a:latin typeface="Calibri"/>
                <a:cs typeface="Calibri"/>
              </a:rPr>
              <a:t>στη </a:t>
            </a:r>
            <a:r>
              <a:rPr sz="2400" spc="-10" dirty="0">
                <a:latin typeface="Calibri"/>
                <a:cs typeface="Calibri"/>
              </a:rPr>
              <a:t>νέα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dirty="0">
                <a:latin typeface="Calibri"/>
                <a:cs typeface="Calibri"/>
              </a:rPr>
              <a:t>π.χ. </a:t>
            </a:r>
            <a:r>
              <a:rPr sz="2400" b="1" spc="-5" dirty="0">
                <a:latin typeface="Calibri"/>
                <a:cs typeface="Calibri"/>
              </a:rPr>
              <a:t>competence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spc="-10" dirty="0">
                <a:latin typeface="Calibri"/>
                <a:cs typeface="Calibri"/>
              </a:rPr>
              <a:t>Στο 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b="1" spc="-5" dirty="0">
                <a:latin typeface="Calibri"/>
                <a:cs typeface="Calibri"/>
              </a:rPr>
              <a:t>Function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Group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αριστερά	</a:t>
            </a: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b="1" spc="-10" dirty="0">
                <a:latin typeface="Calibri"/>
                <a:cs typeface="Calibri"/>
              </a:rPr>
              <a:t>Statistical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30" dirty="0">
                <a:latin typeface="Calibri"/>
                <a:cs typeface="Calibri"/>
              </a:rPr>
              <a:t>κάτω 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b="1" spc="-5" dirty="0">
                <a:latin typeface="Calibri"/>
                <a:cs typeface="Calibri"/>
              </a:rPr>
              <a:t>Functions </a:t>
            </a:r>
            <a:r>
              <a:rPr sz="2400" b="1" dirty="0">
                <a:latin typeface="Calibri"/>
                <a:cs typeface="Calibri"/>
              </a:rPr>
              <a:t>and Special </a:t>
            </a:r>
            <a:r>
              <a:rPr sz="2400" b="1" spc="-20" dirty="0">
                <a:latin typeface="Calibri"/>
                <a:cs typeface="Calibri"/>
              </a:rPr>
              <a:t>Variables </a:t>
            </a:r>
            <a:r>
              <a:rPr sz="2400" spc="-25" dirty="0">
                <a:latin typeface="Calibri"/>
                <a:cs typeface="Calibri"/>
              </a:rPr>
              <a:t>κάνω </a:t>
            </a:r>
            <a:r>
              <a:rPr sz="2400" b="1" spc="-5" dirty="0">
                <a:latin typeface="Calibri"/>
                <a:cs typeface="Calibri"/>
              </a:rPr>
              <a:t>διπλό κλικ </a:t>
            </a:r>
            <a:r>
              <a:rPr sz="2400" spc="-5" dirty="0">
                <a:latin typeface="Calibri"/>
                <a:cs typeface="Calibri"/>
              </a:rPr>
              <a:t>στο  </a:t>
            </a:r>
            <a:r>
              <a:rPr sz="2400" b="1" spc="-5" dirty="0">
                <a:latin typeface="Calibri"/>
                <a:cs typeface="Calibri"/>
              </a:rPr>
              <a:t>Mean </a:t>
            </a:r>
            <a:r>
              <a:rPr sz="2400" spc="-10" dirty="0">
                <a:latin typeface="Calibri"/>
                <a:cs typeface="Calibri"/>
              </a:rPr>
              <a:t>(μέσος </a:t>
            </a:r>
            <a:r>
              <a:rPr sz="2400" spc="-5" dirty="0">
                <a:latin typeface="Calibri"/>
                <a:cs typeface="Calibri"/>
              </a:rPr>
              <a:t>όρος). </a:t>
            </a:r>
            <a:r>
              <a:rPr sz="2400" spc="-10" dirty="0">
                <a:latin typeface="Calibri"/>
                <a:cs typeface="Calibri"/>
              </a:rPr>
              <a:t>Στο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b="1" dirty="0">
                <a:latin typeface="Calibri"/>
                <a:cs typeface="Calibri"/>
              </a:rPr>
              <a:t>Numeric </a:t>
            </a:r>
            <a:r>
              <a:rPr sz="2400" b="1" spc="-10" dirty="0">
                <a:latin typeface="Calibri"/>
                <a:cs typeface="Calibri"/>
              </a:rPr>
              <a:t>expressions </a:t>
            </a:r>
            <a:r>
              <a:rPr sz="2400" spc="-10" dirty="0">
                <a:latin typeface="Calibri"/>
                <a:cs typeface="Calibri"/>
              </a:rPr>
              <a:t>βγαίνει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το</a:t>
            </a:r>
            <a:endParaRPr sz="2400">
              <a:latin typeface="Calibri"/>
              <a:cs typeface="Calibri"/>
            </a:endParaRPr>
          </a:p>
          <a:p>
            <a:pPr marL="355600" marR="22161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εξής: </a:t>
            </a:r>
            <a:r>
              <a:rPr sz="2400" b="1" spc="-5" dirty="0">
                <a:latin typeface="Calibri"/>
                <a:cs typeface="Calibri"/>
              </a:rPr>
              <a:t>Mean (?,?)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spc="-10" dirty="0">
                <a:latin typeface="Calibri"/>
                <a:cs typeface="Calibri"/>
              </a:rPr>
              <a:t>Εκεί </a:t>
            </a:r>
            <a:r>
              <a:rPr sz="2400" spc="-15" dirty="0">
                <a:latin typeface="Calibri"/>
                <a:cs typeface="Calibri"/>
              </a:rPr>
              <a:t>σβήνω τα ερωτηματικά </a:t>
            </a:r>
            <a:r>
              <a:rPr sz="2400" spc="-25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περνάω </a:t>
            </a:r>
            <a:r>
              <a:rPr sz="2400" spc="-5" dirty="0">
                <a:latin typeface="Calibri"/>
                <a:cs typeface="Calibri"/>
              </a:rPr>
              <a:t>από  αριστερά τις </a:t>
            </a:r>
            <a:r>
              <a:rPr sz="2400" dirty="0">
                <a:latin typeface="Calibri"/>
                <a:cs typeface="Calibri"/>
              </a:rPr>
              <a:t>5 </a:t>
            </a:r>
            <a:r>
              <a:rPr sz="2400" spc="-15" dirty="0">
                <a:latin typeface="Calibri"/>
                <a:cs typeface="Calibri"/>
              </a:rPr>
              <a:t>μεταβλητές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0" dirty="0">
                <a:latin typeface="Calibri"/>
                <a:cs typeface="Calibri"/>
              </a:rPr>
              <a:t>θέλω, </a:t>
            </a:r>
            <a:r>
              <a:rPr sz="2400" spc="-20" dirty="0">
                <a:latin typeface="Calibri"/>
                <a:cs typeface="Calibri"/>
              </a:rPr>
              <a:t>δηλαδή </a:t>
            </a:r>
            <a:r>
              <a:rPr sz="2400" spc="-5" dirty="0">
                <a:latin typeface="Calibri"/>
                <a:cs typeface="Calibri"/>
              </a:rPr>
              <a:t>Mean(compet_1,  </a:t>
            </a:r>
            <a:r>
              <a:rPr sz="2400" spc="-10" dirty="0">
                <a:latin typeface="Calibri"/>
                <a:cs typeface="Calibri"/>
              </a:rPr>
              <a:t>compet_2, compet_3, compet_4,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compet_5).</a:t>
            </a:r>
            <a:endParaRPr sz="2400">
              <a:latin typeface="Calibri"/>
              <a:cs typeface="Calibri"/>
            </a:endParaRPr>
          </a:p>
          <a:p>
            <a:pPr marL="355600" marR="5397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spc="-5" dirty="0">
                <a:latin typeface="Calibri"/>
                <a:cs typeface="Calibri"/>
              </a:rPr>
              <a:t>μια-μια τις </a:t>
            </a:r>
            <a:r>
              <a:rPr sz="2400" spc="-10" dirty="0">
                <a:latin typeface="Calibri"/>
                <a:cs typeface="Calibri"/>
              </a:rPr>
              <a:t>μεταβλητές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τις </a:t>
            </a:r>
            <a:r>
              <a:rPr sz="2400" spc="-15" dirty="0">
                <a:latin typeface="Calibri"/>
                <a:cs typeface="Calibri"/>
              </a:rPr>
              <a:t>μετακινώ </a:t>
            </a:r>
            <a:r>
              <a:rPr sz="2400" spc="-5" dirty="0">
                <a:latin typeface="Calibri"/>
                <a:cs typeface="Calibri"/>
              </a:rPr>
              <a:t>από </a:t>
            </a:r>
            <a:r>
              <a:rPr sz="2400" spc="-10" dirty="0">
                <a:latin typeface="Calibri"/>
                <a:cs typeface="Calibri"/>
              </a:rPr>
              <a:t>δεξιά μέσα 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20" dirty="0">
                <a:latin typeface="Calibri"/>
                <a:cs typeface="Calibri"/>
              </a:rPr>
              <a:t>κουτί </a:t>
            </a:r>
            <a:r>
              <a:rPr sz="2400" spc="-5" dirty="0">
                <a:latin typeface="Calibri"/>
                <a:cs typeface="Calibri"/>
              </a:rPr>
              <a:t>Numeric Expressions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5" dirty="0">
                <a:latin typeface="Calibri"/>
                <a:cs typeface="Calibri"/>
              </a:rPr>
              <a:t>μέσα στην παρένθεση </a:t>
            </a:r>
            <a:r>
              <a:rPr sz="2400" dirty="0">
                <a:latin typeface="Calibri"/>
                <a:cs typeface="Calibri"/>
              </a:rPr>
              <a:t>με </a:t>
            </a:r>
            <a:r>
              <a:rPr sz="2400" spc="-20" dirty="0">
                <a:latin typeface="Calibri"/>
                <a:cs typeface="Calibri"/>
              </a:rPr>
              <a:t>το  </a:t>
            </a:r>
            <a:r>
              <a:rPr sz="2400" spc="-10" dirty="0">
                <a:latin typeface="Calibri"/>
                <a:cs typeface="Calibri"/>
              </a:rPr>
              <a:t>μαύρο </a:t>
            </a:r>
            <a:r>
              <a:rPr sz="2400" spc="-15" dirty="0">
                <a:latin typeface="Calibri"/>
                <a:cs typeface="Calibri"/>
              </a:rPr>
              <a:t>βελάκι.Κάθε </a:t>
            </a:r>
            <a:r>
              <a:rPr sz="2400" spc="-5" dirty="0">
                <a:latin typeface="Calibri"/>
                <a:cs typeface="Calibri"/>
              </a:rPr>
              <a:t>φορά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0" dirty="0">
                <a:latin typeface="Calibri"/>
                <a:cs typeface="Calibri"/>
              </a:rPr>
              <a:t>περνάω </a:t>
            </a:r>
            <a:r>
              <a:rPr sz="2400" dirty="0">
                <a:latin typeface="Calibri"/>
                <a:cs typeface="Calibri"/>
              </a:rPr>
              <a:t>μια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spc="-10" dirty="0">
                <a:latin typeface="Calibri"/>
                <a:cs typeface="Calibri"/>
              </a:rPr>
              <a:t>μέσα </a:t>
            </a:r>
            <a:r>
              <a:rPr sz="2400" spc="-15" dirty="0">
                <a:latin typeface="Calibri"/>
                <a:cs typeface="Calibri"/>
              </a:rPr>
              <a:t>στην  παρένθεση, </a:t>
            </a:r>
            <a:r>
              <a:rPr sz="2400" dirty="0">
                <a:latin typeface="Calibri"/>
                <a:cs typeface="Calibri"/>
              </a:rPr>
              <a:t>επιλέγω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20" dirty="0">
                <a:latin typeface="Calibri"/>
                <a:cs typeface="Calibri"/>
              </a:rPr>
              <a:t>το 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(κόμμα).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508" y="301878"/>
            <a:ext cx="75838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Υπολογισμός </a:t>
            </a:r>
            <a:r>
              <a:rPr sz="3200" dirty="0"/>
              <a:t>– </a:t>
            </a:r>
            <a:r>
              <a:rPr sz="3200" spc="-5" dirty="0"/>
              <a:t>Δημιουργία </a:t>
            </a:r>
            <a:r>
              <a:rPr sz="3200" spc="-10" dirty="0"/>
              <a:t>νέας</a:t>
            </a:r>
            <a:r>
              <a:rPr sz="3200" spc="-90" dirty="0"/>
              <a:t> </a:t>
            </a:r>
            <a:r>
              <a:rPr sz="3200" spc="-10" dirty="0"/>
              <a:t>μεταβλητής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3850" y="908050"/>
            <a:ext cx="3168650" cy="252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087" y="903224"/>
            <a:ext cx="3178175" cy="2530475"/>
          </a:xfrm>
          <a:custGeom>
            <a:avLst/>
            <a:gdLst/>
            <a:ahLst/>
            <a:cxnLst/>
            <a:rect l="l" t="t" r="r" b="b"/>
            <a:pathLst>
              <a:path w="3178175" h="2530475">
                <a:moveTo>
                  <a:pt x="0" y="2530475"/>
                </a:moveTo>
                <a:lnTo>
                  <a:pt x="3178175" y="2530475"/>
                </a:lnTo>
                <a:lnTo>
                  <a:pt x="3178175" y="0"/>
                </a:lnTo>
                <a:lnTo>
                  <a:pt x="0" y="0"/>
                </a:lnTo>
                <a:lnTo>
                  <a:pt x="0" y="2530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03800" y="5592762"/>
            <a:ext cx="1656080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latin typeface="Verdana"/>
                <a:cs typeface="Verdana"/>
              </a:rPr>
              <a:t>Κλικ </a:t>
            </a:r>
            <a:r>
              <a:rPr sz="1800" spc="-5" dirty="0">
                <a:latin typeface="Verdana"/>
                <a:cs typeface="Verdana"/>
              </a:rPr>
              <a:t>στο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b="1" spc="5" dirty="0">
                <a:latin typeface="Verdana"/>
                <a:cs typeface="Verdana"/>
              </a:rPr>
              <a:t>ΟΚ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03800" y="1052575"/>
            <a:ext cx="3743325" cy="3671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8973" y="1047750"/>
            <a:ext cx="3752850" cy="3681729"/>
          </a:xfrm>
          <a:custGeom>
            <a:avLst/>
            <a:gdLst/>
            <a:ahLst/>
            <a:cxnLst/>
            <a:rect l="l" t="t" r="r" b="b"/>
            <a:pathLst>
              <a:path w="3752850" h="3681729">
                <a:moveTo>
                  <a:pt x="0" y="3681349"/>
                </a:moveTo>
                <a:lnTo>
                  <a:pt x="3752850" y="3681349"/>
                </a:lnTo>
                <a:lnTo>
                  <a:pt x="3752850" y="0"/>
                </a:lnTo>
                <a:lnTo>
                  <a:pt x="0" y="0"/>
                </a:lnTo>
                <a:lnTo>
                  <a:pt x="0" y="36813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8887" y="3500437"/>
            <a:ext cx="3241675" cy="316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4125" y="3495675"/>
            <a:ext cx="3251200" cy="3178175"/>
          </a:xfrm>
          <a:custGeom>
            <a:avLst/>
            <a:gdLst/>
            <a:ahLst/>
            <a:cxnLst/>
            <a:rect l="l" t="t" r="r" b="b"/>
            <a:pathLst>
              <a:path w="3251200" h="3178175">
                <a:moveTo>
                  <a:pt x="0" y="3178175"/>
                </a:moveTo>
                <a:lnTo>
                  <a:pt x="3251200" y="3178175"/>
                </a:lnTo>
                <a:lnTo>
                  <a:pt x="3251200" y="0"/>
                </a:lnTo>
                <a:lnTo>
                  <a:pt x="0" y="0"/>
                </a:lnTo>
                <a:lnTo>
                  <a:pt x="0" y="31781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5448" y="5767552"/>
            <a:ext cx="2810510" cy="578485"/>
          </a:xfrm>
          <a:custGeom>
            <a:avLst/>
            <a:gdLst/>
            <a:ahLst/>
            <a:cxnLst/>
            <a:rect l="l" t="t" r="r" b="b"/>
            <a:pathLst>
              <a:path w="2810510" h="578485">
                <a:moveTo>
                  <a:pt x="82931" y="469163"/>
                </a:moveTo>
                <a:lnTo>
                  <a:pt x="0" y="541185"/>
                </a:lnTo>
                <a:lnTo>
                  <a:pt x="103505" y="577888"/>
                </a:lnTo>
                <a:lnTo>
                  <a:pt x="108965" y="575297"/>
                </a:lnTo>
                <a:lnTo>
                  <a:pt x="112521" y="565378"/>
                </a:lnTo>
                <a:lnTo>
                  <a:pt x="109855" y="559942"/>
                </a:lnTo>
                <a:lnTo>
                  <a:pt x="73432" y="547027"/>
                </a:lnTo>
                <a:lnTo>
                  <a:pt x="20319" y="547027"/>
                </a:lnTo>
                <a:lnTo>
                  <a:pt x="16763" y="528307"/>
                </a:lnTo>
                <a:lnTo>
                  <a:pt x="51487" y="521731"/>
                </a:lnTo>
                <a:lnTo>
                  <a:pt x="95376" y="483552"/>
                </a:lnTo>
                <a:lnTo>
                  <a:pt x="95884" y="477532"/>
                </a:lnTo>
                <a:lnTo>
                  <a:pt x="92328" y="473557"/>
                </a:lnTo>
                <a:lnTo>
                  <a:pt x="88900" y="469595"/>
                </a:lnTo>
                <a:lnTo>
                  <a:pt x="82931" y="469163"/>
                </a:lnTo>
                <a:close/>
              </a:path>
              <a:path w="2810510" h="578485">
                <a:moveTo>
                  <a:pt x="51487" y="521731"/>
                </a:moveTo>
                <a:lnTo>
                  <a:pt x="16763" y="528307"/>
                </a:lnTo>
                <a:lnTo>
                  <a:pt x="20319" y="547027"/>
                </a:lnTo>
                <a:lnTo>
                  <a:pt x="31788" y="544855"/>
                </a:lnTo>
                <a:lnTo>
                  <a:pt x="24892" y="544855"/>
                </a:lnTo>
                <a:lnTo>
                  <a:pt x="21717" y="528688"/>
                </a:lnTo>
                <a:lnTo>
                  <a:pt x="43486" y="528688"/>
                </a:lnTo>
                <a:lnTo>
                  <a:pt x="51487" y="521731"/>
                </a:lnTo>
                <a:close/>
              </a:path>
              <a:path w="2810510" h="578485">
                <a:moveTo>
                  <a:pt x="54942" y="540470"/>
                </a:moveTo>
                <a:lnTo>
                  <a:pt x="20319" y="547027"/>
                </a:lnTo>
                <a:lnTo>
                  <a:pt x="73432" y="547027"/>
                </a:lnTo>
                <a:lnTo>
                  <a:pt x="54942" y="540470"/>
                </a:lnTo>
                <a:close/>
              </a:path>
              <a:path w="2810510" h="578485">
                <a:moveTo>
                  <a:pt x="21717" y="528688"/>
                </a:moveTo>
                <a:lnTo>
                  <a:pt x="24892" y="544855"/>
                </a:lnTo>
                <a:lnTo>
                  <a:pt x="37179" y="534171"/>
                </a:lnTo>
                <a:lnTo>
                  <a:pt x="21717" y="528688"/>
                </a:lnTo>
                <a:close/>
              </a:path>
              <a:path w="2810510" h="578485">
                <a:moveTo>
                  <a:pt x="37179" y="534171"/>
                </a:moveTo>
                <a:lnTo>
                  <a:pt x="24892" y="544855"/>
                </a:lnTo>
                <a:lnTo>
                  <a:pt x="31788" y="544855"/>
                </a:lnTo>
                <a:lnTo>
                  <a:pt x="54942" y="540470"/>
                </a:lnTo>
                <a:lnTo>
                  <a:pt x="37179" y="534171"/>
                </a:lnTo>
                <a:close/>
              </a:path>
              <a:path w="2810510" h="578485">
                <a:moveTo>
                  <a:pt x="2806573" y="0"/>
                </a:moveTo>
                <a:lnTo>
                  <a:pt x="51487" y="521731"/>
                </a:lnTo>
                <a:lnTo>
                  <a:pt x="37179" y="534171"/>
                </a:lnTo>
                <a:lnTo>
                  <a:pt x="54942" y="540470"/>
                </a:lnTo>
                <a:lnTo>
                  <a:pt x="2810129" y="18719"/>
                </a:lnTo>
                <a:lnTo>
                  <a:pt x="2806573" y="0"/>
                </a:lnTo>
                <a:close/>
              </a:path>
              <a:path w="2810510" h="578485">
                <a:moveTo>
                  <a:pt x="43486" y="528688"/>
                </a:moveTo>
                <a:lnTo>
                  <a:pt x="21717" y="528688"/>
                </a:lnTo>
                <a:lnTo>
                  <a:pt x="37179" y="534171"/>
                </a:lnTo>
                <a:lnTo>
                  <a:pt x="43486" y="5286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508" y="301878"/>
            <a:ext cx="75838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Υπολογισμός </a:t>
            </a:r>
            <a:r>
              <a:rPr sz="3200" dirty="0"/>
              <a:t>– </a:t>
            </a:r>
            <a:r>
              <a:rPr sz="3200" spc="-5" dirty="0"/>
              <a:t>Δημιουργία </a:t>
            </a:r>
            <a:r>
              <a:rPr sz="3200" spc="-10" dirty="0"/>
              <a:t>νέας</a:t>
            </a:r>
            <a:r>
              <a:rPr sz="3200" spc="-90" dirty="0"/>
              <a:t> </a:t>
            </a:r>
            <a:r>
              <a:rPr sz="3200" spc="-10" dirty="0"/>
              <a:t>μεταβλητής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6639" y="1139190"/>
            <a:ext cx="87325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Αν </a:t>
            </a:r>
            <a:r>
              <a:rPr sz="2400" spc="-10" dirty="0">
                <a:latin typeface="Calibri"/>
                <a:cs typeface="Calibri"/>
              </a:rPr>
              <a:t>πάμε </a:t>
            </a:r>
            <a:r>
              <a:rPr sz="2400" spc="-5" dirty="0">
                <a:latin typeface="Calibri"/>
                <a:cs typeface="Calibri"/>
              </a:rPr>
              <a:t>στο </a:t>
            </a:r>
            <a:r>
              <a:rPr sz="2400" spc="-10" dirty="0">
                <a:latin typeface="Calibri"/>
                <a:cs typeface="Calibri"/>
              </a:rPr>
              <a:t>πεδίο </a:t>
            </a:r>
            <a:r>
              <a:rPr sz="2400" b="1" spc="-15" dirty="0">
                <a:latin typeface="Calibri"/>
                <a:cs typeface="Calibri"/>
              </a:rPr>
              <a:t>Data </a:t>
            </a:r>
            <a:r>
              <a:rPr sz="2400" b="1" spc="-5" dirty="0">
                <a:latin typeface="Calibri"/>
                <a:cs typeface="Calibri"/>
              </a:rPr>
              <a:t>View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θα </a:t>
            </a:r>
            <a:r>
              <a:rPr sz="2400" spc="-5" dirty="0">
                <a:latin typeface="Calibri"/>
                <a:cs typeface="Calibri"/>
              </a:rPr>
              <a:t>δούμε </a:t>
            </a:r>
            <a:r>
              <a:rPr sz="2400" spc="-10" dirty="0">
                <a:latin typeface="Calibri"/>
                <a:cs typeface="Calibri"/>
              </a:rPr>
              <a:t>ότι δημιουργήθηκε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μια</a:t>
            </a:r>
            <a:endParaRPr sz="24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νέα </a:t>
            </a:r>
            <a:r>
              <a:rPr sz="2400" spc="-15" dirty="0">
                <a:latin typeface="Calibri"/>
                <a:cs typeface="Calibri"/>
              </a:rPr>
              <a:t>μεταβλητή </a:t>
            </a:r>
            <a:r>
              <a:rPr sz="2400" dirty="0">
                <a:latin typeface="Calibri"/>
                <a:cs typeface="Calibri"/>
              </a:rPr>
              <a:t>που </a:t>
            </a:r>
            <a:r>
              <a:rPr sz="2400" spc="-10" dirty="0">
                <a:latin typeface="Calibri"/>
                <a:cs typeface="Calibri"/>
              </a:rPr>
              <a:t>ονομάζεται </a:t>
            </a:r>
            <a:r>
              <a:rPr sz="2400" b="1" spc="-10" dirty="0">
                <a:latin typeface="Calibri"/>
                <a:cs typeface="Calibri"/>
              </a:rPr>
              <a:t>competence </a:t>
            </a:r>
            <a:r>
              <a:rPr sz="2400" spc="-30" dirty="0">
                <a:latin typeface="Calibri"/>
                <a:cs typeface="Calibri"/>
              </a:rPr>
              <a:t>και </a:t>
            </a:r>
            <a:r>
              <a:rPr sz="2400" spc="-10" dirty="0">
                <a:latin typeface="Calibri"/>
                <a:cs typeface="Calibri"/>
              </a:rPr>
              <a:t>είναι </a:t>
            </a:r>
            <a:r>
              <a:rPr sz="2400" dirty="0">
                <a:latin typeface="Calibri"/>
                <a:cs typeface="Calibri"/>
              </a:rPr>
              <a:t>ο </a:t>
            </a:r>
            <a:r>
              <a:rPr sz="2400" spc="-15" dirty="0">
                <a:latin typeface="Calibri"/>
                <a:cs typeface="Calibri"/>
              </a:rPr>
              <a:t>μέσος </a:t>
            </a:r>
            <a:r>
              <a:rPr sz="2400" spc="-5" dirty="0">
                <a:latin typeface="Calibri"/>
                <a:cs typeface="Calibri"/>
              </a:rPr>
              <a:t>όρος  </a:t>
            </a:r>
            <a:r>
              <a:rPr sz="2400" spc="-15" dirty="0">
                <a:latin typeface="Calibri"/>
                <a:cs typeface="Calibri"/>
              </a:rPr>
              <a:t>των </a:t>
            </a:r>
            <a:r>
              <a:rPr sz="2400" dirty="0">
                <a:latin typeface="Calibri"/>
                <a:cs typeface="Calibri"/>
              </a:rPr>
              <a:t>5 </a:t>
            </a:r>
            <a:r>
              <a:rPr sz="2400" spc="-15" dirty="0">
                <a:latin typeface="Calibri"/>
                <a:cs typeface="Calibri"/>
              </a:rPr>
              <a:t>μεταβλητών </a:t>
            </a:r>
            <a:r>
              <a:rPr sz="2400" spc="-10" dirty="0">
                <a:latin typeface="Calibri"/>
                <a:cs typeface="Calibri"/>
              </a:rPr>
              <a:t>compet_1, compet_2, compet_3, compet_4 </a:t>
            </a:r>
            <a:r>
              <a:rPr sz="2400" dirty="0">
                <a:latin typeface="Calibri"/>
                <a:cs typeface="Calibri"/>
              </a:rPr>
              <a:t>&amp;  </a:t>
            </a:r>
            <a:r>
              <a:rPr sz="2400" spc="-10" dirty="0">
                <a:latin typeface="Calibri"/>
                <a:cs typeface="Calibri"/>
              </a:rPr>
              <a:t>compet_5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4075" y="2421001"/>
            <a:ext cx="2592451" cy="388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9248" y="2416238"/>
            <a:ext cx="2602230" cy="3897629"/>
          </a:xfrm>
          <a:custGeom>
            <a:avLst/>
            <a:gdLst/>
            <a:ahLst/>
            <a:cxnLst/>
            <a:rect l="l" t="t" r="r" b="b"/>
            <a:pathLst>
              <a:path w="2602229" h="3897629">
                <a:moveTo>
                  <a:pt x="0" y="3897249"/>
                </a:moveTo>
                <a:lnTo>
                  <a:pt x="2601976" y="3897249"/>
                </a:lnTo>
                <a:lnTo>
                  <a:pt x="2601976" y="0"/>
                </a:lnTo>
                <a:lnTo>
                  <a:pt x="0" y="0"/>
                </a:lnTo>
                <a:lnTo>
                  <a:pt x="0" y="38972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812" y="375031"/>
            <a:ext cx="72942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Υπολογισμός Δείκτη </a:t>
            </a:r>
            <a:r>
              <a:rPr sz="3200" spc="-15" dirty="0"/>
              <a:t>Μάζας </a:t>
            </a:r>
            <a:r>
              <a:rPr sz="3200" spc="-5" dirty="0"/>
              <a:t>Σώματος</a:t>
            </a:r>
            <a:r>
              <a:rPr sz="3200" spc="-110" dirty="0"/>
              <a:t> </a:t>
            </a:r>
            <a:r>
              <a:rPr sz="3200" dirty="0"/>
              <a:t>(BMI)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78790" y="1358011"/>
            <a:ext cx="8573135" cy="3579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200" b="1" spc="-30" dirty="0">
                <a:latin typeface="Calibri"/>
                <a:cs typeface="Calibri"/>
              </a:rPr>
              <a:t>Transform </a:t>
            </a:r>
            <a:r>
              <a:rPr sz="2200" b="1" spc="-5" dirty="0">
                <a:latin typeface="Calibri"/>
                <a:cs typeface="Calibri"/>
              </a:rPr>
              <a:t>→ </a:t>
            </a:r>
            <a:r>
              <a:rPr sz="2200" b="1" spc="-15" dirty="0">
                <a:latin typeface="Calibri"/>
                <a:cs typeface="Calibri"/>
              </a:rPr>
              <a:t>Compute </a:t>
            </a:r>
            <a:r>
              <a:rPr sz="2200" b="1" spc="-20" dirty="0">
                <a:latin typeface="Calibri"/>
                <a:cs typeface="Calibri"/>
              </a:rPr>
              <a:t>Variable </a:t>
            </a:r>
            <a:r>
              <a:rPr sz="2200" spc="-5" dirty="0">
                <a:latin typeface="Calibri"/>
                <a:cs typeface="Calibri"/>
              </a:rPr>
              <a:t>στο </a:t>
            </a:r>
            <a:r>
              <a:rPr sz="2200" b="1" spc="-45" dirty="0">
                <a:latin typeface="Calibri"/>
                <a:cs typeface="Calibri"/>
              </a:rPr>
              <a:t>Target </a:t>
            </a:r>
            <a:r>
              <a:rPr sz="2200" b="1" spc="-20" dirty="0">
                <a:latin typeface="Calibri"/>
                <a:cs typeface="Calibri"/>
              </a:rPr>
              <a:t>Variable </a:t>
            </a:r>
            <a:r>
              <a:rPr sz="2200" spc="-20" dirty="0">
                <a:latin typeface="Calibri"/>
                <a:cs typeface="Calibri"/>
              </a:rPr>
              <a:t>δίνω </a:t>
            </a:r>
            <a:r>
              <a:rPr sz="2200" spc="-5" dirty="0">
                <a:latin typeface="Calibri"/>
                <a:cs typeface="Calibri"/>
              </a:rPr>
              <a:t>όνομα</a:t>
            </a:r>
            <a:r>
              <a:rPr sz="2200" spc="3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στη</a:t>
            </a:r>
            <a:endParaRPr sz="2200">
              <a:latin typeface="Calibri"/>
              <a:cs typeface="Calibri"/>
            </a:endParaRPr>
          </a:p>
          <a:p>
            <a:pPr marL="40640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νέα μεταβλητή </a:t>
            </a:r>
            <a:r>
              <a:rPr sz="2200" spc="-5" dirty="0">
                <a:latin typeface="Calibri"/>
                <a:cs typeface="Calibri"/>
              </a:rPr>
              <a:t>π.χ. </a:t>
            </a:r>
            <a:r>
              <a:rPr sz="2200" b="1" spc="-5" dirty="0">
                <a:latin typeface="Calibri"/>
                <a:cs typeface="Calibri"/>
              </a:rPr>
              <a:t>BMI</a:t>
            </a:r>
            <a:r>
              <a:rPr sz="2200" spc="-5" dirty="0">
                <a:latin typeface="Calibri"/>
                <a:cs typeface="Calibri"/>
              </a:rPr>
              <a:t>. Η </a:t>
            </a:r>
            <a:r>
              <a:rPr sz="2200" spc="-10" dirty="0">
                <a:latin typeface="Calibri"/>
                <a:cs typeface="Calibri"/>
              </a:rPr>
              <a:t>εξίσωση για τον υπολογισμό του ΔΜΣ</a:t>
            </a:r>
            <a:r>
              <a:rPr sz="2200" spc="2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(BMI)</a:t>
            </a:r>
            <a:endParaRPr sz="2200">
              <a:latin typeface="Calibri"/>
              <a:cs typeface="Calibri"/>
            </a:endParaRPr>
          </a:p>
          <a:p>
            <a:pPr marL="40640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δίνεται </a:t>
            </a:r>
            <a:r>
              <a:rPr sz="2200" dirty="0">
                <a:latin typeface="Calibri"/>
                <a:cs typeface="Calibri"/>
              </a:rPr>
              <a:t>από </a:t>
            </a:r>
            <a:r>
              <a:rPr sz="2200" spc="-10" dirty="0">
                <a:latin typeface="Calibri"/>
                <a:cs typeface="Calibri"/>
              </a:rPr>
              <a:t>τον </a:t>
            </a:r>
            <a:r>
              <a:rPr sz="2200" spc="-5" dirty="0">
                <a:latin typeface="Calibri"/>
                <a:cs typeface="Calibri"/>
              </a:rPr>
              <a:t>τύπο: </a:t>
            </a:r>
            <a:r>
              <a:rPr sz="2200" b="1" spc="-5" dirty="0">
                <a:latin typeface="Calibri"/>
                <a:cs typeface="Calibri"/>
              </a:rPr>
              <a:t>Βάρος/Ύψος</a:t>
            </a:r>
            <a:r>
              <a:rPr sz="2175" b="1" spc="-7" baseline="24904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. Στο </a:t>
            </a:r>
            <a:r>
              <a:rPr sz="2200" spc="-20" dirty="0">
                <a:latin typeface="Calibri"/>
                <a:cs typeface="Calibri"/>
              </a:rPr>
              <a:t>κουτί </a:t>
            </a:r>
            <a:r>
              <a:rPr sz="2200" spc="-5" dirty="0">
                <a:latin typeface="Calibri"/>
                <a:cs typeface="Calibri"/>
              </a:rPr>
              <a:t>Numeric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Expressions</a:t>
            </a:r>
            <a:endParaRPr sz="2200">
              <a:latin typeface="Calibri"/>
              <a:cs typeface="Calibri"/>
            </a:endParaRPr>
          </a:p>
          <a:p>
            <a:pPr marL="4064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πρέπει </a:t>
            </a:r>
            <a:r>
              <a:rPr sz="2200" spc="-5" dirty="0">
                <a:latin typeface="Calibri"/>
                <a:cs typeface="Calibri"/>
              </a:rPr>
              <a:t>να ορίσω </a:t>
            </a:r>
            <a:r>
              <a:rPr sz="2200" spc="-25" dirty="0">
                <a:latin typeface="Calibri"/>
                <a:cs typeface="Calibri"/>
              </a:rPr>
              <a:t>την </a:t>
            </a:r>
            <a:r>
              <a:rPr sz="2200" spc="-10" dirty="0">
                <a:latin typeface="Calibri"/>
                <a:cs typeface="Calibri"/>
              </a:rPr>
              <a:t>εξίσωση </a:t>
            </a:r>
            <a:r>
              <a:rPr sz="2200" spc="-5" dirty="0">
                <a:latin typeface="Calibri"/>
                <a:cs typeface="Calibri"/>
              </a:rPr>
              <a:t>που </a:t>
            </a:r>
            <a:r>
              <a:rPr sz="2200" spc="-10" dirty="0">
                <a:latin typeface="Calibri"/>
                <a:cs typeface="Calibri"/>
              </a:rPr>
              <a:t>μας </a:t>
            </a:r>
            <a:r>
              <a:rPr sz="2200" spc="-15" dirty="0">
                <a:latin typeface="Calibri"/>
                <a:cs typeface="Calibri"/>
              </a:rPr>
              <a:t>δίνει </a:t>
            </a:r>
            <a:r>
              <a:rPr sz="2200" spc="-5" dirty="0">
                <a:latin typeface="Calibri"/>
                <a:cs typeface="Calibri"/>
              </a:rPr>
              <a:t>το </a:t>
            </a:r>
            <a:r>
              <a:rPr sz="2200" spc="-10" dirty="0">
                <a:latin typeface="Calibri"/>
                <a:cs typeface="Calibri"/>
              </a:rPr>
              <a:t>ΔΜΣ</a:t>
            </a:r>
            <a:r>
              <a:rPr sz="2200" spc="2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(BMI).</a:t>
            </a:r>
            <a:endParaRPr sz="220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05765" algn="l"/>
                <a:tab pos="406400" algn="l"/>
                <a:tab pos="765810" algn="l"/>
                <a:tab pos="1903095" algn="l"/>
                <a:tab pos="2494280" algn="l"/>
                <a:tab pos="3281045" algn="l"/>
                <a:tab pos="4434840" algn="l"/>
                <a:tab pos="5944870" algn="l"/>
                <a:tab pos="6439535" algn="l"/>
                <a:tab pos="7455534" algn="l"/>
                <a:tab pos="7951470" algn="l"/>
              </a:tabLst>
            </a:pPr>
            <a:r>
              <a:rPr sz="2200" spc="-5" dirty="0">
                <a:latin typeface="Calibri"/>
                <a:cs typeface="Calibri"/>
              </a:rPr>
              <a:t>Η	εξίσωση	στο	</a:t>
            </a:r>
            <a:r>
              <a:rPr sz="2200" spc="-20" dirty="0">
                <a:latin typeface="Calibri"/>
                <a:cs typeface="Calibri"/>
              </a:rPr>
              <a:t>κουτί	</a:t>
            </a:r>
            <a:r>
              <a:rPr sz="2200" spc="-5" dirty="0">
                <a:latin typeface="Calibri"/>
                <a:cs typeface="Calibri"/>
              </a:rPr>
              <a:t>Numeric	Expressions	θα	</a:t>
            </a:r>
            <a:r>
              <a:rPr sz="2200" dirty="0">
                <a:latin typeface="Calibri"/>
                <a:cs typeface="Calibri"/>
              </a:rPr>
              <a:t>οριστεί	</a:t>
            </a:r>
            <a:r>
              <a:rPr sz="2200" spc="-10" dirty="0">
                <a:latin typeface="Calibri"/>
                <a:cs typeface="Calibri"/>
              </a:rPr>
              <a:t>ως	</a:t>
            </a:r>
            <a:r>
              <a:rPr sz="2200" spc="-5" dirty="0">
                <a:latin typeface="Calibri"/>
                <a:cs typeface="Calibri"/>
              </a:rPr>
              <a:t>εξής:</a:t>
            </a:r>
            <a:endParaRPr sz="2200">
              <a:latin typeface="Calibri"/>
              <a:cs typeface="Calibri"/>
            </a:endParaRPr>
          </a:p>
          <a:p>
            <a:pPr marL="40640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varos/(ipsos*ipsos) </a:t>
            </a:r>
            <a:r>
              <a:rPr sz="2200" spc="-30" dirty="0">
                <a:latin typeface="Calibri"/>
                <a:cs typeface="Calibri"/>
              </a:rPr>
              <a:t>και </a:t>
            </a:r>
            <a:r>
              <a:rPr sz="2200" spc="-20" dirty="0">
                <a:latin typeface="Calibri"/>
                <a:cs typeface="Calibri"/>
              </a:rPr>
              <a:t>πατάω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ΟΚ.</a:t>
            </a:r>
            <a:endParaRPr sz="220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200" b="1" spc="-15" dirty="0">
                <a:latin typeface="Calibri"/>
                <a:cs typeface="Calibri"/>
              </a:rPr>
              <a:t>Μετακινώ </a:t>
            </a:r>
            <a:r>
              <a:rPr sz="2200" spc="-5" dirty="0">
                <a:latin typeface="Calibri"/>
                <a:cs typeface="Calibri"/>
              </a:rPr>
              <a:t>τις </a:t>
            </a:r>
            <a:r>
              <a:rPr sz="2200" spc="-10" dirty="0">
                <a:latin typeface="Calibri"/>
                <a:cs typeface="Calibri"/>
              </a:rPr>
              <a:t>μεταβλητές </a:t>
            </a:r>
            <a:r>
              <a:rPr sz="2200" spc="-5" dirty="0">
                <a:latin typeface="Calibri"/>
                <a:cs typeface="Calibri"/>
              </a:rPr>
              <a:t>από </a:t>
            </a:r>
            <a:r>
              <a:rPr sz="2200" spc="-10" dirty="0">
                <a:latin typeface="Calibri"/>
                <a:cs typeface="Calibri"/>
              </a:rPr>
              <a:t>το </a:t>
            </a:r>
            <a:r>
              <a:rPr sz="2200" spc="-5" dirty="0">
                <a:latin typeface="Calibri"/>
                <a:cs typeface="Calibri"/>
              </a:rPr>
              <a:t>αριστερό </a:t>
            </a:r>
            <a:r>
              <a:rPr sz="2200" spc="-20" dirty="0">
                <a:latin typeface="Calibri"/>
                <a:cs typeface="Calibri"/>
              </a:rPr>
              <a:t>κουτί </a:t>
            </a:r>
            <a:r>
              <a:rPr sz="2200" dirty="0">
                <a:latin typeface="Calibri"/>
                <a:cs typeface="Calibri"/>
              </a:rPr>
              <a:t>προς </a:t>
            </a:r>
            <a:r>
              <a:rPr sz="2200" spc="-10" dirty="0">
                <a:latin typeface="Calibri"/>
                <a:cs typeface="Calibri"/>
              </a:rPr>
              <a:t>το δεξιό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κουτί</a:t>
            </a:r>
            <a:endParaRPr sz="2200">
              <a:latin typeface="Calibri"/>
              <a:cs typeface="Calibri"/>
            </a:endParaRPr>
          </a:p>
          <a:p>
            <a:pPr marL="4064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(Numeric </a:t>
            </a:r>
            <a:r>
              <a:rPr sz="2200" spc="-10" dirty="0">
                <a:latin typeface="Calibri"/>
                <a:cs typeface="Calibri"/>
              </a:rPr>
              <a:t>expressions) </a:t>
            </a:r>
            <a:r>
              <a:rPr sz="2200" spc="-5" dirty="0">
                <a:latin typeface="Calibri"/>
                <a:cs typeface="Calibri"/>
              </a:rPr>
              <a:t>με </a:t>
            </a:r>
            <a:r>
              <a:rPr sz="2200" spc="-10" dirty="0">
                <a:latin typeface="Calibri"/>
                <a:cs typeface="Calibri"/>
              </a:rPr>
              <a:t>το </a:t>
            </a:r>
            <a:r>
              <a:rPr sz="2200" b="1" spc="-10" dirty="0">
                <a:latin typeface="Calibri"/>
                <a:cs typeface="Calibri"/>
              </a:rPr>
              <a:t>μαύρο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βελάκι</a:t>
            </a:r>
            <a:endParaRPr sz="2200">
              <a:latin typeface="Calibri"/>
              <a:cs typeface="Calibri"/>
            </a:endParaRPr>
          </a:p>
          <a:p>
            <a:pPr marL="406400" marR="41275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05765" algn="l"/>
                <a:tab pos="406400" algn="l"/>
                <a:tab pos="915035" algn="l"/>
                <a:tab pos="1689735" algn="l"/>
                <a:tab pos="2360295" algn="l"/>
                <a:tab pos="3070860" algn="l"/>
                <a:tab pos="3505200" algn="l"/>
                <a:tab pos="5227320" algn="l"/>
                <a:tab pos="6279515" algn="l"/>
              </a:tabLst>
            </a:pPr>
            <a:r>
              <a:rPr sz="2200" spc="-10" dirty="0">
                <a:latin typeface="Calibri"/>
                <a:cs typeface="Calibri"/>
              </a:rPr>
              <a:t>Στο	</a:t>
            </a:r>
            <a:r>
              <a:rPr sz="2200" spc="-15" dirty="0">
                <a:latin typeface="Calibri"/>
                <a:cs typeface="Calibri"/>
              </a:rPr>
              <a:t>πεδίο	</a:t>
            </a:r>
            <a:r>
              <a:rPr sz="2200" b="1" spc="-15" dirty="0">
                <a:latin typeface="Calibri"/>
                <a:cs typeface="Calibri"/>
              </a:rPr>
              <a:t>Data	</a:t>
            </a:r>
            <a:r>
              <a:rPr sz="2200" b="1" spc="-10" dirty="0">
                <a:latin typeface="Calibri"/>
                <a:cs typeface="Calibri"/>
              </a:rPr>
              <a:t>View	</a:t>
            </a:r>
            <a:r>
              <a:rPr sz="2200" spc="-5" dirty="0">
                <a:latin typeface="Calibri"/>
                <a:cs typeface="Calibri"/>
              </a:rPr>
              <a:t>θα	δημιουργηθεί	μια 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νέα	</a:t>
            </a:r>
            <a:r>
              <a:rPr sz="2200" spc="-10" dirty="0">
                <a:latin typeface="Calibri"/>
                <a:cs typeface="Calibri"/>
              </a:rPr>
              <a:t>μεταβλητή </a:t>
            </a:r>
            <a:r>
              <a:rPr sz="2200" dirty="0">
                <a:latin typeface="Calibri"/>
                <a:cs typeface="Calibri"/>
              </a:rPr>
              <a:t>που</a:t>
            </a:r>
            <a:r>
              <a:rPr sz="2200" spc="45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θα  </a:t>
            </a:r>
            <a:r>
              <a:rPr sz="2200" spc="-10" dirty="0">
                <a:latin typeface="Calibri"/>
                <a:cs typeface="Calibri"/>
              </a:rPr>
              <a:t>αποτελεί τον </a:t>
            </a:r>
            <a:r>
              <a:rPr sz="2200" b="1" spc="-5" dirty="0">
                <a:latin typeface="Calibri"/>
                <a:cs typeface="Calibri"/>
              </a:rPr>
              <a:t>ΔΜΣ (BMI) </a:t>
            </a:r>
            <a:r>
              <a:rPr sz="2200" spc="-15" dirty="0">
                <a:latin typeface="Calibri"/>
                <a:cs typeface="Calibri"/>
              </a:rPr>
              <a:t>των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συμμετεχόντων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812" y="375031"/>
            <a:ext cx="72942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Υπολογισμός Δείκτη </a:t>
            </a:r>
            <a:r>
              <a:rPr sz="3200" spc="-15" dirty="0"/>
              <a:t>Μάζας </a:t>
            </a:r>
            <a:r>
              <a:rPr sz="3200" spc="-5" dirty="0"/>
              <a:t>Σώματος</a:t>
            </a:r>
            <a:r>
              <a:rPr sz="3200" spc="-110" dirty="0"/>
              <a:t> </a:t>
            </a:r>
            <a:r>
              <a:rPr sz="3200" dirty="0"/>
              <a:t>(BMI)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900112" y="1341437"/>
            <a:ext cx="3887724" cy="439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5350" y="1336675"/>
            <a:ext cx="3897629" cy="4400550"/>
          </a:xfrm>
          <a:custGeom>
            <a:avLst/>
            <a:gdLst/>
            <a:ahLst/>
            <a:cxnLst/>
            <a:rect l="l" t="t" r="r" b="b"/>
            <a:pathLst>
              <a:path w="3897629" h="4400550">
                <a:moveTo>
                  <a:pt x="0" y="4400550"/>
                </a:moveTo>
                <a:lnTo>
                  <a:pt x="3897249" y="4400550"/>
                </a:lnTo>
                <a:lnTo>
                  <a:pt x="3897249" y="0"/>
                </a:lnTo>
                <a:lnTo>
                  <a:pt x="0" y="0"/>
                </a:lnTo>
                <a:lnTo>
                  <a:pt x="0" y="4400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2725" y="1341500"/>
            <a:ext cx="2735326" cy="4608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88026" y="1336738"/>
            <a:ext cx="2745105" cy="4618355"/>
          </a:xfrm>
          <a:custGeom>
            <a:avLst/>
            <a:gdLst/>
            <a:ahLst/>
            <a:cxnLst/>
            <a:rect l="l" t="t" r="r" b="b"/>
            <a:pathLst>
              <a:path w="2745104" h="4618355">
                <a:moveTo>
                  <a:pt x="0" y="4617974"/>
                </a:moveTo>
                <a:lnTo>
                  <a:pt x="2744851" y="4617974"/>
                </a:lnTo>
                <a:lnTo>
                  <a:pt x="2744851" y="0"/>
                </a:lnTo>
                <a:lnTo>
                  <a:pt x="0" y="0"/>
                </a:lnTo>
                <a:lnTo>
                  <a:pt x="0" y="46179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0972" y="5974330"/>
            <a:ext cx="1670427" cy="383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9548" y="5445125"/>
            <a:ext cx="1158240" cy="759460"/>
          </a:xfrm>
          <a:custGeom>
            <a:avLst/>
            <a:gdLst/>
            <a:ahLst/>
            <a:cxnLst/>
            <a:rect l="l" t="t" r="r" b="b"/>
            <a:pathLst>
              <a:path w="1158239" h="759460">
                <a:moveTo>
                  <a:pt x="31741" y="20614"/>
                </a:moveTo>
                <a:lnTo>
                  <a:pt x="40258" y="37565"/>
                </a:lnTo>
                <a:lnTo>
                  <a:pt x="1147445" y="758863"/>
                </a:lnTo>
                <a:lnTo>
                  <a:pt x="1157732" y="742911"/>
                </a:lnTo>
                <a:lnTo>
                  <a:pt x="50630" y="21539"/>
                </a:lnTo>
                <a:lnTo>
                  <a:pt x="31741" y="20614"/>
                </a:lnTo>
                <a:close/>
              </a:path>
              <a:path w="1158239" h="759460">
                <a:moveTo>
                  <a:pt x="0" y="0"/>
                </a:moveTo>
                <a:lnTo>
                  <a:pt x="46989" y="93344"/>
                </a:lnTo>
                <a:lnTo>
                  <a:pt x="49275" y="98171"/>
                </a:lnTo>
                <a:lnTo>
                  <a:pt x="54990" y="99949"/>
                </a:lnTo>
                <a:lnTo>
                  <a:pt x="59689" y="97662"/>
                </a:lnTo>
                <a:lnTo>
                  <a:pt x="64388" y="95250"/>
                </a:lnTo>
                <a:lnTo>
                  <a:pt x="66293" y="89534"/>
                </a:lnTo>
                <a:lnTo>
                  <a:pt x="64007" y="84836"/>
                </a:lnTo>
                <a:lnTo>
                  <a:pt x="40258" y="37565"/>
                </a:lnTo>
                <a:lnTo>
                  <a:pt x="10668" y="18287"/>
                </a:lnTo>
                <a:lnTo>
                  <a:pt x="21081" y="2286"/>
                </a:lnTo>
                <a:lnTo>
                  <a:pt x="47026" y="2286"/>
                </a:lnTo>
                <a:lnTo>
                  <a:pt x="0" y="0"/>
                </a:lnTo>
                <a:close/>
              </a:path>
              <a:path w="1158239" h="759460">
                <a:moveTo>
                  <a:pt x="21081" y="2286"/>
                </a:moveTo>
                <a:lnTo>
                  <a:pt x="10668" y="18287"/>
                </a:lnTo>
                <a:lnTo>
                  <a:pt x="40258" y="37565"/>
                </a:lnTo>
                <a:lnTo>
                  <a:pt x="31741" y="20614"/>
                </a:lnTo>
                <a:lnTo>
                  <a:pt x="15367" y="19812"/>
                </a:lnTo>
                <a:lnTo>
                  <a:pt x="24383" y="5968"/>
                </a:lnTo>
                <a:lnTo>
                  <a:pt x="26734" y="5968"/>
                </a:lnTo>
                <a:lnTo>
                  <a:pt x="21081" y="2286"/>
                </a:lnTo>
                <a:close/>
              </a:path>
              <a:path w="1158239" h="759460">
                <a:moveTo>
                  <a:pt x="47026" y="2286"/>
                </a:moveTo>
                <a:lnTo>
                  <a:pt x="21081" y="2286"/>
                </a:lnTo>
                <a:lnTo>
                  <a:pt x="50630" y="21539"/>
                </a:lnTo>
                <a:lnTo>
                  <a:pt x="108712" y="24384"/>
                </a:lnTo>
                <a:lnTo>
                  <a:pt x="113283" y="20319"/>
                </a:lnTo>
                <a:lnTo>
                  <a:pt x="113792" y="9906"/>
                </a:lnTo>
                <a:lnTo>
                  <a:pt x="109727" y="5334"/>
                </a:lnTo>
                <a:lnTo>
                  <a:pt x="47026" y="2286"/>
                </a:lnTo>
                <a:close/>
              </a:path>
              <a:path w="1158239" h="759460">
                <a:moveTo>
                  <a:pt x="26734" y="5968"/>
                </a:moveTo>
                <a:lnTo>
                  <a:pt x="24383" y="5968"/>
                </a:lnTo>
                <a:lnTo>
                  <a:pt x="31741" y="20614"/>
                </a:lnTo>
                <a:lnTo>
                  <a:pt x="50630" y="21539"/>
                </a:lnTo>
                <a:lnTo>
                  <a:pt x="26734" y="5968"/>
                </a:lnTo>
                <a:close/>
              </a:path>
              <a:path w="1158239" h="759460">
                <a:moveTo>
                  <a:pt x="24383" y="5968"/>
                </a:moveTo>
                <a:lnTo>
                  <a:pt x="15367" y="19812"/>
                </a:lnTo>
                <a:lnTo>
                  <a:pt x="31741" y="20614"/>
                </a:lnTo>
                <a:lnTo>
                  <a:pt x="24383" y="59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1625</Words>
  <Application>Microsoft Office PowerPoint</Application>
  <PresentationFormat>Προβολή στην οθόνη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Office Theme</vt:lpstr>
      <vt:lpstr>Παρουσίαση του PowerPoint</vt:lpstr>
      <vt:lpstr>Περιεχόμενα 3ου μαθήματος</vt:lpstr>
      <vt:lpstr>Υπολογισμός – Δημιουργία νέας μεταβλητής</vt:lpstr>
      <vt:lpstr>Υπολογισμός – Δημιουργία νέας μεταβλητής</vt:lpstr>
      <vt:lpstr>Υπολογισμός – Δημιουργία νέας μεταβλητής</vt:lpstr>
      <vt:lpstr>Υπολογισμός – Δημιουργία νέας μεταβλητής</vt:lpstr>
      <vt:lpstr>Υπολογισμός – Δημιουργία νέας μεταβλητής</vt:lpstr>
      <vt:lpstr>Υπολογισμός Δείκτη Μάζας Σώματος (BMI)</vt:lpstr>
      <vt:lpstr>Υπολογισμός Δείκτη Μάζας Σώματος (BMI)</vt:lpstr>
      <vt:lpstr>Recode into Same Variable: Επανακωδικοποίηση</vt:lpstr>
      <vt:lpstr>Recode into Same Variable: Επανακωδικοποίηση</vt:lpstr>
      <vt:lpstr>Recode into Same Variable: Επανακωδικοποίηση</vt:lpstr>
      <vt:lpstr>Recode into Same Variable: Επανακωδικοποίηση</vt:lpstr>
      <vt:lpstr>Recode into Different Variables: Επανακωδικοποίηση</vt:lpstr>
      <vt:lpstr>Recode into Different Variables: Επανακωδικοποίηση</vt:lpstr>
      <vt:lpstr>Recode into Different Variables: Επανακωδικοποίηση</vt:lpstr>
      <vt:lpstr>Recode into Different Variables: Επανακωδικοποίηση</vt:lpstr>
      <vt:lpstr>Μετατροπή Ποσοτικής Μεταβλητής σε Ποιοτική</vt:lpstr>
      <vt:lpstr>Μετατροπή Ποσοτικής Μεταβλητής σε Ποιοτική</vt:lpstr>
      <vt:lpstr>Μετατροπή Ποσοτικής Μεταβλητής σε Ποιοτική</vt:lpstr>
      <vt:lpstr>Μετατροπή Ποσοτικής Μεταβλητής σε Ποιοτική</vt:lpstr>
      <vt:lpstr>Μετατροπή Ποσοτικής Μεταβλητής σε Ποιοτική</vt:lpstr>
      <vt:lpstr>Βιβλιογραφία 3ου Μαθήματος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&amp; Research methods</dc:title>
  <dc:creator>γ</dc:creator>
  <cp:lastModifiedBy>Dapontas Dimitrios</cp:lastModifiedBy>
  <cp:revision>1</cp:revision>
  <dcterms:created xsi:type="dcterms:W3CDTF">2022-02-27T14:16:03Z</dcterms:created>
  <dcterms:modified xsi:type="dcterms:W3CDTF">2022-02-27T14:16:25Z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2022-02-27T00:00:00Z</vt:filetime>
  </property>
</Properties>
</file>