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20"/>
  </p:notesMasterIdLst>
  <p:sldIdLst>
    <p:sldId id="256" r:id="rId2"/>
    <p:sldId id="268" r:id="rId3"/>
    <p:sldId id="279" r:id="rId4"/>
    <p:sldId id="278" r:id="rId5"/>
    <p:sldId id="283" r:id="rId6"/>
    <p:sldId id="302" r:id="rId7"/>
    <p:sldId id="286" r:id="rId8"/>
    <p:sldId id="301" r:id="rId9"/>
    <p:sldId id="303" r:id="rId10"/>
    <p:sldId id="304" r:id="rId11"/>
    <p:sldId id="306" r:id="rId12"/>
    <p:sldId id="305" r:id="rId13"/>
    <p:sldId id="307" r:id="rId14"/>
    <p:sldId id="308" r:id="rId15"/>
    <p:sldId id="309" r:id="rId16"/>
    <p:sldId id="310" r:id="rId17"/>
    <p:sldId id="312" r:id="rId18"/>
    <p:sldId id="311"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Προεπιλεγμένη ενότητα" id="{B6186F38-92D7-4664-8131-FE4CB5BD3568}">
          <p14:sldIdLst>
            <p14:sldId id="256"/>
          </p14:sldIdLst>
        </p14:section>
        <p14:section name="Ενότητα χωρίς τίτλο" id="{37F750CF-0DBC-498A-99EA-58E0695D4F23}">
          <p14:sldIdLst>
            <p14:sldId id="268"/>
            <p14:sldId id="279"/>
            <p14:sldId id="278"/>
            <p14:sldId id="283"/>
            <p14:sldId id="302"/>
            <p14:sldId id="286"/>
            <p14:sldId id="301"/>
            <p14:sldId id="303"/>
            <p14:sldId id="304"/>
            <p14:sldId id="306"/>
            <p14:sldId id="305"/>
            <p14:sldId id="307"/>
            <p14:sldId id="308"/>
            <p14:sldId id="309"/>
            <p14:sldId id="310"/>
            <p14:sldId id="3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E82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29" autoAdjust="0"/>
  </p:normalViewPr>
  <p:slideViewPr>
    <p:cSldViewPr>
      <p:cViewPr varScale="1">
        <p:scale>
          <a:sx n="79" d="100"/>
          <a:sy n="79" d="100"/>
        </p:scale>
        <p:origin x="-1325"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87922-C6DE-4F51-923C-7A5ED6D9E776}" type="doc">
      <dgm:prSet loTypeId="urn:microsoft.com/office/officeart/2005/8/layout/vList5" loCatId="list" qsTypeId="urn:microsoft.com/office/officeart/2005/8/quickstyle/simple4" qsCatId="simple" csTypeId="urn:microsoft.com/office/officeart/2005/8/colors/accent1_2#1" csCatId="accent1" phldr="1"/>
      <dgm:spPr/>
      <dgm:t>
        <a:bodyPr/>
        <a:lstStyle/>
        <a:p>
          <a:endParaRPr lang="el-GR"/>
        </a:p>
      </dgm:t>
    </dgm:pt>
    <dgm:pt modelId="{9C2FCB6B-EEB1-4356-B1B7-F7DC8503A48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800" b="1" dirty="0" smtClean="0"/>
            <a:t>Προετοιμασία δείγματος</a:t>
          </a:r>
          <a:r>
            <a:rPr lang="en-US" sz="1800" b="1" dirty="0" smtClean="0"/>
            <a:t> </a:t>
          </a:r>
          <a:endParaRPr lang="el-GR" sz="1800" b="1" dirty="0"/>
        </a:p>
      </dgm:t>
    </dgm:pt>
    <dgm:pt modelId="{2BA376A8-D362-4DF8-8D69-AE140DC02B53}" type="parTrans" cxnId="{5F7D9D6E-26CB-4331-89D2-E6F9FC691694}">
      <dgm:prSet/>
      <dgm:spPr/>
      <dgm:t>
        <a:bodyPr/>
        <a:lstStyle/>
        <a:p>
          <a:endParaRPr lang="el-GR"/>
        </a:p>
      </dgm:t>
    </dgm:pt>
    <dgm:pt modelId="{324704DE-D4CD-495F-8920-E8A75D125BEC}" type="sibTrans" cxnId="{5F7D9D6E-26CB-4331-89D2-E6F9FC691694}">
      <dgm:prSet/>
      <dgm:spPr/>
      <dgm:t>
        <a:bodyPr/>
        <a:lstStyle/>
        <a:p>
          <a:endParaRPr lang="el-GR"/>
        </a:p>
      </dgm:t>
    </dgm:pt>
    <dgm:pt modelId="{ACD30201-B586-4959-8AE0-C5B3A4523068}">
      <dgm:prSet phldrT="[Text]" custT="1"/>
      <dgm:spPr/>
      <dgm:t>
        <a:bodyPr/>
        <a:lstStyle/>
        <a:p>
          <a:r>
            <a:rPr lang="el-GR" sz="1800" b="1" dirty="0" smtClean="0"/>
            <a:t>Ακτινογράφημα </a:t>
          </a:r>
          <a:endParaRPr lang="el-GR" sz="1800" b="1" dirty="0"/>
        </a:p>
      </dgm:t>
    </dgm:pt>
    <dgm:pt modelId="{90C3EE19-2155-4B4E-8E78-74D7F0E8C784}" type="sibTrans" cxnId="{0573DF3A-6C21-4B5B-8DE4-7A08E4529523}">
      <dgm:prSet/>
      <dgm:spPr/>
      <dgm:t>
        <a:bodyPr/>
        <a:lstStyle/>
        <a:p>
          <a:endParaRPr lang="el-GR"/>
        </a:p>
      </dgm:t>
    </dgm:pt>
    <dgm:pt modelId="{ECF7D631-46BD-4DD7-BEF1-AF1DFE398799}" type="parTrans" cxnId="{0573DF3A-6C21-4B5B-8DE4-7A08E4529523}">
      <dgm:prSet/>
      <dgm:spPr/>
      <dgm:t>
        <a:bodyPr/>
        <a:lstStyle/>
        <a:p>
          <a:endParaRPr lang="el-GR"/>
        </a:p>
      </dgm:t>
    </dgm:pt>
    <dgm:pt modelId="{5B55C77B-4C4F-4689-BD13-AA04AD1B36A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800" b="1" dirty="0" smtClean="0"/>
            <a:t>Φύση του υλικού και χαρακτηριστικά πηγής</a:t>
          </a:r>
          <a:endParaRPr lang="el-GR" sz="1800" b="1" dirty="0"/>
        </a:p>
      </dgm:t>
    </dgm:pt>
    <dgm:pt modelId="{1B5904E4-E772-4ECC-97EE-E6E8D23C2982}" type="parTrans" cxnId="{A462B401-C99C-4451-901B-B247AC386444}">
      <dgm:prSet/>
      <dgm:spPr/>
      <dgm:t>
        <a:bodyPr/>
        <a:lstStyle/>
        <a:p>
          <a:endParaRPr lang="el-GR"/>
        </a:p>
      </dgm:t>
    </dgm:pt>
    <dgm:pt modelId="{97216038-8ECB-4D89-B451-203FF132D7B2}" type="sibTrans" cxnId="{A462B401-C99C-4451-901B-B247AC386444}">
      <dgm:prSet/>
      <dgm:spPr/>
      <dgm:t>
        <a:bodyPr/>
        <a:lstStyle/>
        <a:p>
          <a:endParaRPr lang="el-GR"/>
        </a:p>
      </dgm:t>
    </dgm:pt>
    <dgm:pt modelId="{5A7171AF-4D41-4D50-94A5-EA9F2423EA3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l-GR" sz="1800" b="1" dirty="0"/>
        </a:p>
      </dgm:t>
    </dgm:pt>
    <dgm:pt modelId="{D932D2B3-8812-415A-97C6-4A0DC221B17C}" type="parTrans" cxnId="{31550CBC-85E4-4D3B-86E2-B3713CC5BA89}">
      <dgm:prSet/>
      <dgm:spPr/>
      <dgm:t>
        <a:bodyPr/>
        <a:lstStyle/>
        <a:p>
          <a:endParaRPr lang="el-GR"/>
        </a:p>
      </dgm:t>
    </dgm:pt>
    <dgm:pt modelId="{863F067F-64C7-4CD1-9FC5-6ECE28520BE0}" type="sibTrans" cxnId="{31550CBC-85E4-4D3B-86E2-B3713CC5BA89}">
      <dgm:prSet/>
      <dgm:spPr/>
      <dgm:t>
        <a:bodyPr/>
        <a:lstStyle/>
        <a:p>
          <a:endParaRPr lang="el-GR"/>
        </a:p>
      </dgm:t>
    </dgm:pt>
    <dgm:pt modelId="{A2B8F83D-5AE8-4FAA-8AA0-F38A6EE36C6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800" b="1" dirty="0" smtClean="0"/>
            <a:t>Διάταξη  οργάνου </a:t>
          </a:r>
          <a:r>
            <a:rPr lang="el-GR" sz="1800" b="1" dirty="0" err="1" smtClean="0"/>
            <a:t>καοι</a:t>
          </a:r>
          <a:r>
            <a:rPr lang="el-GR" sz="1800" b="1" dirty="0" smtClean="0"/>
            <a:t> συνθήκες ανάλυσης</a:t>
          </a:r>
          <a:endParaRPr lang="el-GR" sz="1800" b="1" dirty="0"/>
        </a:p>
      </dgm:t>
    </dgm:pt>
    <dgm:pt modelId="{2D30AB31-A933-4D50-9CC0-70265EAC9821}" type="parTrans" cxnId="{43270C42-E28F-4F66-BAC3-FB2DDE90C830}">
      <dgm:prSet/>
      <dgm:spPr/>
    </dgm:pt>
    <dgm:pt modelId="{113C9C0E-A7B8-439E-AF8D-096B84AB3A72}" type="sibTrans" cxnId="{43270C42-E28F-4F66-BAC3-FB2DDE90C830}">
      <dgm:prSet/>
      <dgm:spPr/>
    </dgm:pt>
    <dgm:pt modelId="{BA2028E9-D18E-4F41-B319-717EDCE5ABC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l-GR" sz="1800" b="1" dirty="0"/>
        </a:p>
      </dgm:t>
    </dgm:pt>
    <dgm:pt modelId="{7575757A-5BCA-44E6-A5A3-6E898FABBAD9}" type="parTrans" cxnId="{7499F5EC-B74D-4BA6-B48C-6FF9DD8914D2}">
      <dgm:prSet/>
      <dgm:spPr/>
    </dgm:pt>
    <dgm:pt modelId="{F439A229-BC0D-45AE-9C05-81C5714A9501}" type="sibTrans" cxnId="{7499F5EC-B74D-4BA6-B48C-6FF9DD8914D2}">
      <dgm:prSet/>
      <dgm:spPr/>
    </dgm:pt>
    <dgm:pt modelId="{2173FD6C-391C-4571-B565-4A603BA8087D}" type="pres">
      <dgm:prSet presAssocID="{47E87922-C6DE-4F51-923C-7A5ED6D9E776}" presName="Name0" presStyleCnt="0">
        <dgm:presLayoutVars>
          <dgm:dir/>
          <dgm:animLvl val="lvl"/>
          <dgm:resizeHandles val="exact"/>
        </dgm:presLayoutVars>
      </dgm:prSet>
      <dgm:spPr/>
      <dgm:t>
        <a:bodyPr/>
        <a:lstStyle/>
        <a:p>
          <a:endParaRPr lang="el-GR"/>
        </a:p>
      </dgm:t>
    </dgm:pt>
    <dgm:pt modelId="{D351B07A-150E-4864-B7F4-8765A5765992}" type="pres">
      <dgm:prSet presAssocID="{ACD30201-B586-4959-8AE0-C5B3A4523068}" presName="linNode" presStyleCnt="0"/>
      <dgm:spPr/>
    </dgm:pt>
    <dgm:pt modelId="{C603FE48-070F-45F9-9B91-9C99061AA8C7}" type="pres">
      <dgm:prSet presAssocID="{ACD30201-B586-4959-8AE0-C5B3A4523068}" presName="parentText" presStyleLbl="node1" presStyleIdx="0" presStyleCnt="1" custLinFactNeighborX="-1578" custLinFactNeighborY="-41242">
        <dgm:presLayoutVars>
          <dgm:chMax val="1"/>
          <dgm:bulletEnabled val="1"/>
        </dgm:presLayoutVars>
      </dgm:prSet>
      <dgm:spPr/>
      <dgm:t>
        <a:bodyPr/>
        <a:lstStyle/>
        <a:p>
          <a:endParaRPr lang="el-GR"/>
        </a:p>
      </dgm:t>
    </dgm:pt>
    <dgm:pt modelId="{ACF1EE45-3C5F-47E0-A2F4-85D057834271}" type="pres">
      <dgm:prSet presAssocID="{ACD30201-B586-4959-8AE0-C5B3A4523068}" presName="descendantText" presStyleLbl="alignAccFollowNode1" presStyleIdx="0" presStyleCnt="1" custScaleY="125000" custLinFactNeighborX="-1796" custLinFactNeighborY="12170">
        <dgm:presLayoutVars>
          <dgm:bulletEnabled val="1"/>
        </dgm:presLayoutVars>
      </dgm:prSet>
      <dgm:spPr/>
      <dgm:t>
        <a:bodyPr/>
        <a:lstStyle/>
        <a:p>
          <a:endParaRPr lang="el-GR"/>
        </a:p>
      </dgm:t>
    </dgm:pt>
  </dgm:ptLst>
  <dgm:cxnLst>
    <dgm:cxn modelId="{6EA505E1-E76F-4D48-B0A5-F346C05CCCC0}" type="presOf" srcId="{5B55C77B-4C4F-4689-BD13-AA04AD1B36AF}" destId="{ACF1EE45-3C5F-47E0-A2F4-85D057834271}" srcOrd="0" destOrd="2" presId="urn:microsoft.com/office/officeart/2005/8/layout/vList5"/>
    <dgm:cxn modelId="{7499F5EC-B74D-4BA6-B48C-6FF9DD8914D2}" srcId="{ACD30201-B586-4959-8AE0-C5B3A4523068}" destId="{BA2028E9-D18E-4F41-B319-717EDCE5ABC3}" srcOrd="3" destOrd="0" parTransId="{7575757A-5BCA-44E6-A5A3-6E898FABBAD9}" sibTransId="{F439A229-BC0D-45AE-9C05-81C5714A9501}"/>
    <dgm:cxn modelId="{E71243C1-57AC-48D1-BD1B-939F7971DE0E}" type="presOf" srcId="{9C2FCB6B-EEB1-4356-B1B7-F7DC8503A48D}" destId="{ACF1EE45-3C5F-47E0-A2F4-85D057834271}" srcOrd="0" destOrd="0" presId="urn:microsoft.com/office/officeart/2005/8/layout/vList5"/>
    <dgm:cxn modelId="{43270C42-E28F-4F66-BAC3-FB2DDE90C830}" srcId="{ACD30201-B586-4959-8AE0-C5B3A4523068}" destId="{A2B8F83D-5AE8-4FAA-8AA0-F38A6EE36C6E}" srcOrd="4" destOrd="0" parTransId="{2D30AB31-A933-4D50-9CC0-70265EAC9821}" sibTransId="{113C9C0E-A7B8-439E-AF8D-096B84AB3A72}"/>
    <dgm:cxn modelId="{A462B401-C99C-4451-901B-B247AC386444}" srcId="{ACD30201-B586-4959-8AE0-C5B3A4523068}" destId="{5B55C77B-4C4F-4689-BD13-AA04AD1B36AF}" srcOrd="2" destOrd="0" parTransId="{1B5904E4-E772-4ECC-97EE-E6E8D23C2982}" sibTransId="{97216038-8ECB-4D89-B451-203FF132D7B2}"/>
    <dgm:cxn modelId="{F9C7EA28-76BE-45FE-8569-9C0D8CCDC718}" type="presOf" srcId="{47E87922-C6DE-4F51-923C-7A5ED6D9E776}" destId="{2173FD6C-391C-4571-B565-4A603BA8087D}" srcOrd="0" destOrd="0" presId="urn:microsoft.com/office/officeart/2005/8/layout/vList5"/>
    <dgm:cxn modelId="{0573DF3A-6C21-4B5B-8DE4-7A08E4529523}" srcId="{47E87922-C6DE-4F51-923C-7A5ED6D9E776}" destId="{ACD30201-B586-4959-8AE0-C5B3A4523068}" srcOrd="0" destOrd="0" parTransId="{ECF7D631-46BD-4DD7-BEF1-AF1DFE398799}" sibTransId="{90C3EE19-2155-4B4E-8E78-74D7F0E8C784}"/>
    <dgm:cxn modelId="{31550CBC-85E4-4D3B-86E2-B3713CC5BA89}" srcId="{ACD30201-B586-4959-8AE0-C5B3A4523068}" destId="{5A7171AF-4D41-4D50-94A5-EA9F2423EA3C}" srcOrd="1" destOrd="0" parTransId="{D932D2B3-8812-415A-97C6-4A0DC221B17C}" sibTransId="{863F067F-64C7-4CD1-9FC5-6ECE28520BE0}"/>
    <dgm:cxn modelId="{3489CCD6-988A-4C61-A0C5-3380640CCCA3}" type="presOf" srcId="{A2B8F83D-5AE8-4FAA-8AA0-F38A6EE36C6E}" destId="{ACF1EE45-3C5F-47E0-A2F4-85D057834271}" srcOrd="0" destOrd="4" presId="urn:microsoft.com/office/officeart/2005/8/layout/vList5"/>
    <dgm:cxn modelId="{CFB94B20-AC30-4A2B-9788-7DD76AE87B29}" type="presOf" srcId="{BA2028E9-D18E-4F41-B319-717EDCE5ABC3}" destId="{ACF1EE45-3C5F-47E0-A2F4-85D057834271}" srcOrd="0" destOrd="3" presId="urn:microsoft.com/office/officeart/2005/8/layout/vList5"/>
    <dgm:cxn modelId="{5F7D9D6E-26CB-4331-89D2-E6F9FC691694}" srcId="{ACD30201-B586-4959-8AE0-C5B3A4523068}" destId="{9C2FCB6B-EEB1-4356-B1B7-F7DC8503A48D}" srcOrd="0" destOrd="0" parTransId="{2BA376A8-D362-4DF8-8D69-AE140DC02B53}" sibTransId="{324704DE-D4CD-495F-8920-E8A75D125BEC}"/>
    <dgm:cxn modelId="{F5C15806-2B41-4384-B74F-0C489E0CED93}" type="presOf" srcId="{5A7171AF-4D41-4D50-94A5-EA9F2423EA3C}" destId="{ACF1EE45-3C5F-47E0-A2F4-85D057834271}" srcOrd="0" destOrd="1" presId="urn:microsoft.com/office/officeart/2005/8/layout/vList5"/>
    <dgm:cxn modelId="{BB797653-887A-44B8-B7D1-4682081211B8}" type="presOf" srcId="{ACD30201-B586-4959-8AE0-C5B3A4523068}" destId="{C603FE48-070F-45F9-9B91-9C99061AA8C7}" srcOrd="0" destOrd="0" presId="urn:microsoft.com/office/officeart/2005/8/layout/vList5"/>
    <dgm:cxn modelId="{C3191618-9DA1-4DC8-AD8D-552A51B43064}" type="presParOf" srcId="{2173FD6C-391C-4571-B565-4A603BA8087D}" destId="{D351B07A-150E-4864-B7F4-8765A5765992}" srcOrd="0" destOrd="0" presId="urn:microsoft.com/office/officeart/2005/8/layout/vList5"/>
    <dgm:cxn modelId="{D8AB5695-DED8-43F9-9283-E51AE77D8FD0}" type="presParOf" srcId="{D351B07A-150E-4864-B7F4-8765A5765992}" destId="{C603FE48-070F-45F9-9B91-9C99061AA8C7}" srcOrd="0" destOrd="0" presId="urn:microsoft.com/office/officeart/2005/8/layout/vList5"/>
    <dgm:cxn modelId="{9C062443-5791-4179-BB25-7748091E01BE}" type="presParOf" srcId="{D351B07A-150E-4864-B7F4-8765A5765992}" destId="{ACF1EE45-3C5F-47E0-A2F4-85D057834271}"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1EE45-3C5F-47E0-A2F4-85D057834271}">
      <dsp:nvSpPr>
        <dsp:cNvPr id="0" name=""/>
        <dsp:cNvSpPr/>
      </dsp:nvSpPr>
      <dsp:spPr>
        <a:xfrm rot="5400000">
          <a:off x="4403043" y="-1447605"/>
          <a:ext cx="2445881" cy="534587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l-GR" sz="1800" b="1" kern="1200" dirty="0" smtClean="0"/>
            <a:t>Προετοιμασία δείγματος</a:t>
          </a:r>
          <a:r>
            <a:rPr lang="en-US" sz="1800" b="1" kern="1200" dirty="0" smtClean="0"/>
            <a:t> </a:t>
          </a:r>
          <a:endParaRPr lang="el-GR" sz="1800" b="1" kern="1200" dirty="0"/>
        </a:p>
        <a:p>
          <a:pPr marL="0" marR="0" lvl="1" indent="0" algn="l" defTabSz="914400" eaLnBrk="1" fontAlgn="auto" latinLnBrk="0" hangingPunct="1">
            <a:lnSpc>
              <a:spcPct val="100000"/>
            </a:lnSpc>
            <a:spcBef>
              <a:spcPct val="0"/>
            </a:spcBef>
            <a:spcAft>
              <a:spcPts val="0"/>
            </a:spcAft>
            <a:buClrTx/>
            <a:buSzTx/>
            <a:buFontTx/>
            <a:buChar char="••"/>
            <a:tabLst/>
            <a:defRPr/>
          </a:pPr>
          <a:endParaRPr lang="el-GR" sz="18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l-GR" sz="1800" b="1" kern="1200" dirty="0" smtClean="0"/>
            <a:t>Φύση του υλικού και χαρακτηριστικά πηγής</a:t>
          </a:r>
          <a:endParaRPr lang="el-GR" sz="1800" b="1" kern="1200" dirty="0"/>
        </a:p>
        <a:p>
          <a:pPr marL="0" marR="0" lvl="1" indent="0" algn="l" defTabSz="914400" eaLnBrk="1" fontAlgn="auto" latinLnBrk="0" hangingPunct="1">
            <a:lnSpc>
              <a:spcPct val="100000"/>
            </a:lnSpc>
            <a:spcBef>
              <a:spcPct val="0"/>
            </a:spcBef>
            <a:spcAft>
              <a:spcPts val="0"/>
            </a:spcAft>
            <a:buClrTx/>
            <a:buSzTx/>
            <a:buFontTx/>
            <a:buChar char="••"/>
            <a:tabLst/>
            <a:defRPr/>
          </a:pPr>
          <a:endParaRPr lang="el-GR" sz="18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l-GR" sz="1800" b="1" kern="1200" dirty="0" smtClean="0"/>
            <a:t>Διάταξη  οργάνου </a:t>
          </a:r>
          <a:r>
            <a:rPr lang="el-GR" sz="1800" b="1" kern="1200" dirty="0" err="1" smtClean="0"/>
            <a:t>καοι</a:t>
          </a:r>
          <a:r>
            <a:rPr lang="el-GR" sz="1800" b="1" kern="1200" dirty="0" smtClean="0"/>
            <a:t> συνθήκες ανάλυσης</a:t>
          </a:r>
          <a:endParaRPr lang="el-GR" sz="1800" b="1" kern="1200" dirty="0"/>
        </a:p>
      </dsp:txBody>
      <dsp:txXfrm rot="-5400000">
        <a:off x="2953047" y="121789"/>
        <a:ext cx="5226475" cy="2207085"/>
      </dsp:txXfrm>
    </dsp:sp>
    <dsp:sp modelId="{C603FE48-070F-45F9-9B91-9C99061AA8C7}">
      <dsp:nvSpPr>
        <dsp:cNvPr id="0" name=""/>
        <dsp:cNvSpPr/>
      </dsp:nvSpPr>
      <dsp:spPr>
        <a:xfrm>
          <a:off x="0" y="0"/>
          <a:ext cx="3007054" cy="244588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b="1" kern="1200" dirty="0" smtClean="0"/>
            <a:t>Ακτινογράφημα </a:t>
          </a:r>
          <a:endParaRPr lang="el-GR" sz="1800" b="1" kern="1200" dirty="0"/>
        </a:p>
      </dsp:txBody>
      <dsp:txXfrm>
        <a:off x="119398" y="119398"/>
        <a:ext cx="2768258" cy="22070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6E22E-5B89-48FC-901B-9066CBCAAB50}" type="datetimeFigureOut">
              <a:rPr lang="el-GR" smtClean="0"/>
              <a:pPr/>
              <a:t>13/2/2024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0D2B3-1C54-4E9B-AE78-77A550555E7B}" type="slidenum">
              <a:rPr lang="el-GR" smtClean="0"/>
              <a:pPr/>
              <a:t>‹#›</a:t>
            </a:fld>
            <a:endParaRPr lang="el-GR"/>
          </a:p>
        </p:txBody>
      </p:sp>
    </p:spTree>
    <p:extLst>
      <p:ext uri="{BB962C8B-B14F-4D97-AF65-F5344CB8AC3E}">
        <p14:creationId xmlns="" xmlns:p14="http://schemas.microsoft.com/office/powerpoint/2010/main" val="248674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l-GR" smtClean="0"/>
              <a:t>Στυλ κύριου τίτλου</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7" name="Date Placeholder 6"/>
          <p:cNvSpPr>
            <a:spLocks noGrp="1"/>
          </p:cNvSpPr>
          <p:nvPr>
            <p:ph type="dt" sz="half" idx="10"/>
          </p:nvPr>
        </p:nvSpPr>
        <p:spPr/>
        <p:txBody>
          <a:bodyPr/>
          <a:lstStyle/>
          <a:p>
            <a:fld id="{CFE7F313-FABD-4C65-A546-6EE2F70E6526}" type="datetimeFigureOut">
              <a:rPr lang="el-GR" smtClean="0"/>
              <a:pPr/>
              <a:t>13/2/2024</a:t>
            </a:fld>
            <a:endParaRPr lang="el-GR"/>
          </a:p>
        </p:txBody>
      </p:sp>
      <p:sp>
        <p:nvSpPr>
          <p:cNvPr id="8" name="Slide Number Placeholder 7"/>
          <p:cNvSpPr>
            <a:spLocks noGrp="1"/>
          </p:cNvSpPr>
          <p:nvPr>
            <p:ph type="sldNum" sz="quarter" idx="11"/>
          </p:nvPr>
        </p:nvSpPr>
        <p:spPr/>
        <p:txBody>
          <a:bodyPr/>
          <a:lstStyle/>
          <a:p>
            <a:fld id="{0FB3A188-235A-4C93-8176-85A1B5260C3D}" type="slidenum">
              <a:rPr lang="el-GR" smtClean="0"/>
              <a:pPr/>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FE7F313-FABD-4C65-A546-6EE2F70E6526}" type="datetimeFigureOut">
              <a:rPr lang="el-GR" smtClean="0"/>
              <a:pPr/>
              <a:t>13/2/2024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B3A188-235A-4C93-8176-85A1B5260C3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FE7F313-FABD-4C65-A546-6EE2F70E6526}" type="datetimeFigureOut">
              <a:rPr lang="el-GR" smtClean="0"/>
              <a:pPr/>
              <a:t>13/2/2024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B3A188-235A-4C93-8176-85A1B5260C3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10"/>
          </p:nvPr>
        </p:nvSpPr>
        <p:spPr/>
        <p:txBody>
          <a:bodyPr/>
          <a:lstStyle/>
          <a:p>
            <a:fld id="{CFE7F313-FABD-4C65-A546-6EE2F70E6526}" type="datetimeFigureOut">
              <a:rPr lang="el-GR" smtClean="0"/>
              <a:pPr/>
              <a:t>13/2/2024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B3A188-235A-4C93-8176-85A1B5260C3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l-GR" smtClean="0"/>
              <a:t>Στυλ κύριου τίτλου</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FE7F313-FABD-4C65-A546-6EE2F70E6526}" type="datetimeFigureOut">
              <a:rPr lang="el-GR" smtClean="0"/>
              <a:pPr/>
              <a:t>13/2/2024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B3A188-235A-4C93-8176-85A1B5260C3D}" type="slidenum">
              <a:rPr lang="el-GR" smtClean="0"/>
              <a:pPr/>
              <a:t>‹#›</a:t>
            </a:fld>
            <a:endParaRPr lang="el-G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5" name="Date Placeholder 4"/>
          <p:cNvSpPr>
            <a:spLocks noGrp="1"/>
          </p:cNvSpPr>
          <p:nvPr>
            <p:ph type="dt" sz="half" idx="10"/>
          </p:nvPr>
        </p:nvSpPr>
        <p:spPr/>
        <p:txBody>
          <a:bodyPr/>
          <a:lstStyle/>
          <a:p>
            <a:fld id="{CFE7F313-FABD-4C65-A546-6EE2F70E6526}" type="datetimeFigureOut">
              <a:rPr lang="el-GR" smtClean="0"/>
              <a:pPr/>
              <a:t>13/2/2024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FB3A188-235A-4C93-8176-85A1B5260C3D}" type="slidenum">
              <a:rPr lang="el-GR" smtClean="0"/>
              <a:pPr/>
              <a:t>‹#›</a:t>
            </a:fld>
            <a:endParaRPr lang="el-GR"/>
          </a:p>
        </p:txBody>
      </p:sp>
      <p:sp>
        <p:nvSpPr>
          <p:cNvPr id="9" name="Content Placeholder 8"/>
          <p:cNvSpPr>
            <a:spLocks noGrp="1"/>
          </p:cNvSpPr>
          <p:nvPr>
            <p:ph sz="quarter" idx="13"/>
          </p:nvPr>
        </p:nvSpPr>
        <p:spPr>
          <a:xfrm>
            <a:off x="365760" y="1600200"/>
            <a:ext cx="4041648" cy="452628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CFE7F313-FABD-4C65-A546-6EE2F70E6526}" type="datetimeFigureOut">
              <a:rPr lang="el-GR" smtClean="0"/>
              <a:pPr/>
              <a:t>13/2/2024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FB3A188-235A-4C93-8176-85A1B5260C3D}" type="slidenum">
              <a:rPr lang="el-GR" smtClean="0"/>
              <a:pPr/>
              <a:t>‹#›</a:t>
            </a:fld>
            <a:endParaRPr lang="el-GR"/>
          </a:p>
        </p:txBody>
      </p:sp>
      <p:sp>
        <p:nvSpPr>
          <p:cNvPr id="11" name="Content Placeholder 10"/>
          <p:cNvSpPr>
            <a:spLocks noGrp="1"/>
          </p:cNvSpPr>
          <p:nvPr>
            <p:ph sz="quarter" idx="13"/>
          </p:nvPr>
        </p:nvSpPr>
        <p:spPr>
          <a:xfrm>
            <a:off x="457200" y="2212848"/>
            <a:ext cx="4041648"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CFE7F313-FABD-4C65-A546-6EE2F70E6526}" type="datetimeFigureOut">
              <a:rPr lang="el-GR" smtClean="0"/>
              <a:pPr/>
              <a:t>13/2/2024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FB3A188-235A-4C93-8176-85A1B5260C3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7F313-FABD-4C65-A546-6EE2F70E6526}" type="datetimeFigureOut">
              <a:rPr lang="el-GR" smtClean="0"/>
              <a:pPr/>
              <a:t>13/2/2024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FB3A188-235A-4C93-8176-85A1B5260C3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FE7F313-FABD-4C65-A546-6EE2F70E6526}" type="datetimeFigureOut">
              <a:rPr lang="el-GR" smtClean="0"/>
              <a:pPr/>
              <a:t>13/2/2024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FB3A188-235A-4C93-8176-85A1B5260C3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l-GR" smtClean="0"/>
              <a:t>Στυλ κύριου τίτλου</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FE7F313-FABD-4C65-A546-6EE2F70E6526}" type="datetimeFigureOut">
              <a:rPr lang="el-GR" smtClean="0"/>
              <a:pPr/>
              <a:t>13/2/2024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FB3A188-235A-4C93-8176-85A1B5260C3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accent3"/>
            </a:gs>
            <a:gs pos="76000">
              <a:schemeClr val="bg1">
                <a:tint val="90000"/>
                <a:shade val="90000"/>
                <a:satMod val="200000"/>
              </a:schemeClr>
            </a:gs>
            <a:gs pos="92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FE7F313-FABD-4C65-A546-6EE2F70E6526}" type="datetimeFigureOut">
              <a:rPr lang="el-GR" smtClean="0"/>
              <a:pPr/>
              <a:t>13/2/2024</a:t>
            </a:fld>
            <a:endParaRPr lang="el-G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l-G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FB3A188-235A-4C93-8176-85A1B5260C3D}" type="slidenum">
              <a:rPr lang="el-GR" smtClean="0"/>
              <a:pPr/>
              <a:t>‹#›</a:t>
            </a:fld>
            <a:endParaRPr lang="el-G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7504" y="1916832"/>
            <a:ext cx="8856984" cy="1440160"/>
          </a:xfrm>
        </p:spPr>
        <p:style>
          <a:lnRef idx="2">
            <a:schemeClr val="accent1"/>
          </a:lnRef>
          <a:fillRef idx="1">
            <a:schemeClr val="lt1"/>
          </a:fillRef>
          <a:effectRef idx="0">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l-GR" sz="4000" b="1" i="1" cap="all" dirty="0" smtClean="0">
                <a:ln w="0"/>
                <a:solidFill>
                  <a:schemeClr val="tx2">
                    <a:lumMod val="60000"/>
                    <a:lumOff val="40000"/>
                  </a:schemeClr>
                </a:solidFill>
                <a:effectLst>
                  <a:reflection blurRad="12700" stA="50000" endPos="50000" dist="5000" dir="5400000" sy="-100000" rotWithShape="0"/>
                </a:effectLst>
              </a:rPr>
              <a:t>ΠΕΡΙΘΛΑΣΙΜΕΤΡΙΑ ΑΚΤΙΝΩΝ Χ</a:t>
            </a:r>
            <a:r>
              <a:rPr lang="en-US" sz="4000" b="1" i="1" cap="all" dirty="0" smtClean="0">
                <a:ln w="0"/>
                <a:solidFill>
                  <a:schemeClr val="tx2">
                    <a:lumMod val="60000"/>
                    <a:lumOff val="40000"/>
                  </a:schemeClr>
                </a:solidFill>
                <a:effectLst>
                  <a:reflection blurRad="12700" stA="50000" endPos="50000" dist="5000" dir="5400000" sy="-100000" rotWithShape="0"/>
                </a:effectLst>
              </a:rPr>
              <a:t/>
            </a:r>
            <a:br>
              <a:rPr lang="en-US" sz="4000" b="1" i="1" cap="all" dirty="0" smtClean="0">
                <a:ln w="0"/>
                <a:solidFill>
                  <a:schemeClr val="tx2">
                    <a:lumMod val="60000"/>
                    <a:lumOff val="40000"/>
                  </a:schemeClr>
                </a:solidFill>
                <a:effectLst>
                  <a:reflection blurRad="12700" stA="50000" endPos="50000" dist="5000" dir="5400000" sy="-100000" rotWithShape="0"/>
                </a:effectLst>
              </a:rPr>
            </a:br>
            <a:r>
              <a:rPr lang="en-US" sz="4000" b="1" i="1" cap="all" dirty="0" smtClean="0">
                <a:ln w="0"/>
                <a:solidFill>
                  <a:schemeClr val="tx2">
                    <a:lumMod val="60000"/>
                    <a:lumOff val="40000"/>
                  </a:schemeClr>
                </a:solidFill>
                <a:effectLst>
                  <a:reflection blurRad="12700" stA="50000" endPos="50000" dist="5000" dir="5400000" sy="-100000" rotWithShape="0"/>
                </a:effectLst>
              </a:rPr>
              <a:t>(X-Ray Diffraction, XRD)</a:t>
            </a:r>
            <a:endParaRPr lang="el-GR" sz="4000" b="1" i="1" cap="all" dirty="0">
              <a:ln w="0"/>
              <a:solidFill>
                <a:schemeClr val="tx2">
                  <a:lumMod val="60000"/>
                  <a:lumOff val="40000"/>
                </a:schemeClr>
              </a:solidFill>
              <a:effectLst>
                <a:reflection blurRad="12700" stA="50000" endPos="50000" dist="5000" dir="5400000" sy="-100000" rotWithShape="0"/>
              </a:effectLst>
            </a:endParaRPr>
          </a:p>
        </p:txBody>
      </p:sp>
      <p:sp>
        <p:nvSpPr>
          <p:cNvPr id="3" name="Υπότιτλος 2"/>
          <p:cNvSpPr>
            <a:spLocks noGrp="1"/>
          </p:cNvSpPr>
          <p:nvPr>
            <p:ph type="subTitle" idx="1"/>
          </p:nvPr>
        </p:nvSpPr>
        <p:spPr>
          <a:xfrm>
            <a:off x="1331640" y="4005064"/>
            <a:ext cx="6400800" cy="1219200"/>
          </a:xfrm>
        </p:spPr>
        <p:txBody>
          <a:bodyPr>
            <a:normAutofit fontScale="77500" lnSpcReduction="20000"/>
          </a:bodyPr>
          <a:lstStyle/>
          <a:p>
            <a:endParaRPr lang="en-US" b="1" i="1" u="sng" dirty="0"/>
          </a:p>
          <a:p>
            <a:r>
              <a:rPr lang="el-GR" b="1" i="1" u="sng" dirty="0" smtClean="0"/>
              <a:t>Π. ΛΑΜΠΡΟΠΟΥΛΟΥ</a:t>
            </a:r>
          </a:p>
          <a:p>
            <a:endParaRPr lang="el-GR" b="1" i="1" u="sng" dirty="0"/>
          </a:p>
          <a:p>
            <a:r>
              <a:rPr lang="el-GR" b="1" i="1" u="sng" dirty="0">
                <a:solidFill>
                  <a:srgbClr val="FF0000"/>
                </a:solidFill>
              </a:rPr>
              <a:t>Συνέχεια</a:t>
            </a:r>
            <a:r>
              <a:rPr lang="el-GR" b="1" i="1" u="sng" dirty="0" smtClean="0">
                <a:solidFill>
                  <a:srgbClr val="FF0000"/>
                </a:solidFill>
              </a:rPr>
              <a:t>…..</a:t>
            </a:r>
            <a:endParaRPr lang="el-GR" b="1" i="1" u="sng" dirty="0">
              <a:solidFill>
                <a:srgbClr val="FF0000"/>
              </a:solidFill>
            </a:endParaRPr>
          </a:p>
        </p:txBody>
      </p:sp>
    </p:spTree>
    <p:extLst>
      <p:ext uri="{BB962C8B-B14F-4D97-AF65-F5344CB8AC3E}">
        <p14:creationId xmlns="" xmlns:p14="http://schemas.microsoft.com/office/powerpoint/2010/main" val="4249948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99392"/>
            <a:ext cx="4392488" cy="6403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5724128" y="908720"/>
            <a:ext cx="2592288" cy="1754326"/>
          </a:xfrm>
          <a:prstGeom prst="rect">
            <a:avLst/>
          </a:prstGeom>
          <a:solidFill>
            <a:srgbClr val="FFFF00"/>
          </a:solidFill>
        </p:spPr>
        <p:txBody>
          <a:bodyPr wrap="square" rtlCol="0">
            <a:spAutoFit/>
          </a:bodyPr>
          <a:lstStyle/>
          <a:p>
            <a:r>
              <a:rPr lang="el-GR" b="1" i="1" dirty="0" smtClean="0">
                <a:solidFill>
                  <a:srgbClr val="FF0000"/>
                </a:solidFill>
              </a:rPr>
              <a:t>Στερεά διαλύματα (</a:t>
            </a:r>
            <a:r>
              <a:rPr lang="en-US" b="1" i="1" dirty="0" smtClean="0">
                <a:solidFill>
                  <a:srgbClr val="FF0000"/>
                </a:solidFill>
              </a:rPr>
              <a:t>solid solution </a:t>
            </a:r>
            <a:r>
              <a:rPr lang="el-GR" b="1" i="1" dirty="0" smtClean="0">
                <a:solidFill>
                  <a:srgbClr val="FF0000"/>
                </a:solidFill>
              </a:rPr>
              <a:t>&amp; παραμορφώσεις πλέγματος)_ </a:t>
            </a:r>
            <a:r>
              <a:rPr lang="el-GR" b="1" i="1" dirty="0" smtClean="0">
                <a:solidFill>
                  <a:schemeClr val="tx1">
                    <a:lumMod val="95000"/>
                    <a:lumOff val="5000"/>
                  </a:schemeClr>
                </a:solidFill>
              </a:rPr>
              <a:t>Μικρές μετατοπίσεις των κορυφών</a:t>
            </a:r>
            <a:endParaRPr lang="el-GR" b="1" i="1" dirty="0">
              <a:solidFill>
                <a:schemeClr val="tx1">
                  <a:lumMod val="95000"/>
                  <a:lumOff val="5000"/>
                </a:schemeClr>
              </a:solidFill>
            </a:endParaRPr>
          </a:p>
        </p:txBody>
      </p:sp>
    </p:spTree>
    <p:extLst>
      <p:ext uri="{BB962C8B-B14F-4D97-AF65-F5344CB8AC3E}">
        <p14:creationId xmlns="" xmlns:p14="http://schemas.microsoft.com/office/powerpoint/2010/main" val="1760187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C:\Users\voula\Desktop\127 129.em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620688"/>
            <a:ext cx="7848872" cy="5184576"/>
          </a:xfrm>
          <a:prstGeom prst="rect">
            <a:avLst/>
          </a:prstGeom>
          <a:noFill/>
          <a:ln>
            <a:noFill/>
          </a:ln>
        </p:spPr>
      </p:pic>
      <p:sp>
        <p:nvSpPr>
          <p:cNvPr id="3" name="TextBox 2"/>
          <p:cNvSpPr txBox="1"/>
          <p:nvPr/>
        </p:nvSpPr>
        <p:spPr>
          <a:xfrm>
            <a:off x="5724128" y="908720"/>
            <a:ext cx="2592288" cy="1754326"/>
          </a:xfrm>
          <a:prstGeom prst="rect">
            <a:avLst/>
          </a:prstGeom>
          <a:solidFill>
            <a:srgbClr val="FFFF00"/>
          </a:solidFill>
        </p:spPr>
        <p:txBody>
          <a:bodyPr wrap="square" rtlCol="0">
            <a:spAutoFit/>
          </a:bodyPr>
          <a:lstStyle/>
          <a:p>
            <a:r>
              <a:rPr lang="el-GR" b="1" i="1" dirty="0" smtClean="0">
                <a:solidFill>
                  <a:srgbClr val="FF0000"/>
                </a:solidFill>
              </a:rPr>
              <a:t>Στερεά διαλύματα (</a:t>
            </a:r>
            <a:r>
              <a:rPr lang="en-US" b="1" i="1" dirty="0" smtClean="0">
                <a:solidFill>
                  <a:srgbClr val="FF0000"/>
                </a:solidFill>
              </a:rPr>
              <a:t>solid solution </a:t>
            </a:r>
            <a:r>
              <a:rPr lang="el-GR" b="1" i="1" dirty="0" smtClean="0">
                <a:solidFill>
                  <a:srgbClr val="FF0000"/>
                </a:solidFill>
              </a:rPr>
              <a:t>&amp; παραμορφώσεις πλέγματος)_ </a:t>
            </a:r>
            <a:r>
              <a:rPr lang="el-GR" b="1" i="1" dirty="0" smtClean="0">
                <a:solidFill>
                  <a:schemeClr val="tx1">
                    <a:lumMod val="95000"/>
                    <a:lumOff val="5000"/>
                  </a:schemeClr>
                </a:solidFill>
              </a:rPr>
              <a:t>Μικρές μετατοπίσεις των κορυφών</a:t>
            </a:r>
            <a:endParaRPr lang="el-GR" b="1" i="1" dirty="0">
              <a:solidFill>
                <a:schemeClr val="tx1">
                  <a:lumMod val="95000"/>
                  <a:lumOff val="5000"/>
                </a:schemeClr>
              </a:solidFill>
            </a:endParaRPr>
          </a:p>
        </p:txBody>
      </p:sp>
    </p:spTree>
    <p:extLst>
      <p:ext uri="{BB962C8B-B14F-4D97-AF65-F5344CB8AC3E}">
        <p14:creationId xmlns="" xmlns:p14="http://schemas.microsoft.com/office/powerpoint/2010/main" val="696573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836712"/>
            <a:ext cx="3952399" cy="5760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5724128" y="908720"/>
            <a:ext cx="2592288" cy="1200329"/>
          </a:xfrm>
          <a:prstGeom prst="rect">
            <a:avLst/>
          </a:prstGeom>
          <a:solidFill>
            <a:srgbClr val="FFFF00"/>
          </a:solidFill>
        </p:spPr>
        <p:txBody>
          <a:bodyPr wrap="square" rtlCol="0">
            <a:spAutoFit/>
          </a:bodyPr>
          <a:lstStyle/>
          <a:p>
            <a:r>
              <a:rPr lang="el-GR" b="1" i="1" dirty="0" smtClean="0">
                <a:solidFill>
                  <a:srgbClr val="FF0000"/>
                </a:solidFill>
              </a:rPr>
              <a:t>Αύξηση χρόνου ανάλυσης _</a:t>
            </a:r>
            <a:r>
              <a:rPr lang="el-GR" b="1" i="1" dirty="0" smtClean="0">
                <a:solidFill>
                  <a:schemeClr val="tx1">
                    <a:lumMod val="95000"/>
                    <a:lumOff val="5000"/>
                  </a:schemeClr>
                </a:solidFill>
              </a:rPr>
              <a:t>Αύξηση έντασης κορυφών, μείωση θορύβου</a:t>
            </a:r>
            <a:endParaRPr lang="el-GR" b="1" i="1" dirty="0">
              <a:solidFill>
                <a:schemeClr val="tx1">
                  <a:lumMod val="95000"/>
                  <a:lumOff val="5000"/>
                </a:schemeClr>
              </a:solidFill>
            </a:endParaRPr>
          </a:p>
        </p:txBody>
      </p:sp>
    </p:spTree>
    <p:extLst>
      <p:ext uri="{BB962C8B-B14F-4D97-AF65-F5344CB8AC3E}">
        <p14:creationId xmlns="" xmlns:p14="http://schemas.microsoft.com/office/powerpoint/2010/main" val="4068206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C:\Users\voula\Desktop\4977.em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1" y="477836"/>
            <a:ext cx="4032449" cy="2807148"/>
          </a:xfrm>
          <a:prstGeom prst="rect">
            <a:avLst/>
          </a:prstGeom>
          <a:noFill/>
          <a:ln>
            <a:noFill/>
          </a:ln>
        </p:spPr>
      </p:pic>
      <p:sp>
        <p:nvSpPr>
          <p:cNvPr id="3" name="TextBox 2"/>
          <p:cNvSpPr txBox="1"/>
          <p:nvPr/>
        </p:nvSpPr>
        <p:spPr>
          <a:xfrm>
            <a:off x="3923928" y="1124744"/>
            <a:ext cx="3744416" cy="1200329"/>
          </a:xfrm>
          <a:prstGeom prst="rect">
            <a:avLst/>
          </a:prstGeom>
          <a:solidFill>
            <a:srgbClr val="FFFF00"/>
          </a:solidFill>
        </p:spPr>
        <p:txBody>
          <a:bodyPr wrap="square" rtlCol="0">
            <a:spAutoFit/>
          </a:bodyPr>
          <a:lstStyle/>
          <a:p>
            <a:r>
              <a:rPr lang="el-GR" b="1" i="1" dirty="0" smtClean="0">
                <a:solidFill>
                  <a:srgbClr val="FF0000"/>
                </a:solidFill>
              </a:rPr>
              <a:t>Συμβατά χημικά στοιχεία υλικού με την πηγή και καλά κρυσταλλωμένο υλικό –χαμηλός θόρυβος</a:t>
            </a:r>
            <a:endParaRPr lang="el-GR" b="1" i="1" dirty="0">
              <a:solidFill>
                <a:schemeClr val="tx1">
                  <a:lumMod val="95000"/>
                  <a:lumOff val="5000"/>
                </a:schemeClr>
              </a:solidFill>
            </a:endParaRPr>
          </a:p>
        </p:txBody>
      </p:sp>
      <p:sp>
        <p:nvSpPr>
          <p:cNvPr id="4" name="Ορθογώνιο 3"/>
          <p:cNvSpPr/>
          <p:nvPr/>
        </p:nvSpPr>
        <p:spPr>
          <a:xfrm>
            <a:off x="4211960" y="3501008"/>
            <a:ext cx="4176464" cy="1477328"/>
          </a:xfrm>
          <a:prstGeom prst="rect">
            <a:avLst/>
          </a:prstGeom>
          <a:solidFill>
            <a:srgbClr val="FFFF00"/>
          </a:solidFill>
        </p:spPr>
        <p:txBody>
          <a:bodyPr wrap="square">
            <a:spAutoFit/>
          </a:bodyPr>
          <a:lstStyle/>
          <a:p>
            <a:r>
              <a:rPr lang="el-GR" b="1" i="1" dirty="0" smtClean="0">
                <a:solidFill>
                  <a:srgbClr val="FF0000"/>
                </a:solidFill>
              </a:rPr>
              <a:t>Περιέχει και μη </a:t>
            </a:r>
            <a:r>
              <a:rPr lang="el-GR" b="1" i="1" dirty="0" err="1" smtClean="0">
                <a:solidFill>
                  <a:srgbClr val="FF0000"/>
                </a:solidFill>
              </a:rPr>
              <a:t>σμβατά</a:t>
            </a:r>
            <a:r>
              <a:rPr lang="el-GR" b="1" i="1" dirty="0" smtClean="0">
                <a:solidFill>
                  <a:srgbClr val="FF0000"/>
                </a:solidFill>
              </a:rPr>
              <a:t> στοιχεία το υλικό (</a:t>
            </a:r>
            <a:r>
              <a:rPr lang="en-US" b="1" i="1" dirty="0" smtClean="0">
                <a:solidFill>
                  <a:srgbClr val="FF0000"/>
                </a:solidFill>
              </a:rPr>
              <a:t>Fe) ,</a:t>
            </a:r>
            <a:r>
              <a:rPr lang="el-GR" b="1" i="1" dirty="0" smtClean="0">
                <a:solidFill>
                  <a:srgbClr val="FF0000"/>
                </a:solidFill>
              </a:rPr>
              <a:t> </a:t>
            </a:r>
            <a:r>
              <a:rPr lang="el-GR" b="1" i="1" dirty="0">
                <a:solidFill>
                  <a:srgbClr val="FF0000"/>
                </a:solidFill>
              </a:rPr>
              <a:t>καλά </a:t>
            </a:r>
            <a:r>
              <a:rPr lang="el-GR" b="1" i="1" dirty="0" err="1">
                <a:solidFill>
                  <a:srgbClr val="FF0000"/>
                </a:solidFill>
              </a:rPr>
              <a:t>κρυσταλλομένο</a:t>
            </a:r>
            <a:r>
              <a:rPr lang="el-GR" b="1" i="1" dirty="0">
                <a:solidFill>
                  <a:srgbClr val="FF0000"/>
                </a:solidFill>
              </a:rPr>
              <a:t> </a:t>
            </a:r>
            <a:r>
              <a:rPr lang="el-GR" b="1" i="1" dirty="0" smtClean="0">
                <a:solidFill>
                  <a:srgbClr val="FF0000"/>
                </a:solidFill>
              </a:rPr>
              <a:t>υλικό</a:t>
            </a:r>
            <a:r>
              <a:rPr lang="en-US" b="1" i="1" dirty="0" smtClean="0">
                <a:solidFill>
                  <a:srgbClr val="FF0000"/>
                </a:solidFill>
              </a:rPr>
              <a:t>-</a:t>
            </a:r>
            <a:r>
              <a:rPr lang="el-GR" b="1" i="1" dirty="0" smtClean="0">
                <a:solidFill>
                  <a:srgbClr val="FF0000"/>
                </a:solidFill>
              </a:rPr>
              <a:t>υψηλότερος θόρυβος</a:t>
            </a:r>
            <a:r>
              <a:rPr lang="en-US" b="1" i="1" dirty="0" smtClean="0">
                <a:solidFill>
                  <a:srgbClr val="FF0000"/>
                </a:solidFill>
              </a:rPr>
              <a:t> :</a:t>
            </a:r>
            <a:r>
              <a:rPr lang="el-GR" b="1" i="1" u="sng" dirty="0" smtClean="0">
                <a:solidFill>
                  <a:schemeClr val="tx1">
                    <a:lumMod val="95000"/>
                    <a:lumOff val="5000"/>
                  </a:schemeClr>
                </a:solidFill>
              </a:rPr>
              <a:t>Αύξηση </a:t>
            </a:r>
            <a:r>
              <a:rPr lang="el-GR" b="1" i="1" u="sng" dirty="0">
                <a:solidFill>
                  <a:schemeClr val="tx1">
                    <a:lumMod val="95000"/>
                    <a:lumOff val="5000"/>
                  </a:schemeClr>
                </a:solidFill>
              </a:rPr>
              <a:t>χρόνου ανάλυσης</a:t>
            </a:r>
            <a:r>
              <a:rPr lang="el-GR" b="1" i="1" dirty="0">
                <a:solidFill>
                  <a:srgbClr val="FF0000"/>
                </a:solidFill>
              </a:rPr>
              <a:t> </a:t>
            </a:r>
            <a:r>
              <a:rPr lang="el-GR" b="1" i="1" dirty="0" smtClean="0">
                <a:solidFill>
                  <a:srgbClr val="FF0000"/>
                </a:solidFill>
              </a:rPr>
              <a:t>ή αλλαγή διάταξης πχ </a:t>
            </a:r>
            <a:r>
              <a:rPr lang="en-US" b="1" i="1" dirty="0" smtClean="0">
                <a:solidFill>
                  <a:srgbClr val="FF0000"/>
                </a:solidFill>
              </a:rPr>
              <a:t>parallel beam</a:t>
            </a:r>
            <a:endParaRPr lang="el-GR" b="1" i="1" dirty="0">
              <a:solidFill>
                <a:schemeClr val="tx1">
                  <a:lumMod val="95000"/>
                  <a:lumOff val="5000"/>
                </a:schemeClr>
              </a:solidFill>
            </a:endParaRPr>
          </a:p>
        </p:txBody>
      </p:sp>
      <p:pic>
        <p:nvPicPr>
          <p:cNvPr id="5" name="Εικόνα 4" descr="C:\Users\voula\Desktop\5180.em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112" y="3861048"/>
            <a:ext cx="3839832" cy="2796932"/>
          </a:xfrm>
          <a:prstGeom prst="rect">
            <a:avLst/>
          </a:prstGeom>
          <a:noFill/>
          <a:ln>
            <a:noFill/>
          </a:ln>
        </p:spPr>
      </p:pic>
    </p:spTree>
    <p:extLst>
      <p:ext uri="{BB962C8B-B14F-4D97-AF65-F5344CB8AC3E}">
        <p14:creationId xmlns="" xmlns:p14="http://schemas.microsoft.com/office/powerpoint/2010/main" val="803955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C:\Users\voula\Desktop\Green steel.em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548680"/>
            <a:ext cx="4392488" cy="5760640"/>
          </a:xfrm>
          <a:prstGeom prst="rect">
            <a:avLst/>
          </a:prstGeom>
          <a:noFill/>
          <a:ln>
            <a:noFill/>
          </a:ln>
        </p:spPr>
      </p:pic>
      <p:sp>
        <p:nvSpPr>
          <p:cNvPr id="3" name="Ορθογώνιο 2"/>
          <p:cNvSpPr/>
          <p:nvPr/>
        </p:nvSpPr>
        <p:spPr>
          <a:xfrm>
            <a:off x="3995936" y="1700808"/>
            <a:ext cx="4176464" cy="1754326"/>
          </a:xfrm>
          <a:prstGeom prst="rect">
            <a:avLst/>
          </a:prstGeom>
          <a:solidFill>
            <a:srgbClr val="FFFF00"/>
          </a:solidFill>
        </p:spPr>
        <p:txBody>
          <a:bodyPr wrap="square">
            <a:spAutoFit/>
          </a:bodyPr>
          <a:lstStyle/>
          <a:p>
            <a:r>
              <a:rPr lang="el-GR" b="1" i="1" dirty="0" smtClean="0">
                <a:solidFill>
                  <a:srgbClr val="FF0000"/>
                </a:solidFill>
              </a:rPr>
              <a:t>Περιέχει μη </a:t>
            </a:r>
            <a:r>
              <a:rPr lang="el-GR" b="1" i="1" dirty="0" err="1" smtClean="0">
                <a:solidFill>
                  <a:srgbClr val="FF0000"/>
                </a:solidFill>
              </a:rPr>
              <a:t>σμβατά</a:t>
            </a:r>
            <a:r>
              <a:rPr lang="el-GR" b="1" i="1" dirty="0" smtClean="0">
                <a:solidFill>
                  <a:srgbClr val="FF0000"/>
                </a:solidFill>
              </a:rPr>
              <a:t> στοιχεία το υλικό (</a:t>
            </a:r>
            <a:r>
              <a:rPr lang="en-US" b="1" i="1" dirty="0" smtClean="0">
                <a:solidFill>
                  <a:srgbClr val="FF0000"/>
                </a:solidFill>
              </a:rPr>
              <a:t>Fe) ,</a:t>
            </a:r>
            <a:r>
              <a:rPr lang="el-GR" b="1" i="1" dirty="0" smtClean="0">
                <a:solidFill>
                  <a:srgbClr val="FF0000"/>
                </a:solidFill>
              </a:rPr>
              <a:t> όχι καλά κρυσταλλωμένο υλικό</a:t>
            </a:r>
            <a:r>
              <a:rPr lang="en-US" b="1" i="1" dirty="0" smtClean="0">
                <a:solidFill>
                  <a:srgbClr val="FF0000"/>
                </a:solidFill>
              </a:rPr>
              <a:t>-</a:t>
            </a:r>
            <a:r>
              <a:rPr lang="el-GR" b="1" i="1" dirty="0" smtClean="0">
                <a:solidFill>
                  <a:srgbClr val="FF0000"/>
                </a:solidFill>
              </a:rPr>
              <a:t>υψηλότερος θόρυβος, μειωμένα </a:t>
            </a:r>
            <a:r>
              <a:rPr lang="en-US" b="1" i="1" dirty="0" smtClean="0">
                <a:solidFill>
                  <a:srgbClr val="FF0000"/>
                </a:solidFill>
              </a:rPr>
              <a:t>counts :</a:t>
            </a:r>
            <a:r>
              <a:rPr lang="el-GR" b="1" i="1" u="sng" dirty="0" smtClean="0">
                <a:solidFill>
                  <a:schemeClr val="tx1">
                    <a:lumMod val="95000"/>
                    <a:lumOff val="5000"/>
                  </a:schemeClr>
                </a:solidFill>
              </a:rPr>
              <a:t>Αύξηση </a:t>
            </a:r>
            <a:r>
              <a:rPr lang="el-GR" b="1" i="1" u="sng" dirty="0">
                <a:solidFill>
                  <a:schemeClr val="tx1">
                    <a:lumMod val="95000"/>
                    <a:lumOff val="5000"/>
                  </a:schemeClr>
                </a:solidFill>
              </a:rPr>
              <a:t>χρόνου ανάλυσης</a:t>
            </a:r>
            <a:r>
              <a:rPr lang="el-GR" b="1" i="1" dirty="0">
                <a:solidFill>
                  <a:srgbClr val="FF0000"/>
                </a:solidFill>
              </a:rPr>
              <a:t> </a:t>
            </a:r>
            <a:r>
              <a:rPr lang="el-GR" b="1" i="1" dirty="0" smtClean="0">
                <a:solidFill>
                  <a:srgbClr val="FF0000"/>
                </a:solidFill>
              </a:rPr>
              <a:t>ή αλλαγή διάταξης πχ </a:t>
            </a:r>
            <a:r>
              <a:rPr lang="en-US" b="1" i="1" dirty="0" smtClean="0">
                <a:solidFill>
                  <a:srgbClr val="FF0000"/>
                </a:solidFill>
              </a:rPr>
              <a:t>parallel beam</a:t>
            </a:r>
            <a:endParaRPr lang="el-GR" b="1" i="1" dirty="0">
              <a:solidFill>
                <a:schemeClr val="tx1">
                  <a:lumMod val="95000"/>
                  <a:lumOff val="5000"/>
                </a:schemeClr>
              </a:solidFill>
            </a:endParaRPr>
          </a:p>
        </p:txBody>
      </p:sp>
    </p:spTree>
    <p:extLst>
      <p:ext uri="{BB962C8B-B14F-4D97-AF65-F5344CB8AC3E}">
        <p14:creationId xmlns="" xmlns:p14="http://schemas.microsoft.com/office/powerpoint/2010/main" val="3376990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voula\Desktop\several\pp\Geoplan\A1049.e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231660"/>
            <a:ext cx="4280842" cy="2952328"/>
          </a:xfrm>
          <a:prstGeom prst="rect">
            <a:avLst/>
          </a:prstGeom>
          <a:noFill/>
          <a:extLst>
            <a:ext uri="{909E8E84-426E-40DD-AFC4-6F175D3DCCD1}">
              <a14:hiddenFill xmlns="" xmlns:a14="http://schemas.microsoft.com/office/drawing/2010/main">
                <a:solidFill>
                  <a:srgbClr val="FFFFFF"/>
                </a:solidFill>
              </a14:hiddenFill>
            </a:ext>
          </a:extLst>
        </p:spPr>
      </p:pic>
      <p:pic>
        <p:nvPicPr>
          <p:cNvPr id="9219" name="Picture 3" descr="C:\Users\voula\Desktop\several\pp\Geoplan\A1050.e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8050" y="3458298"/>
            <a:ext cx="4572022" cy="31531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Ορθογώνιο 3"/>
          <p:cNvSpPr/>
          <p:nvPr/>
        </p:nvSpPr>
        <p:spPr>
          <a:xfrm>
            <a:off x="4644008" y="3284984"/>
            <a:ext cx="4176464" cy="1477328"/>
          </a:xfrm>
          <a:prstGeom prst="rect">
            <a:avLst/>
          </a:prstGeom>
          <a:solidFill>
            <a:srgbClr val="FFFF00"/>
          </a:solidFill>
        </p:spPr>
        <p:txBody>
          <a:bodyPr wrap="square">
            <a:spAutoFit/>
          </a:bodyPr>
          <a:lstStyle/>
          <a:p>
            <a:r>
              <a:rPr lang="el-GR" b="1" i="1" dirty="0" smtClean="0">
                <a:solidFill>
                  <a:srgbClr val="FF0000"/>
                </a:solidFill>
              </a:rPr>
              <a:t>Ανάλυση του ίδιου δείγματος σε θραύσμα(Α1049) και σε σκόνη (Α1050)</a:t>
            </a:r>
            <a:r>
              <a:rPr lang="en-US" b="1" i="1" dirty="0" smtClean="0">
                <a:solidFill>
                  <a:srgbClr val="FF0000"/>
                </a:solidFill>
              </a:rPr>
              <a:t> :</a:t>
            </a:r>
            <a:r>
              <a:rPr lang="el-GR" b="1" i="1" dirty="0" smtClean="0">
                <a:solidFill>
                  <a:srgbClr val="FF0000"/>
                </a:solidFill>
              </a:rPr>
              <a:t> </a:t>
            </a:r>
            <a:r>
              <a:rPr lang="el-GR" b="1" i="1" u="sng" dirty="0" smtClean="0">
                <a:solidFill>
                  <a:schemeClr val="tx1">
                    <a:lumMod val="95000"/>
                    <a:lumOff val="5000"/>
                  </a:schemeClr>
                </a:solidFill>
              </a:rPr>
              <a:t>Αύξηση </a:t>
            </a:r>
            <a:r>
              <a:rPr lang="el-GR" b="1" i="1" u="sng" dirty="0">
                <a:solidFill>
                  <a:schemeClr val="tx1">
                    <a:lumMod val="95000"/>
                    <a:lumOff val="5000"/>
                  </a:schemeClr>
                </a:solidFill>
              </a:rPr>
              <a:t>χρόνου ανάλυσης</a:t>
            </a:r>
            <a:r>
              <a:rPr lang="el-GR" b="1" i="1" dirty="0">
                <a:solidFill>
                  <a:srgbClr val="FF0000"/>
                </a:solidFill>
              </a:rPr>
              <a:t> </a:t>
            </a:r>
            <a:r>
              <a:rPr lang="el-GR" b="1" i="1" dirty="0" smtClean="0">
                <a:solidFill>
                  <a:srgbClr val="FF0000"/>
                </a:solidFill>
              </a:rPr>
              <a:t>ή αλλαγή διάταξης πχ </a:t>
            </a:r>
            <a:r>
              <a:rPr lang="en-US" b="1" i="1" dirty="0" smtClean="0">
                <a:solidFill>
                  <a:srgbClr val="FF0000"/>
                </a:solidFill>
              </a:rPr>
              <a:t>parallel beam</a:t>
            </a:r>
            <a:r>
              <a:rPr lang="el-GR" b="1" i="1" dirty="0" smtClean="0">
                <a:solidFill>
                  <a:srgbClr val="FF0000"/>
                </a:solidFill>
              </a:rPr>
              <a:t> στην πρώτη περίπτωση (Α1049) </a:t>
            </a:r>
            <a:endParaRPr lang="el-GR" b="1" i="1" dirty="0">
              <a:solidFill>
                <a:schemeClr val="tx1">
                  <a:lumMod val="95000"/>
                  <a:lumOff val="5000"/>
                </a:schemeClr>
              </a:solidFill>
            </a:endParaRPr>
          </a:p>
        </p:txBody>
      </p:sp>
    </p:spTree>
    <p:extLst>
      <p:ext uri="{BB962C8B-B14F-4D97-AF65-F5344CB8AC3E}">
        <p14:creationId xmlns="" xmlns:p14="http://schemas.microsoft.com/office/powerpoint/2010/main" val="3708192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44625"/>
            <a:ext cx="8640960" cy="3724096"/>
          </a:xfrm>
          <a:prstGeom prst="rect">
            <a:avLst/>
          </a:prstGeom>
          <a:solidFill>
            <a:srgbClr val="FFFF00"/>
          </a:solidFill>
        </p:spPr>
        <p:txBody>
          <a:bodyPr wrap="square">
            <a:spAutoFit/>
          </a:bodyPr>
          <a:lstStyle/>
          <a:p>
            <a:pPr algn="just"/>
            <a:r>
              <a:rPr lang="en-US" sz="1600" i="1" dirty="0"/>
              <a:t>The bulk mineralogical </a:t>
            </a:r>
            <a:r>
              <a:rPr lang="en-US" sz="1600" i="1" dirty="0" smtClean="0"/>
              <a:t>composition</a:t>
            </a:r>
            <a:r>
              <a:rPr lang="el-GR" sz="1600" i="1" dirty="0" smtClean="0"/>
              <a:t>  </a:t>
            </a:r>
            <a:r>
              <a:rPr lang="en-US" sz="1600" i="1" dirty="0" smtClean="0"/>
              <a:t>and </a:t>
            </a:r>
            <a:r>
              <a:rPr lang="en-US" sz="1600" i="1" dirty="0"/>
              <a:t>of the &lt;2 mm and &lt;20 mm size fractions</a:t>
            </a:r>
          </a:p>
          <a:p>
            <a:pPr algn="just"/>
            <a:r>
              <a:rPr lang="en-US" sz="1600" i="1" dirty="0"/>
              <a:t>was determined by X-ray powder </a:t>
            </a:r>
            <a:r>
              <a:rPr lang="en-US" sz="1600" i="1" dirty="0" smtClean="0"/>
              <a:t>diffraction</a:t>
            </a:r>
            <a:r>
              <a:rPr lang="el-GR" sz="1600" i="1" dirty="0" smtClean="0"/>
              <a:t>  </a:t>
            </a:r>
            <a:r>
              <a:rPr lang="en-US" sz="1600" i="1" dirty="0" smtClean="0"/>
              <a:t>(</a:t>
            </a:r>
            <a:r>
              <a:rPr lang="en-US" sz="1600" i="1" dirty="0" err="1"/>
              <a:t>Bruker</a:t>
            </a:r>
            <a:r>
              <a:rPr lang="en-US" sz="1600" i="1" dirty="0"/>
              <a:t>, D8 Advance </a:t>
            </a:r>
            <a:r>
              <a:rPr lang="en-US" sz="1600" i="1" dirty="0" err="1"/>
              <a:t>Diffractometer</a:t>
            </a:r>
            <a:r>
              <a:rPr lang="en-US" sz="1600" i="1" dirty="0"/>
              <a:t> equipped</a:t>
            </a:r>
          </a:p>
          <a:p>
            <a:pPr algn="just"/>
            <a:r>
              <a:rPr lang="en-US" sz="1600" i="1" dirty="0"/>
              <a:t>with a LynxEye1 detector) at the Department </a:t>
            </a:r>
            <a:r>
              <a:rPr lang="en-US" sz="1600" i="1" dirty="0" smtClean="0"/>
              <a:t>of</a:t>
            </a:r>
            <a:r>
              <a:rPr lang="el-GR" sz="1600" i="1" dirty="0" smtClean="0"/>
              <a:t>  </a:t>
            </a:r>
            <a:r>
              <a:rPr lang="en-US" sz="1600" i="1" dirty="0" smtClean="0"/>
              <a:t>Geology</a:t>
            </a:r>
            <a:r>
              <a:rPr lang="en-US" sz="1600" i="1" dirty="0"/>
              <a:t>, University of </a:t>
            </a:r>
            <a:r>
              <a:rPr lang="en-US" sz="1600" i="1" dirty="0" err="1"/>
              <a:t>Patras</a:t>
            </a:r>
            <a:r>
              <a:rPr lang="en-US" sz="1600" i="1" dirty="0"/>
              <a:t>. Conditions for </a:t>
            </a:r>
            <a:r>
              <a:rPr lang="en-US" sz="1600" i="1" dirty="0" smtClean="0"/>
              <a:t>the</a:t>
            </a:r>
            <a:r>
              <a:rPr lang="el-GR" sz="1600" i="1" dirty="0" smtClean="0"/>
              <a:t> </a:t>
            </a:r>
            <a:r>
              <a:rPr lang="en-US" sz="1600" i="1" dirty="0" smtClean="0"/>
              <a:t>XRD </a:t>
            </a:r>
            <a:r>
              <a:rPr lang="en-US" sz="1600" i="1" dirty="0"/>
              <a:t>analysis were Cu-</a:t>
            </a:r>
            <a:r>
              <a:rPr lang="en-US" sz="1600" i="1" dirty="0" err="1"/>
              <a:t>Ka</a:t>
            </a:r>
            <a:r>
              <a:rPr lang="en-US" sz="1600" i="1" dirty="0"/>
              <a:t> radiation (40 kV </a:t>
            </a:r>
            <a:r>
              <a:rPr lang="en-US" sz="1600" i="1" dirty="0" smtClean="0"/>
              <a:t>and</a:t>
            </a:r>
            <a:r>
              <a:rPr lang="el-GR" sz="1600" i="1" dirty="0" smtClean="0"/>
              <a:t>  </a:t>
            </a:r>
            <a:r>
              <a:rPr lang="en-US" sz="1600" i="1" dirty="0" smtClean="0"/>
              <a:t>40 </a:t>
            </a:r>
            <a:r>
              <a:rPr lang="en-US" sz="1600" i="1" dirty="0"/>
              <a:t>mA), in the range </a:t>
            </a:r>
            <a:r>
              <a:rPr lang="en-US" sz="1600" i="1" dirty="0" smtClean="0"/>
              <a:t>2</a:t>
            </a:r>
            <a:r>
              <a:rPr lang="el-GR" sz="1600" i="1" dirty="0" smtClean="0"/>
              <a:t>- </a:t>
            </a:r>
            <a:r>
              <a:rPr lang="en-US" sz="1600" i="1" dirty="0" smtClean="0"/>
              <a:t>70º2</a:t>
            </a:r>
            <a:r>
              <a:rPr lang="el-GR" sz="1600" i="1" dirty="0" smtClean="0"/>
              <a:t>θ</a:t>
            </a:r>
            <a:r>
              <a:rPr lang="en-US" sz="1600" i="1" dirty="0" smtClean="0"/>
              <a:t>, </a:t>
            </a:r>
            <a:r>
              <a:rPr lang="en-US" sz="1600" i="1" dirty="0"/>
              <a:t>with a </a:t>
            </a:r>
            <a:r>
              <a:rPr lang="en-US" sz="1600" i="1" dirty="0" smtClean="0"/>
              <a:t>scanning</a:t>
            </a:r>
            <a:r>
              <a:rPr lang="el-GR" sz="1600" i="1" dirty="0" smtClean="0"/>
              <a:t> </a:t>
            </a:r>
            <a:r>
              <a:rPr lang="en-US" sz="1600" i="1" dirty="0" smtClean="0"/>
              <a:t>angle </a:t>
            </a:r>
            <a:r>
              <a:rPr lang="en-US" sz="1600" i="1" dirty="0"/>
              <a:t>step of 0.015º and a time step of 0.3 s</a:t>
            </a:r>
            <a:r>
              <a:rPr lang="en-US" sz="1600" i="1" dirty="0" smtClean="0"/>
              <a:t>.</a:t>
            </a:r>
            <a:r>
              <a:rPr lang="el-GR" sz="1600" i="1" dirty="0" smtClean="0"/>
              <a:t>  </a:t>
            </a:r>
          </a:p>
          <a:p>
            <a:pPr algn="just"/>
            <a:endParaRPr lang="el-GR" sz="1600" dirty="0" smtClean="0"/>
          </a:p>
          <a:p>
            <a:pPr algn="just"/>
            <a:r>
              <a:rPr lang="el-GR" sz="2400" b="1" dirty="0" smtClean="0">
                <a:solidFill>
                  <a:srgbClr val="FF0000"/>
                </a:solidFill>
              </a:rPr>
              <a:t>Ανίχνευση </a:t>
            </a:r>
            <a:r>
              <a:rPr lang="el-GR" sz="2800" b="1" u="sng" dirty="0" err="1" smtClean="0">
                <a:solidFill>
                  <a:srgbClr val="FF0000"/>
                </a:solidFill>
              </a:rPr>
              <a:t>ειδος</a:t>
            </a:r>
            <a:r>
              <a:rPr lang="el-GR" sz="2400" b="1" dirty="0" smtClean="0">
                <a:solidFill>
                  <a:srgbClr val="FF0000"/>
                </a:solidFill>
              </a:rPr>
              <a:t> αργιλικών ορυκτών</a:t>
            </a:r>
            <a:r>
              <a:rPr lang="el-GR" sz="1600" dirty="0" smtClean="0"/>
              <a:t>:</a:t>
            </a:r>
          </a:p>
          <a:p>
            <a:r>
              <a:rPr lang="el-GR" sz="1600" b="1" dirty="0" smtClean="0"/>
              <a:t>Προετοιμασία</a:t>
            </a:r>
            <a:r>
              <a:rPr lang="el-GR" sz="1600" dirty="0" smtClean="0"/>
              <a:t>:</a:t>
            </a:r>
          </a:p>
          <a:p>
            <a:r>
              <a:rPr lang="el-GR" sz="1600" dirty="0" smtClean="0">
                <a:solidFill>
                  <a:srgbClr val="FF0000"/>
                </a:solidFill>
              </a:rPr>
              <a:t>Ο</a:t>
            </a:r>
            <a:r>
              <a:rPr lang="en-US" sz="1600" dirty="0" err="1" smtClean="0">
                <a:solidFill>
                  <a:srgbClr val="FF0000"/>
                </a:solidFill>
              </a:rPr>
              <a:t>riented</a:t>
            </a:r>
            <a:r>
              <a:rPr lang="en-US" sz="1600" dirty="0" smtClean="0">
                <a:solidFill>
                  <a:srgbClr val="FF0000"/>
                </a:solidFill>
              </a:rPr>
              <a:t> </a:t>
            </a:r>
            <a:r>
              <a:rPr lang="en-US" sz="1600" dirty="0">
                <a:solidFill>
                  <a:srgbClr val="FF0000"/>
                </a:solidFill>
              </a:rPr>
              <a:t>samples of the </a:t>
            </a:r>
            <a:r>
              <a:rPr lang="en-US" sz="1600" dirty="0" smtClean="0">
                <a:solidFill>
                  <a:srgbClr val="FF0000"/>
                </a:solidFill>
              </a:rPr>
              <a:t>clay fraction </a:t>
            </a:r>
            <a:r>
              <a:rPr lang="en-US" sz="1600" dirty="0" smtClean="0"/>
              <a:t>extracted </a:t>
            </a:r>
            <a:r>
              <a:rPr lang="en-US" sz="1600" dirty="0"/>
              <a:t>by </a:t>
            </a:r>
            <a:r>
              <a:rPr lang="en-US" sz="1600" dirty="0" smtClean="0"/>
              <a:t>sedimentation</a:t>
            </a:r>
            <a:r>
              <a:rPr lang="el-GR" sz="1600" dirty="0" smtClean="0"/>
              <a:t>  </a:t>
            </a:r>
            <a:r>
              <a:rPr lang="en-US" sz="1600" dirty="0" smtClean="0"/>
              <a:t>according </a:t>
            </a:r>
            <a:r>
              <a:rPr lang="en-US" sz="1600" dirty="0"/>
              <a:t>to </a:t>
            </a:r>
            <a:r>
              <a:rPr lang="en-US" sz="1600" dirty="0" err="1"/>
              <a:t>Stoke’s</a:t>
            </a:r>
            <a:r>
              <a:rPr lang="en-US" sz="1600" dirty="0"/>
              <a:t> law (Brown &amp; </a:t>
            </a:r>
            <a:r>
              <a:rPr lang="en-US" sz="1600" dirty="0" err="1"/>
              <a:t>Brindley</a:t>
            </a:r>
            <a:r>
              <a:rPr lang="en-US" sz="1600" dirty="0" smtClean="0"/>
              <a:t>,</a:t>
            </a:r>
            <a:r>
              <a:rPr lang="el-GR" sz="1600" dirty="0" smtClean="0"/>
              <a:t>  </a:t>
            </a:r>
            <a:r>
              <a:rPr lang="en-US" sz="1600" dirty="0" smtClean="0"/>
              <a:t>1980). </a:t>
            </a:r>
          </a:p>
          <a:p>
            <a:r>
              <a:rPr lang="el-GR" sz="1600" b="1" dirty="0" smtClean="0"/>
              <a:t>Ανάλυση:</a:t>
            </a:r>
            <a:r>
              <a:rPr lang="el-GR" sz="1600" dirty="0" smtClean="0"/>
              <a:t> </a:t>
            </a:r>
            <a:endParaRPr lang="en-US" sz="1600" dirty="0" smtClean="0"/>
          </a:p>
          <a:p>
            <a:r>
              <a:rPr lang="en-US" sz="1600" dirty="0" smtClean="0"/>
              <a:t>Run after  </a:t>
            </a:r>
            <a:r>
              <a:rPr lang="en-US" sz="1600" dirty="0">
                <a:solidFill>
                  <a:srgbClr val="FF0000"/>
                </a:solidFill>
              </a:rPr>
              <a:t>air-dried state </a:t>
            </a:r>
            <a:r>
              <a:rPr lang="en-US" sz="1600" dirty="0"/>
              <a:t>and </a:t>
            </a:r>
            <a:r>
              <a:rPr lang="en-US" sz="1600" dirty="0" smtClean="0"/>
              <a:t>after</a:t>
            </a:r>
            <a:r>
              <a:rPr lang="el-GR" sz="1600" dirty="0" smtClean="0"/>
              <a:t>  </a:t>
            </a:r>
            <a:r>
              <a:rPr lang="en-US" sz="1600" dirty="0" smtClean="0">
                <a:solidFill>
                  <a:srgbClr val="FF0000"/>
                </a:solidFill>
              </a:rPr>
              <a:t>ethylene </a:t>
            </a:r>
            <a:r>
              <a:rPr lang="en-US" sz="1600" dirty="0">
                <a:solidFill>
                  <a:srgbClr val="FF0000"/>
                </a:solidFill>
              </a:rPr>
              <a:t>glycol solvation </a:t>
            </a:r>
            <a:r>
              <a:rPr lang="en-US" sz="1600" dirty="0"/>
              <a:t>and </a:t>
            </a:r>
            <a:r>
              <a:rPr lang="en-US" sz="1600" dirty="0">
                <a:solidFill>
                  <a:srgbClr val="FF0000"/>
                </a:solidFill>
              </a:rPr>
              <a:t>heating at 550ºC </a:t>
            </a:r>
            <a:r>
              <a:rPr lang="en-US" sz="1600" dirty="0" smtClean="0">
                <a:solidFill>
                  <a:srgbClr val="FF0000"/>
                </a:solidFill>
              </a:rPr>
              <a:t>for</a:t>
            </a:r>
            <a:r>
              <a:rPr lang="el-GR" sz="1600" dirty="0" smtClean="0">
                <a:solidFill>
                  <a:srgbClr val="FF0000"/>
                </a:solidFill>
              </a:rPr>
              <a:t>  </a:t>
            </a:r>
            <a:r>
              <a:rPr lang="en-US" sz="1600" dirty="0" smtClean="0">
                <a:solidFill>
                  <a:srgbClr val="FF0000"/>
                </a:solidFill>
              </a:rPr>
              <a:t>1 </a:t>
            </a:r>
            <a:r>
              <a:rPr lang="en-US" sz="1600" dirty="0">
                <a:solidFill>
                  <a:srgbClr val="FF0000"/>
                </a:solidFill>
              </a:rPr>
              <a:t>h. </a:t>
            </a:r>
            <a:r>
              <a:rPr lang="en-US" sz="1600" dirty="0"/>
              <a:t>Heat treatment at this temperature </a:t>
            </a:r>
            <a:r>
              <a:rPr lang="en-US" sz="1600" dirty="0" smtClean="0"/>
              <a:t>allows</a:t>
            </a:r>
            <a:r>
              <a:rPr lang="el-GR" sz="1600" dirty="0" smtClean="0"/>
              <a:t>  </a:t>
            </a:r>
            <a:r>
              <a:rPr lang="en-US" sz="1600" dirty="0" smtClean="0"/>
              <a:t>accurate </a:t>
            </a:r>
            <a:r>
              <a:rPr lang="en-US" sz="1600" dirty="0"/>
              <a:t>identification of </a:t>
            </a:r>
            <a:r>
              <a:rPr lang="en-US" sz="1600" dirty="0" err="1"/>
              <a:t>phyllosilicate</a:t>
            </a:r>
            <a:r>
              <a:rPr lang="en-US" sz="1600" dirty="0"/>
              <a:t> and </a:t>
            </a:r>
            <a:r>
              <a:rPr lang="en-US" sz="1600" dirty="0" err="1" smtClean="0"/>
              <a:t>mixedlayer</a:t>
            </a:r>
            <a:r>
              <a:rPr lang="el-GR" sz="1600" dirty="0" smtClean="0"/>
              <a:t>  </a:t>
            </a:r>
            <a:r>
              <a:rPr lang="en-US" sz="1600" dirty="0" smtClean="0"/>
              <a:t>clay </a:t>
            </a:r>
            <a:r>
              <a:rPr lang="en-US" sz="1600" dirty="0"/>
              <a:t>minerals (Thorez, 1975</a:t>
            </a:r>
            <a:r>
              <a:rPr lang="en-US" sz="1600" dirty="0" smtClean="0"/>
              <a:t>;</a:t>
            </a:r>
            <a:r>
              <a:rPr lang="el-GR" sz="1600" dirty="0" smtClean="0"/>
              <a:t>). </a:t>
            </a:r>
            <a:r>
              <a:rPr lang="el-GR" sz="1600" b="1" dirty="0" smtClean="0"/>
              <a:t>Λαμβάνουμε το </a:t>
            </a:r>
            <a:r>
              <a:rPr lang="el-GR" sz="1600" b="1" i="1" dirty="0" smtClean="0"/>
              <a:t>φάσμα 2-30 ο 2θ</a:t>
            </a:r>
            <a:endParaRPr lang="el-GR" sz="1600" b="1" i="1" dirty="0"/>
          </a:p>
        </p:txBody>
      </p:sp>
      <p:pic>
        <p:nvPicPr>
          <p:cNvPr id="3" name="Εικόνα 2" descr="C:\Users\voula\Desktop\KEFALONIA.em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3" y="3707166"/>
            <a:ext cx="3672408" cy="2674162"/>
          </a:xfrm>
          <a:prstGeom prst="rect">
            <a:avLst/>
          </a:prstGeom>
          <a:noFill/>
          <a:ln>
            <a:noFill/>
          </a:ln>
        </p:spPr>
      </p:pic>
      <p:sp>
        <p:nvSpPr>
          <p:cNvPr id="4" name="Ορθογώνιο 3"/>
          <p:cNvSpPr/>
          <p:nvPr/>
        </p:nvSpPr>
        <p:spPr>
          <a:xfrm>
            <a:off x="395536" y="6293766"/>
            <a:ext cx="4572000" cy="553998"/>
          </a:xfrm>
          <a:prstGeom prst="rect">
            <a:avLst/>
          </a:prstGeom>
        </p:spPr>
        <p:txBody>
          <a:bodyPr>
            <a:spAutoFit/>
          </a:bodyPr>
          <a:lstStyle/>
          <a:p>
            <a:r>
              <a:rPr lang="en-US" sz="800" dirty="0"/>
              <a:t>Representative images of sampling area of: (</a:t>
            </a:r>
            <a:r>
              <a:rPr lang="en-US" sz="800" b="1" dirty="0"/>
              <a:t>a</a:t>
            </a:r>
            <a:r>
              <a:rPr lang="en-US" sz="800" dirty="0"/>
              <a:t>) S1,2 samples; (</a:t>
            </a:r>
            <a:r>
              <a:rPr lang="en-US" sz="800" b="1" dirty="0"/>
              <a:t>b</a:t>
            </a:r>
            <a:r>
              <a:rPr lang="en-US" sz="800" dirty="0"/>
              <a:t>) S3,4 samples; (</a:t>
            </a:r>
            <a:r>
              <a:rPr lang="en-US" sz="800" b="1" dirty="0"/>
              <a:t>c</a:t>
            </a:r>
            <a:r>
              <a:rPr lang="en-US" sz="800" dirty="0"/>
              <a:t>) S6,7 samples; (</a:t>
            </a:r>
            <a:r>
              <a:rPr lang="en-US" sz="800" b="1" dirty="0"/>
              <a:t>d</a:t>
            </a:r>
            <a:r>
              <a:rPr lang="en-US" sz="800" dirty="0"/>
              <a:t>), (</a:t>
            </a:r>
            <a:r>
              <a:rPr lang="en-US" sz="800" b="1" dirty="0"/>
              <a:t>e</a:t>
            </a:r>
            <a:r>
              <a:rPr lang="en-US" sz="800" dirty="0"/>
              <a:t>) Drilling for core sampling; (</a:t>
            </a:r>
            <a:r>
              <a:rPr lang="en-US" sz="800" b="1" dirty="0"/>
              <a:t>f</a:t>
            </a:r>
            <a:r>
              <a:rPr lang="en-US" sz="800" dirty="0"/>
              <a:t>) S5 core sample. </a:t>
            </a:r>
            <a:r>
              <a:rPr lang="en-US" sz="1400" b="1" dirty="0">
                <a:solidFill>
                  <a:srgbClr val="FF0000"/>
                </a:solidFill>
              </a:rPr>
              <a:t>Abbreviations:</a:t>
            </a:r>
            <a:r>
              <a:rPr lang="en-US" sz="800" dirty="0"/>
              <a:t> Cc: calcite; </a:t>
            </a:r>
            <a:r>
              <a:rPr lang="en-US" sz="800" dirty="0" err="1"/>
              <a:t>Dol</a:t>
            </a:r>
            <a:r>
              <a:rPr lang="en-US" sz="800" dirty="0"/>
              <a:t>: dolomite; </a:t>
            </a:r>
            <a:r>
              <a:rPr lang="en-US" sz="800" dirty="0" err="1"/>
              <a:t>Fsp</a:t>
            </a:r>
            <a:r>
              <a:rPr lang="en-US" sz="800" dirty="0"/>
              <a:t>: feldspar; Gyps: gypsum; </a:t>
            </a:r>
            <a:r>
              <a:rPr lang="en-US" sz="800" dirty="0" err="1"/>
              <a:t>Qz</a:t>
            </a:r>
            <a:r>
              <a:rPr lang="en-US" sz="800" dirty="0"/>
              <a:t>: quartz; CL: Clay Minerals </a:t>
            </a:r>
            <a:endParaRPr lang="el-GR" sz="800" dirty="0"/>
          </a:p>
        </p:txBody>
      </p:sp>
      <p:pic>
        <p:nvPicPr>
          <p:cNvPr id="5" name="Εικόνα 4"/>
          <p:cNvPicPr/>
          <p:nvPr/>
        </p:nvPicPr>
        <p:blipFill>
          <a:blip r:embed="rId3">
            <a:extLst>
              <a:ext uri="{28A0092B-C50C-407E-A947-70E740481C1C}">
                <a14:useLocalDpi xmlns="" xmlns:a14="http://schemas.microsoft.com/office/drawing/2010/main" val="0"/>
              </a:ext>
            </a:extLst>
          </a:blip>
          <a:stretch>
            <a:fillRect/>
          </a:stretch>
        </p:blipFill>
        <p:spPr bwMode="auto">
          <a:xfrm>
            <a:off x="5364088" y="3861048"/>
            <a:ext cx="3087974" cy="2520280"/>
          </a:xfrm>
          <a:prstGeom prst="rect">
            <a:avLst/>
          </a:prstGeom>
          <a:noFill/>
        </p:spPr>
      </p:pic>
    </p:spTree>
    <p:extLst>
      <p:ext uri="{BB962C8B-B14F-4D97-AF65-F5344CB8AC3E}">
        <p14:creationId xmlns="" xmlns:p14="http://schemas.microsoft.com/office/powerpoint/2010/main" val="3401743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714348" y="142852"/>
            <a:ext cx="7929618" cy="6309420"/>
          </a:xfrm>
          <a:prstGeom prst="rect">
            <a:avLst/>
          </a:prstGeom>
        </p:spPr>
        <p:txBody>
          <a:bodyPr wrap="square">
            <a:spAutoFit/>
          </a:bodyPr>
          <a:lstStyle/>
          <a:p>
            <a:pPr algn="just"/>
            <a:endParaRPr lang="en-US" b="1" dirty="0" smtClean="0"/>
          </a:p>
          <a:p>
            <a:pPr algn="just"/>
            <a:endParaRPr lang="en-US" b="1" dirty="0" smtClean="0"/>
          </a:p>
          <a:p>
            <a:pPr algn="just"/>
            <a:r>
              <a:rPr lang="el-GR" b="1" dirty="0" smtClean="0"/>
              <a:t>•</a:t>
            </a:r>
            <a:r>
              <a:rPr lang="el-GR" sz="1400" b="1" dirty="0" smtClean="0"/>
              <a:t>Διαχωρισμός </a:t>
            </a:r>
            <a:r>
              <a:rPr lang="el-GR" sz="1400" b="1" dirty="0" smtClean="0"/>
              <a:t>του κλάσματος &lt;2μm μεγέθους κόκκων και ιζηματογένεση. Πραγματοποιείται  κατά τον νόμο του </a:t>
            </a:r>
            <a:r>
              <a:rPr lang="el-GR" sz="1400" b="1" dirty="0" err="1" smtClean="0"/>
              <a:t>Stokes</a:t>
            </a:r>
            <a:r>
              <a:rPr lang="el-GR" sz="1400" b="1" dirty="0" smtClean="0"/>
              <a:t> με αναρρόφηση  με κατάλληλη  σύριγγα των ανώτατων  εκατοστών </a:t>
            </a:r>
            <a:r>
              <a:rPr lang="el-GR" sz="1400" b="1" dirty="0" smtClean="0"/>
              <a:t>προετοιμασμένου αιωρήματος </a:t>
            </a:r>
            <a:r>
              <a:rPr lang="el-GR" sz="1400" b="1" dirty="0" smtClean="0"/>
              <a:t>(εμπλουτισμένο σε αργιλικά ορυκτά). Στη συνέχεια το κλάσμα αυτό εναποτίθεται σε γυάλινο καθαρό πλακίδιο </a:t>
            </a:r>
            <a:r>
              <a:rPr lang="el-GR" sz="1400" b="1" dirty="0" smtClean="0"/>
              <a:t>έως </a:t>
            </a:r>
            <a:r>
              <a:rPr lang="el-GR" sz="1400" b="1" dirty="0" smtClean="0"/>
              <a:t>ότου </a:t>
            </a:r>
            <a:r>
              <a:rPr lang="el-GR" sz="1400" b="1" dirty="0" err="1" smtClean="0"/>
              <a:t>ξηρανθεί</a:t>
            </a:r>
            <a:r>
              <a:rPr lang="el-GR" sz="1400" b="1" dirty="0" smtClean="0"/>
              <a:t>. Έτσι πραγματοποιείται φυσικά ο προσανατολισμός των αργιλικών ορυκτών. Για κάθε δείγμα πραγματοποιούνται με την ίδια διαδικασία τρία όμοια παρασκευάσματα .</a:t>
            </a:r>
          </a:p>
          <a:p>
            <a:pPr algn="just"/>
            <a:endParaRPr lang="el-GR" sz="1400" b="1" dirty="0" smtClean="0"/>
          </a:p>
          <a:p>
            <a:pPr algn="just"/>
            <a:r>
              <a:rPr lang="el-GR" sz="1400" b="1" dirty="0" smtClean="0"/>
              <a:t>•Επεξεργασία </a:t>
            </a:r>
            <a:r>
              <a:rPr lang="el-GR" sz="1400" b="1" dirty="0" smtClean="0"/>
              <a:t>και ανάλυση των παρασκευασμάτων. </a:t>
            </a:r>
            <a:endParaRPr lang="el-GR" sz="1400" b="1" dirty="0" smtClean="0"/>
          </a:p>
          <a:p>
            <a:pPr algn="just"/>
            <a:endParaRPr lang="el-GR" sz="1400" b="1" dirty="0" smtClean="0"/>
          </a:p>
          <a:p>
            <a:pPr algn="just"/>
            <a:r>
              <a:rPr lang="el-GR" sz="1400" b="1" dirty="0" smtClean="0"/>
              <a:t>Το </a:t>
            </a:r>
            <a:r>
              <a:rPr lang="el-GR" sz="1400" b="1" dirty="0" smtClean="0"/>
              <a:t>ένα από τα τρία πλακίδια μετά την ξήρανση  αναλύεται ως έχει (φυσικό δείγμα) με περίθλαση </a:t>
            </a:r>
            <a:r>
              <a:rPr lang="el-GR" sz="1400" b="1" dirty="0" err="1" smtClean="0"/>
              <a:t>ακτίνων</a:t>
            </a:r>
            <a:r>
              <a:rPr lang="el-GR" sz="1400" b="1" dirty="0" smtClean="0"/>
              <a:t> Χ στο εύρος 2-30 ο 2θ. </a:t>
            </a:r>
            <a:endParaRPr lang="el-GR" sz="1400" b="1" dirty="0" smtClean="0"/>
          </a:p>
          <a:p>
            <a:pPr algn="just"/>
            <a:endParaRPr lang="el-GR" sz="1400" b="1" dirty="0" smtClean="0"/>
          </a:p>
          <a:p>
            <a:pPr algn="just"/>
            <a:r>
              <a:rPr lang="el-GR" sz="1400" b="1" dirty="0" smtClean="0"/>
              <a:t>Το </a:t>
            </a:r>
            <a:r>
              <a:rPr lang="el-GR" sz="1400" b="1" dirty="0" smtClean="0"/>
              <a:t>δεύτερο </a:t>
            </a:r>
            <a:r>
              <a:rPr lang="el-GR" sz="1400" b="1" dirty="0" smtClean="0"/>
              <a:t>ώστε  </a:t>
            </a:r>
            <a:r>
              <a:rPr lang="el-GR" sz="1400" b="1" dirty="0" smtClean="0"/>
              <a:t>να διογκωθούν τα φύλλα των δομών των </a:t>
            </a:r>
            <a:r>
              <a:rPr lang="el-GR" sz="1400" b="1" dirty="0" err="1" smtClean="0"/>
              <a:t>σμεκτιτών</a:t>
            </a:r>
            <a:r>
              <a:rPr lang="el-GR" sz="1400" b="1" dirty="0" smtClean="0"/>
              <a:t> (εφόσον περιέχονται) υφίστανται κορεσμό με </a:t>
            </a:r>
            <a:r>
              <a:rPr lang="el-GR" sz="1400" b="1" dirty="0" err="1" smtClean="0"/>
              <a:t>πολυαλκοόλη</a:t>
            </a:r>
            <a:r>
              <a:rPr lang="el-GR" sz="1400" b="1" dirty="0" smtClean="0"/>
              <a:t> (συνήθως </a:t>
            </a:r>
            <a:r>
              <a:rPr lang="el-GR" sz="1400" b="1" dirty="0" err="1" smtClean="0"/>
              <a:t>αιθυλενογλυκόλη</a:t>
            </a:r>
            <a:r>
              <a:rPr lang="el-GR" sz="1400" b="1" dirty="0" smtClean="0"/>
              <a:t>). Για το λόγο αυτό διατηρούμε το πλακίδιο του ξηρού παρασκευάσματος για μερικές ώρες (περίπου 12) σε ένα γυάλινο </a:t>
            </a:r>
            <a:r>
              <a:rPr lang="el-GR" sz="1400" b="1" dirty="0" err="1" smtClean="0"/>
              <a:t>εξαχνωτήρα</a:t>
            </a:r>
            <a:r>
              <a:rPr lang="el-GR" sz="1400" b="1" dirty="0" smtClean="0"/>
              <a:t> όπου παράγονται ατμοί της </a:t>
            </a:r>
            <a:r>
              <a:rPr lang="el-GR" sz="1400" b="1" dirty="0" err="1" smtClean="0"/>
              <a:t>πολυαλκοόλης</a:t>
            </a:r>
            <a:r>
              <a:rPr lang="el-GR" sz="1400" b="1" dirty="0" smtClean="0"/>
              <a:t>. Μετά την πάροδο  του χρόνου αναλύονται με περίθλαση </a:t>
            </a:r>
            <a:r>
              <a:rPr lang="el-GR" sz="1400" b="1" dirty="0" err="1" smtClean="0"/>
              <a:t>Ακτίνων</a:t>
            </a:r>
            <a:r>
              <a:rPr lang="el-GR" sz="1400" b="1" dirty="0" smtClean="0"/>
              <a:t> Χ στο εύρος 2-30 ο2θ, αποφεύγοντας τις χρονικές καθυστερήσεις που μπορεί  να προκαλέσουν φυσική εξάτμιση της αλκοόλης από το κορεσμένο σε αυτή  δείγμα. </a:t>
            </a:r>
            <a:endParaRPr lang="el-GR" sz="1400" b="1" dirty="0" smtClean="0"/>
          </a:p>
          <a:p>
            <a:pPr algn="just"/>
            <a:endParaRPr lang="el-GR" sz="1400" b="1" dirty="0" smtClean="0"/>
          </a:p>
          <a:p>
            <a:pPr algn="just"/>
            <a:r>
              <a:rPr lang="el-GR" sz="1400" b="1" dirty="0" smtClean="0"/>
              <a:t> </a:t>
            </a:r>
            <a:r>
              <a:rPr lang="el-GR" sz="1400" b="1" dirty="0" smtClean="0"/>
              <a:t>Το τρίτο πλακίδιο ξηρού παρασκευάσματος θερμαίνεται σε συνθήκες 450-550 </a:t>
            </a:r>
            <a:r>
              <a:rPr lang="el-GR" sz="1400" b="1" dirty="0" err="1" smtClean="0"/>
              <a:t>oC</a:t>
            </a:r>
            <a:r>
              <a:rPr lang="el-GR" sz="1400" b="1" dirty="0" smtClean="0"/>
              <a:t> για 2-4 h </a:t>
            </a:r>
            <a:r>
              <a:rPr lang="el-GR" sz="1400" b="1" dirty="0" err="1" smtClean="0"/>
              <a:t>ανάλογια</a:t>
            </a:r>
            <a:r>
              <a:rPr lang="el-GR" sz="1400" b="1" dirty="0" smtClean="0"/>
              <a:t> τα αργιλικά ορυκτά. Συνήθως όμως επιλέγεται πύρωση στους 490οC για 2 ώρες, σε εργαστηριακό φούρνο ουδέτερης ατμόσφαιρας.  Στη συνέχεια αναλύεται με περίθλαση </a:t>
            </a:r>
            <a:r>
              <a:rPr lang="el-GR" sz="1400" b="1" dirty="0" err="1" smtClean="0"/>
              <a:t>Ακτίνων</a:t>
            </a:r>
            <a:r>
              <a:rPr lang="el-GR" sz="1400" b="1" dirty="0" smtClean="0"/>
              <a:t> Χ στο εύρος 2-30 ο 2θ.  Με την διαδικασία αυτή επιτρέπεται η αναγνώριση αργιλικών ορυκτών που είναι ευαίσθητα στη θερμοκρασία (όπως ένυδρα).</a:t>
            </a:r>
            <a:endParaRPr lang="el-GR" sz="1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Παράδειγμα για βιβλίο(1)"/>
          <p:cNvPicPr>
            <a:picLocks noChangeAspect="1" noChangeArrowheads="1"/>
          </p:cNvPicPr>
          <p:nvPr/>
        </p:nvPicPr>
        <p:blipFill>
          <a:blip r:embed="rId2" cstate="print"/>
          <a:srcRect/>
          <a:stretch>
            <a:fillRect/>
          </a:stretch>
        </p:blipFill>
        <p:spPr bwMode="auto">
          <a:xfrm>
            <a:off x="428596" y="0"/>
            <a:ext cx="4500594" cy="6442398"/>
          </a:xfrm>
          <a:prstGeom prst="rect">
            <a:avLst/>
          </a:prstGeom>
          <a:noFill/>
          <a:ln w="9525">
            <a:noFill/>
            <a:miter lim="800000"/>
            <a:headEnd/>
            <a:tailEnd/>
          </a:ln>
        </p:spPr>
      </p:pic>
      <p:sp>
        <p:nvSpPr>
          <p:cNvPr id="4" name="3 - TextBox"/>
          <p:cNvSpPr txBox="1"/>
          <p:nvPr/>
        </p:nvSpPr>
        <p:spPr>
          <a:xfrm>
            <a:off x="5000628" y="214290"/>
            <a:ext cx="3786214" cy="1600438"/>
          </a:xfrm>
          <a:prstGeom prst="rect">
            <a:avLst/>
          </a:prstGeom>
          <a:noFill/>
        </p:spPr>
        <p:txBody>
          <a:bodyPr wrap="square" rtlCol="0">
            <a:spAutoFit/>
          </a:bodyPr>
          <a:lstStyle/>
          <a:p>
            <a:r>
              <a:rPr lang="el-GR" sz="1400" b="1" dirty="0" smtClean="0"/>
              <a:t>Ανάλυση </a:t>
            </a:r>
            <a:r>
              <a:rPr lang="el-GR" sz="1400" b="1" dirty="0" err="1" smtClean="0"/>
              <a:t>περιθλασιμετρίας</a:t>
            </a:r>
            <a:r>
              <a:rPr lang="el-GR" sz="1400" b="1" dirty="0" smtClean="0"/>
              <a:t> </a:t>
            </a:r>
            <a:r>
              <a:rPr lang="el-GR" sz="1400" b="1" dirty="0" err="1" smtClean="0"/>
              <a:t>Ακτίνων</a:t>
            </a:r>
            <a:r>
              <a:rPr lang="el-GR" sz="1400" b="1" dirty="0" smtClean="0"/>
              <a:t> Χ ολικού δείγματος &amp; </a:t>
            </a:r>
            <a:r>
              <a:rPr lang="el-GR" sz="1400" b="1" dirty="0" err="1" smtClean="0"/>
              <a:t>κοκκομετρικού</a:t>
            </a:r>
            <a:r>
              <a:rPr lang="el-GR" sz="1400" b="1" dirty="0" smtClean="0"/>
              <a:t> κλάσματος &lt;2μ</a:t>
            </a:r>
            <a:r>
              <a:rPr lang="en-US" sz="1400" b="1" dirty="0" smtClean="0"/>
              <a:t>m</a:t>
            </a:r>
            <a:r>
              <a:rPr lang="el-GR" sz="1400" b="1" dirty="0" smtClean="0"/>
              <a:t> (αργιλικού κλάσματος),  όπου   αναγνωρίστηκαν αργιλικά ορυκτά και χαλαζίας.  Μετά τη θέρμανση ο </a:t>
            </a:r>
            <a:r>
              <a:rPr lang="el-GR" sz="1400" b="1" dirty="0" err="1" smtClean="0"/>
              <a:t>σμεκτίτης</a:t>
            </a:r>
            <a:r>
              <a:rPr lang="el-GR" sz="1400" b="1" dirty="0" smtClean="0"/>
              <a:t> έχει μετατραπεί σε </a:t>
            </a:r>
            <a:r>
              <a:rPr lang="el-GR" sz="1400" b="1" dirty="0" err="1" smtClean="0"/>
              <a:t>ιλλίτη</a:t>
            </a:r>
            <a:r>
              <a:rPr lang="en-US" sz="1400" b="1" dirty="0" smtClean="0"/>
              <a:t> (ill)</a:t>
            </a:r>
            <a:r>
              <a:rPr lang="el-GR" sz="1400" b="1" dirty="0" smtClean="0"/>
              <a:t> </a:t>
            </a:r>
            <a:endParaRPr lang="el-GR" sz="1400" b="1" dirty="0"/>
          </a:p>
        </p:txBody>
      </p:sp>
      <p:sp>
        <p:nvSpPr>
          <p:cNvPr id="5" name="4 - TextBox"/>
          <p:cNvSpPr txBox="1"/>
          <p:nvPr/>
        </p:nvSpPr>
        <p:spPr>
          <a:xfrm>
            <a:off x="714348" y="428604"/>
            <a:ext cx="500066" cy="369332"/>
          </a:xfrm>
          <a:prstGeom prst="rect">
            <a:avLst/>
          </a:prstGeom>
          <a:noFill/>
        </p:spPr>
        <p:txBody>
          <a:bodyPr wrap="square" rtlCol="0">
            <a:spAutoFit/>
          </a:bodyPr>
          <a:lstStyle/>
          <a:p>
            <a:r>
              <a:rPr lang="en-US" dirty="0" smtClean="0"/>
              <a:t>ill</a:t>
            </a:r>
            <a:endParaRPr lang="el-GR" dirty="0"/>
          </a:p>
        </p:txBody>
      </p:sp>
      <p:sp>
        <p:nvSpPr>
          <p:cNvPr id="29698" name="Rectangle 2"/>
          <p:cNvSpPr>
            <a:spLocks noChangeArrowheads="1"/>
          </p:cNvSpPr>
          <p:nvPr/>
        </p:nvSpPr>
        <p:spPr bwMode="auto">
          <a:xfrm>
            <a:off x="5214942" y="4857760"/>
            <a:ext cx="3714776" cy="1892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l-GR" sz="11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Βιβλ</a:t>
            </a:r>
            <a:r>
              <a:rPr kumimoji="0" lang="el-GR"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Τσώλη</a:t>
            </a:r>
            <a:r>
              <a:rPr kumimoji="0" lang="el-GR"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r>
              <a:rPr kumimoji="0" lang="el-GR" sz="11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Καταγά</a:t>
            </a:r>
            <a:r>
              <a:rPr kumimoji="0" lang="el-GR"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1987. Τα αργιλικά Ορυκτά. Ανάλυση και προσδιορισμός με τις Ακτίνες Χ. Μετάφραση του γαλλικού </a:t>
            </a:r>
            <a:r>
              <a:rPr kumimoji="0" lang="el-GR" sz="11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πρωτότυπυ</a:t>
            </a:r>
            <a:r>
              <a:rPr kumimoji="0" lang="el-GR"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με τίτλο “ </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Les </a:t>
            </a:r>
            <a:r>
              <a:rPr kumimoji="0" lang="en-US" sz="11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mineraux</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11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argileux</a:t>
            </a:r>
            <a:r>
              <a:rPr kumimoji="0" lang="el-GR"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a:t>
            </a:r>
            <a:r>
              <a:rPr kumimoji="0" lang="el-GR"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11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Holtzapffel</a:t>
            </a:r>
            <a:r>
              <a:rPr kumimoji="0" lang="el-GR"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11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Societe</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11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Geologique</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du Nord</a:t>
            </a:r>
            <a:r>
              <a:rPr kumimoji="0" lang="el-GR"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r>
              <a:rPr kumimoji="0" lang="en-US" sz="11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Publ</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No</a:t>
            </a:r>
            <a:r>
              <a:rPr kumimoji="0" lang="el-GR"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12, 1985.</a:t>
            </a:r>
          </a:p>
          <a:p>
            <a:pPr marL="0" marR="0" lvl="0" indent="0" algn="just" defTabSz="914400" rtl="0" eaLnBrk="1" fontAlgn="base" latinLnBrk="0" hangingPunct="1">
              <a:lnSpc>
                <a:spcPct val="100000"/>
              </a:lnSpc>
              <a:spcBef>
                <a:spcPct val="0"/>
              </a:spcBef>
              <a:spcAft>
                <a:spcPct val="0"/>
              </a:spcAft>
              <a:buClrTx/>
              <a:buSzTx/>
              <a:buFontTx/>
              <a:buNone/>
              <a:tabLst/>
            </a:pPr>
            <a:endParaRPr lang="el-GR" sz="1100" dirty="0" smtClean="0">
              <a:latin typeface="Calibri" pitchFamily="34" charset="0"/>
              <a:ea typeface="Times New Roman" pitchFamily="18" charset="0"/>
              <a:cs typeface="Calibri" pitchFamily="34" charset="0"/>
            </a:endParaRPr>
          </a:p>
          <a:p>
            <a:pPr lvl="0" algn="just" fontAlgn="base">
              <a:spcBef>
                <a:spcPct val="0"/>
              </a:spcBef>
              <a:spcAft>
                <a:spcPct val="0"/>
              </a:spcAft>
            </a:pPr>
            <a:r>
              <a:rPr lang="el-GR" sz="1100" dirty="0" smtClean="0">
                <a:latin typeface="Calibri" pitchFamily="34" charset="0"/>
                <a:ea typeface="Times New Roman" pitchFamily="18" charset="0"/>
                <a:cs typeface="Calibri" pitchFamily="34" charset="0"/>
              </a:rPr>
              <a:t>Έγκριση </a:t>
            </a:r>
            <a:r>
              <a:rPr lang="el-GR" sz="1100" dirty="0" err="1" smtClean="0">
                <a:latin typeface="Calibri" pitchFamily="34" charset="0"/>
                <a:ea typeface="Times New Roman" pitchFamily="18" charset="0"/>
                <a:cs typeface="Calibri" pitchFamily="34" charset="0"/>
              </a:rPr>
              <a:t>κανονισµών</a:t>
            </a:r>
            <a:r>
              <a:rPr lang="el-GR" sz="1100" dirty="0" smtClean="0">
                <a:latin typeface="Calibri" pitchFamily="34" charset="0"/>
                <a:ea typeface="Times New Roman" pitchFamily="18" charset="0"/>
                <a:cs typeface="Calibri" pitchFamily="34" charset="0"/>
              </a:rPr>
              <a:t> Ακτινοπροστασίας. Ανάκτηση από:  https://www.elinyae.gr/sites/default/files/2019-/b539_91.1134468744938.pdf</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4929190" y="2143116"/>
            <a:ext cx="407193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l-GR"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Ιδιαίτερα προσεκτικά πρέπει να είναι τα άτομα που διεξάγουν ορυκτολογικές αναλύσεις με </a:t>
            </a:r>
            <a:r>
              <a:rPr kumimoji="0" lang="el-GR" sz="11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περιθλασιμετρία</a:t>
            </a:r>
            <a:r>
              <a:rPr kumimoji="0" lang="el-GR"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l-GR" sz="11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Ακτίνων</a:t>
            </a:r>
            <a:r>
              <a:rPr kumimoji="0" lang="el-GR"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Χ, ή παραμένουν στο χώρο κατά την διεξαγωγή αυτών των αναλύσεων.  Επιβάλλεται στα άτομα αυτά να τους παρέχεται εκπαίδευση σε σχέση με την ακτινοπροστασία, προκειμένου να είναι ασφαλείς καθ’ όλη την διαδικασία της προετοιμασίας των δειγμάτων,   της διεξαγωγής και ολοκλήρωσης των αναλύσεων</a:t>
            </a:r>
            <a:r>
              <a:rPr kumimoji="0" lang="el-GR" sz="600" b="1" i="0" u="none" strike="noStrike" cap="none" normalizeH="0" baseline="0" dirty="0" smtClean="0">
                <a:ln>
                  <a:noFill/>
                </a:ln>
                <a:solidFill>
                  <a:schemeClr val="tx1"/>
                </a:solidFill>
                <a:effectLst/>
                <a:latin typeface="Arial" pitchFamily="34" charset="0"/>
                <a:cs typeface="Arial" pitchFamily="34" charset="0"/>
              </a:rPr>
              <a:t> </a:t>
            </a:r>
            <a:r>
              <a:rPr kumimoji="0" lang="el-GR" sz="1100" b="1" i="0" u="none" strike="noStrike" cap="none" normalizeH="0" baseline="0" dirty="0" smtClean="0">
                <a:ln>
                  <a:noFill/>
                </a:ln>
                <a:solidFill>
                  <a:schemeClr val="tx1"/>
                </a:solidFill>
                <a:effectLst/>
                <a:latin typeface="Arial" pitchFamily="34" charset="0"/>
                <a:cs typeface="Arial" pitchFamily="34" charset="0"/>
              </a:rPr>
              <a:t>.</a:t>
            </a:r>
            <a:r>
              <a:rPr lang="el-GR" sz="1100" b="1" dirty="0" smtClean="0">
                <a:latin typeface="Arial" pitchFamily="34" charset="0"/>
                <a:ea typeface="Calibri" pitchFamily="34" charset="0"/>
                <a:cs typeface="Calibri" pitchFamily="34" charset="0"/>
              </a:rPr>
              <a:t> </a:t>
            </a:r>
            <a:r>
              <a:rPr lang="el-GR" sz="1100" b="1" dirty="0" smtClean="0">
                <a:latin typeface="Arial" pitchFamily="34" charset="0"/>
                <a:ea typeface="Calibri" pitchFamily="34" charset="0"/>
                <a:cs typeface="Calibri" pitchFamily="34" charset="0"/>
              </a:rPr>
              <a:t>Επίσης θα </a:t>
            </a:r>
            <a:r>
              <a:rPr lang="el-GR" sz="1100" b="1" dirty="0" smtClean="0">
                <a:latin typeface="Arial" pitchFamily="34" charset="0"/>
                <a:ea typeface="Calibri" pitchFamily="34" charset="0"/>
                <a:cs typeface="Calibri" pitchFamily="34" charset="0"/>
              </a:rPr>
              <a:t>πρέπει να τηρούν αυστηρά το πρωτόκολλο που αφορά στα μέτρα προστασίας και ασφάλειας που απαιτούνται </a:t>
            </a:r>
            <a:r>
              <a:rPr lang="el-GR" sz="1100" b="1" dirty="0" smtClean="0">
                <a:latin typeface="Arial" pitchFamily="34" charset="0"/>
                <a:ea typeface="Calibri" pitchFamily="34" charset="0"/>
                <a:cs typeface="Calibri" pitchFamily="34" charset="0"/>
              </a:rPr>
              <a:t>στο εργαστήριο και </a:t>
            </a:r>
            <a:r>
              <a:rPr lang="el-GR" sz="1100" b="1" dirty="0" smtClean="0">
                <a:latin typeface="Arial" pitchFamily="34" charset="0"/>
                <a:ea typeface="Calibri" pitchFamily="34" charset="0"/>
                <a:cs typeface="Calibri" pitchFamily="34" charset="0"/>
              </a:rPr>
              <a:t>να ενημερώνονται για τους διάφορους κινδύνους υγείας</a:t>
            </a:r>
            <a:r>
              <a:rPr lang="el-GR" sz="800" b="1" dirty="0" smtClean="0">
                <a:latin typeface="Arial" pitchFamily="34" charset="0"/>
                <a:ea typeface="Calibri" pitchFamily="34" charset="0"/>
                <a:cs typeface="Calibri" pitchFamily="34" charset="0"/>
              </a:rPr>
              <a:t>.</a:t>
            </a:r>
            <a:r>
              <a:rPr kumimoji="0" lang="el-GR" sz="600" b="1" i="0" u="none" strike="noStrike" cap="none" normalizeH="0" baseline="0" dirty="0" smtClean="0">
                <a:ln>
                  <a:noFill/>
                </a:ln>
                <a:solidFill>
                  <a:schemeClr val="tx1"/>
                </a:solidFill>
                <a:effectLst/>
                <a:latin typeface="Arial" pitchFamily="34" charset="0"/>
                <a:cs typeface="Arial" pitchFamily="34" charset="0"/>
              </a:rPr>
              <a:t> </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84201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31640" y="28917"/>
            <a:ext cx="7416824" cy="1077218"/>
          </a:xfrm>
          <a:prstGeom prst="rect">
            <a:avLst/>
          </a:prstGeom>
          <a:noFill/>
        </p:spPr>
        <p:txBody>
          <a:bodyPr wrap="square" rtlCol="0">
            <a:spAutoFit/>
          </a:bodyPr>
          <a:lstStyle/>
          <a:p>
            <a:pPr algn="ctr"/>
            <a:r>
              <a:rPr lang="el-GR" sz="3200" b="1" i="1" u="sng" dirty="0" smtClean="0">
                <a:solidFill>
                  <a:srgbClr val="00B0F0"/>
                </a:solidFill>
                <a:latin typeface="Arno Pro" pitchFamily="18" charset="0"/>
              </a:rPr>
              <a:t>Βασική Οργανολογία  </a:t>
            </a:r>
            <a:r>
              <a:rPr lang="el-GR" sz="3200" b="1" i="1" u="sng" dirty="0" err="1" smtClean="0">
                <a:solidFill>
                  <a:srgbClr val="00B0F0"/>
                </a:solidFill>
                <a:latin typeface="Arno Pro" pitchFamily="18" charset="0"/>
              </a:rPr>
              <a:t>περιθλασιμετρίας</a:t>
            </a:r>
            <a:r>
              <a:rPr lang="el-GR" sz="3200" b="1" i="1" u="sng" dirty="0" smtClean="0">
                <a:solidFill>
                  <a:srgbClr val="00B0F0"/>
                </a:solidFill>
                <a:latin typeface="Arno Pro" pitchFamily="18" charset="0"/>
              </a:rPr>
              <a:t> </a:t>
            </a:r>
            <a:r>
              <a:rPr lang="el-GR" sz="3200" b="1" i="1" u="sng" dirty="0" err="1" smtClean="0">
                <a:solidFill>
                  <a:srgbClr val="00B0F0"/>
                </a:solidFill>
                <a:latin typeface="Arno Pro" pitchFamily="18" charset="0"/>
              </a:rPr>
              <a:t>ακτίνων</a:t>
            </a:r>
            <a:r>
              <a:rPr lang="el-GR" sz="3200" b="1" i="1" u="sng" dirty="0" smtClean="0">
                <a:solidFill>
                  <a:srgbClr val="00B0F0"/>
                </a:solidFill>
                <a:latin typeface="Arno Pro" pitchFamily="18" charset="0"/>
              </a:rPr>
              <a:t> Χ  και μέθοδοι </a:t>
            </a:r>
          </a:p>
        </p:txBody>
      </p:sp>
      <p:sp>
        <p:nvSpPr>
          <p:cNvPr id="9" name="TextBox 8"/>
          <p:cNvSpPr txBox="1"/>
          <p:nvPr/>
        </p:nvSpPr>
        <p:spPr>
          <a:xfrm>
            <a:off x="0" y="1106135"/>
            <a:ext cx="4281037" cy="1338828"/>
          </a:xfrm>
          <a:prstGeom prst="rect">
            <a:avLst/>
          </a:prstGeom>
          <a:noFill/>
          <a:ln w="28575">
            <a:gradFill flip="none" rotWithShape="1">
              <a:gsLst>
                <a:gs pos="0">
                  <a:schemeClr val="accent1">
                    <a:tint val="66000"/>
                    <a:satMod val="160000"/>
                  </a:schemeClr>
                </a:gs>
                <a:gs pos="57000">
                  <a:schemeClr val="accent1">
                    <a:tint val="44500"/>
                    <a:satMod val="160000"/>
                  </a:schemeClr>
                </a:gs>
                <a:gs pos="100000">
                  <a:schemeClr val="accent1">
                    <a:tint val="23500"/>
                    <a:satMod val="160000"/>
                  </a:schemeClr>
                </a:gs>
              </a:gsLst>
              <a:lin ang="2700000" scaled="1"/>
              <a:tileRect/>
            </a:gradFill>
          </a:ln>
          <a:effectLst>
            <a:innerShdw blurRad="63500" dist="50800" dir="13500000">
              <a:prstClr val="black">
                <a:alpha val="50000"/>
              </a:prstClr>
            </a:innerShdw>
          </a:effectLst>
        </p:spPr>
        <p:txBody>
          <a:bodyPr wrap="square" rtlCol="0">
            <a:spAutoFit/>
          </a:bodyPr>
          <a:lstStyle/>
          <a:p>
            <a:pPr algn="just">
              <a:lnSpc>
                <a:spcPct val="150000"/>
              </a:lnSpc>
            </a:pPr>
            <a:r>
              <a:rPr lang="el-GR" b="1" dirty="0" smtClean="0">
                <a:latin typeface="Arno Pro" pitchFamily="18" charset="0"/>
              </a:rPr>
              <a:t>Σύστημα πηγής</a:t>
            </a:r>
          </a:p>
          <a:p>
            <a:pPr algn="just">
              <a:lnSpc>
                <a:spcPct val="150000"/>
              </a:lnSpc>
            </a:pPr>
            <a:r>
              <a:rPr lang="el-GR" b="1" i="1" dirty="0" smtClean="0">
                <a:latin typeface="Arno Pro" pitchFamily="18" charset="0"/>
              </a:rPr>
              <a:t>Σύστημα τοποθέτησης δείγματος προς ανάλυση</a:t>
            </a:r>
          </a:p>
          <a:p>
            <a:pPr algn="just">
              <a:lnSpc>
                <a:spcPct val="150000"/>
              </a:lnSpc>
            </a:pPr>
            <a:r>
              <a:rPr lang="el-GR" b="1" i="1" dirty="0" smtClean="0">
                <a:latin typeface="Arno Pro" pitchFamily="18" charset="0"/>
              </a:rPr>
              <a:t>Σύστημα ανίχνευσης και συλλογής δεδομένων</a:t>
            </a:r>
            <a:endParaRPr lang="el-GR" b="1" i="1" dirty="0">
              <a:latin typeface="Arno Pro" pitchFamily="18" charset="0"/>
            </a:endParaRPr>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63480" y="3485102"/>
            <a:ext cx="3279554" cy="242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4463480" y="1125121"/>
            <a:ext cx="4680520" cy="711733"/>
          </a:xfrm>
          <a:prstGeom prst="rect">
            <a:avLst/>
          </a:prstGeom>
          <a:noFill/>
          <a:ln w="28575">
            <a:gradFill flip="none" rotWithShape="1">
              <a:gsLst>
                <a:gs pos="0">
                  <a:schemeClr val="accent1">
                    <a:tint val="66000"/>
                    <a:satMod val="160000"/>
                  </a:schemeClr>
                </a:gs>
                <a:gs pos="57000">
                  <a:schemeClr val="accent1">
                    <a:tint val="44500"/>
                    <a:satMod val="160000"/>
                  </a:schemeClr>
                </a:gs>
                <a:gs pos="100000">
                  <a:schemeClr val="accent1">
                    <a:tint val="23500"/>
                    <a:satMod val="160000"/>
                  </a:schemeClr>
                </a:gs>
              </a:gsLst>
              <a:lin ang="2700000" scaled="1"/>
              <a:tileRect/>
            </a:gradFill>
          </a:ln>
          <a:effectLst>
            <a:innerShdw blurRad="63500" dist="50800" dir="13500000">
              <a:prstClr val="black">
                <a:alpha val="50000"/>
              </a:prstClr>
            </a:innerShdw>
          </a:effectLst>
        </p:spPr>
        <p:txBody>
          <a:bodyPr wrap="square" rtlCol="0">
            <a:spAutoFit/>
          </a:bodyPr>
          <a:lstStyle/>
          <a:p>
            <a:pPr algn="just">
              <a:lnSpc>
                <a:spcPct val="150000"/>
              </a:lnSpc>
            </a:pPr>
            <a:r>
              <a:rPr lang="en-US" sz="1400" b="1" i="1" dirty="0" smtClean="0">
                <a:latin typeface="Arno Pro" pitchFamily="18" charset="0"/>
              </a:rPr>
              <a:t>M</a:t>
            </a:r>
            <a:r>
              <a:rPr lang="el-GR" sz="1400" b="1" i="1" u="sng" dirty="0" err="1" smtClean="0">
                <a:latin typeface="Arno Pro" pitchFamily="18" charset="0"/>
              </a:rPr>
              <a:t>έθοδος</a:t>
            </a:r>
            <a:r>
              <a:rPr lang="el-GR" sz="1400" b="1" i="1" u="sng" dirty="0" smtClean="0">
                <a:latin typeface="Arno Pro" pitchFamily="18" charset="0"/>
              </a:rPr>
              <a:t> </a:t>
            </a:r>
            <a:r>
              <a:rPr lang="el-GR" sz="1400" b="1" i="1" u="sng" dirty="0" err="1" smtClean="0">
                <a:latin typeface="Arno Pro" pitchFamily="18" charset="0"/>
              </a:rPr>
              <a:t>Κόνεως</a:t>
            </a:r>
            <a:r>
              <a:rPr lang="el-GR" sz="1400" b="1" i="1" u="sng" dirty="0" smtClean="0">
                <a:latin typeface="Arno Pro" pitchFamily="18" charset="0"/>
              </a:rPr>
              <a:t> (συνήθως δείγμα σε μορφή πούδρας της τάξεως μικρών, μονοχρωματική ακτινοβολία)</a:t>
            </a:r>
            <a:endParaRPr lang="el-GR" sz="1400" b="1" i="1" u="sng" dirty="0">
              <a:latin typeface="Arno Pro" pitchFamily="18" charset="0"/>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536" y="2708920"/>
            <a:ext cx="3528392" cy="3982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42115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848872" cy="642348"/>
          </a:xfrm>
        </p:spPr>
        <p:txBody>
          <a:bodyPr/>
          <a:lstStyle/>
          <a:p>
            <a:pPr fontAlgn="auto">
              <a:spcAft>
                <a:spcPts val="0"/>
              </a:spcAft>
              <a:defRPr/>
            </a:pPr>
            <a:r>
              <a:rPr lang="el-GR" sz="2800" b="1" i="1" dirty="0" smtClean="0">
                <a:solidFill>
                  <a:srgbClr val="00B0F0"/>
                </a:solidFill>
              </a:rPr>
              <a:t>Ανάλυση </a:t>
            </a:r>
            <a:endParaRPr lang="el-GR" sz="2800" b="1" i="1" dirty="0">
              <a:solidFill>
                <a:srgbClr val="00B0F0"/>
              </a:solidFill>
            </a:endParaRPr>
          </a:p>
        </p:txBody>
      </p:sp>
      <p:sp>
        <p:nvSpPr>
          <p:cNvPr id="5" name="Slide Number Placeholder 4"/>
          <p:cNvSpPr>
            <a:spLocks noGrp="1"/>
          </p:cNvSpPr>
          <p:nvPr>
            <p:ph type="sldNum" sz="quarter" idx="12"/>
          </p:nvPr>
        </p:nvSpPr>
        <p:spPr/>
        <p:txBody>
          <a:bodyPr/>
          <a:lstStyle/>
          <a:p>
            <a:pPr>
              <a:defRPr/>
            </a:pPr>
            <a:fld id="{EA8C6F25-DC1D-4B1D-AFCD-299D0E1ED20E}" type="slidenum">
              <a:rPr lang="el-GR"/>
              <a:pPr>
                <a:defRPr/>
              </a:pPr>
              <a:t>3</a:t>
            </a:fld>
            <a:endParaRPr lang="el-GR" dirty="0"/>
          </a:p>
        </p:txBody>
      </p:sp>
      <p:sp>
        <p:nvSpPr>
          <p:cNvPr id="7" name="TextBox 6"/>
          <p:cNvSpPr txBox="1"/>
          <p:nvPr/>
        </p:nvSpPr>
        <p:spPr>
          <a:xfrm>
            <a:off x="251520" y="836712"/>
            <a:ext cx="8640960" cy="1384995"/>
          </a:xfrm>
          <a:prstGeom prst="rect">
            <a:avLst/>
          </a:prstGeom>
          <a:noFill/>
        </p:spPr>
        <p:txBody>
          <a:bodyPr wrap="square" rtlCol="0">
            <a:spAutoFit/>
          </a:bodyPr>
          <a:lstStyle/>
          <a:p>
            <a:pPr algn="just">
              <a:lnSpc>
                <a:spcPct val="150000"/>
              </a:lnSpc>
            </a:pPr>
            <a:r>
              <a:rPr lang="el-GR" sz="2000" b="1" i="1" dirty="0" smtClean="0">
                <a:solidFill>
                  <a:srgbClr val="FF0000"/>
                </a:solidFill>
                <a:latin typeface="Arno Pro" pitchFamily="18" charset="0"/>
              </a:rPr>
              <a:t> </a:t>
            </a:r>
            <a:r>
              <a:rPr lang="el-GR" b="1" i="1" dirty="0" smtClean="0">
                <a:latin typeface="Arno Pro" pitchFamily="18" charset="0"/>
              </a:rPr>
              <a:t>Με την περίθλαση των </a:t>
            </a:r>
            <a:r>
              <a:rPr lang="el-GR" b="1" i="1" dirty="0" err="1" smtClean="0">
                <a:latin typeface="Arno Pro" pitchFamily="18" charset="0"/>
              </a:rPr>
              <a:t>ακτίνων</a:t>
            </a:r>
            <a:r>
              <a:rPr lang="el-GR" b="1" i="1" dirty="0" smtClean="0">
                <a:latin typeface="Arno Pro" pitchFamily="18" charset="0"/>
              </a:rPr>
              <a:t> Χ προσδιορίζονται τα ορυκτά. Οι αποστάσεις των δικτυωτών επιπέδων </a:t>
            </a:r>
            <a:r>
              <a:rPr lang="en-US" b="1" i="1" dirty="0" smtClean="0">
                <a:latin typeface="Arno Pro" pitchFamily="18" charset="0"/>
              </a:rPr>
              <a:t>d</a:t>
            </a:r>
            <a:r>
              <a:rPr lang="el-GR" b="1" i="1" dirty="0" smtClean="0">
                <a:latin typeface="Arno Pro" pitchFamily="18" charset="0"/>
              </a:rPr>
              <a:t> καταγράφονται ως κορυφές  στο ακτινογράφημα (ανακλάσεις, </a:t>
            </a:r>
            <a:r>
              <a:rPr lang="en-US" b="1" i="1" dirty="0" smtClean="0">
                <a:latin typeface="Arno Pro" pitchFamily="18" charset="0"/>
              </a:rPr>
              <a:t>peaks) </a:t>
            </a:r>
            <a:r>
              <a:rPr lang="el-GR" b="1" i="1" dirty="0" smtClean="0">
                <a:latin typeface="Arno Pro" pitchFamily="18" charset="0"/>
              </a:rPr>
              <a:t>σε καθορισμένες γωνίες 2θ</a:t>
            </a:r>
            <a:r>
              <a:rPr lang="en-US" b="1" i="1" dirty="0" smtClean="0">
                <a:latin typeface="Times New Roman"/>
                <a:cs typeface="Times New Roman"/>
              </a:rPr>
              <a:t>ᵒ</a:t>
            </a:r>
            <a:r>
              <a:rPr lang="el-GR" b="1" i="1" dirty="0" smtClean="0">
                <a:latin typeface="Times New Roman"/>
                <a:cs typeface="Times New Roman"/>
              </a:rPr>
              <a:t> .</a:t>
            </a:r>
            <a:endParaRPr lang="el-GR" sz="2000" b="1" i="1" dirty="0">
              <a:latin typeface="Arno Pro" pitchFamily="18" charset="0"/>
            </a:endParaRPr>
          </a:p>
        </p:txBody>
      </p:sp>
      <p:pic>
        <p:nvPicPr>
          <p:cNvPr id="8" name="Picture 5" descr="corrundum.e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19" y="2636912"/>
            <a:ext cx="3964833" cy="2867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Content Placeholder 6" descr="LR8.e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4857752" y="2702940"/>
            <a:ext cx="3966587" cy="2869200"/>
          </a:xfrm>
          <a:prstGeom prst="rect">
            <a:avLst/>
          </a:prstGeom>
        </p:spPr>
      </p:pic>
    </p:spTree>
    <p:extLst>
      <p:ext uri="{BB962C8B-B14F-4D97-AF65-F5344CB8AC3E}">
        <p14:creationId xmlns="" xmlns:p14="http://schemas.microsoft.com/office/powerpoint/2010/main" val="4172594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980728"/>
            <a:ext cx="6286544" cy="714356"/>
          </a:xfrm>
        </p:spPr>
        <p:txBody>
          <a:bodyPr/>
          <a:lstStyle/>
          <a:p>
            <a:pPr fontAlgn="auto">
              <a:spcAft>
                <a:spcPts val="0"/>
              </a:spcAft>
              <a:defRPr/>
            </a:pPr>
            <a:r>
              <a:rPr lang="el-GR" sz="2000" b="1" i="1" dirty="0" smtClean="0">
                <a:solidFill>
                  <a:srgbClr val="00B0F0"/>
                </a:solidFill>
              </a:rPr>
              <a:t>Παράγοντες που επηρεάζουν την ανάλυση και λαμβάνονται </a:t>
            </a:r>
            <a:r>
              <a:rPr lang="el-GR" sz="2000" b="1" i="1" dirty="0" err="1" smtClean="0">
                <a:solidFill>
                  <a:srgbClr val="00B0F0"/>
                </a:solidFill>
              </a:rPr>
              <a:t>υπόψιν</a:t>
            </a:r>
            <a:r>
              <a:rPr lang="el-GR" sz="2000" b="1" i="1" dirty="0" smtClean="0">
                <a:solidFill>
                  <a:srgbClr val="00B0F0"/>
                </a:solidFill>
              </a:rPr>
              <a:t> </a:t>
            </a:r>
            <a:r>
              <a:rPr lang="el-GR" sz="2000" b="1" i="1" u="sng" dirty="0" smtClean="0">
                <a:solidFill>
                  <a:schemeClr val="bg1"/>
                </a:solidFill>
              </a:rPr>
              <a:t>πριν την ανάλυση</a:t>
            </a:r>
            <a:endParaRPr lang="el-GR" sz="2000" b="1" i="1" u="sng" dirty="0">
              <a:solidFill>
                <a:schemeClr val="bg1"/>
              </a:solidFill>
            </a:endParaRPr>
          </a:p>
        </p:txBody>
      </p:sp>
      <p:sp>
        <p:nvSpPr>
          <p:cNvPr id="5" name="Slide Number Placeholder 4"/>
          <p:cNvSpPr>
            <a:spLocks noGrp="1"/>
          </p:cNvSpPr>
          <p:nvPr>
            <p:ph type="sldNum" sz="quarter" idx="12"/>
          </p:nvPr>
        </p:nvSpPr>
        <p:spPr/>
        <p:txBody>
          <a:bodyPr/>
          <a:lstStyle/>
          <a:p>
            <a:pPr>
              <a:defRPr/>
            </a:pPr>
            <a:fld id="{7AF673FD-036F-4031-88B2-9F033CE9E037}" type="slidenum">
              <a:rPr lang="el-GR"/>
              <a:pPr>
                <a:defRPr/>
              </a:pPr>
              <a:t>4</a:t>
            </a:fld>
            <a:endParaRPr lang="el-GR"/>
          </a:p>
        </p:txBody>
      </p:sp>
      <p:graphicFrame>
        <p:nvGraphicFramePr>
          <p:cNvPr id="28" name="Diagram 19"/>
          <p:cNvGraphicFramePr/>
          <p:nvPr>
            <p:extLst>
              <p:ext uri="{D42A27DB-BD31-4B8C-83A1-F6EECF244321}">
                <p14:modId xmlns="" xmlns:p14="http://schemas.microsoft.com/office/powerpoint/2010/main" val="1599217545"/>
              </p:ext>
            </p:extLst>
          </p:nvPr>
        </p:nvGraphicFramePr>
        <p:xfrm>
          <a:off x="323528" y="2276872"/>
          <a:ext cx="8352928"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004356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848872" cy="642348"/>
          </a:xfrm>
        </p:spPr>
        <p:txBody>
          <a:bodyPr/>
          <a:lstStyle/>
          <a:p>
            <a:pPr fontAlgn="auto">
              <a:spcAft>
                <a:spcPts val="0"/>
              </a:spcAft>
              <a:defRPr/>
            </a:pPr>
            <a:r>
              <a:rPr lang="el-GR" sz="2800" b="1" i="1" dirty="0" smtClean="0">
                <a:solidFill>
                  <a:srgbClr val="00B0F0"/>
                </a:solidFill>
              </a:rPr>
              <a:t>Συλλογή δεδομένων</a:t>
            </a:r>
            <a:endParaRPr lang="el-GR" sz="2800" b="1" i="1" dirty="0">
              <a:solidFill>
                <a:srgbClr val="00B0F0"/>
              </a:solidFill>
            </a:endParaRPr>
          </a:p>
        </p:txBody>
      </p:sp>
      <p:sp>
        <p:nvSpPr>
          <p:cNvPr id="5" name="Slide Number Placeholder 4"/>
          <p:cNvSpPr>
            <a:spLocks noGrp="1"/>
          </p:cNvSpPr>
          <p:nvPr>
            <p:ph type="sldNum" sz="quarter" idx="12"/>
          </p:nvPr>
        </p:nvSpPr>
        <p:spPr/>
        <p:txBody>
          <a:bodyPr/>
          <a:lstStyle/>
          <a:p>
            <a:pPr>
              <a:defRPr/>
            </a:pPr>
            <a:fld id="{EA8C6F25-DC1D-4B1D-AFCD-299D0E1ED20E}" type="slidenum">
              <a:rPr lang="el-GR"/>
              <a:pPr>
                <a:defRPr/>
              </a:pPr>
              <a:t>5</a:t>
            </a:fld>
            <a:endParaRPr lang="el-GR" dirty="0"/>
          </a:p>
        </p:txBody>
      </p:sp>
      <p:sp>
        <p:nvSpPr>
          <p:cNvPr id="7" name="TextBox 6"/>
          <p:cNvSpPr txBox="1"/>
          <p:nvPr/>
        </p:nvSpPr>
        <p:spPr>
          <a:xfrm>
            <a:off x="251520" y="836712"/>
            <a:ext cx="8640960" cy="1384995"/>
          </a:xfrm>
          <a:prstGeom prst="rect">
            <a:avLst/>
          </a:prstGeom>
          <a:noFill/>
        </p:spPr>
        <p:txBody>
          <a:bodyPr wrap="square" rtlCol="0">
            <a:spAutoFit/>
          </a:bodyPr>
          <a:lstStyle/>
          <a:p>
            <a:pPr algn="just">
              <a:lnSpc>
                <a:spcPct val="150000"/>
              </a:lnSpc>
            </a:pPr>
            <a:r>
              <a:rPr lang="el-GR" sz="2000" b="1" i="1" dirty="0" smtClean="0">
                <a:solidFill>
                  <a:srgbClr val="FF0000"/>
                </a:solidFill>
                <a:latin typeface="Arno Pro" pitchFamily="18" charset="0"/>
              </a:rPr>
              <a:t> </a:t>
            </a:r>
            <a:r>
              <a:rPr lang="el-GR" b="1" i="1" dirty="0" smtClean="0">
                <a:latin typeface="Arno Pro" pitchFamily="18" charset="0"/>
              </a:rPr>
              <a:t>Με την περίθλαση των </a:t>
            </a:r>
            <a:r>
              <a:rPr lang="el-GR" b="1" i="1" dirty="0" err="1" smtClean="0">
                <a:latin typeface="Arno Pro" pitchFamily="18" charset="0"/>
              </a:rPr>
              <a:t>ακτίνων</a:t>
            </a:r>
            <a:r>
              <a:rPr lang="el-GR" b="1" i="1" dirty="0" smtClean="0">
                <a:latin typeface="Arno Pro" pitchFamily="18" charset="0"/>
              </a:rPr>
              <a:t> Χ προσδιορίζονται τα ορυκτά. Οι αποστάσεις των δικτυωτών επιπέδων </a:t>
            </a:r>
            <a:r>
              <a:rPr lang="en-US" b="1" i="1" dirty="0" smtClean="0">
                <a:latin typeface="Arno Pro" pitchFamily="18" charset="0"/>
              </a:rPr>
              <a:t>d</a:t>
            </a:r>
            <a:r>
              <a:rPr lang="el-GR" b="1" i="1" dirty="0" smtClean="0">
                <a:latin typeface="Arno Pro" pitchFamily="18" charset="0"/>
              </a:rPr>
              <a:t> καταγράφονται ως κορυφές  στο ακτινογράφημα (ανακλάσεις, </a:t>
            </a:r>
            <a:r>
              <a:rPr lang="en-US" b="1" i="1" dirty="0" smtClean="0">
                <a:latin typeface="Arno Pro" pitchFamily="18" charset="0"/>
              </a:rPr>
              <a:t>peaks) </a:t>
            </a:r>
            <a:r>
              <a:rPr lang="el-GR" b="1" i="1" dirty="0" smtClean="0">
                <a:latin typeface="Arno Pro" pitchFamily="18" charset="0"/>
              </a:rPr>
              <a:t>σε καθορισμένες γωνίες 2θ</a:t>
            </a:r>
            <a:r>
              <a:rPr lang="en-US" b="1" i="1" dirty="0" smtClean="0">
                <a:latin typeface="Times New Roman"/>
                <a:cs typeface="Times New Roman"/>
              </a:rPr>
              <a:t>ᵒ</a:t>
            </a:r>
            <a:r>
              <a:rPr lang="el-GR" b="1" i="1" dirty="0" smtClean="0">
                <a:latin typeface="Times New Roman"/>
                <a:cs typeface="Times New Roman"/>
              </a:rPr>
              <a:t> .</a:t>
            </a:r>
            <a:endParaRPr lang="el-GR" sz="2000" b="1" i="1" dirty="0">
              <a:latin typeface="Arno Pro" pitchFamily="18" charset="0"/>
            </a:endParaRPr>
          </a:p>
        </p:txBody>
      </p:sp>
      <p:pic>
        <p:nvPicPr>
          <p:cNvPr id="9" name="Content Placeholder 6" descr="LR8.e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a:xfrm>
            <a:off x="1619672" y="2221707"/>
            <a:ext cx="5760640" cy="4166914"/>
          </a:xfrm>
          <a:prstGeom prst="rect">
            <a:avLst/>
          </a:prstGeom>
        </p:spPr>
      </p:pic>
    </p:spTree>
    <p:extLst>
      <p:ext uri="{BB962C8B-B14F-4D97-AF65-F5344CB8AC3E}">
        <p14:creationId xmlns="" xmlns:p14="http://schemas.microsoft.com/office/powerpoint/2010/main" val="3350323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1700808"/>
            <a:ext cx="7848872" cy="642348"/>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el-GR" sz="2800" b="1" i="1" dirty="0" smtClean="0">
                <a:solidFill>
                  <a:srgbClr val="00B0F0"/>
                </a:solidFill>
              </a:rPr>
              <a:t>Αποτίμηση  δεδομένων και επιλογή συνθηκών </a:t>
            </a:r>
            <a:endParaRPr lang="el-GR" sz="2800" b="1" i="1" dirty="0">
              <a:solidFill>
                <a:srgbClr val="00B0F0"/>
              </a:solidFill>
            </a:endParaRPr>
          </a:p>
          <a:p>
            <a:pPr>
              <a:defRPr/>
            </a:pPr>
            <a:r>
              <a:rPr lang="el-GR" sz="2800" b="1" i="1" dirty="0" smtClean="0">
                <a:solidFill>
                  <a:srgbClr val="00B0F0"/>
                </a:solidFill>
              </a:rPr>
              <a:t>ανάλυσης με παραδείγματα</a:t>
            </a:r>
          </a:p>
          <a:p>
            <a:pPr>
              <a:defRPr/>
            </a:pPr>
            <a:endParaRPr lang="el-GR" sz="2800" b="1" i="1" dirty="0">
              <a:solidFill>
                <a:srgbClr val="00B0F0"/>
              </a:solidFill>
            </a:endParaRPr>
          </a:p>
        </p:txBody>
      </p:sp>
    </p:spTree>
    <p:extLst>
      <p:ext uri="{BB962C8B-B14F-4D97-AF65-F5344CB8AC3E}">
        <p14:creationId xmlns="" xmlns:p14="http://schemas.microsoft.com/office/powerpoint/2010/main" val="298436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4162"/>
            <a:ext cx="6811335" cy="476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5" name="Slide Number Placeholder 4"/>
          <p:cNvSpPr>
            <a:spLocks noGrp="1"/>
          </p:cNvSpPr>
          <p:nvPr>
            <p:ph type="sldNum" sz="quarter" idx="12"/>
          </p:nvPr>
        </p:nvSpPr>
        <p:spPr/>
        <p:txBody>
          <a:bodyPr/>
          <a:lstStyle/>
          <a:p>
            <a:pPr>
              <a:defRPr/>
            </a:pPr>
            <a:fld id="{9585841A-7B53-42A1-882E-5238BC261E0D}" type="slidenum">
              <a:rPr lang="el-GR"/>
              <a:pPr>
                <a:defRPr/>
              </a:pPr>
              <a:t>7</a:t>
            </a:fld>
            <a:endParaRPr lang="el-GR"/>
          </a:p>
        </p:txBody>
      </p:sp>
      <p:pic>
        <p:nvPicPr>
          <p:cNvPr id="106502" name="Picture 5" descr="RIR method.em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189" y="1110953"/>
            <a:ext cx="6415799" cy="4640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descr="http://www.scielo.br/img/revistas/bjce/v28n1/a11fig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02559" y="20423"/>
            <a:ext cx="3038475" cy="2762251"/>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32106" y="2492896"/>
            <a:ext cx="2911894" cy="1919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11960" y="173943"/>
            <a:ext cx="1899477" cy="2462213"/>
          </a:xfrm>
          <a:prstGeom prst="rect">
            <a:avLst/>
          </a:prstGeom>
          <a:solidFill>
            <a:srgbClr val="FFFF00"/>
          </a:solidFill>
        </p:spPr>
        <p:txBody>
          <a:bodyPr wrap="square" rtlCol="0">
            <a:spAutoFit/>
          </a:bodyPr>
          <a:lstStyle/>
          <a:p>
            <a:r>
              <a:rPr lang="el-GR" sz="1400" b="1" i="1" u="sng" dirty="0" smtClean="0">
                <a:solidFill>
                  <a:srgbClr val="FF0000"/>
                </a:solidFill>
              </a:rPr>
              <a:t>Σχήμα και ένταση ανακλάσεων </a:t>
            </a:r>
            <a:r>
              <a:rPr lang="el-GR" sz="1400" b="1" i="1" dirty="0" smtClean="0"/>
              <a:t>εξαρτάται από</a:t>
            </a:r>
            <a:r>
              <a:rPr lang="en-US" sz="1400" b="1" i="1" dirty="0" smtClean="0"/>
              <a:t> </a:t>
            </a:r>
            <a:r>
              <a:rPr lang="el-GR" sz="1400" b="1" i="1" dirty="0" smtClean="0"/>
              <a:t>βαθμό  κρυσταλλικότητας, μέγεθος κρυστάλλων, είδη ατόμων, παραμορφώσεις πλέγματος </a:t>
            </a:r>
          </a:p>
          <a:p>
            <a:endParaRPr lang="el-GR" sz="1400" dirty="0"/>
          </a:p>
        </p:txBody>
      </p:sp>
      <p:sp>
        <p:nvSpPr>
          <p:cNvPr id="8" name="TextBox 7"/>
          <p:cNvSpPr txBox="1"/>
          <p:nvPr/>
        </p:nvSpPr>
        <p:spPr>
          <a:xfrm>
            <a:off x="4168557" y="2397545"/>
            <a:ext cx="1899477" cy="1384995"/>
          </a:xfrm>
          <a:prstGeom prst="rect">
            <a:avLst/>
          </a:prstGeom>
          <a:solidFill>
            <a:srgbClr val="FFFF00"/>
          </a:solidFill>
        </p:spPr>
        <p:txBody>
          <a:bodyPr wrap="square" rtlCol="0">
            <a:spAutoFit/>
          </a:bodyPr>
          <a:lstStyle/>
          <a:p>
            <a:r>
              <a:rPr lang="el-GR" sz="1400" b="1" i="1" u="sng" dirty="0" smtClean="0">
                <a:solidFill>
                  <a:srgbClr val="FF0000"/>
                </a:solidFill>
              </a:rPr>
              <a:t>Θέση 2θ </a:t>
            </a:r>
            <a:r>
              <a:rPr lang="el-GR" sz="1400" b="1" i="1" u="sng" dirty="0" err="1" smtClean="0">
                <a:solidFill>
                  <a:srgbClr val="FF0000"/>
                </a:solidFill>
              </a:rPr>
              <a:t>εμφανισης</a:t>
            </a:r>
            <a:r>
              <a:rPr lang="el-GR" sz="1400" b="1" i="1" u="sng" dirty="0" smtClean="0">
                <a:solidFill>
                  <a:srgbClr val="FF0000"/>
                </a:solidFill>
              </a:rPr>
              <a:t> ανακλάσεων  </a:t>
            </a:r>
            <a:r>
              <a:rPr lang="el-GR" sz="1400" b="1" i="1" dirty="0" smtClean="0"/>
              <a:t>εξαρτάται από</a:t>
            </a:r>
            <a:r>
              <a:rPr lang="en-US" sz="1400" b="1" i="1" dirty="0" smtClean="0"/>
              <a:t> </a:t>
            </a:r>
            <a:r>
              <a:rPr lang="el-GR" sz="1400" b="1" i="1" dirty="0" smtClean="0"/>
              <a:t>κρυσταλλική τάξη , είδος πλέγματος    </a:t>
            </a:r>
          </a:p>
          <a:p>
            <a:endParaRPr lang="el-GR" sz="1400" dirty="0"/>
          </a:p>
        </p:txBody>
      </p:sp>
    </p:spTree>
    <p:extLst>
      <p:ext uri="{BB962C8B-B14F-4D97-AF65-F5344CB8AC3E}">
        <p14:creationId xmlns="" xmlns:p14="http://schemas.microsoft.com/office/powerpoint/2010/main" val="1369408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Figure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528030"/>
            <a:ext cx="6624736" cy="52056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Ορθογώνιο 1"/>
          <p:cNvSpPr/>
          <p:nvPr/>
        </p:nvSpPr>
        <p:spPr>
          <a:xfrm>
            <a:off x="1475656" y="6021288"/>
            <a:ext cx="4552849" cy="369332"/>
          </a:xfrm>
          <a:prstGeom prst="rect">
            <a:avLst/>
          </a:prstGeom>
        </p:spPr>
        <p:txBody>
          <a:bodyPr wrap="none">
            <a:spAutoFit/>
          </a:bodyPr>
          <a:lstStyle/>
          <a:p>
            <a:r>
              <a:rPr lang="en-US" dirty="0"/>
              <a:t>EPORTS | 5 : 8027 | DOI: 10.1038/srep0802</a:t>
            </a:r>
            <a:endParaRPr lang="el-GR" dirty="0"/>
          </a:p>
        </p:txBody>
      </p:sp>
      <p:sp>
        <p:nvSpPr>
          <p:cNvPr id="3" name="TextBox 2"/>
          <p:cNvSpPr txBox="1"/>
          <p:nvPr/>
        </p:nvSpPr>
        <p:spPr>
          <a:xfrm>
            <a:off x="7164288" y="1628800"/>
            <a:ext cx="1979712" cy="1477328"/>
          </a:xfrm>
          <a:prstGeom prst="rect">
            <a:avLst/>
          </a:prstGeom>
          <a:solidFill>
            <a:srgbClr val="FFFF00"/>
          </a:solidFill>
        </p:spPr>
        <p:txBody>
          <a:bodyPr wrap="square" rtlCol="0">
            <a:spAutoFit/>
          </a:bodyPr>
          <a:lstStyle/>
          <a:p>
            <a:r>
              <a:rPr lang="el-GR" b="1" i="1" dirty="0" smtClean="0">
                <a:solidFill>
                  <a:srgbClr val="FF0000"/>
                </a:solidFill>
              </a:rPr>
              <a:t>Στερεά διαλύματα (</a:t>
            </a:r>
            <a:r>
              <a:rPr lang="en-US" b="1" i="1" dirty="0" smtClean="0">
                <a:solidFill>
                  <a:srgbClr val="FF0000"/>
                </a:solidFill>
              </a:rPr>
              <a:t>solid solution </a:t>
            </a:r>
            <a:r>
              <a:rPr lang="el-GR" b="1" i="1" dirty="0" smtClean="0">
                <a:solidFill>
                  <a:srgbClr val="FF0000"/>
                </a:solidFill>
              </a:rPr>
              <a:t>&amp; παραμορφώσεις πλέγματος) </a:t>
            </a:r>
            <a:endParaRPr lang="el-GR" b="1" i="1" dirty="0">
              <a:solidFill>
                <a:srgbClr val="FF0000"/>
              </a:solidFill>
            </a:endParaRPr>
          </a:p>
        </p:txBody>
      </p:sp>
    </p:spTree>
    <p:extLst>
      <p:ext uri="{BB962C8B-B14F-4D97-AF65-F5344CB8AC3E}">
        <p14:creationId xmlns="" xmlns:p14="http://schemas.microsoft.com/office/powerpoint/2010/main" val="374872898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0272" y="366650"/>
            <a:ext cx="1979712" cy="1477328"/>
          </a:xfrm>
          <a:prstGeom prst="rect">
            <a:avLst/>
          </a:prstGeom>
          <a:solidFill>
            <a:srgbClr val="FFFF00"/>
          </a:solidFill>
        </p:spPr>
        <p:txBody>
          <a:bodyPr wrap="square" rtlCol="0">
            <a:spAutoFit/>
          </a:bodyPr>
          <a:lstStyle/>
          <a:p>
            <a:r>
              <a:rPr lang="el-GR" b="1" i="1" dirty="0" smtClean="0">
                <a:solidFill>
                  <a:srgbClr val="FF0000"/>
                </a:solidFill>
              </a:rPr>
              <a:t>Στερεά διαλύματα (</a:t>
            </a:r>
            <a:r>
              <a:rPr lang="en-US" b="1" i="1" dirty="0" smtClean="0">
                <a:solidFill>
                  <a:srgbClr val="FF0000"/>
                </a:solidFill>
              </a:rPr>
              <a:t>solid solution </a:t>
            </a:r>
            <a:r>
              <a:rPr lang="el-GR" b="1" i="1" dirty="0" smtClean="0">
                <a:solidFill>
                  <a:srgbClr val="FF0000"/>
                </a:solidFill>
              </a:rPr>
              <a:t>&amp; παραμορφώσεις πλέγματος) </a:t>
            </a:r>
            <a:endParaRPr lang="el-GR" b="1" i="1"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544" y="0"/>
            <a:ext cx="2808312" cy="280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 name="Πίνακας 2"/>
          <p:cNvGraphicFramePr>
            <a:graphicFrameLocks noGrp="1"/>
          </p:cNvGraphicFramePr>
          <p:nvPr>
            <p:extLst>
              <p:ext uri="{D42A27DB-BD31-4B8C-83A1-F6EECF244321}">
                <p14:modId xmlns="" xmlns:p14="http://schemas.microsoft.com/office/powerpoint/2010/main" val="202535911"/>
              </p:ext>
            </p:extLst>
          </p:nvPr>
        </p:nvGraphicFramePr>
        <p:xfrm>
          <a:off x="4427984" y="692696"/>
          <a:ext cx="2448272" cy="822960"/>
        </p:xfrm>
        <a:graphic>
          <a:graphicData uri="http://schemas.openxmlformats.org/drawingml/2006/table">
            <a:tbl>
              <a:tblPr>
                <a:tableStyleId>{5C22544A-7EE6-4342-B048-85BDC9FD1C3A}</a:tableStyleId>
              </a:tblPr>
              <a:tblGrid>
                <a:gridCol w="305578"/>
                <a:gridCol w="2142694"/>
              </a:tblGrid>
              <a:tr h="185420">
                <a:tc>
                  <a:txBody>
                    <a:bodyPr/>
                    <a:lstStyle/>
                    <a:p>
                      <a:pPr algn="l">
                        <a:lnSpc>
                          <a:spcPct val="150000"/>
                        </a:lnSpc>
                        <a:spcAft>
                          <a:spcPts val="0"/>
                        </a:spcAft>
                        <a:tabLst>
                          <a:tab pos="2637155" algn="ctr"/>
                          <a:tab pos="5274310" algn="r"/>
                          <a:tab pos="457200" algn="l"/>
                        </a:tabLst>
                      </a:pPr>
                      <a:endParaRPr lang="el-GR" sz="800" dirty="0">
                        <a:effectLst/>
                        <a:latin typeface="Times New Roman"/>
                        <a:ea typeface="Times New Roman"/>
                      </a:endParaRPr>
                    </a:p>
                  </a:txBody>
                  <a:tcPr marL="68580" marR="68580" marT="0" marB="0"/>
                </a:tc>
                <a:tc>
                  <a:txBody>
                    <a:bodyPr/>
                    <a:lstStyle/>
                    <a:p>
                      <a:pPr algn="l">
                        <a:lnSpc>
                          <a:spcPct val="200000"/>
                        </a:lnSpc>
                        <a:spcAft>
                          <a:spcPts val="0"/>
                        </a:spcAft>
                        <a:tabLst>
                          <a:tab pos="2637155" algn="ctr"/>
                          <a:tab pos="5274310" algn="r"/>
                          <a:tab pos="457200" algn="l"/>
                        </a:tabLst>
                      </a:pPr>
                      <a:r>
                        <a:rPr lang="el-GR" sz="900" dirty="0">
                          <a:effectLst/>
                        </a:rPr>
                        <a:t>Δείγματα </a:t>
                      </a:r>
                      <a:r>
                        <a:rPr lang="el-GR" sz="900" dirty="0" err="1">
                          <a:effectLst/>
                        </a:rPr>
                        <a:t>σπινελίου</a:t>
                      </a:r>
                      <a:r>
                        <a:rPr lang="el-GR" sz="900" dirty="0">
                          <a:effectLst/>
                        </a:rPr>
                        <a:t> με 2% χρωμίτη </a:t>
                      </a:r>
                      <a:endParaRPr lang="el-GR" sz="1200" dirty="0">
                        <a:effectLst/>
                      </a:endParaRPr>
                    </a:p>
                    <a:p>
                      <a:pPr algn="l">
                        <a:lnSpc>
                          <a:spcPct val="200000"/>
                        </a:lnSpc>
                        <a:spcAft>
                          <a:spcPts val="0"/>
                        </a:spcAft>
                        <a:tabLst>
                          <a:tab pos="2637155" algn="ctr"/>
                          <a:tab pos="5274310" algn="r"/>
                          <a:tab pos="457200" algn="l"/>
                        </a:tabLst>
                      </a:pPr>
                      <a:r>
                        <a:rPr lang="el-GR" sz="900" dirty="0">
                          <a:effectLst/>
                        </a:rPr>
                        <a:t>Δείγματα </a:t>
                      </a:r>
                      <a:r>
                        <a:rPr lang="el-GR" sz="900" dirty="0" err="1">
                          <a:effectLst/>
                        </a:rPr>
                        <a:t>σπινελίου</a:t>
                      </a:r>
                      <a:r>
                        <a:rPr lang="el-GR" sz="900" dirty="0">
                          <a:effectLst/>
                        </a:rPr>
                        <a:t> με 3% χρωμίτη</a:t>
                      </a:r>
                      <a:endParaRPr lang="el-GR" sz="1200" dirty="0">
                        <a:effectLst/>
                      </a:endParaRPr>
                    </a:p>
                    <a:p>
                      <a:pPr algn="l">
                        <a:lnSpc>
                          <a:spcPct val="200000"/>
                        </a:lnSpc>
                        <a:spcAft>
                          <a:spcPts val="0"/>
                        </a:spcAft>
                        <a:tabLst>
                          <a:tab pos="2637155" algn="ctr"/>
                          <a:tab pos="5274310" algn="r"/>
                          <a:tab pos="457200" algn="l"/>
                        </a:tabLst>
                      </a:pPr>
                      <a:r>
                        <a:rPr lang="el-GR" sz="900" dirty="0">
                          <a:effectLst/>
                        </a:rPr>
                        <a:t>Δείγματα </a:t>
                      </a:r>
                      <a:r>
                        <a:rPr lang="el-GR" sz="900" dirty="0" err="1">
                          <a:effectLst/>
                        </a:rPr>
                        <a:t>σπινελίου</a:t>
                      </a:r>
                      <a:r>
                        <a:rPr lang="el-GR" sz="900" dirty="0">
                          <a:effectLst/>
                        </a:rPr>
                        <a:t> με 5 % χρωμίτη</a:t>
                      </a:r>
                      <a:endParaRPr lang="el-GR" sz="1200" dirty="0">
                        <a:effectLst/>
                        <a:latin typeface="Times New Roman"/>
                        <a:ea typeface="Times New Roman"/>
                      </a:endParaRPr>
                    </a:p>
                  </a:txBody>
                  <a:tcPr marL="68580" marR="68580" marT="0" marB="0"/>
                </a:tc>
              </a:tr>
            </a:tbl>
          </a:graphicData>
        </a:graphic>
      </p:graphicFrame>
      <p:pic>
        <p:nvPicPr>
          <p:cNvPr id="61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38930" y="725844"/>
            <a:ext cx="200276" cy="75894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Πίνακας 3"/>
          <p:cNvGraphicFramePr>
            <a:graphicFrameLocks noGrp="1"/>
          </p:cNvGraphicFramePr>
          <p:nvPr>
            <p:extLst>
              <p:ext uri="{D42A27DB-BD31-4B8C-83A1-F6EECF244321}">
                <p14:modId xmlns="" xmlns:p14="http://schemas.microsoft.com/office/powerpoint/2010/main" val="2903015935"/>
              </p:ext>
            </p:extLst>
          </p:nvPr>
        </p:nvGraphicFramePr>
        <p:xfrm>
          <a:off x="179512" y="2924944"/>
          <a:ext cx="2595880" cy="3017520"/>
        </p:xfrm>
        <a:graphic>
          <a:graphicData uri="http://schemas.openxmlformats.org/drawingml/2006/table">
            <a:tbl>
              <a:tblPr>
                <a:tableStyleId>{5C22544A-7EE6-4342-B048-85BDC9FD1C3A}</a:tableStyleId>
              </a:tblPr>
              <a:tblGrid>
                <a:gridCol w="640080"/>
                <a:gridCol w="1955800"/>
              </a:tblGrid>
              <a:tr h="0">
                <a:tc>
                  <a:txBody>
                    <a:bodyPr/>
                    <a:lstStyle/>
                    <a:p>
                      <a:pPr algn="ctr">
                        <a:lnSpc>
                          <a:spcPct val="150000"/>
                        </a:lnSpc>
                        <a:spcAft>
                          <a:spcPts val="0"/>
                        </a:spcAft>
                      </a:pPr>
                      <a:r>
                        <a:rPr lang="el-GR" sz="1100" dirty="0">
                          <a:effectLst/>
                        </a:rPr>
                        <a:t>Δείγμα</a:t>
                      </a:r>
                      <a:endParaRPr lang="el-GR" sz="1200" dirty="0">
                        <a:effectLst/>
                        <a:latin typeface="Times New Roman"/>
                        <a:ea typeface="Times New Roman"/>
                      </a:endParaRPr>
                    </a:p>
                  </a:txBody>
                  <a:tcPr marL="68580" marR="68580" marT="0" marB="0"/>
                </a:tc>
                <a:tc>
                  <a:txBody>
                    <a:bodyPr/>
                    <a:lstStyle/>
                    <a:p>
                      <a:pPr algn="ctr">
                        <a:lnSpc>
                          <a:spcPct val="150000"/>
                        </a:lnSpc>
                        <a:spcAft>
                          <a:spcPts val="0"/>
                        </a:spcAft>
                      </a:pPr>
                      <a:r>
                        <a:rPr lang="en-US" sz="1100">
                          <a:effectLst/>
                        </a:rPr>
                        <a:t>M</a:t>
                      </a:r>
                      <a:r>
                        <a:rPr lang="el-GR" sz="1100">
                          <a:effectLst/>
                        </a:rPr>
                        <a:t>έση τιμή πυκνότητας</a:t>
                      </a:r>
                      <a:endParaRPr lang="el-GR" sz="1200">
                        <a:effectLst/>
                      </a:endParaRPr>
                    </a:p>
                    <a:p>
                      <a:pPr algn="ctr">
                        <a:lnSpc>
                          <a:spcPct val="150000"/>
                        </a:lnSpc>
                        <a:spcAft>
                          <a:spcPts val="0"/>
                        </a:spcAft>
                      </a:pPr>
                      <a:r>
                        <a:rPr lang="el-GR" sz="1100">
                          <a:effectLst/>
                        </a:rPr>
                        <a:t>κρυστάλλων σπινελίου (</a:t>
                      </a:r>
                      <a:r>
                        <a:rPr lang="en-US" sz="1100">
                          <a:effectLst/>
                        </a:rPr>
                        <a:t>gr</a:t>
                      </a:r>
                      <a:r>
                        <a:rPr lang="el-GR" sz="1100">
                          <a:effectLst/>
                        </a:rPr>
                        <a:t>/</a:t>
                      </a:r>
                      <a:r>
                        <a:rPr lang="en-US" sz="1100">
                          <a:effectLst/>
                        </a:rPr>
                        <a:t>cm</a:t>
                      </a:r>
                      <a:r>
                        <a:rPr lang="el-GR" sz="1100" baseline="30000">
                          <a:effectLst/>
                        </a:rPr>
                        <a:t>3</a:t>
                      </a:r>
                      <a:r>
                        <a:rPr lang="el-GR" sz="1100">
                          <a:effectLst/>
                        </a:rPr>
                        <a:t>)</a:t>
                      </a:r>
                      <a:endParaRPr lang="el-GR" sz="1200">
                        <a:effectLst/>
                        <a:latin typeface="Times New Roman"/>
                        <a:ea typeface="Times New Roman"/>
                      </a:endParaRPr>
                    </a:p>
                  </a:txBody>
                  <a:tcPr marL="68580" marR="68580" marT="0" marB="0"/>
                </a:tc>
              </a:tr>
              <a:tr h="0">
                <a:tc>
                  <a:txBody>
                    <a:bodyPr/>
                    <a:lstStyle/>
                    <a:p>
                      <a:pPr algn="ctr">
                        <a:lnSpc>
                          <a:spcPct val="150000"/>
                        </a:lnSpc>
                        <a:spcAft>
                          <a:spcPts val="0"/>
                        </a:spcAft>
                      </a:pPr>
                      <a:r>
                        <a:rPr lang="en-US" sz="1100">
                          <a:effectLst/>
                        </a:rPr>
                        <a:t>R</a:t>
                      </a:r>
                      <a:r>
                        <a:rPr lang="el-GR" sz="1100">
                          <a:effectLst/>
                        </a:rPr>
                        <a:t>566</a:t>
                      </a:r>
                      <a:r>
                        <a:rPr lang="en-US" sz="1100">
                          <a:effectLst/>
                        </a:rPr>
                        <a:t>cr</a:t>
                      </a:r>
                      <a:endParaRPr lang="el-GR" sz="1200">
                        <a:effectLst/>
                        <a:latin typeface="Times New Roman"/>
                        <a:ea typeface="Times New Roman"/>
                      </a:endParaRPr>
                    </a:p>
                  </a:txBody>
                  <a:tcPr marL="68580" marR="68580" marT="0" marB="0"/>
                </a:tc>
                <a:tc>
                  <a:txBody>
                    <a:bodyPr/>
                    <a:lstStyle/>
                    <a:p>
                      <a:pPr algn="ctr">
                        <a:lnSpc>
                          <a:spcPct val="150000"/>
                        </a:lnSpc>
                        <a:spcAft>
                          <a:spcPts val="0"/>
                        </a:spcAft>
                      </a:pPr>
                      <a:r>
                        <a:rPr lang="en-US" sz="1100">
                          <a:effectLst/>
                        </a:rPr>
                        <a:t>3,577</a:t>
                      </a:r>
                      <a:endParaRPr lang="el-GR" sz="1200">
                        <a:effectLst/>
                        <a:latin typeface="Times New Roman"/>
                        <a:ea typeface="Times New Roman"/>
                      </a:endParaRPr>
                    </a:p>
                  </a:txBody>
                  <a:tcPr marL="68580" marR="68580" marT="0" marB="0"/>
                </a:tc>
              </a:tr>
              <a:tr h="0">
                <a:tc>
                  <a:txBody>
                    <a:bodyPr/>
                    <a:lstStyle/>
                    <a:p>
                      <a:pPr algn="ctr">
                        <a:lnSpc>
                          <a:spcPct val="150000"/>
                        </a:lnSpc>
                        <a:spcAft>
                          <a:spcPts val="0"/>
                        </a:spcAft>
                      </a:pPr>
                      <a:r>
                        <a:rPr lang="en-US" sz="1100">
                          <a:effectLst/>
                        </a:rPr>
                        <a:t>R</a:t>
                      </a:r>
                      <a:r>
                        <a:rPr lang="el-GR" sz="1100">
                          <a:effectLst/>
                        </a:rPr>
                        <a:t>567</a:t>
                      </a:r>
                      <a:r>
                        <a:rPr lang="en-US" sz="1100">
                          <a:effectLst/>
                        </a:rPr>
                        <a:t>cr</a:t>
                      </a:r>
                      <a:endParaRPr lang="el-GR" sz="1200">
                        <a:effectLst/>
                        <a:latin typeface="Times New Roman"/>
                        <a:ea typeface="Times New Roman"/>
                      </a:endParaRPr>
                    </a:p>
                  </a:txBody>
                  <a:tcPr marL="68580" marR="68580" marT="0" marB="0"/>
                </a:tc>
                <a:tc>
                  <a:txBody>
                    <a:bodyPr/>
                    <a:lstStyle/>
                    <a:p>
                      <a:pPr algn="ctr">
                        <a:lnSpc>
                          <a:spcPct val="150000"/>
                        </a:lnSpc>
                        <a:spcAft>
                          <a:spcPts val="0"/>
                        </a:spcAft>
                      </a:pPr>
                      <a:r>
                        <a:rPr lang="en-US" sz="1100">
                          <a:effectLst/>
                        </a:rPr>
                        <a:t>3,594</a:t>
                      </a:r>
                      <a:endParaRPr lang="el-GR" sz="1200">
                        <a:effectLst/>
                        <a:latin typeface="Times New Roman"/>
                        <a:ea typeface="Times New Roman"/>
                      </a:endParaRPr>
                    </a:p>
                  </a:txBody>
                  <a:tcPr marL="68580" marR="68580" marT="0" marB="0"/>
                </a:tc>
              </a:tr>
              <a:tr h="0">
                <a:tc>
                  <a:txBody>
                    <a:bodyPr/>
                    <a:lstStyle/>
                    <a:p>
                      <a:pPr algn="ctr">
                        <a:lnSpc>
                          <a:spcPct val="150000"/>
                        </a:lnSpc>
                        <a:spcAft>
                          <a:spcPts val="0"/>
                        </a:spcAft>
                      </a:pPr>
                      <a:r>
                        <a:rPr lang="en-US" sz="1100">
                          <a:effectLst/>
                        </a:rPr>
                        <a:t>R</a:t>
                      </a:r>
                      <a:r>
                        <a:rPr lang="el-GR" sz="1100">
                          <a:effectLst/>
                        </a:rPr>
                        <a:t>568</a:t>
                      </a:r>
                      <a:r>
                        <a:rPr lang="en-US" sz="1100">
                          <a:effectLst/>
                        </a:rPr>
                        <a:t>cr</a:t>
                      </a:r>
                      <a:endParaRPr lang="el-GR" sz="1200">
                        <a:effectLst/>
                        <a:latin typeface="Times New Roman"/>
                        <a:ea typeface="Times New Roman"/>
                      </a:endParaRPr>
                    </a:p>
                  </a:txBody>
                  <a:tcPr marL="68580" marR="68580" marT="0" marB="0"/>
                </a:tc>
                <a:tc>
                  <a:txBody>
                    <a:bodyPr/>
                    <a:lstStyle/>
                    <a:p>
                      <a:pPr algn="ctr">
                        <a:lnSpc>
                          <a:spcPct val="150000"/>
                        </a:lnSpc>
                        <a:spcAft>
                          <a:spcPts val="0"/>
                        </a:spcAft>
                      </a:pPr>
                      <a:r>
                        <a:rPr lang="en-US" sz="1100">
                          <a:effectLst/>
                        </a:rPr>
                        <a:t>3,587</a:t>
                      </a:r>
                      <a:endParaRPr lang="el-GR" sz="1200">
                        <a:effectLst/>
                        <a:latin typeface="Times New Roman"/>
                        <a:ea typeface="Times New Roman"/>
                      </a:endParaRPr>
                    </a:p>
                  </a:txBody>
                  <a:tcPr marL="68580" marR="68580" marT="0" marB="0"/>
                </a:tc>
              </a:tr>
              <a:tr h="0">
                <a:tc>
                  <a:txBody>
                    <a:bodyPr/>
                    <a:lstStyle/>
                    <a:p>
                      <a:pPr algn="ctr">
                        <a:lnSpc>
                          <a:spcPct val="150000"/>
                        </a:lnSpc>
                        <a:spcAft>
                          <a:spcPts val="0"/>
                        </a:spcAft>
                      </a:pPr>
                      <a:r>
                        <a:rPr lang="en-US" sz="1100">
                          <a:effectLst/>
                        </a:rPr>
                        <a:t>R</a:t>
                      </a:r>
                      <a:r>
                        <a:rPr lang="el-GR" sz="1100">
                          <a:effectLst/>
                        </a:rPr>
                        <a:t>569</a:t>
                      </a:r>
                      <a:r>
                        <a:rPr lang="en-US" sz="1100">
                          <a:effectLst/>
                        </a:rPr>
                        <a:t>cr</a:t>
                      </a:r>
                      <a:endParaRPr lang="el-GR" sz="1200">
                        <a:effectLst/>
                        <a:latin typeface="Times New Roman"/>
                        <a:ea typeface="Times New Roman"/>
                      </a:endParaRPr>
                    </a:p>
                  </a:txBody>
                  <a:tcPr marL="68580" marR="68580" marT="0" marB="0"/>
                </a:tc>
                <a:tc>
                  <a:txBody>
                    <a:bodyPr/>
                    <a:lstStyle/>
                    <a:p>
                      <a:pPr algn="ctr">
                        <a:lnSpc>
                          <a:spcPct val="150000"/>
                        </a:lnSpc>
                        <a:spcAft>
                          <a:spcPts val="0"/>
                        </a:spcAft>
                      </a:pPr>
                      <a:r>
                        <a:rPr lang="en-US" sz="1100">
                          <a:effectLst/>
                        </a:rPr>
                        <a:t>3,590</a:t>
                      </a:r>
                      <a:endParaRPr lang="el-GR" sz="1200">
                        <a:effectLst/>
                        <a:latin typeface="Times New Roman"/>
                        <a:ea typeface="Times New Roman"/>
                      </a:endParaRPr>
                    </a:p>
                  </a:txBody>
                  <a:tcPr marL="68580" marR="68580" marT="0" marB="0"/>
                </a:tc>
              </a:tr>
              <a:tr h="0">
                <a:tc>
                  <a:txBody>
                    <a:bodyPr/>
                    <a:lstStyle/>
                    <a:p>
                      <a:pPr algn="ctr">
                        <a:lnSpc>
                          <a:spcPct val="150000"/>
                        </a:lnSpc>
                        <a:spcAft>
                          <a:spcPts val="0"/>
                        </a:spcAft>
                      </a:pPr>
                      <a:r>
                        <a:rPr lang="en-US" sz="1100">
                          <a:effectLst/>
                        </a:rPr>
                        <a:t>R</a:t>
                      </a:r>
                      <a:r>
                        <a:rPr lang="el-GR" sz="1100">
                          <a:effectLst/>
                        </a:rPr>
                        <a:t>570</a:t>
                      </a:r>
                      <a:r>
                        <a:rPr lang="en-US" sz="1100">
                          <a:effectLst/>
                        </a:rPr>
                        <a:t>cr</a:t>
                      </a:r>
                      <a:endParaRPr lang="el-GR" sz="1200">
                        <a:effectLst/>
                        <a:latin typeface="Times New Roman"/>
                        <a:ea typeface="Times New Roman"/>
                      </a:endParaRPr>
                    </a:p>
                  </a:txBody>
                  <a:tcPr marL="68580" marR="68580" marT="0" marB="0"/>
                </a:tc>
                <a:tc>
                  <a:txBody>
                    <a:bodyPr/>
                    <a:lstStyle/>
                    <a:p>
                      <a:pPr algn="ctr">
                        <a:lnSpc>
                          <a:spcPct val="150000"/>
                        </a:lnSpc>
                        <a:spcAft>
                          <a:spcPts val="0"/>
                        </a:spcAft>
                      </a:pPr>
                      <a:r>
                        <a:rPr lang="en-US" sz="1100">
                          <a:effectLst/>
                        </a:rPr>
                        <a:t>3,580</a:t>
                      </a:r>
                      <a:endParaRPr lang="el-GR" sz="1200">
                        <a:effectLst/>
                        <a:latin typeface="Times New Roman"/>
                        <a:ea typeface="Times New Roman"/>
                      </a:endParaRPr>
                    </a:p>
                  </a:txBody>
                  <a:tcPr marL="68580" marR="68580" marT="0" marB="0"/>
                </a:tc>
              </a:tr>
              <a:tr h="0">
                <a:tc>
                  <a:txBody>
                    <a:bodyPr/>
                    <a:lstStyle/>
                    <a:p>
                      <a:pPr algn="ctr">
                        <a:lnSpc>
                          <a:spcPct val="150000"/>
                        </a:lnSpc>
                        <a:spcAft>
                          <a:spcPts val="0"/>
                        </a:spcAft>
                      </a:pPr>
                      <a:r>
                        <a:rPr lang="en-US" sz="1100">
                          <a:effectLst/>
                        </a:rPr>
                        <a:t>R</a:t>
                      </a:r>
                      <a:r>
                        <a:rPr lang="el-GR" sz="1100">
                          <a:effectLst/>
                        </a:rPr>
                        <a:t>571</a:t>
                      </a:r>
                      <a:r>
                        <a:rPr lang="en-US" sz="1100">
                          <a:effectLst/>
                        </a:rPr>
                        <a:t>cr</a:t>
                      </a:r>
                      <a:endParaRPr lang="el-GR" sz="1200">
                        <a:effectLst/>
                        <a:latin typeface="Times New Roman"/>
                        <a:ea typeface="Times New Roman"/>
                      </a:endParaRPr>
                    </a:p>
                  </a:txBody>
                  <a:tcPr marL="68580" marR="68580" marT="0" marB="0"/>
                </a:tc>
                <a:tc>
                  <a:txBody>
                    <a:bodyPr/>
                    <a:lstStyle/>
                    <a:p>
                      <a:pPr algn="ctr">
                        <a:lnSpc>
                          <a:spcPct val="150000"/>
                        </a:lnSpc>
                        <a:spcAft>
                          <a:spcPts val="0"/>
                        </a:spcAft>
                      </a:pPr>
                      <a:r>
                        <a:rPr lang="en-US" sz="1100" dirty="0">
                          <a:effectLst/>
                        </a:rPr>
                        <a:t>3,588</a:t>
                      </a:r>
                      <a:endParaRPr lang="el-GR" sz="1200" dirty="0">
                        <a:effectLst/>
                        <a:latin typeface="Times New Roman"/>
                        <a:ea typeface="Times New Roman"/>
                      </a:endParaRPr>
                    </a:p>
                  </a:txBody>
                  <a:tcPr marL="68580" marR="68580" marT="0" marB="0"/>
                </a:tc>
              </a:tr>
              <a:tr h="0">
                <a:tc>
                  <a:txBody>
                    <a:bodyPr/>
                    <a:lstStyle/>
                    <a:p>
                      <a:pPr algn="ctr">
                        <a:lnSpc>
                          <a:spcPct val="150000"/>
                        </a:lnSpc>
                        <a:spcAft>
                          <a:spcPts val="0"/>
                        </a:spcAft>
                      </a:pPr>
                      <a:r>
                        <a:rPr lang="en-US" sz="1100">
                          <a:effectLst/>
                        </a:rPr>
                        <a:t>R</a:t>
                      </a:r>
                      <a:r>
                        <a:rPr lang="el-GR" sz="1100">
                          <a:effectLst/>
                        </a:rPr>
                        <a:t>572</a:t>
                      </a:r>
                      <a:r>
                        <a:rPr lang="en-US" sz="1100">
                          <a:effectLst/>
                        </a:rPr>
                        <a:t>cr</a:t>
                      </a:r>
                      <a:endParaRPr lang="el-GR" sz="1200">
                        <a:effectLst/>
                        <a:latin typeface="Times New Roman"/>
                        <a:ea typeface="Times New Roman"/>
                      </a:endParaRPr>
                    </a:p>
                  </a:txBody>
                  <a:tcPr marL="68580" marR="68580" marT="0" marB="0"/>
                </a:tc>
                <a:tc>
                  <a:txBody>
                    <a:bodyPr/>
                    <a:lstStyle/>
                    <a:p>
                      <a:pPr algn="ctr">
                        <a:lnSpc>
                          <a:spcPct val="150000"/>
                        </a:lnSpc>
                        <a:spcAft>
                          <a:spcPts val="0"/>
                        </a:spcAft>
                      </a:pPr>
                      <a:r>
                        <a:rPr lang="en-US" sz="1100">
                          <a:effectLst/>
                        </a:rPr>
                        <a:t>3,576</a:t>
                      </a:r>
                      <a:endParaRPr lang="el-GR" sz="1200">
                        <a:effectLst/>
                        <a:latin typeface="Times New Roman"/>
                        <a:ea typeface="Times New Roman"/>
                      </a:endParaRPr>
                    </a:p>
                  </a:txBody>
                  <a:tcPr marL="68580" marR="68580" marT="0" marB="0"/>
                </a:tc>
              </a:tr>
              <a:tr h="0">
                <a:tc>
                  <a:txBody>
                    <a:bodyPr/>
                    <a:lstStyle/>
                    <a:p>
                      <a:pPr algn="ctr">
                        <a:lnSpc>
                          <a:spcPct val="150000"/>
                        </a:lnSpc>
                        <a:spcAft>
                          <a:spcPts val="0"/>
                        </a:spcAft>
                      </a:pPr>
                      <a:r>
                        <a:rPr lang="en-US" sz="1100">
                          <a:effectLst/>
                        </a:rPr>
                        <a:t>R</a:t>
                      </a:r>
                      <a:r>
                        <a:rPr lang="el-GR" sz="1100">
                          <a:effectLst/>
                        </a:rPr>
                        <a:t>573</a:t>
                      </a:r>
                      <a:r>
                        <a:rPr lang="en-US" sz="1100">
                          <a:effectLst/>
                        </a:rPr>
                        <a:t>cr</a:t>
                      </a:r>
                      <a:endParaRPr lang="el-GR" sz="1200">
                        <a:effectLst/>
                        <a:latin typeface="Times New Roman"/>
                        <a:ea typeface="Times New Roman"/>
                      </a:endParaRPr>
                    </a:p>
                  </a:txBody>
                  <a:tcPr marL="68580" marR="68580" marT="0" marB="0"/>
                </a:tc>
                <a:tc>
                  <a:txBody>
                    <a:bodyPr/>
                    <a:lstStyle/>
                    <a:p>
                      <a:pPr algn="ctr">
                        <a:lnSpc>
                          <a:spcPct val="150000"/>
                        </a:lnSpc>
                        <a:spcAft>
                          <a:spcPts val="0"/>
                        </a:spcAft>
                      </a:pPr>
                      <a:r>
                        <a:rPr lang="en-US" sz="1100">
                          <a:effectLst/>
                        </a:rPr>
                        <a:t>3,583</a:t>
                      </a:r>
                      <a:endParaRPr lang="el-GR" sz="1200">
                        <a:effectLst/>
                        <a:latin typeface="Times New Roman"/>
                        <a:ea typeface="Times New Roman"/>
                      </a:endParaRPr>
                    </a:p>
                  </a:txBody>
                  <a:tcPr marL="68580" marR="68580" marT="0" marB="0"/>
                </a:tc>
              </a:tr>
              <a:tr h="0">
                <a:tc>
                  <a:txBody>
                    <a:bodyPr/>
                    <a:lstStyle/>
                    <a:p>
                      <a:pPr algn="ctr">
                        <a:lnSpc>
                          <a:spcPct val="150000"/>
                        </a:lnSpc>
                        <a:spcAft>
                          <a:spcPts val="0"/>
                        </a:spcAft>
                      </a:pPr>
                      <a:r>
                        <a:rPr lang="en-US" sz="1100">
                          <a:effectLst/>
                        </a:rPr>
                        <a:t>R</a:t>
                      </a:r>
                      <a:r>
                        <a:rPr lang="el-GR" sz="1100">
                          <a:effectLst/>
                        </a:rPr>
                        <a:t>574</a:t>
                      </a:r>
                      <a:r>
                        <a:rPr lang="en-US" sz="1100">
                          <a:effectLst/>
                        </a:rPr>
                        <a:t>cr</a:t>
                      </a:r>
                      <a:endParaRPr lang="el-GR" sz="1200">
                        <a:effectLst/>
                        <a:latin typeface="Times New Roman"/>
                        <a:ea typeface="Times New Roman"/>
                      </a:endParaRPr>
                    </a:p>
                  </a:txBody>
                  <a:tcPr marL="68580" marR="68580" marT="0" marB="0"/>
                </a:tc>
                <a:tc>
                  <a:txBody>
                    <a:bodyPr/>
                    <a:lstStyle/>
                    <a:p>
                      <a:pPr algn="ctr">
                        <a:lnSpc>
                          <a:spcPct val="150000"/>
                        </a:lnSpc>
                        <a:spcAft>
                          <a:spcPts val="0"/>
                        </a:spcAft>
                      </a:pPr>
                      <a:r>
                        <a:rPr lang="en-US" sz="1100" dirty="0">
                          <a:effectLst/>
                        </a:rPr>
                        <a:t>3,591</a:t>
                      </a:r>
                      <a:endParaRPr lang="el-GR" sz="1200" dirty="0">
                        <a:effectLst/>
                        <a:latin typeface="Times New Roman"/>
                        <a:ea typeface="Times New Roman"/>
                      </a:endParaRPr>
                    </a:p>
                  </a:txBody>
                  <a:tcPr marL="68580" marR="68580" marT="0" marB="0"/>
                </a:tc>
              </a:tr>
            </a:tbl>
          </a:graphicData>
        </a:graphic>
      </p:graphicFrame>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 name="Αντικείμενο 5"/>
          <p:cNvGraphicFramePr>
            <a:graphicFrameLocks noChangeAspect="1"/>
          </p:cNvGraphicFramePr>
          <p:nvPr>
            <p:extLst>
              <p:ext uri="{D42A27DB-BD31-4B8C-83A1-F6EECF244321}">
                <p14:modId xmlns="" xmlns:p14="http://schemas.microsoft.com/office/powerpoint/2010/main" val="1467482589"/>
              </p:ext>
            </p:extLst>
          </p:nvPr>
        </p:nvGraphicFramePr>
        <p:xfrm>
          <a:off x="4211960" y="1847991"/>
          <a:ext cx="3513182" cy="4811193"/>
        </p:xfrm>
        <a:graphic>
          <a:graphicData uri="http://schemas.openxmlformats.org/presentationml/2006/ole">
            <p:oleObj spid="_x0000_s6165" name="Graph" r:id="rId5" imgW="2926080" imgH="4005000" progId="">
              <p:embed/>
            </p:oleObj>
          </a:graphicData>
        </a:graphic>
      </p:graphicFrame>
    </p:spTree>
    <p:extLst>
      <p:ext uri="{BB962C8B-B14F-4D97-AF65-F5344CB8AC3E}">
        <p14:creationId xmlns="" xmlns:p14="http://schemas.microsoft.com/office/powerpoint/2010/main" val="21731565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Επιχειρηματικό">
  <a:themeElements>
    <a:clrScheme name="Επιχειρηματικό">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Επιχειρηματικό">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Επιχειρηματικ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2937</TotalTime>
  <Words>1065</Words>
  <Application>Microsoft Office PowerPoint</Application>
  <PresentationFormat>Προβολή στην οθόνη (4:3)</PresentationFormat>
  <Paragraphs>89</Paragraphs>
  <Slides>18</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18</vt:i4>
      </vt:variant>
    </vt:vector>
  </HeadingPairs>
  <TitlesOfParts>
    <vt:vector size="20" baseType="lpstr">
      <vt:lpstr>Επιχειρηματικό</vt:lpstr>
      <vt:lpstr>Graph</vt:lpstr>
      <vt:lpstr>ΠΕΡΙΘΛΑΣΙΜΕΤΡΙΑ ΑΚΤΙΝΩΝ Χ (X-Ray Diffraction, XRD)</vt:lpstr>
      <vt:lpstr>Διαφάνεια 2</vt:lpstr>
      <vt:lpstr>Ανάλυση </vt:lpstr>
      <vt:lpstr>Παράγοντες που επηρεάζουν την ανάλυση και λαμβάνονται υπόψιν πριν την ανάλυση</vt:lpstr>
      <vt:lpstr>Συλλογή δεδομένων</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ΠΕΡΙΘΛΑΣΙΜΕΤΡΙΑ ΑΚΤΙΝΩΝ Χ</dc:title>
  <dc:creator>voula</dc:creator>
  <cp:lastModifiedBy>ΛΑΜΠΡΟΠΟΥΛΟΥ</cp:lastModifiedBy>
  <cp:revision>195</cp:revision>
  <dcterms:created xsi:type="dcterms:W3CDTF">2019-09-19T12:20:11Z</dcterms:created>
  <dcterms:modified xsi:type="dcterms:W3CDTF">2024-02-12T22:40:00Z</dcterms:modified>
</cp:coreProperties>
</file>