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43395F-9E71-4C67-A5A5-4586FE95C6F4}" type="datetimeFigureOut">
              <a:rPr lang="el-GR" smtClean="0"/>
              <a:t>17/2/2015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76227E-A5FD-4232-9C35-5130B5128B79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Τυπολογία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  <p:pic>
        <p:nvPicPr>
          <p:cNvPr id="27650" name="Picture 2" descr="Αποτέλεσμα εικόνας για linguistic typolo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6394" y="2708920"/>
            <a:ext cx="6743998" cy="34255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καθολικών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l-GR" dirty="0" smtClean="0"/>
              <a:t>Απόλυτα: Όλες οι γλώσσες έχουν φωνήεντα, όλες οι γλώσσες έχουν τρόπους να παράγουν ερωτήσεις</a:t>
            </a:r>
          </a:p>
          <a:p>
            <a:pPr marL="571500" indent="-571500">
              <a:buFont typeface="+mj-lt"/>
              <a:buAutoNum type="romanUcPeriod"/>
            </a:pPr>
            <a:r>
              <a:rPr lang="el-GR" dirty="0" smtClean="0"/>
              <a:t>Στατιστικά: Οι περισσότερες γλώσσες έχουν τον φθόγγο </a:t>
            </a:r>
            <a:r>
              <a:rPr lang="en-US" dirty="0" smtClean="0"/>
              <a:t>/n/ </a:t>
            </a:r>
            <a:r>
              <a:rPr lang="el-GR" dirty="0" smtClean="0"/>
              <a:t>(όχι όμως η </a:t>
            </a:r>
            <a:r>
              <a:rPr lang="en-US" dirty="0" smtClean="0"/>
              <a:t>Central </a:t>
            </a:r>
            <a:r>
              <a:rPr lang="en-US" dirty="0" err="1" smtClean="0"/>
              <a:t>Rotokas</a:t>
            </a:r>
            <a:r>
              <a:rPr lang="en-US" dirty="0" smtClean="0"/>
              <a:t>, </a:t>
            </a:r>
            <a:r>
              <a:rPr lang="el-GR" dirty="0" smtClean="0"/>
              <a:t>από την Παπούα Νέα Γουινέα)</a:t>
            </a:r>
          </a:p>
          <a:p>
            <a:pPr marL="571500" indent="-571500">
              <a:buFont typeface="+mj-lt"/>
              <a:buAutoNum type="romanUcPeriod"/>
            </a:pPr>
            <a:r>
              <a:rPr lang="el-GR" dirty="0" smtClean="0"/>
              <a:t>Επαγωγικά: Αν μια γλώσσα Χ, τότε Υ…. Π.χ. Αν σε μια γλώσσα το ρήμα έπεται τόσο του υποκειμένου όσο και του αντικειμένου, τότε αυτή η γλώσσα έχει πτωτικό σύστημα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Πώς δημιουργούνται οι διαγλωσσικές κανονικότητες;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Όμως τότε προκύπτει το επόμενο ερώτημα: Πώς και γιατί δημιουργούνται </a:t>
            </a:r>
            <a:r>
              <a:rPr lang="el-GR" dirty="0" smtClean="0"/>
              <a:t>τα καθολικά και κατ’ επέκταση </a:t>
            </a:r>
            <a:r>
              <a:rPr lang="el-GR" dirty="0" smtClean="0"/>
              <a:t>οι γλωσσικοί τύποι, ή αλλιώς, πώς εξηγούνται;</a:t>
            </a:r>
          </a:p>
          <a:p>
            <a:r>
              <a:rPr lang="el-GR" dirty="0" smtClean="0"/>
              <a:t>Γενετική Σχολή: Καθολική Γραμματική (αναφέρεται όμως σε άλλα καθολικά)</a:t>
            </a:r>
          </a:p>
          <a:p>
            <a:r>
              <a:rPr lang="el-GR" dirty="0" smtClean="0"/>
              <a:t>Τυπολογία: Ποικιλία παραγόντων που σχετίζονται με τη δομή των γλωσσικών συστημάτων (λειτουργικές εξηγήσεις), την επεξεργασία γλωσσικών δεδομένων (</a:t>
            </a:r>
            <a:r>
              <a:rPr lang="en-US" dirty="0" smtClean="0"/>
              <a:t>processing)</a:t>
            </a:r>
            <a:r>
              <a:rPr lang="el-GR" dirty="0" smtClean="0"/>
              <a:t>, την αρχή της οικονομίας</a:t>
            </a:r>
            <a:r>
              <a:rPr lang="en-US" dirty="0" smtClean="0"/>
              <a:t> </a:t>
            </a:r>
            <a:r>
              <a:rPr lang="el-GR" dirty="0" smtClean="0"/>
              <a:t>κ.ά.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Σχέσεις Τυπολογίας – Ιστορικής Γλωσσολογίας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Τυπολογία είναι κρίσιμη για την μελέτη της ιστορίας των γλωσσών</a:t>
            </a:r>
          </a:p>
          <a:p>
            <a:r>
              <a:rPr lang="el-GR" dirty="0" smtClean="0"/>
              <a:t>Επιχειρήματα από Τυπολογία για να δοθούν εξηγήσεις για πιθανές αλλαγές ή για να θεωρηθεί πιστευτή μία επανασύνθεση (σύνδεση με Συγκριτική Γλωσσολογία)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Σχέση γλωσσικής οικογένειας – γλωσσικού τύπου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Τυπολογία χρησιμοποιεί τις γλωσσικές οικογένειες στην περιγραφή των καθολικών ή των διαπιστώσεων</a:t>
            </a:r>
          </a:p>
          <a:p>
            <a:r>
              <a:rPr lang="el-GR" dirty="0" smtClean="0"/>
              <a:t>Όμως οι γλωσσικοί τύποι δεν ταυτίζονται σε καμία περίπτωση με τις γλωσσικές οικογένειες, μολονότι γλώσσες που ανήκουν στην ίδια οικογένεια έχουν σίγουρα αρκετές ομοιότητες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κρισιμότητα των δεδομένων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τυπολογία βασίζεται στην πληθώρα ποιοτικών δεδομένων από πολλές γλώσσες</a:t>
            </a:r>
          </a:p>
          <a:p>
            <a:r>
              <a:rPr lang="el-GR" dirty="0" smtClean="0"/>
              <a:t>Μόνο τα τελευταία χρόνια αυτό έχει καταστεί δυνατό</a:t>
            </a:r>
          </a:p>
          <a:p>
            <a:r>
              <a:rPr lang="el-GR" dirty="0" smtClean="0"/>
              <a:t>Ανάγκη για μελέτες-πεδίου σε πάρα πολλές περιοχές του πλανήτη</a:t>
            </a:r>
          </a:p>
          <a:p>
            <a:r>
              <a:rPr lang="el-GR" dirty="0" smtClean="0"/>
              <a:t>Το ζήτημα του «γλωσσικού θανάτου» είναι απειλή για την Τυπολογία αλλά και για την κατανόηση του φαινομένου της γλώσσας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Ιστορίες από την Τυπολογία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N. Evans (2007)</a:t>
            </a:r>
            <a:r>
              <a:rPr lang="el-GR" dirty="0" smtClean="0"/>
              <a:t> </a:t>
            </a:r>
            <a:r>
              <a:rPr lang="en-US" i="1" dirty="0" smtClean="0"/>
              <a:t>Dying words</a:t>
            </a:r>
            <a:r>
              <a:rPr lang="en-US" dirty="0" smtClean="0"/>
              <a:t>. Prologue: pp. 1-2.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η Τυπολογία;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Σημαντικός – ίσως ο πιο σημαντικός (;) – κλάδος της Γλωσσολογίας</a:t>
            </a:r>
          </a:p>
          <a:p>
            <a:r>
              <a:rPr lang="el-GR" dirty="0" smtClean="0"/>
              <a:t>Προσπαθεί έμμεσα να απαντήσει στο βασικό ερώτημα «Τι είναι γλώσσα;»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ερευνά η Τυπολογία;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τυπολογία είναι η αναζήτηση δομικών ομοιοτήτων μέσα στο χάος της διαγλωσσικής ποικιλίας</a:t>
            </a:r>
          </a:p>
          <a:p>
            <a:r>
              <a:rPr lang="el-GR" dirty="0" smtClean="0"/>
              <a:t>Ερευνά τις δομικές ομοιότητες που υπάρχουν ανάμεσα στις γλώσσες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 τι μοιάζουν οι γλώσσες;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(14</a:t>
            </a:r>
            <a:r>
              <a:rPr lang="en-US" dirty="0"/>
              <a:t>) [ </a:t>
            </a:r>
            <a:r>
              <a:rPr lang="en-US" i="1" dirty="0" err="1"/>
              <a:t>Ve</a:t>
            </a:r>
            <a:r>
              <a:rPr lang="en-US" i="1" dirty="0"/>
              <a:t>] [</a:t>
            </a:r>
            <a:r>
              <a:rPr lang="en-US" i="1" dirty="0" err="1"/>
              <a:t>larkiki</a:t>
            </a:r>
            <a:r>
              <a:rPr lang="en-US" i="1" dirty="0"/>
              <a:t> make </a:t>
            </a:r>
            <a:r>
              <a:rPr lang="en-US" i="1" dirty="0" err="1"/>
              <a:t>liye</a:t>
            </a:r>
            <a:r>
              <a:rPr lang="en-US" i="1" dirty="0"/>
              <a:t>] [</a:t>
            </a:r>
            <a:r>
              <a:rPr lang="en-US" i="1" dirty="0" err="1"/>
              <a:t>pani</a:t>
            </a:r>
            <a:r>
              <a:rPr lang="en-US" i="1" dirty="0"/>
              <a:t>] [late </a:t>
            </a:r>
            <a:r>
              <a:rPr lang="en-US" i="1" dirty="0" err="1"/>
              <a:t>hai</a:t>
            </a:r>
            <a:r>
              <a:rPr lang="en-US" i="1" dirty="0"/>
              <a:t>] . </a:t>
            </a:r>
            <a:r>
              <a:rPr lang="en-US" i="1" dirty="0" smtClean="0"/>
              <a:t>	Hindi</a:t>
            </a:r>
            <a:endParaRPr lang="en-US" i="1" dirty="0"/>
          </a:p>
          <a:p>
            <a:pPr>
              <a:buNone/>
            </a:pPr>
            <a:r>
              <a:rPr lang="en-US" dirty="0" smtClean="0"/>
              <a:t>        they girl’s  </a:t>
            </a:r>
            <a:r>
              <a:rPr lang="en-US" dirty="0"/>
              <a:t>mother for water bring are</a:t>
            </a:r>
          </a:p>
          <a:p>
            <a:pPr>
              <a:buNone/>
            </a:pPr>
            <a:r>
              <a:rPr lang="en-US" dirty="0" smtClean="0"/>
              <a:t> (15) [ </a:t>
            </a:r>
            <a:r>
              <a:rPr lang="en-US" i="1" dirty="0" err="1"/>
              <a:t>karera</a:t>
            </a:r>
            <a:r>
              <a:rPr lang="en-US" i="1" dirty="0"/>
              <a:t> </a:t>
            </a:r>
            <a:r>
              <a:rPr lang="en-US" i="1" dirty="0" err="1"/>
              <a:t>wa</a:t>
            </a:r>
            <a:r>
              <a:rPr lang="en-US" i="1" dirty="0"/>
              <a:t>] [</a:t>
            </a:r>
            <a:r>
              <a:rPr lang="en-US" i="1" dirty="0" err="1"/>
              <a:t>ano</a:t>
            </a:r>
            <a:r>
              <a:rPr lang="en-US" i="1" dirty="0"/>
              <a:t> </a:t>
            </a:r>
            <a:r>
              <a:rPr lang="en-US" i="1" dirty="0" err="1"/>
              <a:t>onnanoko</a:t>
            </a:r>
            <a:r>
              <a:rPr lang="en-US" i="1" dirty="0"/>
              <a:t> no </a:t>
            </a:r>
            <a:r>
              <a:rPr lang="en-US" i="1" dirty="0" err="1"/>
              <a:t>haha</a:t>
            </a: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en-US" i="1" dirty="0" err="1" smtClean="0"/>
              <a:t>ni</a:t>
            </a:r>
            <a:r>
              <a:rPr lang="en-US" i="1" dirty="0"/>
              <a:t>] [</a:t>
            </a:r>
            <a:r>
              <a:rPr lang="en-US" i="1" dirty="0" err="1"/>
              <a:t>mizu</a:t>
            </a:r>
            <a:r>
              <a:rPr lang="en-US" i="1" dirty="0"/>
              <a:t> 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         they SUBJ    the   girl  GEN mother for water</a:t>
            </a:r>
            <a:endParaRPr lang="en-US" i="1" dirty="0"/>
          </a:p>
          <a:p>
            <a:pPr>
              <a:buNone/>
            </a:pPr>
            <a:r>
              <a:rPr lang="en-US" i="1" dirty="0" smtClean="0"/>
              <a:t>         o</a:t>
            </a:r>
            <a:r>
              <a:rPr lang="en-US" i="1" dirty="0"/>
              <a:t>] [</a:t>
            </a:r>
            <a:r>
              <a:rPr lang="en-US" i="1" dirty="0" err="1"/>
              <a:t>motte</a:t>
            </a:r>
            <a:r>
              <a:rPr lang="en-US" i="1" dirty="0"/>
              <a:t> </a:t>
            </a:r>
            <a:r>
              <a:rPr lang="en-US" i="1" dirty="0" err="1"/>
              <a:t>kuru</a:t>
            </a:r>
            <a:r>
              <a:rPr lang="en-US" i="1" dirty="0" smtClean="0"/>
              <a:t>]      				 	</a:t>
            </a:r>
            <a:r>
              <a:rPr lang="en-US" i="1" dirty="0" smtClean="0"/>
              <a:t> </a:t>
            </a:r>
            <a:r>
              <a:rPr lang="en-US" i="1" dirty="0" smtClean="0"/>
              <a:t>         	</a:t>
            </a:r>
            <a:r>
              <a:rPr lang="en-US" dirty="0" smtClean="0"/>
              <a:t>ACC </a:t>
            </a:r>
            <a:r>
              <a:rPr lang="en-US" dirty="0"/>
              <a:t>bring </a:t>
            </a:r>
            <a:r>
              <a:rPr lang="en-US" dirty="0" smtClean="0"/>
              <a:t>give                             </a:t>
            </a:r>
            <a:r>
              <a:rPr lang="en-US" i="1" dirty="0" smtClean="0"/>
              <a:t> Japanese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/>
              <a:t>16) [ </a:t>
            </a:r>
            <a:r>
              <a:rPr lang="en-US" i="1" dirty="0" err="1"/>
              <a:t>Kız</a:t>
            </a:r>
            <a:r>
              <a:rPr lang="en-US" i="1" dirty="0"/>
              <a:t> </a:t>
            </a:r>
            <a:r>
              <a:rPr lang="en-US" i="1" dirty="0" err="1" smtClean="0"/>
              <a:t>annesi</a:t>
            </a:r>
            <a:r>
              <a:rPr lang="en-US" i="1" dirty="0" smtClean="0"/>
              <a:t>         </a:t>
            </a:r>
            <a:r>
              <a:rPr lang="en-US" i="1" dirty="0" err="1"/>
              <a:t>i</a:t>
            </a:r>
            <a:r>
              <a:rPr lang="el-GR" i="1" dirty="0"/>
              <a:t>η</a:t>
            </a:r>
            <a:r>
              <a:rPr lang="en-US" i="1" dirty="0"/>
              <a:t>in] [</a:t>
            </a:r>
            <a:r>
              <a:rPr lang="en-US" i="1" dirty="0" err="1"/>
              <a:t>su</a:t>
            </a:r>
            <a:r>
              <a:rPr lang="en-US" i="1" dirty="0"/>
              <a:t>] [</a:t>
            </a:r>
            <a:r>
              <a:rPr lang="en-US" i="1" dirty="0" err="1"/>
              <a:t>getiriler</a:t>
            </a:r>
            <a:r>
              <a:rPr lang="en-US" i="1" dirty="0"/>
              <a:t>. ] Turkish</a:t>
            </a:r>
          </a:p>
          <a:p>
            <a:pPr>
              <a:buNone/>
            </a:pPr>
            <a:r>
              <a:rPr lang="en-US" dirty="0" smtClean="0"/>
              <a:t>         girl </a:t>
            </a:r>
            <a:r>
              <a:rPr lang="en-US" dirty="0" err="1"/>
              <a:t>her.mother</a:t>
            </a:r>
            <a:r>
              <a:rPr lang="en-US" dirty="0"/>
              <a:t> for water </a:t>
            </a:r>
            <a:r>
              <a:rPr lang="en-US" dirty="0" err="1" smtClean="0"/>
              <a:t>they.bring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Moravcsik</a:t>
            </a:r>
            <a:r>
              <a:rPr lang="en-US" dirty="0" smtClean="0"/>
              <a:t>, 2013: SOV languages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 είδη εξηγήσεων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α) Γλωσσική συγγένεια</a:t>
            </a:r>
          </a:p>
          <a:p>
            <a:r>
              <a:rPr lang="el-GR" dirty="0" smtClean="0"/>
              <a:t>β) Γλωσσική επαφή</a:t>
            </a:r>
          </a:p>
          <a:p>
            <a:r>
              <a:rPr lang="el-GR" dirty="0" smtClean="0"/>
              <a:t>γ) Κοινές κοινωνιο-γλωσσικές ή περιβαλλοντικές συνθήκες (π.χ. κοινωνική διαστρωμάτωση επιβάλλει τύπους ευγενείας ή παρόμοιο φυσικό περιβάλλον ωθεί προς ομοιότητες στο λεξιλόγιο)</a:t>
            </a:r>
          </a:p>
          <a:p>
            <a:r>
              <a:rPr lang="el-GR" dirty="0" smtClean="0"/>
              <a:t>δ) Τίποτα από τα παραπάνω – «τύπος» γλώσσας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Εμφάνιση του όρου «τυπολογία»</a:t>
            </a:r>
            <a:r>
              <a:rPr lang="en-US" dirty="0" smtClean="0"/>
              <a:t> </a:t>
            </a:r>
            <a:r>
              <a:rPr lang="el-GR" dirty="0" smtClean="0"/>
              <a:t>και ανάπτυξη του κλάδου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Προέρχεται από την Βιολογία</a:t>
            </a:r>
          </a:p>
          <a:p>
            <a:r>
              <a:rPr lang="el-GR" dirty="0" smtClean="0"/>
              <a:t>Σημαίνει την ταξινόμηση σε είδη με βάση εξωτερικά («μορφολογικά») χαρακτηριστικά και όχι γενετικά</a:t>
            </a:r>
          </a:p>
          <a:p>
            <a:r>
              <a:rPr lang="el-GR" dirty="0" smtClean="0"/>
              <a:t>Στην Γλωσσολογία από τους Νεογραμματικούς (</a:t>
            </a:r>
            <a:r>
              <a:rPr lang="en-US" dirty="0" smtClean="0"/>
              <a:t>von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Gabelentz</a:t>
            </a:r>
            <a:r>
              <a:rPr lang="en-US" dirty="0" smtClean="0"/>
              <a:t>, 1891)</a:t>
            </a:r>
            <a:endParaRPr lang="el-GR" dirty="0" smtClean="0"/>
          </a:p>
          <a:p>
            <a:r>
              <a:rPr lang="el-GR" dirty="0" smtClean="0"/>
              <a:t>Αμερικανικός και Ευρωπαϊκός δανεισμός (</a:t>
            </a:r>
            <a:r>
              <a:rPr lang="en-US" dirty="0" smtClean="0"/>
              <a:t>Sapir, </a:t>
            </a:r>
            <a:r>
              <a:rPr lang="en-US" dirty="0" err="1" smtClean="0"/>
              <a:t>Jakobson</a:t>
            </a:r>
            <a:r>
              <a:rPr lang="en-US" dirty="0" smtClean="0"/>
              <a:t>)</a:t>
            </a:r>
          </a:p>
          <a:p>
            <a:r>
              <a:rPr lang="el-GR" dirty="0" smtClean="0"/>
              <a:t>Πρωτοπόρος ο </a:t>
            </a:r>
            <a:r>
              <a:rPr lang="en-US" dirty="0" smtClean="0"/>
              <a:t>Greenberg (’60)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Εξήγηση με βάση τον «γλωσσικό τύπο»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Κάποιες ομοιότητες εξηγούνται με βάση το γεγονός ότι οι γλώσσες μπορούν να ανήκουν σε διάφορους τύπους (ξεχωριστούς για κάθε γλωσσικό επίπεδο)</a:t>
            </a:r>
          </a:p>
          <a:p>
            <a:r>
              <a:rPr lang="el-GR" dirty="0" smtClean="0"/>
              <a:t>Π.χ. Γλώσσες ΥΡΑ, Γλώσσες συνθετικές, Γλώσσες τονικές κλπ.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Πώς φτάνουμε στους γλωσσικούς τύπους;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Δεδομένα της Τυπολογίας: Εξ ορισμού διαγλωσσικά, συγκρίσεις «παρόμοιων» δομικών χαρακτηριστικών</a:t>
            </a:r>
          </a:p>
          <a:p>
            <a:r>
              <a:rPr lang="el-GR" dirty="0" smtClean="0"/>
              <a:t>Σε αντίθεση με την Συγκριτική μέθοδο, η Τυπολογία εφαρμόζει σύγκριση σε όλα τα γλωσσικά επίπεδα (&gt; γλωσσικοί τύποι σε κάθε επίπεδο)</a:t>
            </a:r>
          </a:p>
          <a:p>
            <a:r>
              <a:rPr lang="el-GR" dirty="0" smtClean="0"/>
              <a:t>Πού στηρίζεται η ομοιότητα των δομών; Στη μορφή και κυρίως στη σημασία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Αποτελέσματα της Τυπολογίας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Καθολικά</a:t>
            </a:r>
            <a:r>
              <a:rPr lang="el-GR" dirty="0" smtClean="0"/>
              <a:t>: «Εμπειρικά διαπιστωμένες γενικεύσεις που περιγράφουν συστηματικές κατανομές για συγκεκρικέμα γραμματικά φαινόμενα στις γλώσσες του κόσμου» (</a:t>
            </a:r>
            <a:r>
              <a:rPr lang="en-US" dirty="0" err="1" smtClean="0"/>
              <a:t>Cristofaro</a:t>
            </a:r>
            <a:r>
              <a:rPr lang="en-US" dirty="0" smtClean="0"/>
              <a:t>, 2010)</a:t>
            </a:r>
          </a:p>
          <a:p>
            <a:r>
              <a:rPr lang="el-GR" dirty="0" smtClean="0"/>
              <a:t>Έμφαση στο </a:t>
            </a:r>
            <a:r>
              <a:rPr lang="el-GR" u="sng" dirty="0" smtClean="0"/>
              <a:t>εμπειρικά</a:t>
            </a:r>
            <a:r>
              <a:rPr lang="el-GR" dirty="0" smtClean="0"/>
              <a:t>: Είναι διαπιστώσεις ισχυρών τάσεων στις υπαρκτές γλώσσες, όχι υποθέσεις με βάση τα δεδομένα κάποιων γλωσσών </a:t>
            </a:r>
          </a:p>
          <a:p>
            <a:r>
              <a:rPr lang="el-GR" dirty="0" smtClean="0"/>
              <a:t>Με άλλα λόγια, πόσο σίγουρα είναι τα καθολικά που βασίζονται στην ενδοσκόπηση σε μία γλώσσα;</a:t>
            </a:r>
          </a:p>
          <a:p>
            <a:r>
              <a:rPr lang="el-GR" dirty="0" smtClean="0"/>
              <a:t>Αντίθεση (;) Τυπολογίας – Γενετικής Γραμματικής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659</Words>
  <Application>Microsoft Office PowerPoint</Application>
  <PresentationFormat>On-screen Show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Τυπολογία</vt:lpstr>
      <vt:lpstr>Τι είναι η Τυπολογία;</vt:lpstr>
      <vt:lpstr>Τι ερευνά η Τυπολογία;</vt:lpstr>
      <vt:lpstr>Σε τι μοιάζουν οι γλώσσες; </vt:lpstr>
      <vt:lpstr>4 είδη εξηγήσεων</vt:lpstr>
      <vt:lpstr>Εμφάνιση του όρου «τυπολογία» και ανάπτυξη του κλάδου</vt:lpstr>
      <vt:lpstr>Εξήγηση με βάση τον «γλωσσικό τύπο»</vt:lpstr>
      <vt:lpstr>Πώς φτάνουμε στους γλωσσικούς τύπους;</vt:lpstr>
      <vt:lpstr>Αποτελέσματα της Τυπολογίας</vt:lpstr>
      <vt:lpstr>Είδη καθολικών</vt:lpstr>
      <vt:lpstr>Πώς δημιουργούνται οι διαγλωσσικές κανονικότητες;</vt:lpstr>
      <vt:lpstr>Σχέσεις Τυπολογίας – Ιστορικής Γλωσσολογίας</vt:lpstr>
      <vt:lpstr>Σχέση γλωσσικής οικογένειας – γλωσσικού τύπου</vt:lpstr>
      <vt:lpstr>Η κρισιμότητα των δεδομένων</vt:lpstr>
      <vt:lpstr>Ιστορίες από την Τυπολογία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Τυπολογία</dc:title>
  <dc:creator>Δεσποινούλα</dc:creator>
  <cp:lastModifiedBy>Δεσποινούλα</cp:lastModifiedBy>
  <cp:revision>54</cp:revision>
  <dcterms:created xsi:type="dcterms:W3CDTF">2015-02-17T10:15:37Z</dcterms:created>
  <dcterms:modified xsi:type="dcterms:W3CDTF">2015-02-17T11:48:28Z</dcterms:modified>
</cp:coreProperties>
</file>