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6" r:id="rId2"/>
    <p:sldId id="257" r:id="rId3"/>
    <p:sldId id="286" r:id="rId4"/>
    <p:sldId id="258" r:id="rId5"/>
    <p:sldId id="273" r:id="rId6"/>
    <p:sldId id="276" r:id="rId7"/>
    <p:sldId id="300" r:id="rId8"/>
    <p:sldId id="295" r:id="rId9"/>
    <p:sldId id="296" r:id="rId10"/>
    <p:sldId id="298" r:id="rId11"/>
    <p:sldId id="293" r:id="rId12"/>
    <p:sldId id="341" r:id="rId13"/>
    <p:sldId id="299" r:id="rId14"/>
    <p:sldId id="301" r:id="rId15"/>
    <p:sldId id="302" r:id="rId16"/>
    <p:sldId id="342" r:id="rId17"/>
    <p:sldId id="303" r:id="rId18"/>
    <p:sldId id="304" r:id="rId19"/>
    <p:sldId id="305" r:id="rId20"/>
    <p:sldId id="306" r:id="rId21"/>
    <p:sldId id="307" r:id="rId22"/>
    <p:sldId id="308" r:id="rId23"/>
    <p:sldId id="294" r:id="rId24"/>
    <p:sldId id="310" r:id="rId25"/>
    <p:sldId id="311" r:id="rId26"/>
    <p:sldId id="313" r:id="rId27"/>
    <p:sldId id="314" r:id="rId28"/>
    <p:sldId id="315" r:id="rId29"/>
    <p:sldId id="316" r:id="rId30"/>
    <p:sldId id="317" r:id="rId31"/>
    <p:sldId id="318" r:id="rId32"/>
    <p:sldId id="309" r:id="rId33"/>
    <p:sldId id="320" r:id="rId34"/>
    <p:sldId id="321" r:id="rId35"/>
    <p:sldId id="322" r:id="rId36"/>
    <p:sldId id="323" r:id="rId37"/>
    <p:sldId id="319" r:id="rId38"/>
    <p:sldId id="324" r:id="rId39"/>
    <p:sldId id="328" r:id="rId40"/>
    <p:sldId id="326" r:id="rId41"/>
    <p:sldId id="327" r:id="rId42"/>
    <p:sldId id="325" r:id="rId43"/>
    <p:sldId id="329" r:id="rId44"/>
    <p:sldId id="330" r:id="rId45"/>
    <p:sldId id="331" r:id="rId46"/>
    <p:sldId id="332" r:id="rId47"/>
    <p:sldId id="333" r:id="rId48"/>
    <p:sldId id="334" r:id="rId49"/>
    <p:sldId id="335" r:id="rId50"/>
    <p:sldId id="336" r:id="rId51"/>
    <p:sldId id="337" r:id="rId52"/>
    <p:sldId id="338" r:id="rId53"/>
    <p:sldId id="339" r:id="rId54"/>
    <p:sldId id="289" r:id="rId55"/>
    <p:sldId id="340" r:id="rId5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112" autoAdjust="0"/>
  </p:normalViewPr>
  <p:slideViewPr>
    <p:cSldViewPr>
      <p:cViewPr>
        <p:scale>
          <a:sx n="70" d="100"/>
          <a:sy n="70" d="100"/>
        </p:scale>
        <p:origin x="-744" y="-84"/>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l-GR" smtClean="0"/>
              <a:t>Μάθημα 1: Ιστορία της Ατμ.Ρύπανσης &amp; έρευνας</a:t>
            </a:r>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503FD9-1DF0-4383-8FA8-7A08257EF6C7}" type="datetimeFigureOut">
              <a:rPr lang="el-GR" smtClean="0"/>
              <a:t>10/1/2018</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803E28-2CA5-4405-A45C-6736F26945B6}" type="slidenum">
              <a:rPr lang="el-GR" smtClean="0"/>
              <a:t>‹#›</a:t>
            </a:fld>
            <a:endParaRPr lang="el-GR"/>
          </a:p>
        </p:txBody>
      </p:sp>
    </p:spTree>
    <p:extLst>
      <p:ext uri="{BB962C8B-B14F-4D97-AF65-F5344CB8AC3E}">
        <p14:creationId xmlns:p14="http://schemas.microsoft.com/office/powerpoint/2010/main" val="96687504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l-GR" smtClean="0"/>
              <a:t>Μάθημα 1: Ιστορία της Ατμ.Ρύπανσης &amp; έρευνας</a:t>
            </a: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9C178B-5B43-4A72-B791-7764D9C17FCC}" type="datetimeFigureOut">
              <a:rPr lang="el-GR" smtClean="0"/>
              <a:t>10/1/2018</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737179-4BC2-436C-AA89-AAE5ACD1032B}" type="slidenum">
              <a:rPr lang="el-GR" smtClean="0"/>
              <a:t>‹#›</a:t>
            </a:fld>
            <a:endParaRPr lang="el-GR"/>
          </a:p>
        </p:txBody>
      </p:sp>
    </p:spTree>
    <p:extLst>
      <p:ext uri="{BB962C8B-B14F-4D97-AF65-F5344CB8AC3E}">
        <p14:creationId xmlns:p14="http://schemas.microsoft.com/office/powerpoint/2010/main" val="277643158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eea.europa.eu/articles/air-quality-remains-a-hot" TargetMode="External"/><Relationship Id="rId3" Type="http://schemas.openxmlformats.org/officeDocument/2006/relationships/hyperlink" Target="https://www.niehs.nih.gov/health/topics/conditions/asthma/index.cfm" TargetMode="External"/><Relationship Id="rId7" Type="http://schemas.openxmlformats.org/officeDocument/2006/relationships/hyperlink" Target="https://www.niehs.nih.gov/health/topics/conditions/cancer/index.cfm"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who.int/mediacentre/factsheets/fs313/en/" TargetMode="External"/><Relationship Id="rId5" Type="http://schemas.openxmlformats.org/officeDocument/2006/relationships/hyperlink" Target="https://www.niehs.nih.gov/health/topics/conditions/repro-health/index.cfm" TargetMode="External"/><Relationship Id="rId4" Type="http://schemas.openxmlformats.org/officeDocument/2006/relationships/hyperlink" Target="https://www.niehs.nih.gov/health/topics/conditions/lung-disease/index.cfm"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eea.europa.eu/articles/air-quality-remains-a-hot" TargetMode="External"/><Relationship Id="rId3" Type="http://schemas.openxmlformats.org/officeDocument/2006/relationships/hyperlink" Target="https://www.niehs.nih.gov/health/topics/conditions/asthma/index.cfm" TargetMode="External"/><Relationship Id="rId7" Type="http://schemas.openxmlformats.org/officeDocument/2006/relationships/hyperlink" Target="https://www.niehs.nih.gov/health/topics/conditions/cancer/index.cfm"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who.int/mediacentre/factsheets/fs313/en/" TargetMode="External"/><Relationship Id="rId5" Type="http://schemas.openxmlformats.org/officeDocument/2006/relationships/hyperlink" Target="https://www.niehs.nih.gov/health/topics/conditions/repro-health/index.cfm" TargetMode="External"/><Relationship Id="rId4" Type="http://schemas.openxmlformats.org/officeDocument/2006/relationships/hyperlink" Target="https://www.niehs.nih.gov/health/topics/conditions/lung-disease/index.cfm"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eea.europa.eu/articles/air-quality-remains-a-hot" TargetMode="External"/><Relationship Id="rId3" Type="http://schemas.openxmlformats.org/officeDocument/2006/relationships/hyperlink" Target="https://www.niehs.nih.gov/health/topics/conditions/asthma/index.cfm" TargetMode="External"/><Relationship Id="rId7" Type="http://schemas.openxmlformats.org/officeDocument/2006/relationships/hyperlink" Target="https://www.niehs.nih.gov/health/topics/conditions/cancer/index.cfm"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who.int/mediacentre/factsheets/fs313/en/" TargetMode="External"/><Relationship Id="rId5" Type="http://schemas.openxmlformats.org/officeDocument/2006/relationships/hyperlink" Target="https://www.niehs.nih.gov/health/topics/conditions/repro-health/index.cfm" TargetMode="External"/><Relationship Id="rId4" Type="http://schemas.openxmlformats.org/officeDocument/2006/relationships/hyperlink" Target="https://www.niehs.nih.gov/health/topics/conditions/lung-disease/index.cf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eea.europa.eu/articles/air-quality-remains-a-hot" TargetMode="External"/><Relationship Id="rId3" Type="http://schemas.openxmlformats.org/officeDocument/2006/relationships/hyperlink" Target="https://www.niehs.nih.gov/health/topics/conditions/asthma/index.cfm" TargetMode="External"/><Relationship Id="rId7" Type="http://schemas.openxmlformats.org/officeDocument/2006/relationships/hyperlink" Target="https://www.niehs.nih.gov/health/topics/conditions/cancer/index.cfm"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who.int/mediacentre/factsheets/fs313/en/" TargetMode="External"/><Relationship Id="rId5" Type="http://schemas.openxmlformats.org/officeDocument/2006/relationships/hyperlink" Target="https://www.niehs.nih.gov/health/topics/conditions/repro-health/index.cfm" TargetMode="External"/><Relationship Id="rId4" Type="http://schemas.openxmlformats.org/officeDocument/2006/relationships/hyperlink" Target="https://www.niehs.nih.gov/health/topics/conditions/lung-disease/index.cf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err="1" smtClean="0"/>
              <a:t>Μολυβδος</a:t>
            </a:r>
            <a:r>
              <a:rPr lang="el-GR" dirty="0" smtClean="0"/>
              <a:t> </a:t>
            </a:r>
            <a:r>
              <a:rPr lang="el-GR" dirty="0" err="1" smtClean="0"/>
              <a:t>ανθρακας</a:t>
            </a:r>
            <a:r>
              <a:rPr lang="el-GR" dirty="0" smtClean="0"/>
              <a:t> θειο</a:t>
            </a:r>
            <a:r>
              <a:rPr lang="el-GR" baseline="0" dirty="0" smtClean="0"/>
              <a:t>: πχ.</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1600-1850 </a:t>
            </a:r>
            <a:r>
              <a:rPr lang="el-GR" baseline="0" dirty="0" err="1" smtClean="0"/>
              <a:t>λοιπα</a:t>
            </a:r>
            <a:r>
              <a:rPr lang="el-GR" baseline="0" dirty="0" smtClean="0"/>
              <a:t> + ενώσεις</a:t>
            </a:r>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4</a:t>
            </a:fld>
            <a:endParaRPr lang="el-GR"/>
          </a:p>
        </p:txBody>
      </p:sp>
    </p:spTree>
    <p:extLst>
      <p:ext uri="{BB962C8B-B14F-4D97-AF65-F5344CB8AC3E}">
        <p14:creationId xmlns:p14="http://schemas.microsoft.com/office/powerpoint/2010/main" val="3613473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https://www.niehs.nih.gov/health/topics/agents/air-pollution/index.cfm</a:t>
            </a:r>
            <a:r>
              <a:rPr lang="el-GR" dirty="0" smtClean="0"/>
              <a:t> </a:t>
            </a:r>
          </a:p>
          <a:p>
            <a:endParaRPr lang="el-GR" dirty="0" smtClean="0"/>
          </a:p>
          <a:p>
            <a:r>
              <a:rPr lang="en-US" dirty="0" smtClean="0"/>
              <a:t>Air pollution had become a harsh consequence of industrial growth across the country and world.</a:t>
            </a:r>
            <a:endParaRPr lang="el-GR" dirty="0" smtClean="0"/>
          </a:p>
          <a:p>
            <a:r>
              <a:rPr lang="en-US" dirty="0" smtClean="0"/>
              <a:t>Scientists started investigating the link between air pollution and health. States began passing legislation to reduce air pollution. And in 1970, a milestone year, Congress passed the Clean Air Act Amendments which led to the establishment of the nation's air quality standards.</a:t>
            </a:r>
            <a:endParaRPr lang="el-GR" dirty="0" smtClean="0"/>
          </a:p>
          <a:p>
            <a:pPr fontAlgn="base"/>
            <a:r>
              <a:rPr lang="en-US" dirty="0" smtClean="0"/>
              <a:t>Over the past 30 years, researchers have unearthed a wide array of health effects which are believed to be associated with air pollution exposure.  Among them are respiratory diseases (including </a:t>
            </a:r>
            <a:r>
              <a:rPr lang="en-US" u="sng" dirty="0" smtClean="0">
                <a:hlinkClick r:id="rId3"/>
              </a:rPr>
              <a:t>asthma</a:t>
            </a:r>
            <a:r>
              <a:rPr lang="en-US" dirty="0" smtClean="0"/>
              <a:t> and changes in </a:t>
            </a:r>
            <a:r>
              <a:rPr lang="en-US" u="sng" dirty="0" smtClean="0">
                <a:hlinkClick r:id="rId4"/>
              </a:rPr>
              <a:t>lung function</a:t>
            </a:r>
            <a:r>
              <a:rPr lang="en-US" dirty="0" smtClean="0"/>
              <a:t>), cardiovascular diseases, </a:t>
            </a:r>
            <a:r>
              <a:rPr lang="en-US" u="sng" dirty="0" smtClean="0">
                <a:hlinkClick r:id="rId5"/>
              </a:rPr>
              <a:t>adverse pregnancy outcomes</a:t>
            </a:r>
            <a:r>
              <a:rPr lang="en-US" dirty="0" smtClean="0"/>
              <a:t> (such as preterm birth), and even death.</a:t>
            </a:r>
            <a:r>
              <a:rPr lang="el-GR" dirty="0" smtClean="0"/>
              <a:t> </a:t>
            </a:r>
            <a:r>
              <a:rPr lang="en-US" u="sng" dirty="0" smtClean="0">
                <a:hlinkClick r:id="rId6"/>
              </a:rPr>
              <a:t>In 2013</a:t>
            </a:r>
            <a:r>
              <a:rPr lang="en-US" dirty="0" smtClean="0"/>
              <a:t>, the World Health Organization concluded that outdoor air pollution is </a:t>
            </a:r>
            <a:r>
              <a:rPr lang="en-US" u="sng" dirty="0" smtClean="0">
                <a:hlinkClick r:id="rId7"/>
              </a:rPr>
              <a:t>carcinogen</a:t>
            </a:r>
            <a:r>
              <a:rPr lang="en-US" dirty="0" smtClean="0"/>
              <a:t> to humans.</a:t>
            </a:r>
            <a:endParaRPr lang="el-GR" dirty="0" smtClean="0"/>
          </a:p>
          <a:p>
            <a:r>
              <a:rPr lang="en-US" b="1" dirty="0" smtClean="0"/>
              <a:t>air quality is slowly improving, air pollution remains the single largest environmental health hazard in Europe.</a:t>
            </a:r>
            <a:r>
              <a:rPr lang="el-GR" b="1" dirty="0" smtClean="0"/>
              <a:t> </a:t>
            </a:r>
            <a:r>
              <a:rPr lang="en-US" b="1" dirty="0" smtClean="0">
                <a:hlinkClick r:id="rId8"/>
              </a:rPr>
              <a:t>https://www.eea.europa.eu/articles/air-quality-remains-a-hot</a:t>
            </a:r>
            <a:r>
              <a:rPr lang="el-GR" b="1" dirty="0" smtClean="0"/>
              <a:t> </a:t>
            </a:r>
            <a:endParaRPr lang="el-GR" dirty="0" smtClean="0"/>
          </a:p>
          <a:p>
            <a:endParaRPr lang="el-GR" dirty="0" smtClean="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5</a:t>
            </a:fld>
            <a:endParaRPr lang="el-GR"/>
          </a:p>
        </p:txBody>
      </p:sp>
    </p:spTree>
    <p:extLst>
      <p:ext uri="{BB962C8B-B14F-4D97-AF65-F5344CB8AC3E}">
        <p14:creationId xmlns:p14="http://schemas.microsoft.com/office/powerpoint/2010/main" val="56237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https://www.niehs.nih.gov/health/topics/agents/air-pollution/index.cfm</a:t>
            </a:r>
            <a:r>
              <a:rPr lang="el-GR" dirty="0" smtClean="0"/>
              <a:t> </a:t>
            </a:r>
          </a:p>
          <a:p>
            <a:endParaRPr lang="el-GR" dirty="0" smtClean="0"/>
          </a:p>
          <a:p>
            <a:r>
              <a:rPr lang="en-US" dirty="0" smtClean="0"/>
              <a:t>Air pollution had become a harsh consequence of industrial growth across the country and world.</a:t>
            </a:r>
            <a:endParaRPr lang="el-GR" dirty="0" smtClean="0"/>
          </a:p>
          <a:p>
            <a:r>
              <a:rPr lang="en-US" dirty="0" smtClean="0"/>
              <a:t>Scientists started investigating the link between air pollution and health. States began passing legislation to reduce air pollution. And in 1970, a milestone year, Congress passed the Clean Air Act Amendments which led to the establishment of the nation's air quality standards.</a:t>
            </a:r>
            <a:endParaRPr lang="el-GR" dirty="0" smtClean="0"/>
          </a:p>
          <a:p>
            <a:pPr fontAlgn="base"/>
            <a:r>
              <a:rPr lang="en-US" dirty="0" smtClean="0"/>
              <a:t>Over the past 30 years, researchers have unearthed a wide array of health effects which are believed to be associated with air pollution exposure.  Among them are respiratory diseases (including </a:t>
            </a:r>
            <a:r>
              <a:rPr lang="en-US" u="sng" dirty="0" smtClean="0">
                <a:hlinkClick r:id="rId3"/>
              </a:rPr>
              <a:t>asthma</a:t>
            </a:r>
            <a:r>
              <a:rPr lang="en-US" dirty="0" smtClean="0"/>
              <a:t> and changes in </a:t>
            </a:r>
            <a:r>
              <a:rPr lang="en-US" u="sng" dirty="0" smtClean="0">
                <a:hlinkClick r:id="rId4"/>
              </a:rPr>
              <a:t>lung function</a:t>
            </a:r>
            <a:r>
              <a:rPr lang="en-US" dirty="0" smtClean="0"/>
              <a:t>), cardiovascular diseases, </a:t>
            </a:r>
            <a:r>
              <a:rPr lang="en-US" u="sng" dirty="0" smtClean="0">
                <a:hlinkClick r:id="rId5"/>
              </a:rPr>
              <a:t>adverse pregnancy outcomes</a:t>
            </a:r>
            <a:r>
              <a:rPr lang="en-US" dirty="0" smtClean="0"/>
              <a:t> (such as preterm birth), and even death.</a:t>
            </a:r>
            <a:r>
              <a:rPr lang="el-GR" dirty="0" smtClean="0"/>
              <a:t> </a:t>
            </a:r>
            <a:r>
              <a:rPr lang="en-US" u="sng" dirty="0" smtClean="0">
                <a:hlinkClick r:id="rId6"/>
              </a:rPr>
              <a:t>In 2013</a:t>
            </a:r>
            <a:r>
              <a:rPr lang="en-US" dirty="0" smtClean="0"/>
              <a:t>, the World Health Organization concluded that outdoor air pollution is </a:t>
            </a:r>
            <a:r>
              <a:rPr lang="en-US" u="sng" dirty="0" smtClean="0">
                <a:hlinkClick r:id="rId7"/>
              </a:rPr>
              <a:t>carcinogen</a:t>
            </a:r>
            <a:r>
              <a:rPr lang="en-US" dirty="0" smtClean="0"/>
              <a:t> to humans.</a:t>
            </a:r>
            <a:endParaRPr lang="el-GR" dirty="0" smtClean="0"/>
          </a:p>
          <a:p>
            <a:r>
              <a:rPr lang="en-US" b="1" dirty="0" smtClean="0"/>
              <a:t>air quality is slowly improving, air pollution remains the single largest environmental health hazard in Europe.</a:t>
            </a:r>
            <a:r>
              <a:rPr lang="el-GR" b="1" dirty="0" smtClean="0"/>
              <a:t> </a:t>
            </a:r>
            <a:r>
              <a:rPr lang="en-US" b="1" dirty="0" smtClean="0">
                <a:hlinkClick r:id="rId8"/>
              </a:rPr>
              <a:t>https://www.eea.europa.eu/articles/air-quality-remains-a-hot</a:t>
            </a:r>
            <a:r>
              <a:rPr lang="el-GR" b="1" dirty="0" smtClean="0"/>
              <a:t> </a:t>
            </a:r>
            <a:endParaRPr lang="el-GR" dirty="0" smtClean="0"/>
          </a:p>
          <a:p>
            <a:endParaRPr lang="el-GR" dirty="0" smtClean="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7</a:t>
            </a:fld>
            <a:endParaRPr lang="el-GR"/>
          </a:p>
        </p:txBody>
      </p:sp>
    </p:spTree>
    <p:extLst>
      <p:ext uri="{BB962C8B-B14F-4D97-AF65-F5344CB8AC3E}">
        <p14:creationId xmlns:p14="http://schemas.microsoft.com/office/powerpoint/2010/main" val="56237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https://www.niehs.nih.gov/health/topics/agents/air-pollution/index.cfm</a:t>
            </a:r>
            <a:r>
              <a:rPr lang="el-GR" dirty="0" smtClean="0"/>
              <a:t> </a:t>
            </a:r>
          </a:p>
          <a:p>
            <a:endParaRPr lang="el-GR" dirty="0" smtClean="0"/>
          </a:p>
          <a:p>
            <a:r>
              <a:rPr lang="en-US" dirty="0" smtClean="0"/>
              <a:t>Air pollution had become a harsh consequence of industrial growth across the country and world.</a:t>
            </a:r>
            <a:endParaRPr lang="el-GR" dirty="0" smtClean="0"/>
          </a:p>
          <a:p>
            <a:r>
              <a:rPr lang="en-US" dirty="0" smtClean="0"/>
              <a:t>Scientists started investigating the link between air pollution and health. States began passing legislation to reduce air pollution. And in 1970, a milestone year, Congress passed the Clean Air Act Amendments which led to the establishment of the nation's air quality standards.</a:t>
            </a:r>
            <a:endParaRPr lang="el-GR" dirty="0" smtClean="0"/>
          </a:p>
          <a:p>
            <a:pPr fontAlgn="base"/>
            <a:r>
              <a:rPr lang="en-US" dirty="0" smtClean="0"/>
              <a:t>Over the past 30 years, researchers have unearthed a wide array of health effects which are believed to be associated with air pollution exposure.  Among them are respiratory diseases (including </a:t>
            </a:r>
            <a:r>
              <a:rPr lang="en-US" u="sng" dirty="0" smtClean="0">
                <a:hlinkClick r:id="rId3"/>
              </a:rPr>
              <a:t>asthma</a:t>
            </a:r>
            <a:r>
              <a:rPr lang="en-US" dirty="0" smtClean="0"/>
              <a:t> and changes in </a:t>
            </a:r>
            <a:r>
              <a:rPr lang="en-US" u="sng" dirty="0" smtClean="0">
                <a:hlinkClick r:id="rId4"/>
              </a:rPr>
              <a:t>lung function</a:t>
            </a:r>
            <a:r>
              <a:rPr lang="en-US" dirty="0" smtClean="0"/>
              <a:t>), cardiovascular diseases, </a:t>
            </a:r>
            <a:r>
              <a:rPr lang="en-US" u="sng" dirty="0" smtClean="0">
                <a:hlinkClick r:id="rId5"/>
              </a:rPr>
              <a:t>adverse pregnancy outcomes</a:t>
            </a:r>
            <a:r>
              <a:rPr lang="en-US" dirty="0" smtClean="0"/>
              <a:t> (such as preterm birth), and even death.</a:t>
            </a:r>
            <a:r>
              <a:rPr lang="el-GR" dirty="0" smtClean="0"/>
              <a:t> </a:t>
            </a:r>
            <a:r>
              <a:rPr lang="en-US" u="sng" dirty="0" smtClean="0">
                <a:hlinkClick r:id="rId6"/>
              </a:rPr>
              <a:t>In 2013</a:t>
            </a:r>
            <a:r>
              <a:rPr lang="en-US" dirty="0" smtClean="0"/>
              <a:t>, the World Health Organization concluded that outdoor air pollution is </a:t>
            </a:r>
            <a:r>
              <a:rPr lang="en-US" u="sng" dirty="0" smtClean="0">
                <a:hlinkClick r:id="rId7"/>
              </a:rPr>
              <a:t>carcinogen</a:t>
            </a:r>
            <a:r>
              <a:rPr lang="en-US" dirty="0" smtClean="0"/>
              <a:t> to humans.</a:t>
            </a:r>
            <a:endParaRPr lang="el-GR" dirty="0" smtClean="0"/>
          </a:p>
          <a:p>
            <a:r>
              <a:rPr lang="en-US" b="1" dirty="0" smtClean="0"/>
              <a:t>air quality is slowly improving, air pollution remains the single largest environmental health hazard in Europe.</a:t>
            </a:r>
            <a:r>
              <a:rPr lang="el-GR" b="1" dirty="0" smtClean="0"/>
              <a:t> </a:t>
            </a:r>
            <a:r>
              <a:rPr lang="en-US" b="1" dirty="0" smtClean="0">
                <a:hlinkClick r:id="rId8"/>
              </a:rPr>
              <a:t>https://www.eea.europa.eu/articles/air-quality-remains-a-hot</a:t>
            </a:r>
            <a:r>
              <a:rPr lang="el-GR" b="1" dirty="0" smtClean="0"/>
              <a:t> </a:t>
            </a:r>
            <a:endParaRPr lang="el-GR" dirty="0" smtClean="0"/>
          </a:p>
          <a:p>
            <a:endParaRPr lang="el-GR" dirty="0" smtClean="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10</a:t>
            </a:fld>
            <a:endParaRPr lang="el-GR"/>
          </a:p>
        </p:txBody>
      </p:sp>
    </p:spTree>
    <p:extLst>
      <p:ext uri="{BB962C8B-B14F-4D97-AF65-F5344CB8AC3E}">
        <p14:creationId xmlns:p14="http://schemas.microsoft.com/office/powerpoint/2010/main" val="56237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smtClean="0"/>
          </a:p>
          <a:p>
            <a:r>
              <a:rPr lang="en-US" dirty="0" smtClean="0"/>
              <a:t>http://ec.europa.eu/environment/air/quality/existing_leg.htm</a:t>
            </a:r>
            <a:endParaRPr lang="el-GR" dirty="0" smtClean="0"/>
          </a:p>
          <a:p>
            <a:endParaRPr lang="el-GR" dirty="0" smtClean="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11</a:t>
            </a:fld>
            <a:endParaRPr lang="el-GR"/>
          </a:p>
        </p:txBody>
      </p:sp>
    </p:spTree>
    <p:extLst>
      <p:ext uri="{BB962C8B-B14F-4D97-AF65-F5344CB8AC3E}">
        <p14:creationId xmlns:p14="http://schemas.microsoft.com/office/powerpoint/2010/main" val="56237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https://www.niehs.nih.gov/health/topics/agents/air-pollution/index.cfm</a:t>
            </a:r>
            <a:r>
              <a:rPr lang="el-GR" dirty="0" smtClean="0"/>
              <a:t> </a:t>
            </a:r>
          </a:p>
          <a:p>
            <a:endParaRPr lang="el-GR" dirty="0" smtClean="0"/>
          </a:p>
          <a:p>
            <a:r>
              <a:rPr lang="en-US" dirty="0" smtClean="0"/>
              <a:t>Air pollution had become a harsh consequence of industrial growth across the country and world.</a:t>
            </a:r>
            <a:endParaRPr lang="el-GR" dirty="0" smtClean="0"/>
          </a:p>
          <a:p>
            <a:r>
              <a:rPr lang="en-US" dirty="0" smtClean="0"/>
              <a:t>Scientists started investigating the link between air pollution and health. States began passing legislation to reduce air pollution. And in 1970, a milestone year, Congress passed the Clean Air Act Amendments which led to the establishment of the nation's air quality standards.</a:t>
            </a:r>
            <a:endParaRPr lang="el-GR" dirty="0" smtClean="0"/>
          </a:p>
          <a:p>
            <a:pPr fontAlgn="base"/>
            <a:r>
              <a:rPr lang="en-US" dirty="0" smtClean="0"/>
              <a:t>Over the past 30 years, researchers have unearthed a wide array of health effects which are believed to be associated with air pollution exposure.  Among them are respiratory diseases (including </a:t>
            </a:r>
            <a:r>
              <a:rPr lang="en-US" u="sng" dirty="0" smtClean="0">
                <a:hlinkClick r:id="rId3"/>
              </a:rPr>
              <a:t>asthma</a:t>
            </a:r>
            <a:r>
              <a:rPr lang="en-US" dirty="0" smtClean="0"/>
              <a:t> and changes in </a:t>
            </a:r>
            <a:r>
              <a:rPr lang="en-US" u="sng" dirty="0" smtClean="0">
                <a:hlinkClick r:id="rId4"/>
              </a:rPr>
              <a:t>lung function</a:t>
            </a:r>
            <a:r>
              <a:rPr lang="en-US" dirty="0" smtClean="0"/>
              <a:t>), cardiovascular diseases, </a:t>
            </a:r>
            <a:r>
              <a:rPr lang="en-US" u="sng" dirty="0" smtClean="0">
                <a:hlinkClick r:id="rId5"/>
              </a:rPr>
              <a:t>adverse pregnancy outcomes</a:t>
            </a:r>
            <a:r>
              <a:rPr lang="en-US" dirty="0" smtClean="0"/>
              <a:t> (such as preterm birth), and even death.</a:t>
            </a:r>
            <a:r>
              <a:rPr lang="el-GR" dirty="0" smtClean="0"/>
              <a:t> </a:t>
            </a:r>
            <a:r>
              <a:rPr lang="en-US" u="sng" dirty="0" smtClean="0">
                <a:hlinkClick r:id="rId6"/>
              </a:rPr>
              <a:t>In 2013</a:t>
            </a:r>
            <a:r>
              <a:rPr lang="en-US" dirty="0" smtClean="0"/>
              <a:t>, the World Health Organization concluded that outdoor air pollution is </a:t>
            </a:r>
            <a:r>
              <a:rPr lang="en-US" u="sng" dirty="0" smtClean="0">
                <a:hlinkClick r:id="rId7"/>
              </a:rPr>
              <a:t>carcinogen</a:t>
            </a:r>
            <a:r>
              <a:rPr lang="en-US" dirty="0" smtClean="0"/>
              <a:t> to humans.</a:t>
            </a:r>
            <a:endParaRPr lang="el-GR" dirty="0" smtClean="0"/>
          </a:p>
          <a:p>
            <a:r>
              <a:rPr lang="en-US" b="1" dirty="0" smtClean="0"/>
              <a:t>air quality is slowly improving, air pollution remains the single largest environmental health hazard in Europe.</a:t>
            </a:r>
            <a:r>
              <a:rPr lang="el-GR" b="1" dirty="0" smtClean="0"/>
              <a:t> </a:t>
            </a:r>
            <a:r>
              <a:rPr lang="en-US" b="1" dirty="0" smtClean="0">
                <a:hlinkClick r:id="rId8"/>
              </a:rPr>
              <a:t>https://www.eea.europa.eu/articles/air-quality-remains-a-hot</a:t>
            </a:r>
            <a:r>
              <a:rPr lang="el-GR" b="1" dirty="0" smtClean="0"/>
              <a:t> </a:t>
            </a:r>
            <a:endParaRPr lang="el-GR" dirty="0" smtClean="0"/>
          </a:p>
          <a:p>
            <a:endParaRPr lang="el-GR" dirty="0" smtClean="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12</a:t>
            </a:fld>
            <a:endParaRPr lang="el-GR"/>
          </a:p>
        </p:txBody>
      </p:sp>
    </p:spTree>
    <p:extLst>
      <p:ext uri="{BB962C8B-B14F-4D97-AF65-F5344CB8AC3E}">
        <p14:creationId xmlns:p14="http://schemas.microsoft.com/office/powerpoint/2010/main" val="56237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30</a:t>
            </a:fld>
            <a:endParaRPr lang="el-GR"/>
          </a:p>
        </p:txBody>
      </p:sp>
    </p:spTree>
    <p:extLst>
      <p:ext uri="{BB962C8B-B14F-4D97-AF65-F5344CB8AC3E}">
        <p14:creationId xmlns:p14="http://schemas.microsoft.com/office/powerpoint/2010/main" val="684766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8B487E26-B90B-4D36-9FA7-F682FABD2EB5}" type="datetime1">
              <a:rPr lang="el-GR" smtClean="0"/>
              <a:t>10/1/2018</a:t>
            </a:fld>
            <a:endParaRPr lang="el-GR"/>
          </a:p>
        </p:txBody>
      </p:sp>
      <p:sp>
        <p:nvSpPr>
          <p:cNvPr id="5" name="Footer Placeholder 4"/>
          <p:cNvSpPr>
            <a:spLocks noGrp="1"/>
          </p:cNvSpPr>
          <p:nvPr>
            <p:ph type="ftr" sz="quarter" idx="11"/>
          </p:nvPr>
        </p:nvSpPr>
        <p:spPr/>
        <p:txBody>
          <a:bodyPr/>
          <a:lstStyle/>
          <a:p>
            <a:r>
              <a:rPr lang="el-GR" dirty="0"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82AE7254-793E-42E3-B77F-3A9CC7A513CB}" type="slidenum">
              <a:rPr lang="el-GR" smtClean="0"/>
              <a:t>‹#›</a:t>
            </a:fld>
            <a:endParaRPr lang="el-GR" dirty="0"/>
          </a:p>
        </p:txBody>
      </p:sp>
    </p:spTree>
    <p:extLst>
      <p:ext uri="{BB962C8B-B14F-4D97-AF65-F5344CB8AC3E}">
        <p14:creationId xmlns:p14="http://schemas.microsoft.com/office/powerpoint/2010/main" val="11709742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E5312C2-9A57-42FF-B518-2BEFB3AE5E57}" type="datetime1">
              <a:rPr lang="el-GR" smtClean="0"/>
              <a:t>10/1/2018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a:p>
        </p:txBody>
      </p:sp>
      <p:sp>
        <p:nvSpPr>
          <p:cNvPr id="6" name="Slide Number Placeholder 5"/>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8876656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16DE97B-F291-43C2-956B-3663BA63BBFA}" type="datetime1">
              <a:rPr lang="el-GR" smtClean="0"/>
              <a:t>10/1/2018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a:p>
        </p:txBody>
      </p:sp>
      <p:sp>
        <p:nvSpPr>
          <p:cNvPr id="6" name="Slide Number Placeholder 5"/>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5574407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1044A92-FC60-4BE2-861C-60BF25431668}" type="datetime1">
              <a:rPr lang="el-GR" smtClean="0"/>
              <a:t>10/1/2018</a:t>
            </a:fld>
            <a:endParaRPr lang="el-GR"/>
          </a:p>
        </p:txBody>
      </p:sp>
      <p:sp>
        <p:nvSpPr>
          <p:cNvPr id="5" name="Footer Placeholder 4"/>
          <p:cNvSpPr>
            <a:spLocks noGrp="1"/>
          </p:cNvSpPr>
          <p:nvPr>
            <p:ph type="ftr" sz="quarter" idx="11"/>
          </p:nvPr>
        </p:nvSpPr>
        <p:spPr/>
        <p:txBody>
          <a:bodyPr/>
          <a:lstStyle/>
          <a:p>
            <a:r>
              <a:rPr lang="el-GR" dirty="0"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a:t>
            </a:fld>
            <a:endParaRPr lang="el-GR"/>
          </a:p>
        </p:txBody>
      </p:sp>
      <p:sp>
        <p:nvSpPr>
          <p:cNvPr id="8" name="TextBox 7"/>
          <p:cNvSpPr txBox="1"/>
          <p:nvPr userDrawn="1"/>
        </p:nvSpPr>
        <p:spPr>
          <a:xfrm>
            <a:off x="2339752" y="0"/>
            <a:ext cx="6840760" cy="307777"/>
          </a:xfrm>
          <a:prstGeom prst="rect">
            <a:avLst/>
          </a:prstGeom>
          <a:noFill/>
        </p:spPr>
        <p:txBody>
          <a:bodyPr wrap="square" rtlCol="0">
            <a:spAutoFit/>
          </a:bodyPr>
          <a:lstStyle/>
          <a:p>
            <a:pPr algn="r"/>
            <a:r>
              <a:rPr lang="el-GR" sz="1400" dirty="0" smtClean="0">
                <a:solidFill>
                  <a:schemeClr val="tx1">
                    <a:lumMod val="50000"/>
                    <a:lumOff val="50000"/>
                  </a:schemeClr>
                </a:solidFill>
              </a:rPr>
              <a:t>Μάθημα </a:t>
            </a:r>
            <a:r>
              <a:rPr lang="en-US" sz="1400" dirty="0" smtClean="0">
                <a:solidFill>
                  <a:schemeClr val="tx1">
                    <a:lumMod val="50000"/>
                    <a:lumOff val="50000"/>
                  </a:schemeClr>
                </a:solidFill>
              </a:rPr>
              <a:t>11</a:t>
            </a:r>
            <a:r>
              <a:rPr lang="el-GR" sz="1400" dirty="0" smtClean="0">
                <a:solidFill>
                  <a:schemeClr val="tx1">
                    <a:lumMod val="50000"/>
                    <a:lumOff val="50000"/>
                  </a:schemeClr>
                </a:solidFill>
              </a:rPr>
              <a:t>: Σύνοψη </a:t>
            </a:r>
            <a:r>
              <a:rPr lang="el-GR" sz="1400" baseline="0" dirty="0" smtClean="0">
                <a:solidFill>
                  <a:schemeClr val="tx1">
                    <a:lumMod val="50000"/>
                    <a:lumOff val="50000"/>
                  </a:schemeClr>
                </a:solidFill>
              </a:rPr>
              <a:t>– </a:t>
            </a:r>
            <a:r>
              <a:rPr lang="el-GR" sz="1400" baseline="0" dirty="0" err="1" smtClean="0">
                <a:solidFill>
                  <a:schemeClr val="tx1">
                    <a:lumMod val="50000"/>
                    <a:lumOff val="50000"/>
                  </a:schemeClr>
                </a:solidFill>
              </a:rPr>
              <a:t>Υγεία&amp;Νομοθεσία</a:t>
            </a:r>
            <a:r>
              <a:rPr lang="el-GR" sz="1400" baseline="0" dirty="0" smtClean="0">
                <a:solidFill>
                  <a:schemeClr val="tx1">
                    <a:lumMod val="50000"/>
                    <a:lumOff val="50000"/>
                  </a:schemeClr>
                </a:solidFill>
              </a:rPr>
              <a:t> – Μεθοδολογία διάχυσης έρευνας</a:t>
            </a:r>
            <a:endParaRPr lang="el-GR" sz="1400" dirty="0">
              <a:solidFill>
                <a:schemeClr val="tx1">
                  <a:lumMod val="50000"/>
                  <a:lumOff val="50000"/>
                </a:schemeClr>
              </a:solidFill>
            </a:endParaRPr>
          </a:p>
        </p:txBody>
      </p:sp>
    </p:spTree>
    <p:extLst>
      <p:ext uri="{BB962C8B-B14F-4D97-AF65-F5344CB8AC3E}">
        <p14:creationId xmlns:p14="http://schemas.microsoft.com/office/powerpoint/2010/main" val="77372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70000F-F08B-4AE7-A84C-BFF7954BF766}" type="datetime1">
              <a:rPr lang="el-GR" smtClean="0"/>
              <a:t>10/1/2018</a:t>
            </a:fld>
            <a:endParaRPr lang="el-GR"/>
          </a:p>
        </p:txBody>
      </p:sp>
      <p:sp>
        <p:nvSpPr>
          <p:cNvPr id="5" name="Footer Placeholder 4"/>
          <p:cNvSpPr>
            <a:spLocks noGrp="1"/>
          </p:cNvSpPr>
          <p:nvPr>
            <p:ph type="ftr" sz="quarter" idx="11"/>
          </p:nvPr>
        </p:nvSpPr>
        <p:spPr/>
        <p:txBody>
          <a:bodyPr/>
          <a:lstStyle/>
          <a:p>
            <a:r>
              <a:rPr lang="el-GR" dirty="0" smtClean="0"/>
              <a:t>Ελένη Αθανασοπούλου</a:t>
            </a:r>
          </a:p>
        </p:txBody>
      </p:sp>
      <p:sp>
        <p:nvSpPr>
          <p:cNvPr id="6" name="Slide Number Placeholder 5"/>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24355739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5E83CB17-8B53-45F2-8034-72F41B79080C}" type="datetime1">
              <a:rPr lang="el-GR" smtClean="0"/>
              <a:t>10/1/2018</a:t>
            </a:fld>
            <a:endParaRPr lang="el-GR"/>
          </a:p>
        </p:txBody>
      </p:sp>
      <p:sp>
        <p:nvSpPr>
          <p:cNvPr id="6" name="Footer Placeholder 5"/>
          <p:cNvSpPr>
            <a:spLocks noGrp="1"/>
          </p:cNvSpPr>
          <p:nvPr>
            <p:ph type="ftr" sz="quarter" idx="11"/>
          </p:nvPr>
        </p:nvSpPr>
        <p:spPr/>
        <p:txBody>
          <a:bodyPr/>
          <a:lstStyle/>
          <a:p>
            <a:r>
              <a:rPr lang="el-GR" dirty="0"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a:t>
            </a:fld>
            <a:endParaRPr lang="el-GR"/>
          </a:p>
        </p:txBody>
      </p:sp>
      <p:sp>
        <p:nvSpPr>
          <p:cNvPr id="9" name="TextBox 8"/>
          <p:cNvSpPr txBox="1"/>
          <p:nvPr userDrawn="1"/>
        </p:nvSpPr>
        <p:spPr>
          <a:xfrm>
            <a:off x="2843808" y="0"/>
            <a:ext cx="6336704" cy="307777"/>
          </a:xfrm>
          <a:prstGeom prst="rect">
            <a:avLst/>
          </a:prstGeom>
          <a:noFill/>
        </p:spPr>
        <p:txBody>
          <a:bodyPr wrap="square" rtlCol="0">
            <a:spAutoFit/>
          </a:bodyPr>
          <a:lstStyle/>
          <a:p>
            <a:pPr algn="r"/>
            <a:r>
              <a:rPr lang="el-GR" sz="1400" dirty="0" smtClean="0">
                <a:solidFill>
                  <a:schemeClr val="tx1">
                    <a:lumMod val="50000"/>
                    <a:lumOff val="50000"/>
                  </a:schemeClr>
                </a:solidFill>
              </a:rPr>
              <a:t>Μάθημα </a:t>
            </a:r>
            <a:r>
              <a:rPr lang="en-US" sz="1400" dirty="0" smtClean="0">
                <a:solidFill>
                  <a:schemeClr val="tx1">
                    <a:lumMod val="50000"/>
                    <a:lumOff val="50000"/>
                  </a:schemeClr>
                </a:solidFill>
              </a:rPr>
              <a:t>11</a:t>
            </a:r>
            <a:r>
              <a:rPr lang="el-GR" sz="1400" dirty="0" smtClean="0">
                <a:solidFill>
                  <a:schemeClr val="tx1">
                    <a:lumMod val="50000"/>
                    <a:lumOff val="50000"/>
                  </a:schemeClr>
                </a:solidFill>
              </a:rPr>
              <a:t>: Σύνοψη </a:t>
            </a:r>
            <a:r>
              <a:rPr lang="el-GR" sz="1400" baseline="0" dirty="0" smtClean="0">
                <a:solidFill>
                  <a:schemeClr val="tx1">
                    <a:lumMod val="50000"/>
                    <a:lumOff val="50000"/>
                  </a:schemeClr>
                </a:solidFill>
              </a:rPr>
              <a:t>– </a:t>
            </a:r>
            <a:r>
              <a:rPr lang="el-GR" sz="1400" baseline="0" dirty="0" err="1" smtClean="0">
                <a:solidFill>
                  <a:schemeClr val="tx1">
                    <a:lumMod val="50000"/>
                    <a:lumOff val="50000"/>
                  </a:schemeClr>
                </a:solidFill>
              </a:rPr>
              <a:t>Υγεία&amp;Νομοθεσία</a:t>
            </a:r>
            <a:r>
              <a:rPr lang="el-GR" sz="1400" baseline="0" dirty="0" smtClean="0">
                <a:solidFill>
                  <a:schemeClr val="tx1">
                    <a:lumMod val="50000"/>
                    <a:lumOff val="50000"/>
                  </a:schemeClr>
                </a:solidFill>
              </a:rPr>
              <a:t> – Μεθοδολογία διάχυσης έρευνας</a:t>
            </a:r>
            <a:endParaRPr lang="el-GR" sz="1400" dirty="0">
              <a:solidFill>
                <a:schemeClr val="tx1">
                  <a:lumMod val="50000"/>
                  <a:lumOff val="50000"/>
                </a:schemeClr>
              </a:solidFill>
            </a:endParaRPr>
          </a:p>
        </p:txBody>
      </p:sp>
    </p:spTree>
    <p:extLst>
      <p:ext uri="{BB962C8B-B14F-4D97-AF65-F5344CB8AC3E}">
        <p14:creationId xmlns:p14="http://schemas.microsoft.com/office/powerpoint/2010/main" val="19383881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F5232A9-3BCF-42CB-8A43-82883D123809}" type="datetime1">
              <a:rPr lang="el-GR" smtClean="0"/>
              <a:t>10/1/2018</a:t>
            </a:fld>
            <a:endParaRPr lang="el-GR"/>
          </a:p>
        </p:txBody>
      </p:sp>
      <p:sp>
        <p:nvSpPr>
          <p:cNvPr id="8" name="Footer Placeholder 7"/>
          <p:cNvSpPr>
            <a:spLocks noGrp="1"/>
          </p:cNvSpPr>
          <p:nvPr>
            <p:ph type="ftr" sz="quarter" idx="11"/>
          </p:nvPr>
        </p:nvSpPr>
        <p:spPr/>
        <p:txBody>
          <a:bodyPr/>
          <a:lstStyle/>
          <a:p>
            <a:r>
              <a:rPr lang="el-GR" dirty="0" smtClean="0"/>
              <a:t>Ελένη Αθανασοπούλου</a:t>
            </a:r>
            <a:endParaRPr lang="el-GR" dirty="0"/>
          </a:p>
        </p:txBody>
      </p:sp>
      <p:sp>
        <p:nvSpPr>
          <p:cNvPr id="9" name="Slide Number Placeholder 8"/>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1275809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B85B014A-67FB-4E75-B291-011D4B722A3F}" type="datetime1">
              <a:rPr lang="el-GR" smtClean="0"/>
              <a:t>10/1/2018</a:t>
            </a:fld>
            <a:endParaRPr lang="el-GR"/>
          </a:p>
        </p:txBody>
      </p:sp>
      <p:sp>
        <p:nvSpPr>
          <p:cNvPr id="4" name="Footer Placeholder 3"/>
          <p:cNvSpPr>
            <a:spLocks noGrp="1"/>
          </p:cNvSpPr>
          <p:nvPr>
            <p:ph type="ftr" sz="quarter" idx="11"/>
          </p:nvPr>
        </p:nvSpPr>
        <p:spPr/>
        <p:txBody>
          <a:bodyPr/>
          <a:lstStyle/>
          <a:p>
            <a:r>
              <a:rPr lang="el-GR" dirty="0" smtClean="0"/>
              <a:t>Ελένη Αθανασοπούλου</a:t>
            </a:r>
            <a:endParaRPr lang="el-GR" dirty="0"/>
          </a:p>
        </p:txBody>
      </p:sp>
      <p:sp>
        <p:nvSpPr>
          <p:cNvPr id="5" name="Slide Number Placeholder 4"/>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3027141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3122E-90F3-4733-997F-1D3449107536}" type="datetime1">
              <a:rPr lang="el-GR" smtClean="0"/>
              <a:t>11/1/2018</a:t>
            </a:fld>
            <a:endParaRPr lang="el-GR"/>
          </a:p>
        </p:txBody>
      </p:sp>
      <p:sp>
        <p:nvSpPr>
          <p:cNvPr id="3" name="Footer Placeholder 2"/>
          <p:cNvSpPr>
            <a:spLocks noGrp="1"/>
          </p:cNvSpPr>
          <p:nvPr>
            <p:ph type="ftr" sz="quarter" idx="11"/>
          </p:nvPr>
        </p:nvSpPr>
        <p:spPr/>
        <p:txBody>
          <a:bodyPr/>
          <a:lstStyle/>
          <a:p>
            <a:r>
              <a:rPr lang="el-GR" smtClean="0"/>
              <a:t>Ελένη Αθανασοπούλου</a:t>
            </a:r>
            <a:endParaRPr lang="el-GR"/>
          </a:p>
        </p:txBody>
      </p:sp>
      <p:sp>
        <p:nvSpPr>
          <p:cNvPr id="4" name="Slide Number Placeholder 3"/>
          <p:cNvSpPr>
            <a:spLocks noGrp="1"/>
          </p:cNvSpPr>
          <p:nvPr>
            <p:ph type="sldNum" sz="quarter" idx="12"/>
          </p:nvPr>
        </p:nvSpPr>
        <p:spPr/>
        <p:txBody>
          <a:bodyPr/>
          <a:lstStyle/>
          <a:p>
            <a:fld id="{74343D87-67CF-458F-94BC-B13D52DBFAFF}" type="slidenum">
              <a:rPr lang="el-GR" smtClean="0"/>
              <a:t>‹#›</a:t>
            </a:fld>
            <a:endParaRPr lang="el-GR"/>
          </a:p>
        </p:txBody>
      </p:sp>
      <p:sp>
        <p:nvSpPr>
          <p:cNvPr id="5" name="TextBox 4"/>
          <p:cNvSpPr txBox="1"/>
          <p:nvPr userDrawn="1"/>
        </p:nvSpPr>
        <p:spPr>
          <a:xfrm>
            <a:off x="2339752" y="0"/>
            <a:ext cx="6840760" cy="307777"/>
          </a:xfrm>
          <a:prstGeom prst="rect">
            <a:avLst/>
          </a:prstGeom>
          <a:noFill/>
        </p:spPr>
        <p:txBody>
          <a:bodyPr wrap="square" rtlCol="0">
            <a:spAutoFit/>
          </a:bodyPr>
          <a:lstStyle/>
          <a:p>
            <a:pPr algn="r"/>
            <a:r>
              <a:rPr lang="el-GR" sz="1400" dirty="0" smtClean="0">
                <a:solidFill>
                  <a:schemeClr val="tx1">
                    <a:lumMod val="50000"/>
                    <a:lumOff val="50000"/>
                  </a:schemeClr>
                </a:solidFill>
              </a:rPr>
              <a:t>Μάθημα </a:t>
            </a:r>
            <a:r>
              <a:rPr lang="en-US" sz="1400" dirty="0" smtClean="0">
                <a:solidFill>
                  <a:schemeClr val="tx1">
                    <a:lumMod val="50000"/>
                    <a:lumOff val="50000"/>
                  </a:schemeClr>
                </a:solidFill>
              </a:rPr>
              <a:t>11</a:t>
            </a:r>
            <a:r>
              <a:rPr lang="el-GR" sz="1400" dirty="0" smtClean="0">
                <a:solidFill>
                  <a:schemeClr val="tx1">
                    <a:lumMod val="50000"/>
                    <a:lumOff val="50000"/>
                  </a:schemeClr>
                </a:solidFill>
              </a:rPr>
              <a:t>: Σύνοψη </a:t>
            </a:r>
            <a:r>
              <a:rPr lang="el-GR" sz="1400" baseline="0" dirty="0" smtClean="0">
                <a:solidFill>
                  <a:schemeClr val="tx1">
                    <a:lumMod val="50000"/>
                    <a:lumOff val="50000"/>
                  </a:schemeClr>
                </a:solidFill>
              </a:rPr>
              <a:t>– </a:t>
            </a:r>
            <a:r>
              <a:rPr lang="el-GR" sz="1400" baseline="0" dirty="0" err="1" smtClean="0">
                <a:solidFill>
                  <a:schemeClr val="tx1">
                    <a:lumMod val="50000"/>
                    <a:lumOff val="50000"/>
                  </a:schemeClr>
                </a:solidFill>
              </a:rPr>
              <a:t>Υγεία&amp;Νομοθεσία</a:t>
            </a:r>
            <a:r>
              <a:rPr lang="el-GR" sz="1400" baseline="0" dirty="0" smtClean="0">
                <a:solidFill>
                  <a:schemeClr val="tx1">
                    <a:lumMod val="50000"/>
                    <a:lumOff val="50000"/>
                  </a:schemeClr>
                </a:solidFill>
              </a:rPr>
              <a:t> – Μεθοδολογία διάχυσης έρευνας</a:t>
            </a:r>
            <a:endParaRPr lang="el-GR" sz="1400" dirty="0">
              <a:solidFill>
                <a:schemeClr val="tx1">
                  <a:lumMod val="50000"/>
                  <a:lumOff val="50000"/>
                </a:schemeClr>
              </a:solidFill>
            </a:endParaRPr>
          </a:p>
        </p:txBody>
      </p:sp>
    </p:spTree>
    <p:extLst>
      <p:ext uri="{BB962C8B-B14F-4D97-AF65-F5344CB8AC3E}">
        <p14:creationId xmlns:p14="http://schemas.microsoft.com/office/powerpoint/2010/main" val="22653036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059731-D730-4325-A137-4D71F880CA15}" type="datetime1">
              <a:rPr lang="el-GR" smtClean="0"/>
              <a:t>10/1/2018</a:t>
            </a:fld>
            <a:endParaRPr lang="el-GR"/>
          </a:p>
        </p:txBody>
      </p:sp>
      <p:sp>
        <p:nvSpPr>
          <p:cNvPr id="6" name="Footer Placeholder 5"/>
          <p:cNvSpPr>
            <a:spLocks noGrp="1"/>
          </p:cNvSpPr>
          <p:nvPr>
            <p:ph type="ftr" sz="quarter" idx="11"/>
          </p:nvPr>
        </p:nvSpPr>
        <p:spPr/>
        <p:txBody>
          <a:bodyPr/>
          <a:lstStyle/>
          <a:p>
            <a:r>
              <a:rPr lang="el-GR" smtClean="0"/>
              <a:t>Ελένη Αθανασοπούλου</a:t>
            </a:r>
            <a:endParaRPr lang="el-GR"/>
          </a:p>
        </p:txBody>
      </p:sp>
      <p:sp>
        <p:nvSpPr>
          <p:cNvPr id="7" name="Slide Number Placeholder 6"/>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6540135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EE363-1DA3-45AA-AF61-83C1288D8BFC}" type="datetime1">
              <a:rPr lang="el-GR" smtClean="0"/>
              <a:t>10/1/2018</a:t>
            </a:fld>
            <a:endParaRPr lang="el-GR"/>
          </a:p>
        </p:txBody>
      </p:sp>
      <p:sp>
        <p:nvSpPr>
          <p:cNvPr id="6" name="Footer Placeholder 5"/>
          <p:cNvSpPr>
            <a:spLocks noGrp="1"/>
          </p:cNvSpPr>
          <p:nvPr>
            <p:ph type="ftr" sz="quarter" idx="11"/>
          </p:nvPr>
        </p:nvSpPr>
        <p:spPr/>
        <p:txBody>
          <a:bodyPr/>
          <a:lstStyle/>
          <a:p>
            <a:r>
              <a:rPr lang="el-GR" smtClean="0"/>
              <a:t>Ελένη Αθανασοπούλου</a:t>
            </a:r>
            <a:endParaRPr lang="el-GR"/>
          </a:p>
        </p:txBody>
      </p:sp>
      <p:sp>
        <p:nvSpPr>
          <p:cNvPr id="7" name="Slide Number Placeholder 6"/>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26601555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00C35-6157-4AA4-A387-AF5F9364E7B2}" type="datetime1">
              <a:rPr lang="el-GR" smtClean="0"/>
              <a:t>10/1/2018</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smtClean="0"/>
              <a:t>Ελένη Αθανασοπούλου</a:t>
            </a: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43D87-67CF-458F-94BC-B13D52DBFAFF}" type="slidenum">
              <a:rPr lang="el-GR" smtClean="0"/>
              <a:t>‹#›</a:t>
            </a:fld>
            <a:endParaRPr lang="el-GR"/>
          </a:p>
        </p:txBody>
      </p:sp>
      <p:pic>
        <p:nvPicPr>
          <p:cNvPr id="7"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5496" y="86899"/>
            <a:ext cx="1944216" cy="82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125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ec.europa.eu/environment/air/reduction/index.ht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eur-lex.europa.eu/legal-content/EN/TXT/?qid=1486474738782&amp;uri=CELEX:02008L0050-20150918" TargetMode="External"/><Relationship Id="rId7"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eur-lex.europa.eu/legal-content/EN/TXT/?qid=1486474738782&amp;uri=CELEX:02008L0050-20150918" TargetMode="External"/><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gif"/></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png"/><Relationship Id="rId1" Type="http://schemas.openxmlformats.org/officeDocument/2006/relationships/slideLayout" Target="../slideLayouts/slideLayout4.xml"/><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12" Type="http://schemas.openxmlformats.org/officeDocument/2006/relationships/image" Target="../media/image68.jpe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jpeg"/><Relationship Id="rId11" Type="http://schemas.openxmlformats.org/officeDocument/2006/relationships/image" Target="../media/image67.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png"/><Relationship Id="rId9" Type="http://schemas.openxmlformats.org/officeDocument/2006/relationships/image" Target="../media/image65.png"/></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atmosphere-upatras.gr/" TargetMode="External"/><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hyperlink" Target="http://www.patrasair.gr/"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gif"/></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6"/>
            <a:ext cx="7772400" cy="1470025"/>
          </a:xfrm>
        </p:spPr>
        <p:txBody>
          <a:bodyPr/>
          <a:lstStyle/>
          <a:p>
            <a:r>
              <a:rPr lang="el-GR" dirty="0" smtClean="0"/>
              <a:t>Ατμοσφαιρική Ρύπανση (ΕΕΕ423)</a:t>
            </a:r>
            <a:endParaRPr lang="el-GR" dirty="0"/>
          </a:p>
        </p:txBody>
      </p:sp>
      <p:sp>
        <p:nvSpPr>
          <p:cNvPr id="3" name="Subtitle 2"/>
          <p:cNvSpPr>
            <a:spLocks noGrp="1"/>
          </p:cNvSpPr>
          <p:nvPr>
            <p:ph type="subTitle" idx="1"/>
          </p:nvPr>
        </p:nvSpPr>
        <p:spPr>
          <a:xfrm>
            <a:off x="683568" y="3501008"/>
            <a:ext cx="7776864" cy="1752600"/>
          </a:xfrm>
        </p:spPr>
        <p:txBody>
          <a:bodyPr>
            <a:normAutofit fontScale="85000" lnSpcReduction="20000"/>
          </a:bodyPr>
          <a:lstStyle/>
          <a:p>
            <a:r>
              <a:rPr lang="el-GR" dirty="0" smtClean="0"/>
              <a:t>Μάθημα </a:t>
            </a:r>
            <a:r>
              <a:rPr lang="el-GR" dirty="0" smtClean="0"/>
              <a:t>1</a:t>
            </a:r>
            <a:r>
              <a:rPr lang="en-US" dirty="0" smtClean="0"/>
              <a:t>1</a:t>
            </a:r>
            <a:r>
              <a:rPr lang="el-GR" baseline="30000" dirty="0" smtClean="0"/>
              <a:t>ο</a:t>
            </a:r>
            <a:endParaRPr lang="el-GR" dirty="0"/>
          </a:p>
          <a:p>
            <a:r>
              <a:rPr lang="el-GR" dirty="0" smtClean="0"/>
              <a:t> </a:t>
            </a:r>
            <a:r>
              <a:rPr lang="el-GR" dirty="0" smtClean="0"/>
              <a:t>α) Σύνοψη</a:t>
            </a:r>
          </a:p>
          <a:p>
            <a:r>
              <a:rPr lang="el-GR" dirty="0"/>
              <a:t>β</a:t>
            </a:r>
            <a:r>
              <a:rPr lang="el-GR" dirty="0" smtClean="0"/>
              <a:t>) Υγεία - Νομοθεσία</a:t>
            </a:r>
            <a:endParaRPr lang="el-GR" dirty="0" smtClean="0"/>
          </a:p>
          <a:p>
            <a:r>
              <a:rPr lang="el-GR" dirty="0"/>
              <a:t>γ</a:t>
            </a:r>
            <a:r>
              <a:rPr lang="el-GR" dirty="0" smtClean="0"/>
              <a:t>) Μεθοδολογία διάχυσης έρευνας</a:t>
            </a:r>
            <a:endParaRPr lang="el-GR" dirty="0"/>
          </a:p>
        </p:txBody>
      </p:sp>
      <p:sp>
        <p:nvSpPr>
          <p:cNvPr id="4" name="Date Placeholder 3"/>
          <p:cNvSpPr>
            <a:spLocks noGrp="1"/>
          </p:cNvSpPr>
          <p:nvPr>
            <p:ph type="dt" sz="half" idx="10"/>
          </p:nvPr>
        </p:nvSpPr>
        <p:spPr/>
        <p:txBody>
          <a:bodyPr/>
          <a:lstStyle/>
          <a:p>
            <a:fld id="{A8F533D1-824B-4684-92DC-78C293F579BE}" type="datetime1">
              <a:rPr lang="el-GR" smtClean="0"/>
              <a:t>10/1/2018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82AE7254-793E-42E3-B77F-3A9CC7A513CB}" type="slidenum">
              <a:rPr lang="el-GR" smtClean="0"/>
              <a:t>1</a:t>
            </a:fld>
            <a:endParaRPr lang="el-GR" dirty="0"/>
          </a:p>
        </p:txBody>
      </p:sp>
    </p:spTree>
    <p:extLst>
      <p:ext uri="{BB962C8B-B14F-4D97-AF65-F5344CB8AC3E}">
        <p14:creationId xmlns:p14="http://schemas.microsoft.com/office/powerpoint/2010/main" val="3948394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normAutofit fontScale="90000"/>
          </a:bodyPr>
          <a:lstStyle/>
          <a:p>
            <a:r>
              <a:rPr lang="el-GR" dirty="0"/>
              <a:t>Εξέλιξη της μελέτης της ρύπανσης της </a:t>
            </a:r>
            <a:r>
              <a:rPr lang="el-GR" dirty="0" smtClean="0"/>
              <a:t>Ατμόσφαιρας</a:t>
            </a:r>
            <a:endParaRPr lang="el-GR" dirty="0"/>
          </a:p>
        </p:txBody>
      </p:sp>
      <p:sp>
        <p:nvSpPr>
          <p:cNvPr id="3" name="Content Placeholder 2"/>
          <p:cNvSpPr>
            <a:spLocks noGrp="1"/>
          </p:cNvSpPr>
          <p:nvPr>
            <p:ph idx="1"/>
          </p:nvPr>
        </p:nvSpPr>
        <p:spPr>
          <a:xfrm>
            <a:off x="179512" y="1999381"/>
            <a:ext cx="8568952" cy="4525963"/>
          </a:xfrm>
        </p:spPr>
        <p:txBody>
          <a:bodyPr>
            <a:normAutofit/>
          </a:bodyPr>
          <a:lstStyle/>
          <a:p>
            <a:r>
              <a:rPr lang="el-GR" sz="2400" dirty="0" smtClean="0"/>
              <a:t>Η </a:t>
            </a:r>
            <a:r>
              <a:rPr lang="el-GR" sz="2400" dirty="0" smtClean="0"/>
              <a:t>ατμοσφαιρική ρύπανση συνδέεται άμεσα με την παγκόσμια βιομηχανική </a:t>
            </a:r>
            <a:r>
              <a:rPr lang="el-GR" sz="2400" dirty="0" smtClean="0"/>
              <a:t>ανάπτυξη (1800-σήμερα).</a:t>
            </a:r>
          </a:p>
          <a:p>
            <a:r>
              <a:rPr lang="el-GR" sz="2400" dirty="0">
                <a:solidFill>
                  <a:srgbClr val="00B050"/>
                </a:solidFill>
              </a:rPr>
              <a:t>Άμεσα, οι επιστήμονες άρχισαν να </a:t>
            </a:r>
            <a:r>
              <a:rPr lang="el-GR" sz="2400" dirty="0" smtClean="0">
                <a:solidFill>
                  <a:srgbClr val="00B050"/>
                </a:solidFill>
              </a:rPr>
              <a:t>ερευνούν τη </a:t>
            </a:r>
            <a:r>
              <a:rPr lang="el-GR" sz="2400" dirty="0">
                <a:solidFill>
                  <a:srgbClr val="00B050"/>
                </a:solidFill>
              </a:rPr>
              <a:t>σχέση της </a:t>
            </a:r>
            <a:r>
              <a:rPr lang="el-GR" sz="2400" dirty="0" smtClean="0">
                <a:solidFill>
                  <a:srgbClr val="00B050"/>
                </a:solidFill>
              </a:rPr>
              <a:t>αέριας </a:t>
            </a:r>
            <a:r>
              <a:rPr lang="el-GR" sz="2400" dirty="0">
                <a:solidFill>
                  <a:srgbClr val="00B050"/>
                </a:solidFill>
              </a:rPr>
              <a:t>ρύπανσης </a:t>
            </a:r>
            <a:r>
              <a:rPr lang="el-GR" sz="2400" dirty="0" smtClean="0">
                <a:solidFill>
                  <a:srgbClr val="00B050"/>
                </a:solidFill>
              </a:rPr>
              <a:t>με την υγεία </a:t>
            </a:r>
            <a:r>
              <a:rPr lang="el-GR" sz="2000" dirty="0" smtClean="0">
                <a:solidFill>
                  <a:srgbClr val="00B050"/>
                </a:solidFill>
              </a:rPr>
              <a:t>(</a:t>
            </a:r>
            <a:r>
              <a:rPr lang="el-GR" sz="2000" dirty="0">
                <a:solidFill>
                  <a:srgbClr val="00B050"/>
                </a:solidFill>
              </a:rPr>
              <a:t>άσθμα, πνευμονικές &amp; καρδιαγγειακές παθήσεις, πρόωρες γεννήσεις και </a:t>
            </a:r>
            <a:r>
              <a:rPr lang="el-GR" sz="2000" dirty="0">
                <a:solidFill>
                  <a:srgbClr val="00B050"/>
                </a:solidFill>
              </a:rPr>
              <a:t>θάνατος; το </a:t>
            </a:r>
            <a:r>
              <a:rPr lang="el-GR" sz="2000" dirty="0">
                <a:solidFill>
                  <a:srgbClr val="00B050"/>
                </a:solidFill>
              </a:rPr>
              <a:t>2013, </a:t>
            </a:r>
            <a:r>
              <a:rPr lang="en-US" sz="2000" dirty="0">
                <a:solidFill>
                  <a:srgbClr val="00B050"/>
                </a:solidFill>
              </a:rPr>
              <a:t>o WHO </a:t>
            </a:r>
            <a:r>
              <a:rPr lang="el-GR" sz="2000" dirty="0">
                <a:solidFill>
                  <a:srgbClr val="00B050"/>
                </a:solidFill>
              </a:rPr>
              <a:t>συμπέρανε επίσημα πως η ρύπανση της ατμόσφαιρας προκαλεί </a:t>
            </a:r>
            <a:r>
              <a:rPr lang="el-GR" sz="2000" dirty="0">
                <a:solidFill>
                  <a:srgbClr val="00B050"/>
                </a:solidFill>
              </a:rPr>
              <a:t>καρκινογενέσεις)</a:t>
            </a:r>
            <a:r>
              <a:rPr lang="el-GR" sz="2400" dirty="0">
                <a:solidFill>
                  <a:srgbClr val="00B050"/>
                </a:solidFill>
              </a:rPr>
              <a:t>. </a:t>
            </a:r>
            <a:endParaRPr lang="el-GR" sz="2400" dirty="0" smtClean="0">
              <a:solidFill>
                <a:srgbClr val="00B050"/>
              </a:solidFill>
            </a:endParaRPr>
          </a:p>
          <a:p>
            <a:endParaRPr lang="el-GR" sz="2400" dirty="0">
              <a:solidFill>
                <a:srgbClr val="00B050"/>
              </a:solidFill>
            </a:endParaRPr>
          </a:p>
          <a:p>
            <a:endParaRPr lang="el-GR" sz="2400" dirty="0">
              <a:solidFill>
                <a:srgbClr val="00B050"/>
              </a:solidFill>
            </a:endParaRPr>
          </a:p>
          <a:p>
            <a:r>
              <a:rPr lang="el-GR" sz="2400" dirty="0" smtClean="0">
                <a:solidFill>
                  <a:srgbClr val="C00000"/>
                </a:solidFill>
              </a:rPr>
              <a:t>Παράλληλα</a:t>
            </a:r>
            <a:r>
              <a:rPr lang="el-GR" sz="2400" dirty="0">
                <a:solidFill>
                  <a:srgbClr val="C00000"/>
                </a:solidFill>
              </a:rPr>
              <a:t>, άρχισε να </a:t>
            </a:r>
            <a:r>
              <a:rPr lang="el-GR" sz="2400" dirty="0" smtClean="0">
                <a:solidFill>
                  <a:srgbClr val="C00000"/>
                </a:solidFill>
              </a:rPr>
              <a:t>διαμορφώνεται νομοθεσία </a:t>
            </a:r>
            <a:r>
              <a:rPr lang="el-GR" sz="2400" dirty="0">
                <a:solidFill>
                  <a:srgbClr val="C00000"/>
                </a:solidFill>
              </a:rPr>
              <a:t>προστασίας από την ατμοσφαιρική ρύπανση. </a:t>
            </a:r>
          </a:p>
          <a:p>
            <a:pPr marL="0" indent="0">
              <a:buNone/>
            </a:pPr>
            <a:r>
              <a:rPr lang="el-GR" sz="2400" dirty="0" smtClean="0"/>
              <a:t> </a:t>
            </a:r>
            <a:endParaRPr lang="el-GR" sz="2400" dirty="0"/>
          </a:p>
        </p:txBody>
      </p:sp>
      <p:sp>
        <p:nvSpPr>
          <p:cNvPr id="4" name="Date Placeholder 3"/>
          <p:cNvSpPr>
            <a:spLocks noGrp="1"/>
          </p:cNvSpPr>
          <p:nvPr>
            <p:ph type="dt" sz="half" idx="10"/>
          </p:nvPr>
        </p:nvSpPr>
        <p:spPr/>
        <p:txBody>
          <a:bodyPr/>
          <a:lstStyle/>
          <a:p>
            <a:fld id="{01044A92-FC60-4BE2-861C-60BF25431668}" type="datetime1">
              <a:rPr lang="el-GR" smtClean="0"/>
              <a:t>10/1/2018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10</a:t>
            </a:fld>
            <a:endParaRPr lang="el-GR"/>
          </a:p>
        </p:txBody>
      </p:sp>
    </p:spTree>
    <p:extLst>
      <p:ext uri="{BB962C8B-B14F-4D97-AF65-F5344CB8AC3E}">
        <p14:creationId xmlns:p14="http://schemas.microsoft.com/office/powerpoint/2010/main" val="1574567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1044A92-FC60-4BE2-861C-60BF25431668}" type="datetime1">
              <a:rPr lang="el-GR" smtClean="0"/>
              <a:t>11/1/2018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11</a:t>
            </a:fld>
            <a:endParaRPr lang="el-GR"/>
          </a:p>
        </p:txBody>
      </p:sp>
      <p:sp>
        <p:nvSpPr>
          <p:cNvPr id="3" name="Content Placeholder 2"/>
          <p:cNvSpPr>
            <a:spLocks noGrp="1"/>
          </p:cNvSpPr>
          <p:nvPr>
            <p:ph idx="1"/>
          </p:nvPr>
        </p:nvSpPr>
        <p:spPr>
          <a:xfrm>
            <a:off x="323528" y="1916832"/>
            <a:ext cx="2283732" cy="4525963"/>
          </a:xfrm>
        </p:spPr>
        <p:txBody>
          <a:bodyPr>
            <a:normAutofit/>
          </a:bodyPr>
          <a:lstStyle/>
          <a:p>
            <a:pPr marL="0" indent="0">
              <a:buNone/>
            </a:pPr>
            <a:r>
              <a:rPr lang="el-GR" sz="2400" dirty="0" smtClean="0"/>
              <a:t>Στην Ευρώπη, η σχετική νομοθεσία άρχισε να διαμορφώνεται το 1980.</a:t>
            </a:r>
            <a:endParaRPr lang="el-GR"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7260" y="1635355"/>
            <a:ext cx="6501244" cy="525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457200" y="485800"/>
            <a:ext cx="8229600" cy="1143000"/>
          </a:xfrm>
        </p:spPr>
        <p:txBody>
          <a:bodyPr>
            <a:normAutofit fontScale="90000"/>
          </a:bodyPr>
          <a:lstStyle/>
          <a:p>
            <a:r>
              <a:rPr lang="el-GR" dirty="0" smtClean="0"/>
              <a:t>Ευρωπαϊκή Νομοθεσία – Ατμοσφαιρικοί ρύποι</a:t>
            </a:r>
            <a:endParaRPr lang="el-GR" dirty="0"/>
          </a:p>
        </p:txBody>
      </p:sp>
      <p:sp>
        <p:nvSpPr>
          <p:cNvPr id="9" name="Oval 8"/>
          <p:cNvSpPr/>
          <p:nvPr/>
        </p:nvSpPr>
        <p:spPr>
          <a:xfrm>
            <a:off x="6444208" y="6453336"/>
            <a:ext cx="936104"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Oval 9"/>
          <p:cNvSpPr/>
          <p:nvPr/>
        </p:nvSpPr>
        <p:spPr>
          <a:xfrm>
            <a:off x="7596336" y="6093296"/>
            <a:ext cx="936104"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Oval 10"/>
          <p:cNvSpPr/>
          <p:nvPr/>
        </p:nvSpPr>
        <p:spPr>
          <a:xfrm>
            <a:off x="5364088" y="5661248"/>
            <a:ext cx="936104"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Oval 11"/>
          <p:cNvSpPr/>
          <p:nvPr/>
        </p:nvSpPr>
        <p:spPr>
          <a:xfrm>
            <a:off x="5436096" y="5229200"/>
            <a:ext cx="936104"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Oval 12"/>
          <p:cNvSpPr/>
          <p:nvPr/>
        </p:nvSpPr>
        <p:spPr>
          <a:xfrm>
            <a:off x="5652120" y="4941168"/>
            <a:ext cx="936104"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Oval 13"/>
          <p:cNvSpPr/>
          <p:nvPr/>
        </p:nvSpPr>
        <p:spPr>
          <a:xfrm>
            <a:off x="7020272" y="4581128"/>
            <a:ext cx="1872208"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Oval 14"/>
          <p:cNvSpPr/>
          <p:nvPr/>
        </p:nvSpPr>
        <p:spPr>
          <a:xfrm>
            <a:off x="6660232" y="4293096"/>
            <a:ext cx="936104"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Oval 15"/>
          <p:cNvSpPr/>
          <p:nvPr/>
        </p:nvSpPr>
        <p:spPr>
          <a:xfrm>
            <a:off x="7668344" y="4005064"/>
            <a:ext cx="1224136"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Oval 16"/>
          <p:cNvSpPr/>
          <p:nvPr/>
        </p:nvSpPr>
        <p:spPr>
          <a:xfrm>
            <a:off x="5724128" y="3716734"/>
            <a:ext cx="3096344"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Oval 17"/>
          <p:cNvSpPr/>
          <p:nvPr/>
        </p:nvSpPr>
        <p:spPr>
          <a:xfrm>
            <a:off x="6660232" y="3212976"/>
            <a:ext cx="2384648"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Oval 18"/>
          <p:cNvSpPr/>
          <p:nvPr/>
        </p:nvSpPr>
        <p:spPr>
          <a:xfrm>
            <a:off x="3779912" y="2708920"/>
            <a:ext cx="1592560"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Oval 19"/>
          <p:cNvSpPr/>
          <p:nvPr/>
        </p:nvSpPr>
        <p:spPr>
          <a:xfrm>
            <a:off x="4576192" y="2420888"/>
            <a:ext cx="948680"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82111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normAutofit fontScale="90000"/>
          </a:bodyPr>
          <a:lstStyle/>
          <a:p>
            <a:r>
              <a:rPr lang="el-GR" dirty="0"/>
              <a:t>Εξέλιξη της μελέτης της ρύπανσης της </a:t>
            </a:r>
            <a:r>
              <a:rPr lang="el-GR" dirty="0" smtClean="0"/>
              <a:t>Ατμόσφαιρας</a:t>
            </a:r>
            <a:endParaRPr lang="el-GR" dirty="0"/>
          </a:p>
        </p:txBody>
      </p:sp>
      <p:sp>
        <p:nvSpPr>
          <p:cNvPr id="3" name="Content Placeholder 2"/>
          <p:cNvSpPr>
            <a:spLocks noGrp="1"/>
          </p:cNvSpPr>
          <p:nvPr>
            <p:ph idx="1"/>
          </p:nvPr>
        </p:nvSpPr>
        <p:spPr>
          <a:xfrm>
            <a:off x="179512" y="1999381"/>
            <a:ext cx="8568952" cy="4525963"/>
          </a:xfrm>
        </p:spPr>
        <p:txBody>
          <a:bodyPr>
            <a:normAutofit/>
          </a:bodyPr>
          <a:lstStyle/>
          <a:p>
            <a:r>
              <a:rPr lang="el-GR" sz="2400" dirty="0" smtClean="0"/>
              <a:t>Η </a:t>
            </a:r>
            <a:r>
              <a:rPr lang="el-GR" sz="2400" dirty="0" smtClean="0"/>
              <a:t>ατμοσφαιρική ρύπανση συνδέεται άμεσα με την παγκόσμια βιομηχανική </a:t>
            </a:r>
            <a:r>
              <a:rPr lang="el-GR" sz="2400" dirty="0" smtClean="0"/>
              <a:t>ανάπτυξη (1800-σήμερα).</a:t>
            </a:r>
          </a:p>
          <a:p>
            <a:r>
              <a:rPr lang="el-GR" sz="2400" dirty="0">
                <a:solidFill>
                  <a:srgbClr val="00B050"/>
                </a:solidFill>
              </a:rPr>
              <a:t>Άμεσα, οι επιστήμονες άρχισαν να </a:t>
            </a:r>
            <a:r>
              <a:rPr lang="el-GR" sz="2400" dirty="0" smtClean="0">
                <a:solidFill>
                  <a:srgbClr val="00B050"/>
                </a:solidFill>
              </a:rPr>
              <a:t>ερευνούν τη </a:t>
            </a:r>
            <a:r>
              <a:rPr lang="el-GR" sz="2400" dirty="0">
                <a:solidFill>
                  <a:srgbClr val="00B050"/>
                </a:solidFill>
              </a:rPr>
              <a:t>σχέση της </a:t>
            </a:r>
            <a:r>
              <a:rPr lang="el-GR" sz="2400" dirty="0" smtClean="0">
                <a:solidFill>
                  <a:srgbClr val="00B050"/>
                </a:solidFill>
              </a:rPr>
              <a:t>αέριας </a:t>
            </a:r>
            <a:r>
              <a:rPr lang="el-GR" sz="2400" dirty="0">
                <a:solidFill>
                  <a:srgbClr val="00B050"/>
                </a:solidFill>
              </a:rPr>
              <a:t>ρύπανσης </a:t>
            </a:r>
            <a:r>
              <a:rPr lang="el-GR" sz="2400" dirty="0" smtClean="0">
                <a:solidFill>
                  <a:srgbClr val="00B050"/>
                </a:solidFill>
              </a:rPr>
              <a:t>με την υγεία </a:t>
            </a:r>
            <a:r>
              <a:rPr lang="el-GR" sz="2000" dirty="0" smtClean="0">
                <a:solidFill>
                  <a:srgbClr val="00B050"/>
                </a:solidFill>
              </a:rPr>
              <a:t>(</a:t>
            </a:r>
            <a:r>
              <a:rPr lang="el-GR" sz="2000" dirty="0">
                <a:solidFill>
                  <a:srgbClr val="00B050"/>
                </a:solidFill>
              </a:rPr>
              <a:t>άσθμα, πνευμονικές &amp; καρδιαγγειακές παθήσεις, πρόωρες γεννήσεις και </a:t>
            </a:r>
            <a:r>
              <a:rPr lang="el-GR" sz="2000" dirty="0">
                <a:solidFill>
                  <a:srgbClr val="00B050"/>
                </a:solidFill>
              </a:rPr>
              <a:t>θάνατος; το </a:t>
            </a:r>
            <a:r>
              <a:rPr lang="el-GR" sz="2000" dirty="0">
                <a:solidFill>
                  <a:srgbClr val="00B050"/>
                </a:solidFill>
              </a:rPr>
              <a:t>2013, </a:t>
            </a:r>
            <a:r>
              <a:rPr lang="en-US" sz="2000" dirty="0">
                <a:solidFill>
                  <a:srgbClr val="00B050"/>
                </a:solidFill>
              </a:rPr>
              <a:t>o WHO </a:t>
            </a:r>
            <a:r>
              <a:rPr lang="el-GR" sz="2000" dirty="0">
                <a:solidFill>
                  <a:srgbClr val="00B050"/>
                </a:solidFill>
              </a:rPr>
              <a:t>συμπέρανε επίσημα πως η ρύπανση της ατμόσφαιρας προκαλεί </a:t>
            </a:r>
            <a:r>
              <a:rPr lang="el-GR" sz="2000" dirty="0">
                <a:solidFill>
                  <a:srgbClr val="00B050"/>
                </a:solidFill>
              </a:rPr>
              <a:t>καρκινογενέσεις)</a:t>
            </a:r>
            <a:r>
              <a:rPr lang="el-GR" sz="2400" dirty="0">
                <a:solidFill>
                  <a:srgbClr val="00B050"/>
                </a:solidFill>
              </a:rPr>
              <a:t>. </a:t>
            </a:r>
            <a:endParaRPr lang="el-GR" sz="2400" dirty="0" smtClean="0">
              <a:solidFill>
                <a:srgbClr val="00B050"/>
              </a:solidFill>
            </a:endParaRPr>
          </a:p>
          <a:p>
            <a:endParaRPr lang="el-GR" sz="2400" dirty="0">
              <a:solidFill>
                <a:srgbClr val="00B050"/>
              </a:solidFill>
            </a:endParaRPr>
          </a:p>
          <a:p>
            <a:endParaRPr lang="el-GR" sz="2400" dirty="0">
              <a:solidFill>
                <a:srgbClr val="00B050"/>
              </a:solidFill>
            </a:endParaRPr>
          </a:p>
          <a:p>
            <a:r>
              <a:rPr lang="el-GR" sz="2400" dirty="0" smtClean="0">
                <a:solidFill>
                  <a:srgbClr val="C00000"/>
                </a:solidFill>
              </a:rPr>
              <a:t>Παράλληλα</a:t>
            </a:r>
            <a:r>
              <a:rPr lang="el-GR" sz="2400" dirty="0">
                <a:solidFill>
                  <a:srgbClr val="C00000"/>
                </a:solidFill>
              </a:rPr>
              <a:t>, άρχισε να </a:t>
            </a:r>
            <a:r>
              <a:rPr lang="el-GR" sz="2400" dirty="0" smtClean="0">
                <a:solidFill>
                  <a:srgbClr val="C00000"/>
                </a:solidFill>
              </a:rPr>
              <a:t>διαμορφώνεται νομοθεσία </a:t>
            </a:r>
            <a:r>
              <a:rPr lang="el-GR" sz="2400" dirty="0">
                <a:solidFill>
                  <a:srgbClr val="C00000"/>
                </a:solidFill>
              </a:rPr>
              <a:t>προστασίας από την ατμοσφαιρική ρύπανση. </a:t>
            </a:r>
          </a:p>
          <a:p>
            <a:pPr marL="0" indent="0">
              <a:buNone/>
            </a:pPr>
            <a:r>
              <a:rPr lang="el-GR" sz="2400" dirty="0" smtClean="0"/>
              <a:t> </a:t>
            </a:r>
            <a:endParaRPr lang="el-GR" sz="2400" dirty="0"/>
          </a:p>
        </p:txBody>
      </p:sp>
      <p:sp>
        <p:nvSpPr>
          <p:cNvPr id="4" name="Date Placeholder 3"/>
          <p:cNvSpPr>
            <a:spLocks noGrp="1"/>
          </p:cNvSpPr>
          <p:nvPr>
            <p:ph type="dt" sz="half" idx="10"/>
          </p:nvPr>
        </p:nvSpPr>
        <p:spPr/>
        <p:txBody>
          <a:bodyPr/>
          <a:lstStyle/>
          <a:p>
            <a:fld id="{01044A92-FC60-4BE2-861C-60BF25431668}" type="datetime1">
              <a:rPr lang="el-GR" smtClean="0"/>
              <a:t>11/1/2018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12</a:t>
            </a:fld>
            <a:endParaRPr lang="el-G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4571" y="2060848"/>
            <a:ext cx="6347949"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V="1">
            <a:off x="2474391" y="4473116"/>
            <a:ext cx="945481" cy="7560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321" y="2678038"/>
            <a:ext cx="606742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p:nvPr/>
        </p:nvCxnSpPr>
        <p:spPr>
          <a:xfrm flipH="1" flipV="1">
            <a:off x="2195736" y="4221088"/>
            <a:ext cx="216024" cy="104411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19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571" y="2060848"/>
            <a:ext cx="6347949"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485800"/>
            <a:ext cx="8229600" cy="1143000"/>
          </a:xfrm>
        </p:spPr>
        <p:txBody>
          <a:bodyPr>
            <a:normAutofit fontScale="90000"/>
          </a:bodyPr>
          <a:lstStyle/>
          <a:p>
            <a:r>
              <a:rPr lang="el-GR" dirty="0" smtClean="0"/>
              <a:t>Ευρωπαϊκή Νομοθεσία – Ατμοσφαιρικοί ρύποι</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11/1/2018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13</a:t>
            </a:fld>
            <a:endParaRPr lang="el-GR"/>
          </a:p>
        </p:txBody>
      </p:sp>
      <p:pic>
        <p:nvPicPr>
          <p:cNvPr id="11266" name="Picture 2" descr="Image result for air quality legislation E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0" y="2105819"/>
            <a:ext cx="6096000" cy="35147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19672" y="5733256"/>
            <a:ext cx="5976664" cy="369332"/>
          </a:xfrm>
          <a:prstGeom prst="rect">
            <a:avLst/>
          </a:prstGeom>
          <a:noFill/>
        </p:spPr>
        <p:txBody>
          <a:bodyPr wrap="square" rtlCol="0">
            <a:spAutoFit/>
          </a:bodyPr>
          <a:lstStyle/>
          <a:p>
            <a:r>
              <a:rPr lang="en-US" dirty="0">
                <a:hlinkClick r:id="rId4"/>
              </a:rPr>
              <a:t>http://</a:t>
            </a:r>
            <a:r>
              <a:rPr lang="en-US" dirty="0" smtClean="0">
                <a:hlinkClick r:id="rId4"/>
              </a:rPr>
              <a:t>ec.europa.eu/environment/air/reduction/index.htm</a:t>
            </a:r>
            <a:r>
              <a:rPr lang="el-GR" dirty="0" smtClean="0"/>
              <a:t> </a:t>
            </a:r>
            <a:endParaRPr lang="el-GR" dirty="0"/>
          </a:p>
        </p:txBody>
      </p:sp>
      <p:pic>
        <p:nvPicPr>
          <p:cNvPr id="11268" name="Picture 4" descr="Image result for ec legislation air pollu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701" y="3367230"/>
            <a:ext cx="6096000" cy="3514726"/>
          </a:xfrm>
          <a:prstGeom prst="rect">
            <a:avLst/>
          </a:prstGeom>
          <a:noFill/>
          <a:extLst>
            <a:ext uri="{909E8E84-426E-40DD-AFC4-6F175D3DCCD1}">
              <a14:hiddenFill xmlns:a14="http://schemas.microsoft.com/office/drawing/2010/main">
                <a:solidFill>
                  <a:srgbClr val="FFFFFF"/>
                </a:solidFill>
              </a14:hiddenFill>
            </a:ext>
          </a:extLst>
        </p:spPr>
      </p:pic>
      <p:sp>
        <p:nvSpPr>
          <p:cNvPr id="8" name="Pentagon 7"/>
          <p:cNvSpPr/>
          <p:nvPr/>
        </p:nvSpPr>
        <p:spPr>
          <a:xfrm>
            <a:off x="1475656" y="3501008"/>
            <a:ext cx="2088232" cy="1224136"/>
          </a:xfrm>
          <a:prstGeom prst="homePlate">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0291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21" y="2678038"/>
            <a:ext cx="606742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485800"/>
            <a:ext cx="8229600" cy="1143000"/>
          </a:xfrm>
        </p:spPr>
        <p:txBody>
          <a:bodyPr>
            <a:normAutofit fontScale="90000"/>
          </a:bodyPr>
          <a:lstStyle/>
          <a:p>
            <a:r>
              <a:rPr lang="el-GR" dirty="0" smtClean="0"/>
              <a:t>Ευρωπαϊκή Νομοθεσία – Ατμοσφαιρικοί ρύποι</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11/1/2018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14</a:t>
            </a:fld>
            <a:endParaRPr lang="el-GR"/>
          </a:p>
        </p:txBody>
      </p:sp>
      <p:sp>
        <p:nvSpPr>
          <p:cNvPr id="7" name="TextBox 6"/>
          <p:cNvSpPr txBox="1"/>
          <p:nvPr/>
        </p:nvSpPr>
        <p:spPr>
          <a:xfrm>
            <a:off x="1619672" y="5733256"/>
            <a:ext cx="5976664" cy="923330"/>
          </a:xfrm>
          <a:prstGeom prst="rect">
            <a:avLst/>
          </a:prstGeom>
          <a:noFill/>
        </p:spPr>
        <p:txBody>
          <a:bodyPr wrap="square" rtlCol="0">
            <a:spAutoFit/>
          </a:bodyPr>
          <a:lstStyle/>
          <a:p>
            <a:r>
              <a:rPr lang="en-US" dirty="0">
                <a:hlinkClick r:id="rId3"/>
              </a:rPr>
              <a:t>http://eur-lex.europa.eu/legal-content/EN/TXT/?</a:t>
            </a:r>
            <a:r>
              <a:rPr lang="en-US" dirty="0" smtClean="0">
                <a:hlinkClick r:id="rId3"/>
              </a:rPr>
              <a:t>qid=1486474738782&amp;uri=CELEX:02008L0050-20150918</a:t>
            </a:r>
            <a:r>
              <a:rPr lang="el-GR" dirty="0" smtClean="0"/>
              <a:t> </a:t>
            </a:r>
            <a:endParaRPr lang="el-GR" dirty="0"/>
          </a:p>
        </p:txBody>
      </p:sp>
      <p:sp>
        <p:nvSpPr>
          <p:cNvPr id="3" name="Content Placeholder 2"/>
          <p:cNvSpPr>
            <a:spLocks noGrp="1"/>
          </p:cNvSpPr>
          <p:nvPr>
            <p:ph idx="1"/>
          </p:nvPr>
        </p:nvSpPr>
        <p:spPr/>
        <p:txBody>
          <a:bodyPr/>
          <a:lstStyle/>
          <a:p>
            <a:endParaRPr lang="el-GR" dirty="0"/>
          </a:p>
        </p:txBody>
      </p:sp>
      <p:pic>
        <p:nvPicPr>
          <p:cNvPr id="1331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659" y="1700808"/>
            <a:ext cx="374332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1585937"/>
            <a:ext cx="374332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4437112"/>
            <a:ext cx="592455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3390" y="3733534"/>
            <a:ext cx="38290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323528" y="3501008"/>
            <a:ext cx="93610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SO2</a:t>
            </a:r>
            <a:endParaRPr lang="el-GR" sz="2000" b="1" dirty="0"/>
          </a:p>
        </p:txBody>
      </p:sp>
      <p:sp>
        <p:nvSpPr>
          <p:cNvPr id="14" name="Oval 13"/>
          <p:cNvSpPr/>
          <p:nvPr/>
        </p:nvSpPr>
        <p:spPr>
          <a:xfrm>
            <a:off x="7876" y="4049452"/>
            <a:ext cx="93610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O3</a:t>
            </a:r>
            <a:endParaRPr lang="el-GR" sz="2000" b="1" dirty="0"/>
          </a:p>
        </p:txBody>
      </p:sp>
      <p:sp>
        <p:nvSpPr>
          <p:cNvPr id="15" name="Oval 14"/>
          <p:cNvSpPr/>
          <p:nvPr/>
        </p:nvSpPr>
        <p:spPr>
          <a:xfrm>
            <a:off x="7956376" y="2132856"/>
            <a:ext cx="93610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N</a:t>
            </a:r>
            <a:r>
              <a:rPr lang="en-US" sz="2000" b="1" dirty="0" smtClean="0"/>
              <a:t>O2</a:t>
            </a:r>
            <a:endParaRPr lang="el-GR" sz="2000" b="1" dirty="0"/>
          </a:p>
        </p:txBody>
      </p:sp>
      <p:sp>
        <p:nvSpPr>
          <p:cNvPr id="16" name="Oval 15"/>
          <p:cNvSpPr/>
          <p:nvPr/>
        </p:nvSpPr>
        <p:spPr>
          <a:xfrm>
            <a:off x="8063297" y="4272398"/>
            <a:ext cx="93610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CO</a:t>
            </a:r>
            <a:endParaRPr lang="el-GR" sz="2000" b="1" dirty="0"/>
          </a:p>
        </p:txBody>
      </p:sp>
    </p:spTree>
    <p:extLst>
      <p:ext uri="{BB962C8B-B14F-4D97-AF65-F5344CB8AC3E}">
        <p14:creationId xmlns:p14="http://schemas.microsoft.com/office/powerpoint/2010/main" val="23665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3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315" y="1829618"/>
            <a:ext cx="39528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485800"/>
            <a:ext cx="8229600" cy="1143000"/>
          </a:xfrm>
        </p:spPr>
        <p:txBody>
          <a:bodyPr>
            <a:normAutofit fontScale="90000"/>
          </a:bodyPr>
          <a:lstStyle/>
          <a:p>
            <a:r>
              <a:rPr lang="el-GR" dirty="0" smtClean="0"/>
              <a:t>Ευρωπαϊκή Νομοθεσία – Ατμοσφαιρικοί ρύποι</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10/1/2018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15</a:t>
            </a:fld>
            <a:endParaRPr lang="el-GR"/>
          </a:p>
        </p:txBody>
      </p:sp>
      <p:sp>
        <p:nvSpPr>
          <p:cNvPr id="7" name="TextBox 6"/>
          <p:cNvSpPr txBox="1"/>
          <p:nvPr/>
        </p:nvSpPr>
        <p:spPr>
          <a:xfrm>
            <a:off x="1619672" y="5733256"/>
            <a:ext cx="5976664" cy="923330"/>
          </a:xfrm>
          <a:prstGeom prst="rect">
            <a:avLst/>
          </a:prstGeom>
          <a:noFill/>
        </p:spPr>
        <p:txBody>
          <a:bodyPr wrap="square" rtlCol="0">
            <a:spAutoFit/>
          </a:bodyPr>
          <a:lstStyle/>
          <a:p>
            <a:r>
              <a:rPr lang="en-US" dirty="0">
                <a:hlinkClick r:id="rId3"/>
              </a:rPr>
              <a:t>http://eur-lex.europa.eu/legal-content/EN/TXT/?</a:t>
            </a:r>
            <a:r>
              <a:rPr lang="en-US" dirty="0" smtClean="0">
                <a:hlinkClick r:id="rId3"/>
              </a:rPr>
              <a:t>qid=1486474738782&amp;uri=CELEX:02008L0050-20150918</a:t>
            </a:r>
            <a:r>
              <a:rPr lang="el-GR" dirty="0" smtClean="0"/>
              <a:t> </a:t>
            </a:r>
            <a:endParaRPr lang="el-GR" dirty="0"/>
          </a:p>
        </p:txBody>
      </p:sp>
      <p:sp>
        <p:nvSpPr>
          <p:cNvPr id="3" name="Content Placeholder 2"/>
          <p:cNvSpPr>
            <a:spLocks noGrp="1"/>
          </p:cNvSpPr>
          <p:nvPr>
            <p:ph idx="1"/>
          </p:nvPr>
        </p:nvSpPr>
        <p:spPr/>
        <p:txBody>
          <a:bodyPr/>
          <a:lstStyle/>
          <a:p>
            <a:endParaRPr lang="el-GR" dirty="0"/>
          </a:p>
        </p:txBody>
      </p:sp>
      <p:sp>
        <p:nvSpPr>
          <p:cNvPr id="15" name="Oval 14"/>
          <p:cNvSpPr/>
          <p:nvPr/>
        </p:nvSpPr>
        <p:spPr>
          <a:xfrm>
            <a:off x="7956376" y="2060848"/>
            <a:ext cx="1368152"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PM2.5</a:t>
            </a:r>
            <a:endParaRPr lang="el-GR" sz="2000" b="1" dirty="0"/>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637" y="1781199"/>
            <a:ext cx="393382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107504" y="1412776"/>
            <a:ext cx="129614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PM10</a:t>
            </a:r>
            <a:endParaRPr lang="el-GR" sz="2000" b="1" dirty="0"/>
          </a:p>
        </p:txBody>
      </p:sp>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436" y="3789040"/>
            <a:ext cx="382905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13"/>
          <p:cNvSpPr/>
          <p:nvPr/>
        </p:nvSpPr>
        <p:spPr>
          <a:xfrm>
            <a:off x="7876" y="3398858"/>
            <a:ext cx="93610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t>Pb</a:t>
            </a:r>
            <a:endParaRPr lang="en-US" sz="2000" b="1" dirty="0" smtClean="0"/>
          </a:p>
        </p:txBody>
      </p:sp>
      <p:pic>
        <p:nvPicPr>
          <p:cNvPr id="153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6322" y="4316123"/>
            <a:ext cx="29813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7042090" y="5013176"/>
            <a:ext cx="199440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Benzene (C6H6)</a:t>
            </a:r>
            <a:endParaRPr lang="el-GR" sz="2000" b="1" dirty="0"/>
          </a:p>
        </p:txBody>
      </p:sp>
      <p:pic>
        <p:nvPicPr>
          <p:cNvPr id="1536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016" y="2924944"/>
            <a:ext cx="404812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0"/>
          <p:cNvSpPr/>
          <p:nvPr/>
        </p:nvSpPr>
        <p:spPr>
          <a:xfrm>
            <a:off x="5724128" y="3717032"/>
            <a:ext cx="3293621" cy="470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As, Cd, Ni, </a:t>
            </a:r>
            <a:r>
              <a:rPr lang="en-US" sz="2000" b="1" dirty="0"/>
              <a:t>C</a:t>
            </a:r>
            <a:r>
              <a:rPr lang="en-US" sz="2000" b="1" baseline="-25000" dirty="0"/>
              <a:t>20</a:t>
            </a:r>
            <a:r>
              <a:rPr lang="en-US" sz="2000" b="1" dirty="0"/>
              <a:t>H</a:t>
            </a:r>
            <a:r>
              <a:rPr lang="en-US" sz="2000" b="1" baseline="-25000" dirty="0"/>
              <a:t>12</a:t>
            </a:r>
            <a:endParaRPr lang="el-GR" sz="2000" b="1" dirty="0"/>
          </a:p>
        </p:txBody>
      </p:sp>
      <p:pic>
        <p:nvPicPr>
          <p:cNvPr id="1536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673" y="3478985"/>
            <a:ext cx="6264417" cy="3384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33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normAutofit fontScale="90000"/>
          </a:bodyPr>
          <a:lstStyle/>
          <a:p>
            <a:r>
              <a:rPr lang="el-GR" dirty="0" smtClean="0"/>
              <a:t>Εθνική Νομοθεσία – </a:t>
            </a:r>
            <a:br>
              <a:rPr lang="el-GR" dirty="0" smtClean="0"/>
            </a:br>
            <a:r>
              <a:rPr lang="el-GR" dirty="0" smtClean="0"/>
              <a:t>Ατμοσφαιρικοί ρύποι</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11/1/2018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16</a:t>
            </a:fld>
            <a:endParaRPr lang="el-GR"/>
          </a:p>
        </p:txBody>
      </p:sp>
      <p:sp>
        <p:nvSpPr>
          <p:cNvPr id="7" name="TextBox 6"/>
          <p:cNvSpPr txBox="1"/>
          <p:nvPr/>
        </p:nvSpPr>
        <p:spPr>
          <a:xfrm>
            <a:off x="539552" y="5733256"/>
            <a:ext cx="7848872" cy="646331"/>
          </a:xfrm>
          <a:prstGeom prst="rect">
            <a:avLst/>
          </a:prstGeom>
          <a:noFill/>
        </p:spPr>
        <p:txBody>
          <a:bodyPr wrap="square" rtlCol="0">
            <a:spAutoFit/>
          </a:bodyPr>
          <a:lstStyle/>
          <a:p>
            <a:r>
              <a:rPr lang="el-GR" i="1" dirty="0" smtClean="0"/>
              <a:t>Οδηγίες 2008/50/ΕΚ </a:t>
            </a:r>
            <a:r>
              <a:rPr lang="el-GR" i="1" dirty="0"/>
              <a:t>(ΚΥΑ ΗΠ 14122/549/Ε103, ΦΕΚ 488Β/30.3.11</a:t>
            </a:r>
            <a:r>
              <a:rPr lang="el-GR" i="1" dirty="0" smtClean="0"/>
              <a:t>), </a:t>
            </a:r>
            <a:r>
              <a:rPr lang="el-GR" dirty="0"/>
              <a:t>ΚΥΑ 70601 (ΦΕΚ 3272Β/23.12.13) </a:t>
            </a:r>
            <a:r>
              <a:rPr lang="el-GR" i="1" dirty="0" smtClean="0"/>
              <a:t>. </a:t>
            </a:r>
            <a:endParaRPr lang="el-GR" i="1" dirty="0"/>
          </a:p>
        </p:txBody>
      </p:sp>
      <p:sp>
        <p:nvSpPr>
          <p:cNvPr id="3" name="Content Placeholder 2"/>
          <p:cNvSpPr>
            <a:spLocks noGrp="1"/>
          </p:cNvSpPr>
          <p:nvPr>
            <p:ph idx="1"/>
          </p:nvPr>
        </p:nvSpPr>
        <p:spPr>
          <a:xfrm>
            <a:off x="457200" y="1783357"/>
            <a:ext cx="8229600" cy="4525963"/>
          </a:xfrm>
        </p:spPr>
        <p:txBody>
          <a:bodyPr>
            <a:normAutofit/>
          </a:bodyPr>
          <a:lstStyle/>
          <a:p>
            <a:pPr marL="0" indent="0">
              <a:buNone/>
            </a:pPr>
            <a:r>
              <a:rPr lang="el-GR" sz="2400" dirty="0"/>
              <a:t>Τα όρια λήψης εκτάκτων μέτρων που ισχύουν για </a:t>
            </a:r>
            <a:r>
              <a:rPr lang="el-GR" sz="2400" dirty="0" smtClean="0"/>
              <a:t>την αντιμετώπιση </a:t>
            </a:r>
            <a:r>
              <a:rPr lang="el-GR" sz="2400" dirty="0"/>
              <a:t>της ατμοσφαιρικής </a:t>
            </a:r>
            <a:r>
              <a:rPr lang="el-GR" sz="2400" dirty="0" smtClean="0"/>
              <a:t>ρύπανσης:</a:t>
            </a:r>
            <a:endParaRPr lang="el-GR" sz="2400"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715641"/>
            <a:ext cx="401955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2711102"/>
            <a:ext cx="512445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7267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9856"/>
            <a:ext cx="8229600" cy="1143000"/>
          </a:xfrm>
        </p:spPr>
        <p:txBody>
          <a:bodyPr>
            <a:normAutofit fontScale="90000"/>
          </a:bodyPr>
          <a:lstStyle/>
          <a:p>
            <a:r>
              <a:rPr lang="el-GR" dirty="0"/>
              <a:t>Πρόγραμμα διδασκαλίας μαθήματος</a:t>
            </a:r>
            <a:br>
              <a:rPr lang="el-GR" dirty="0"/>
            </a:br>
            <a:r>
              <a:rPr lang="el-GR" dirty="0"/>
              <a:t>Περιεχόμενα </a:t>
            </a:r>
            <a:r>
              <a:rPr lang="el-GR" dirty="0" smtClean="0"/>
              <a:t>μαθημάτων</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10/1/2018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17</a:t>
            </a:fld>
            <a:endParaRPr lang="el-GR"/>
          </a:p>
        </p:txBody>
      </p:sp>
      <p:pic>
        <p:nvPicPr>
          <p:cNvPr id="308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77" y="2276872"/>
            <a:ext cx="7885663" cy="223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ular Callout 7"/>
          <p:cNvSpPr/>
          <p:nvPr/>
        </p:nvSpPr>
        <p:spPr>
          <a:xfrm>
            <a:off x="1259632" y="5085184"/>
            <a:ext cx="6552728" cy="1008112"/>
          </a:xfrm>
          <a:prstGeom prst="wedgeRectCallout">
            <a:avLst>
              <a:gd name="adj1" fmla="val -19465"/>
              <a:gd name="adj2" fmla="val -2827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Μαθήματα2-4: </a:t>
            </a:r>
            <a:r>
              <a:rPr lang="el-GR" dirty="0"/>
              <a:t>Ατμοσφαιρικοί ρύποι και πηγές </a:t>
            </a:r>
            <a:r>
              <a:rPr lang="el-GR" dirty="0" smtClean="0"/>
              <a:t>ρύπανσης - Δημιουργία </a:t>
            </a:r>
            <a:r>
              <a:rPr lang="el-GR" dirty="0"/>
              <a:t>και εξέλιξη ατμοσφαιρικής ρύπανσης </a:t>
            </a:r>
          </a:p>
        </p:txBody>
      </p:sp>
    </p:spTree>
    <p:extLst>
      <p:ext uri="{BB962C8B-B14F-4D97-AF65-F5344CB8AC3E}">
        <p14:creationId xmlns:p14="http://schemas.microsoft.com/office/powerpoint/2010/main" val="94695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Image result for natural anthropogenic pollutant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44" t="31201" r="34272" b="3719"/>
          <a:stretch/>
        </p:blipFill>
        <p:spPr bwMode="auto">
          <a:xfrm>
            <a:off x="7003082" y="1506134"/>
            <a:ext cx="2105422" cy="16938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85800"/>
            <a:ext cx="8229600" cy="1143000"/>
          </a:xfrm>
        </p:spPr>
        <p:txBody>
          <a:bodyPr>
            <a:normAutofit fontScale="90000"/>
          </a:bodyPr>
          <a:lstStyle/>
          <a:p>
            <a:r>
              <a:rPr lang="el-GR" dirty="0" smtClean="0"/>
              <a:t>Κατηγοριοποίηση ρύπανσης - ρύπων</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10/1/2018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18</a:t>
            </a:fld>
            <a:endParaRPr lang="el-GR"/>
          </a:p>
        </p:txBody>
      </p:sp>
      <p:sp>
        <p:nvSpPr>
          <p:cNvPr id="8" name="Content Placeholder 2"/>
          <p:cNvSpPr txBox="1">
            <a:spLocks/>
          </p:cNvSpPr>
          <p:nvPr/>
        </p:nvSpPr>
        <p:spPr>
          <a:xfrm>
            <a:off x="467544"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l-GR" dirty="0" smtClean="0"/>
              <a:t> </a:t>
            </a:r>
          </a:p>
          <a:p>
            <a:pPr marL="514350" indent="-514350">
              <a:buFont typeface="+mj-lt"/>
              <a:buAutoNum type="arabicPeriod"/>
            </a:pPr>
            <a:r>
              <a:rPr lang="el-GR" dirty="0" smtClean="0"/>
              <a:t> </a:t>
            </a:r>
          </a:p>
          <a:p>
            <a:pPr marL="514350" indent="-514350">
              <a:buFont typeface="+mj-lt"/>
              <a:buAutoNum type="arabicPeriod"/>
            </a:pPr>
            <a:r>
              <a:rPr lang="el-GR" dirty="0"/>
              <a:t> </a:t>
            </a:r>
            <a:endParaRPr lang="el-GR" dirty="0" smtClean="0"/>
          </a:p>
          <a:p>
            <a:pPr marL="514350" indent="-514350">
              <a:buFont typeface="+mj-lt"/>
              <a:buAutoNum type="arabicPeriod"/>
            </a:pPr>
            <a:r>
              <a:rPr lang="el-GR" dirty="0"/>
              <a:t> </a:t>
            </a:r>
            <a:endParaRPr lang="el-GR" dirty="0" smtClean="0"/>
          </a:p>
          <a:p>
            <a:pPr marL="514350" indent="-514350">
              <a:buFont typeface="+mj-lt"/>
              <a:buAutoNum type="arabicPeriod"/>
            </a:pPr>
            <a:r>
              <a:rPr lang="el-GR" dirty="0"/>
              <a:t> </a:t>
            </a:r>
          </a:p>
        </p:txBody>
      </p:sp>
      <p:sp>
        <p:nvSpPr>
          <p:cNvPr id="3" name="Content Placeholder 2"/>
          <p:cNvSpPr>
            <a:spLocks noGrp="1"/>
          </p:cNvSpPr>
          <p:nvPr>
            <p:ph idx="1"/>
          </p:nvPr>
        </p:nvSpPr>
        <p:spPr>
          <a:xfrm>
            <a:off x="1043608" y="1783357"/>
            <a:ext cx="8229600" cy="4525963"/>
          </a:xfrm>
        </p:spPr>
        <p:txBody>
          <a:bodyPr/>
          <a:lstStyle/>
          <a:p>
            <a:pPr marL="0" indent="0">
              <a:buNone/>
            </a:pPr>
            <a:r>
              <a:rPr lang="el-GR" dirty="0" smtClean="0">
                <a:solidFill>
                  <a:srgbClr val="C00000"/>
                </a:solidFill>
              </a:rPr>
              <a:t>Φυσικής </a:t>
            </a:r>
            <a:r>
              <a:rPr lang="en-US" dirty="0"/>
              <a:t>– </a:t>
            </a:r>
            <a:r>
              <a:rPr lang="el-GR" dirty="0"/>
              <a:t>Ανθρωπογενούς </a:t>
            </a:r>
            <a:r>
              <a:rPr lang="el-GR" dirty="0" smtClean="0"/>
              <a:t>προέλευσης</a:t>
            </a:r>
          </a:p>
          <a:p>
            <a:pPr marL="0" indent="0">
              <a:buNone/>
            </a:pPr>
            <a:r>
              <a:rPr lang="el-GR" dirty="0">
                <a:solidFill>
                  <a:srgbClr val="C00000"/>
                </a:solidFill>
              </a:rPr>
              <a:t>1</a:t>
            </a:r>
            <a:r>
              <a:rPr lang="el-GR" dirty="0" smtClean="0">
                <a:solidFill>
                  <a:srgbClr val="C00000"/>
                </a:solidFill>
              </a:rPr>
              <a:t>γενείς (Παραγωγή)</a:t>
            </a:r>
            <a:r>
              <a:rPr lang="el-GR" dirty="0" smtClean="0"/>
              <a:t> </a:t>
            </a:r>
            <a:r>
              <a:rPr lang="en-US" dirty="0"/>
              <a:t>– </a:t>
            </a:r>
            <a:r>
              <a:rPr lang="el-GR" dirty="0" smtClean="0"/>
              <a:t>2γενείς (Δημιουργία)</a:t>
            </a:r>
            <a:endParaRPr lang="el-GR" dirty="0"/>
          </a:p>
          <a:p>
            <a:pPr marL="0" indent="0">
              <a:buNone/>
            </a:pPr>
            <a:r>
              <a:rPr lang="el-GR" dirty="0">
                <a:solidFill>
                  <a:srgbClr val="C00000"/>
                </a:solidFill>
              </a:rPr>
              <a:t>Αέριοι </a:t>
            </a:r>
            <a:r>
              <a:rPr lang="en-US" dirty="0"/>
              <a:t>– </a:t>
            </a:r>
            <a:r>
              <a:rPr lang="el-GR" dirty="0"/>
              <a:t>Σωματιδιακοί ρύποι</a:t>
            </a:r>
          </a:p>
          <a:p>
            <a:pPr marL="0" indent="0">
              <a:buNone/>
            </a:pPr>
            <a:r>
              <a:rPr lang="el-GR" dirty="0">
                <a:solidFill>
                  <a:srgbClr val="C00000"/>
                </a:solidFill>
              </a:rPr>
              <a:t>Οργανικοί</a:t>
            </a:r>
            <a:r>
              <a:rPr lang="el-GR" dirty="0"/>
              <a:t> – Ανόργανοι ρύποι</a:t>
            </a:r>
          </a:p>
          <a:p>
            <a:pPr marL="0" indent="0">
              <a:buNone/>
            </a:pPr>
            <a:r>
              <a:rPr lang="el-GR" dirty="0"/>
              <a:t>Χωρική κλίμακα (τοπική, αστική, </a:t>
            </a:r>
            <a:r>
              <a:rPr lang="el-GR" dirty="0" err="1"/>
              <a:t>περιφερ</a:t>
            </a:r>
            <a:r>
              <a:rPr lang="el-GR" dirty="0"/>
              <a:t>., </a:t>
            </a:r>
            <a:r>
              <a:rPr lang="el-GR" dirty="0" err="1"/>
              <a:t>παγκόσ</a:t>
            </a:r>
            <a:r>
              <a:rPr lang="el-GR" dirty="0"/>
              <a:t>.)</a:t>
            </a:r>
          </a:p>
          <a:p>
            <a:pPr marL="0" indent="0">
              <a:buNone/>
            </a:pPr>
            <a:r>
              <a:rPr lang="el-GR" dirty="0">
                <a:solidFill>
                  <a:srgbClr val="C00000"/>
                </a:solidFill>
              </a:rPr>
              <a:t>Εξωτερικού </a:t>
            </a:r>
            <a:r>
              <a:rPr lang="el-GR" dirty="0"/>
              <a:t>– Εσωτερικού χώρου</a:t>
            </a:r>
          </a:p>
          <a:p>
            <a:pPr marL="0" indent="0">
              <a:buNone/>
            </a:pPr>
            <a:endParaRPr lang="el-GR" dirty="0"/>
          </a:p>
          <a:p>
            <a:pPr marL="0" indent="0">
              <a:buNone/>
            </a:pPr>
            <a:endParaRPr lang="el-GR" dirty="0"/>
          </a:p>
        </p:txBody>
      </p:sp>
    </p:spTree>
    <p:extLst>
      <p:ext uri="{BB962C8B-B14F-4D97-AF65-F5344CB8AC3E}">
        <p14:creationId xmlns:p14="http://schemas.microsoft.com/office/powerpoint/2010/main" val="413010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lstStyle/>
          <a:p>
            <a:r>
              <a:rPr lang="el-GR" dirty="0" smtClean="0"/>
              <a:t>Πηγές ατμοσφαιρικής ρύπανσης</a:t>
            </a:r>
            <a:endParaRPr lang="el-GR" dirty="0"/>
          </a:p>
        </p:txBody>
      </p:sp>
      <p:sp>
        <p:nvSpPr>
          <p:cNvPr id="3" name="Content Placeholder 2"/>
          <p:cNvSpPr>
            <a:spLocks noGrp="1"/>
          </p:cNvSpPr>
          <p:nvPr>
            <p:ph idx="1"/>
          </p:nvPr>
        </p:nvSpPr>
        <p:spPr>
          <a:xfrm>
            <a:off x="878904" y="1600200"/>
            <a:ext cx="8229600" cy="4525963"/>
          </a:xfrm>
        </p:spPr>
        <p:txBody>
          <a:bodyPr>
            <a:normAutofit lnSpcReduction="10000"/>
          </a:bodyPr>
          <a:lstStyle/>
          <a:p>
            <a:pPr marL="0" indent="0">
              <a:buNone/>
            </a:pPr>
            <a:r>
              <a:rPr lang="el-GR" dirty="0">
                <a:solidFill>
                  <a:srgbClr val="00B050"/>
                </a:solidFill>
              </a:rPr>
              <a:t>Ηφαίστεια</a:t>
            </a:r>
          </a:p>
          <a:p>
            <a:pPr marL="0" indent="0">
              <a:buNone/>
            </a:pPr>
            <a:r>
              <a:rPr lang="el-GR" dirty="0">
                <a:solidFill>
                  <a:srgbClr val="00B050"/>
                </a:solidFill>
              </a:rPr>
              <a:t>Φωτιές</a:t>
            </a:r>
          </a:p>
          <a:p>
            <a:pPr marL="0" indent="0">
              <a:buNone/>
            </a:pPr>
            <a:r>
              <a:rPr lang="el-GR" dirty="0">
                <a:solidFill>
                  <a:srgbClr val="00B050"/>
                </a:solidFill>
              </a:rPr>
              <a:t>Ερημική (ή/και εδαφική) σκόνη</a:t>
            </a:r>
          </a:p>
          <a:p>
            <a:pPr marL="0" indent="0">
              <a:buNone/>
            </a:pPr>
            <a:r>
              <a:rPr lang="el-GR" dirty="0">
                <a:solidFill>
                  <a:srgbClr val="00B050"/>
                </a:solidFill>
              </a:rPr>
              <a:t>Άλλες (π.χ. ζώα, αποσύνθεση από βακτήρια)</a:t>
            </a:r>
          </a:p>
          <a:p>
            <a:pPr marL="0" indent="0">
              <a:buNone/>
            </a:pPr>
            <a:r>
              <a:rPr lang="el-GR" dirty="0">
                <a:solidFill>
                  <a:srgbClr val="C00000"/>
                </a:solidFill>
              </a:rPr>
              <a:t>Βιομηχανία</a:t>
            </a:r>
          </a:p>
          <a:p>
            <a:pPr marL="0" indent="0">
              <a:buNone/>
            </a:pPr>
            <a:r>
              <a:rPr lang="el-GR" dirty="0">
                <a:solidFill>
                  <a:srgbClr val="C00000"/>
                </a:solidFill>
              </a:rPr>
              <a:t>Μεταφορές</a:t>
            </a:r>
          </a:p>
          <a:p>
            <a:pPr marL="0" indent="0">
              <a:buNone/>
            </a:pPr>
            <a:r>
              <a:rPr lang="el-GR" dirty="0">
                <a:solidFill>
                  <a:srgbClr val="C00000"/>
                </a:solidFill>
              </a:rPr>
              <a:t>Θέρμανση κτιρίων </a:t>
            </a:r>
          </a:p>
          <a:p>
            <a:pPr marL="0" indent="0">
              <a:buNone/>
            </a:pPr>
            <a:r>
              <a:rPr lang="el-GR" dirty="0" smtClean="0">
                <a:solidFill>
                  <a:srgbClr val="C00000"/>
                </a:solidFill>
              </a:rPr>
              <a:t>Γεωργία</a:t>
            </a:r>
            <a:endParaRPr lang="el-GR" dirty="0">
              <a:solidFill>
                <a:srgbClr val="C00000"/>
              </a:solidFill>
            </a:endParaRPr>
          </a:p>
        </p:txBody>
      </p:sp>
      <p:sp>
        <p:nvSpPr>
          <p:cNvPr id="4" name="Date Placeholder 3"/>
          <p:cNvSpPr>
            <a:spLocks noGrp="1"/>
          </p:cNvSpPr>
          <p:nvPr>
            <p:ph type="dt" sz="half" idx="10"/>
          </p:nvPr>
        </p:nvSpPr>
        <p:spPr/>
        <p:txBody>
          <a:bodyPr/>
          <a:lstStyle/>
          <a:p>
            <a:fld id="{01044A92-FC60-4BE2-861C-60BF25431668}" type="datetime1">
              <a:rPr lang="el-GR" smtClean="0"/>
              <a:t>10/1/2018</a:t>
            </a:fld>
            <a:endParaRPr lang="el-GR"/>
          </a:p>
        </p:txBody>
      </p:sp>
      <p:sp>
        <p:nvSpPr>
          <p:cNvPr id="5" name="Footer Placeholder 4"/>
          <p:cNvSpPr>
            <a:spLocks noGrp="1"/>
          </p:cNvSpPr>
          <p:nvPr>
            <p:ph type="ftr" sz="quarter" idx="11"/>
          </p:nvPr>
        </p:nvSpPr>
        <p:spPr/>
        <p:txBody>
          <a:bodyPr/>
          <a:lstStyle/>
          <a:p>
            <a:r>
              <a:rPr lang="el-GR" dirty="0"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19</a:t>
            </a:fld>
            <a:endParaRPr lang="el-GR"/>
          </a:p>
        </p:txBody>
      </p:sp>
      <p:sp>
        <p:nvSpPr>
          <p:cNvPr id="7" name="TextBox 6"/>
          <p:cNvSpPr txBox="1"/>
          <p:nvPr/>
        </p:nvSpPr>
        <p:spPr>
          <a:xfrm>
            <a:off x="3995936" y="3762906"/>
            <a:ext cx="4176464" cy="1754326"/>
          </a:xfrm>
          <a:prstGeom prst="rect">
            <a:avLst/>
          </a:prstGeom>
          <a:noFill/>
        </p:spPr>
        <p:txBody>
          <a:bodyPr wrap="square" rtlCol="0">
            <a:spAutoFit/>
          </a:bodyPr>
          <a:lstStyle/>
          <a:p>
            <a:r>
              <a:rPr lang="el-GR" dirty="0"/>
              <a:t>Μονάδες παραγωγής </a:t>
            </a:r>
          </a:p>
          <a:p>
            <a:r>
              <a:rPr lang="el-GR" dirty="0"/>
              <a:t>ηλεκτρικής ενέργειας</a:t>
            </a:r>
          </a:p>
          <a:p>
            <a:r>
              <a:rPr lang="el-GR" dirty="0"/>
              <a:t>Διυλιστήρια</a:t>
            </a:r>
          </a:p>
          <a:p>
            <a:r>
              <a:rPr lang="el-GR" dirty="0"/>
              <a:t>Καύση απορριμμάτων</a:t>
            </a:r>
          </a:p>
          <a:p>
            <a:r>
              <a:rPr lang="el-GR" dirty="0"/>
              <a:t>Λοιπές βιομηχανικές </a:t>
            </a:r>
          </a:p>
          <a:p>
            <a:r>
              <a:rPr lang="el-GR" dirty="0" smtClean="0"/>
              <a:t>μονάδες</a:t>
            </a:r>
            <a:endParaRPr lang="el-GR" dirty="0"/>
          </a:p>
        </p:txBody>
      </p:sp>
      <p:cxnSp>
        <p:nvCxnSpPr>
          <p:cNvPr id="8" name="Straight Arrow Connector 7"/>
          <p:cNvCxnSpPr/>
          <p:nvPr/>
        </p:nvCxnSpPr>
        <p:spPr>
          <a:xfrm>
            <a:off x="2915816" y="4005064"/>
            <a:ext cx="108012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372200" y="4365104"/>
            <a:ext cx="1296144" cy="1200329"/>
          </a:xfrm>
          <a:prstGeom prst="rect">
            <a:avLst/>
          </a:prstGeom>
          <a:noFill/>
        </p:spPr>
        <p:txBody>
          <a:bodyPr wrap="square" rtlCol="0">
            <a:spAutoFit/>
          </a:bodyPr>
          <a:lstStyle/>
          <a:p>
            <a:r>
              <a:rPr lang="el-GR" dirty="0"/>
              <a:t>Οχήματα</a:t>
            </a:r>
          </a:p>
          <a:p>
            <a:r>
              <a:rPr lang="el-GR" dirty="0"/>
              <a:t>Πλοία</a:t>
            </a:r>
          </a:p>
          <a:p>
            <a:r>
              <a:rPr lang="el-GR" dirty="0"/>
              <a:t>Αεροπλάνα</a:t>
            </a:r>
          </a:p>
          <a:p>
            <a:r>
              <a:rPr lang="el-GR" dirty="0" smtClean="0"/>
              <a:t>Τρένα</a:t>
            </a:r>
            <a:endParaRPr lang="el-GR" dirty="0"/>
          </a:p>
        </p:txBody>
      </p:sp>
      <p:cxnSp>
        <p:nvCxnSpPr>
          <p:cNvPr id="12" name="Straight Arrow Connector 11"/>
          <p:cNvCxnSpPr/>
          <p:nvPr/>
        </p:nvCxnSpPr>
        <p:spPr>
          <a:xfrm>
            <a:off x="2915816" y="4581128"/>
            <a:ext cx="345638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740352" y="4869160"/>
            <a:ext cx="1296144" cy="1477328"/>
          </a:xfrm>
          <a:prstGeom prst="rect">
            <a:avLst/>
          </a:prstGeom>
          <a:noFill/>
        </p:spPr>
        <p:txBody>
          <a:bodyPr wrap="square" rtlCol="0">
            <a:spAutoFit/>
          </a:bodyPr>
          <a:lstStyle/>
          <a:p>
            <a:r>
              <a:rPr lang="el-GR" dirty="0"/>
              <a:t>Κεντρική θέρμανση</a:t>
            </a:r>
          </a:p>
          <a:p>
            <a:r>
              <a:rPr lang="el-GR" dirty="0"/>
              <a:t>Τζάκια, σόμπες ξύλου </a:t>
            </a:r>
            <a:r>
              <a:rPr lang="el-GR" dirty="0" smtClean="0"/>
              <a:t>κλπ</a:t>
            </a:r>
            <a:endParaRPr lang="el-GR" dirty="0"/>
          </a:p>
        </p:txBody>
      </p:sp>
      <p:cxnSp>
        <p:nvCxnSpPr>
          <p:cNvPr id="15" name="Straight Arrow Connector 14"/>
          <p:cNvCxnSpPr/>
          <p:nvPr/>
        </p:nvCxnSpPr>
        <p:spPr>
          <a:xfrm>
            <a:off x="4139952" y="5085184"/>
            <a:ext cx="367240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59832" y="5445224"/>
            <a:ext cx="2088232" cy="923330"/>
          </a:xfrm>
          <a:prstGeom prst="rect">
            <a:avLst/>
          </a:prstGeom>
          <a:noFill/>
        </p:spPr>
        <p:txBody>
          <a:bodyPr wrap="square" rtlCol="0">
            <a:spAutoFit/>
          </a:bodyPr>
          <a:lstStyle/>
          <a:p>
            <a:r>
              <a:rPr lang="el-GR" dirty="0"/>
              <a:t>Χώνευση</a:t>
            </a:r>
          </a:p>
          <a:p>
            <a:r>
              <a:rPr lang="el-GR" dirty="0"/>
              <a:t>Περιττώματα</a:t>
            </a:r>
          </a:p>
          <a:p>
            <a:r>
              <a:rPr lang="el-GR" dirty="0"/>
              <a:t>Κοπριά </a:t>
            </a:r>
          </a:p>
        </p:txBody>
      </p:sp>
      <p:cxnSp>
        <p:nvCxnSpPr>
          <p:cNvPr id="17" name="Straight Arrow Connector 16"/>
          <p:cNvCxnSpPr/>
          <p:nvPr/>
        </p:nvCxnSpPr>
        <p:spPr>
          <a:xfrm>
            <a:off x="2339752" y="5661248"/>
            <a:ext cx="72008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Content Placeholder 2"/>
          <p:cNvSpPr txBox="1">
            <a:spLocks/>
          </p:cNvSpPr>
          <p:nvPr/>
        </p:nvSpPr>
        <p:spPr>
          <a:xfrm>
            <a:off x="446856" y="1639341"/>
            <a:ext cx="82296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dirty="0" smtClean="0">
                <a:solidFill>
                  <a:srgbClr val="00B050"/>
                </a:solidFill>
              </a:rPr>
              <a:t>1</a:t>
            </a:r>
          </a:p>
          <a:p>
            <a:pPr marL="0" indent="0">
              <a:buNone/>
            </a:pPr>
            <a:r>
              <a:rPr lang="el-GR" dirty="0" smtClean="0">
                <a:solidFill>
                  <a:srgbClr val="00B050"/>
                </a:solidFill>
              </a:rPr>
              <a:t>2</a:t>
            </a:r>
          </a:p>
          <a:p>
            <a:pPr marL="0" indent="0">
              <a:buNone/>
            </a:pPr>
            <a:r>
              <a:rPr lang="el-GR" dirty="0" smtClean="0">
                <a:solidFill>
                  <a:srgbClr val="00B050"/>
                </a:solidFill>
              </a:rPr>
              <a:t>3</a:t>
            </a:r>
          </a:p>
          <a:p>
            <a:pPr marL="0" indent="0">
              <a:buNone/>
            </a:pPr>
            <a:r>
              <a:rPr lang="el-GR" dirty="0" smtClean="0">
                <a:solidFill>
                  <a:srgbClr val="00B050"/>
                </a:solidFill>
              </a:rPr>
              <a:t>4</a:t>
            </a:r>
          </a:p>
          <a:p>
            <a:pPr marL="0" indent="0">
              <a:buNone/>
            </a:pPr>
            <a:r>
              <a:rPr lang="el-GR" dirty="0" smtClean="0">
                <a:solidFill>
                  <a:srgbClr val="C00000"/>
                </a:solidFill>
              </a:rPr>
              <a:t>5</a:t>
            </a:r>
          </a:p>
          <a:p>
            <a:pPr marL="0" indent="0">
              <a:buNone/>
            </a:pPr>
            <a:r>
              <a:rPr lang="el-GR" dirty="0" smtClean="0">
                <a:solidFill>
                  <a:srgbClr val="C00000"/>
                </a:solidFill>
              </a:rPr>
              <a:t>6</a:t>
            </a:r>
          </a:p>
          <a:p>
            <a:pPr marL="0" indent="0">
              <a:buNone/>
            </a:pPr>
            <a:r>
              <a:rPr lang="el-GR" dirty="0" smtClean="0">
                <a:solidFill>
                  <a:srgbClr val="C00000"/>
                </a:solidFill>
              </a:rPr>
              <a:t>7</a:t>
            </a:r>
          </a:p>
          <a:p>
            <a:pPr marL="0" indent="0">
              <a:buNone/>
            </a:pPr>
            <a:r>
              <a:rPr lang="el-GR" dirty="0">
                <a:solidFill>
                  <a:srgbClr val="C00000"/>
                </a:solidFill>
              </a:rPr>
              <a:t>8</a:t>
            </a:r>
          </a:p>
        </p:txBody>
      </p:sp>
    </p:spTree>
    <p:extLst>
      <p:ext uri="{BB962C8B-B14F-4D97-AF65-F5344CB8AC3E}">
        <p14:creationId xmlns:p14="http://schemas.microsoft.com/office/powerpoint/2010/main" val="125006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Δομή Μαθήματος</a:t>
            </a:r>
            <a:endParaRPr lang="el-GR" dirty="0"/>
          </a:p>
        </p:txBody>
      </p:sp>
      <p:sp>
        <p:nvSpPr>
          <p:cNvPr id="8" name="Content Placeholder 7"/>
          <p:cNvSpPr>
            <a:spLocks noGrp="1"/>
          </p:cNvSpPr>
          <p:nvPr>
            <p:ph idx="1"/>
          </p:nvPr>
        </p:nvSpPr>
        <p:spPr/>
        <p:txBody>
          <a:bodyPr>
            <a:normAutofit/>
          </a:bodyPr>
          <a:lstStyle/>
          <a:p>
            <a:r>
              <a:rPr lang="el-GR" b="1" u="sng" dirty="0" smtClean="0"/>
              <a:t>Σύνοψη ύλης του εξαμήνου:</a:t>
            </a:r>
            <a:endParaRPr lang="el-GR" b="1" u="sng" dirty="0" smtClean="0"/>
          </a:p>
          <a:p>
            <a:pPr marL="514350" indent="-514350">
              <a:buFont typeface="+mj-lt"/>
              <a:buAutoNum type="arabicPeriod"/>
            </a:pPr>
            <a:r>
              <a:rPr lang="el-GR" sz="2800" dirty="0" smtClean="0"/>
              <a:t>Σύνολο &amp; </a:t>
            </a:r>
            <a:r>
              <a:rPr lang="el-GR" sz="2800" dirty="0" smtClean="0"/>
              <a:t>Κύρια σημεία</a:t>
            </a:r>
            <a:endParaRPr lang="el-GR" sz="2800" dirty="0" smtClean="0"/>
          </a:p>
          <a:p>
            <a:pPr marL="514350" indent="-514350">
              <a:buFont typeface="+mj-lt"/>
              <a:buAutoNum type="arabicPeriod"/>
            </a:pPr>
            <a:r>
              <a:rPr lang="el-GR" sz="2800" dirty="0" err="1" smtClean="0"/>
              <a:t>Ατμ</a:t>
            </a:r>
            <a:r>
              <a:rPr lang="el-GR" sz="2800" dirty="0" smtClean="0"/>
              <a:t>. Ρύπανση - Υγεία - Νομοθεσία</a:t>
            </a:r>
            <a:endParaRPr lang="el-GR" sz="2800" dirty="0" smtClean="0"/>
          </a:p>
          <a:p>
            <a:r>
              <a:rPr lang="el-GR" u="sng" dirty="0"/>
              <a:t>Μεθοδολογία διάχυσης έρευνας ατμοσφαιρικής </a:t>
            </a:r>
            <a:r>
              <a:rPr lang="el-GR" u="sng" dirty="0" smtClean="0"/>
              <a:t>ρύπανσης </a:t>
            </a:r>
            <a:r>
              <a:rPr lang="el-GR" u="sng" dirty="0" smtClean="0"/>
              <a:t>:</a:t>
            </a:r>
            <a:endParaRPr lang="el-GR" u="sng" dirty="0" smtClean="0"/>
          </a:p>
          <a:p>
            <a:pPr marL="514350" indent="-514350">
              <a:buFont typeface="+mj-lt"/>
              <a:buAutoNum type="arabicPeriod"/>
            </a:pPr>
            <a:r>
              <a:rPr lang="el-GR" sz="2800" dirty="0" smtClean="0"/>
              <a:t>Κάλυψη ερευνητικού αντικειμένου- περιεχόμενα εγγράφου</a:t>
            </a:r>
          </a:p>
          <a:p>
            <a:pPr marL="514350" indent="-514350">
              <a:buFont typeface="+mj-lt"/>
              <a:buAutoNum type="arabicPeriod"/>
            </a:pPr>
            <a:r>
              <a:rPr lang="el-GR" sz="2800" dirty="0" smtClean="0"/>
              <a:t>Πρακτικά ζητήματα</a:t>
            </a:r>
            <a:endParaRPr lang="el-GR" sz="2800" dirty="0"/>
          </a:p>
        </p:txBody>
      </p:sp>
      <p:sp>
        <p:nvSpPr>
          <p:cNvPr id="5" name="Date Placeholder 4"/>
          <p:cNvSpPr>
            <a:spLocks noGrp="1"/>
          </p:cNvSpPr>
          <p:nvPr>
            <p:ph type="dt" sz="half" idx="10"/>
          </p:nvPr>
        </p:nvSpPr>
        <p:spPr/>
        <p:txBody>
          <a:bodyPr/>
          <a:lstStyle/>
          <a:p>
            <a:fld id="{3417E0D7-DFFE-4D38-B11B-DD18872533AA}" type="datetime1">
              <a:rPr lang="el-GR" smtClean="0"/>
              <a:t>10/1/2018</a:t>
            </a:fld>
            <a:endParaRPr lang="el-GR"/>
          </a:p>
        </p:txBody>
      </p:sp>
      <p:sp>
        <p:nvSpPr>
          <p:cNvPr id="6" name="Footer Placeholder 5"/>
          <p:cNvSpPr>
            <a:spLocks noGrp="1"/>
          </p:cNvSpPr>
          <p:nvPr>
            <p:ph type="ftr" sz="quarter" idx="11"/>
          </p:nvPr>
        </p:nvSpPr>
        <p:spPr/>
        <p:txBody>
          <a:bodyPr/>
          <a:lstStyle/>
          <a:p>
            <a:r>
              <a:rPr lang="el-GR"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2</a:t>
            </a:fld>
            <a:endParaRPr lang="el-GR"/>
          </a:p>
        </p:txBody>
      </p:sp>
    </p:spTree>
    <p:extLst>
      <p:ext uri="{BB962C8B-B14F-4D97-AF65-F5344CB8AC3E}">
        <p14:creationId xmlns:p14="http://schemas.microsoft.com/office/powerpoint/2010/main" val="219168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8">
                                            <p:txEl>
                                              <p:pRg st="3" end="3"/>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normAutofit/>
          </a:bodyPr>
          <a:lstStyle/>
          <a:p>
            <a:r>
              <a:rPr lang="el-GR" dirty="0" smtClean="0"/>
              <a:t>Ατμοσφαιρικοί ρύποι</a:t>
            </a:r>
            <a:r>
              <a:rPr lang="en-US" dirty="0" smtClean="0"/>
              <a:t>:</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10/1/2018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20</a:t>
            </a:fld>
            <a:endParaRPr lang="el-GR"/>
          </a:p>
        </p:txBody>
      </p:sp>
      <p:pic>
        <p:nvPicPr>
          <p:cNvPr id="7" name="Picture 2" descr="Image result for ozone nox vo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2204864"/>
            <a:ext cx="5660364" cy="388384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141277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600" dirty="0" smtClean="0">
                <a:solidFill>
                  <a:srgbClr val="C00000"/>
                </a:solidFill>
              </a:rPr>
              <a:t>Όζον</a:t>
            </a:r>
            <a:endParaRPr lang="el-GR" sz="3600" dirty="0">
              <a:solidFill>
                <a:srgbClr val="C00000"/>
              </a:solidFill>
            </a:endParaRPr>
          </a:p>
        </p:txBody>
      </p:sp>
      <p:cxnSp>
        <p:nvCxnSpPr>
          <p:cNvPr id="9" name="Straight Arrow Connector 8"/>
          <p:cNvCxnSpPr/>
          <p:nvPr/>
        </p:nvCxnSpPr>
        <p:spPr>
          <a:xfrm flipH="1">
            <a:off x="5148064" y="1700808"/>
            <a:ext cx="2304256" cy="4994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609600" y="90872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rgbClr val="00B050"/>
                </a:solidFill>
              </a:rPr>
              <a:t>CO, NO, NO2, SO2, VOCs, PM, O3</a:t>
            </a:r>
            <a:endParaRPr lang="el-GR" sz="4000" dirty="0">
              <a:solidFill>
                <a:srgbClr val="00B050"/>
              </a:solidFill>
            </a:endParaRPr>
          </a:p>
        </p:txBody>
      </p:sp>
      <p:sp>
        <p:nvSpPr>
          <p:cNvPr id="15" name="TextBox 14"/>
          <p:cNvSpPr txBox="1"/>
          <p:nvPr/>
        </p:nvSpPr>
        <p:spPr>
          <a:xfrm>
            <a:off x="395536" y="6054387"/>
            <a:ext cx="8568952" cy="830997"/>
          </a:xfrm>
          <a:prstGeom prst="rect">
            <a:avLst/>
          </a:prstGeom>
          <a:noFill/>
        </p:spPr>
        <p:txBody>
          <a:bodyPr wrap="square" rtlCol="0">
            <a:spAutoFit/>
          </a:bodyPr>
          <a:lstStyle/>
          <a:p>
            <a:pPr algn="ctr"/>
            <a:r>
              <a:rPr lang="en-US" sz="1600" dirty="0"/>
              <a:t>Typical ozone </a:t>
            </a:r>
            <a:r>
              <a:rPr lang="en-US" sz="1600" dirty="0" err="1"/>
              <a:t>isopleths</a:t>
            </a:r>
            <a:r>
              <a:rPr lang="en-US" sz="1600" dirty="0"/>
              <a:t> used in EPA's EKMA. The </a:t>
            </a:r>
            <a:r>
              <a:rPr lang="en-US" sz="1600" dirty="0" err="1"/>
              <a:t>NOx</a:t>
            </a:r>
            <a:r>
              <a:rPr lang="en-US" sz="1600" dirty="0"/>
              <a:t>-limited region is typical</a:t>
            </a:r>
            <a:br>
              <a:rPr lang="en-US" sz="1600" dirty="0"/>
            </a:br>
            <a:r>
              <a:rPr lang="en-US" sz="1600" dirty="0"/>
              <a:t> of locations downwind of urban and suburban areas, whereas the VOC-limited </a:t>
            </a:r>
            <a:br>
              <a:rPr lang="en-US" sz="1600" dirty="0"/>
            </a:br>
            <a:r>
              <a:rPr lang="en-US" sz="1600" dirty="0"/>
              <a:t>region is typical of highly polluted urban areas. Source: Adapted from </a:t>
            </a:r>
            <a:r>
              <a:rPr lang="en-US" sz="1600" dirty="0" smtClean="0"/>
              <a:t>Dodge</a:t>
            </a:r>
            <a:endParaRPr lang="el-GR" sz="1600" dirty="0"/>
          </a:p>
        </p:txBody>
      </p:sp>
    </p:spTree>
    <p:extLst>
      <p:ext uri="{BB962C8B-B14F-4D97-AF65-F5344CB8AC3E}">
        <p14:creationId xmlns:p14="http://schemas.microsoft.com/office/powerpoint/2010/main" val="410728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3122E-90F3-4733-997F-1D3449107536}" type="datetime1">
              <a:rPr lang="el-GR" smtClean="0"/>
              <a:t>11/1/2018</a:t>
            </a:fld>
            <a:endParaRPr lang="el-GR"/>
          </a:p>
        </p:txBody>
      </p:sp>
      <p:sp>
        <p:nvSpPr>
          <p:cNvPr id="3" name="Footer Placeholder 2"/>
          <p:cNvSpPr>
            <a:spLocks noGrp="1"/>
          </p:cNvSpPr>
          <p:nvPr>
            <p:ph type="ftr" sz="quarter" idx="11"/>
          </p:nvPr>
        </p:nvSpPr>
        <p:spPr/>
        <p:txBody>
          <a:bodyPr/>
          <a:lstStyle/>
          <a:p>
            <a:r>
              <a:rPr lang="el-GR" smtClean="0"/>
              <a:t>Ελένη Αθανασοπούλου</a:t>
            </a:r>
            <a:endParaRPr lang="el-GR"/>
          </a:p>
        </p:txBody>
      </p:sp>
      <p:sp>
        <p:nvSpPr>
          <p:cNvPr id="4" name="Slide Number Placeholder 3"/>
          <p:cNvSpPr>
            <a:spLocks noGrp="1"/>
          </p:cNvSpPr>
          <p:nvPr>
            <p:ph type="sldNum" sz="quarter" idx="12"/>
          </p:nvPr>
        </p:nvSpPr>
        <p:spPr/>
        <p:txBody>
          <a:bodyPr/>
          <a:lstStyle/>
          <a:p>
            <a:fld id="{74343D87-67CF-458F-94BC-B13D52DBFAFF}" type="slidenum">
              <a:rPr lang="el-GR" smtClean="0"/>
              <a:t>21</a:t>
            </a:fld>
            <a:endParaRPr lang="el-GR"/>
          </a:p>
        </p:txBody>
      </p:sp>
      <p:sp>
        <p:nvSpPr>
          <p:cNvPr id="5" name="Title 1"/>
          <p:cNvSpPr txBox="1">
            <a:spLocks/>
          </p:cNvSpPr>
          <p:nvPr/>
        </p:nvSpPr>
        <p:spPr>
          <a:xfrm>
            <a:off x="467544" y="485800"/>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mtClean="0"/>
              <a:t>Δημιουργία &amp; Εξέλιξη της ατμοσφαιρικής ρύπανσης</a:t>
            </a:r>
            <a:endParaRPr lang="el-GR" dirty="0"/>
          </a:p>
        </p:txBody>
      </p:sp>
      <p:pic>
        <p:nvPicPr>
          <p:cNvPr id="7"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881" y="1700808"/>
            <a:ext cx="7910926" cy="4525963"/>
          </a:xfrm>
          <a:prstGeom prst="rect">
            <a:avLst/>
          </a:prstGeom>
        </p:spPr>
      </p:pic>
    </p:spTree>
    <p:extLst>
      <p:ext uri="{BB962C8B-B14F-4D97-AF65-F5344CB8AC3E}">
        <p14:creationId xmlns:p14="http://schemas.microsoft.com/office/powerpoint/2010/main" val="1208608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1824"/>
            <a:ext cx="8229600" cy="1143000"/>
          </a:xfrm>
        </p:spPr>
        <p:txBody>
          <a:bodyPr>
            <a:normAutofit fontScale="90000"/>
          </a:bodyPr>
          <a:lstStyle/>
          <a:p>
            <a:r>
              <a:rPr lang="el-GR" dirty="0" smtClean="0"/>
              <a:t>Ο κύκλος της ρύπανσης στην ατμόσφαιρα</a:t>
            </a:r>
            <a:endParaRPr lang="el-GR" dirty="0"/>
          </a:p>
        </p:txBody>
      </p:sp>
      <p:sp>
        <p:nvSpPr>
          <p:cNvPr id="3" name="Date Placeholder 2"/>
          <p:cNvSpPr>
            <a:spLocks noGrp="1"/>
          </p:cNvSpPr>
          <p:nvPr>
            <p:ph type="dt" sz="half" idx="10"/>
          </p:nvPr>
        </p:nvSpPr>
        <p:spPr/>
        <p:txBody>
          <a:bodyPr/>
          <a:lstStyle/>
          <a:p>
            <a:fld id="{B85B014A-67FB-4E75-B291-011D4B722A3F}" type="datetime1">
              <a:rPr lang="el-GR" smtClean="0"/>
              <a:t>11/1/2018</a:t>
            </a:fld>
            <a:endParaRPr lang="el-GR"/>
          </a:p>
        </p:txBody>
      </p:sp>
      <p:sp>
        <p:nvSpPr>
          <p:cNvPr id="4" name="Footer Placeholder 3"/>
          <p:cNvSpPr>
            <a:spLocks noGrp="1"/>
          </p:cNvSpPr>
          <p:nvPr>
            <p:ph type="ftr" sz="quarter" idx="11"/>
          </p:nvPr>
        </p:nvSpPr>
        <p:spPr/>
        <p:txBody>
          <a:bodyPr/>
          <a:lstStyle/>
          <a:p>
            <a:r>
              <a:rPr lang="el-GR" smtClean="0"/>
              <a:t>Ελένη Αθανασοπούλου</a:t>
            </a:r>
            <a:endParaRPr lang="el-GR" dirty="0"/>
          </a:p>
        </p:txBody>
      </p:sp>
      <p:sp>
        <p:nvSpPr>
          <p:cNvPr id="5" name="Slide Number Placeholder 4"/>
          <p:cNvSpPr>
            <a:spLocks noGrp="1"/>
          </p:cNvSpPr>
          <p:nvPr>
            <p:ph type="sldNum" sz="quarter" idx="12"/>
          </p:nvPr>
        </p:nvSpPr>
        <p:spPr/>
        <p:txBody>
          <a:bodyPr/>
          <a:lstStyle/>
          <a:p>
            <a:fld id="{74343D87-67CF-458F-94BC-B13D52DBFAFF}" type="slidenum">
              <a:rPr lang="el-GR" smtClean="0"/>
              <a:t>22</a:t>
            </a:fld>
            <a:endParaRPr lang="el-G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728813"/>
            <a:ext cx="746419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Callout 3 6"/>
          <p:cNvSpPr/>
          <p:nvPr/>
        </p:nvSpPr>
        <p:spPr>
          <a:xfrm>
            <a:off x="3635896" y="4024958"/>
            <a:ext cx="2880320" cy="432047"/>
          </a:xfrm>
          <a:prstGeom prst="borderCallout3">
            <a:avLst>
              <a:gd name="adj1" fmla="val 7867"/>
              <a:gd name="adj2" fmla="val 105572"/>
              <a:gd name="adj3" fmla="val 5146"/>
              <a:gd name="adj4" fmla="val 114140"/>
              <a:gd name="adj5" fmla="val 78235"/>
              <a:gd name="adj6" fmla="val 101647"/>
              <a:gd name="adj7" fmla="val -131380"/>
              <a:gd name="adj8" fmla="val 15510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dirty="0">
                <a:solidFill>
                  <a:schemeClr val="tx1"/>
                </a:solidFill>
              </a:rPr>
              <a:t>+</a:t>
            </a:r>
            <a:r>
              <a:rPr lang="el-GR" dirty="0">
                <a:solidFill>
                  <a:schemeClr val="tx1"/>
                </a:solidFill>
              </a:rPr>
              <a:t> </a:t>
            </a:r>
            <a:r>
              <a:rPr lang="el-GR" dirty="0" smtClean="0">
                <a:solidFill>
                  <a:schemeClr val="tx1"/>
                </a:solidFill>
              </a:rPr>
              <a:t>ΠΗΓΕΣ: εκπομπές ρύπων</a:t>
            </a:r>
          </a:p>
          <a:p>
            <a:pPr algn="ctr"/>
            <a:endParaRPr lang="el-GR" dirty="0">
              <a:solidFill>
                <a:schemeClr val="tx1"/>
              </a:solidFill>
            </a:endParaRPr>
          </a:p>
          <a:p>
            <a:pPr algn="ctr"/>
            <a:endParaRPr lang="el-GR" dirty="0">
              <a:solidFill>
                <a:schemeClr val="tx1"/>
              </a:solidFill>
            </a:endParaRPr>
          </a:p>
        </p:txBody>
      </p:sp>
      <p:sp>
        <p:nvSpPr>
          <p:cNvPr id="8" name="Line Callout 1 (Border and Accent Bar) 7"/>
          <p:cNvSpPr/>
          <p:nvPr/>
        </p:nvSpPr>
        <p:spPr>
          <a:xfrm>
            <a:off x="6948264" y="4457005"/>
            <a:ext cx="1872208" cy="1276251"/>
          </a:xfrm>
          <a:prstGeom prst="accentBorderCallout1">
            <a:avLst>
              <a:gd name="adj1" fmla="val 18750"/>
              <a:gd name="adj2" fmla="val -8333"/>
              <a:gd name="adj3" fmla="val -81255"/>
              <a:gd name="adj4" fmla="val 64275"/>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buFontTx/>
              <a:buChar char="-"/>
            </a:pPr>
            <a:r>
              <a:rPr lang="el-GR" dirty="0" smtClean="0">
                <a:solidFill>
                  <a:schemeClr val="tx1"/>
                </a:solidFill>
              </a:rPr>
              <a:t>ΚΑΤΑΒΟΘΡΕΣ</a:t>
            </a:r>
            <a:r>
              <a:rPr lang="el-GR" dirty="0">
                <a:solidFill>
                  <a:schemeClr val="tx1"/>
                </a:solidFill>
              </a:rPr>
              <a:t>: </a:t>
            </a:r>
            <a:endParaRPr lang="el-GR" dirty="0" smtClean="0">
              <a:solidFill>
                <a:schemeClr val="tx1"/>
              </a:solidFill>
            </a:endParaRPr>
          </a:p>
          <a:p>
            <a:pPr>
              <a:buFont typeface="Arial" pitchFamily="34" charset="0"/>
              <a:buChar char="•"/>
            </a:pPr>
            <a:r>
              <a:rPr lang="el-GR" dirty="0" smtClean="0">
                <a:solidFill>
                  <a:schemeClr val="tx1"/>
                </a:solidFill>
              </a:rPr>
              <a:t>Καθίζηση </a:t>
            </a:r>
          </a:p>
          <a:p>
            <a:pPr>
              <a:buFont typeface="Arial" pitchFamily="34" charset="0"/>
              <a:buChar char="•"/>
            </a:pPr>
            <a:r>
              <a:rPr lang="el-GR" dirty="0" smtClean="0">
                <a:solidFill>
                  <a:schemeClr val="tx1"/>
                </a:solidFill>
              </a:rPr>
              <a:t>Ξηρή εναπόθεση</a:t>
            </a:r>
          </a:p>
          <a:p>
            <a:pPr>
              <a:buFont typeface="Arial" pitchFamily="34" charset="0"/>
              <a:buChar char="•"/>
            </a:pPr>
            <a:r>
              <a:rPr lang="el-GR" dirty="0" smtClean="0">
                <a:solidFill>
                  <a:schemeClr val="tx1"/>
                </a:solidFill>
              </a:rPr>
              <a:t>Υγρή εναπόθεση</a:t>
            </a:r>
            <a:endParaRPr lang="el-GR" dirty="0">
              <a:solidFill>
                <a:schemeClr val="tx1"/>
              </a:solidFill>
            </a:endParaRPr>
          </a:p>
          <a:p>
            <a:endParaRPr lang="el-GR" dirty="0">
              <a:solidFill>
                <a:schemeClr val="tx1"/>
              </a:solidFill>
            </a:endParaRPr>
          </a:p>
        </p:txBody>
      </p:sp>
      <p:sp>
        <p:nvSpPr>
          <p:cNvPr id="9" name="Rectangle 8"/>
          <p:cNvSpPr/>
          <p:nvPr/>
        </p:nvSpPr>
        <p:spPr>
          <a:xfrm>
            <a:off x="4860032" y="2440781"/>
            <a:ext cx="2532597" cy="108012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l-GR" dirty="0">
                <a:solidFill>
                  <a:schemeClr val="tx1"/>
                </a:solidFill>
              </a:rPr>
              <a:t>Τυρβώδης διάχυση</a:t>
            </a:r>
          </a:p>
        </p:txBody>
      </p:sp>
      <p:sp>
        <p:nvSpPr>
          <p:cNvPr id="10" name="Rectangle 9"/>
          <p:cNvSpPr/>
          <p:nvPr/>
        </p:nvSpPr>
        <p:spPr>
          <a:xfrm>
            <a:off x="1907704" y="2440781"/>
            <a:ext cx="2652926" cy="108012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l-GR" dirty="0">
                <a:solidFill>
                  <a:schemeClr val="tx1"/>
                </a:solidFill>
              </a:rPr>
              <a:t>Μεταφορά</a:t>
            </a:r>
          </a:p>
        </p:txBody>
      </p:sp>
      <p:sp>
        <p:nvSpPr>
          <p:cNvPr id="11" name="Rectangle 10"/>
          <p:cNvSpPr/>
          <p:nvPr/>
        </p:nvSpPr>
        <p:spPr>
          <a:xfrm>
            <a:off x="1763689" y="2008733"/>
            <a:ext cx="5688632" cy="165618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l-GR" dirty="0" smtClean="0">
                <a:solidFill>
                  <a:schemeClr val="tx1"/>
                </a:solidFill>
              </a:rPr>
              <a:t>Διασπορά:</a:t>
            </a:r>
            <a:endParaRPr lang="el-GR" dirty="0">
              <a:solidFill>
                <a:schemeClr val="tx1"/>
              </a:solidFill>
            </a:endParaRPr>
          </a:p>
        </p:txBody>
      </p:sp>
      <p:sp>
        <p:nvSpPr>
          <p:cNvPr id="12" name="Line Callout 1 (Border and Accent Bar) 11"/>
          <p:cNvSpPr/>
          <p:nvPr/>
        </p:nvSpPr>
        <p:spPr>
          <a:xfrm>
            <a:off x="395536" y="4249737"/>
            <a:ext cx="2376264" cy="2059583"/>
          </a:xfrm>
          <a:prstGeom prst="accentBorderCallout1">
            <a:avLst>
              <a:gd name="adj1" fmla="val 18750"/>
              <a:gd name="adj2" fmla="val -8333"/>
              <a:gd name="adj3" fmla="val -42682"/>
              <a:gd name="adj4" fmla="val 36341"/>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l-GR" b="1" dirty="0">
                <a:solidFill>
                  <a:schemeClr val="tx1"/>
                </a:solidFill>
              </a:rPr>
              <a:t>Συγκέντρωση ρύπου </a:t>
            </a:r>
            <a:r>
              <a:rPr lang="el-GR" dirty="0">
                <a:solidFill>
                  <a:schemeClr val="tx1"/>
                </a:solidFill>
              </a:rPr>
              <a:t>σε δεδομένη χρονική στιγμή. </a:t>
            </a:r>
            <a:endParaRPr lang="el-GR" dirty="0" smtClean="0">
              <a:solidFill>
                <a:schemeClr val="tx1"/>
              </a:solidFill>
            </a:endParaRPr>
          </a:p>
          <a:p>
            <a:pPr algn="ctr"/>
            <a:endParaRPr lang="el-GR" dirty="0">
              <a:solidFill>
                <a:schemeClr val="tx1"/>
              </a:solidFill>
            </a:endParaRPr>
          </a:p>
          <a:p>
            <a:pPr algn="ctr"/>
            <a:r>
              <a:rPr lang="el-GR" sz="1600" i="1" dirty="0" smtClean="0">
                <a:solidFill>
                  <a:schemeClr val="tx1"/>
                </a:solidFill>
              </a:rPr>
              <a:t>Η αρχική </a:t>
            </a:r>
            <a:r>
              <a:rPr lang="el-GR" sz="1600" i="1" dirty="0">
                <a:solidFill>
                  <a:schemeClr val="tx1"/>
                </a:solidFill>
              </a:rPr>
              <a:t>συγκέντρωση του ρύπου στην ατμόσφαιρα είναι </a:t>
            </a:r>
            <a:r>
              <a:rPr lang="el-GR" sz="1600" i="1" dirty="0" smtClean="0">
                <a:solidFill>
                  <a:schemeClr val="tx1"/>
                </a:solidFill>
              </a:rPr>
              <a:t>γνωστή </a:t>
            </a:r>
            <a:endParaRPr lang="el-GR" sz="1600" i="1" dirty="0">
              <a:solidFill>
                <a:schemeClr val="tx1"/>
              </a:solidFill>
            </a:endParaRPr>
          </a:p>
        </p:txBody>
      </p:sp>
      <p:sp>
        <p:nvSpPr>
          <p:cNvPr id="13" name="TextBox 12"/>
          <p:cNvSpPr txBox="1"/>
          <p:nvPr/>
        </p:nvSpPr>
        <p:spPr>
          <a:xfrm rot="20286011">
            <a:off x="-771159" y="1655713"/>
            <a:ext cx="3744416" cy="646331"/>
          </a:xfrm>
          <a:prstGeom prst="rect">
            <a:avLst/>
          </a:prstGeom>
          <a:noFill/>
        </p:spPr>
        <p:txBody>
          <a:bodyPr wrap="square" rtlCol="0">
            <a:spAutoFit/>
          </a:bodyPr>
          <a:lstStyle/>
          <a:p>
            <a:pPr algn="ctr"/>
            <a:r>
              <a:rPr lang="el-GR" dirty="0" smtClean="0"/>
              <a:t>Εξίσωση της συνέχειας</a:t>
            </a:r>
          </a:p>
          <a:p>
            <a:pPr algn="ctr"/>
            <a:r>
              <a:rPr lang="en-US" dirty="0" smtClean="0"/>
              <a:t>Continuity equation</a:t>
            </a:r>
            <a:endParaRPr lang="el-GR" dirty="0"/>
          </a:p>
        </p:txBody>
      </p:sp>
    </p:spTree>
    <p:extLst>
      <p:ext uri="{BB962C8B-B14F-4D97-AF65-F5344CB8AC3E}">
        <p14:creationId xmlns:p14="http://schemas.microsoft.com/office/powerpoint/2010/main" val="4049261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9856"/>
            <a:ext cx="8229600" cy="1143000"/>
          </a:xfrm>
        </p:spPr>
        <p:txBody>
          <a:bodyPr>
            <a:normAutofit fontScale="90000"/>
          </a:bodyPr>
          <a:lstStyle/>
          <a:p>
            <a:r>
              <a:rPr lang="el-GR" dirty="0"/>
              <a:t>Πρόγραμμα διδασκαλίας μαθήματος</a:t>
            </a:r>
            <a:br>
              <a:rPr lang="el-GR" dirty="0"/>
            </a:br>
            <a:r>
              <a:rPr lang="el-GR" dirty="0"/>
              <a:t>Περιεχόμενα </a:t>
            </a:r>
            <a:r>
              <a:rPr lang="el-GR" dirty="0" smtClean="0"/>
              <a:t>μαθημάτων</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10/1/2018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23</a:t>
            </a:fld>
            <a:endParaRPr lang="el-GR"/>
          </a:p>
        </p:txBody>
      </p:sp>
      <p:pic>
        <p:nvPicPr>
          <p:cNvPr id="308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77" y="2276872"/>
            <a:ext cx="7885663" cy="223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Callout 6"/>
          <p:cNvSpPr/>
          <p:nvPr/>
        </p:nvSpPr>
        <p:spPr>
          <a:xfrm rot="1245610">
            <a:off x="-428434" y="4738701"/>
            <a:ext cx="2923705" cy="1980857"/>
          </a:xfrm>
          <a:prstGeom prst="wedgeEllipseCallout">
            <a:avLst>
              <a:gd name="adj1" fmla="val 10674"/>
              <a:gd name="adj2" fmla="val -17039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accent1">
                    <a:lumMod val="75000"/>
                  </a:schemeClr>
                </a:solidFill>
              </a:rPr>
              <a:t>1</a:t>
            </a:r>
            <a:r>
              <a:rPr lang="el-GR" baseline="30000" dirty="0" smtClean="0">
                <a:solidFill>
                  <a:schemeClr val="accent1">
                    <a:lumMod val="75000"/>
                  </a:schemeClr>
                </a:solidFill>
              </a:rPr>
              <a:t>η</a:t>
            </a:r>
            <a:r>
              <a:rPr lang="el-GR" dirty="0" smtClean="0">
                <a:solidFill>
                  <a:schemeClr val="accent1">
                    <a:lumMod val="75000"/>
                  </a:schemeClr>
                </a:solidFill>
              </a:rPr>
              <a:t> </a:t>
            </a:r>
            <a:r>
              <a:rPr lang="el-GR" dirty="0" err="1" smtClean="0">
                <a:solidFill>
                  <a:schemeClr val="accent1">
                    <a:lumMod val="75000"/>
                  </a:schemeClr>
                </a:solidFill>
              </a:rPr>
              <a:t>ομαδο</a:t>
            </a:r>
            <a:r>
              <a:rPr lang="el-GR" dirty="0" smtClean="0">
                <a:solidFill>
                  <a:schemeClr val="accent1">
                    <a:lumMod val="75000"/>
                  </a:schemeClr>
                </a:solidFill>
              </a:rPr>
              <a:t>-συνεργατική άσκηση:</a:t>
            </a:r>
          </a:p>
          <a:p>
            <a:pPr algn="ctr"/>
            <a:r>
              <a:rPr lang="el-GR" dirty="0" smtClean="0">
                <a:solidFill>
                  <a:schemeClr val="accent1">
                    <a:lumMod val="75000"/>
                  </a:schemeClr>
                </a:solidFill>
              </a:rPr>
              <a:t>Υπολογισμός συγκέντρωσης ατμοσφαιρικής ρύπανσης</a:t>
            </a:r>
            <a:endParaRPr lang="el-GR" dirty="0">
              <a:solidFill>
                <a:schemeClr val="accent1">
                  <a:lumMod val="75000"/>
                </a:schemeClr>
              </a:solidFill>
            </a:endParaRPr>
          </a:p>
        </p:txBody>
      </p:sp>
    </p:spTree>
    <p:extLst>
      <p:ext uri="{BB962C8B-B14F-4D97-AF65-F5344CB8AC3E}">
        <p14:creationId xmlns:p14="http://schemas.microsoft.com/office/powerpoint/2010/main" val="477735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l-GR" dirty="0" smtClean="0"/>
              <a:t>Ελένη Αθανασοπούλου</a:t>
            </a:r>
            <a:endParaRPr lang="el-GR"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900" y="2543525"/>
            <a:ext cx="575310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01824"/>
            <a:ext cx="8229600" cy="1143000"/>
          </a:xfrm>
        </p:spPr>
        <p:txBody>
          <a:bodyPr>
            <a:noAutofit/>
          </a:bodyPr>
          <a:lstStyle/>
          <a:p>
            <a:r>
              <a:rPr lang="el-GR" sz="2800" dirty="0"/>
              <a:t>1</a:t>
            </a:r>
            <a:r>
              <a:rPr lang="el-GR" sz="2800" baseline="30000" dirty="0"/>
              <a:t>η</a:t>
            </a:r>
            <a:r>
              <a:rPr lang="el-GR" sz="2800" dirty="0"/>
              <a:t> </a:t>
            </a:r>
            <a:r>
              <a:rPr lang="el-GR" sz="2800" dirty="0" err="1"/>
              <a:t>ομαδο</a:t>
            </a:r>
            <a:r>
              <a:rPr lang="el-GR" sz="2800" dirty="0"/>
              <a:t>-συνεργατική άσκηση:</a:t>
            </a:r>
            <a:br>
              <a:rPr lang="el-GR" sz="2800" dirty="0"/>
            </a:br>
            <a:r>
              <a:rPr lang="el-GR" sz="2800" dirty="0"/>
              <a:t>Υπολογισμός συγκέντρωσης ατμοσφαιρικής ρύπανσης</a:t>
            </a:r>
            <a:br>
              <a:rPr lang="el-GR" sz="2800" dirty="0"/>
            </a:br>
            <a:endParaRPr lang="el-GR" sz="2800" dirty="0"/>
          </a:p>
        </p:txBody>
      </p:sp>
      <p:sp>
        <p:nvSpPr>
          <p:cNvPr id="3" name="Content Placeholder 2"/>
          <p:cNvSpPr>
            <a:spLocks noGrp="1"/>
          </p:cNvSpPr>
          <p:nvPr>
            <p:ph idx="1"/>
          </p:nvPr>
        </p:nvSpPr>
        <p:spPr/>
        <p:txBody>
          <a:bodyPr/>
          <a:lstStyle/>
          <a:p>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11/1/2018</a:t>
            </a:fld>
            <a:endParaRPr lang="el-GR"/>
          </a:p>
        </p:txBody>
      </p:sp>
      <p:sp>
        <p:nvSpPr>
          <p:cNvPr id="6" name="Slide Number Placeholder 5"/>
          <p:cNvSpPr>
            <a:spLocks noGrp="1"/>
          </p:cNvSpPr>
          <p:nvPr>
            <p:ph type="sldNum" sz="quarter" idx="12"/>
          </p:nvPr>
        </p:nvSpPr>
        <p:spPr/>
        <p:txBody>
          <a:bodyPr/>
          <a:lstStyle/>
          <a:p>
            <a:fld id="{74343D87-67CF-458F-94BC-B13D52DBFAFF}" type="slidenum">
              <a:rPr lang="el-GR" smtClean="0"/>
              <a:t>24</a:t>
            </a:fld>
            <a:endParaRPr lang="el-GR"/>
          </a:p>
        </p:txBody>
      </p:sp>
      <p:pic>
        <p:nvPicPr>
          <p:cNvPr id="7" name="Picture 6"/>
          <p:cNvPicPr>
            <a:picLocks noChangeAspect="1"/>
          </p:cNvPicPr>
          <p:nvPr/>
        </p:nvPicPr>
        <p:blipFill>
          <a:blip r:embed="rId3"/>
          <a:stretch>
            <a:fillRect/>
          </a:stretch>
        </p:blipFill>
        <p:spPr>
          <a:xfrm>
            <a:off x="75504" y="1628800"/>
            <a:ext cx="3056336" cy="2332157"/>
          </a:xfrm>
          <a:prstGeom prst="rect">
            <a:avLst/>
          </a:prstGeom>
        </p:spPr>
      </p:pic>
      <p:sp>
        <p:nvSpPr>
          <p:cNvPr id="8" name="TextBox 5"/>
          <p:cNvSpPr txBox="1"/>
          <p:nvPr/>
        </p:nvSpPr>
        <p:spPr>
          <a:xfrm>
            <a:off x="2411760" y="3429000"/>
            <a:ext cx="101660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dirty="0">
                <a:solidFill>
                  <a:srgbClr val="0070C0"/>
                </a:solidFill>
              </a:rPr>
              <a:t>C1(x1, y1,</a:t>
            </a:r>
            <a:r>
              <a:rPr lang="en-US" sz="1100" b="1" baseline="0" dirty="0">
                <a:solidFill>
                  <a:srgbClr val="0070C0"/>
                </a:solidFill>
              </a:rPr>
              <a:t> z1)</a:t>
            </a:r>
            <a:endParaRPr lang="el-GR" sz="1100" b="1" dirty="0">
              <a:solidFill>
                <a:srgbClr val="0070C0"/>
              </a:solidFill>
            </a:endParaRPr>
          </a:p>
        </p:txBody>
      </p:sp>
      <p:pic>
        <p:nvPicPr>
          <p:cNvPr id="10" name="Picture 9" descr="Image result for wind speed power l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447" y="4149080"/>
            <a:ext cx="3133226" cy="18387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stretch>
            <a:fillRect/>
          </a:stretch>
        </p:blipFill>
        <p:spPr>
          <a:xfrm>
            <a:off x="1466084" y="4033456"/>
            <a:ext cx="1881780" cy="645584"/>
          </a:xfrm>
          <a:prstGeom prst="rect">
            <a:avLst/>
          </a:prstGeom>
        </p:spPr>
      </p:pic>
      <p:sp>
        <p:nvSpPr>
          <p:cNvPr id="9" name="Rectangle 8"/>
          <p:cNvSpPr/>
          <p:nvPr/>
        </p:nvSpPr>
        <p:spPr>
          <a:xfrm>
            <a:off x="3249673" y="1628800"/>
            <a:ext cx="5786823" cy="288032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638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1700808"/>
            <a:ext cx="47815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952" y="2478769"/>
            <a:ext cx="330517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1858" y="3558277"/>
            <a:ext cx="5212630" cy="87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48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9856"/>
            <a:ext cx="8229600" cy="1143000"/>
          </a:xfrm>
        </p:spPr>
        <p:txBody>
          <a:bodyPr>
            <a:normAutofit fontScale="90000"/>
          </a:bodyPr>
          <a:lstStyle/>
          <a:p>
            <a:r>
              <a:rPr lang="el-GR" dirty="0"/>
              <a:t>Πρόγραμμα διδασκαλίας μαθήματος</a:t>
            </a:r>
            <a:br>
              <a:rPr lang="el-GR" dirty="0"/>
            </a:br>
            <a:r>
              <a:rPr lang="el-GR" dirty="0"/>
              <a:t>Περιεχόμενα </a:t>
            </a:r>
            <a:r>
              <a:rPr lang="el-GR" dirty="0" smtClean="0"/>
              <a:t>μαθημάτων</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11/1/2018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25</a:t>
            </a:fld>
            <a:endParaRPr lang="el-GR"/>
          </a:p>
        </p:txBody>
      </p:sp>
      <p:pic>
        <p:nvPicPr>
          <p:cNvPr id="308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77" y="2276872"/>
            <a:ext cx="7885663" cy="223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ular Callout 7"/>
          <p:cNvSpPr/>
          <p:nvPr/>
        </p:nvSpPr>
        <p:spPr>
          <a:xfrm>
            <a:off x="646777" y="5085184"/>
            <a:ext cx="7669639" cy="504056"/>
          </a:xfrm>
          <a:prstGeom prst="wedgeRectCallout">
            <a:avLst>
              <a:gd name="adj1" fmla="val -20497"/>
              <a:gd name="adj2" fmla="val -4614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l-GR" dirty="0"/>
              <a:t>5</a:t>
            </a:r>
            <a:r>
              <a:rPr lang="el-GR" baseline="30000" dirty="0" smtClean="0"/>
              <a:t>ο</a:t>
            </a:r>
            <a:r>
              <a:rPr lang="el-GR" dirty="0" smtClean="0"/>
              <a:t> Μάθημα: </a:t>
            </a:r>
            <a:r>
              <a:rPr lang="el-GR" dirty="0"/>
              <a:t>Αλληλεπίδραση ατμοσφαιρικής ρύπανσης </a:t>
            </a:r>
            <a:r>
              <a:rPr lang="el-GR" dirty="0" smtClean="0"/>
              <a:t>με μετεωρολογία/κλίμα</a:t>
            </a:r>
            <a:endParaRPr lang="el-GR" dirty="0">
              <a:solidFill>
                <a:sysClr val="windowText" lastClr="000000">
                  <a:tint val="75000"/>
                </a:sysClr>
              </a:solidFill>
            </a:endParaRPr>
          </a:p>
        </p:txBody>
      </p:sp>
    </p:spTree>
    <p:extLst>
      <p:ext uri="{BB962C8B-B14F-4D97-AF65-F5344CB8AC3E}">
        <p14:creationId xmlns:p14="http://schemas.microsoft.com/office/powerpoint/2010/main" val="133890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520259"/>
            <a:ext cx="2133600" cy="365125"/>
          </a:xfrm>
        </p:spPr>
        <p:txBody>
          <a:bodyPr/>
          <a:lstStyle/>
          <a:p>
            <a:fld id="{4133122E-90F3-4733-997F-1D3449107536}" type="datetime1">
              <a:rPr lang="el-GR" smtClean="0"/>
              <a:t>11/1/2018</a:t>
            </a:fld>
            <a:endParaRPr lang="el-GR"/>
          </a:p>
        </p:txBody>
      </p:sp>
      <p:sp>
        <p:nvSpPr>
          <p:cNvPr id="3" name="Footer Placeholder 2"/>
          <p:cNvSpPr>
            <a:spLocks noGrp="1"/>
          </p:cNvSpPr>
          <p:nvPr>
            <p:ph type="ftr" sz="quarter" idx="11"/>
          </p:nvPr>
        </p:nvSpPr>
        <p:spPr>
          <a:xfrm>
            <a:off x="3124200" y="6520259"/>
            <a:ext cx="2895600" cy="365125"/>
          </a:xfrm>
        </p:spPr>
        <p:txBody>
          <a:bodyPr/>
          <a:lstStyle/>
          <a:p>
            <a:r>
              <a:rPr lang="el-GR" smtClean="0"/>
              <a:t>Ελένη Αθανασοπούλου</a:t>
            </a:r>
            <a:endParaRPr lang="el-GR"/>
          </a:p>
        </p:txBody>
      </p:sp>
      <p:sp>
        <p:nvSpPr>
          <p:cNvPr id="4" name="Slide Number Placeholder 3"/>
          <p:cNvSpPr>
            <a:spLocks noGrp="1"/>
          </p:cNvSpPr>
          <p:nvPr>
            <p:ph type="sldNum" sz="quarter" idx="12"/>
          </p:nvPr>
        </p:nvSpPr>
        <p:spPr>
          <a:xfrm>
            <a:off x="6553200" y="6520259"/>
            <a:ext cx="2133600" cy="365125"/>
          </a:xfrm>
        </p:spPr>
        <p:txBody>
          <a:bodyPr/>
          <a:lstStyle/>
          <a:p>
            <a:fld id="{74343D87-67CF-458F-94BC-B13D52DBFAFF}" type="slidenum">
              <a:rPr lang="el-GR" smtClean="0"/>
              <a:t>26</a:t>
            </a:fld>
            <a:endParaRPr lang="el-GR"/>
          </a:p>
        </p:txBody>
      </p:sp>
      <p:pic>
        <p:nvPicPr>
          <p:cNvPr id="6" name="Picture 2" descr="http://www.periodni.com/pictures/earth_global_energy_budg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497" y="1524464"/>
            <a:ext cx="7625029" cy="51754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75656" y="2440781"/>
            <a:ext cx="4392488" cy="338554"/>
          </a:xfrm>
          <a:prstGeom prst="rect">
            <a:avLst/>
          </a:prstGeom>
          <a:solidFill>
            <a:schemeClr val="bg1"/>
          </a:solidFill>
          <a:ln w="22225">
            <a:solidFill>
              <a:schemeClr val="accent1">
                <a:shade val="50000"/>
              </a:schemeClr>
            </a:solidFill>
          </a:ln>
        </p:spPr>
        <p:txBody>
          <a:bodyPr wrap="square" rtlCol="0">
            <a:spAutoFit/>
          </a:bodyPr>
          <a:lstStyle/>
          <a:p>
            <a:r>
              <a:rPr lang="en-US" sz="1600" b="1" dirty="0" smtClean="0">
                <a:solidFill>
                  <a:srgbClr val="0070C0"/>
                </a:solidFill>
              </a:rPr>
              <a:t>Outgoing radiation: 101.9 + 238.5 = 340.4 W m</a:t>
            </a:r>
            <a:r>
              <a:rPr lang="en-US" sz="1600" b="1" baseline="30000" dirty="0" smtClean="0">
                <a:solidFill>
                  <a:srgbClr val="0070C0"/>
                </a:solidFill>
              </a:rPr>
              <a:t>-2 </a:t>
            </a:r>
            <a:r>
              <a:rPr lang="en-US" sz="1600" b="1" dirty="0" smtClean="0">
                <a:solidFill>
                  <a:srgbClr val="0070C0"/>
                </a:solidFill>
              </a:rPr>
              <a:t>* </a:t>
            </a:r>
            <a:endParaRPr lang="en-US" sz="1600" b="1" dirty="0">
              <a:solidFill>
                <a:srgbClr val="0070C0"/>
              </a:solidFill>
            </a:endParaRPr>
          </a:p>
        </p:txBody>
      </p:sp>
      <p:sp>
        <p:nvSpPr>
          <p:cNvPr id="8" name="Rectangle 7"/>
          <p:cNvSpPr/>
          <p:nvPr/>
        </p:nvSpPr>
        <p:spPr>
          <a:xfrm>
            <a:off x="6588224" y="1524464"/>
            <a:ext cx="1872208" cy="7973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584" y="1504677"/>
            <a:ext cx="187220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4544" y="3038331"/>
            <a:ext cx="8567936" cy="338554"/>
          </a:xfrm>
          <a:prstGeom prst="rect">
            <a:avLst/>
          </a:prstGeom>
          <a:solidFill>
            <a:schemeClr val="bg1"/>
          </a:solidFill>
          <a:ln>
            <a:solidFill>
              <a:srgbClr val="0070C0"/>
            </a:solidFill>
          </a:ln>
        </p:spPr>
        <p:txBody>
          <a:bodyPr wrap="square" rtlCol="0">
            <a:spAutoFit/>
          </a:bodyPr>
          <a:lstStyle/>
          <a:p>
            <a:pPr algn="just"/>
            <a:r>
              <a:rPr lang="en-US" sz="1600" i="1" dirty="0" smtClean="0">
                <a:solidFill>
                  <a:srgbClr val="0070C0"/>
                </a:solidFill>
              </a:rPr>
              <a:t> * other approaches and/or slightly different time spans result in a radiation difference of </a:t>
            </a:r>
            <a:r>
              <a:rPr lang="en-US" sz="1600" i="1" dirty="0">
                <a:solidFill>
                  <a:srgbClr val="0070C0"/>
                </a:solidFill>
              </a:rPr>
              <a:t>0.5-1 </a:t>
            </a:r>
            <a:r>
              <a:rPr lang="en-US" sz="1600" i="1" dirty="0" smtClean="0">
                <a:solidFill>
                  <a:srgbClr val="0070C0"/>
                </a:solidFill>
              </a:rPr>
              <a:t>W/m</a:t>
            </a:r>
            <a:r>
              <a:rPr lang="en-US" sz="1600" i="1" baseline="30000" dirty="0" smtClean="0">
                <a:solidFill>
                  <a:srgbClr val="0070C0"/>
                </a:solidFill>
              </a:rPr>
              <a:t>2</a:t>
            </a:r>
            <a:endParaRPr lang="en-US" sz="1600" i="1" dirty="0">
              <a:solidFill>
                <a:srgbClr val="0070C0"/>
              </a:solidFill>
            </a:endParaRPr>
          </a:p>
        </p:txBody>
      </p:sp>
      <p:sp>
        <p:nvSpPr>
          <p:cNvPr id="11" name="Rectangle 10"/>
          <p:cNvSpPr/>
          <p:nvPr/>
        </p:nvSpPr>
        <p:spPr>
          <a:xfrm>
            <a:off x="4355976" y="6041181"/>
            <a:ext cx="1152128" cy="6840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508104" y="6041181"/>
            <a:ext cx="2736304" cy="68407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39752" y="4168973"/>
            <a:ext cx="5256584" cy="25562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chemeClr val="tx1"/>
                </a:solidFill>
              </a:rPr>
              <a:t>   +        -           -      -                 +        </a:t>
            </a:r>
            <a:endParaRPr lang="en-US" sz="2800" b="1" dirty="0">
              <a:solidFill>
                <a:schemeClr val="tx1"/>
              </a:solidFill>
            </a:endParaRPr>
          </a:p>
        </p:txBody>
      </p:sp>
      <p:sp>
        <p:nvSpPr>
          <p:cNvPr id="14" name="Title 1"/>
          <p:cNvSpPr txBox="1">
            <a:spLocks/>
          </p:cNvSpPr>
          <p:nvPr/>
        </p:nvSpPr>
        <p:spPr>
          <a:xfrm>
            <a:off x="1051992" y="476672"/>
            <a:ext cx="7560840" cy="720080"/>
          </a:xfrm>
          <a:prstGeom prst="rect">
            <a:avLst/>
          </a:prstGeom>
        </p:spPr>
        <p:txBody>
          <a:bodyPr vert="horz" lIns="91440" tIns="45720" rIns="91440" bIns="45720" rtlCol="0" anchor="ctr">
            <a:noAutofit/>
          </a:bodyPr>
          <a:lstStyle>
            <a:lvl1pPr>
              <a:defRPr lang="en-US" sz="3600" b="1" kern="1200" smtClean="0">
                <a:solidFill>
                  <a:schemeClr val="tx1">
                    <a:tint val="75000"/>
                  </a:schemeClr>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b="0" dirty="0">
                <a:solidFill>
                  <a:schemeClr val="tx1"/>
                </a:solidFill>
                <a:latin typeface="+mj-lt"/>
                <a:ea typeface="+mj-ea"/>
                <a:cs typeface="+mj-cs"/>
              </a:rPr>
              <a:t>Ετήσιο ισοζύγιο ενέργειας γης/κλίματος: (</a:t>
            </a:r>
            <a:r>
              <a:rPr lang="el-GR" b="0" dirty="0" err="1">
                <a:solidFill>
                  <a:schemeClr val="tx1"/>
                </a:solidFill>
                <a:latin typeface="+mj-lt"/>
                <a:ea typeface="+mj-ea"/>
                <a:cs typeface="+mj-cs"/>
              </a:rPr>
              <a:t>αν)ισορροπία</a:t>
            </a:r>
            <a:endParaRPr lang="en-US" b="0" dirty="0">
              <a:solidFill>
                <a:schemeClr val="tx1"/>
              </a:solidFill>
              <a:latin typeface="+mj-lt"/>
              <a:ea typeface="+mj-ea"/>
              <a:cs typeface="+mj-cs"/>
            </a:endParaRPr>
          </a:p>
        </p:txBody>
      </p:sp>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390" t="32906" r="41724" b="11568"/>
          <a:stretch/>
        </p:blipFill>
        <p:spPr bwMode="auto">
          <a:xfrm>
            <a:off x="1051992" y="2363107"/>
            <a:ext cx="3880048" cy="2583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283968" y="2348880"/>
            <a:ext cx="4536504" cy="2554545"/>
          </a:xfrm>
          <a:prstGeom prst="rect">
            <a:avLst/>
          </a:prstGeom>
          <a:solidFill>
            <a:schemeClr val="accent6">
              <a:lumMod val="60000"/>
              <a:lumOff val="40000"/>
            </a:schemeClr>
          </a:solidFill>
          <a:ln w="25400">
            <a:solidFill>
              <a:schemeClr val="accent6">
                <a:lumMod val="50000"/>
              </a:schemeClr>
            </a:solidFill>
          </a:ln>
        </p:spPr>
        <p:txBody>
          <a:bodyPr wrap="square" rtlCol="0">
            <a:spAutoFit/>
          </a:bodyPr>
          <a:lstStyle/>
          <a:p>
            <a:pPr algn="just"/>
            <a:r>
              <a:rPr lang="en-US" sz="1600" dirty="0" smtClean="0"/>
              <a:t>Some atmospheric gases (e.g. CO</a:t>
            </a:r>
            <a:r>
              <a:rPr lang="en-US" sz="1600" baseline="-25000" dirty="0" smtClean="0"/>
              <a:t>2</a:t>
            </a:r>
            <a:r>
              <a:rPr lang="en-US" sz="1600" dirty="0" smtClean="0"/>
              <a:t>, CH</a:t>
            </a:r>
            <a:r>
              <a:rPr lang="en-US" sz="1600" baseline="-25000" dirty="0"/>
              <a:t>4</a:t>
            </a:r>
            <a:r>
              <a:rPr lang="en-US" sz="1600" dirty="0" smtClean="0"/>
              <a:t>, H</a:t>
            </a:r>
            <a:r>
              <a:rPr lang="en-US" sz="1600" baseline="-25000" dirty="0" smtClean="0"/>
              <a:t>2</a:t>
            </a:r>
            <a:r>
              <a:rPr lang="en-US" sz="1600" dirty="0" smtClean="0"/>
              <a:t>O) absorb terrestrial (long-wave) infrared radiation. </a:t>
            </a:r>
          </a:p>
          <a:p>
            <a:pPr algn="just"/>
            <a:r>
              <a:rPr lang="en-US" sz="1600" dirty="0" smtClean="0"/>
              <a:t>Then, their temperature rises and they radiate infrared energy upwards or towards the surface of the earth or at the surface of another gas molecule (and so on).</a:t>
            </a:r>
          </a:p>
          <a:p>
            <a:pPr algn="just"/>
            <a:r>
              <a:rPr lang="en-US" sz="1600" dirty="0" smtClean="0"/>
              <a:t>Thus, the earth receives additional amounts </a:t>
            </a:r>
            <a:r>
              <a:rPr lang="en-US" sz="1600" dirty="0"/>
              <a:t>of energy (than the solar) </a:t>
            </a:r>
            <a:r>
              <a:rPr lang="en-US" sz="1600" dirty="0"/>
              <a:t>and is habitable, i.e. the atmosphere raises temperature by about 33 </a:t>
            </a:r>
            <a:r>
              <a:rPr lang="en-US" sz="1600" dirty="0">
                <a:latin typeface="Book Antiqua"/>
              </a:rPr>
              <a:t>°</a:t>
            </a:r>
            <a:r>
              <a:rPr lang="en-US" sz="1600" dirty="0"/>
              <a:t>C (from -18 </a:t>
            </a:r>
            <a:r>
              <a:rPr lang="en-US" sz="1600" dirty="0">
                <a:latin typeface="Book Antiqua"/>
              </a:rPr>
              <a:t>°C </a:t>
            </a:r>
            <a:r>
              <a:rPr lang="en-US" sz="1600" dirty="0"/>
              <a:t>at </a:t>
            </a:r>
            <a:r>
              <a:rPr lang="en-US" sz="1600" dirty="0" err="1"/>
              <a:t>ToA</a:t>
            </a:r>
            <a:r>
              <a:rPr lang="en-US" sz="1600" dirty="0"/>
              <a:t> to 15 </a:t>
            </a:r>
            <a:r>
              <a:rPr lang="en-US" sz="1600" dirty="0">
                <a:latin typeface="Book Antiqua"/>
              </a:rPr>
              <a:t>°C </a:t>
            </a:r>
            <a:r>
              <a:rPr lang="en-US" sz="1600" dirty="0"/>
              <a:t>at the its surface</a:t>
            </a:r>
            <a:r>
              <a:rPr lang="en-US" sz="1600" dirty="0" smtClean="0"/>
              <a:t>)</a:t>
            </a:r>
            <a:endParaRPr lang="en-US" sz="1600" dirty="0"/>
          </a:p>
        </p:txBody>
      </p:sp>
    </p:spTree>
    <p:extLst>
      <p:ext uri="{BB962C8B-B14F-4D97-AF65-F5344CB8AC3E}">
        <p14:creationId xmlns:p14="http://schemas.microsoft.com/office/powerpoint/2010/main" val="80053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lstStyle/>
          <a:p>
            <a:r>
              <a:rPr lang="el-GR" dirty="0" smtClean="0"/>
              <a:t>Ατμοσφαιρική ρύπανση &amp; κλίμα</a:t>
            </a:r>
            <a:endParaRPr lang="el-GR" dirty="0"/>
          </a:p>
        </p:txBody>
      </p:sp>
      <p:sp>
        <p:nvSpPr>
          <p:cNvPr id="3" name="Text Placeholder 2"/>
          <p:cNvSpPr>
            <a:spLocks noGrp="1"/>
          </p:cNvSpPr>
          <p:nvPr>
            <p:ph type="body" idx="1"/>
          </p:nvPr>
        </p:nvSpPr>
        <p:spPr>
          <a:xfrm>
            <a:off x="323528" y="1853134"/>
            <a:ext cx="2664296" cy="639762"/>
          </a:xfrm>
        </p:spPr>
        <p:txBody>
          <a:bodyPr>
            <a:normAutofit fontScale="92500" lnSpcReduction="20000"/>
          </a:bodyPr>
          <a:lstStyle/>
          <a:p>
            <a:pPr algn="ctr"/>
            <a:r>
              <a:rPr lang="el-GR" dirty="0" smtClean="0"/>
              <a:t>Μεταβολή </a:t>
            </a:r>
            <a:r>
              <a:rPr lang="el-GR" dirty="0" err="1" smtClean="0"/>
              <a:t>ατμ</a:t>
            </a:r>
            <a:r>
              <a:rPr lang="el-GR" dirty="0" smtClean="0"/>
              <a:t>. θερμοκρασίας</a:t>
            </a:r>
            <a:endParaRPr lang="el-GR" dirty="0"/>
          </a:p>
        </p:txBody>
      </p:sp>
      <p:sp>
        <p:nvSpPr>
          <p:cNvPr id="5" name="Text Placeholder 4"/>
          <p:cNvSpPr>
            <a:spLocks noGrp="1"/>
          </p:cNvSpPr>
          <p:nvPr>
            <p:ph type="body" sz="quarter" idx="3"/>
          </p:nvPr>
        </p:nvSpPr>
        <p:spPr>
          <a:xfrm>
            <a:off x="3635897" y="1412776"/>
            <a:ext cx="5050904" cy="639762"/>
          </a:xfrm>
        </p:spPr>
        <p:txBody>
          <a:bodyPr>
            <a:normAutofit/>
          </a:bodyPr>
          <a:lstStyle/>
          <a:p>
            <a:pPr algn="ctr"/>
            <a:r>
              <a:rPr lang="el-GR" dirty="0" smtClean="0"/>
              <a:t>Ανθρωπογενείς &amp; </a:t>
            </a:r>
            <a:r>
              <a:rPr lang="el-GR" dirty="0"/>
              <a:t>Φυσικές </a:t>
            </a:r>
            <a:r>
              <a:rPr lang="el-GR" dirty="0" smtClean="0"/>
              <a:t>πιέσεις</a:t>
            </a:r>
            <a:endParaRPr lang="el-GR" dirty="0"/>
          </a:p>
        </p:txBody>
      </p:sp>
      <p:sp>
        <p:nvSpPr>
          <p:cNvPr id="7" name="Date Placeholder 6"/>
          <p:cNvSpPr>
            <a:spLocks noGrp="1"/>
          </p:cNvSpPr>
          <p:nvPr>
            <p:ph type="dt" sz="half" idx="10"/>
          </p:nvPr>
        </p:nvSpPr>
        <p:spPr/>
        <p:txBody>
          <a:bodyPr/>
          <a:lstStyle/>
          <a:p>
            <a:fld id="{4F5232A9-3BCF-42CB-8A43-82883D123809}" type="datetime1">
              <a:rPr lang="el-GR" smtClean="0"/>
              <a:t>11/1/2018</a:t>
            </a:fld>
            <a:endParaRPr lang="el-GR"/>
          </a:p>
        </p:txBody>
      </p:sp>
      <p:sp>
        <p:nvSpPr>
          <p:cNvPr id="8" name="Footer Placeholder 7"/>
          <p:cNvSpPr>
            <a:spLocks noGrp="1"/>
          </p:cNvSpPr>
          <p:nvPr>
            <p:ph type="ftr" sz="quarter" idx="11"/>
          </p:nvPr>
        </p:nvSpPr>
        <p:spPr/>
        <p:txBody>
          <a:bodyPr/>
          <a:lstStyle/>
          <a:p>
            <a:r>
              <a:rPr lang="el-GR" smtClean="0"/>
              <a:t>Ελένη Αθανασοπούλου</a:t>
            </a:r>
            <a:endParaRPr lang="el-GR" dirty="0"/>
          </a:p>
        </p:txBody>
      </p:sp>
      <p:sp>
        <p:nvSpPr>
          <p:cNvPr id="9" name="Slide Number Placeholder 8"/>
          <p:cNvSpPr>
            <a:spLocks noGrp="1"/>
          </p:cNvSpPr>
          <p:nvPr>
            <p:ph type="sldNum" sz="quarter" idx="12"/>
          </p:nvPr>
        </p:nvSpPr>
        <p:spPr/>
        <p:txBody>
          <a:bodyPr/>
          <a:lstStyle/>
          <a:p>
            <a:fld id="{74343D87-67CF-458F-94BC-B13D52DBFAFF}" type="slidenum">
              <a:rPr lang="el-GR" smtClean="0"/>
              <a:t>27</a:t>
            </a:fld>
            <a:endParaRPr lang="el-GR"/>
          </a:p>
        </p:txBody>
      </p:sp>
      <p:pic>
        <p:nvPicPr>
          <p:cNvPr id="10" name="Picture 7"/>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0175" t="17537" r="48078" b="19397"/>
          <a:stretch/>
        </p:blipFill>
        <p:spPr bwMode="auto">
          <a:xfrm>
            <a:off x="179512" y="2641985"/>
            <a:ext cx="3130937" cy="265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http://www.realclimate.org/images/hansen_2001_rad_forc_fig.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3521131" y="2060848"/>
            <a:ext cx="559693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4408726"/>
            <a:ext cx="4320480" cy="2476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Arrow Connector 14"/>
          <p:cNvCxnSpPr/>
          <p:nvPr/>
        </p:nvCxnSpPr>
        <p:spPr>
          <a:xfrm flipH="1">
            <a:off x="7164288" y="3645024"/>
            <a:ext cx="144016" cy="115212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19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lstStyle/>
          <a:p>
            <a:r>
              <a:rPr lang="el-GR" dirty="0" smtClean="0"/>
              <a:t>Ατμοσφαιρική ρύπανση &amp; κλίμα</a:t>
            </a:r>
            <a:endParaRPr lang="el-GR" dirty="0"/>
          </a:p>
        </p:txBody>
      </p:sp>
      <p:sp>
        <p:nvSpPr>
          <p:cNvPr id="3" name="Text Placeholder 2"/>
          <p:cNvSpPr>
            <a:spLocks noGrp="1"/>
          </p:cNvSpPr>
          <p:nvPr>
            <p:ph type="body" idx="1"/>
          </p:nvPr>
        </p:nvSpPr>
        <p:spPr>
          <a:xfrm>
            <a:off x="323528" y="1853134"/>
            <a:ext cx="2664296" cy="639762"/>
          </a:xfrm>
        </p:spPr>
        <p:txBody>
          <a:bodyPr>
            <a:normAutofit fontScale="92500" lnSpcReduction="20000"/>
          </a:bodyPr>
          <a:lstStyle/>
          <a:p>
            <a:pPr algn="ctr"/>
            <a:r>
              <a:rPr lang="el-GR" dirty="0" smtClean="0"/>
              <a:t>Μεταβολή </a:t>
            </a:r>
            <a:r>
              <a:rPr lang="el-GR" dirty="0" err="1" smtClean="0"/>
              <a:t>ατμ</a:t>
            </a:r>
            <a:r>
              <a:rPr lang="el-GR" dirty="0" smtClean="0"/>
              <a:t>. θερμοκρασίας</a:t>
            </a:r>
            <a:endParaRPr lang="el-GR" dirty="0"/>
          </a:p>
        </p:txBody>
      </p:sp>
      <p:sp>
        <p:nvSpPr>
          <p:cNvPr id="7" name="Date Placeholder 6"/>
          <p:cNvSpPr>
            <a:spLocks noGrp="1"/>
          </p:cNvSpPr>
          <p:nvPr>
            <p:ph type="dt" sz="half" idx="10"/>
          </p:nvPr>
        </p:nvSpPr>
        <p:spPr/>
        <p:txBody>
          <a:bodyPr/>
          <a:lstStyle/>
          <a:p>
            <a:fld id="{4F5232A9-3BCF-42CB-8A43-82883D123809}" type="datetime1">
              <a:rPr lang="el-GR" smtClean="0"/>
              <a:t>11/1/2018</a:t>
            </a:fld>
            <a:endParaRPr lang="el-GR"/>
          </a:p>
        </p:txBody>
      </p:sp>
      <p:sp>
        <p:nvSpPr>
          <p:cNvPr id="8" name="Footer Placeholder 7"/>
          <p:cNvSpPr>
            <a:spLocks noGrp="1"/>
          </p:cNvSpPr>
          <p:nvPr>
            <p:ph type="ftr" sz="quarter" idx="11"/>
          </p:nvPr>
        </p:nvSpPr>
        <p:spPr/>
        <p:txBody>
          <a:bodyPr/>
          <a:lstStyle/>
          <a:p>
            <a:r>
              <a:rPr lang="el-GR" smtClean="0"/>
              <a:t>Ελένη Αθανασοπούλου</a:t>
            </a:r>
            <a:endParaRPr lang="el-GR" dirty="0"/>
          </a:p>
        </p:txBody>
      </p:sp>
      <p:sp>
        <p:nvSpPr>
          <p:cNvPr id="9" name="Slide Number Placeholder 8"/>
          <p:cNvSpPr>
            <a:spLocks noGrp="1"/>
          </p:cNvSpPr>
          <p:nvPr>
            <p:ph type="sldNum" sz="quarter" idx="12"/>
          </p:nvPr>
        </p:nvSpPr>
        <p:spPr/>
        <p:txBody>
          <a:bodyPr/>
          <a:lstStyle/>
          <a:p>
            <a:fld id="{74343D87-67CF-458F-94BC-B13D52DBFAFF}" type="slidenum">
              <a:rPr lang="el-GR" smtClean="0"/>
              <a:t>28</a:t>
            </a:fld>
            <a:endParaRPr lang="el-GR"/>
          </a:p>
        </p:txBody>
      </p:sp>
      <p:cxnSp>
        <p:nvCxnSpPr>
          <p:cNvPr id="15" name="Straight Arrow Connector 14"/>
          <p:cNvCxnSpPr/>
          <p:nvPr/>
        </p:nvCxnSpPr>
        <p:spPr>
          <a:xfrm flipH="1">
            <a:off x="7164288" y="3645024"/>
            <a:ext cx="144016" cy="115212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p:txBody>
          <a:bodyPr/>
          <a:lstStyle/>
          <a:p>
            <a:endParaRPr lang="el-GR"/>
          </a:p>
        </p:txBody>
      </p:sp>
      <p:sp>
        <p:nvSpPr>
          <p:cNvPr id="6" name="Content Placeholder 5"/>
          <p:cNvSpPr>
            <a:spLocks noGrp="1"/>
          </p:cNvSpPr>
          <p:nvPr>
            <p:ph sz="quarter" idx="4"/>
          </p:nvPr>
        </p:nvSpPr>
        <p:spPr/>
        <p:txBody>
          <a:bodyPr/>
          <a:lstStyle/>
          <a:p>
            <a:endParaRPr lang="el-GR" dirty="0"/>
          </a:p>
        </p:txBody>
      </p:sp>
      <p:pic>
        <p:nvPicPr>
          <p:cNvPr id="16" name="Picture 6" descr="http://www3.epa.gov/climatechange/images/science/models-observed-human-natur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465" y="1594702"/>
            <a:ext cx="7368927" cy="4858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09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9856"/>
            <a:ext cx="8229600" cy="1143000"/>
          </a:xfrm>
        </p:spPr>
        <p:txBody>
          <a:bodyPr>
            <a:normAutofit fontScale="90000"/>
          </a:bodyPr>
          <a:lstStyle/>
          <a:p>
            <a:r>
              <a:rPr lang="el-GR" dirty="0"/>
              <a:t>Πρόγραμμα διδασκαλίας μαθήματος</a:t>
            </a:r>
            <a:br>
              <a:rPr lang="el-GR" dirty="0"/>
            </a:br>
            <a:r>
              <a:rPr lang="el-GR" dirty="0"/>
              <a:t>Περιεχόμενα </a:t>
            </a:r>
            <a:r>
              <a:rPr lang="el-GR" dirty="0" smtClean="0"/>
              <a:t>μαθημάτων</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11/1/2018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29</a:t>
            </a:fld>
            <a:endParaRPr lang="el-GR"/>
          </a:p>
        </p:txBody>
      </p:sp>
      <p:pic>
        <p:nvPicPr>
          <p:cNvPr id="308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77" y="2276872"/>
            <a:ext cx="7885663" cy="223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ular Callout 7"/>
          <p:cNvSpPr/>
          <p:nvPr/>
        </p:nvSpPr>
        <p:spPr>
          <a:xfrm>
            <a:off x="1115616" y="5085184"/>
            <a:ext cx="6984776" cy="1008112"/>
          </a:xfrm>
          <a:prstGeom prst="wedgeRectCallout">
            <a:avLst>
              <a:gd name="adj1" fmla="val -18097"/>
              <a:gd name="adj2" fmla="val -2285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Μαθήματα 6-7: Αριθμητικά μοντέλα ατμοσφαιρικής ρύπανσης</a:t>
            </a:r>
            <a:endParaRPr lang="el-GR" dirty="0"/>
          </a:p>
        </p:txBody>
      </p:sp>
    </p:spTree>
    <p:extLst>
      <p:ext uri="{BB962C8B-B14F-4D97-AF65-F5344CB8AC3E}">
        <p14:creationId xmlns:p14="http://schemas.microsoft.com/office/powerpoint/2010/main" val="38195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9856"/>
            <a:ext cx="8229600" cy="1143000"/>
          </a:xfrm>
        </p:spPr>
        <p:txBody>
          <a:bodyPr>
            <a:normAutofit fontScale="90000"/>
          </a:bodyPr>
          <a:lstStyle/>
          <a:p>
            <a:r>
              <a:rPr lang="el-GR" dirty="0"/>
              <a:t>Πρόγραμμα διδασκαλίας μαθήματος</a:t>
            </a:r>
            <a:br>
              <a:rPr lang="el-GR" dirty="0"/>
            </a:br>
            <a:r>
              <a:rPr lang="el-GR" dirty="0"/>
              <a:t>Περιεχόμενα </a:t>
            </a:r>
            <a:r>
              <a:rPr lang="el-GR" dirty="0" smtClean="0"/>
              <a:t>μαθημάτων</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10/1/2018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3</a:t>
            </a:fld>
            <a:endParaRPr lang="el-GR"/>
          </a:p>
        </p:txBody>
      </p:sp>
      <p:pic>
        <p:nvPicPr>
          <p:cNvPr id="308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77" y="2276872"/>
            <a:ext cx="7885663" cy="223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ular Callout 7"/>
          <p:cNvSpPr/>
          <p:nvPr/>
        </p:nvSpPr>
        <p:spPr>
          <a:xfrm>
            <a:off x="1115616" y="5085184"/>
            <a:ext cx="6984776" cy="1008112"/>
          </a:xfrm>
          <a:prstGeom prst="wedgeRectCallout">
            <a:avLst>
              <a:gd name="adj1" fmla="val -18488"/>
              <a:gd name="adj2" fmla="val -3043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1</a:t>
            </a:r>
            <a:r>
              <a:rPr lang="el-GR" baseline="30000" dirty="0" smtClean="0"/>
              <a:t>ο</a:t>
            </a:r>
            <a:r>
              <a:rPr lang="el-GR" dirty="0" smtClean="0"/>
              <a:t> Μάθημα: Ιστορία της ατμοσφαιρικής ρύπανσης &amp; Έρευνας</a:t>
            </a:r>
            <a:endParaRPr lang="el-GR" dirty="0"/>
          </a:p>
        </p:txBody>
      </p:sp>
    </p:spTree>
    <p:extLst>
      <p:ext uri="{BB962C8B-B14F-4D97-AF65-F5344CB8AC3E}">
        <p14:creationId xmlns:p14="http://schemas.microsoft.com/office/powerpoint/2010/main" val="115958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1044A92-FC60-4BE2-861C-60BF25431668}" type="datetime1">
              <a:rPr lang="el-GR" smtClean="0"/>
              <a:t>11/1/2018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30</a:t>
            </a:fld>
            <a:endParaRPr lang="el-GR"/>
          </a:p>
        </p:txBody>
      </p:sp>
      <p:pic>
        <p:nvPicPr>
          <p:cNvPr id="10" name="Picture 2" descr="Image result for numerical models: from local to global 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2" y="332656"/>
            <a:ext cx="9928376" cy="6552729"/>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0"/>
          <p:cNvSpPr>
            <a:spLocks noGrp="1"/>
          </p:cNvSpPr>
          <p:nvPr>
            <p:ph type="title"/>
          </p:nvPr>
        </p:nvSpPr>
        <p:spPr/>
        <p:txBody>
          <a:bodyPr/>
          <a:lstStyle/>
          <a:p>
            <a:endParaRPr lang="el-GR"/>
          </a:p>
        </p:txBody>
      </p:sp>
      <p:sp>
        <p:nvSpPr>
          <p:cNvPr id="12" name="Content Placeholder 11"/>
          <p:cNvSpPr>
            <a:spLocks noGrp="1"/>
          </p:cNvSpPr>
          <p:nvPr>
            <p:ph idx="1"/>
          </p:nvPr>
        </p:nvSpPr>
        <p:spPr/>
        <p:txBody>
          <a:bodyPr/>
          <a:lstStyle/>
          <a:p>
            <a:endParaRPr lang="el-GR" dirty="0"/>
          </a:p>
        </p:txBody>
      </p:sp>
      <p:sp>
        <p:nvSpPr>
          <p:cNvPr id="13" name="Content Placeholder 6"/>
          <p:cNvSpPr txBox="1">
            <a:spLocks/>
          </p:cNvSpPr>
          <p:nvPr/>
        </p:nvSpPr>
        <p:spPr>
          <a:xfrm>
            <a:off x="3779912" y="3838396"/>
            <a:ext cx="5400600" cy="3046988"/>
          </a:xfrm>
          <a:prstGeom prst="rect">
            <a:avLst/>
          </a:prstGeom>
          <a:solidFill>
            <a:schemeClr val="accent3">
              <a:lumMod val="60000"/>
              <a:lumOff val="40000"/>
            </a:schemeClr>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sz="2400" b="1" dirty="0" smtClean="0"/>
              <a:t>Ορισμός</a:t>
            </a:r>
            <a:r>
              <a:rPr lang="el-GR" sz="2400" dirty="0" smtClean="0"/>
              <a:t>: </a:t>
            </a:r>
            <a:r>
              <a:rPr lang="el-GR" sz="2400" u="sng" dirty="0" smtClean="0"/>
              <a:t>Αριθμητικό μοντέλο </a:t>
            </a:r>
            <a:r>
              <a:rPr lang="el-GR" sz="2400" dirty="0" smtClean="0"/>
              <a:t>είναι η μαθηματική περιγραφή μιας διαδικασίας. Ένα </a:t>
            </a:r>
            <a:r>
              <a:rPr lang="el-GR" sz="2400" u="sng" dirty="0" smtClean="0"/>
              <a:t>ατμοσφαιρικό υπολογιστικό μοντέλο</a:t>
            </a:r>
            <a:r>
              <a:rPr lang="el-GR" sz="2400" dirty="0" smtClean="0"/>
              <a:t> είναι η κωδικοποίηση σε υπολογιστή της αναπαράστασης/προσομοίωσης των δυναμικών, φυσικών, χημικών και </a:t>
            </a:r>
            <a:r>
              <a:rPr lang="el-GR" sz="2400" dirty="0" err="1" smtClean="0"/>
              <a:t>ακτινοβολιακών</a:t>
            </a:r>
            <a:r>
              <a:rPr lang="el-GR" sz="2400" dirty="0" smtClean="0"/>
              <a:t> διεργασιών στην ατμόσφαιρα. </a:t>
            </a:r>
            <a:endParaRPr lang="el-GR" sz="2400" dirty="0"/>
          </a:p>
        </p:txBody>
      </p:sp>
    </p:spTree>
    <p:extLst>
      <p:ext uri="{BB962C8B-B14F-4D97-AF65-F5344CB8AC3E}">
        <p14:creationId xmlns:p14="http://schemas.microsoft.com/office/powerpoint/2010/main" val="366576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344816" cy="1143000"/>
          </a:xfrm>
        </p:spPr>
        <p:txBody>
          <a:bodyPr>
            <a:normAutofit fontScale="90000"/>
          </a:bodyPr>
          <a:lstStyle/>
          <a:p>
            <a:r>
              <a:rPr lang="el-GR" dirty="0"/>
              <a:t>Αριθμητικά μοντέλα ατμοσφαιρικής </a:t>
            </a:r>
            <a:r>
              <a:rPr lang="el-GR" dirty="0" smtClean="0"/>
              <a:t>ρύπανσης</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11/1/2018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31</a:t>
            </a:fld>
            <a:endParaRPr lang="el-GR"/>
          </a:p>
        </p:txBody>
      </p:sp>
      <p:pic>
        <p:nvPicPr>
          <p:cNvPr id="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297" y="1916832"/>
            <a:ext cx="8894191"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1512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9856"/>
            <a:ext cx="8229600" cy="1143000"/>
          </a:xfrm>
        </p:spPr>
        <p:txBody>
          <a:bodyPr>
            <a:normAutofit fontScale="90000"/>
          </a:bodyPr>
          <a:lstStyle/>
          <a:p>
            <a:r>
              <a:rPr lang="el-GR" dirty="0"/>
              <a:t>Πρόγραμμα διδασκαλίας μαθήματος</a:t>
            </a:r>
            <a:br>
              <a:rPr lang="el-GR" dirty="0"/>
            </a:br>
            <a:r>
              <a:rPr lang="el-GR" dirty="0"/>
              <a:t>Περιεχόμενα </a:t>
            </a:r>
            <a:r>
              <a:rPr lang="el-GR" dirty="0" smtClean="0"/>
              <a:t>μαθημάτων</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11/1/2018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32</a:t>
            </a:fld>
            <a:endParaRPr lang="el-GR"/>
          </a:p>
        </p:txBody>
      </p:sp>
      <p:pic>
        <p:nvPicPr>
          <p:cNvPr id="308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77" y="2276872"/>
            <a:ext cx="7885663" cy="223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Callout 6"/>
          <p:cNvSpPr/>
          <p:nvPr/>
        </p:nvSpPr>
        <p:spPr>
          <a:xfrm rot="1245610">
            <a:off x="-428434" y="4738701"/>
            <a:ext cx="2923705" cy="1980857"/>
          </a:xfrm>
          <a:prstGeom prst="wedgeEllipseCallout">
            <a:avLst>
              <a:gd name="adj1" fmla="val 10674"/>
              <a:gd name="adj2" fmla="val -17039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accent1">
                    <a:lumMod val="75000"/>
                  </a:schemeClr>
                </a:solidFill>
              </a:rPr>
              <a:t>1</a:t>
            </a:r>
            <a:r>
              <a:rPr lang="el-GR" baseline="30000" dirty="0" smtClean="0">
                <a:solidFill>
                  <a:schemeClr val="accent1">
                    <a:lumMod val="75000"/>
                  </a:schemeClr>
                </a:solidFill>
              </a:rPr>
              <a:t>η</a:t>
            </a:r>
            <a:r>
              <a:rPr lang="el-GR" dirty="0" smtClean="0">
                <a:solidFill>
                  <a:schemeClr val="accent1">
                    <a:lumMod val="75000"/>
                  </a:schemeClr>
                </a:solidFill>
              </a:rPr>
              <a:t> </a:t>
            </a:r>
            <a:r>
              <a:rPr lang="el-GR" dirty="0" err="1" smtClean="0">
                <a:solidFill>
                  <a:schemeClr val="accent1">
                    <a:lumMod val="75000"/>
                  </a:schemeClr>
                </a:solidFill>
              </a:rPr>
              <a:t>ομαδο</a:t>
            </a:r>
            <a:r>
              <a:rPr lang="el-GR" dirty="0" smtClean="0">
                <a:solidFill>
                  <a:schemeClr val="accent1">
                    <a:lumMod val="75000"/>
                  </a:schemeClr>
                </a:solidFill>
              </a:rPr>
              <a:t>-συνεργατική άσκηση:</a:t>
            </a:r>
          </a:p>
          <a:p>
            <a:pPr algn="ctr"/>
            <a:r>
              <a:rPr lang="el-GR" dirty="0" smtClean="0">
                <a:solidFill>
                  <a:schemeClr val="accent1">
                    <a:lumMod val="75000"/>
                  </a:schemeClr>
                </a:solidFill>
              </a:rPr>
              <a:t>Υπολογισμός συγκέντρωσης ατμοσφαιρικής ρύπανσης</a:t>
            </a:r>
            <a:endParaRPr lang="el-GR" dirty="0">
              <a:solidFill>
                <a:schemeClr val="accent1">
                  <a:lumMod val="75000"/>
                </a:schemeClr>
              </a:solidFill>
            </a:endParaRPr>
          </a:p>
        </p:txBody>
      </p:sp>
      <p:sp>
        <p:nvSpPr>
          <p:cNvPr id="11" name="Oval Callout 10"/>
          <p:cNvSpPr/>
          <p:nvPr/>
        </p:nvSpPr>
        <p:spPr>
          <a:xfrm rot="1245610">
            <a:off x="1752185" y="4746954"/>
            <a:ext cx="2923705" cy="1980857"/>
          </a:xfrm>
          <a:prstGeom prst="wedgeEllipseCallout">
            <a:avLst>
              <a:gd name="adj1" fmla="val -31925"/>
              <a:gd name="adj2" fmla="val -118559"/>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C00000"/>
                </a:solidFill>
              </a:rPr>
              <a:t>2</a:t>
            </a:r>
            <a:r>
              <a:rPr lang="el-GR" baseline="30000" dirty="0" smtClean="0">
                <a:solidFill>
                  <a:srgbClr val="C00000"/>
                </a:solidFill>
              </a:rPr>
              <a:t>η</a:t>
            </a:r>
            <a:r>
              <a:rPr lang="el-GR" dirty="0" smtClean="0">
                <a:solidFill>
                  <a:srgbClr val="C00000"/>
                </a:solidFill>
              </a:rPr>
              <a:t> </a:t>
            </a:r>
            <a:r>
              <a:rPr lang="el-GR" dirty="0" err="1" smtClean="0">
                <a:solidFill>
                  <a:srgbClr val="C00000"/>
                </a:solidFill>
              </a:rPr>
              <a:t>ομαδο</a:t>
            </a:r>
            <a:r>
              <a:rPr lang="el-GR" dirty="0" smtClean="0">
                <a:solidFill>
                  <a:srgbClr val="C00000"/>
                </a:solidFill>
              </a:rPr>
              <a:t>-συνεργατική άσκηση:</a:t>
            </a:r>
          </a:p>
          <a:p>
            <a:pPr algn="ctr"/>
            <a:r>
              <a:rPr lang="el-GR" dirty="0" smtClean="0">
                <a:solidFill>
                  <a:srgbClr val="C00000"/>
                </a:solidFill>
              </a:rPr>
              <a:t>Εφαρμογή αριθμητικών μοντέλων</a:t>
            </a:r>
            <a:endParaRPr lang="el-GR" dirty="0">
              <a:solidFill>
                <a:srgbClr val="C00000"/>
              </a:solidFill>
            </a:endParaRPr>
          </a:p>
        </p:txBody>
      </p:sp>
    </p:spTree>
    <p:extLst>
      <p:ext uri="{BB962C8B-B14F-4D97-AF65-F5344CB8AC3E}">
        <p14:creationId xmlns:p14="http://schemas.microsoft.com/office/powerpoint/2010/main" val="72989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7713887" cy="495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692696"/>
            <a:ext cx="8229600" cy="1143000"/>
          </a:xfrm>
        </p:spPr>
        <p:txBody>
          <a:bodyPr>
            <a:normAutofit fontScale="90000"/>
          </a:bodyPr>
          <a:lstStyle/>
          <a:p>
            <a:r>
              <a:rPr lang="el-GR" dirty="0"/>
              <a:t>2</a:t>
            </a:r>
            <a:r>
              <a:rPr lang="el-GR" baseline="30000" dirty="0"/>
              <a:t>η</a:t>
            </a:r>
            <a:r>
              <a:rPr lang="el-GR" dirty="0"/>
              <a:t> </a:t>
            </a:r>
            <a:r>
              <a:rPr lang="el-GR" dirty="0" err="1"/>
              <a:t>ομαδο</a:t>
            </a:r>
            <a:r>
              <a:rPr lang="el-GR" dirty="0"/>
              <a:t>-συνεργατική άσκηση:</a:t>
            </a:r>
            <a:br>
              <a:rPr lang="el-GR" dirty="0"/>
            </a:br>
            <a:r>
              <a:rPr lang="el-GR" dirty="0"/>
              <a:t>Εφαρμογή αριθμητικών </a:t>
            </a:r>
            <a:r>
              <a:rPr lang="el-GR" dirty="0" smtClean="0"/>
              <a:t>μοντέλων</a:t>
            </a:r>
            <a:endParaRPr lang="el-GR" dirty="0"/>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75656" y="2610569"/>
            <a:ext cx="4038600" cy="3914775"/>
          </a:xfrm>
        </p:spPr>
      </p:pic>
      <p:sp>
        <p:nvSpPr>
          <p:cNvPr id="5" name="Date Placeholder 4"/>
          <p:cNvSpPr>
            <a:spLocks noGrp="1"/>
          </p:cNvSpPr>
          <p:nvPr>
            <p:ph type="dt" sz="half" idx="10"/>
          </p:nvPr>
        </p:nvSpPr>
        <p:spPr/>
        <p:txBody>
          <a:bodyPr/>
          <a:lstStyle/>
          <a:p>
            <a:fld id="{5E83CB17-8B53-45F2-8034-72F41B79080C}" type="datetime1">
              <a:rPr lang="el-GR" smtClean="0"/>
              <a:t>11/1/2018</a:t>
            </a:fld>
            <a:endParaRPr lang="el-GR"/>
          </a:p>
        </p:txBody>
      </p:sp>
      <p:sp>
        <p:nvSpPr>
          <p:cNvPr id="6" name="Footer Placeholder 5"/>
          <p:cNvSpPr>
            <a:spLocks noGrp="1"/>
          </p:cNvSpPr>
          <p:nvPr>
            <p:ph type="ftr" sz="quarter" idx="11"/>
          </p:nvPr>
        </p:nvSpPr>
        <p:spPr/>
        <p:txBody>
          <a:bodyPr/>
          <a:lstStyle/>
          <a:p>
            <a:r>
              <a:rPr lang="el-GR"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33</a:t>
            </a:fld>
            <a:endParaRPr lang="el-GR"/>
          </a:p>
        </p:txBody>
      </p:sp>
      <p:pic>
        <p:nvPicPr>
          <p:cNvPr id="9" name="Content Placeholder 8" descr="https://eoimages.gsfc.nasa.gov/images/imagerecords/78000/78918/chios_amo_2012231_lrg.jpg"/>
          <p:cNvPicPr>
            <a:picLocks noGrp="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2996952"/>
            <a:ext cx="2335876" cy="3113116"/>
          </a:xfrm>
          <a:prstGeom prst="rect">
            <a:avLst/>
          </a:prstGeom>
          <a:noFill/>
          <a:ln>
            <a:noFill/>
          </a:ln>
        </p:spPr>
      </p:pic>
    </p:spTree>
    <p:extLst>
      <p:ext uri="{BB962C8B-B14F-4D97-AF65-F5344CB8AC3E}">
        <p14:creationId xmlns:p14="http://schemas.microsoft.com/office/powerpoint/2010/main" val="191678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1143000"/>
          </a:xfrm>
        </p:spPr>
        <p:txBody>
          <a:bodyPr>
            <a:normAutofit fontScale="90000"/>
          </a:bodyPr>
          <a:lstStyle/>
          <a:p>
            <a:r>
              <a:rPr lang="el-GR" dirty="0"/>
              <a:t>2</a:t>
            </a:r>
            <a:r>
              <a:rPr lang="el-GR" baseline="30000" dirty="0"/>
              <a:t>η</a:t>
            </a:r>
            <a:r>
              <a:rPr lang="el-GR" dirty="0"/>
              <a:t> </a:t>
            </a:r>
            <a:r>
              <a:rPr lang="el-GR" dirty="0" err="1"/>
              <a:t>ομαδο</a:t>
            </a:r>
            <a:r>
              <a:rPr lang="el-GR" dirty="0"/>
              <a:t>-συνεργατική άσκηση:</a:t>
            </a:r>
            <a:br>
              <a:rPr lang="el-GR" dirty="0"/>
            </a:br>
            <a:r>
              <a:rPr lang="el-GR" dirty="0"/>
              <a:t>Εφαρμογή αριθμητικών </a:t>
            </a:r>
            <a:r>
              <a:rPr lang="el-GR" dirty="0" smtClean="0"/>
              <a:t>μοντέλων</a:t>
            </a:r>
            <a:endParaRPr lang="el-GR" dirty="0"/>
          </a:p>
        </p:txBody>
      </p:sp>
      <p:sp>
        <p:nvSpPr>
          <p:cNvPr id="5" name="Date Placeholder 4"/>
          <p:cNvSpPr>
            <a:spLocks noGrp="1"/>
          </p:cNvSpPr>
          <p:nvPr>
            <p:ph type="dt" sz="half" idx="10"/>
          </p:nvPr>
        </p:nvSpPr>
        <p:spPr/>
        <p:txBody>
          <a:bodyPr/>
          <a:lstStyle/>
          <a:p>
            <a:fld id="{5E83CB17-8B53-45F2-8034-72F41B79080C}" type="datetime1">
              <a:rPr lang="el-GR" smtClean="0"/>
              <a:t>11/1/2018</a:t>
            </a:fld>
            <a:endParaRPr lang="el-GR"/>
          </a:p>
        </p:txBody>
      </p:sp>
      <p:sp>
        <p:nvSpPr>
          <p:cNvPr id="6" name="Footer Placeholder 5"/>
          <p:cNvSpPr>
            <a:spLocks noGrp="1"/>
          </p:cNvSpPr>
          <p:nvPr>
            <p:ph type="ftr" sz="quarter" idx="11"/>
          </p:nvPr>
        </p:nvSpPr>
        <p:spPr/>
        <p:txBody>
          <a:bodyPr/>
          <a:lstStyle/>
          <a:p>
            <a:r>
              <a:rPr lang="el-GR"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34</a:t>
            </a:fld>
            <a:endParaRPr lang="el-GR" dirty="0"/>
          </a:p>
        </p:txBody>
      </p:sp>
      <p:sp>
        <p:nvSpPr>
          <p:cNvPr id="3" name="Content Placeholder 2"/>
          <p:cNvSpPr>
            <a:spLocks noGrp="1"/>
          </p:cNvSpPr>
          <p:nvPr>
            <p:ph sz="half" idx="1"/>
          </p:nvPr>
        </p:nvSpPr>
        <p:spPr/>
        <p:txBody>
          <a:bodyPr/>
          <a:lstStyle/>
          <a:p>
            <a:endParaRPr lang="el-GR" dirty="0"/>
          </a:p>
        </p:txBody>
      </p:sp>
      <p:sp>
        <p:nvSpPr>
          <p:cNvPr id="4" name="Content Placeholder 3"/>
          <p:cNvSpPr>
            <a:spLocks noGrp="1"/>
          </p:cNvSpPr>
          <p:nvPr>
            <p:ph sz="half" idx="2"/>
          </p:nvPr>
        </p:nvSpPr>
        <p:spPr/>
        <p:txBody>
          <a:bodyPr/>
          <a:lstStyle/>
          <a:p>
            <a:endParaRPr lang="el-G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86" y="1844824"/>
            <a:ext cx="843437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Fires in Greece"/>
          <p:cNvPicPr/>
          <p:nvPr/>
        </p:nvPicPr>
        <p:blipFill>
          <a:blip r:embed="rId3">
            <a:extLst>
              <a:ext uri="{28A0092B-C50C-407E-A947-70E740481C1C}">
                <a14:useLocalDpi xmlns:a14="http://schemas.microsoft.com/office/drawing/2010/main" val="0"/>
              </a:ext>
            </a:extLst>
          </a:blip>
          <a:srcRect/>
          <a:stretch>
            <a:fillRect/>
          </a:stretch>
        </p:blipFill>
        <p:spPr bwMode="auto">
          <a:xfrm>
            <a:off x="3630647" y="3284984"/>
            <a:ext cx="3029585" cy="3029585"/>
          </a:xfrm>
          <a:prstGeom prst="rect">
            <a:avLst/>
          </a:prstGeom>
          <a:noFill/>
          <a:ln>
            <a:noFill/>
          </a:ln>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860" y="2060848"/>
            <a:ext cx="3935188" cy="4817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p:cNvCxnSpPr/>
          <p:nvPr/>
        </p:nvCxnSpPr>
        <p:spPr>
          <a:xfrm flipV="1">
            <a:off x="2915816" y="4469383"/>
            <a:ext cx="3096344" cy="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38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9856"/>
            <a:ext cx="8229600" cy="1143000"/>
          </a:xfrm>
        </p:spPr>
        <p:txBody>
          <a:bodyPr>
            <a:normAutofit fontScale="90000"/>
          </a:bodyPr>
          <a:lstStyle/>
          <a:p>
            <a:r>
              <a:rPr lang="el-GR" dirty="0"/>
              <a:t>Πρόγραμμα διδασκαλίας μαθήματος</a:t>
            </a:r>
            <a:br>
              <a:rPr lang="el-GR" dirty="0"/>
            </a:br>
            <a:r>
              <a:rPr lang="el-GR" dirty="0"/>
              <a:t>Περιεχόμενα </a:t>
            </a:r>
            <a:r>
              <a:rPr lang="el-GR" dirty="0" smtClean="0"/>
              <a:t>μαθημάτων</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11/1/2018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35</a:t>
            </a:fld>
            <a:endParaRPr lang="el-GR"/>
          </a:p>
        </p:txBody>
      </p:sp>
      <p:pic>
        <p:nvPicPr>
          <p:cNvPr id="308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77" y="2276872"/>
            <a:ext cx="7885663" cy="223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ular Callout 7"/>
          <p:cNvSpPr/>
          <p:nvPr/>
        </p:nvSpPr>
        <p:spPr>
          <a:xfrm>
            <a:off x="1115616" y="5085184"/>
            <a:ext cx="7416824" cy="1008112"/>
          </a:xfrm>
          <a:prstGeom prst="wedgeRectCallout">
            <a:avLst>
              <a:gd name="adj1" fmla="val -24350"/>
              <a:gd name="adj2" fmla="val -2123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Μαθήματα 8-9: Μέθοδοι &amp; Τεχνικές καταγραφής ατμοσφαιρικής ρύπανσης</a:t>
            </a:r>
            <a:endParaRPr lang="el-GR" dirty="0"/>
          </a:p>
        </p:txBody>
      </p:sp>
    </p:spTree>
    <p:extLst>
      <p:ext uri="{BB962C8B-B14F-4D97-AF65-F5344CB8AC3E}">
        <p14:creationId xmlns:p14="http://schemas.microsoft.com/office/powerpoint/2010/main" val="39444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1310952" y="404664"/>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a:t>Μέθοδοι &amp; Τεχνικές καταγραφής ατμοσφαιρικής ρύπανσης</a:t>
            </a:r>
            <a:endParaRPr lang="el-G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19" y="3212976"/>
            <a:ext cx="4248471" cy="2460504"/>
          </a:xfrm>
          <a:prstGeom prst="rect">
            <a:avLst/>
          </a:prstGeom>
        </p:spPr>
      </p:pic>
      <p:pic>
        <p:nvPicPr>
          <p:cNvPr id="15" name="Picture 4" descr="Inside the smog cham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1743" y="4088989"/>
            <a:ext cx="4130269"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p:blipFill>
        <p:spPr bwMode="auto">
          <a:xfrm>
            <a:off x="167737" y="1484784"/>
            <a:ext cx="2575019" cy="219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Image result for uav air quality measurements pre-te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866965"/>
            <a:ext cx="2664295" cy="167124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4133122E-90F3-4733-997F-1D3449107536}" type="datetime1">
              <a:rPr lang="el-GR" smtClean="0"/>
              <a:t>11/1/2018</a:t>
            </a:fld>
            <a:endParaRPr lang="el-GR"/>
          </a:p>
        </p:txBody>
      </p:sp>
      <p:sp>
        <p:nvSpPr>
          <p:cNvPr id="3" name="Footer Placeholder 2"/>
          <p:cNvSpPr>
            <a:spLocks noGrp="1"/>
          </p:cNvSpPr>
          <p:nvPr>
            <p:ph type="ftr" sz="quarter" idx="11"/>
          </p:nvPr>
        </p:nvSpPr>
        <p:spPr/>
        <p:txBody>
          <a:bodyPr/>
          <a:lstStyle/>
          <a:p>
            <a:r>
              <a:rPr lang="el-GR" smtClean="0"/>
              <a:t>Ελένη Αθανασοπούλου</a:t>
            </a:r>
            <a:endParaRPr lang="el-GR"/>
          </a:p>
        </p:txBody>
      </p:sp>
      <p:sp>
        <p:nvSpPr>
          <p:cNvPr id="4" name="Slide Number Placeholder 3"/>
          <p:cNvSpPr>
            <a:spLocks noGrp="1"/>
          </p:cNvSpPr>
          <p:nvPr>
            <p:ph type="sldNum" sz="quarter" idx="12"/>
          </p:nvPr>
        </p:nvSpPr>
        <p:spPr/>
        <p:txBody>
          <a:bodyPr/>
          <a:lstStyle/>
          <a:p>
            <a:fld id="{74343D87-67CF-458F-94BC-B13D52DBFAFF}" type="slidenum">
              <a:rPr lang="el-GR" smtClean="0"/>
              <a:t>36</a:t>
            </a:fld>
            <a:endParaRPr lang="el-G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1162" y="4939158"/>
            <a:ext cx="2972569" cy="1950494"/>
          </a:xfrm>
          <a:prstGeom prst="rect">
            <a:avLst/>
          </a:prstGeom>
        </p:spPr>
      </p:pic>
      <p:pic>
        <p:nvPicPr>
          <p:cNvPr id="8" name="Picture 12" descr="Image result for uav air quality measurements pre-tec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874" t="23204" r="9354" b="20944"/>
          <a:stretch/>
        </p:blipFill>
        <p:spPr bwMode="auto">
          <a:xfrm>
            <a:off x="6860658" y="1398537"/>
            <a:ext cx="1887537" cy="11193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result for satellite air qualit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5247" y="4939159"/>
            <a:ext cx="3188307" cy="19504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1942" y="1641065"/>
            <a:ext cx="1471612" cy="244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5" descr="Image result for personal sensor air qualit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7501" y="2009840"/>
            <a:ext cx="1849181" cy="12327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launch_4.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04048" y="476672"/>
            <a:ext cx="1730897" cy="23042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Image result for eufar measurement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42162" y="2632892"/>
            <a:ext cx="3651027" cy="230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23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9856"/>
            <a:ext cx="8229600" cy="1143000"/>
          </a:xfrm>
        </p:spPr>
        <p:txBody>
          <a:bodyPr>
            <a:normAutofit fontScale="90000"/>
          </a:bodyPr>
          <a:lstStyle/>
          <a:p>
            <a:r>
              <a:rPr lang="el-GR" dirty="0"/>
              <a:t>Πρόγραμμα διδασκαλίας μαθήματος</a:t>
            </a:r>
            <a:br>
              <a:rPr lang="el-GR" dirty="0"/>
            </a:br>
            <a:r>
              <a:rPr lang="el-GR" dirty="0"/>
              <a:t>Περιεχόμενα </a:t>
            </a:r>
            <a:r>
              <a:rPr lang="el-GR" dirty="0" smtClean="0"/>
              <a:t>μαθημάτων</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11/1/2018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37</a:t>
            </a:fld>
            <a:endParaRPr lang="el-GR"/>
          </a:p>
        </p:txBody>
      </p:sp>
      <p:pic>
        <p:nvPicPr>
          <p:cNvPr id="308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77" y="2276872"/>
            <a:ext cx="7885663" cy="223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Callout 6"/>
          <p:cNvSpPr/>
          <p:nvPr/>
        </p:nvSpPr>
        <p:spPr>
          <a:xfrm rot="1245610">
            <a:off x="-428434" y="4738701"/>
            <a:ext cx="2923705" cy="1980857"/>
          </a:xfrm>
          <a:prstGeom prst="wedgeEllipseCallout">
            <a:avLst>
              <a:gd name="adj1" fmla="val 10674"/>
              <a:gd name="adj2" fmla="val -17039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accent1">
                    <a:lumMod val="75000"/>
                  </a:schemeClr>
                </a:solidFill>
              </a:rPr>
              <a:t>1</a:t>
            </a:r>
            <a:r>
              <a:rPr lang="el-GR" baseline="30000" dirty="0" smtClean="0">
                <a:solidFill>
                  <a:schemeClr val="accent1">
                    <a:lumMod val="75000"/>
                  </a:schemeClr>
                </a:solidFill>
              </a:rPr>
              <a:t>η</a:t>
            </a:r>
            <a:r>
              <a:rPr lang="el-GR" dirty="0" smtClean="0">
                <a:solidFill>
                  <a:schemeClr val="accent1">
                    <a:lumMod val="75000"/>
                  </a:schemeClr>
                </a:solidFill>
              </a:rPr>
              <a:t> </a:t>
            </a:r>
            <a:r>
              <a:rPr lang="el-GR" dirty="0" err="1" smtClean="0">
                <a:solidFill>
                  <a:schemeClr val="accent1">
                    <a:lumMod val="75000"/>
                  </a:schemeClr>
                </a:solidFill>
              </a:rPr>
              <a:t>ομαδο</a:t>
            </a:r>
            <a:r>
              <a:rPr lang="el-GR" dirty="0" smtClean="0">
                <a:solidFill>
                  <a:schemeClr val="accent1">
                    <a:lumMod val="75000"/>
                  </a:schemeClr>
                </a:solidFill>
              </a:rPr>
              <a:t>-συνεργατική άσκηση:</a:t>
            </a:r>
          </a:p>
          <a:p>
            <a:pPr algn="ctr"/>
            <a:r>
              <a:rPr lang="el-GR" dirty="0" smtClean="0">
                <a:solidFill>
                  <a:schemeClr val="accent1">
                    <a:lumMod val="75000"/>
                  </a:schemeClr>
                </a:solidFill>
              </a:rPr>
              <a:t>Υπολογισμός συγκέντρωσης ατμοσφαιρικής ρύπανσης</a:t>
            </a:r>
            <a:endParaRPr lang="el-GR" dirty="0">
              <a:solidFill>
                <a:schemeClr val="accent1">
                  <a:lumMod val="75000"/>
                </a:schemeClr>
              </a:solidFill>
            </a:endParaRPr>
          </a:p>
        </p:txBody>
      </p:sp>
      <p:sp>
        <p:nvSpPr>
          <p:cNvPr id="11" name="Oval Callout 10"/>
          <p:cNvSpPr/>
          <p:nvPr/>
        </p:nvSpPr>
        <p:spPr>
          <a:xfrm rot="1245610">
            <a:off x="1752185" y="4746954"/>
            <a:ext cx="2923705" cy="1980857"/>
          </a:xfrm>
          <a:prstGeom prst="wedgeEllipseCallout">
            <a:avLst>
              <a:gd name="adj1" fmla="val -31925"/>
              <a:gd name="adj2" fmla="val -118559"/>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C00000"/>
                </a:solidFill>
              </a:rPr>
              <a:t>2</a:t>
            </a:r>
            <a:r>
              <a:rPr lang="el-GR" baseline="30000" dirty="0" smtClean="0">
                <a:solidFill>
                  <a:srgbClr val="C00000"/>
                </a:solidFill>
              </a:rPr>
              <a:t>η</a:t>
            </a:r>
            <a:r>
              <a:rPr lang="el-GR" dirty="0" smtClean="0">
                <a:solidFill>
                  <a:srgbClr val="C00000"/>
                </a:solidFill>
              </a:rPr>
              <a:t> </a:t>
            </a:r>
            <a:r>
              <a:rPr lang="el-GR" dirty="0" err="1" smtClean="0">
                <a:solidFill>
                  <a:srgbClr val="C00000"/>
                </a:solidFill>
              </a:rPr>
              <a:t>ομαδο</a:t>
            </a:r>
            <a:r>
              <a:rPr lang="el-GR" dirty="0" smtClean="0">
                <a:solidFill>
                  <a:srgbClr val="C00000"/>
                </a:solidFill>
              </a:rPr>
              <a:t>-συνεργατική άσκηση:</a:t>
            </a:r>
          </a:p>
          <a:p>
            <a:pPr algn="ctr"/>
            <a:r>
              <a:rPr lang="el-GR" dirty="0" smtClean="0">
                <a:solidFill>
                  <a:srgbClr val="C00000"/>
                </a:solidFill>
              </a:rPr>
              <a:t>Εφαρμογή αριθμητικών μοντέλων</a:t>
            </a:r>
            <a:endParaRPr lang="el-GR" dirty="0">
              <a:solidFill>
                <a:srgbClr val="C00000"/>
              </a:solidFill>
            </a:endParaRPr>
          </a:p>
        </p:txBody>
      </p:sp>
      <p:sp>
        <p:nvSpPr>
          <p:cNvPr id="14" name="Oval Callout 13"/>
          <p:cNvSpPr/>
          <p:nvPr/>
        </p:nvSpPr>
        <p:spPr>
          <a:xfrm rot="1245610">
            <a:off x="6144673" y="4738701"/>
            <a:ext cx="2923705" cy="1980857"/>
          </a:xfrm>
          <a:prstGeom prst="wedgeEllipseCallout">
            <a:avLst>
              <a:gd name="adj1" fmla="val -81431"/>
              <a:gd name="adj2" fmla="val -76124"/>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00B050"/>
                </a:solidFill>
              </a:rPr>
              <a:t>3</a:t>
            </a:r>
            <a:r>
              <a:rPr lang="el-GR" baseline="30000" dirty="0" smtClean="0">
                <a:solidFill>
                  <a:srgbClr val="00B050"/>
                </a:solidFill>
              </a:rPr>
              <a:t>η</a:t>
            </a:r>
            <a:r>
              <a:rPr lang="el-GR" dirty="0" smtClean="0">
                <a:solidFill>
                  <a:srgbClr val="00B050"/>
                </a:solidFill>
              </a:rPr>
              <a:t> </a:t>
            </a:r>
            <a:r>
              <a:rPr lang="el-GR" dirty="0" err="1" smtClean="0">
                <a:solidFill>
                  <a:srgbClr val="00B050"/>
                </a:solidFill>
              </a:rPr>
              <a:t>ομαδο</a:t>
            </a:r>
            <a:r>
              <a:rPr lang="el-GR" dirty="0" smtClean="0">
                <a:solidFill>
                  <a:srgbClr val="00B050"/>
                </a:solidFill>
              </a:rPr>
              <a:t>-συνεργατική άσκηση:</a:t>
            </a:r>
          </a:p>
          <a:p>
            <a:pPr algn="ctr"/>
            <a:r>
              <a:rPr lang="el-GR" dirty="0" smtClean="0">
                <a:solidFill>
                  <a:srgbClr val="00B050"/>
                </a:solidFill>
              </a:rPr>
              <a:t>Επεξεργασία &amp; </a:t>
            </a:r>
            <a:r>
              <a:rPr lang="el-GR" dirty="0" err="1" smtClean="0">
                <a:solidFill>
                  <a:srgbClr val="00B050"/>
                </a:solidFill>
              </a:rPr>
              <a:t>οπτικοποίηση</a:t>
            </a:r>
            <a:r>
              <a:rPr lang="el-GR" dirty="0" smtClean="0">
                <a:solidFill>
                  <a:srgbClr val="00B050"/>
                </a:solidFill>
              </a:rPr>
              <a:t> πειραματικών δεδομένων</a:t>
            </a:r>
            <a:endParaRPr lang="el-GR" dirty="0">
              <a:solidFill>
                <a:srgbClr val="00B050"/>
              </a:solidFill>
            </a:endParaRPr>
          </a:p>
        </p:txBody>
      </p:sp>
    </p:spTree>
    <p:extLst>
      <p:ext uri="{BB962C8B-B14F-4D97-AF65-F5344CB8AC3E}">
        <p14:creationId xmlns:p14="http://schemas.microsoft.com/office/powerpoint/2010/main" val="266868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www.patrasair.gr/images/photos/maps/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4070" y="1638563"/>
            <a:ext cx="6002306" cy="480184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endParaRPr lang="el-GR"/>
          </a:p>
        </p:txBody>
      </p:sp>
      <p:sp>
        <p:nvSpPr>
          <p:cNvPr id="4" name="Date Placeholder 3"/>
          <p:cNvSpPr>
            <a:spLocks noGrp="1"/>
          </p:cNvSpPr>
          <p:nvPr>
            <p:ph type="dt" sz="half" idx="10"/>
          </p:nvPr>
        </p:nvSpPr>
        <p:spPr/>
        <p:txBody>
          <a:bodyPr/>
          <a:lstStyle/>
          <a:p>
            <a:fld id="{01044A92-FC60-4BE2-861C-60BF25431668}" type="datetime1">
              <a:rPr lang="el-GR" smtClean="0"/>
              <a:t>11/1/2018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38</a:t>
            </a:fld>
            <a:endParaRPr lang="el-GR"/>
          </a:p>
        </p:txBody>
      </p:sp>
      <p:sp>
        <p:nvSpPr>
          <p:cNvPr id="7" name="Title 1"/>
          <p:cNvSpPr txBox="1">
            <a:spLocks/>
          </p:cNvSpPr>
          <p:nvPr/>
        </p:nvSpPr>
        <p:spPr>
          <a:xfrm>
            <a:off x="1691680" y="620688"/>
            <a:ext cx="7524836" cy="5669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dirty="0" smtClean="0"/>
              <a:t>Καταγραφή στην Πάτρα </a:t>
            </a:r>
            <a:r>
              <a:rPr lang="en-US" sz="2800" dirty="0" smtClean="0"/>
              <a:t>(</a:t>
            </a:r>
            <a:r>
              <a:rPr lang="el-GR" sz="2800" dirty="0" smtClean="0"/>
              <a:t>Αιθέρας,  </a:t>
            </a:r>
            <a:r>
              <a:rPr lang="el-GR" sz="2800" dirty="0" smtClean="0">
                <a:hlinkClick r:id="rId3"/>
              </a:rPr>
              <a:t>Εργαστηρίου Φυσικής της Ατμόσφαιρας του Πανεπιστημίου Πατρών</a:t>
            </a:r>
            <a:r>
              <a:rPr lang="en-US" sz="2800" dirty="0" smtClean="0"/>
              <a:t> 2017)</a:t>
            </a:r>
            <a:endParaRPr lang="el-GR" sz="2800" dirty="0"/>
          </a:p>
        </p:txBody>
      </p:sp>
      <p:sp>
        <p:nvSpPr>
          <p:cNvPr id="8"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DFF817-4076-47C1-92D6-6590793B472D}" type="slidenum">
              <a:rPr lang="en-US" smtClean="0"/>
              <a:pPr/>
              <a:t>38</a:t>
            </a:fld>
            <a:endParaRPr lang="en-US"/>
          </a:p>
        </p:txBody>
      </p:sp>
      <p:sp>
        <p:nvSpPr>
          <p:cNvPr id="12" name="TextBox 11"/>
          <p:cNvSpPr txBox="1"/>
          <p:nvPr/>
        </p:nvSpPr>
        <p:spPr>
          <a:xfrm>
            <a:off x="-36512" y="6444044"/>
            <a:ext cx="4104456" cy="369332"/>
          </a:xfrm>
          <a:prstGeom prst="rect">
            <a:avLst/>
          </a:prstGeom>
          <a:noFill/>
        </p:spPr>
        <p:txBody>
          <a:bodyPr wrap="square" rtlCol="0">
            <a:spAutoFit/>
          </a:bodyPr>
          <a:lstStyle/>
          <a:p>
            <a:r>
              <a:rPr lang="en-US" i="1" dirty="0"/>
              <a:t>Source: </a:t>
            </a:r>
            <a:r>
              <a:rPr lang="en-US" i="1" dirty="0">
                <a:hlinkClick r:id="rId4"/>
              </a:rPr>
              <a:t>http://www.patrasair.gr</a:t>
            </a:r>
            <a:r>
              <a:rPr lang="en-US" i="1" dirty="0" smtClean="0">
                <a:hlinkClick r:id="rId4"/>
              </a:rPr>
              <a:t>/</a:t>
            </a:r>
            <a:r>
              <a:rPr lang="en-US" i="1" dirty="0" smtClean="0"/>
              <a:t> </a:t>
            </a:r>
            <a:endParaRPr lang="el-GR" i="1" dirty="0"/>
          </a:p>
        </p:txBody>
      </p:sp>
      <p:pic>
        <p:nvPicPr>
          <p:cNvPr id="19458" name="Picture 2" descr="http://www.patrasair.gr/images/photos/maps/ri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20" y="1638563"/>
            <a:ext cx="5984395" cy="35906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www.patrasair.gr/images/photos/tabl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4587" y="4697760"/>
            <a:ext cx="3489413"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62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944" y="274638"/>
            <a:ext cx="8229600" cy="1143000"/>
          </a:xfrm>
        </p:spPr>
        <p:txBody>
          <a:bodyPr>
            <a:normAutofit fontScale="90000"/>
          </a:bodyPr>
          <a:lstStyle/>
          <a:p>
            <a:r>
              <a:rPr lang="el-GR" dirty="0"/>
              <a:t>Επεξεργασία &amp; </a:t>
            </a:r>
            <a:r>
              <a:rPr lang="el-GR" dirty="0" err="1"/>
              <a:t>οπτικοποίηση</a:t>
            </a:r>
            <a:r>
              <a:rPr lang="el-GR" dirty="0"/>
              <a:t> πειραματικών δεδομένων</a:t>
            </a:r>
            <a:endParaRPr lang="el-GR" dirty="0"/>
          </a:p>
        </p:txBody>
      </p:sp>
      <p:sp>
        <p:nvSpPr>
          <p:cNvPr id="4" name="Content Placeholder 3"/>
          <p:cNvSpPr>
            <a:spLocks noGrp="1"/>
          </p:cNvSpPr>
          <p:nvPr>
            <p:ph sz="half" idx="2"/>
          </p:nvPr>
        </p:nvSpPr>
        <p:spPr/>
        <p:txBody>
          <a:bodyPr/>
          <a:lstStyle/>
          <a:p>
            <a:endParaRPr lang="el-GR"/>
          </a:p>
        </p:txBody>
      </p:sp>
      <p:sp>
        <p:nvSpPr>
          <p:cNvPr id="5" name="Date Placeholder 4"/>
          <p:cNvSpPr>
            <a:spLocks noGrp="1"/>
          </p:cNvSpPr>
          <p:nvPr>
            <p:ph type="dt" sz="half" idx="10"/>
          </p:nvPr>
        </p:nvSpPr>
        <p:spPr/>
        <p:txBody>
          <a:bodyPr/>
          <a:lstStyle/>
          <a:p>
            <a:fld id="{5E83CB17-8B53-45F2-8034-72F41B79080C}" type="datetime1">
              <a:rPr lang="el-GR" smtClean="0"/>
              <a:t>11/1/2018</a:t>
            </a:fld>
            <a:endParaRPr lang="el-GR"/>
          </a:p>
        </p:txBody>
      </p:sp>
      <p:sp>
        <p:nvSpPr>
          <p:cNvPr id="6" name="Footer Placeholder 5"/>
          <p:cNvSpPr>
            <a:spLocks noGrp="1"/>
          </p:cNvSpPr>
          <p:nvPr>
            <p:ph type="ftr" sz="quarter" idx="11"/>
          </p:nvPr>
        </p:nvSpPr>
        <p:spPr/>
        <p:txBody>
          <a:bodyPr/>
          <a:lstStyle/>
          <a:p>
            <a:r>
              <a:rPr lang="el-GR"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39</a:t>
            </a:fld>
            <a:endParaRPr lang="el-GR"/>
          </a:p>
        </p:txBody>
      </p:sp>
      <p:pic>
        <p:nvPicPr>
          <p:cNvPr id="3277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2905" y="1711081"/>
            <a:ext cx="9099545" cy="4526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0" y="1789751"/>
            <a:ext cx="93610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 name="Straight Arrow Connector 10"/>
          <p:cNvCxnSpPr/>
          <p:nvPr/>
        </p:nvCxnSpPr>
        <p:spPr>
          <a:xfrm>
            <a:off x="7740352" y="4221090"/>
            <a:ext cx="144016" cy="158417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244408" y="3581403"/>
            <a:ext cx="504056" cy="229586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11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climate.ncsu.edu/secc_edu/images/AtmConcentration.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019" y="3017862"/>
            <a:ext cx="4131125" cy="1923306"/>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398B5F76-3EC3-4095-8BBB-8111CF1426DD}" type="datetime1">
              <a:rPr lang="el-GR" smtClean="0"/>
              <a:t>10/1/2018</a:t>
            </a:fld>
            <a:endParaRPr lang="el-GR"/>
          </a:p>
        </p:txBody>
      </p:sp>
      <p:sp>
        <p:nvSpPr>
          <p:cNvPr id="6" name="Footer Placeholder 5"/>
          <p:cNvSpPr>
            <a:spLocks noGrp="1"/>
          </p:cNvSpPr>
          <p:nvPr>
            <p:ph type="ftr" sz="quarter" idx="11"/>
          </p:nvPr>
        </p:nvSpPr>
        <p:spPr/>
        <p:txBody>
          <a:bodyPr/>
          <a:lstStyle/>
          <a:p>
            <a:r>
              <a:rPr lang="el-GR"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4</a:t>
            </a:fld>
            <a:endParaRPr lang="el-GR"/>
          </a:p>
        </p:txBody>
      </p:sp>
      <p:pic>
        <p:nvPicPr>
          <p:cNvPr id="2052" name="Picture 4" descr="Image result for atmosphere"/>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5652120" y="1560557"/>
            <a:ext cx="3456753" cy="251651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35496" y="1556792"/>
            <a:ext cx="5688632" cy="2376264"/>
          </a:xfrm>
        </p:spPr>
        <p:txBody>
          <a:bodyPr>
            <a:normAutofit/>
          </a:bodyPr>
          <a:lstStyle/>
          <a:p>
            <a:pPr marL="0" indent="0" algn="just">
              <a:buNone/>
            </a:pPr>
            <a:r>
              <a:rPr lang="el-GR" dirty="0" smtClean="0">
                <a:solidFill>
                  <a:srgbClr val="C00000"/>
                </a:solidFill>
              </a:rPr>
              <a:t>Είναι το στρώμα αερίων – «ο αέρας» - που περιβάλλει τον πλανήτη μας, συγκρατείται από την βαρύτητα και προστατεύει τη ζωή στη Γη</a:t>
            </a:r>
            <a:endParaRPr lang="el-GR" dirty="0">
              <a:solidFill>
                <a:srgbClr val="C00000"/>
              </a:solidFill>
            </a:endParaRPr>
          </a:p>
        </p:txBody>
      </p:sp>
      <p:sp>
        <p:nvSpPr>
          <p:cNvPr id="2" name="Title 1"/>
          <p:cNvSpPr>
            <a:spLocks noGrp="1"/>
          </p:cNvSpPr>
          <p:nvPr>
            <p:ph type="title"/>
          </p:nvPr>
        </p:nvSpPr>
        <p:spPr>
          <a:xfrm>
            <a:off x="950912" y="260648"/>
            <a:ext cx="8229600" cy="1143000"/>
          </a:xfrm>
        </p:spPr>
        <p:txBody>
          <a:bodyPr>
            <a:normAutofit fontScale="90000"/>
          </a:bodyPr>
          <a:lstStyle/>
          <a:p>
            <a:r>
              <a:rPr lang="el-GR" dirty="0" smtClean="0"/>
              <a:t>Ορισμοί βασικών </a:t>
            </a:r>
            <a:r>
              <a:rPr lang="el-GR" dirty="0" smtClean="0"/>
              <a:t>εννοιών:</a:t>
            </a:r>
            <a:r>
              <a:rPr lang="el-GR" dirty="0" smtClean="0"/>
              <a:t/>
            </a:r>
            <a:br>
              <a:rPr lang="el-GR" dirty="0" smtClean="0"/>
            </a:br>
            <a:r>
              <a:rPr lang="el-GR" dirty="0" smtClean="0">
                <a:solidFill>
                  <a:srgbClr val="C00000"/>
                </a:solidFill>
              </a:rPr>
              <a:t>Ατμόσφαιρα</a:t>
            </a:r>
            <a:r>
              <a:rPr lang="el-GR" dirty="0" smtClean="0"/>
              <a:t> της </a:t>
            </a:r>
            <a:r>
              <a:rPr lang="el-GR" dirty="0" smtClean="0"/>
              <a:t>γης &amp; </a:t>
            </a:r>
            <a:r>
              <a:rPr lang="el-GR" dirty="0" smtClean="0">
                <a:solidFill>
                  <a:srgbClr val="00B050"/>
                </a:solidFill>
              </a:rPr>
              <a:t>ρύποι</a:t>
            </a:r>
            <a:endParaRPr lang="el-GR" dirty="0">
              <a:solidFill>
                <a:srgbClr val="00B050"/>
              </a:solidFill>
            </a:endParaRPr>
          </a:p>
        </p:txBody>
      </p:sp>
      <p:sp>
        <p:nvSpPr>
          <p:cNvPr id="9" name="Content Placeholder 8"/>
          <p:cNvSpPr txBox="1">
            <a:spLocks/>
          </p:cNvSpPr>
          <p:nvPr/>
        </p:nvSpPr>
        <p:spPr>
          <a:xfrm>
            <a:off x="35496" y="4879701"/>
            <a:ext cx="9108504" cy="16456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just">
              <a:buFont typeface="Arial" pitchFamily="34" charset="0"/>
              <a:buNone/>
            </a:pPr>
            <a:r>
              <a:rPr lang="el-GR" sz="2600" dirty="0" smtClean="0">
                <a:solidFill>
                  <a:srgbClr val="00B050"/>
                </a:solidFill>
              </a:rPr>
              <a:t>Είναι οι ουσίες  (χημικά, σωματίδια, βιολογικό υλικό) που εισάγονται στην ατμόσφαιρα κυρίως από την ανθρωπογενή δραστηριότητα και δημιουργούν δυσανεξία στους οργανισμούς και στο οικοσύστημα</a:t>
            </a:r>
            <a:endParaRPr lang="el-GR" sz="2600" dirty="0" smtClean="0">
              <a:solidFill>
                <a:srgbClr val="00B050"/>
              </a:solidFill>
            </a:endParaRPr>
          </a:p>
        </p:txBody>
      </p:sp>
      <p:pic>
        <p:nvPicPr>
          <p:cNvPr id="5123" name="Picture 3" descr="C:\Users\User\AppData\Local\Microsoft\Windows\Temporary Internet Files\Content.IE5\G0IHFANK\nitricoxid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2280" y="4318438"/>
            <a:ext cx="820117" cy="43164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AppData\Local\Microsoft\Windows\Temporary Internet Files\Content.IE5\1IPWSGUS\nitrogen-dioxide-molecule[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2400" y="4127351"/>
            <a:ext cx="809442" cy="81381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5652120" y="3894038"/>
            <a:ext cx="1152128" cy="1070992"/>
            <a:chOff x="5652120" y="3894038"/>
            <a:chExt cx="1152128" cy="1070992"/>
          </a:xfrm>
        </p:grpSpPr>
        <p:pic>
          <p:nvPicPr>
            <p:cNvPr id="5125" name="Picture 5" descr="C:\Users\User\AppData\Local\Microsoft\Windows\Temporary Internet Files\Content.IE5\G0IHFANK\VOC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2120" y="3894038"/>
              <a:ext cx="1070992" cy="10709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49280" y="4273351"/>
              <a:ext cx="854968" cy="307777"/>
            </a:xfrm>
            <a:prstGeom prst="rect">
              <a:avLst/>
            </a:prstGeom>
            <a:noFill/>
          </p:spPr>
          <p:txBody>
            <a:bodyPr wrap="square" rtlCol="0">
              <a:spAutoFit/>
            </a:bodyPr>
            <a:lstStyle/>
            <a:p>
              <a:r>
                <a:rPr lang="en-US" sz="1400" dirty="0" smtClean="0"/>
                <a:t>VOC</a:t>
              </a:r>
              <a:endParaRPr lang="el-GR" sz="1400" dirty="0"/>
            </a:p>
          </p:txBody>
        </p:sp>
      </p:grpSp>
      <p:grpSp>
        <p:nvGrpSpPr>
          <p:cNvPr id="12" name="Group 11"/>
          <p:cNvGrpSpPr/>
          <p:nvPr/>
        </p:nvGrpSpPr>
        <p:grpSpPr>
          <a:xfrm>
            <a:off x="107504" y="3717032"/>
            <a:ext cx="1602123" cy="1071949"/>
            <a:chOff x="107504" y="3717032"/>
            <a:chExt cx="1602123" cy="1071949"/>
          </a:xfrm>
        </p:grpSpPr>
        <p:pic>
          <p:nvPicPr>
            <p:cNvPr id="5130" name="Picture 10" descr="C:\Users\User\AppData\Local\Microsoft\Windows\Temporary Internet Files\Content.IE5\CKAZGC7N\alergias03[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4895" y="3757720"/>
              <a:ext cx="1544960" cy="103126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7504" y="3717032"/>
              <a:ext cx="1602123" cy="646331"/>
            </a:xfrm>
            <a:prstGeom prst="rect">
              <a:avLst/>
            </a:prstGeom>
            <a:noFill/>
          </p:spPr>
          <p:txBody>
            <a:bodyPr wrap="square" rtlCol="0">
              <a:spAutoFit/>
            </a:bodyPr>
            <a:lstStyle/>
            <a:p>
              <a:r>
                <a:rPr lang="el-GR" dirty="0" smtClean="0"/>
                <a:t>Αιωρούμενα σωματίδια</a:t>
              </a:r>
              <a:endParaRPr lang="el-GR" dirty="0"/>
            </a:p>
          </p:txBody>
        </p:sp>
      </p:grpSp>
      <p:pic>
        <p:nvPicPr>
          <p:cNvPr id="23" name="Picture 2" descr="Atmospheric evolution of the Eart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3688" y="1399427"/>
            <a:ext cx="3960440" cy="3501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66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238944" y="274638"/>
            <a:ext cx="8229600" cy="1143000"/>
          </a:xfrm>
        </p:spPr>
        <p:txBody>
          <a:bodyPr>
            <a:normAutofit fontScale="90000"/>
          </a:bodyPr>
          <a:lstStyle/>
          <a:p>
            <a:r>
              <a:rPr lang="el-GR" dirty="0"/>
              <a:t>Επεξεργασία &amp; </a:t>
            </a:r>
            <a:r>
              <a:rPr lang="el-GR" dirty="0" err="1"/>
              <a:t>οπτικοποίηση</a:t>
            </a:r>
            <a:r>
              <a:rPr lang="el-GR" dirty="0"/>
              <a:t> πειραματικών δεδομένων</a:t>
            </a:r>
          </a:p>
        </p:txBody>
      </p:sp>
      <p:sp>
        <p:nvSpPr>
          <p:cNvPr id="4" name="Content Placeholder 3"/>
          <p:cNvSpPr>
            <a:spLocks noGrp="1"/>
          </p:cNvSpPr>
          <p:nvPr>
            <p:ph sz="half" idx="2"/>
          </p:nvPr>
        </p:nvSpPr>
        <p:spPr/>
        <p:txBody>
          <a:bodyPr/>
          <a:lstStyle/>
          <a:p>
            <a:endParaRPr lang="el-GR" dirty="0"/>
          </a:p>
        </p:txBody>
      </p:sp>
      <p:sp>
        <p:nvSpPr>
          <p:cNvPr id="5" name="Date Placeholder 4"/>
          <p:cNvSpPr>
            <a:spLocks noGrp="1"/>
          </p:cNvSpPr>
          <p:nvPr>
            <p:ph type="dt" sz="half" idx="10"/>
          </p:nvPr>
        </p:nvSpPr>
        <p:spPr/>
        <p:txBody>
          <a:bodyPr/>
          <a:lstStyle/>
          <a:p>
            <a:fld id="{5E83CB17-8B53-45F2-8034-72F41B79080C}" type="datetime1">
              <a:rPr lang="el-GR" smtClean="0"/>
              <a:t>11/1/2018</a:t>
            </a:fld>
            <a:endParaRPr lang="el-GR"/>
          </a:p>
        </p:txBody>
      </p:sp>
      <p:sp>
        <p:nvSpPr>
          <p:cNvPr id="6" name="Footer Placeholder 5"/>
          <p:cNvSpPr>
            <a:spLocks noGrp="1"/>
          </p:cNvSpPr>
          <p:nvPr>
            <p:ph type="ftr" sz="quarter" idx="11"/>
          </p:nvPr>
        </p:nvSpPr>
        <p:spPr/>
        <p:txBody>
          <a:bodyPr/>
          <a:lstStyle/>
          <a:p>
            <a:r>
              <a:rPr lang="el-GR"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40</a:t>
            </a:fld>
            <a:endParaRPr lang="el-GR"/>
          </a:p>
        </p:txBody>
      </p:sp>
      <p:pic>
        <p:nvPicPr>
          <p:cNvPr id="307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541254"/>
            <a:ext cx="4038600" cy="264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996" y="764704"/>
            <a:ext cx="5686425" cy="57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67544" y="5229200"/>
            <a:ext cx="6048672" cy="923330"/>
          </a:xfrm>
          <a:prstGeom prst="rect">
            <a:avLst/>
          </a:prstGeom>
          <a:solidFill>
            <a:schemeClr val="bg1"/>
          </a:solidFill>
        </p:spPr>
        <p:txBody>
          <a:bodyPr wrap="square" rtlCol="0">
            <a:spAutoFit/>
          </a:bodyPr>
          <a:lstStyle/>
          <a:p>
            <a:r>
              <a:rPr lang="el-GR" dirty="0" smtClean="0"/>
              <a:t>Σχήμα 1: Μέση ωριαία διακύμανση συγκεντρώσεων </a:t>
            </a:r>
            <a:r>
              <a:rPr lang="en-US" dirty="0" smtClean="0"/>
              <a:t>PM</a:t>
            </a:r>
            <a:r>
              <a:rPr lang="en-US" baseline="-25000" dirty="0" smtClean="0"/>
              <a:t>10</a:t>
            </a:r>
            <a:r>
              <a:rPr lang="en-US" dirty="0" smtClean="0"/>
              <a:t> (</a:t>
            </a:r>
            <a:r>
              <a:rPr lang="el-GR" dirty="0" smtClean="0"/>
              <a:t>μ</a:t>
            </a:r>
            <a:r>
              <a:rPr lang="en-US" dirty="0" smtClean="0"/>
              <a:t>g m</a:t>
            </a:r>
            <a:r>
              <a:rPr lang="en-US" baseline="30000" dirty="0" smtClean="0"/>
              <a:t>-3</a:t>
            </a:r>
            <a:r>
              <a:rPr lang="en-US" dirty="0" smtClean="0"/>
              <a:t>) </a:t>
            </a:r>
            <a:r>
              <a:rPr lang="el-GR" dirty="0" smtClean="0"/>
              <a:t>στους υπαίθριους σταθμούς …, ….. και ….. της Πάτρας, κατά το 2017.</a:t>
            </a:r>
            <a:endParaRPr lang="el-GR" dirty="0"/>
          </a:p>
        </p:txBody>
      </p:sp>
      <p:sp>
        <p:nvSpPr>
          <p:cNvPr id="13" name="Oval 12"/>
          <p:cNvSpPr/>
          <p:nvPr/>
        </p:nvSpPr>
        <p:spPr>
          <a:xfrm>
            <a:off x="4139952" y="1268760"/>
            <a:ext cx="93610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Oval 13"/>
          <p:cNvSpPr/>
          <p:nvPr/>
        </p:nvSpPr>
        <p:spPr>
          <a:xfrm>
            <a:off x="5076056" y="1268760"/>
            <a:ext cx="93610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Oval 14"/>
          <p:cNvSpPr/>
          <p:nvPr/>
        </p:nvSpPr>
        <p:spPr>
          <a:xfrm>
            <a:off x="4807061" y="1844824"/>
            <a:ext cx="4383989" cy="10395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strike="sngStrike" dirty="0">
                <a:solidFill>
                  <a:schemeClr val="tx1"/>
                </a:solidFill>
              </a:rPr>
              <a:t>Τα αποτελέσματα που προέκυψαν από το Ε</a:t>
            </a:r>
            <a:r>
              <a:rPr lang="en-US" sz="1400" strike="sngStrike" dirty="0" err="1">
                <a:solidFill>
                  <a:schemeClr val="tx1"/>
                </a:solidFill>
              </a:rPr>
              <a:t>xcel</a:t>
            </a:r>
            <a:r>
              <a:rPr lang="el-GR" sz="1400" strike="sngStrike" dirty="0">
                <a:solidFill>
                  <a:schemeClr val="tx1"/>
                </a:solidFill>
              </a:rPr>
              <a:t> είναι ο πίνακας και το σχεδιάγραμμα που φαίνονται παρακάτω</a:t>
            </a:r>
            <a:r>
              <a:rPr lang="el-GR" sz="1400" strike="sngStrike" dirty="0" smtClean="0">
                <a:solidFill>
                  <a:schemeClr val="tx1"/>
                </a:solidFill>
              </a:rPr>
              <a:t>.</a:t>
            </a:r>
            <a:endParaRPr lang="el-GR" sz="1400" strike="sngStrike" dirty="0">
              <a:solidFill>
                <a:schemeClr val="tx1"/>
              </a:solidFill>
            </a:endParaRPr>
          </a:p>
        </p:txBody>
      </p:sp>
    </p:spTree>
    <p:extLst>
      <p:ext uri="{BB962C8B-B14F-4D97-AF65-F5344CB8AC3E}">
        <p14:creationId xmlns:p14="http://schemas.microsoft.com/office/powerpoint/2010/main" val="138475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5"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920" y="274638"/>
            <a:ext cx="8229600" cy="1143000"/>
          </a:xfrm>
        </p:spPr>
        <p:txBody>
          <a:bodyPr>
            <a:normAutofit fontScale="90000"/>
          </a:bodyPr>
          <a:lstStyle/>
          <a:p>
            <a:r>
              <a:rPr lang="el-GR" dirty="0"/>
              <a:t>Επεξεργασία &amp; </a:t>
            </a:r>
            <a:r>
              <a:rPr lang="el-GR" dirty="0" err="1"/>
              <a:t>οπτικοποίηση</a:t>
            </a:r>
            <a:r>
              <a:rPr lang="el-GR" dirty="0"/>
              <a:t> πειραματικών δεδομένων</a:t>
            </a:r>
          </a:p>
        </p:txBody>
      </p:sp>
      <p:sp>
        <p:nvSpPr>
          <p:cNvPr id="3" name="Text Placeholder 2"/>
          <p:cNvSpPr>
            <a:spLocks noGrp="1"/>
          </p:cNvSpPr>
          <p:nvPr>
            <p:ph type="body" idx="1"/>
          </p:nvPr>
        </p:nvSpPr>
        <p:spPr/>
        <p:txBody>
          <a:bodyPr/>
          <a:lstStyle/>
          <a:p>
            <a:endParaRPr lang="el-GR"/>
          </a:p>
        </p:txBody>
      </p:sp>
      <p:sp>
        <p:nvSpPr>
          <p:cNvPr id="5" name="Text Placeholder 4"/>
          <p:cNvSpPr>
            <a:spLocks noGrp="1"/>
          </p:cNvSpPr>
          <p:nvPr>
            <p:ph type="body" sz="quarter" idx="3"/>
          </p:nvPr>
        </p:nvSpPr>
        <p:spPr/>
        <p:txBody>
          <a:bodyPr>
            <a:normAutofit fontScale="70000" lnSpcReduction="20000"/>
          </a:bodyPr>
          <a:lstStyle/>
          <a:p>
            <a:r>
              <a:rPr lang="el-GR" dirty="0" smtClean="0"/>
              <a:t>Παραδείγματα προς αντικατάσταση, στη συγγραφή επιστημονικού κειμένου:</a:t>
            </a:r>
            <a:endParaRPr lang="el-GR" dirty="0"/>
          </a:p>
        </p:txBody>
      </p:sp>
      <p:sp>
        <p:nvSpPr>
          <p:cNvPr id="6" name="Content Placeholder 5"/>
          <p:cNvSpPr>
            <a:spLocks noGrp="1"/>
          </p:cNvSpPr>
          <p:nvPr>
            <p:ph sz="quarter" idx="4"/>
          </p:nvPr>
        </p:nvSpPr>
        <p:spPr>
          <a:xfrm>
            <a:off x="4645025" y="2430040"/>
            <a:ext cx="4041775" cy="3951288"/>
          </a:xfrm>
        </p:spPr>
        <p:txBody>
          <a:bodyPr>
            <a:normAutofit fontScale="85000" lnSpcReduction="10000"/>
          </a:bodyPr>
          <a:lstStyle/>
          <a:p>
            <a:r>
              <a:rPr lang="el-GR" dirty="0" smtClean="0"/>
              <a:t>…</a:t>
            </a:r>
            <a:r>
              <a:rPr lang="el-GR" b="1" dirty="0" smtClean="0"/>
              <a:t>οφείλουμε </a:t>
            </a:r>
            <a:r>
              <a:rPr lang="el-GR" b="1" dirty="0"/>
              <a:t>να πούμε </a:t>
            </a:r>
            <a:r>
              <a:rPr lang="el-GR" b="1" dirty="0" smtClean="0"/>
              <a:t>ότι</a:t>
            </a:r>
            <a:r>
              <a:rPr lang="el-GR" dirty="0" smtClean="0"/>
              <a:t>…</a:t>
            </a:r>
            <a:endParaRPr lang="el-GR" dirty="0"/>
          </a:p>
          <a:p>
            <a:r>
              <a:rPr lang="el-GR" b="1" dirty="0" smtClean="0"/>
              <a:t>…</a:t>
            </a:r>
            <a:r>
              <a:rPr lang="el-GR" dirty="0"/>
              <a:t>στο Πλατάνι ο ημερήσιος κύκλος </a:t>
            </a:r>
            <a:r>
              <a:rPr lang="el-GR" b="1" dirty="0"/>
              <a:t>δεν μοιάζει με κανένα είναι ’’άσχετος</a:t>
            </a:r>
            <a:r>
              <a:rPr lang="el-GR" b="1" dirty="0" smtClean="0"/>
              <a:t>’’…</a:t>
            </a:r>
          </a:p>
          <a:p>
            <a:r>
              <a:rPr lang="el-GR" b="1" u="sng" dirty="0"/>
              <a:t>Επιπλέον σχόλια-παρατηρήσεις:</a:t>
            </a:r>
            <a:endParaRPr lang="el-GR" dirty="0"/>
          </a:p>
          <a:p>
            <a:r>
              <a:rPr lang="el-GR" dirty="0"/>
              <a:t>Παρατηρώντας τις </a:t>
            </a:r>
            <a:r>
              <a:rPr lang="el-GR" dirty="0" smtClean="0"/>
              <a:t>…</a:t>
            </a:r>
          </a:p>
          <a:p>
            <a:r>
              <a:rPr lang="el-GR" dirty="0"/>
              <a:t>Τον μήνα Ιανουάριο </a:t>
            </a:r>
            <a:r>
              <a:rPr lang="el-GR" b="1" dirty="0"/>
              <a:t>έχουμε</a:t>
            </a:r>
            <a:r>
              <a:rPr lang="el-GR" dirty="0"/>
              <a:t> την μέγιστη </a:t>
            </a:r>
            <a:r>
              <a:rPr lang="el-GR" dirty="0" smtClean="0"/>
              <a:t>…</a:t>
            </a:r>
          </a:p>
          <a:p>
            <a:r>
              <a:rPr lang="el-GR" dirty="0"/>
              <a:t>Το </a:t>
            </a:r>
            <a:r>
              <a:rPr lang="el-GR" b="1" dirty="0" err="1"/>
              <a:t>ραβδόγραμμά</a:t>
            </a:r>
            <a:r>
              <a:rPr lang="el-GR" b="1" dirty="0"/>
              <a:t> μας </a:t>
            </a:r>
            <a:r>
              <a:rPr lang="el-GR" dirty="0"/>
              <a:t>έχει παρόμοια μορφή </a:t>
            </a:r>
            <a:r>
              <a:rPr lang="el-GR" dirty="0" smtClean="0"/>
              <a:t>…</a:t>
            </a:r>
          </a:p>
          <a:p>
            <a:r>
              <a:rPr lang="el-GR" b="1" dirty="0" smtClean="0"/>
              <a:t>…</a:t>
            </a:r>
            <a:r>
              <a:rPr lang="el-GR" b="1" dirty="0"/>
              <a:t/>
            </a:r>
            <a:br>
              <a:rPr lang="el-GR" b="1" dirty="0"/>
            </a:br>
            <a:endParaRPr lang="el-GR" dirty="0"/>
          </a:p>
        </p:txBody>
      </p:sp>
      <p:sp>
        <p:nvSpPr>
          <p:cNvPr id="7" name="Date Placeholder 6"/>
          <p:cNvSpPr>
            <a:spLocks noGrp="1"/>
          </p:cNvSpPr>
          <p:nvPr>
            <p:ph type="dt" sz="half" idx="10"/>
          </p:nvPr>
        </p:nvSpPr>
        <p:spPr/>
        <p:txBody>
          <a:bodyPr/>
          <a:lstStyle/>
          <a:p>
            <a:fld id="{4F5232A9-3BCF-42CB-8A43-82883D123809}" type="datetime1">
              <a:rPr lang="el-GR" smtClean="0"/>
              <a:t>11/1/2018</a:t>
            </a:fld>
            <a:endParaRPr lang="el-GR"/>
          </a:p>
        </p:txBody>
      </p:sp>
      <p:sp>
        <p:nvSpPr>
          <p:cNvPr id="8" name="Footer Placeholder 7"/>
          <p:cNvSpPr>
            <a:spLocks noGrp="1"/>
          </p:cNvSpPr>
          <p:nvPr>
            <p:ph type="ftr" sz="quarter" idx="11"/>
          </p:nvPr>
        </p:nvSpPr>
        <p:spPr/>
        <p:txBody>
          <a:bodyPr/>
          <a:lstStyle/>
          <a:p>
            <a:r>
              <a:rPr lang="el-GR" smtClean="0"/>
              <a:t>Ελένη Αθανασοπούλου</a:t>
            </a:r>
            <a:endParaRPr lang="el-GR" dirty="0"/>
          </a:p>
        </p:txBody>
      </p:sp>
      <p:sp>
        <p:nvSpPr>
          <p:cNvPr id="9" name="Slide Number Placeholder 8"/>
          <p:cNvSpPr>
            <a:spLocks noGrp="1"/>
          </p:cNvSpPr>
          <p:nvPr>
            <p:ph type="sldNum" sz="quarter" idx="12"/>
          </p:nvPr>
        </p:nvSpPr>
        <p:spPr/>
        <p:txBody>
          <a:bodyPr/>
          <a:lstStyle/>
          <a:p>
            <a:fld id="{74343D87-67CF-458F-94BC-B13D52DBFAFF}" type="slidenum">
              <a:rPr lang="el-GR" smtClean="0"/>
              <a:t>41</a:t>
            </a:fld>
            <a:endParaRPr lang="el-GR"/>
          </a:p>
        </p:txBody>
      </p:sp>
      <p:pic>
        <p:nvPicPr>
          <p:cNvPr id="3174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0796" y="2174875"/>
            <a:ext cx="3932995"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2195736" y="2348880"/>
            <a:ext cx="93610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Oval 12"/>
          <p:cNvSpPr/>
          <p:nvPr/>
        </p:nvSpPr>
        <p:spPr>
          <a:xfrm>
            <a:off x="1556048" y="5165576"/>
            <a:ext cx="93610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442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9856"/>
            <a:ext cx="8229600" cy="1143000"/>
          </a:xfrm>
        </p:spPr>
        <p:txBody>
          <a:bodyPr>
            <a:normAutofit fontScale="90000"/>
          </a:bodyPr>
          <a:lstStyle/>
          <a:p>
            <a:r>
              <a:rPr lang="el-GR" dirty="0"/>
              <a:t>Πρόγραμμα διδασκαλίας μαθήματος</a:t>
            </a:r>
            <a:br>
              <a:rPr lang="el-GR" dirty="0"/>
            </a:br>
            <a:r>
              <a:rPr lang="el-GR" dirty="0"/>
              <a:t>Περιεχόμενα </a:t>
            </a:r>
            <a:r>
              <a:rPr lang="el-GR" dirty="0" smtClean="0"/>
              <a:t>μαθημάτων</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11/1/2018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42</a:t>
            </a:fld>
            <a:endParaRPr lang="el-GR"/>
          </a:p>
        </p:txBody>
      </p:sp>
      <p:pic>
        <p:nvPicPr>
          <p:cNvPr id="308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77" y="2276872"/>
            <a:ext cx="7885663" cy="223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Callout 6"/>
          <p:cNvSpPr/>
          <p:nvPr/>
        </p:nvSpPr>
        <p:spPr>
          <a:xfrm rot="1245610">
            <a:off x="-428434" y="4738701"/>
            <a:ext cx="2923705" cy="1980857"/>
          </a:xfrm>
          <a:prstGeom prst="wedgeEllipseCallout">
            <a:avLst>
              <a:gd name="adj1" fmla="val 10674"/>
              <a:gd name="adj2" fmla="val -17039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accent1">
                    <a:lumMod val="75000"/>
                  </a:schemeClr>
                </a:solidFill>
              </a:rPr>
              <a:t>1</a:t>
            </a:r>
            <a:r>
              <a:rPr lang="el-GR" baseline="30000" dirty="0" smtClean="0">
                <a:solidFill>
                  <a:schemeClr val="accent1">
                    <a:lumMod val="75000"/>
                  </a:schemeClr>
                </a:solidFill>
              </a:rPr>
              <a:t>η</a:t>
            </a:r>
            <a:r>
              <a:rPr lang="el-GR" dirty="0" smtClean="0">
                <a:solidFill>
                  <a:schemeClr val="accent1">
                    <a:lumMod val="75000"/>
                  </a:schemeClr>
                </a:solidFill>
              </a:rPr>
              <a:t> </a:t>
            </a:r>
            <a:r>
              <a:rPr lang="el-GR" dirty="0" err="1" smtClean="0">
                <a:solidFill>
                  <a:schemeClr val="accent1">
                    <a:lumMod val="75000"/>
                  </a:schemeClr>
                </a:solidFill>
              </a:rPr>
              <a:t>ομαδο</a:t>
            </a:r>
            <a:r>
              <a:rPr lang="el-GR" dirty="0" smtClean="0">
                <a:solidFill>
                  <a:schemeClr val="accent1">
                    <a:lumMod val="75000"/>
                  </a:schemeClr>
                </a:solidFill>
              </a:rPr>
              <a:t>-συνεργατική άσκηση:</a:t>
            </a:r>
          </a:p>
          <a:p>
            <a:pPr algn="ctr"/>
            <a:r>
              <a:rPr lang="el-GR" dirty="0" smtClean="0">
                <a:solidFill>
                  <a:schemeClr val="accent1">
                    <a:lumMod val="75000"/>
                  </a:schemeClr>
                </a:solidFill>
              </a:rPr>
              <a:t>Υπολογισμός συγκέντρωσης ατμοσφαιρικής ρύπανσης</a:t>
            </a:r>
            <a:endParaRPr lang="el-GR" dirty="0">
              <a:solidFill>
                <a:schemeClr val="accent1">
                  <a:lumMod val="75000"/>
                </a:schemeClr>
              </a:solidFill>
            </a:endParaRPr>
          </a:p>
        </p:txBody>
      </p:sp>
      <p:sp>
        <p:nvSpPr>
          <p:cNvPr id="11" name="Oval Callout 10"/>
          <p:cNvSpPr/>
          <p:nvPr/>
        </p:nvSpPr>
        <p:spPr>
          <a:xfrm rot="1245610">
            <a:off x="1752185" y="4746954"/>
            <a:ext cx="2923705" cy="1980857"/>
          </a:xfrm>
          <a:prstGeom prst="wedgeEllipseCallout">
            <a:avLst>
              <a:gd name="adj1" fmla="val -31925"/>
              <a:gd name="adj2" fmla="val -118559"/>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C00000"/>
                </a:solidFill>
              </a:rPr>
              <a:t>2</a:t>
            </a:r>
            <a:r>
              <a:rPr lang="el-GR" baseline="30000" dirty="0" smtClean="0">
                <a:solidFill>
                  <a:srgbClr val="C00000"/>
                </a:solidFill>
              </a:rPr>
              <a:t>η</a:t>
            </a:r>
            <a:r>
              <a:rPr lang="el-GR" dirty="0" smtClean="0">
                <a:solidFill>
                  <a:srgbClr val="C00000"/>
                </a:solidFill>
              </a:rPr>
              <a:t> </a:t>
            </a:r>
            <a:r>
              <a:rPr lang="el-GR" dirty="0" err="1" smtClean="0">
                <a:solidFill>
                  <a:srgbClr val="C00000"/>
                </a:solidFill>
              </a:rPr>
              <a:t>ομαδο</a:t>
            </a:r>
            <a:r>
              <a:rPr lang="el-GR" dirty="0" smtClean="0">
                <a:solidFill>
                  <a:srgbClr val="C00000"/>
                </a:solidFill>
              </a:rPr>
              <a:t>-συνεργατική άσκηση:</a:t>
            </a:r>
          </a:p>
          <a:p>
            <a:pPr algn="ctr"/>
            <a:r>
              <a:rPr lang="el-GR" dirty="0" smtClean="0">
                <a:solidFill>
                  <a:srgbClr val="C00000"/>
                </a:solidFill>
              </a:rPr>
              <a:t>Εφαρμογή αριθμητικών μοντέλων</a:t>
            </a:r>
            <a:endParaRPr lang="el-GR" dirty="0">
              <a:solidFill>
                <a:srgbClr val="C00000"/>
              </a:solidFill>
            </a:endParaRPr>
          </a:p>
        </p:txBody>
      </p:sp>
      <p:sp>
        <p:nvSpPr>
          <p:cNvPr id="12" name="Oval Callout 11"/>
          <p:cNvSpPr/>
          <p:nvPr/>
        </p:nvSpPr>
        <p:spPr>
          <a:xfrm rot="1245610">
            <a:off x="3928414" y="4540158"/>
            <a:ext cx="2923705" cy="2186062"/>
          </a:xfrm>
          <a:prstGeom prst="wedgeEllipseCallout">
            <a:avLst>
              <a:gd name="adj1" fmla="val -65854"/>
              <a:gd name="adj2" fmla="val -73787"/>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7030A0"/>
                </a:solidFill>
              </a:rPr>
              <a:t>4</a:t>
            </a:r>
            <a:r>
              <a:rPr lang="el-GR" baseline="30000" dirty="0" smtClean="0">
                <a:solidFill>
                  <a:srgbClr val="7030A0"/>
                </a:solidFill>
              </a:rPr>
              <a:t>η</a:t>
            </a:r>
            <a:r>
              <a:rPr lang="el-GR" dirty="0" smtClean="0">
                <a:solidFill>
                  <a:srgbClr val="7030A0"/>
                </a:solidFill>
              </a:rPr>
              <a:t> </a:t>
            </a:r>
            <a:r>
              <a:rPr lang="el-GR" dirty="0" err="1" smtClean="0">
                <a:solidFill>
                  <a:srgbClr val="7030A0"/>
                </a:solidFill>
              </a:rPr>
              <a:t>ομαδο</a:t>
            </a:r>
            <a:r>
              <a:rPr lang="el-GR" dirty="0" smtClean="0">
                <a:solidFill>
                  <a:srgbClr val="7030A0"/>
                </a:solidFill>
              </a:rPr>
              <a:t>-συνεργατική άσκηση:</a:t>
            </a:r>
          </a:p>
          <a:p>
            <a:pPr algn="ctr"/>
            <a:r>
              <a:rPr lang="el-GR" dirty="0" smtClean="0">
                <a:solidFill>
                  <a:srgbClr val="7030A0"/>
                </a:solidFill>
              </a:rPr>
              <a:t>Μελέτη &amp; παρουσίαση ειδικού θέματος ατμοσφαιρικής ρύπανσης</a:t>
            </a:r>
            <a:endParaRPr lang="el-GR" dirty="0">
              <a:solidFill>
                <a:srgbClr val="7030A0"/>
              </a:solidFill>
            </a:endParaRPr>
          </a:p>
        </p:txBody>
      </p:sp>
      <p:sp>
        <p:nvSpPr>
          <p:cNvPr id="13" name="Oval Callout 12"/>
          <p:cNvSpPr/>
          <p:nvPr/>
        </p:nvSpPr>
        <p:spPr>
          <a:xfrm rot="1245610">
            <a:off x="6144673" y="4738701"/>
            <a:ext cx="2923705" cy="1980857"/>
          </a:xfrm>
          <a:prstGeom prst="wedgeEllipseCallout">
            <a:avLst>
              <a:gd name="adj1" fmla="val -81431"/>
              <a:gd name="adj2" fmla="val -76124"/>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00B050"/>
                </a:solidFill>
              </a:rPr>
              <a:t>3</a:t>
            </a:r>
            <a:r>
              <a:rPr lang="el-GR" baseline="30000" dirty="0" smtClean="0">
                <a:solidFill>
                  <a:srgbClr val="00B050"/>
                </a:solidFill>
              </a:rPr>
              <a:t>η</a:t>
            </a:r>
            <a:r>
              <a:rPr lang="el-GR" dirty="0" smtClean="0">
                <a:solidFill>
                  <a:srgbClr val="00B050"/>
                </a:solidFill>
              </a:rPr>
              <a:t> </a:t>
            </a:r>
            <a:r>
              <a:rPr lang="el-GR" dirty="0" err="1" smtClean="0">
                <a:solidFill>
                  <a:srgbClr val="00B050"/>
                </a:solidFill>
              </a:rPr>
              <a:t>ομαδο</a:t>
            </a:r>
            <a:r>
              <a:rPr lang="el-GR" dirty="0" smtClean="0">
                <a:solidFill>
                  <a:srgbClr val="00B050"/>
                </a:solidFill>
              </a:rPr>
              <a:t>-συνεργατική άσκηση:</a:t>
            </a:r>
          </a:p>
          <a:p>
            <a:pPr algn="ctr"/>
            <a:r>
              <a:rPr lang="el-GR" dirty="0" smtClean="0">
                <a:solidFill>
                  <a:srgbClr val="00B050"/>
                </a:solidFill>
              </a:rPr>
              <a:t>Επεξεργασία &amp; </a:t>
            </a:r>
            <a:r>
              <a:rPr lang="el-GR" dirty="0" err="1" smtClean="0">
                <a:solidFill>
                  <a:srgbClr val="00B050"/>
                </a:solidFill>
              </a:rPr>
              <a:t>οπτικοποίηση</a:t>
            </a:r>
            <a:r>
              <a:rPr lang="el-GR" dirty="0" smtClean="0">
                <a:solidFill>
                  <a:srgbClr val="00B050"/>
                </a:solidFill>
              </a:rPr>
              <a:t> πειραματικών δεδομένων</a:t>
            </a:r>
            <a:endParaRPr lang="el-GR" dirty="0">
              <a:solidFill>
                <a:srgbClr val="00B050"/>
              </a:solidFill>
            </a:endParaRPr>
          </a:p>
        </p:txBody>
      </p:sp>
    </p:spTree>
    <p:extLst>
      <p:ext uri="{BB962C8B-B14F-4D97-AF65-F5344CB8AC3E}">
        <p14:creationId xmlns:p14="http://schemas.microsoft.com/office/powerpoint/2010/main" val="83922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341784"/>
            <a:ext cx="8229600" cy="1143000"/>
          </a:xfrm>
        </p:spPr>
        <p:txBody>
          <a:bodyPr>
            <a:normAutofit fontScale="90000"/>
          </a:bodyPr>
          <a:lstStyle/>
          <a:p>
            <a:r>
              <a:rPr lang="el-GR" dirty="0"/>
              <a:t>Μελέτη &amp; παρουσίαση ειδικού θέματος ατμοσφαιρικής </a:t>
            </a:r>
            <a:r>
              <a:rPr lang="el-GR" dirty="0" smtClean="0"/>
              <a:t>ρύπανσης</a:t>
            </a:r>
            <a:endParaRPr lang="el-GR" dirty="0"/>
          </a:p>
        </p:txBody>
      </p:sp>
      <p:sp>
        <p:nvSpPr>
          <p:cNvPr id="10" name="Content Placeholder 9"/>
          <p:cNvSpPr>
            <a:spLocks noGrp="1"/>
          </p:cNvSpPr>
          <p:nvPr>
            <p:ph idx="1"/>
          </p:nvPr>
        </p:nvSpPr>
        <p:spPr>
          <a:xfrm>
            <a:off x="457200" y="1772816"/>
            <a:ext cx="8229600" cy="4525963"/>
          </a:xfrm>
        </p:spPr>
        <p:txBody>
          <a:bodyPr>
            <a:normAutofit fontScale="62500" lnSpcReduction="20000"/>
          </a:bodyPr>
          <a:lstStyle/>
          <a:p>
            <a:pPr marL="0" indent="0" algn="just">
              <a:buNone/>
            </a:pPr>
            <a:r>
              <a:rPr lang="el-GR" u="sng" dirty="0" smtClean="0"/>
              <a:t>Παρατηρήσεις για βελτίωση</a:t>
            </a:r>
          </a:p>
          <a:p>
            <a:pPr algn="just"/>
            <a:r>
              <a:rPr lang="el-GR" dirty="0" smtClean="0"/>
              <a:t>Εφόσον </a:t>
            </a:r>
            <a:r>
              <a:rPr lang="el-GR" dirty="0"/>
              <a:t>η εργασία είναι ομαδική, γίνεται πρώτα η σύνθεση αυτής και μετά η παρουσίαση. Πχ. Πρώτα η θεωρία που αφορά στα κομμάτια όλων, μετά τα αποτελέσματα της έρευνας όλων. Δεν έχει το κομμάτι του καθένα αρχή-μέση-τέλος, αλλά παρουσιάζεται μια ενοποιημένη μελέτη.</a:t>
            </a:r>
          </a:p>
          <a:p>
            <a:pPr algn="just"/>
            <a:r>
              <a:rPr lang="el-GR" dirty="0"/>
              <a:t>Παρουσιάζουμε το γενικό θεωρητικό υπόβαθρο, αρχικά σε λίγες διαφάνειες (&lt;4). Δεν επιστρέφουμε στην γενική θεωρία, κατά την πορεία παρουσίασης του αντικειμένου μελέτης. Δεν κάνουμε μάθημα!</a:t>
            </a:r>
          </a:p>
          <a:p>
            <a:pPr algn="just"/>
            <a:r>
              <a:rPr lang="el-GR" dirty="0"/>
              <a:t>Μεγιστοποιούμε τις εικόνες – ελαχιστοποιούμε το κείμενο (χρήση λέξεων κλειδιά, </a:t>
            </a:r>
            <a:r>
              <a:rPr lang="en-US" dirty="0"/>
              <a:t>bullets</a:t>
            </a:r>
            <a:r>
              <a:rPr lang="el-GR" dirty="0"/>
              <a:t> και όχι μεγάλων παραγράφων)</a:t>
            </a:r>
          </a:p>
          <a:p>
            <a:pPr algn="just"/>
            <a:r>
              <a:rPr lang="el-GR" dirty="0"/>
              <a:t>Όταν δείχνουμε αποτελέσματα έρευνας, εξηγούμε αρχικά το σχήμα/πίνακα και εμμένουμε αρκετό χρόνο. δείχνουμε στον πίνακα/σχήμα τι ακριβώς σχολιάζουμε κάθε </a:t>
            </a:r>
            <a:r>
              <a:rPr lang="el-GR" dirty="0" smtClean="0"/>
              <a:t>φορά</a:t>
            </a:r>
          </a:p>
          <a:p>
            <a:pPr algn="just"/>
            <a:r>
              <a:rPr lang="el-GR" dirty="0" smtClean="0"/>
              <a:t>Πάντα: σύνοψη ή/και συμπεράσματα στο τέλος</a:t>
            </a:r>
            <a:endParaRPr lang="el-GR" dirty="0"/>
          </a:p>
          <a:p>
            <a:pPr algn="just"/>
            <a:r>
              <a:rPr lang="el-GR" dirty="0" smtClean="0"/>
              <a:t>Έχουμε κάνει πριν προφορικές πρόβες – χρονομετρημένες</a:t>
            </a:r>
          </a:p>
          <a:p>
            <a:pPr algn="just"/>
            <a:r>
              <a:rPr lang="el-GR" dirty="0" smtClean="0"/>
              <a:t>Δεν διαβάζουμε από μέσα! (παρουσίαση, χαρτί, κινητό)</a:t>
            </a:r>
          </a:p>
        </p:txBody>
      </p:sp>
      <p:sp>
        <p:nvSpPr>
          <p:cNvPr id="7" name="Date Placeholder 6"/>
          <p:cNvSpPr>
            <a:spLocks noGrp="1"/>
          </p:cNvSpPr>
          <p:nvPr>
            <p:ph type="dt" sz="half" idx="10"/>
          </p:nvPr>
        </p:nvSpPr>
        <p:spPr/>
        <p:txBody>
          <a:bodyPr/>
          <a:lstStyle/>
          <a:p>
            <a:fld id="{4F5232A9-3BCF-42CB-8A43-82883D123809}" type="datetime1">
              <a:rPr lang="el-GR" smtClean="0"/>
              <a:t>11/1/2018</a:t>
            </a:fld>
            <a:endParaRPr lang="el-GR"/>
          </a:p>
        </p:txBody>
      </p:sp>
      <p:sp>
        <p:nvSpPr>
          <p:cNvPr id="8" name="Footer Placeholder 7"/>
          <p:cNvSpPr>
            <a:spLocks noGrp="1"/>
          </p:cNvSpPr>
          <p:nvPr>
            <p:ph type="ftr" sz="quarter" idx="11"/>
          </p:nvPr>
        </p:nvSpPr>
        <p:spPr/>
        <p:txBody>
          <a:bodyPr/>
          <a:lstStyle/>
          <a:p>
            <a:r>
              <a:rPr lang="el-GR" smtClean="0"/>
              <a:t>Ελένη Αθανασοπούλου</a:t>
            </a:r>
            <a:endParaRPr lang="el-GR" dirty="0"/>
          </a:p>
        </p:txBody>
      </p:sp>
      <p:sp>
        <p:nvSpPr>
          <p:cNvPr id="9" name="Slide Number Placeholder 8"/>
          <p:cNvSpPr>
            <a:spLocks noGrp="1"/>
          </p:cNvSpPr>
          <p:nvPr>
            <p:ph type="sldNum" sz="quarter" idx="12"/>
          </p:nvPr>
        </p:nvSpPr>
        <p:spPr/>
        <p:txBody>
          <a:bodyPr/>
          <a:lstStyle/>
          <a:p>
            <a:fld id="{74343D87-67CF-458F-94BC-B13D52DBFAFF}" type="slidenum">
              <a:rPr lang="el-GR" smtClean="0"/>
              <a:t>43</a:t>
            </a:fld>
            <a:endParaRPr lang="el-GR"/>
          </a:p>
        </p:txBody>
      </p:sp>
    </p:spTree>
    <p:extLst>
      <p:ext uri="{BB962C8B-B14F-4D97-AF65-F5344CB8AC3E}">
        <p14:creationId xmlns:p14="http://schemas.microsoft.com/office/powerpoint/2010/main" val="125776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9856"/>
            <a:ext cx="8229600" cy="1143000"/>
          </a:xfrm>
        </p:spPr>
        <p:txBody>
          <a:bodyPr>
            <a:normAutofit fontScale="90000"/>
          </a:bodyPr>
          <a:lstStyle/>
          <a:p>
            <a:r>
              <a:rPr lang="el-GR" dirty="0"/>
              <a:t>Πρόγραμμα διδασκαλίας μαθήματος</a:t>
            </a:r>
            <a:br>
              <a:rPr lang="el-GR" dirty="0"/>
            </a:br>
            <a:r>
              <a:rPr lang="el-GR" dirty="0"/>
              <a:t>Περιεχόμενα </a:t>
            </a:r>
            <a:r>
              <a:rPr lang="el-GR" dirty="0" smtClean="0"/>
              <a:t>μαθημάτων</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11/1/2018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44</a:t>
            </a:fld>
            <a:endParaRPr lang="el-GR"/>
          </a:p>
        </p:txBody>
      </p:sp>
      <p:pic>
        <p:nvPicPr>
          <p:cNvPr id="308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77" y="2276872"/>
            <a:ext cx="7885663" cy="223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ular Callout 7"/>
          <p:cNvSpPr/>
          <p:nvPr/>
        </p:nvSpPr>
        <p:spPr>
          <a:xfrm>
            <a:off x="1115616" y="5085184"/>
            <a:ext cx="7416824" cy="1008112"/>
          </a:xfrm>
          <a:prstGeom prst="wedgeRectCallout">
            <a:avLst>
              <a:gd name="adj1" fmla="val -23430"/>
              <a:gd name="adj2" fmla="val -1121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11</a:t>
            </a:r>
            <a:r>
              <a:rPr lang="el-GR" baseline="30000" dirty="0" smtClean="0"/>
              <a:t>ο</a:t>
            </a:r>
            <a:r>
              <a:rPr lang="el-GR" dirty="0" smtClean="0"/>
              <a:t> Μάθημα: Μεθοδολογία διάχυσης έρευνας ατμοσφαιρικής ρύπανσης</a:t>
            </a:r>
            <a:endParaRPr lang="el-GR" dirty="0"/>
          </a:p>
        </p:txBody>
      </p:sp>
    </p:spTree>
    <p:extLst>
      <p:ext uri="{BB962C8B-B14F-4D97-AF65-F5344CB8AC3E}">
        <p14:creationId xmlns:p14="http://schemas.microsoft.com/office/powerpoint/2010/main" val="192269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968" y="274638"/>
            <a:ext cx="8229600" cy="1143000"/>
          </a:xfrm>
        </p:spPr>
        <p:txBody>
          <a:bodyPr>
            <a:normAutofit/>
          </a:bodyPr>
          <a:lstStyle/>
          <a:p>
            <a:r>
              <a:rPr lang="el-GR" dirty="0" smtClean="0"/>
              <a:t>Ερευνητική εργασία</a:t>
            </a:r>
            <a:endParaRPr lang="el-GR" dirty="0"/>
          </a:p>
        </p:txBody>
      </p:sp>
      <p:sp>
        <p:nvSpPr>
          <p:cNvPr id="3" name="Content Placeholder 2"/>
          <p:cNvSpPr>
            <a:spLocks noGrp="1"/>
          </p:cNvSpPr>
          <p:nvPr>
            <p:ph idx="1"/>
          </p:nvPr>
        </p:nvSpPr>
        <p:spPr/>
        <p:txBody>
          <a:bodyPr/>
          <a:lstStyle/>
          <a:p>
            <a:pPr marL="514350" indent="-514350">
              <a:buFont typeface="+mj-lt"/>
              <a:buAutoNum type="arabicPeriod"/>
            </a:pPr>
            <a:r>
              <a:rPr lang="el-GR" dirty="0" smtClean="0"/>
              <a:t>Βιβλιογραφική έρευνα </a:t>
            </a:r>
          </a:p>
          <a:p>
            <a:pPr marL="514350" indent="-514350">
              <a:buFont typeface="+mj-lt"/>
              <a:buAutoNum type="arabicPeriod"/>
            </a:pPr>
            <a:r>
              <a:rPr lang="el-GR" dirty="0" smtClean="0"/>
              <a:t>Υλοποίηση πειραματικής έρευνας, επεξεργασίας δεδομένων κλπ.</a:t>
            </a:r>
          </a:p>
          <a:p>
            <a:pPr marL="514350" indent="-514350">
              <a:buFont typeface="+mj-lt"/>
              <a:buAutoNum type="arabicPeriod"/>
            </a:pPr>
            <a:r>
              <a:rPr lang="el-GR" dirty="0" smtClean="0"/>
              <a:t>Συγγραφή κειμένου</a:t>
            </a:r>
          </a:p>
          <a:p>
            <a:pPr marL="514350" indent="-514350">
              <a:buFont typeface="+mj-lt"/>
              <a:buAutoNum type="arabicPeriod"/>
            </a:pPr>
            <a:r>
              <a:rPr lang="el-GR" i="1" dirty="0" smtClean="0"/>
              <a:t>Παρουσίαση κειμένου </a:t>
            </a:r>
          </a:p>
          <a:p>
            <a:pPr marL="514350" indent="-514350">
              <a:buFont typeface="+mj-lt"/>
              <a:buAutoNum type="arabicPeriod"/>
            </a:pPr>
            <a:r>
              <a:rPr lang="el-GR" i="1" dirty="0" smtClean="0"/>
              <a:t>Άρθρο</a:t>
            </a:r>
          </a:p>
          <a:p>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11/1/2018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45</a:t>
            </a:fld>
            <a:endParaRPr lang="el-GR"/>
          </a:p>
        </p:txBody>
      </p:sp>
    </p:spTree>
    <p:extLst>
      <p:ext uri="{BB962C8B-B14F-4D97-AF65-F5344CB8AC3E}">
        <p14:creationId xmlns:p14="http://schemas.microsoft.com/office/powerpoint/2010/main" val="36031211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992" y="629816"/>
            <a:ext cx="7797552" cy="1143000"/>
          </a:xfrm>
        </p:spPr>
        <p:txBody>
          <a:bodyPr>
            <a:normAutofit fontScale="90000"/>
          </a:bodyPr>
          <a:lstStyle/>
          <a:p>
            <a:r>
              <a:rPr lang="el-GR" dirty="0"/>
              <a:t>Μεθοδολογία διάχυσης έρευνας ατμοσφαιρικής </a:t>
            </a:r>
            <a:r>
              <a:rPr lang="el-GR" dirty="0" smtClean="0"/>
              <a:t>ρύπανσης (συγγραφή)</a:t>
            </a:r>
            <a:endParaRPr lang="el-GR" dirty="0"/>
          </a:p>
        </p:txBody>
      </p:sp>
      <p:sp>
        <p:nvSpPr>
          <p:cNvPr id="3" name="Content Placeholder 2"/>
          <p:cNvSpPr>
            <a:spLocks noGrp="1"/>
          </p:cNvSpPr>
          <p:nvPr>
            <p:ph idx="1"/>
          </p:nvPr>
        </p:nvSpPr>
        <p:spPr>
          <a:xfrm>
            <a:off x="457200" y="2287413"/>
            <a:ext cx="8229600" cy="4525963"/>
          </a:xfrm>
        </p:spPr>
        <p:txBody>
          <a:bodyPr>
            <a:normAutofit lnSpcReduction="10000"/>
          </a:bodyPr>
          <a:lstStyle/>
          <a:p>
            <a:r>
              <a:rPr lang="el-GR" dirty="0" smtClean="0"/>
              <a:t>Βιβλιογραφική έρευνα </a:t>
            </a:r>
            <a:r>
              <a:rPr lang="el-GR" dirty="0" smtClean="0">
                <a:sym typeface="Wingdings" pitchFamily="2" charset="2"/>
              </a:rPr>
              <a:t> </a:t>
            </a:r>
            <a:endParaRPr lang="en-US" dirty="0" smtClean="0">
              <a:sym typeface="Wingdings" pitchFamily="2" charset="2"/>
            </a:endParaRPr>
          </a:p>
          <a:p>
            <a:r>
              <a:rPr lang="el-GR" dirty="0" smtClean="0">
                <a:solidFill>
                  <a:srgbClr val="C00000"/>
                </a:solidFill>
                <a:sym typeface="Wingdings" pitchFamily="2" charset="2"/>
              </a:rPr>
              <a:t>Εισαγωγή </a:t>
            </a:r>
            <a:r>
              <a:rPr lang="en-US" dirty="0" smtClean="0">
                <a:solidFill>
                  <a:srgbClr val="C00000"/>
                </a:solidFill>
                <a:sym typeface="Wingdings" pitchFamily="2" charset="2"/>
              </a:rPr>
              <a:t>/ state-of-the-art</a:t>
            </a:r>
          </a:p>
          <a:p>
            <a:r>
              <a:rPr lang="el-GR" dirty="0" smtClean="0">
                <a:solidFill>
                  <a:srgbClr val="C00000"/>
                </a:solidFill>
                <a:sym typeface="Wingdings" pitchFamily="2" charset="2"/>
              </a:rPr>
              <a:t>Θεωρητικό υπόβαθρο</a:t>
            </a:r>
            <a:endParaRPr lang="el-GR" dirty="0" smtClean="0">
              <a:solidFill>
                <a:srgbClr val="C00000"/>
              </a:solidFill>
            </a:endParaRPr>
          </a:p>
          <a:p>
            <a:r>
              <a:rPr lang="el-GR" dirty="0" smtClean="0"/>
              <a:t>Υλοποίηση πειραματικής έρευνας, επεξεργασίας δεδομένων κλπ.</a:t>
            </a:r>
            <a:r>
              <a:rPr lang="en-US" dirty="0" smtClean="0"/>
              <a:t> </a:t>
            </a:r>
            <a:r>
              <a:rPr lang="el-GR" dirty="0" smtClean="0"/>
              <a:t> </a:t>
            </a:r>
            <a:r>
              <a:rPr lang="el-GR" dirty="0" smtClean="0">
                <a:sym typeface="Wingdings" pitchFamily="2" charset="2"/>
              </a:rPr>
              <a:t> </a:t>
            </a:r>
          </a:p>
          <a:p>
            <a:r>
              <a:rPr lang="el-GR" dirty="0" smtClean="0">
                <a:solidFill>
                  <a:srgbClr val="C00000"/>
                </a:solidFill>
                <a:sym typeface="Wingdings" pitchFamily="2" charset="2"/>
              </a:rPr>
              <a:t>Μεθοδολογία</a:t>
            </a:r>
          </a:p>
          <a:p>
            <a:r>
              <a:rPr lang="el-GR" dirty="0" smtClean="0">
                <a:solidFill>
                  <a:srgbClr val="C00000"/>
                </a:solidFill>
                <a:sym typeface="Wingdings" pitchFamily="2" charset="2"/>
              </a:rPr>
              <a:t>Αποτελέσματα</a:t>
            </a:r>
          </a:p>
          <a:p>
            <a:r>
              <a:rPr lang="el-GR" dirty="0" smtClean="0">
                <a:solidFill>
                  <a:srgbClr val="C00000"/>
                </a:solidFill>
                <a:sym typeface="Wingdings" pitchFamily="2" charset="2"/>
              </a:rPr>
              <a:t>Συμπεράσματα</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11/1/2018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46</a:t>
            </a:fld>
            <a:endParaRPr lang="el-GR"/>
          </a:p>
        </p:txBody>
      </p:sp>
    </p:spTree>
    <p:extLst>
      <p:ext uri="{BB962C8B-B14F-4D97-AF65-F5344CB8AC3E}">
        <p14:creationId xmlns:p14="http://schemas.microsoft.com/office/powerpoint/2010/main" val="32846549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8904" y="1916832"/>
            <a:ext cx="8229600" cy="4525963"/>
          </a:xfrm>
        </p:spPr>
        <p:txBody>
          <a:bodyPr>
            <a:normAutofit fontScale="92500" lnSpcReduction="20000"/>
          </a:bodyPr>
          <a:lstStyle/>
          <a:p>
            <a:pPr marL="514350" indent="-514350">
              <a:buFont typeface="+mj-lt"/>
              <a:buAutoNum type="arabicPeriod"/>
            </a:pPr>
            <a:r>
              <a:rPr lang="el-GR" u="sng" dirty="0" smtClean="0">
                <a:solidFill>
                  <a:srgbClr val="C00000"/>
                </a:solidFill>
                <a:sym typeface="Wingdings" pitchFamily="2" charset="2"/>
              </a:rPr>
              <a:t>Εισαγωγή </a:t>
            </a:r>
            <a:r>
              <a:rPr lang="en-US" u="sng" dirty="0" smtClean="0">
                <a:solidFill>
                  <a:srgbClr val="C00000"/>
                </a:solidFill>
                <a:sym typeface="Wingdings" pitchFamily="2" charset="2"/>
              </a:rPr>
              <a:t>/ state-of-the-art</a:t>
            </a:r>
          </a:p>
          <a:p>
            <a:pPr marL="0" indent="0" algn="just">
              <a:buNone/>
            </a:pPr>
            <a:r>
              <a:rPr lang="el-GR" sz="2400" i="1" dirty="0" smtClean="0">
                <a:solidFill>
                  <a:srgbClr val="C00000"/>
                </a:solidFill>
                <a:sym typeface="Wingdings" pitchFamily="2" charset="2"/>
              </a:rPr>
              <a:t>Οδηγία: η κάθε παράγραφος αφιερώνεται σε 1 ενότητα = σημαντικές παράμετροι για το θέμα, σύμφωνα με την βιβλιογραφική έρευνα που έχει γίνει.</a:t>
            </a:r>
          </a:p>
          <a:p>
            <a:pPr marL="0" indent="0">
              <a:buNone/>
            </a:pPr>
            <a:r>
              <a:rPr lang="el-GR" sz="2400" dirty="0" smtClean="0">
                <a:sym typeface="Wingdings" pitchFamily="2" charset="2"/>
              </a:rPr>
              <a:t>«Έχει αποδειχθεί ότι η κυκλοφορία οχημάτων επιβαρύνει σημαντικά την ατμόσφαιρα (αναφορές)». </a:t>
            </a:r>
            <a:r>
              <a:rPr lang="el-GR" sz="2400" i="1" dirty="0" smtClean="0">
                <a:sym typeface="Wingdings" pitchFamily="2" charset="2"/>
              </a:rPr>
              <a:t>2-3 σχετικές προτάσεις ακόμα, συγκεκριμενοποιώντας σταδιακά. </a:t>
            </a:r>
          </a:p>
          <a:p>
            <a:pPr marL="0" indent="0">
              <a:buNone/>
            </a:pPr>
            <a:r>
              <a:rPr lang="el-GR" sz="2400" dirty="0">
                <a:sym typeface="Wingdings" pitchFamily="2" charset="2"/>
              </a:rPr>
              <a:t>Σ</a:t>
            </a:r>
            <a:r>
              <a:rPr lang="el-GR" sz="2400" dirty="0" smtClean="0">
                <a:sym typeface="Wingdings" pitchFamily="2" charset="2"/>
              </a:rPr>
              <a:t>υσχέτιση αυτής της πηγής με την υγεία (αν έχει μελετηθεί)</a:t>
            </a:r>
          </a:p>
          <a:p>
            <a:pPr marL="0" indent="0">
              <a:buNone/>
            </a:pPr>
            <a:r>
              <a:rPr lang="el-GR" sz="2400" dirty="0" smtClean="0">
                <a:sym typeface="Wingdings" pitchFamily="2" charset="2"/>
              </a:rPr>
              <a:t>Συνεισφορά στη συνολική μάζα αέριων ρύπων (στις περιοχές που έχει γίνει τέτοια μελέτη)</a:t>
            </a:r>
          </a:p>
          <a:p>
            <a:pPr marL="0" indent="0">
              <a:buNone/>
            </a:pPr>
            <a:r>
              <a:rPr lang="el-GR" sz="2400" dirty="0">
                <a:sym typeface="Wingdings" pitchFamily="2" charset="2"/>
              </a:rPr>
              <a:t>Δ</a:t>
            </a:r>
            <a:r>
              <a:rPr lang="el-GR" sz="2400" dirty="0" smtClean="0">
                <a:sym typeface="Wingdings" pitchFamily="2" charset="2"/>
              </a:rPr>
              <a:t>ιαφοροποίηση ανάλογα με το καύσιμο (ποσότητα – χημική σύσταση)</a:t>
            </a:r>
          </a:p>
          <a:p>
            <a:pPr marL="0" indent="0">
              <a:buNone/>
            </a:pPr>
            <a:r>
              <a:rPr lang="el-GR" sz="2400" dirty="0" smtClean="0">
                <a:sym typeface="Wingdings" pitchFamily="2" charset="2"/>
              </a:rPr>
              <a:t>Τι έχει γίνει ερευνητικά στην περιοχή μελέτης</a:t>
            </a:r>
          </a:p>
          <a:p>
            <a:pPr marL="0" indent="0">
              <a:buNone/>
            </a:pPr>
            <a:r>
              <a:rPr lang="el-GR" sz="2400" dirty="0" smtClean="0">
                <a:sym typeface="Wingdings" pitchFamily="2" charset="2"/>
              </a:rPr>
              <a:t>Τι θα γίνει στην παρούσα μελέτη</a:t>
            </a:r>
            <a:endParaRPr lang="en-US" sz="2400" dirty="0" smtClean="0">
              <a:sym typeface="Wingdings" pitchFamily="2" charset="2"/>
            </a:endParaRPr>
          </a:p>
        </p:txBody>
      </p:sp>
      <p:sp>
        <p:nvSpPr>
          <p:cNvPr id="4" name="Date Placeholder 3"/>
          <p:cNvSpPr>
            <a:spLocks noGrp="1"/>
          </p:cNvSpPr>
          <p:nvPr>
            <p:ph type="dt" sz="half" idx="10"/>
          </p:nvPr>
        </p:nvSpPr>
        <p:spPr/>
        <p:txBody>
          <a:bodyPr/>
          <a:lstStyle/>
          <a:p>
            <a:fld id="{01044A92-FC60-4BE2-861C-60BF25431668}" type="datetime1">
              <a:rPr lang="el-GR" smtClean="0"/>
              <a:t>11/1/2018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47</a:t>
            </a:fld>
            <a:endParaRPr lang="el-GR"/>
          </a:p>
        </p:txBody>
      </p:sp>
      <p:sp>
        <p:nvSpPr>
          <p:cNvPr id="7" name="Oval 6"/>
          <p:cNvSpPr/>
          <p:nvPr/>
        </p:nvSpPr>
        <p:spPr>
          <a:xfrm rot="21007470">
            <a:off x="730914" y="926094"/>
            <a:ext cx="1944216"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Παράδειγμα</a:t>
            </a:r>
            <a:endParaRPr lang="el-GR" dirty="0"/>
          </a:p>
        </p:txBody>
      </p:sp>
      <p:sp>
        <p:nvSpPr>
          <p:cNvPr id="8" name="Content Placeholder 2"/>
          <p:cNvSpPr txBox="1">
            <a:spLocks/>
          </p:cNvSpPr>
          <p:nvPr/>
        </p:nvSpPr>
        <p:spPr>
          <a:xfrm>
            <a:off x="374848" y="1988840"/>
            <a:ext cx="74076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l-GR" sz="2200" dirty="0" smtClean="0">
              <a:solidFill>
                <a:srgbClr val="C00000"/>
              </a:solidFill>
              <a:sym typeface="Wingdings" pitchFamily="2" charset="2"/>
            </a:endParaRPr>
          </a:p>
          <a:p>
            <a:pPr marL="0" indent="0">
              <a:buNone/>
            </a:pPr>
            <a:endParaRPr lang="el-GR" sz="2200" dirty="0">
              <a:solidFill>
                <a:srgbClr val="C00000"/>
              </a:solidFill>
              <a:sym typeface="Wingdings" pitchFamily="2" charset="2"/>
            </a:endParaRPr>
          </a:p>
          <a:p>
            <a:pPr marL="0" indent="0">
              <a:buNone/>
            </a:pPr>
            <a:endParaRPr lang="el-GR" sz="2200" dirty="0" smtClean="0">
              <a:solidFill>
                <a:srgbClr val="C00000"/>
              </a:solidFill>
              <a:sym typeface="Wingdings" pitchFamily="2" charset="2"/>
            </a:endParaRPr>
          </a:p>
          <a:p>
            <a:pPr marL="0" indent="0">
              <a:buNone/>
            </a:pPr>
            <a:r>
              <a:rPr lang="el-GR" sz="2200" dirty="0" smtClean="0">
                <a:solidFill>
                  <a:srgbClr val="C00000"/>
                </a:solidFill>
                <a:sym typeface="Wingdings" pitchFamily="2" charset="2"/>
              </a:rPr>
              <a:t>1</a:t>
            </a:r>
          </a:p>
          <a:p>
            <a:pPr marL="0" indent="0">
              <a:buNone/>
            </a:pPr>
            <a:endParaRPr lang="el-GR" sz="2200" dirty="0">
              <a:solidFill>
                <a:srgbClr val="C00000"/>
              </a:solidFill>
              <a:sym typeface="Wingdings" pitchFamily="2" charset="2"/>
            </a:endParaRPr>
          </a:p>
          <a:p>
            <a:pPr marL="0" indent="0">
              <a:buNone/>
            </a:pPr>
            <a:r>
              <a:rPr lang="el-GR" sz="2200" dirty="0" smtClean="0">
                <a:solidFill>
                  <a:srgbClr val="C00000"/>
                </a:solidFill>
                <a:sym typeface="Wingdings" pitchFamily="2" charset="2"/>
              </a:rPr>
              <a:t>2</a:t>
            </a:r>
          </a:p>
          <a:p>
            <a:pPr marL="0" indent="0">
              <a:buNone/>
            </a:pPr>
            <a:r>
              <a:rPr lang="el-GR" sz="2200" dirty="0" smtClean="0">
                <a:solidFill>
                  <a:srgbClr val="C00000"/>
                </a:solidFill>
                <a:sym typeface="Wingdings" pitchFamily="2" charset="2"/>
              </a:rPr>
              <a:t>3</a:t>
            </a:r>
          </a:p>
          <a:p>
            <a:pPr marL="0" indent="0">
              <a:buNone/>
            </a:pPr>
            <a:endParaRPr lang="el-GR" sz="2200" dirty="0" smtClean="0">
              <a:solidFill>
                <a:srgbClr val="C00000"/>
              </a:solidFill>
              <a:sym typeface="Wingdings" pitchFamily="2" charset="2"/>
            </a:endParaRPr>
          </a:p>
          <a:p>
            <a:pPr marL="0" indent="0">
              <a:buNone/>
            </a:pPr>
            <a:r>
              <a:rPr lang="el-GR" sz="2200" dirty="0" smtClean="0">
                <a:solidFill>
                  <a:srgbClr val="C00000"/>
                </a:solidFill>
                <a:sym typeface="Wingdings" pitchFamily="2" charset="2"/>
              </a:rPr>
              <a:t>4</a:t>
            </a:r>
            <a:endParaRPr lang="el-GR" sz="2200" dirty="0">
              <a:solidFill>
                <a:srgbClr val="C00000"/>
              </a:solidFill>
              <a:sym typeface="Wingdings" pitchFamily="2" charset="2"/>
            </a:endParaRPr>
          </a:p>
          <a:p>
            <a:pPr marL="0" indent="0">
              <a:buNone/>
            </a:pPr>
            <a:r>
              <a:rPr lang="el-GR" sz="2200" dirty="0" smtClean="0">
                <a:solidFill>
                  <a:srgbClr val="C00000"/>
                </a:solidFill>
                <a:sym typeface="Wingdings" pitchFamily="2" charset="2"/>
              </a:rPr>
              <a:t>5</a:t>
            </a:r>
          </a:p>
          <a:p>
            <a:pPr marL="0" indent="0">
              <a:buNone/>
            </a:pPr>
            <a:r>
              <a:rPr lang="el-GR" sz="2200" dirty="0">
                <a:solidFill>
                  <a:srgbClr val="C00000"/>
                </a:solidFill>
                <a:sym typeface="Wingdings" pitchFamily="2" charset="2"/>
              </a:rPr>
              <a:t>6</a:t>
            </a:r>
          </a:p>
        </p:txBody>
      </p:sp>
      <p:sp>
        <p:nvSpPr>
          <p:cNvPr id="9" name="Title 8"/>
          <p:cNvSpPr>
            <a:spLocks noGrp="1"/>
          </p:cNvSpPr>
          <p:nvPr>
            <p:ph type="title"/>
          </p:nvPr>
        </p:nvSpPr>
        <p:spPr/>
        <p:txBody>
          <a:bodyPr/>
          <a:lstStyle/>
          <a:p>
            <a:endParaRPr lang="el-GR"/>
          </a:p>
        </p:txBody>
      </p:sp>
      <p:sp>
        <p:nvSpPr>
          <p:cNvPr id="10" name="Title 1"/>
          <p:cNvSpPr txBox="1">
            <a:spLocks/>
          </p:cNvSpPr>
          <p:nvPr/>
        </p:nvSpPr>
        <p:spPr>
          <a:xfrm>
            <a:off x="1526976" y="341784"/>
            <a:ext cx="7797552" cy="11430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smtClean="0">
                <a:ea typeface="+mn-ea"/>
                <a:cs typeface="+mn-cs"/>
              </a:rPr>
              <a:t>Μελέτη της ατμοσφαιρικής ρύπανσης από τις οδικές μεταφορές με τη μέθοδο της αριθμητικής προσομοίωσης </a:t>
            </a:r>
            <a:endParaRPr lang="el-GR" sz="3200" dirty="0">
              <a:ea typeface="+mn-ea"/>
              <a:cs typeface="+mn-cs"/>
            </a:endParaRPr>
          </a:p>
        </p:txBody>
      </p:sp>
    </p:spTree>
    <p:extLst>
      <p:ext uri="{BB962C8B-B14F-4D97-AF65-F5344CB8AC3E}">
        <p14:creationId xmlns:p14="http://schemas.microsoft.com/office/powerpoint/2010/main" val="413614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341784"/>
            <a:ext cx="7797552" cy="1143000"/>
          </a:xfrm>
        </p:spPr>
        <p:txBody>
          <a:bodyPr>
            <a:normAutofit fontScale="90000"/>
          </a:bodyPr>
          <a:lstStyle/>
          <a:p>
            <a:r>
              <a:rPr lang="el-GR" sz="3200" dirty="0" smtClean="0">
                <a:ea typeface="+mn-ea"/>
                <a:cs typeface="+mn-cs"/>
              </a:rPr>
              <a:t>Μελέτη της ατμοσφαιρικής ρύπανσης από τις </a:t>
            </a:r>
            <a:r>
              <a:rPr lang="el-GR" sz="3200" dirty="0">
                <a:ea typeface="+mn-ea"/>
                <a:cs typeface="+mn-cs"/>
              </a:rPr>
              <a:t>ο</a:t>
            </a:r>
            <a:r>
              <a:rPr lang="el-GR" sz="3200" dirty="0" smtClean="0">
                <a:ea typeface="+mn-ea"/>
                <a:cs typeface="+mn-cs"/>
              </a:rPr>
              <a:t>δικές μεταφορές με τη μέθοδο της αριθμητικής προσομοίωσης </a:t>
            </a:r>
            <a:endParaRPr lang="el-GR" sz="3200" dirty="0">
              <a:ea typeface="+mn-ea"/>
              <a:cs typeface="+mn-cs"/>
            </a:endParaRPr>
          </a:p>
        </p:txBody>
      </p:sp>
      <p:sp>
        <p:nvSpPr>
          <p:cNvPr id="3" name="Content Placeholder 2"/>
          <p:cNvSpPr>
            <a:spLocks noGrp="1"/>
          </p:cNvSpPr>
          <p:nvPr>
            <p:ph idx="1"/>
          </p:nvPr>
        </p:nvSpPr>
        <p:spPr>
          <a:xfrm>
            <a:off x="457200" y="1916832"/>
            <a:ext cx="8229600" cy="4525963"/>
          </a:xfrm>
        </p:spPr>
        <p:txBody>
          <a:bodyPr>
            <a:normAutofit lnSpcReduction="10000"/>
          </a:bodyPr>
          <a:lstStyle/>
          <a:p>
            <a:pPr marL="514350" indent="-514350">
              <a:buFont typeface="+mj-lt"/>
              <a:buAutoNum type="arabicPeriod"/>
            </a:pPr>
            <a:r>
              <a:rPr lang="el-GR" strike="sngStrike" dirty="0" smtClean="0">
                <a:solidFill>
                  <a:srgbClr val="C00000"/>
                </a:solidFill>
                <a:sym typeface="Wingdings" pitchFamily="2" charset="2"/>
              </a:rPr>
              <a:t>Εισαγωγή </a:t>
            </a:r>
            <a:r>
              <a:rPr lang="en-US" strike="sngStrike" dirty="0" smtClean="0">
                <a:solidFill>
                  <a:srgbClr val="C00000"/>
                </a:solidFill>
                <a:sym typeface="Wingdings" pitchFamily="2" charset="2"/>
              </a:rPr>
              <a:t>/ state-of-the-art</a:t>
            </a:r>
          </a:p>
          <a:p>
            <a:pPr marL="514350" indent="-514350">
              <a:buFont typeface="+mj-lt"/>
              <a:buAutoNum type="arabicPeriod"/>
            </a:pPr>
            <a:r>
              <a:rPr lang="el-GR" dirty="0" smtClean="0">
                <a:solidFill>
                  <a:srgbClr val="C00000"/>
                </a:solidFill>
                <a:sym typeface="Wingdings" pitchFamily="2" charset="2"/>
              </a:rPr>
              <a:t>Θεωρητικό υπόβαθρο </a:t>
            </a:r>
          </a:p>
          <a:p>
            <a:pPr marL="0" indent="0">
              <a:buNone/>
            </a:pPr>
            <a:r>
              <a:rPr lang="el-GR" sz="2200" i="1" u="sng" dirty="0" smtClean="0">
                <a:solidFill>
                  <a:srgbClr val="C00000"/>
                </a:solidFill>
                <a:sym typeface="Wingdings" pitchFamily="2" charset="2"/>
              </a:rPr>
              <a:t>Οδηγία</a:t>
            </a:r>
            <a:r>
              <a:rPr lang="el-GR" sz="2200" i="1" dirty="0" smtClean="0">
                <a:solidFill>
                  <a:srgbClr val="C00000"/>
                </a:solidFill>
                <a:sym typeface="Wingdings" pitchFamily="2" charset="2"/>
              </a:rPr>
              <a:t>: </a:t>
            </a:r>
            <a:r>
              <a:rPr lang="el-GR" sz="2200" i="1" dirty="0">
                <a:solidFill>
                  <a:srgbClr val="C00000"/>
                </a:solidFill>
                <a:sym typeface="Wingdings" pitchFamily="2" charset="2"/>
              </a:rPr>
              <a:t>σχετική θεωρητική γνώση με το αντικείμενο. ΜΟΝΟ τα θέματα που χρειάζεται να ξέρει κάποιος που θα διαβάσει την </a:t>
            </a:r>
            <a:r>
              <a:rPr lang="el-GR" sz="2200" i="1" dirty="0" smtClean="0">
                <a:solidFill>
                  <a:srgbClr val="C00000"/>
                </a:solidFill>
                <a:sym typeface="Wingdings" pitchFamily="2" charset="2"/>
              </a:rPr>
              <a:t>παρούσα </a:t>
            </a:r>
            <a:r>
              <a:rPr lang="el-GR" sz="2200" i="1" dirty="0">
                <a:solidFill>
                  <a:srgbClr val="C00000"/>
                </a:solidFill>
                <a:sym typeface="Wingdings" pitchFamily="2" charset="2"/>
              </a:rPr>
              <a:t>ερευνητική εργασία</a:t>
            </a:r>
            <a:r>
              <a:rPr lang="el-GR" sz="2200" i="1" dirty="0" smtClean="0">
                <a:solidFill>
                  <a:srgbClr val="C00000"/>
                </a:solidFill>
                <a:sym typeface="Wingdings" pitchFamily="2" charset="2"/>
              </a:rPr>
              <a:t>.</a:t>
            </a:r>
          </a:p>
          <a:p>
            <a:pPr marL="0" indent="0">
              <a:buNone/>
            </a:pPr>
            <a:endParaRPr lang="el-GR" sz="2200" i="1" dirty="0" smtClean="0">
              <a:solidFill>
                <a:srgbClr val="C00000"/>
              </a:solidFill>
              <a:sym typeface="Wingdings" pitchFamily="2" charset="2"/>
            </a:endParaRPr>
          </a:p>
          <a:p>
            <a:pPr marL="0" indent="0">
              <a:buNone/>
            </a:pPr>
            <a:r>
              <a:rPr lang="el-GR" sz="2200" dirty="0" smtClean="0">
                <a:sym typeface="Wingdings" pitchFamily="2" charset="2"/>
              </a:rPr>
              <a:t>Καύση και προϊόντα της. </a:t>
            </a:r>
          </a:p>
          <a:p>
            <a:pPr marL="0" indent="0">
              <a:buNone/>
            </a:pPr>
            <a:r>
              <a:rPr lang="el-GR" sz="2200" dirty="0" smtClean="0">
                <a:sym typeface="Wingdings" pitchFamily="2" charset="2"/>
              </a:rPr>
              <a:t>Χημικοί σύσταση ρύπων οδικών μεταφορών. </a:t>
            </a:r>
          </a:p>
          <a:p>
            <a:pPr marL="0" indent="0">
              <a:buNone/>
            </a:pPr>
            <a:r>
              <a:rPr lang="el-GR" sz="2200" dirty="0" smtClean="0">
                <a:sym typeface="Wingdings" pitchFamily="2" charset="2"/>
              </a:rPr>
              <a:t>Όρια συγκεντρώσεων – Νομοθεσία. </a:t>
            </a:r>
          </a:p>
          <a:p>
            <a:pPr marL="0" indent="0">
              <a:buNone/>
            </a:pPr>
            <a:r>
              <a:rPr lang="el-GR" sz="2200" dirty="0" smtClean="0">
                <a:sym typeface="Wingdings" pitchFamily="2" charset="2"/>
              </a:rPr>
              <a:t>Περιγραφή αριθμητικών μοντέλων (συνοπτικά) και του χρησιμοποιούμενου μοντέλου (αναλυτικά).</a:t>
            </a:r>
          </a:p>
        </p:txBody>
      </p:sp>
      <p:sp>
        <p:nvSpPr>
          <p:cNvPr id="4" name="Date Placeholder 3"/>
          <p:cNvSpPr>
            <a:spLocks noGrp="1"/>
          </p:cNvSpPr>
          <p:nvPr>
            <p:ph type="dt" sz="half" idx="10"/>
          </p:nvPr>
        </p:nvSpPr>
        <p:spPr/>
        <p:txBody>
          <a:bodyPr/>
          <a:lstStyle/>
          <a:p>
            <a:fld id="{01044A92-FC60-4BE2-861C-60BF25431668}" type="datetime1">
              <a:rPr lang="el-GR" smtClean="0"/>
              <a:t>11/1/2018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48</a:t>
            </a:fld>
            <a:endParaRPr lang="el-GR"/>
          </a:p>
        </p:txBody>
      </p:sp>
      <p:sp>
        <p:nvSpPr>
          <p:cNvPr id="7" name="Oval 6"/>
          <p:cNvSpPr/>
          <p:nvPr/>
        </p:nvSpPr>
        <p:spPr>
          <a:xfrm rot="21007470">
            <a:off x="1572326" y="1251386"/>
            <a:ext cx="1944216"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Παράδειγμα</a:t>
            </a:r>
            <a:endParaRPr lang="el-GR" dirty="0"/>
          </a:p>
        </p:txBody>
      </p:sp>
      <p:sp>
        <p:nvSpPr>
          <p:cNvPr id="8" name="Content Placeholder 2"/>
          <p:cNvSpPr txBox="1">
            <a:spLocks/>
          </p:cNvSpPr>
          <p:nvPr/>
        </p:nvSpPr>
        <p:spPr>
          <a:xfrm>
            <a:off x="179512" y="3068960"/>
            <a:ext cx="740768" cy="308580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l-GR" sz="2400" dirty="0" smtClean="0">
              <a:solidFill>
                <a:srgbClr val="C00000"/>
              </a:solidFill>
              <a:sym typeface="Wingdings" pitchFamily="2" charset="2"/>
            </a:endParaRPr>
          </a:p>
          <a:p>
            <a:pPr marL="0" indent="0">
              <a:buNone/>
            </a:pPr>
            <a:endParaRPr lang="el-GR" sz="2400" dirty="0">
              <a:solidFill>
                <a:srgbClr val="C00000"/>
              </a:solidFill>
              <a:sym typeface="Wingdings" pitchFamily="2" charset="2"/>
            </a:endParaRPr>
          </a:p>
          <a:p>
            <a:pPr marL="0" indent="0">
              <a:buNone/>
            </a:pPr>
            <a:endParaRPr lang="el-GR" sz="2400" dirty="0" smtClean="0">
              <a:solidFill>
                <a:srgbClr val="C00000"/>
              </a:solidFill>
              <a:sym typeface="Wingdings" pitchFamily="2" charset="2"/>
            </a:endParaRPr>
          </a:p>
          <a:p>
            <a:pPr marL="0" indent="0">
              <a:buNone/>
            </a:pPr>
            <a:r>
              <a:rPr lang="el-GR" sz="2400" dirty="0" smtClean="0">
                <a:solidFill>
                  <a:srgbClr val="C00000"/>
                </a:solidFill>
                <a:sym typeface="Wingdings" pitchFamily="2" charset="2"/>
              </a:rPr>
              <a:t>1</a:t>
            </a:r>
          </a:p>
          <a:p>
            <a:pPr marL="0" indent="0">
              <a:buNone/>
            </a:pPr>
            <a:r>
              <a:rPr lang="el-GR" sz="2400" dirty="0" smtClean="0">
                <a:solidFill>
                  <a:srgbClr val="C00000"/>
                </a:solidFill>
                <a:sym typeface="Wingdings" pitchFamily="2" charset="2"/>
              </a:rPr>
              <a:t>2</a:t>
            </a:r>
          </a:p>
          <a:p>
            <a:pPr marL="0" indent="0">
              <a:buNone/>
            </a:pPr>
            <a:r>
              <a:rPr lang="el-GR" sz="2400" dirty="0" smtClean="0">
                <a:solidFill>
                  <a:srgbClr val="C00000"/>
                </a:solidFill>
                <a:sym typeface="Wingdings" pitchFamily="2" charset="2"/>
              </a:rPr>
              <a:t>3</a:t>
            </a:r>
          </a:p>
          <a:p>
            <a:pPr marL="0" indent="0">
              <a:buNone/>
            </a:pPr>
            <a:r>
              <a:rPr lang="el-GR" sz="2400" dirty="0" smtClean="0">
                <a:solidFill>
                  <a:srgbClr val="C00000"/>
                </a:solidFill>
                <a:sym typeface="Wingdings" pitchFamily="2" charset="2"/>
              </a:rPr>
              <a:t>4</a:t>
            </a:r>
          </a:p>
        </p:txBody>
      </p:sp>
    </p:spTree>
    <p:extLst>
      <p:ext uri="{BB962C8B-B14F-4D97-AF65-F5344CB8AC3E}">
        <p14:creationId xmlns:p14="http://schemas.microsoft.com/office/powerpoint/2010/main" val="423639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4525963"/>
          </a:xfrm>
        </p:spPr>
        <p:txBody>
          <a:bodyPr>
            <a:normAutofit/>
          </a:bodyPr>
          <a:lstStyle/>
          <a:p>
            <a:pPr marL="514350" indent="-514350">
              <a:buFont typeface="+mj-lt"/>
              <a:buAutoNum type="arabicPeriod"/>
            </a:pPr>
            <a:r>
              <a:rPr lang="el-GR" strike="sngStrike" dirty="0" smtClean="0">
                <a:solidFill>
                  <a:srgbClr val="C00000"/>
                </a:solidFill>
                <a:sym typeface="Wingdings" pitchFamily="2" charset="2"/>
              </a:rPr>
              <a:t>Εισαγωγή </a:t>
            </a:r>
            <a:r>
              <a:rPr lang="en-US" strike="sngStrike" dirty="0" smtClean="0">
                <a:solidFill>
                  <a:srgbClr val="C00000"/>
                </a:solidFill>
                <a:sym typeface="Wingdings" pitchFamily="2" charset="2"/>
              </a:rPr>
              <a:t>/ state-of-the-art</a:t>
            </a:r>
          </a:p>
          <a:p>
            <a:pPr marL="514350" indent="-514350">
              <a:buFont typeface="+mj-lt"/>
              <a:buAutoNum type="arabicPeriod"/>
            </a:pPr>
            <a:r>
              <a:rPr lang="el-GR" strike="sngStrike" dirty="0" smtClean="0">
                <a:solidFill>
                  <a:srgbClr val="C00000"/>
                </a:solidFill>
                <a:sym typeface="Wingdings" pitchFamily="2" charset="2"/>
              </a:rPr>
              <a:t>Θεωρητικό υπόβαθρο</a:t>
            </a:r>
            <a:endParaRPr lang="el-GR" strike="sngStrike" dirty="0" smtClean="0">
              <a:solidFill>
                <a:srgbClr val="C00000"/>
              </a:solidFill>
            </a:endParaRPr>
          </a:p>
          <a:p>
            <a:pPr marL="514350" indent="-514350">
              <a:buFont typeface="+mj-lt"/>
              <a:buAutoNum type="arabicPeriod"/>
            </a:pPr>
            <a:r>
              <a:rPr lang="el-GR" dirty="0" smtClean="0">
                <a:solidFill>
                  <a:srgbClr val="C00000"/>
                </a:solidFill>
                <a:sym typeface="Wingdings" pitchFamily="2" charset="2"/>
              </a:rPr>
              <a:t>Μεθοδολογία</a:t>
            </a:r>
          </a:p>
          <a:p>
            <a:pPr marL="0" indent="0">
              <a:buNone/>
            </a:pPr>
            <a:r>
              <a:rPr lang="el-GR" sz="2200" i="1" u="sng" dirty="0">
                <a:solidFill>
                  <a:srgbClr val="C00000"/>
                </a:solidFill>
                <a:sym typeface="Wingdings" pitchFamily="2" charset="2"/>
              </a:rPr>
              <a:t>Οδηγία</a:t>
            </a:r>
            <a:r>
              <a:rPr lang="el-GR" sz="2200" i="1" dirty="0">
                <a:solidFill>
                  <a:srgbClr val="C00000"/>
                </a:solidFill>
                <a:sym typeface="Wingdings" pitchFamily="2" charset="2"/>
              </a:rPr>
              <a:t>: Δεδομένα χρήσης, περίοδος και περιοχή μελέτης, περιγραφή </a:t>
            </a:r>
            <a:r>
              <a:rPr lang="el-GR" sz="2200" i="1" dirty="0" smtClean="0">
                <a:solidFill>
                  <a:srgbClr val="C00000"/>
                </a:solidFill>
                <a:sym typeface="Wingdings" pitchFamily="2" charset="2"/>
              </a:rPr>
              <a:t>πειράματος, δεδομένα εισόδου  ότι γνώση απαιτείται να έχει κάποιος για να συνεχίσει στα αποτελέσματα – συμπεράσματα.</a:t>
            </a:r>
          </a:p>
          <a:p>
            <a:pPr marL="0" indent="0">
              <a:buNone/>
            </a:pPr>
            <a:endParaRPr lang="el-GR" sz="2200" i="1" dirty="0">
              <a:solidFill>
                <a:srgbClr val="C00000"/>
              </a:solidFill>
              <a:sym typeface="Wingdings" pitchFamily="2" charset="2"/>
            </a:endParaRPr>
          </a:p>
        </p:txBody>
      </p:sp>
      <p:sp>
        <p:nvSpPr>
          <p:cNvPr id="4" name="Date Placeholder 3"/>
          <p:cNvSpPr>
            <a:spLocks noGrp="1"/>
          </p:cNvSpPr>
          <p:nvPr>
            <p:ph type="dt" sz="half" idx="10"/>
          </p:nvPr>
        </p:nvSpPr>
        <p:spPr/>
        <p:txBody>
          <a:bodyPr/>
          <a:lstStyle/>
          <a:p>
            <a:fld id="{01044A92-FC60-4BE2-861C-60BF25431668}" type="datetime1">
              <a:rPr lang="el-GR" smtClean="0"/>
              <a:t>11/1/2018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49</a:t>
            </a:fld>
            <a:endParaRPr lang="el-GR"/>
          </a:p>
        </p:txBody>
      </p:sp>
      <p:sp>
        <p:nvSpPr>
          <p:cNvPr id="7" name="Oval 6"/>
          <p:cNvSpPr/>
          <p:nvPr/>
        </p:nvSpPr>
        <p:spPr>
          <a:xfrm rot="21007470">
            <a:off x="1572326" y="1179378"/>
            <a:ext cx="1944216"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Παράδειγμα</a:t>
            </a:r>
            <a:endParaRPr lang="el-GR" dirty="0"/>
          </a:p>
        </p:txBody>
      </p:sp>
      <p:sp>
        <p:nvSpPr>
          <p:cNvPr id="9" name="Title 1"/>
          <p:cNvSpPr txBox="1">
            <a:spLocks/>
          </p:cNvSpPr>
          <p:nvPr/>
        </p:nvSpPr>
        <p:spPr>
          <a:xfrm>
            <a:off x="1598984" y="341784"/>
            <a:ext cx="7797552" cy="11430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dirty="0" smtClean="0">
                <a:ea typeface="+mn-ea"/>
                <a:cs typeface="+mn-cs"/>
              </a:rPr>
              <a:t>Μελέτη της ατμοσφαιρικής ρύπανσης από τις οδικές μεταφορές με τη μέθοδο της αριθμητικής προσομοίωσης </a:t>
            </a:r>
            <a:endParaRPr lang="el-GR" sz="3200" dirty="0">
              <a:ea typeface="+mn-ea"/>
              <a:cs typeface="+mn-cs"/>
            </a:endParaRPr>
          </a:p>
        </p:txBody>
      </p:sp>
    </p:spTree>
    <p:extLst>
      <p:ext uri="{BB962C8B-B14F-4D97-AF65-F5344CB8AC3E}">
        <p14:creationId xmlns:p14="http://schemas.microsoft.com/office/powerpoint/2010/main" val="3555676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normAutofit fontScale="90000"/>
          </a:bodyPr>
          <a:lstStyle/>
          <a:p>
            <a:r>
              <a:rPr lang="el-GR" dirty="0"/>
              <a:t>Εξέλιξη της μελέτης της ρύπανσης της </a:t>
            </a:r>
            <a:r>
              <a:rPr lang="el-GR" dirty="0" smtClean="0"/>
              <a:t>Ατμόσφαιρας</a:t>
            </a:r>
            <a:endParaRPr lang="el-GR" dirty="0"/>
          </a:p>
        </p:txBody>
      </p:sp>
      <p:sp>
        <p:nvSpPr>
          <p:cNvPr id="3" name="Content Placeholder 2"/>
          <p:cNvSpPr>
            <a:spLocks noGrp="1"/>
          </p:cNvSpPr>
          <p:nvPr>
            <p:ph idx="1"/>
          </p:nvPr>
        </p:nvSpPr>
        <p:spPr>
          <a:xfrm>
            <a:off x="179512" y="1999381"/>
            <a:ext cx="8568952" cy="4525963"/>
          </a:xfrm>
        </p:spPr>
        <p:txBody>
          <a:bodyPr>
            <a:normAutofit/>
          </a:bodyPr>
          <a:lstStyle/>
          <a:p>
            <a:r>
              <a:rPr lang="el-GR" sz="2400" dirty="0" smtClean="0"/>
              <a:t>Η </a:t>
            </a:r>
            <a:r>
              <a:rPr lang="el-GR" sz="2400" dirty="0" smtClean="0"/>
              <a:t>ατμοσφαιρική ρύπανση συνδέεται άμεσα με την παγκόσμια βιομηχανική </a:t>
            </a:r>
            <a:r>
              <a:rPr lang="el-GR" sz="2400" dirty="0" smtClean="0"/>
              <a:t>ανάπτυξη (1800-σήμερα).</a:t>
            </a:r>
          </a:p>
        </p:txBody>
      </p:sp>
      <p:sp>
        <p:nvSpPr>
          <p:cNvPr id="4" name="Date Placeholder 3"/>
          <p:cNvSpPr>
            <a:spLocks noGrp="1"/>
          </p:cNvSpPr>
          <p:nvPr>
            <p:ph type="dt" sz="half" idx="10"/>
          </p:nvPr>
        </p:nvSpPr>
        <p:spPr/>
        <p:txBody>
          <a:bodyPr/>
          <a:lstStyle/>
          <a:p>
            <a:fld id="{01044A92-FC60-4BE2-861C-60BF25431668}" type="datetime1">
              <a:rPr lang="el-GR" smtClean="0"/>
              <a:t>10/1/2018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5</a:t>
            </a:fld>
            <a:endParaRPr lang="el-GR"/>
          </a:p>
        </p:txBody>
      </p:sp>
      <p:pic>
        <p:nvPicPr>
          <p:cNvPr id="7"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916" r="37518" b="18331"/>
          <a:stretch/>
        </p:blipFill>
        <p:spPr bwMode="auto">
          <a:xfrm>
            <a:off x="3680250" y="3501008"/>
            <a:ext cx="557227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a:off x="5508104" y="2636912"/>
            <a:ext cx="360040" cy="15841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33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4525963"/>
          </a:xfrm>
        </p:spPr>
        <p:txBody>
          <a:bodyPr>
            <a:normAutofit/>
          </a:bodyPr>
          <a:lstStyle/>
          <a:p>
            <a:pPr marL="514350" indent="-514350">
              <a:buFont typeface="+mj-lt"/>
              <a:buAutoNum type="arabicPeriod"/>
            </a:pPr>
            <a:r>
              <a:rPr lang="el-GR" strike="sngStrike" dirty="0" smtClean="0">
                <a:solidFill>
                  <a:srgbClr val="C00000"/>
                </a:solidFill>
                <a:sym typeface="Wingdings" pitchFamily="2" charset="2"/>
              </a:rPr>
              <a:t>Εισαγωγή </a:t>
            </a:r>
            <a:r>
              <a:rPr lang="en-US" strike="sngStrike" dirty="0" smtClean="0">
                <a:solidFill>
                  <a:srgbClr val="C00000"/>
                </a:solidFill>
                <a:sym typeface="Wingdings" pitchFamily="2" charset="2"/>
              </a:rPr>
              <a:t>/ state-of-the-art</a:t>
            </a:r>
          </a:p>
          <a:p>
            <a:pPr marL="514350" indent="-514350">
              <a:buFont typeface="+mj-lt"/>
              <a:buAutoNum type="arabicPeriod"/>
            </a:pPr>
            <a:r>
              <a:rPr lang="el-GR" strike="sngStrike" dirty="0" smtClean="0">
                <a:solidFill>
                  <a:srgbClr val="C00000"/>
                </a:solidFill>
                <a:sym typeface="Wingdings" pitchFamily="2" charset="2"/>
              </a:rPr>
              <a:t>Θεωρητικό υπόβαθρο</a:t>
            </a:r>
            <a:endParaRPr lang="el-GR" strike="sngStrike" dirty="0" smtClean="0">
              <a:solidFill>
                <a:srgbClr val="C00000"/>
              </a:solidFill>
            </a:endParaRPr>
          </a:p>
          <a:p>
            <a:pPr marL="514350" indent="-514350">
              <a:buFont typeface="+mj-lt"/>
              <a:buAutoNum type="arabicPeriod"/>
            </a:pPr>
            <a:r>
              <a:rPr lang="el-GR" strike="sngStrike" dirty="0" smtClean="0">
                <a:solidFill>
                  <a:srgbClr val="C00000"/>
                </a:solidFill>
                <a:sym typeface="Wingdings" pitchFamily="2" charset="2"/>
              </a:rPr>
              <a:t>Μεθοδολογία</a:t>
            </a:r>
          </a:p>
          <a:p>
            <a:pPr marL="514350" indent="-514350">
              <a:buFont typeface="+mj-lt"/>
              <a:buAutoNum type="arabicPeriod"/>
            </a:pPr>
            <a:r>
              <a:rPr lang="el-GR" dirty="0" smtClean="0">
                <a:solidFill>
                  <a:srgbClr val="C00000"/>
                </a:solidFill>
                <a:sym typeface="Wingdings" pitchFamily="2" charset="2"/>
              </a:rPr>
              <a:t>Αποτελέσματα</a:t>
            </a:r>
          </a:p>
          <a:p>
            <a:pPr marL="0" indent="0">
              <a:buNone/>
            </a:pPr>
            <a:r>
              <a:rPr lang="el-GR" sz="2200" dirty="0" smtClean="0">
                <a:sym typeface="Wingdings" pitchFamily="2" charset="2"/>
              </a:rPr>
              <a:t>Σύγκριση με μετρήσεις – αξιολόγηση των αποτελεσμάτων του μοντέλου</a:t>
            </a:r>
          </a:p>
          <a:p>
            <a:pPr marL="0" indent="0">
              <a:buNone/>
            </a:pPr>
            <a:r>
              <a:rPr lang="el-GR" sz="2200" dirty="0" smtClean="0">
                <a:sym typeface="Wingdings" pitchFamily="2" charset="2"/>
              </a:rPr>
              <a:t>Σύγκριση των σεναρίων – ελέγχων ευαισθησίας  συμβολή της κάθε πηγής/καυσίμου στα συνολικά επίπεδα ατμοσφαιρικής ρύπανσης της περιοχής ενδιαφέροντος</a:t>
            </a:r>
            <a:endParaRPr lang="el-GR" sz="2200" dirty="0">
              <a:sym typeface="Wingdings" pitchFamily="2" charset="2"/>
            </a:endParaRPr>
          </a:p>
          <a:p>
            <a:pPr marL="0" indent="0">
              <a:buNone/>
            </a:pPr>
            <a:endParaRPr lang="el-GR" i="1" dirty="0">
              <a:solidFill>
                <a:srgbClr val="C00000"/>
              </a:solidFill>
              <a:sym typeface="Wingdings" pitchFamily="2" charset="2"/>
            </a:endParaRPr>
          </a:p>
          <a:p>
            <a:pPr marL="514350" indent="-514350">
              <a:buFont typeface="+mj-lt"/>
              <a:buAutoNum type="arabicPeriod"/>
            </a:pPr>
            <a:endParaRPr lang="el-GR" dirty="0" smtClean="0">
              <a:solidFill>
                <a:srgbClr val="C00000"/>
              </a:solidFill>
              <a:sym typeface="Wingdings" pitchFamily="2" charset="2"/>
            </a:endParaRPr>
          </a:p>
        </p:txBody>
      </p:sp>
      <p:sp>
        <p:nvSpPr>
          <p:cNvPr id="4" name="Date Placeholder 3"/>
          <p:cNvSpPr>
            <a:spLocks noGrp="1"/>
          </p:cNvSpPr>
          <p:nvPr>
            <p:ph type="dt" sz="half" idx="10"/>
          </p:nvPr>
        </p:nvSpPr>
        <p:spPr/>
        <p:txBody>
          <a:bodyPr/>
          <a:lstStyle/>
          <a:p>
            <a:fld id="{01044A92-FC60-4BE2-861C-60BF25431668}" type="datetime1">
              <a:rPr lang="el-GR" smtClean="0"/>
              <a:t>11/1/2018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50</a:t>
            </a:fld>
            <a:endParaRPr lang="el-GR"/>
          </a:p>
        </p:txBody>
      </p:sp>
      <p:sp>
        <p:nvSpPr>
          <p:cNvPr id="7" name="Oval 6"/>
          <p:cNvSpPr/>
          <p:nvPr/>
        </p:nvSpPr>
        <p:spPr>
          <a:xfrm rot="21007470">
            <a:off x="1572326" y="1142118"/>
            <a:ext cx="1944216"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Παράδειγμα</a:t>
            </a:r>
            <a:endParaRPr lang="el-GR" dirty="0"/>
          </a:p>
        </p:txBody>
      </p:sp>
      <p:sp>
        <p:nvSpPr>
          <p:cNvPr id="8" name="Title 7"/>
          <p:cNvSpPr>
            <a:spLocks noGrp="1"/>
          </p:cNvSpPr>
          <p:nvPr>
            <p:ph type="title"/>
          </p:nvPr>
        </p:nvSpPr>
        <p:spPr/>
        <p:txBody>
          <a:bodyPr/>
          <a:lstStyle/>
          <a:p>
            <a:endParaRPr lang="el-GR"/>
          </a:p>
        </p:txBody>
      </p:sp>
      <p:sp>
        <p:nvSpPr>
          <p:cNvPr id="9" name="Title 1"/>
          <p:cNvSpPr txBox="1">
            <a:spLocks/>
          </p:cNvSpPr>
          <p:nvPr/>
        </p:nvSpPr>
        <p:spPr>
          <a:xfrm>
            <a:off x="1475656" y="341784"/>
            <a:ext cx="7797552" cy="11430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smtClean="0">
                <a:ea typeface="+mn-ea"/>
                <a:cs typeface="+mn-cs"/>
              </a:rPr>
              <a:t>Μελέτη της ατμοσφαιρικής ρύπανσης από τις οδικές μεταφορές με τη μέθοδο της αριθμητικής προσομοίωσης </a:t>
            </a:r>
            <a:endParaRPr lang="el-GR" sz="3200" dirty="0">
              <a:ea typeface="+mn-ea"/>
              <a:cs typeface="+mn-cs"/>
            </a:endParaRPr>
          </a:p>
        </p:txBody>
      </p:sp>
      <p:sp>
        <p:nvSpPr>
          <p:cNvPr id="10" name="Content Placeholder 2"/>
          <p:cNvSpPr txBox="1">
            <a:spLocks/>
          </p:cNvSpPr>
          <p:nvPr/>
        </p:nvSpPr>
        <p:spPr>
          <a:xfrm>
            <a:off x="179512" y="3068960"/>
            <a:ext cx="740768" cy="30858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l-GR" sz="2400" dirty="0" smtClean="0">
              <a:solidFill>
                <a:srgbClr val="C00000"/>
              </a:solidFill>
              <a:sym typeface="Wingdings" pitchFamily="2" charset="2"/>
            </a:endParaRPr>
          </a:p>
          <a:p>
            <a:pPr marL="0" indent="0">
              <a:buNone/>
            </a:pPr>
            <a:endParaRPr lang="el-GR" sz="2400" dirty="0">
              <a:solidFill>
                <a:srgbClr val="C00000"/>
              </a:solidFill>
              <a:sym typeface="Wingdings" pitchFamily="2" charset="2"/>
            </a:endParaRPr>
          </a:p>
          <a:p>
            <a:pPr marL="0" indent="0">
              <a:buNone/>
            </a:pPr>
            <a:endParaRPr lang="el-GR" sz="2400" dirty="0" smtClean="0">
              <a:solidFill>
                <a:srgbClr val="C00000"/>
              </a:solidFill>
              <a:sym typeface="Wingdings" pitchFamily="2" charset="2"/>
            </a:endParaRPr>
          </a:p>
          <a:p>
            <a:pPr marL="0" indent="0">
              <a:buNone/>
            </a:pPr>
            <a:r>
              <a:rPr lang="el-GR" sz="2400" dirty="0" smtClean="0">
                <a:solidFill>
                  <a:srgbClr val="C00000"/>
                </a:solidFill>
                <a:sym typeface="Wingdings" pitchFamily="2" charset="2"/>
              </a:rPr>
              <a:t>1</a:t>
            </a:r>
          </a:p>
          <a:p>
            <a:pPr marL="0" indent="0">
              <a:buNone/>
            </a:pPr>
            <a:endParaRPr lang="el-GR" sz="2400" dirty="0" smtClean="0">
              <a:solidFill>
                <a:srgbClr val="C00000"/>
              </a:solidFill>
              <a:sym typeface="Wingdings" pitchFamily="2" charset="2"/>
            </a:endParaRPr>
          </a:p>
          <a:p>
            <a:pPr marL="0" indent="0">
              <a:buNone/>
            </a:pPr>
            <a:r>
              <a:rPr lang="el-GR" sz="2400" dirty="0" smtClean="0">
                <a:solidFill>
                  <a:srgbClr val="C00000"/>
                </a:solidFill>
                <a:sym typeface="Wingdings" pitchFamily="2" charset="2"/>
              </a:rPr>
              <a:t>2</a:t>
            </a:r>
          </a:p>
        </p:txBody>
      </p:sp>
    </p:spTree>
    <p:extLst>
      <p:ext uri="{BB962C8B-B14F-4D97-AF65-F5344CB8AC3E}">
        <p14:creationId xmlns:p14="http://schemas.microsoft.com/office/powerpoint/2010/main" val="88024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4525963"/>
          </a:xfrm>
        </p:spPr>
        <p:txBody>
          <a:bodyPr>
            <a:normAutofit/>
          </a:bodyPr>
          <a:lstStyle/>
          <a:p>
            <a:pPr marL="514350" indent="-514350">
              <a:buFont typeface="+mj-lt"/>
              <a:buAutoNum type="arabicPeriod"/>
            </a:pPr>
            <a:r>
              <a:rPr lang="el-GR" dirty="0" smtClean="0">
                <a:solidFill>
                  <a:srgbClr val="C00000"/>
                </a:solidFill>
                <a:sym typeface="Wingdings" pitchFamily="2" charset="2"/>
              </a:rPr>
              <a:t>Εισαγωγή </a:t>
            </a:r>
            <a:r>
              <a:rPr lang="en-US" dirty="0" smtClean="0">
                <a:solidFill>
                  <a:srgbClr val="C00000"/>
                </a:solidFill>
                <a:sym typeface="Wingdings" pitchFamily="2" charset="2"/>
              </a:rPr>
              <a:t>/ state-of-the-art</a:t>
            </a:r>
          </a:p>
          <a:p>
            <a:pPr marL="514350" indent="-514350">
              <a:buFont typeface="+mj-lt"/>
              <a:buAutoNum type="arabicPeriod"/>
            </a:pPr>
            <a:r>
              <a:rPr lang="el-GR" dirty="0" smtClean="0">
                <a:solidFill>
                  <a:srgbClr val="C00000"/>
                </a:solidFill>
                <a:sym typeface="Wingdings" pitchFamily="2" charset="2"/>
              </a:rPr>
              <a:t>Θεωρητικό υπόβαθρο</a:t>
            </a:r>
            <a:endParaRPr lang="el-GR" dirty="0" smtClean="0">
              <a:solidFill>
                <a:srgbClr val="C00000"/>
              </a:solidFill>
            </a:endParaRPr>
          </a:p>
          <a:p>
            <a:pPr marL="514350" indent="-514350">
              <a:buFont typeface="+mj-lt"/>
              <a:buAutoNum type="arabicPeriod"/>
            </a:pPr>
            <a:r>
              <a:rPr lang="el-GR" dirty="0" smtClean="0">
                <a:solidFill>
                  <a:srgbClr val="C00000"/>
                </a:solidFill>
                <a:sym typeface="Wingdings" pitchFamily="2" charset="2"/>
              </a:rPr>
              <a:t>Μεθοδολογία</a:t>
            </a:r>
          </a:p>
          <a:p>
            <a:pPr marL="514350" indent="-514350">
              <a:buFont typeface="+mj-lt"/>
              <a:buAutoNum type="arabicPeriod"/>
            </a:pPr>
            <a:r>
              <a:rPr lang="el-GR" dirty="0" smtClean="0">
                <a:solidFill>
                  <a:srgbClr val="C00000"/>
                </a:solidFill>
                <a:sym typeface="Wingdings" pitchFamily="2" charset="2"/>
              </a:rPr>
              <a:t>Αποτελέσματα</a:t>
            </a:r>
          </a:p>
          <a:p>
            <a:pPr marL="514350" indent="-514350">
              <a:buFont typeface="+mj-lt"/>
              <a:buAutoNum type="arabicPeriod"/>
            </a:pPr>
            <a:r>
              <a:rPr lang="el-GR" dirty="0" smtClean="0">
                <a:solidFill>
                  <a:srgbClr val="C00000"/>
                </a:solidFill>
                <a:sym typeface="Wingdings" pitchFamily="2" charset="2"/>
              </a:rPr>
              <a:t>Συμπεράσματα</a:t>
            </a:r>
          </a:p>
          <a:p>
            <a:pPr marL="0" indent="0">
              <a:buNone/>
            </a:pPr>
            <a:r>
              <a:rPr lang="el-GR" sz="2200" i="1" u="sng" dirty="0">
                <a:solidFill>
                  <a:srgbClr val="C00000"/>
                </a:solidFill>
                <a:sym typeface="Wingdings" pitchFamily="2" charset="2"/>
              </a:rPr>
              <a:t>Οδηγία</a:t>
            </a:r>
            <a:r>
              <a:rPr lang="el-GR" sz="2200" i="1" dirty="0">
                <a:solidFill>
                  <a:srgbClr val="C00000"/>
                </a:solidFill>
                <a:sym typeface="Wingdings" pitchFamily="2" charset="2"/>
              </a:rPr>
              <a:t>: απάντηση ‘στην ερώτηση’ που τέθηκε στην εισαγωγή «</a:t>
            </a:r>
            <a:r>
              <a:rPr lang="el-GR" sz="2200" i="1" dirty="0">
                <a:solidFill>
                  <a:srgbClr val="C00000"/>
                </a:solidFill>
                <a:sym typeface="Wingdings" pitchFamily="2" charset="2"/>
              </a:rPr>
              <a:t>Τι </a:t>
            </a:r>
            <a:r>
              <a:rPr lang="el-GR" sz="2200" i="1" strike="sngStrike" dirty="0">
                <a:solidFill>
                  <a:srgbClr val="C00000"/>
                </a:solidFill>
                <a:sym typeface="Wingdings" pitchFamily="2" charset="2"/>
              </a:rPr>
              <a:t>θα </a:t>
            </a:r>
            <a:r>
              <a:rPr lang="el-GR" sz="2200" i="1" strike="sngStrike" dirty="0" smtClean="0">
                <a:solidFill>
                  <a:srgbClr val="C00000"/>
                </a:solidFill>
                <a:sym typeface="Wingdings" pitchFamily="2" charset="2"/>
              </a:rPr>
              <a:t>γίνει</a:t>
            </a:r>
            <a:r>
              <a:rPr lang="el-GR" sz="2200" i="1" dirty="0" smtClean="0">
                <a:solidFill>
                  <a:srgbClr val="C00000"/>
                </a:solidFill>
                <a:sym typeface="Wingdings" pitchFamily="2" charset="2"/>
              </a:rPr>
              <a:t> έγινε </a:t>
            </a:r>
            <a:r>
              <a:rPr lang="el-GR" sz="2200" i="1" dirty="0">
                <a:solidFill>
                  <a:srgbClr val="C00000"/>
                </a:solidFill>
                <a:sym typeface="Wingdings" pitchFamily="2" charset="2"/>
              </a:rPr>
              <a:t>στην παρούσα </a:t>
            </a:r>
            <a:r>
              <a:rPr lang="el-GR" sz="2200" i="1" dirty="0" smtClean="0">
                <a:solidFill>
                  <a:srgbClr val="C00000"/>
                </a:solidFill>
                <a:sym typeface="Wingdings" pitchFamily="2" charset="2"/>
              </a:rPr>
              <a:t>μελέτη?»</a:t>
            </a:r>
            <a:endParaRPr lang="el-GR" sz="2200" i="1" dirty="0">
              <a:solidFill>
                <a:srgbClr val="C00000"/>
              </a:solidFill>
            </a:endParaRPr>
          </a:p>
        </p:txBody>
      </p:sp>
      <p:sp>
        <p:nvSpPr>
          <p:cNvPr id="4" name="Date Placeholder 3"/>
          <p:cNvSpPr>
            <a:spLocks noGrp="1"/>
          </p:cNvSpPr>
          <p:nvPr>
            <p:ph type="dt" sz="half" idx="10"/>
          </p:nvPr>
        </p:nvSpPr>
        <p:spPr/>
        <p:txBody>
          <a:bodyPr/>
          <a:lstStyle/>
          <a:p>
            <a:fld id="{01044A92-FC60-4BE2-861C-60BF25431668}" type="datetime1">
              <a:rPr lang="el-GR" smtClean="0"/>
              <a:t>11/1/2018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51</a:t>
            </a:fld>
            <a:endParaRPr lang="el-GR"/>
          </a:p>
        </p:txBody>
      </p:sp>
      <p:sp>
        <p:nvSpPr>
          <p:cNvPr id="7" name="Oval 6"/>
          <p:cNvSpPr/>
          <p:nvPr/>
        </p:nvSpPr>
        <p:spPr>
          <a:xfrm rot="21007470">
            <a:off x="1572326" y="1142118"/>
            <a:ext cx="1944216"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Παράδειγμα</a:t>
            </a:r>
            <a:endParaRPr lang="el-GR" dirty="0"/>
          </a:p>
        </p:txBody>
      </p:sp>
      <p:sp>
        <p:nvSpPr>
          <p:cNvPr id="8" name="Title 7"/>
          <p:cNvSpPr>
            <a:spLocks noGrp="1"/>
          </p:cNvSpPr>
          <p:nvPr>
            <p:ph type="title"/>
          </p:nvPr>
        </p:nvSpPr>
        <p:spPr/>
        <p:txBody>
          <a:bodyPr/>
          <a:lstStyle/>
          <a:p>
            <a:endParaRPr lang="el-GR"/>
          </a:p>
        </p:txBody>
      </p:sp>
      <p:sp>
        <p:nvSpPr>
          <p:cNvPr id="9" name="Title 1"/>
          <p:cNvSpPr txBox="1">
            <a:spLocks/>
          </p:cNvSpPr>
          <p:nvPr/>
        </p:nvSpPr>
        <p:spPr>
          <a:xfrm>
            <a:off x="1475656" y="341784"/>
            <a:ext cx="7797552" cy="11430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smtClean="0">
                <a:ea typeface="+mn-ea"/>
                <a:cs typeface="+mn-cs"/>
              </a:rPr>
              <a:t>Μελέτη της ατμοσφαιρικής ρύπανσης από τις οδικές μεταφορές με τη μέθοδο της αριθμητικής προσομοίωσης </a:t>
            </a:r>
            <a:endParaRPr lang="el-GR" sz="3200" dirty="0">
              <a:ea typeface="+mn-ea"/>
              <a:cs typeface="+mn-cs"/>
            </a:endParaRPr>
          </a:p>
        </p:txBody>
      </p:sp>
    </p:spTree>
    <p:extLst>
      <p:ext uri="{BB962C8B-B14F-4D97-AF65-F5344CB8AC3E}">
        <p14:creationId xmlns:p14="http://schemas.microsoft.com/office/powerpoint/2010/main" val="4818521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4525963"/>
          </a:xfrm>
        </p:spPr>
        <p:txBody>
          <a:bodyPr>
            <a:normAutofit/>
          </a:bodyPr>
          <a:lstStyle/>
          <a:p>
            <a:pPr marL="0" indent="0">
              <a:buNone/>
            </a:pPr>
            <a:r>
              <a:rPr lang="el-GR" dirty="0" smtClean="0">
                <a:solidFill>
                  <a:srgbClr val="C00000"/>
                </a:solidFill>
                <a:sym typeface="Wingdings" pitchFamily="2" charset="2"/>
              </a:rPr>
              <a:t>Ευχαριστίες</a:t>
            </a:r>
          </a:p>
          <a:p>
            <a:pPr marL="0" indent="0">
              <a:buNone/>
            </a:pPr>
            <a:r>
              <a:rPr lang="el-GR" dirty="0">
                <a:solidFill>
                  <a:srgbClr val="C00000"/>
                </a:solidFill>
                <a:sym typeface="Wingdings" pitchFamily="2" charset="2"/>
              </a:rPr>
              <a:t>Π</a:t>
            </a:r>
            <a:r>
              <a:rPr lang="el-GR" dirty="0" smtClean="0">
                <a:solidFill>
                  <a:srgbClr val="C00000"/>
                </a:solidFill>
                <a:sym typeface="Wingdings" pitchFamily="2" charset="2"/>
              </a:rPr>
              <a:t>εριεχόμενα</a:t>
            </a:r>
            <a:endParaRPr lang="el-GR" dirty="0">
              <a:solidFill>
                <a:srgbClr val="C00000"/>
              </a:solidFill>
              <a:sym typeface="Wingdings" pitchFamily="2" charset="2"/>
            </a:endParaRPr>
          </a:p>
          <a:p>
            <a:pPr marL="514350" indent="-514350">
              <a:buFont typeface="+mj-lt"/>
              <a:buAutoNum type="arabicPeriod"/>
            </a:pPr>
            <a:r>
              <a:rPr lang="el-GR" strike="sngStrike" dirty="0" smtClean="0">
                <a:solidFill>
                  <a:srgbClr val="C00000"/>
                </a:solidFill>
                <a:sym typeface="Wingdings" pitchFamily="2" charset="2"/>
              </a:rPr>
              <a:t>Εισαγωγή </a:t>
            </a:r>
            <a:r>
              <a:rPr lang="en-US" strike="sngStrike" dirty="0" smtClean="0">
                <a:solidFill>
                  <a:srgbClr val="C00000"/>
                </a:solidFill>
                <a:sym typeface="Wingdings" pitchFamily="2" charset="2"/>
              </a:rPr>
              <a:t>/ state-of-the-art</a:t>
            </a:r>
          </a:p>
          <a:p>
            <a:pPr marL="514350" indent="-514350">
              <a:buFont typeface="+mj-lt"/>
              <a:buAutoNum type="arabicPeriod"/>
            </a:pPr>
            <a:r>
              <a:rPr lang="el-GR" strike="sngStrike" dirty="0" smtClean="0">
                <a:solidFill>
                  <a:srgbClr val="C00000"/>
                </a:solidFill>
                <a:sym typeface="Wingdings" pitchFamily="2" charset="2"/>
              </a:rPr>
              <a:t>Θεωρητικό υπόβαθρο</a:t>
            </a:r>
            <a:endParaRPr lang="el-GR" strike="sngStrike" dirty="0" smtClean="0">
              <a:solidFill>
                <a:srgbClr val="C00000"/>
              </a:solidFill>
            </a:endParaRPr>
          </a:p>
          <a:p>
            <a:pPr marL="514350" indent="-514350">
              <a:buFont typeface="+mj-lt"/>
              <a:buAutoNum type="arabicPeriod"/>
            </a:pPr>
            <a:r>
              <a:rPr lang="el-GR" strike="sngStrike" dirty="0" smtClean="0">
                <a:solidFill>
                  <a:srgbClr val="C00000"/>
                </a:solidFill>
                <a:sym typeface="Wingdings" pitchFamily="2" charset="2"/>
              </a:rPr>
              <a:t>Μεθοδολογία</a:t>
            </a:r>
          </a:p>
          <a:p>
            <a:pPr marL="514350" indent="-514350">
              <a:buFont typeface="+mj-lt"/>
              <a:buAutoNum type="arabicPeriod"/>
            </a:pPr>
            <a:r>
              <a:rPr lang="el-GR" strike="sngStrike" dirty="0" smtClean="0">
                <a:solidFill>
                  <a:srgbClr val="C00000"/>
                </a:solidFill>
                <a:sym typeface="Wingdings" pitchFamily="2" charset="2"/>
              </a:rPr>
              <a:t>Αποτελέσματα</a:t>
            </a:r>
          </a:p>
          <a:p>
            <a:pPr marL="514350" indent="-514350">
              <a:buFont typeface="+mj-lt"/>
              <a:buAutoNum type="arabicPeriod"/>
            </a:pPr>
            <a:r>
              <a:rPr lang="el-GR" strike="sngStrike" dirty="0" smtClean="0">
                <a:solidFill>
                  <a:srgbClr val="C00000"/>
                </a:solidFill>
                <a:sym typeface="Wingdings" pitchFamily="2" charset="2"/>
              </a:rPr>
              <a:t>Συμπεράσματα</a:t>
            </a:r>
          </a:p>
          <a:p>
            <a:pPr marL="0" indent="0">
              <a:buNone/>
            </a:pPr>
            <a:endParaRPr lang="el-GR" dirty="0" smtClean="0">
              <a:solidFill>
                <a:srgbClr val="C00000"/>
              </a:solidFill>
            </a:endParaRPr>
          </a:p>
          <a:p>
            <a:pPr marL="0" indent="0">
              <a:buNone/>
            </a:pPr>
            <a:endParaRPr lang="el-GR" dirty="0">
              <a:solidFill>
                <a:srgbClr val="C00000"/>
              </a:solidFill>
            </a:endParaRPr>
          </a:p>
        </p:txBody>
      </p:sp>
      <p:sp>
        <p:nvSpPr>
          <p:cNvPr id="4" name="Date Placeholder 3"/>
          <p:cNvSpPr>
            <a:spLocks noGrp="1"/>
          </p:cNvSpPr>
          <p:nvPr>
            <p:ph type="dt" sz="half" idx="10"/>
          </p:nvPr>
        </p:nvSpPr>
        <p:spPr/>
        <p:txBody>
          <a:bodyPr/>
          <a:lstStyle/>
          <a:p>
            <a:fld id="{01044A92-FC60-4BE2-861C-60BF25431668}" type="datetime1">
              <a:rPr lang="el-GR" smtClean="0"/>
              <a:t>11/1/2018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52</a:t>
            </a:fld>
            <a:endParaRPr lang="el-GR"/>
          </a:p>
        </p:txBody>
      </p:sp>
      <p:sp>
        <p:nvSpPr>
          <p:cNvPr id="7" name="Oval 6"/>
          <p:cNvSpPr/>
          <p:nvPr/>
        </p:nvSpPr>
        <p:spPr>
          <a:xfrm rot="21007470">
            <a:off x="1572326" y="1142118"/>
            <a:ext cx="1944216"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Παράδειγμα</a:t>
            </a:r>
            <a:endParaRPr lang="el-GR" dirty="0"/>
          </a:p>
        </p:txBody>
      </p:sp>
      <p:sp>
        <p:nvSpPr>
          <p:cNvPr id="8" name="Title 7"/>
          <p:cNvSpPr>
            <a:spLocks noGrp="1"/>
          </p:cNvSpPr>
          <p:nvPr>
            <p:ph type="title"/>
          </p:nvPr>
        </p:nvSpPr>
        <p:spPr/>
        <p:txBody>
          <a:bodyPr/>
          <a:lstStyle/>
          <a:p>
            <a:endParaRPr lang="el-GR"/>
          </a:p>
        </p:txBody>
      </p:sp>
      <p:sp>
        <p:nvSpPr>
          <p:cNvPr id="9" name="Title 1"/>
          <p:cNvSpPr txBox="1">
            <a:spLocks/>
          </p:cNvSpPr>
          <p:nvPr/>
        </p:nvSpPr>
        <p:spPr>
          <a:xfrm>
            <a:off x="1475656" y="341784"/>
            <a:ext cx="7797552" cy="11430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smtClean="0">
                <a:ea typeface="+mn-ea"/>
                <a:cs typeface="+mn-cs"/>
              </a:rPr>
              <a:t>Μελέτη της ατμοσφαιρικής ρύπανσης από τις οδικές μεταφορές με τη μέθοδο της αριθμητικής προσομοίωσης </a:t>
            </a:r>
            <a:endParaRPr lang="el-GR" sz="3200" dirty="0">
              <a:ea typeface="+mn-ea"/>
              <a:cs typeface="+mn-cs"/>
            </a:endParaRP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996952"/>
            <a:ext cx="872490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506999"/>
            <a:ext cx="504825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34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gtEl>
                                        <p:attrNameLst>
                                          <p:attrName>style.visibility</p:attrName>
                                        </p:attrNameLst>
                                      </p:cBhvr>
                                      <p:to>
                                        <p:strVal val="visible"/>
                                      </p:to>
                                    </p:set>
                                  </p:childTnLst>
                                  <p:subTnLst>
                                    <p:set>
                                      <p:cBhvr override="childStyle">
                                        <p:cTn dur="1" fill="hold" display="0" masterRel="nextClick" afterEffect="1"/>
                                        <p:tgtEl>
                                          <p:spTgt spid="3379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4525963"/>
          </a:xfrm>
        </p:spPr>
        <p:txBody>
          <a:bodyPr>
            <a:normAutofit lnSpcReduction="10000"/>
          </a:bodyPr>
          <a:lstStyle/>
          <a:p>
            <a:pPr marL="0" indent="0">
              <a:buNone/>
            </a:pPr>
            <a:r>
              <a:rPr lang="el-GR" strike="sngStrike" dirty="0" smtClean="0">
                <a:solidFill>
                  <a:srgbClr val="C00000"/>
                </a:solidFill>
                <a:sym typeface="Wingdings" pitchFamily="2" charset="2"/>
              </a:rPr>
              <a:t>Ευχαριστίες</a:t>
            </a:r>
          </a:p>
          <a:p>
            <a:pPr marL="0" indent="0">
              <a:buNone/>
            </a:pPr>
            <a:r>
              <a:rPr lang="el-GR" strike="sngStrike" dirty="0">
                <a:solidFill>
                  <a:srgbClr val="C00000"/>
                </a:solidFill>
                <a:sym typeface="Wingdings" pitchFamily="2" charset="2"/>
              </a:rPr>
              <a:t>Π</a:t>
            </a:r>
            <a:r>
              <a:rPr lang="el-GR" strike="sngStrike" dirty="0" smtClean="0">
                <a:solidFill>
                  <a:srgbClr val="C00000"/>
                </a:solidFill>
                <a:sym typeface="Wingdings" pitchFamily="2" charset="2"/>
              </a:rPr>
              <a:t>εριεχόμενα</a:t>
            </a:r>
            <a:endParaRPr lang="el-GR" strike="sngStrike" dirty="0">
              <a:solidFill>
                <a:srgbClr val="C00000"/>
              </a:solidFill>
              <a:sym typeface="Wingdings" pitchFamily="2" charset="2"/>
            </a:endParaRPr>
          </a:p>
          <a:p>
            <a:pPr marL="514350" indent="-514350">
              <a:buFont typeface="+mj-lt"/>
              <a:buAutoNum type="arabicPeriod"/>
            </a:pPr>
            <a:r>
              <a:rPr lang="el-GR" strike="sngStrike" dirty="0" smtClean="0">
                <a:solidFill>
                  <a:srgbClr val="C00000"/>
                </a:solidFill>
                <a:sym typeface="Wingdings" pitchFamily="2" charset="2"/>
              </a:rPr>
              <a:t>Εισαγωγή </a:t>
            </a:r>
            <a:r>
              <a:rPr lang="en-US" strike="sngStrike" dirty="0" smtClean="0">
                <a:solidFill>
                  <a:srgbClr val="C00000"/>
                </a:solidFill>
                <a:sym typeface="Wingdings" pitchFamily="2" charset="2"/>
              </a:rPr>
              <a:t>/ state-of-the-art</a:t>
            </a:r>
          </a:p>
          <a:p>
            <a:pPr marL="514350" indent="-514350">
              <a:buFont typeface="+mj-lt"/>
              <a:buAutoNum type="arabicPeriod"/>
            </a:pPr>
            <a:r>
              <a:rPr lang="el-GR" strike="sngStrike" dirty="0" smtClean="0">
                <a:solidFill>
                  <a:srgbClr val="C00000"/>
                </a:solidFill>
                <a:sym typeface="Wingdings" pitchFamily="2" charset="2"/>
              </a:rPr>
              <a:t>Θεωρητικό υπόβαθρο</a:t>
            </a:r>
            <a:endParaRPr lang="el-GR" strike="sngStrike" dirty="0" smtClean="0">
              <a:solidFill>
                <a:srgbClr val="C00000"/>
              </a:solidFill>
            </a:endParaRPr>
          </a:p>
          <a:p>
            <a:pPr marL="514350" indent="-514350">
              <a:buFont typeface="+mj-lt"/>
              <a:buAutoNum type="arabicPeriod"/>
            </a:pPr>
            <a:r>
              <a:rPr lang="el-GR" strike="sngStrike" dirty="0" smtClean="0">
                <a:solidFill>
                  <a:srgbClr val="C00000"/>
                </a:solidFill>
                <a:sym typeface="Wingdings" pitchFamily="2" charset="2"/>
              </a:rPr>
              <a:t>Μεθοδολογία</a:t>
            </a:r>
          </a:p>
          <a:p>
            <a:pPr marL="514350" indent="-514350">
              <a:buFont typeface="+mj-lt"/>
              <a:buAutoNum type="arabicPeriod"/>
            </a:pPr>
            <a:r>
              <a:rPr lang="el-GR" strike="sngStrike" dirty="0" smtClean="0">
                <a:solidFill>
                  <a:srgbClr val="C00000"/>
                </a:solidFill>
                <a:sym typeface="Wingdings" pitchFamily="2" charset="2"/>
              </a:rPr>
              <a:t>Αποτελέσματα</a:t>
            </a:r>
          </a:p>
          <a:p>
            <a:pPr marL="514350" indent="-514350">
              <a:buFont typeface="+mj-lt"/>
              <a:buAutoNum type="arabicPeriod"/>
            </a:pPr>
            <a:r>
              <a:rPr lang="el-GR" strike="sngStrike" dirty="0" smtClean="0">
                <a:solidFill>
                  <a:srgbClr val="C00000"/>
                </a:solidFill>
                <a:sym typeface="Wingdings" pitchFamily="2" charset="2"/>
              </a:rPr>
              <a:t>Συμπεράσματα</a:t>
            </a:r>
          </a:p>
          <a:p>
            <a:pPr marL="0" indent="0">
              <a:buNone/>
            </a:pPr>
            <a:r>
              <a:rPr lang="el-GR" dirty="0">
                <a:solidFill>
                  <a:srgbClr val="C00000"/>
                </a:solidFill>
              </a:rPr>
              <a:t>Βιβλιογραφία</a:t>
            </a:r>
            <a:endParaRPr lang="el-GR" dirty="0">
              <a:solidFill>
                <a:srgbClr val="C00000"/>
              </a:solidFill>
            </a:endParaRPr>
          </a:p>
        </p:txBody>
      </p:sp>
      <p:sp>
        <p:nvSpPr>
          <p:cNvPr id="4" name="Date Placeholder 3"/>
          <p:cNvSpPr>
            <a:spLocks noGrp="1"/>
          </p:cNvSpPr>
          <p:nvPr>
            <p:ph type="dt" sz="half" idx="10"/>
          </p:nvPr>
        </p:nvSpPr>
        <p:spPr/>
        <p:txBody>
          <a:bodyPr/>
          <a:lstStyle/>
          <a:p>
            <a:fld id="{01044A92-FC60-4BE2-861C-60BF25431668}" type="datetime1">
              <a:rPr lang="el-GR" smtClean="0"/>
              <a:t>11/1/2018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53</a:t>
            </a:fld>
            <a:endParaRPr lang="el-GR"/>
          </a:p>
        </p:txBody>
      </p:sp>
      <p:sp>
        <p:nvSpPr>
          <p:cNvPr id="7" name="Oval 6"/>
          <p:cNvSpPr/>
          <p:nvPr/>
        </p:nvSpPr>
        <p:spPr>
          <a:xfrm rot="21007470">
            <a:off x="1572326" y="1142118"/>
            <a:ext cx="1944216"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Παράδειγμα</a:t>
            </a:r>
            <a:endParaRPr lang="el-GR" dirty="0"/>
          </a:p>
        </p:txBody>
      </p:sp>
      <p:sp>
        <p:nvSpPr>
          <p:cNvPr id="8" name="Title 7"/>
          <p:cNvSpPr>
            <a:spLocks noGrp="1"/>
          </p:cNvSpPr>
          <p:nvPr>
            <p:ph type="title"/>
          </p:nvPr>
        </p:nvSpPr>
        <p:spPr/>
        <p:txBody>
          <a:bodyPr/>
          <a:lstStyle/>
          <a:p>
            <a:endParaRPr lang="el-GR"/>
          </a:p>
        </p:txBody>
      </p:sp>
      <p:sp>
        <p:nvSpPr>
          <p:cNvPr id="9" name="Title 1"/>
          <p:cNvSpPr txBox="1">
            <a:spLocks/>
          </p:cNvSpPr>
          <p:nvPr/>
        </p:nvSpPr>
        <p:spPr>
          <a:xfrm>
            <a:off x="1475656" y="341784"/>
            <a:ext cx="7797552" cy="11430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smtClean="0">
                <a:ea typeface="+mn-ea"/>
                <a:cs typeface="+mn-cs"/>
              </a:rPr>
              <a:t>Μελέτη της ατμοσφαιρικής ρύπανσης από τις οδικές μεταφορές με τη μέθοδο της αριθμητικής προσομοίωσης </a:t>
            </a:r>
            <a:endParaRPr lang="el-GR" sz="3200" dirty="0">
              <a:ea typeface="+mn-ea"/>
              <a:cs typeface="+mn-cs"/>
            </a:endParaRP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604" y="1916832"/>
            <a:ext cx="64389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5803598" y="1969418"/>
            <a:ext cx="2512818"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4746" y="2852936"/>
            <a:ext cx="638175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24" y="1124744"/>
            <a:ext cx="9016380" cy="2679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98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8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9856"/>
            <a:ext cx="8229600" cy="1143000"/>
          </a:xfrm>
        </p:spPr>
        <p:txBody>
          <a:bodyPr>
            <a:normAutofit fontScale="90000"/>
          </a:bodyPr>
          <a:lstStyle/>
          <a:p>
            <a:r>
              <a:rPr lang="el-GR" dirty="0"/>
              <a:t>Πρόγραμμα διδασκαλίας μαθήματος</a:t>
            </a:r>
            <a:br>
              <a:rPr lang="el-GR" dirty="0"/>
            </a:br>
            <a:r>
              <a:rPr lang="el-GR" dirty="0"/>
              <a:t>Τρόπος </a:t>
            </a:r>
            <a:r>
              <a:rPr lang="el-GR" dirty="0" smtClean="0"/>
              <a:t>αξιολόγησης</a:t>
            </a:r>
            <a:endParaRPr lang="el-GR" dirty="0"/>
          </a:p>
        </p:txBody>
      </p:sp>
      <p:sp>
        <p:nvSpPr>
          <p:cNvPr id="3" name="Content Placeholder 2"/>
          <p:cNvSpPr>
            <a:spLocks noGrp="1"/>
          </p:cNvSpPr>
          <p:nvPr>
            <p:ph idx="1"/>
          </p:nvPr>
        </p:nvSpPr>
        <p:spPr>
          <a:xfrm>
            <a:off x="457200" y="2388021"/>
            <a:ext cx="8229600" cy="3129211"/>
          </a:xfrm>
        </p:spPr>
        <p:txBody>
          <a:bodyPr>
            <a:noAutofit/>
          </a:bodyPr>
          <a:lstStyle/>
          <a:p>
            <a:pPr marL="0" lvl="0" indent="0">
              <a:buNone/>
            </a:pPr>
            <a:r>
              <a:rPr lang="el-GR" sz="2000" u="sng" dirty="0" smtClean="0">
                <a:solidFill>
                  <a:srgbClr val="00B050"/>
                </a:solidFill>
              </a:rPr>
              <a:t>Προτιμητέος: </a:t>
            </a:r>
            <a:r>
              <a:rPr lang="el-GR" sz="2000" u="sng" dirty="0" smtClean="0">
                <a:solidFill>
                  <a:srgbClr val="00B050"/>
                </a:solidFill>
              </a:rPr>
              <a:t>Παράδοση όλων (4) εργασιών και βαθμολόγησή τους ως εξής:</a:t>
            </a:r>
            <a:endParaRPr lang="el-GR" sz="2000" u="sng" dirty="0" smtClean="0">
              <a:solidFill>
                <a:srgbClr val="00B050"/>
              </a:solidFill>
            </a:endParaRPr>
          </a:p>
          <a:p>
            <a:pPr lvl="0"/>
            <a:r>
              <a:rPr lang="el-GR" sz="2000" dirty="0" smtClean="0">
                <a:solidFill>
                  <a:srgbClr val="00B050"/>
                </a:solidFill>
              </a:rPr>
              <a:t>Πρακτικές </a:t>
            </a:r>
            <a:r>
              <a:rPr lang="el-GR" sz="2000" dirty="0" smtClean="0">
                <a:solidFill>
                  <a:srgbClr val="00B050"/>
                </a:solidFill>
              </a:rPr>
              <a:t>ασκήσεις με παραδοτέο: </a:t>
            </a:r>
            <a:r>
              <a:rPr lang="el-GR" sz="2000" dirty="0">
                <a:solidFill>
                  <a:srgbClr val="00B050"/>
                </a:solidFill>
              </a:rPr>
              <a:t>50%</a:t>
            </a:r>
          </a:p>
          <a:p>
            <a:pPr lvl="0"/>
            <a:r>
              <a:rPr lang="en-US" sz="2000" dirty="0">
                <a:solidFill>
                  <a:srgbClr val="00B050"/>
                </a:solidFill>
              </a:rPr>
              <a:t>Project/</a:t>
            </a:r>
            <a:r>
              <a:rPr lang="el-GR" sz="2000" dirty="0">
                <a:solidFill>
                  <a:srgbClr val="00B050"/>
                </a:solidFill>
              </a:rPr>
              <a:t>Παρουσίαση: 40%</a:t>
            </a:r>
          </a:p>
          <a:p>
            <a:r>
              <a:rPr lang="el-GR" sz="2000" dirty="0" smtClean="0">
                <a:solidFill>
                  <a:srgbClr val="00B050"/>
                </a:solidFill>
              </a:rPr>
              <a:t>Ενεργή </a:t>
            </a:r>
            <a:r>
              <a:rPr lang="el-GR" sz="2000" dirty="0">
                <a:solidFill>
                  <a:srgbClr val="00B050"/>
                </a:solidFill>
              </a:rPr>
              <a:t>συμμετοχή </a:t>
            </a:r>
            <a:r>
              <a:rPr lang="el-GR" sz="2000" dirty="0" smtClean="0">
                <a:solidFill>
                  <a:srgbClr val="00B050"/>
                </a:solidFill>
              </a:rPr>
              <a:t>στις ασκήσεις χωρίς παραδοτέο: </a:t>
            </a:r>
            <a:r>
              <a:rPr lang="el-GR" sz="2000" dirty="0">
                <a:solidFill>
                  <a:srgbClr val="00B050"/>
                </a:solidFill>
              </a:rPr>
              <a:t>10</a:t>
            </a:r>
            <a:r>
              <a:rPr lang="el-GR" sz="2000" dirty="0" smtClean="0">
                <a:solidFill>
                  <a:srgbClr val="00B050"/>
                </a:solidFill>
              </a:rPr>
              <a:t>%</a:t>
            </a:r>
          </a:p>
          <a:p>
            <a:pPr marL="0" indent="0">
              <a:buNone/>
            </a:pPr>
            <a:endParaRPr lang="el-GR" sz="2000" dirty="0"/>
          </a:p>
          <a:p>
            <a:pPr marL="0" indent="0">
              <a:buNone/>
            </a:pPr>
            <a:r>
              <a:rPr lang="el-GR" sz="2000" u="sng" dirty="0" smtClean="0">
                <a:solidFill>
                  <a:srgbClr val="C00000"/>
                </a:solidFill>
              </a:rPr>
              <a:t>Εναλλακτικά: Γραπτές εξετάσεις:</a:t>
            </a:r>
          </a:p>
          <a:p>
            <a:r>
              <a:rPr lang="el-GR" sz="2000" dirty="0" smtClean="0">
                <a:solidFill>
                  <a:srgbClr val="C00000"/>
                </a:solidFill>
              </a:rPr>
              <a:t>Ύλη που παραδόθηκε στο μάθημα (βλέπε </a:t>
            </a:r>
            <a:r>
              <a:rPr lang="en-US" sz="2000" dirty="0" err="1" smtClean="0">
                <a:solidFill>
                  <a:srgbClr val="C00000"/>
                </a:solidFill>
              </a:rPr>
              <a:t>pptx</a:t>
            </a:r>
            <a:r>
              <a:rPr lang="en-US" sz="2000" dirty="0" smtClean="0">
                <a:solidFill>
                  <a:srgbClr val="C00000"/>
                </a:solidFill>
              </a:rPr>
              <a:t> files at e-class)</a:t>
            </a:r>
            <a:endParaRPr lang="el-GR" sz="2000" dirty="0" smtClean="0">
              <a:solidFill>
                <a:srgbClr val="C00000"/>
              </a:solidFill>
            </a:endParaRPr>
          </a:p>
          <a:p>
            <a:r>
              <a:rPr lang="el-GR" sz="2000" dirty="0" smtClean="0">
                <a:solidFill>
                  <a:srgbClr val="C00000"/>
                </a:solidFill>
              </a:rPr>
              <a:t>Μελέτη της </a:t>
            </a:r>
            <a:r>
              <a:rPr lang="el-GR" sz="2000" dirty="0" smtClean="0">
                <a:solidFill>
                  <a:srgbClr val="C00000"/>
                </a:solidFill>
              </a:rPr>
              <a:t>ύλης αυτής </a:t>
            </a:r>
            <a:r>
              <a:rPr lang="el-GR" sz="2000" dirty="0" smtClean="0">
                <a:solidFill>
                  <a:srgbClr val="C00000"/>
                </a:solidFill>
              </a:rPr>
              <a:t>από το </a:t>
            </a:r>
            <a:r>
              <a:rPr lang="el-GR" sz="2000" dirty="0" smtClean="0">
                <a:solidFill>
                  <a:srgbClr val="C00000"/>
                </a:solidFill>
              </a:rPr>
              <a:t>βιβλίο </a:t>
            </a:r>
            <a:r>
              <a:rPr lang="el-GR" sz="2000" dirty="0">
                <a:solidFill>
                  <a:srgbClr val="C00000"/>
                </a:solidFill>
              </a:rPr>
              <a:t>«Ατμοσφαιρική ρύπανση με στοιχεία μετεωρολογίας», Μ. Λαζαρίδη. Εκδόσεις </a:t>
            </a:r>
            <a:r>
              <a:rPr lang="el-GR" sz="2000" dirty="0" err="1">
                <a:solidFill>
                  <a:srgbClr val="C00000"/>
                </a:solidFill>
              </a:rPr>
              <a:t>Τζιόλα</a:t>
            </a:r>
            <a:r>
              <a:rPr lang="el-GR" sz="2000" dirty="0">
                <a:solidFill>
                  <a:srgbClr val="C00000"/>
                </a:solidFill>
              </a:rPr>
              <a:t>, 2005 </a:t>
            </a:r>
            <a:endParaRPr lang="el-GR" sz="2000" dirty="0">
              <a:solidFill>
                <a:srgbClr val="C00000"/>
              </a:solidFill>
            </a:endParaRPr>
          </a:p>
        </p:txBody>
      </p:sp>
      <p:sp>
        <p:nvSpPr>
          <p:cNvPr id="4" name="Date Placeholder 3"/>
          <p:cNvSpPr>
            <a:spLocks noGrp="1"/>
          </p:cNvSpPr>
          <p:nvPr>
            <p:ph type="dt" sz="half" idx="10"/>
          </p:nvPr>
        </p:nvSpPr>
        <p:spPr/>
        <p:txBody>
          <a:bodyPr/>
          <a:lstStyle/>
          <a:p>
            <a:fld id="{01044A92-FC60-4BE2-861C-60BF25431668}" type="datetime1">
              <a:rPr lang="el-GR" smtClean="0"/>
              <a:t>10/1/2018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54</a:t>
            </a:fld>
            <a:endParaRPr lang="el-GR"/>
          </a:p>
        </p:txBody>
      </p:sp>
    </p:spTree>
    <p:extLst>
      <p:ext uri="{BB962C8B-B14F-4D97-AF65-F5344CB8AC3E}">
        <p14:creationId xmlns:p14="http://schemas.microsoft.com/office/powerpoint/2010/main" val="21811378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3122E-90F3-4733-997F-1D3449107536}" type="datetime1">
              <a:rPr lang="el-GR" smtClean="0"/>
              <a:t>11/1/2018</a:t>
            </a:fld>
            <a:endParaRPr lang="el-GR"/>
          </a:p>
        </p:txBody>
      </p:sp>
      <p:sp>
        <p:nvSpPr>
          <p:cNvPr id="3" name="Footer Placeholder 2"/>
          <p:cNvSpPr>
            <a:spLocks noGrp="1"/>
          </p:cNvSpPr>
          <p:nvPr>
            <p:ph type="ftr" sz="quarter" idx="11"/>
          </p:nvPr>
        </p:nvSpPr>
        <p:spPr/>
        <p:txBody>
          <a:bodyPr/>
          <a:lstStyle/>
          <a:p>
            <a:r>
              <a:rPr lang="el-GR" smtClean="0"/>
              <a:t>Ελένη Αθανασοπούλου</a:t>
            </a:r>
            <a:endParaRPr lang="el-GR"/>
          </a:p>
        </p:txBody>
      </p:sp>
      <p:sp>
        <p:nvSpPr>
          <p:cNvPr id="4" name="Slide Number Placeholder 3"/>
          <p:cNvSpPr>
            <a:spLocks noGrp="1"/>
          </p:cNvSpPr>
          <p:nvPr>
            <p:ph type="sldNum" sz="quarter" idx="12"/>
          </p:nvPr>
        </p:nvSpPr>
        <p:spPr/>
        <p:txBody>
          <a:bodyPr/>
          <a:lstStyle/>
          <a:p>
            <a:fld id="{74343D87-67CF-458F-94BC-B13D52DBFAFF}" type="slidenum">
              <a:rPr lang="el-GR" smtClean="0"/>
              <a:t>55</a:t>
            </a:fld>
            <a:endParaRPr lang="el-GR"/>
          </a:p>
        </p:txBody>
      </p:sp>
      <p:sp>
        <p:nvSpPr>
          <p:cNvPr id="5" name="Title 1"/>
          <p:cNvSpPr txBox="1">
            <a:spLocks/>
          </p:cNvSpPr>
          <p:nvPr/>
        </p:nvSpPr>
        <p:spPr>
          <a:xfrm rot="21089982">
            <a:off x="2483768" y="2194672"/>
            <a:ext cx="3886200"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solidFill>
                  <a:srgbClr val="007635"/>
                </a:solidFill>
              </a:rPr>
              <a:t>Thank you </a:t>
            </a:r>
            <a:endParaRPr lang="el-GR" sz="3600" dirty="0">
              <a:solidFill>
                <a:srgbClr val="007635"/>
              </a:solidFill>
            </a:endParaRPr>
          </a:p>
        </p:txBody>
      </p:sp>
      <p:sp>
        <p:nvSpPr>
          <p:cNvPr id="6" name="Title 1"/>
          <p:cNvSpPr txBox="1">
            <a:spLocks/>
          </p:cNvSpPr>
          <p:nvPr/>
        </p:nvSpPr>
        <p:spPr>
          <a:xfrm rot="1735114">
            <a:off x="3203432" y="1043852"/>
            <a:ext cx="339759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tx2">
                    <a:lumMod val="75000"/>
                  </a:schemeClr>
                </a:solidFill>
              </a:rPr>
              <a:t>Gracias</a:t>
            </a:r>
            <a:endParaRPr lang="el-GR" sz="3600" dirty="0">
              <a:solidFill>
                <a:schemeClr val="tx2">
                  <a:lumMod val="75000"/>
                </a:schemeClr>
              </a:solidFill>
            </a:endParaRPr>
          </a:p>
        </p:txBody>
      </p:sp>
      <p:sp>
        <p:nvSpPr>
          <p:cNvPr id="7" name="Title 1"/>
          <p:cNvSpPr txBox="1">
            <a:spLocks/>
          </p:cNvSpPr>
          <p:nvPr/>
        </p:nvSpPr>
        <p:spPr>
          <a:xfrm rot="698252">
            <a:off x="4685345" y="4044603"/>
            <a:ext cx="339759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l-SI" sz="3600" dirty="0">
                <a:solidFill>
                  <a:schemeClr val="tx2">
                    <a:lumMod val="75000"/>
                  </a:schemeClr>
                </a:solidFill>
              </a:rPr>
              <a:t>Hvala vam</a:t>
            </a:r>
            <a:endParaRPr lang="el-GR" sz="3600" dirty="0">
              <a:solidFill>
                <a:schemeClr val="tx2">
                  <a:lumMod val="75000"/>
                </a:schemeClr>
              </a:solidFill>
            </a:endParaRPr>
          </a:p>
        </p:txBody>
      </p:sp>
      <p:sp>
        <p:nvSpPr>
          <p:cNvPr id="8" name="Title 1"/>
          <p:cNvSpPr txBox="1">
            <a:spLocks/>
          </p:cNvSpPr>
          <p:nvPr/>
        </p:nvSpPr>
        <p:spPr>
          <a:xfrm rot="1288712">
            <a:off x="6002331" y="2347070"/>
            <a:ext cx="3886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007635"/>
                </a:solidFill>
              </a:rPr>
              <a:t>Tack</a:t>
            </a:r>
            <a:endParaRPr lang="el-GR" sz="3600" dirty="0">
              <a:solidFill>
                <a:srgbClr val="007635"/>
              </a:solidFill>
            </a:endParaRPr>
          </a:p>
        </p:txBody>
      </p:sp>
      <p:sp>
        <p:nvSpPr>
          <p:cNvPr id="9" name="Title 1"/>
          <p:cNvSpPr txBox="1">
            <a:spLocks/>
          </p:cNvSpPr>
          <p:nvPr/>
        </p:nvSpPr>
        <p:spPr>
          <a:xfrm rot="698252">
            <a:off x="1049232" y="3571278"/>
            <a:ext cx="339759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a:solidFill>
                  <a:srgbClr val="007635"/>
                </a:solidFill>
              </a:rPr>
              <a:t>Děkuji</a:t>
            </a:r>
            <a:endParaRPr lang="el-GR" sz="3600" dirty="0">
              <a:solidFill>
                <a:srgbClr val="007635"/>
              </a:solidFill>
            </a:endParaRPr>
          </a:p>
        </p:txBody>
      </p:sp>
      <p:sp>
        <p:nvSpPr>
          <p:cNvPr id="10" name="Title 1"/>
          <p:cNvSpPr txBox="1">
            <a:spLocks/>
          </p:cNvSpPr>
          <p:nvPr/>
        </p:nvSpPr>
        <p:spPr>
          <a:xfrm rot="21415480">
            <a:off x="4169347" y="2943017"/>
            <a:ext cx="339759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600" dirty="0" smtClean="0">
                <a:solidFill>
                  <a:srgbClr val="007635"/>
                </a:solidFill>
              </a:rPr>
              <a:t>Ευχαριστώ</a:t>
            </a:r>
            <a:endParaRPr lang="el-GR" sz="3600" dirty="0">
              <a:solidFill>
                <a:srgbClr val="007635"/>
              </a:solidFill>
            </a:endParaRPr>
          </a:p>
        </p:txBody>
      </p:sp>
      <p:sp>
        <p:nvSpPr>
          <p:cNvPr id="11" name="Title 1"/>
          <p:cNvSpPr txBox="1">
            <a:spLocks/>
          </p:cNvSpPr>
          <p:nvPr/>
        </p:nvSpPr>
        <p:spPr>
          <a:xfrm rot="867970">
            <a:off x="6018877" y="1261569"/>
            <a:ext cx="339759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i-FI" sz="3600" dirty="0">
                <a:solidFill>
                  <a:srgbClr val="002060"/>
                </a:solidFill>
              </a:rPr>
              <a:t>Kiitos</a:t>
            </a:r>
            <a:endParaRPr lang="el-GR" sz="3600" dirty="0">
              <a:solidFill>
                <a:srgbClr val="002060"/>
              </a:solidFill>
            </a:endParaRPr>
          </a:p>
        </p:txBody>
      </p:sp>
      <p:sp>
        <p:nvSpPr>
          <p:cNvPr id="12" name="Title 1"/>
          <p:cNvSpPr txBox="1">
            <a:spLocks/>
          </p:cNvSpPr>
          <p:nvPr/>
        </p:nvSpPr>
        <p:spPr>
          <a:xfrm rot="20876092">
            <a:off x="-453869" y="4130060"/>
            <a:ext cx="339759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tx2">
                    <a:lumMod val="75000"/>
                  </a:schemeClr>
                </a:solidFill>
              </a:rPr>
              <a:t>Grazie</a:t>
            </a:r>
            <a:endParaRPr lang="el-GR" sz="3600" dirty="0">
              <a:solidFill>
                <a:schemeClr val="tx2">
                  <a:lumMod val="75000"/>
                </a:schemeClr>
              </a:solidFill>
            </a:endParaRPr>
          </a:p>
        </p:txBody>
      </p:sp>
      <p:sp>
        <p:nvSpPr>
          <p:cNvPr id="13" name="Title 1"/>
          <p:cNvSpPr txBox="1">
            <a:spLocks/>
          </p:cNvSpPr>
          <p:nvPr/>
        </p:nvSpPr>
        <p:spPr>
          <a:xfrm rot="684629">
            <a:off x="6437905" y="-36271"/>
            <a:ext cx="3886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err="1" smtClean="0">
                <a:solidFill>
                  <a:srgbClr val="007635"/>
                </a:solidFill>
              </a:rPr>
              <a:t>Danke</a:t>
            </a:r>
            <a:endParaRPr lang="el-GR" sz="3600" dirty="0">
              <a:solidFill>
                <a:srgbClr val="007635"/>
              </a:solidFill>
            </a:endParaRPr>
          </a:p>
        </p:txBody>
      </p:sp>
      <p:sp>
        <p:nvSpPr>
          <p:cNvPr id="14" name="Title 1"/>
          <p:cNvSpPr txBox="1">
            <a:spLocks/>
          </p:cNvSpPr>
          <p:nvPr/>
        </p:nvSpPr>
        <p:spPr>
          <a:xfrm rot="20091699">
            <a:off x="4374028" y="296391"/>
            <a:ext cx="3886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007635"/>
                </a:solidFill>
              </a:rPr>
              <a:t>Merci</a:t>
            </a:r>
            <a:endParaRPr lang="el-GR" sz="3600" dirty="0">
              <a:solidFill>
                <a:srgbClr val="007635"/>
              </a:solidFill>
            </a:endParaRPr>
          </a:p>
        </p:txBody>
      </p:sp>
      <p:sp>
        <p:nvSpPr>
          <p:cNvPr id="15" name="Title 1"/>
          <p:cNvSpPr txBox="1">
            <a:spLocks/>
          </p:cNvSpPr>
          <p:nvPr/>
        </p:nvSpPr>
        <p:spPr>
          <a:xfrm rot="165658">
            <a:off x="2589518" y="4818174"/>
            <a:ext cx="339759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600" dirty="0" smtClean="0">
                <a:solidFill>
                  <a:srgbClr val="007635"/>
                </a:solidFill>
              </a:rPr>
              <a:t>Μ</a:t>
            </a:r>
            <a:r>
              <a:rPr lang="ro-RO" sz="3600" dirty="0" smtClean="0">
                <a:solidFill>
                  <a:srgbClr val="007635"/>
                </a:solidFill>
              </a:rPr>
              <a:t>ulțumesc</a:t>
            </a:r>
            <a:endParaRPr lang="el-GR" sz="3600" dirty="0">
              <a:solidFill>
                <a:srgbClr val="007635"/>
              </a:solidFill>
            </a:endParaRPr>
          </a:p>
        </p:txBody>
      </p:sp>
    </p:spTree>
    <p:extLst>
      <p:ext uri="{BB962C8B-B14F-4D97-AF65-F5344CB8AC3E}">
        <p14:creationId xmlns:p14="http://schemas.microsoft.com/office/powerpoint/2010/main" val="39645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by="(-#ppt_w*2)" calcmode="lin" valueType="num">
                                      <p:cBhvr rctx="PPT">
                                        <p:cTn id="13" dur="500" autoRev="1" fill="hold">
                                          <p:stCondLst>
                                            <p:cond delay="0"/>
                                          </p:stCondLst>
                                        </p:cTn>
                                        <p:tgtEl>
                                          <p:spTgt spid="6"/>
                                        </p:tgtEl>
                                        <p:attrNameLst>
                                          <p:attrName>ppt_w</p:attrName>
                                        </p:attrNameLst>
                                      </p:cBhvr>
                                    </p:anim>
                                    <p:anim by="(#ppt_w*0.50)" calcmode="lin" valueType="num">
                                      <p:cBhvr>
                                        <p:cTn id="14" dur="500" decel="50000" autoRev="1" fill="hold">
                                          <p:stCondLst>
                                            <p:cond delay="0"/>
                                          </p:stCondLst>
                                        </p:cTn>
                                        <p:tgtEl>
                                          <p:spTgt spid="6"/>
                                        </p:tgtEl>
                                        <p:attrNameLst>
                                          <p:attrName>ppt_x</p:attrName>
                                        </p:attrNameLst>
                                      </p:cBhvr>
                                    </p:anim>
                                    <p:anim from="(-#ppt_h/2)" to="(#ppt_y)" calcmode="lin" valueType="num">
                                      <p:cBhvr>
                                        <p:cTn id="15" dur="1000" fill="hold">
                                          <p:stCondLst>
                                            <p:cond delay="0"/>
                                          </p:stCondLst>
                                        </p:cTn>
                                        <p:tgtEl>
                                          <p:spTgt spid="6"/>
                                        </p:tgtEl>
                                        <p:attrNameLst>
                                          <p:attrName>ppt_y</p:attrName>
                                        </p:attrNameLst>
                                      </p:cBhvr>
                                    </p:anim>
                                    <p:animRot by="21600000">
                                      <p:cBhvr>
                                        <p:cTn id="16" dur="1000" fill="hold">
                                          <p:stCondLst>
                                            <p:cond delay="0"/>
                                          </p:stCondLst>
                                        </p:cTn>
                                        <p:tgtEl>
                                          <p:spTgt spid="6"/>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by="(-#ppt_w*2)" calcmode="lin" valueType="num">
                                      <p:cBhvr rctx="PPT">
                                        <p:cTn id="19" dur="500" autoRev="1" fill="hold">
                                          <p:stCondLst>
                                            <p:cond delay="0"/>
                                          </p:stCondLst>
                                        </p:cTn>
                                        <p:tgtEl>
                                          <p:spTgt spid="7"/>
                                        </p:tgtEl>
                                        <p:attrNameLst>
                                          <p:attrName>ppt_w</p:attrName>
                                        </p:attrNameLst>
                                      </p:cBhvr>
                                    </p:anim>
                                    <p:anim by="(#ppt_w*0.50)" calcmode="lin" valueType="num">
                                      <p:cBhvr>
                                        <p:cTn id="20" dur="500" decel="50000" autoRev="1" fill="hold">
                                          <p:stCondLst>
                                            <p:cond delay="0"/>
                                          </p:stCondLst>
                                        </p:cTn>
                                        <p:tgtEl>
                                          <p:spTgt spid="7"/>
                                        </p:tgtEl>
                                        <p:attrNameLst>
                                          <p:attrName>ppt_x</p:attrName>
                                        </p:attrNameLst>
                                      </p:cBhvr>
                                    </p:anim>
                                    <p:anim from="(-#ppt_h/2)" to="(#ppt_y)" calcmode="lin" valueType="num">
                                      <p:cBhvr>
                                        <p:cTn id="21" dur="1000" fill="hold">
                                          <p:stCondLst>
                                            <p:cond delay="0"/>
                                          </p:stCondLst>
                                        </p:cTn>
                                        <p:tgtEl>
                                          <p:spTgt spid="7"/>
                                        </p:tgtEl>
                                        <p:attrNameLst>
                                          <p:attrName>ppt_y</p:attrName>
                                        </p:attrNameLst>
                                      </p:cBhvr>
                                    </p:anim>
                                    <p:animRot by="21600000">
                                      <p:cBhvr>
                                        <p:cTn id="22" dur="1000" fill="hold">
                                          <p:stCondLst>
                                            <p:cond delay="0"/>
                                          </p:stCondLst>
                                        </p:cTn>
                                        <p:tgtEl>
                                          <p:spTgt spid="7"/>
                                        </p:tgtEl>
                                        <p:attrNameLst>
                                          <p:attrName>r</p:attrName>
                                        </p:attrNameLst>
                                      </p:cBhvr>
                                    </p:animRot>
                                  </p:childTnLst>
                                </p:cTn>
                              </p:par>
                              <p:par>
                                <p:cTn id="23" presetID="56" presetClass="entr" presetSubtype="0" fill="hold" grpId="0" nodeType="with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by="(-#ppt_w*2)" calcmode="lin" valueType="num">
                                      <p:cBhvr rctx="PPT">
                                        <p:cTn id="25" dur="500" autoRev="1" fill="hold">
                                          <p:stCondLst>
                                            <p:cond delay="0"/>
                                          </p:stCondLst>
                                        </p:cTn>
                                        <p:tgtEl>
                                          <p:spTgt spid="8"/>
                                        </p:tgtEl>
                                        <p:attrNameLst>
                                          <p:attrName>ppt_w</p:attrName>
                                        </p:attrNameLst>
                                      </p:cBhvr>
                                    </p:anim>
                                    <p:anim by="(#ppt_w*0.50)" calcmode="lin" valueType="num">
                                      <p:cBhvr>
                                        <p:cTn id="26" dur="500" decel="50000" autoRev="1" fill="hold">
                                          <p:stCondLst>
                                            <p:cond delay="0"/>
                                          </p:stCondLst>
                                        </p:cTn>
                                        <p:tgtEl>
                                          <p:spTgt spid="8"/>
                                        </p:tgtEl>
                                        <p:attrNameLst>
                                          <p:attrName>ppt_x</p:attrName>
                                        </p:attrNameLst>
                                      </p:cBhvr>
                                    </p:anim>
                                    <p:anim from="(-#ppt_h/2)" to="(#ppt_y)" calcmode="lin" valueType="num">
                                      <p:cBhvr>
                                        <p:cTn id="27" dur="1000" fill="hold">
                                          <p:stCondLst>
                                            <p:cond delay="0"/>
                                          </p:stCondLst>
                                        </p:cTn>
                                        <p:tgtEl>
                                          <p:spTgt spid="8"/>
                                        </p:tgtEl>
                                        <p:attrNameLst>
                                          <p:attrName>ppt_y</p:attrName>
                                        </p:attrNameLst>
                                      </p:cBhvr>
                                    </p:anim>
                                    <p:animRot by="21600000">
                                      <p:cBhvr>
                                        <p:cTn id="28" dur="1000" fill="hold">
                                          <p:stCondLst>
                                            <p:cond delay="0"/>
                                          </p:stCondLst>
                                        </p:cTn>
                                        <p:tgtEl>
                                          <p:spTgt spid="8"/>
                                        </p:tgtEl>
                                        <p:attrNameLst>
                                          <p:attrName>r</p:attrName>
                                        </p:attrNameLst>
                                      </p:cBhvr>
                                    </p:animRot>
                                  </p:childTnLst>
                                </p:cTn>
                              </p:par>
                              <p:par>
                                <p:cTn id="29" presetID="56" presetClass="entr" presetSubtype="0" fill="hold" grpId="0" nodeType="withEffect">
                                  <p:stCondLst>
                                    <p:cond delay="0"/>
                                  </p:stCondLst>
                                  <p:iterate type="lt">
                                    <p:tmPct val="10000"/>
                                  </p:iterate>
                                  <p:childTnLst>
                                    <p:set>
                                      <p:cBhvr>
                                        <p:cTn id="30" dur="1" fill="hold">
                                          <p:stCondLst>
                                            <p:cond delay="0"/>
                                          </p:stCondLst>
                                        </p:cTn>
                                        <p:tgtEl>
                                          <p:spTgt spid="9"/>
                                        </p:tgtEl>
                                        <p:attrNameLst>
                                          <p:attrName>style.visibility</p:attrName>
                                        </p:attrNameLst>
                                      </p:cBhvr>
                                      <p:to>
                                        <p:strVal val="visible"/>
                                      </p:to>
                                    </p:set>
                                    <p:anim by="(-#ppt_w*2)" calcmode="lin" valueType="num">
                                      <p:cBhvr rctx="PPT">
                                        <p:cTn id="31" dur="500" autoRev="1" fill="hold">
                                          <p:stCondLst>
                                            <p:cond delay="0"/>
                                          </p:stCondLst>
                                        </p:cTn>
                                        <p:tgtEl>
                                          <p:spTgt spid="9"/>
                                        </p:tgtEl>
                                        <p:attrNameLst>
                                          <p:attrName>ppt_w</p:attrName>
                                        </p:attrNameLst>
                                      </p:cBhvr>
                                    </p:anim>
                                    <p:anim by="(#ppt_w*0.50)" calcmode="lin" valueType="num">
                                      <p:cBhvr>
                                        <p:cTn id="32" dur="500" decel="50000" autoRev="1" fill="hold">
                                          <p:stCondLst>
                                            <p:cond delay="0"/>
                                          </p:stCondLst>
                                        </p:cTn>
                                        <p:tgtEl>
                                          <p:spTgt spid="9"/>
                                        </p:tgtEl>
                                        <p:attrNameLst>
                                          <p:attrName>ppt_x</p:attrName>
                                        </p:attrNameLst>
                                      </p:cBhvr>
                                    </p:anim>
                                    <p:anim from="(-#ppt_h/2)" to="(#ppt_y)" calcmode="lin" valueType="num">
                                      <p:cBhvr>
                                        <p:cTn id="33" dur="1000" fill="hold">
                                          <p:stCondLst>
                                            <p:cond delay="0"/>
                                          </p:stCondLst>
                                        </p:cTn>
                                        <p:tgtEl>
                                          <p:spTgt spid="9"/>
                                        </p:tgtEl>
                                        <p:attrNameLst>
                                          <p:attrName>ppt_y</p:attrName>
                                        </p:attrNameLst>
                                      </p:cBhvr>
                                    </p:anim>
                                    <p:animRot by="21600000">
                                      <p:cBhvr>
                                        <p:cTn id="34" dur="1000" fill="hold">
                                          <p:stCondLst>
                                            <p:cond delay="0"/>
                                          </p:stCondLst>
                                        </p:cTn>
                                        <p:tgtEl>
                                          <p:spTgt spid="9"/>
                                        </p:tgtEl>
                                        <p:attrNameLst>
                                          <p:attrName>r</p:attrName>
                                        </p:attrNameLst>
                                      </p:cBhvr>
                                    </p:animRot>
                                  </p:childTnLst>
                                </p:cTn>
                              </p:par>
                              <p:par>
                                <p:cTn id="35" presetID="56" presetClass="entr" presetSubtype="0" fill="hold" grpId="0" nodeType="withEffect">
                                  <p:stCondLst>
                                    <p:cond delay="0"/>
                                  </p:stCondLst>
                                  <p:iterate type="lt">
                                    <p:tmPct val="10000"/>
                                  </p:iterate>
                                  <p:childTnLst>
                                    <p:set>
                                      <p:cBhvr>
                                        <p:cTn id="36" dur="1" fill="hold">
                                          <p:stCondLst>
                                            <p:cond delay="0"/>
                                          </p:stCondLst>
                                        </p:cTn>
                                        <p:tgtEl>
                                          <p:spTgt spid="10"/>
                                        </p:tgtEl>
                                        <p:attrNameLst>
                                          <p:attrName>style.visibility</p:attrName>
                                        </p:attrNameLst>
                                      </p:cBhvr>
                                      <p:to>
                                        <p:strVal val="visible"/>
                                      </p:to>
                                    </p:set>
                                    <p:anim by="(-#ppt_w*2)" calcmode="lin" valueType="num">
                                      <p:cBhvr rctx="PPT">
                                        <p:cTn id="37" dur="500" autoRev="1" fill="hold">
                                          <p:stCondLst>
                                            <p:cond delay="0"/>
                                          </p:stCondLst>
                                        </p:cTn>
                                        <p:tgtEl>
                                          <p:spTgt spid="10"/>
                                        </p:tgtEl>
                                        <p:attrNameLst>
                                          <p:attrName>ppt_w</p:attrName>
                                        </p:attrNameLst>
                                      </p:cBhvr>
                                    </p:anim>
                                    <p:anim by="(#ppt_w*0.50)" calcmode="lin" valueType="num">
                                      <p:cBhvr>
                                        <p:cTn id="38" dur="500" decel="50000" autoRev="1" fill="hold">
                                          <p:stCondLst>
                                            <p:cond delay="0"/>
                                          </p:stCondLst>
                                        </p:cTn>
                                        <p:tgtEl>
                                          <p:spTgt spid="10"/>
                                        </p:tgtEl>
                                        <p:attrNameLst>
                                          <p:attrName>ppt_x</p:attrName>
                                        </p:attrNameLst>
                                      </p:cBhvr>
                                    </p:anim>
                                    <p:anim from="(-#ppt_h/2)" to="(#ppt_y)" calcmode="lin" valueType="num">
                                      <p:cBhvr>
                                        <p:cTn id="39" dur="1000" fill="hold">
                                          <p:stCondLst>
                                            <p:cond delay="0"/>
                                          </p:stCondLst>
                                        </p:cTn>
                                        <p:tgtEl>
                                          <p:spTgt spid="10"/>
                                        </p:tgtEl>
                                        <p:attrNameLst>
                                          <p:attrName>ppt_y</p:attrName>
                                        </p:attrNameLst>
                                      </p:cBhvr>
                                    </p:anim>
                                    <p:animRot by="21600000">
                                      <p:cBhvr>
                                        <p:cTn id="40" dur="1000" fill="hold">
                                          <p:stCondLst>
                                            <p:cond delay="0"/>
                                          </p:stCondLst>
                                        </p:cTn>
                                        <p:tgtEl>
                                          <p:spTgt spid="10"/>
                                        </p:tgtEl>
                                        <p:attrNameLst>
                                          <p:attrName>r</p:attrName>
                                        </p:attrNameLst>
                                      </p:cBhvr>
                                    </p:animRot>
                                  </p:childTnLst>
                                </p:cTn>
                              </p:par>
                              <p:par>
                                <p:cTn id="41" presetID="56" presetClass="entr" presetSubtype="0" fill="hold" grpId="0" nodeType="withEffect">
                                  <p:stCondLst>
                                    <p:cond delay="0"/>
                                  </p:stCondLst>
                                  <p:iterate type="lt">
                                    <p:tmPct val="10000"/>
                                  </p:iterate>
                                  <p:childTnLst>
                                    <p:set>
                                      <p:cBhvr>
                                        <p:cTn id="42" dur="1" fill="hold">
                                          <p:stCondLst>
                                            <p:cond delay="0"/>
                                          </p:stCondLst>
                                        </p:cTn>
                                        <p:tgtEl>
                                          <p:spTgt spid="11"/>
                                        </p:tgtEl>
                                        <p:attrNameLst>
                                          <p:attrName>style.visibility</p:attrName>
                                        </p:attrNameLst>
                                      </p:cBhvr>
                                      <p:to>
                                        <p:strVal val="visible"/>
                                      </p:to>
                                    </p:set>
                                    <p:anim by="(-#ppt_w*2)" calcmode="lin" valueType="num">
                                      <p:cBhvr rctx="PPT">
                                        <p:cTn id="43" dur="500" autoRev="1" fill="hold">
                                          <p:stCondLst>
                                            <p:cond delay="0"/>
                                          </p:stCondLst>
                                        </p:cTn>
                                        <p:tgtEl>
                                          <p:spTgt spid="11"/>
                                        </p:tgtEl>
                                        <p:attrNameLst>
                                          <p:attrName>ppt_w</p:attrName>
                                        </p:attrNameLst>
                                      </p:cBhvr>
                                    </p:anim>
                                    <p:anim by="(#ppt_w*0.50)" calcmode="lin" valueType="num">
                                      <p:cBhvr>
                                        <p:cTn id="44" dur="500" decel="50000" autoRev="1" fill="hold">
                                          <p:stCondLst>
                                            <p:cond delay="0"/>
                                          </p:stCondLst>
                                        </p:cTn>
                                        <p:tgtEl>
                                          <p:spTgt spid="11"/>
                                        </p:tgtEl>
                                        <p:attrNameLst>
                                          <p:attrName>ppt_x</p:attrName>
                                        </p:attrNameLst>
                                      </p:cBhvr>
                                    </p:anim>
                                    <p:anim from="(-#ppt_h/2)" to="(#ppt_y)" calcmode="lin" valueType="num">
                                      <p:cBhvr>
                                        <p:cTn id="45" dur="1000" fill="hold">
                                          <p:stCondLst>
                                            <p:cond delay="0"/>
                                          </p:stCondLst>
                                        </p:cTn>
                                        <p:tgtEl>
                                          <p:spTgt spid="11"/>
                                        </p:tgtEl>
                                        <p:attrNameLst>
                                          <p:attrName>ppt_y</p:attrName>
                                        </p:attrNameLst>
                                      </p:cBhvr>
                                    </p:anim>
                                    <p:animRot by="21600000">
                                      <p:cBhvr>
                                        <p:cTn id="46" dur="1000" fill="hold">
                                          <p:stCondLst>
                                            <p:cond delay="0"/>
                                          </p:stCondLst>
                                        </p:cTn>
                                        <p:tgtEl>
                                          <p:spTgt spid="11"/>
                                        </p:tgtEl>
                                        <p:attrNameLst>
                                          <p:attrName>r</p:attrName>
                                        </p:attrNameLst>
                                      </p:cBhvr>
                                    </p:animRot>
                                  </p:childTnLst>
                                </p:cTn>
                              </p:par>
                              <p:par>
                                <p:cTn id="47" presetID="56" presetClass="entr" presetSubtype="0" fill="hold" grpId="0" nodeType="withEffect">
                                  <p:stCondLst>
                                    <p:cond delay="0"/>
                                  </p:stCondLst>
                                  <p:iterate type="lt">
                                    <p:tmPct val="10000"/>
                                  </p:iterate>
                                  <p:childTnLst>
                                    <p:set>
                                      <p:cBhvr>
                                        <p:cTn id="48" dur="1" fill="hold">
                                          <p:stCondLst>
                                            <p:cond delay="0"/>
                                          </p:stCondLst>
                                        </p:cTn>
                                        <p:tgtEl>
                                          <p:spTgt spid="12"/>
                                        </p:tgtEl>
                                        <p:attrNameLst>
                                          <p:attrName>style.visibility</p:attrName>
                                        </p:attrNameLst>
                                      </p:cBhvr>
                                      <p:to>
                                        <p:strVal val="visible"/>
                                      </p:to>
                                    </p:set>
                                    <p:anim by="(-#ppt_w*2)" calcmode="lin" valueType="num">
                                      <p:cBhvr rctx="PPT">
                                        <p:cTn id="49" dur="500" autoRev="1" fill="hold">
                                          <p:stCondLst>
                                            <p:cond delay="0"/>
                                          </p:stCondLst>
                                        </p:cTn>
                                        <p:tgtEl>
                                          <p:spTgt spid="12"/>
                                        </p:tgtEl>
                                        <p:attrNameLst>
                                          <p:attrName>ppt_w</p:attrName>
                                        </p:attrNameLst>
                                      </p:cBhvr>
                                    </p:anim>
                                    <p:anim by="(#ppt_w*0.50)" calcmode="lin" valueType="num">
                                      <p:cBhvr>
                                        <p:cTn id="50" dur="500" decel="50000" autoRev="1" fill="hold">
                                          <p:stCondLst>
                                            <p:cond delay="0"/>
                                          </p:stCondLst>
                                        </p:cTn>
                                        <p:tgtEl>
                                          <p:spTgt spid="12"/>
                                        </p:tgtEl>
                                        <p:attrNameLst>
                                          <p:attrName>ppt_x</p:attrName>
                                        </p:attrNameLst>
                                      </p:cBhvr>
                                    </p:anim>
                                    <p:anim from="(-#ppt_h/2)" to="(#ppt_y)" calcmode="lin" valueType="num">
                                      <p:cBhvr>
                                        <p:cTn id="51" dur="1000" fill="hold">
                                          <p:stCondLst>
                                            <p:cond delay="0"/>
                                          </p:stCondLst>
                                        </p:cTn>
                                        <p:tgtEl>
                                          <p:spTgt spid="12"/>
                                        </p:tgtEl>
                                        <p:attrNameLst>
                                          <p:attrName>ppt_y</p:attrName>
                                        </p:attrNameLst>
                                      </p:cBhvr>
                                    </p:anim>
                                    <p:animRot by="21600000">
                                      <p:cBhvr>
                                        <p:cTn id="52" dur="1000" fill="hold">
                                          <p:stCondLst>
                                            <p:cond delay="0"/>
                                          </p:stCondLst>
                                        </p:cTn>
                                        <p:tgtEl>
                                          <p:spTgt spid="12"/>
                                        </p:tgtEl>
                                        <p:attrNameLst>
                                          <p:attrName>r</p:attrName>
                                        </p:attrNameLst>
                                      </p:cBhvr>
                                    </p:animRot>
                                  </p:childTnLst>
                                </p:cTn>
                              </p:par>
                              <p:par>
                                <p:cTn id="53" presetID="56" presetClass="entr" presetSubtype="0" fill="hold" grpId="0" nodeType="withEffect">
                                  <p:stCondLst>
                                    <p:cond delay="0"/>
                                  </p:stCondLst>
                                  <p:iterate type="lt">
                                    <p:tmPct val="10000"/>
                                  </p:iterate>
                                  <p:childTnLst>
                                    <p:set>
                                      <p:cBhvr>
                                        <p:cTn id="54" dur="1" fill="hold">
                                          <p:stCondLst>
                                            <p:cond delay="0"/>
                                          </p:stCondLst>
                                        </p:cTn>
                                        <p:tgtEl>
                                          <p:spTgt spid="13"/>
                                        </p:tgtEl>
                                        <p:attrNameLst>
                                          <p:attrName>style.visibility</p:attrName>
                                        </p:attrNameLst>
                                      </p:cBhvr>
                                      <p:to>
                                        <p:strVal val="visible"/>
                                      </p:to>
                                    </p:set>
                                    <p:anim by="(-#ppt_w*2)" calcmode="lin" valueType="num">
                                      <p:cBhvr rctx="PPT">
                                        <p:cTn id="55" dur="500" autoRev="1" fill="hold">
                                          <p:stCondLst>
                                            <p:cond delay="0"/>
                                          </p:stCondLst>
                                        </p:cTn>
                                        <p:tgtEl>
                                          <p:spTgt spid="13"/>
                                        </p:tgtEl>
                                        <p:attrNameLst>
                                          <p:attrName>ppt_w</p:attrName>
                                        </p:attrNameLst>
                                      </p:cBhvr>
                                    </p:anim>
                                    <p:anim by="(#ppt_w*0.50)" calcmode="lin" valueType="num">
                                      <p:cBhvr>
                                        <p:cTn id="56" dur="500" decel="50000" autoRev="1" fill="hold">
                                          <p:stCondLst>
                                            <p:cond delay="0"/>
                                          </p:stCondLst>
                                        </p:cTn>
                                        <p:tgtEl>
                                          <p:spTgt spid="13"/>
                                        </p:tgtEl>
                                        <p:attrNameLst>
                                          <p:attrName>ppt_x</p:attrName>
                                        </p:attrNameLst>
                                      </p:cBhvr>
                                    </p:anim>
                                    <p:anim from="(-#ppt_h/2)" to="(#ppt_y)" calcmode="lin" valueType="num">
                                      <p:cBhvr>
                                        <p:cTn id="57" dur="1000" fill="hold">
                                          <p:stCondLst>
                                            <p:cond delay="0"/>
                                          </p:stCondLst>
                                        </p:cTn>
                                        <p:tgtEl>
                                          <p:spTgt spid="13"/>
                                        </p:tgtEl>
                                        <p:attrNameLst>
                                          <p:attrName>ppt_y</p:attrName>
                                        </p:attrNameLst>
                                      </p:cBhvr>
                                    </p:anim>
                                    <p:animRot by="21600000">
                                      <p:cBhvr>
                                        <p:cTn id="58" dur="1000" fill="hold">
                                          <p:stCondLst>
                                            <p:cond delay="0"/>
                                          </p:stCondLst>
                                        </p:cTn>
                                        <p:tgtEl>
                                          <p:spTgt spid="13"/>
                                        </p:tgtEl>
                                        <p:attrNameLst>
                                          <p:attrName>r</p:attrName>
                                        </p:attrNameLst>
                                      </p:cBhvr>
                                    </p:animRot>
                                  </p:childTnLst>
                                </p:cTn>
                              </p:par>
                              <p:par>
                                <p:cTn id="59" presetID="56" presetClass="entr" presetSubtype="0" fill="hold" grpId="0" nodeType="withEffect">
                                  <p:stCondLst>
                                    <p:cond delay="0"/>
                                  </p:stCondLst>
                                  <p:iterate type="lt">
                                    <p:tmPct val="10000"/>
                                  </p:iterate>
                                  <p:childTnLst>
                                    <p:set>
                                      <p:cBhvr>
                                        <p:cTn id="60" dur="1" fill="hold">
                                          <p:stCondLst>
                                            <p:cond delay="0"/>
                                          </p:stCondLst>
                                        </p:cTn>
                                        <p:tgtEl>
                                          <p:spTgt spid="15"/>
                                        </p:tgtEl>
                                        <p:attrNameLst>
                                          <p:attrName>style.visibility</p:attrName>
                                        </p:attrNameLst>
                                      </p:cBhvr>
                                      <p:to>
                                        <p:strVal val="visible"/>
                                      </p:to>
                                    </p:set>
                                    <p:anim by="(-#ppt_w*2)" calcmode="lin" valueType="num">
                                      <p:cBhvr rctx="PPT">
                                        <p:cTn id="61" dur="500" autoRev="1" fill="hold">
                                          <p:stCondLst>
                                            <p:cond delay="0"/>
                                          </p:stCondLst>
                                        </p:cTn>
                                        <p:tgtEl>
                                          <p:spTgt spid="15"/>
                                        </p:tgtEl>
                                        <p:attrNameLst>
                                          <p:attrName>ppt_w</p:attrName>
                                        </p:attrNameLst>
                                      </p:cBhvr>
                                    </p:anim>
                                    <p:anim by="(#ppt_w*0.50)" calcmode="lin" valueType="num">
                                      <p:cBhvr>
                                        <p:cTn id="62" dur="500" decel="50000" autoRev="1" fill="hold">
                                          <p:stCondLst>
                                            <p:cond delay="0"/>
                                          </p:stCondLst>
                                        </p:cTn>
                                        <p:tgtEl>
                                          <p:spTgt spid="15"/>
                                        </p:tgtEl>
                                        <p:attrNameLst>
                                          <p:attrName>ppt_x</p:attrName>
                                        </p:attrNameLst>
                                      </p:cBhvr>
                                    </p:anim>
                                    <p:anim from="(-#ppt_h/2)" to="(#ppt_y)" calcmode="lin" valueType="num">
                                      <p:cBhvr>
                                        <p:cTn id="63" dur="1000" fill="hold">
                                          <p:stCondLst>
                                            <p:cond delay="0"/>
                                          </p:stCondLst>
                                        </p:cTn>
                                        <p:tgtEl>
                                          <p:spTgt spid="15"/>
                                        </p:tgtEl>
                                        <p:attrNameLst>
                                          <p:attrName>ppt_y</p:attrName>
                                        </p:attrNameLst>
                                      </p:cBhvr>
                                    </p:anim>
                                    <p:animRot by="21600000">
                                      <p:cBhvr>
                                        <p:cTn id="64" dur="1000" fill="hold">
                                          <p:stCondLst>
                                            <p:cond delay="0"/>
                                          </p:stCondLst>
                                        </p:cTn>
                                        <p:tgtEl>
                                          <p:spTgt spid="15"/>
                                        </p:tgtEl>
                                        <p:attrNameLst>
                                          <p:attrName>r</p:attrName>
                                        </p:attrNameLst>
                                      </p:cBhvr>
                                    </p:animRot>
                                  </p:childTnLst>
                                </p:cTn>
                              </p:par>
                              <p:par>
                                <p:cTn id="65" presetID="56" presetClass="entr" presetSubtype="0" fill="hold" grpId="0" nodeType="withEffect">
                                  <p:stCondLst>
                                    <p:cond delay="0"/>
                                  </p:stCondLst>
                                  <p:iterate type="lt">
                                    <p:tmPct val="10000"/>
                                  </p:iterate>
                                  <p:childTnLst>
                                    <p:set>
                                      <p:cBhvr>
                                        <p:cTn id="66" dur="1" fill="hold">
                                          <p:stCondLst>
                                            <p:cond delay="0"/>
                                          </p:stCondLst>
                                        </p:cTn>
                                        <p:tgtEl>
                                          <p:spTgt spid="14"/>
                                        </p:tgtEl>
                                        <p:attrNameLst>
                                          <p:attrName>style.visibility</p:attrName>
                                        </p:attrNameLst>
                                      </p:cBhvr>
                                      <p:to>
                                        <p:strVal val="visible"/>
                                      </p:to>
                                    </p:set>
                                    <p:anim by="(-#ppt_w*2)" calcmode="lin" valueType="num">
                                      <p:cBhvr rctx="PPT">
                                        <p:cTn id="67" dur="500" autoRev="1" fill="hold">
                                          <p:stCondLst>
                                            <p:cond delay="0"/>
                                          </p:stCondLst>
                                        </p:cTn>
                                        <p:tgtEl>
                                          <p:spTgt spid="14"/>
                                        </p:tgtEl>
                                        <p:attrNameLst>
                                          <p:attrName>ppt_w</p:attrName>
                                        </p:attrNameLst>
                                      </p:cBhvr>
                                    </p:anim>
                                    <p:anim by="(#ppt_w*0.50)" calcmode="lin" valueType="num">
                                      <p:cBhvr>
                                        <p:cTn id="68" dur="500" decel="50000" autoRev="1" fill="hold">
                                          <p:stCondLst>
                                            <p:cond delay="0"/>
                                          </p:stCondLst>
                                        </p:cTn>
                                        <p:tgtEl>
                                          <p:spTgt spid="14"/>
                                        </p:tgtEl>
                                        <p:attrNameLst>
                                          <p:attrName>ppt_x</p:attrName>
                                        </p:attrNameLst>
                                      </p:cBhvr>
                                    </p:anim>
                                    <p:anim from="(-#ppt_h/2)" to="(#ppt_y)" calcmode="lin" valueType="num">
                                      <p:cBhvr>
                                        <p:cTn id="69" dur="1000" fill="hold">
                                          <p:stCondLst>
                                            <p:cond delay="0"/>
                                          </p:stCondLst>
                                        </p:cTn>
                                        <p:tgtEl>
                                          <p:spTgt spid="14"/>
                                        </p:tgtEl>
                                        <p:attrNameLst>
                                          <p:attrName>ppt_y</p:attrName>
                                        </p:attrNameLst>
                                      </p:cBhvr>
                                    </p:anim>
                                    <p:animRot by="21600000">
                                      <p:cBhvr>
                                        <p:cTn id="70" dur="10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1044A92-FC60-4BE2-861C-60BF25431668}" type="datetime1">
              <a:rPr lang="el-GR" smtClean="0"/>
              <a:t>10/1/2018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6</a:t>
            </a:fld>
            <a:endParaRPr lang="el-GR"/>
          </a:p>
        </p:txBody>
      </p:sp>
      <p:pic>
        <p:nvPicPr>
          <p:cNvPr id="8194" name="Picture 2" descr="Image result for Donora's streets hidden under a thick blanket of gray smo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150858"/>
            <a:ext cx="3528392" cy="264629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773832"/>
            <a:ext cx="8229600" cy="1143000"/>
          </a:xfrm>
        </p:spPr>
        <p:txBody>
          <a:bodyPr>
            <a:normAutofit fontScale="90000"/>
          </a:bodyPr>
          <a:lstStyle/>
          <a:p>
            <a:r>
              <a:rPr lang="el-GR" dirty="0"/>
              <a:t>Εξέλιξη της μελέτης της ρύπανσης της </a:t>
            </a:r>
            <a:r>
              <a:rPr lang="el-GR" dirty="0" smtClean="0"/>
              <a:t>Ατμόσφαιρας</a:t>
            </a:r>
            <a:endParaRPr lang="el-GR" dirty="0"/>
          </a:p>
        </p:txBody>
      </p:sp>
      <p:pic>
        <p:nvPicPr>
          <p:cNvPr id="8" name="Picture 2" descr="Nelson's Column during the Great Smog of 1952.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27984" y="2132856"/>
            <a:ext cx="2520280" cy="238245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7"/>
          <p:cNvSpPr txBox="1">
            <a:spLocks/>
          </p:cNvSpPr>
          <p:nvPr/>
        </p:nvSpPr>
        <p:spPr>
          <a:xfrm>
            <a:off x="6948264" y="2033591"/>
            <a:ext cx="2108175" cy="2763561"/>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2400" b="1" dirty="0" smtClean="0"/>
              <a:t>Big Smoke</a:t>
            </a:r>
            <a:r>
              <a:rPr lang="en-US" sz="2400" dirty="0" smtClean="0"/>
              <a:t> was a severe air-pollution event that affected the British capital of </a:t>
            </a:r>
            <a:r>
              <a:rPr lang="en-US" sz="2400" b="1" dirty="0" smtClean="0"/>
              <a:t>London</a:t>
            </a:r>
            <a:r>
              <a:rPr lang="en-US" sz="2400" dirty="0" smtClean="0"/>
              <a:t> in December </a:t>
            </a:r>
            <a:r>
              <a:rPr lang="en-US" sz="2400" b="1" dirty="0" smtClean="0"/>
              <a:t>1952</a:t>
            </a:r>
            <a:r>
              <a:rPr lang="en-US" sz="2400" dirty="0" smtClean="0"/>
              <a:t>. It lasted 5 days.</a:t>
            </a:r>
          </a:p>
          <a:p>
            <a:pPr marL="0" indent="0" algn="just">
              <a:buFont typeface="Arial" pitchFamily="34" charset="0"/>
              <a:buNone/>
            </a:pPr>
            <a:r>
              <a:rPr lang="en-US" sz="2400" dirty="0" smtClean="0"/>
              <a:t>Until 8 December, 4,000 people had died as a direct result of the smog and 100,000 more were made ill by the smog's effects on the human respiratory tract. More recent research suggests that the total number of fatalities was considerably greater, about 12,000.</a:t>
            </a:r>
            <a:endParaRPr lang="el-GR" sz="2400" dirty="0"/>
          </a:p>
        </p:txBody>
      </p:sp>
      <p:pic>
        <p:nvPicPr>
          <p:cNvPr id="10" name="Picture 2" descr="Buildings are seen in heavy haze in Beijing's central business district, January 14, 2013.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9" y="4941169"/>
            <a:ext cx="3456381" cy="194421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580112" y="4869160"/>
            <a:ext cx="2664296" cy="1815882"/>
          </a:xfrm>
          <a:prstGeom prst="rect">
            <a:avLst/>
          </a:prstGeom>
          <a:noFill/>
        </p:spPr>
        <p:txBody>
          <a:bodyPr wrap="square" rtlCol="0">
            <a:spAutoFit/>
          </a:bodyPr>
          <a:lstStyle/>
          <a:p>
            <a:r>
              <a:rPr lang="en-US" sz="1400" i="1" dirty="0" smtClean="0"/>
              <a:t>“Smog </a:t>
            </a:r>
            <a:r>
              <a:rPr lang="en-US" sz="1400" i="1" dirty="0"/>
              <a:t>Blankets </a:t>
            </a:r>
            <a:r>
              <a:rPr lang="en-US" sz="1400" b="1" i="1" dirty="0"/>
              <a:t>Chinese</a:t>
            </a:r>
            <a:r>
              <a:rPr lang="en-US" sz="1400" i="1" dirty="0"/>
              <a:t> </a:t>
            </a:r>
            <a:r>
              <a:rPr lang="en-US" sz="1400" i="1" dirty="0" smtClean="0"/>
              <a:t>Cities” </a:t>
            </a:r>
            <a:endParaRPr lang="en-US" sz="1400" i="1" dirty="0"/>
          </a:p>
          <a:p>
            <a:r>
              <a:rPr lang="en-US" sz="1400" i="1" dirty="0"/>
              <a:t>Buildings are seen in heavy haze in Beijing's central business district, January 14, </a:t>
            </a:r>
            <a:r>
              <a:rPr lang="en-US" sz="1400" b="1" i="1" dirty="0"/>
              <a:t>2013</a:t>
            </a:r>
            <a:r>
              <a:rPr lang="en-US" sz="1400" i="1" dirty="0"/>
              <a:t>. </a:t>
            </a:r>
            <a:endParaRPr lang="en-US" sz="1400" i="1" dirty="0" smtClean="0"/>
          </a:p>
          <a:p>
            <a:r>
              <a:rPr lang="en-US" sz="1400" i="1" dirty="0" smtClean="0"/>
              <a:t>PM2.5 ~ </a:t>
            </a:r>
            <a:r>
              <a:rPr lang="en-US" sz="1400" i="1" dirty="0"/>
              <a:t>900 </a:t>
            </a:r>
            <a:r>
              <a:rPr lang="el-GR" sz="1400" i="1" dirty="0"/>
              <a:t>μ</a:t>
            </a:r>
            <a:r>
              <a:rPr lang="en-US" sz="1400" i="1" dirty="0" smtClean="0"/>
              <a:t>gm-3</a:t>
            </a:r>
            <a:r>
              <a:rPr lang="en-US" sz="1400" i="1" dirty="0" smtClean="0"/>
              <a:t>. </a:t>
            </a:r>
            <a:r>
              <a:rPr lang="en-US" sz="1400" i="1" dirty="0"/>
              <a:t>The World Health Organization </a:t>
            </a:r>
            <a:r>
              <a:rPr lang="en-US" sz="1400" i="1" dirty="0" smtClean="0"/>
              <a:t>recommends </a:t>
            </a:r>
            <a:r>
              <a:rPr lang="en-US" sz="1400" i="1" dirty="0"/>
              <a:t>maximum daily level of PM 2.5 </a:t>
            </a:r>
            <a:r>
              <a:rPr lang="en-US" sz="1400" i="1" dirty="0" smtClean="0"/>
              <a:t>= 20 </a:t>
            </a:r>
            <a:r>
              <a:rPr lang="el-GR" sz="1400" i="1" dirty="0" smtClean="0"/>
              <a:t>μ</a:t>
            </a:r>
            <a:r>
              <a:rPr lang="en-US" sz="1400" i="1" dirty="0" smtClean="0"/>
              <a:t>gm-3</a:t>
            </a:r>
            <a:r>
              <a:rPr lang="en-US" sz="1400" i="1" dirty="0" smtClean="0"/>
              <a:t>.</a:t>
            </a:r>
            <a:endParaRPr lang="en-US" sz="1400" i="1" dirty="0"/>
          </a:p>
        </p:txBody>
      </p:sp>
    </p:spTree>
    <p:extLst>
      <p:ext uri="{BB962C8B-B14F-4D97-AF65-F5344CB8AC3E}">
        <p14:creationId xmlns:p14="http://schemas.microsoft.com/office/powerpoint/2010/main" val="3369646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normAutofit fontScale="90000"/>
          </a:bodyPr>
          <a:lstStyle/>
          <a:p>
            <a:r>
              <a:rPr lang="el-GR" dirty="0"/>
              <a:t>Εξέλιξη της μελέτης της ρύπανσης της </a:t>
            </a:r>
            <a:r>
              <a:rPr lang="el-GR" dirty="0" smtClean="0"/>
              <a:t>Ατμόσφαιρας</a:t>
            </a:r>
            <a:endParaRPr lang="el-GR" dirty="0"/>
          </a:p>
        </p:txBody>
      </p:sp>
      <p:sp>
        <p:nvSpPr>
          <p:cNvPr id="3" name="Content Placeholder 2"/>
          <p:cNvSpPr>
            <a:spLocks noGrp="1"/>
          </p:cNvSpPr>
          <p:nvPr>
            <p:ph idx="1"/>
          </p:nvPr>
        </p:nvSpPr>
        <p:spPr>
          <a:xfrm>
            <a:off x="179512" y="1999381"/>
            <a:ext cx="8568952" cy="4525963"/>
          </a:xfrm>
        </p:spPr>
        <p:txBody>
          <a:bodyPr>
            <a:normAutofit/>
          </a:bodyPr>
          <a:lstStyle/>
          <a:p>
            <a:r>
              <a:rPr lang="el-GR" sz="2400" dirty="0" smtClean="0"/>
              <a:t>Η </a:t>
            </a:r>
            <a:r>
              <a:rPr lang="el-GR" sz="2400" dirty="0" smtClean="0"/>
              <a:t>ατμοσφαιρική ρύπανση συνδέεται άμεσα με την παγκόσμια βιομηχανική </a:t>
            </a:r>
            <a:r>
              <a:rPr lang="el-GR" sz="2400" dirty="0" smtClean="0"/>
              <a:t>ανάπτυξη (1800-σήμερα).</a:t>
            </a:r>
          </a:p>
          <a:p>
            <a:r>
              <a:rPr lang="el-GR" sz="2400" dirty="0">
                <a:solidFill>
                  <a:srgbClr val="00B050"/>
                </a:solidFill>
              </a:rPr>
              <a:t>Άμεσα, οι επιστήμονες άρχισαν να </a:t>
            </a:r>
            <a:r>
              <a:rPr lang="el-GR" sz="2400" dirty="0" smtClean="0">
                <a:solidFill>
                  <a:srgbClr val="00B050"/>
                </a:solidFill>
              </a:rPr>
              <a:t>ερευνούν τη </a:t>
            </a:r>
            <a:r>
              <a:rPr lang="el-GR" sz="2400" dirty="0">
                <a:solidFill>
                  <a:srgbClr val="00B050"/>
                </a:solidFill>
              </a:rPr>
              <a:t>σχέση της </a:t>
            </a:r>
            <a:r>
              <a:rPr lang="el-GR" sz="2400" dirty="0" smtClean="0">
                <a:solidFill>
                  <a:srgbClr val="00B050"/>
                </a:solidFill>
              </a:rPr>
              <a:t>αέριας </a:t>
            </a:r>
            <a:r>
              <a:rPr lang="el-GR" sz="2400" dirty="0">
                <a:solidFill>
                  <a:srgbClr val="00B050"/>
                </a:solidFill>
              </a:rPr>
              <a:t>ρύπανσης </a:t>
            </a:r>
            <a:r>
              <a:rPr lang="el-GR" sz="2400" dirty="0" smtClean="0">
                <a:solidFill>
                  <a:srgbClr val="00B050"/>
                </a:solidFill>
              </a:rPr>
              <a:t>με την υγεία </a:t>
            </a:r>
            <a:r>
              <a:rPr lang="el-GR" sz="2000" dirty="0" smtClean="0">
                <a:solidFill>
                  <a:srgbClr val="00B050"/>
                </a:solidFill>
              </a:rPr>
              <a:t>(</a:t>
            </a:r>
            <a:r>
              <a:rPr lang="el-GR" sz="2000" dirty="0">
                <a:solidFill>
                  <a:srgbClr val="00B050"/>
                </a:solidFill>
              </a:rPr>
              <a:t>άσθμα, πνευμονικές &amp; καρδιαγγειακές παθήσεις, πρόωρες γεννήσεις και </a:t>
            </a:r>
            <a:r>
              <a:rPr lang="el-GR" sz="2000" dirty="0">
                <a:solidFill>
                  <a:srgbClr val="00B050"/>
                </a:solidFill>
              </a:rPr>
              <a:t>θάνατος; το </a:t>
            </a:r>
            <a:r>
              <a:rPr lang="el-GR" sz="2000" dirty="0">
                <a:solidFill>
                  <a:srgbClr val="00B050"/>
                </a:solidFill>
              </a:rPr>
              <a:t>2013, </a:t>
            </a:r>
            <a:r>
              <a:rPr lang="en-US" sz="2000" dirty="0">
                <a:solidFill>
                  <a:srgbClr val="00B050"/>
                </a:solidFill>
              </a:rPr>
              <a:t>o WHO </a:t>
            </a:r>
            <a:r>
              <a:rPr lang="el-GR" sz="2000" dirty="0">
                <a:solidFill>
                  <a:srgbClr val="00B050"/>
                </a:solidFill>
              </a:rPr>
              <a:t>συμπέρανε επίσημα πως η ρύπανση της ατμόσφαιρας προκαλεί </a:t>
            </a:r>
            <a:r>
              <a:rPr lang="el-GR" sz="2000" dirty="0">
                <a:solidFill>
                  <a:srgbClr val="00B050"/>
                </a:solidFill>
              </a:rPr>
              <a:t>καρκινογενέσεις)</a:t>
            </a:r>
            <a:r>
              <a:rPr lang="el-GR" sz="2400" dirty="0">
                <a:solidFill>
                  <a:srgbClr val="00B050"/>
                </a:solidFill>
              </a:rPr>
              <a:t>. </a:t>
            </a:r>
          </a:p>
        </p:txBody>
      </p:sp>
      <p:sp>
        <p:nvSpPr>
          <p:cNvPr id="4" name="Date Placeholder 3"/>
          <p:cNvSpPr>
            <a:spLocks noGrp="1"/>
          </p:cNvSpPr>
          <p:nvPr>
            <p:ph type="dt" sz="half" idx="10"/>
          </p:nvPr>
        </p:nvSpPr>
        <p:spPr/>
        <p:txBody>
          <a:bodyPr/>
          <a:lstStyle/>
          <a:p>
            <a:fld id="{01044A92-FC60-4BE2-861C-60BF25431668}" type="datetime1">
              <a:rPr lang="el-GR" smtClean="0"/>
              <a:t>10/1/2018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7</a:t>
            </a:fld>
            <a:endParaRPr lang="el-GR"/>
          </a:p>
        </p:txBody>
      </p:sp>
      <p:pic>
        <p:nvPicPr>
          <p:cNvPr id="10" name="Picture 2" descr="Image result for aerosols and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273876"/>
            <a:ext cx="3475208" cy="246749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a:off x="3707904" y="4273876"/>
            <a:ext cx="1584176" cy="13681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642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lstStyle/>
          <a:p>
            <a:r>
              <a:rPr lang="el-GR" dirty="0" smtClean="0"/>
              <a:t>Ατμοσφαιρική ρύπανση και υγεία</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10/1/2018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8</a:t>
            </a:fld>
            <a:endParaRPr lang="el-GR"/>
          </a:p>
        </p:txBody>
      </p:sp>
      <p:pic>
        <p:nvPicPr>
          <p:cNvPr id="6146" name="Picture 2" descr="Image result for aerosols and healt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4824" y="1711349"/>
            <a:ext cx="637435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360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1044A92-FC60-4BE2-861C-60BF25431668}" type="datetime1">
              <a:rPr lang="el-GR" smtClean="0"/>
              <a:t>10/1/2018</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9</a:t>
            </a:fld>
            <a:endParaRPr lang="el-GR"/>
          </a:p>
        </p:txBody>
      </p:sp>
      <p:pic>
        <p:nvPicPr>
          <p:cNvPr id="8194" name="Picture 2" descr="Image result for aerosols and healt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484784"/>
            <a:ext cx="7072860" cy="484442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57200" y="485800"/>
            <a:ext cx="8229600" cy="1143000"/>
          </a:xfrm>
        </p:spPr>
        <p:txBody>
          <a:bodyPr/>
          <a:lstStyle/>
          <a:p>
            <a:r>
              <a:rPr lang="el-GR" dirty="0" smtClean="0"/>
              <a:t>Ατμοσφαιρική ρύπανση και υγεία</a:t>
            </a:r>
            <a:endParaRPr lang="el-GR" dirty="0"/>
          </a:p>
        </p:txBody>
      </p:sp>
    </p:spTree>
    <p:extLst>
      <p:ext uri="{BB962C8B-B14F-4D97-AF65-F5344CB8AC3E}">
        <p14:creationId xmlns:p14="http://schemas.microsoft.com/office/powerpoint/2010/main" val="3160347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2995</TotalTime>
  <Words>2541</Words>
  <Application>Microsoft Office PowerPoint</Application>
  <PresentationFormat>On-screen Show (4:3)</PresentationFormat>
  <Paragraphs>533</Paragraphs>
  <Slides>55</Slides>
  <Notes>7</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Ατμοσφαιρική Ρύπανση (ΕΕΕ423)</vt:lpstr>
      <vt:lpstr>Δομή Μαθήματος</vt:lpstr>
      <vt:lpstr>Πρόγραμμα διδασκαλίας μαθήματος Περιεχόμενα μαθημάτων</vt:lpstr>
      <vt:lpstr>Ορισμοί βασικών εννοιών: Ατμόσφαιρα της γης &amp; ρύποι</vt:lpstr>
      <vt:lpstr>Εξέλιξη της μελέτης της ρύπανσης της Ατμόσφαιρας</vt:lpstr>
      <vt:lpstr>Εξέλιξη της μελέτης της ρύπανσης της Ατμόσφαιρας</vt:lpstr>
      <vt:lpstr>Εξέλιξη της μελέτης της ρύπανσης της Ατμόσφαιρας</vt:lpstr>
      <vt:lpstr>Ατμοσφαιρική ρύπανση και υγεία</vt:lpstr>
      <vt:lpstr>Ατμοσφαιρική ρύπανση και υγεία</vt:lpstr>
      <vt:lpstr>Εξέλιξη της μελέτης της ρύπανσης της Ατμόσφαιρας</vt:lpstr>
      <vt:lpstr>Ευρωπαϊκή Νομοθεσία – Ατμοσφαιρικοί ρύποι</vt:lpstr>
      <vt:lpstr>Εξέλιξη της μελέτης της ρύπανσης της Ατμόσφαιρας</vt:lpstr>
      <vt:lpstr>Ευρωπαϊκή Νομοθεσία – Ατμοσφαιρικοί ρύποι</vt:lpstr>
      <vt:lpstr>Ευρωπαϊκή Νομοθεσία – Ατμοσφαιρικοί ρύποι</vt:lpstr>
      <vt:lpstr>Ευρωπαϊκή Νομοθεσία – Ατμοσφαιρικοί ρύποι</vt:lpstr>
      <vt:lpstr>Εθνική Νομοθεσία –  Ατμοσφαιρικοί ρύποι</vt:lpstr>
      <vt:lpstr>Πρόγραμμα διδασκαλίας μαθήματος Περιεχόμενα μαθημάτων</vt:lpstr>
      <vt:lpstr>Κατηγοριοποίηση ρύπανσης - ρύπων</vt:lpstr>
      <vt:lpstr>Πηγές ατμοσφαιρικής ρύπανσης</vt:lpstr>
      <vt:lpstr>Ατμοσφαιρικοί ρύποι:</vt:lpstr>
      <vt:lpstr>PowerPoint Presentation</vt:lpstr>
      <vt:lpstr>Ο κύκλος της ρύπανσης στην ατμόσφαιρα</vt:lpstr>
      <vt:lpstr>Πρόγραμμα διδασκαλίας μαθήματος Περιεχόμενα μαθημάτων</vt:lpstr>
      <vt:lpstr>1η ομαδο-συνεργατική άσκηση: Υπολογισμός συγκέντρωσης ατμοσφαιρικής ρύπανσης </vt:lpstr>
      <vt:lpstr>Πρόγραμμα διδασκαλίας μαθήματος Περιεχόμενα μαθημάτων</vt:lpstr>
      <vt:lpstr>PowerPoint Presentation</vt:lpstr>
      <vt:lpstr>Ατμοσφαιρική ρύπανση &amp; κλίμα</vt:lpstr>
      <vt:lpstr>Ατμοσφαιρική ρύπανση &amp; κλίμα</vt:lpstr>
      <vt:lpstr>Πρόγραμμα διδασκαλίας μαθήματος Περιεχόμενα μαθημάτων</vt:lpstr>
      <vt:lpstr>PowerPoint Presentation</vt:lpstr>
      <vt:lpstr>Αριθμητικά μοντέλα ατμοσφαιρικής ρύπανσης</vt:lpstr>
      <vt:lpstr>Πρόγραμμα διδασκαλίας μαθήματος Περιεχόμενα μαθημάτων</vt:lpstr>
      <vt:lpstr>2η ομαδο-συνεργατική άσκηση: Εφαρμογή αριθμητικών μοντέλων</vt:lpstr>
      <vt:lpstr>2η ομαδο-συνεργατική άσκηση: Εφαρμογή αριθμητικών μοντέλων</vt:lpstr>
      <vt:lpstr>Πρόγραμμα διδασκαλίας μαθήματος Περιεχόμενα μαθημάτων</vt:lpstr>
      <vt:lpstr>PowerPoint Presentation</vt:lpstr>
      <vt:lpstr>Πρόγραμμα διδασκαλίας μαθήματος Περιεχόμενα μαθημάτων</vt:lpstr>
      <vt:lpstr>PowerPoint Presentation</vt:lpstr>
      <vt:lpstr>Επεξεργασία &amp; οπτικοποίηση πειραματικών δεδομένων</vt:lpstr>
      <vt:lpstr>Επεξεργασία &amp; οπτικοποίηση πειραματικών δεδομένων</vt:lpstr>
      <vt:lpstr>Επεξεργασία &amp; οπτικοποίηση πειραματικών δεδομένων</vt:lpstr>
      <vt:lpstr>Πρόγραμμα διδασκαλίας μαθήματος Περιεχόμενα μαθημάτων</vt:lpstr>
      <vt:lpstr>Μελέτη &amp; παρουσίαση ειδικού θέματος ατμοσφαιρικής ρύπανσης</vt:lpstr>
      <vt:lpstr>Πρόγραμμα διδασκαλίας μαθήματος Περιεχόμενα μαθημάτων</vt:lpstr>
      <vt:lpstr>Ερευνητική εργασία</vt:lpstr>
      <vt:lpstr>Μεθοδολογία διάχυσης έρευνας ατμοσφαιρικής ρύπανσης (συγγραφή)</vt:lpstr>
      <vt:lpstr>PowerPoint Presentation</vt:lpstr>
      <vt:lpstr>Μελέτη της ατμοσφαιρικής ρύπανσης από τις οδικές μεταφορές με τη μέθοδο της αριθμητικής προσομοίωσης </vt:lpstr>
      <vt:lpstr>PowerPoint Presentation</vt:lpstr>
      <vt:lpstr>PowerPoint Presentation</vt:lpstr>
      <vt:lpstr>PowerPoint Presentation</vt:lpstr>
      <vt:lpstr>PowerPoint Presentation</vt:lpstr>
      <vt:lpstr>PowerPoint Presentation</vt:lpstr>
      <vt:lpstr>Πρόγραμμα διδασκαλίας μαθήματος Τρόπος αξιολόγησης</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Ατμοσφαιρική Ρύπανση (ΕΕΕ423)</dc:title>
  <dc:creator>Eleni Athanasopoulou</dc:creator>
  <cp:lastModifiedBy>Eleni Athanasopoulou</cp:lastModifiedBy>
  <cp:revision>129</cp:revision>
  <dcterms:created xsi:type="dcterms:W3CDTF">2017-10-04T08:17:06Z</dcterms:created>
  <dcterms:modified xsi:type="dcterms:W3CDTF">2018-01-11T19:44:54Z</dcterms:modified>
</cp:coreProperties>
</file>