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2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878" y="-6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C544B8-E431-417F-9B52-00E22D58D53A}" type="datetimeFigureOut">
              <a:rPr lang="el-GR" smtClean="0"/>
              <a:pPr/>
              <a:t>14/3/2013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7FDAF8-8A48-4098-9C03-48AA159D4550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FD2F8-1FE6-47AD-A6F3-0B570B45E9A5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FD2F8-1FE6-47AD-A6F3-0B570B45E9A5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FD2F8-1FE6-47AD-A6F3-0B570B45E9A5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FD2F8-1FE6-47AD-A6F3-0B570B45E9A5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FD2F8-1FE6-47AD-A6F3-0B570B45E9A5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FD2F8-1FE6-47AD-A6F3-0B570B45E9A5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FD2F8-1FE6-47AD-A6F3-0B570B45E9A5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BF1C-F285-460F-8990-0EC288D82E8E}" type="datetimeFigureOut">
              <a:rPr lang="el-GR" smtClean="0"/>
              <a:pPr/>
              <a:t>14/3/2013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0558-BAFA-4C0C-8097-AF7BE393947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BF1C-F285-460F-8990-0EC288D82E8E}" type="datetimeFigureOut">
              <a:rPr lang="el-GR" smtClean="0"/>
              <a:pPr/>
              <a:t>14/3/2013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0558-BAFA-4C0C-8097-AF7BE393947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BF1C-F285-460F-8990-0EC288D82E8E}" type="datetimeFigureOut">
              <a:rPr lang="el-GR" smtClean="0"/>
              <a:pPr/>
              <a:t>14/3/2013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0558-BAFA-4C0C-8097-AF7BE393947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BF1C-F285-460F-8990-0EC288D82E8E}" type="datetimeFigureOut">
              <a:rPr lang="el-GR" smtClean="0"/>
              <a:pPr/>
              <a:t>14/3/2013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0558-BAFA-4C0C-8097-AF7BE393947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BF1C-F285-460F-8990-0EC288D82E8E}" type="datetimeFigureOut">
              <a:rPr lang="el-GR" smtClean="0"/>
              <a:pPr/>
              <a:t>14/3/2013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0558-BAFA-4C0C-8097-AF7BE393947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BF1C-F285-460F-8990-0EC288D82E8E}" type="datetimeFigureOut">
              <a:rPr lang="el-GR" smtClean="0"/>
              <a:pPr/>
              <a:t>14/3/2013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0558-BAFA-4C0C-8097-AF7BE393947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BF1C-F285-460F-8990-0EC288D82E8E}" type="datetimeFigureOut">
              <a:rPr lang="el-GR" smtClean="0"/>
              <a:pPr/>
              <a:t>14/3/2013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0558-BAFA-4C0C-8097-AF7BE393947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BF1C-F285-460F-8990-0EC288D82E8E}" type="datetimeFigureOut">
              <a:rPr lang="el-GR" smtClean="0"/>
              <a:pPr/>
              <a:t>14/3/2013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0558-BAFA-4C0C-8097-AF7BE393947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BF1C-F285-460F-8990-0EC288D82E8E}" type="datetimeFigureOut">
              <a:rPr lang="el-GR" smtClean="0"/>
              <a:pPr/>
              <a:t>14/3/2013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0558-BAFA-4C0C-8097-AF7BE393947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BF1C-F285-460F-8990-0EC288D82E8E}" type="datetimeFigureOut">
              <a:rPr lang="el-GR" smtClean="0"/>
              <a:pPr/>
              <a:t>14/3/2013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0558-BAFA-4C0C-8097-AF7BE393947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BF1C-F285-460F-8990-0EC288D82E8E}" type="datetimeFigureOut">
              <a:rPr lang="el-GR" smtClean="0"/>
              <a:pPr/>
              <a:t>14/3/2013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0558-BAFA-4C0C-8097-AF7BE393947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DBF1C-F285-460F-8990-0EC288D82E8E}" type="datetimeFigureOut">
              <a:rPr lang="el-GR" smtClean="0"/>
              <a:pPr/>
              <a:t>14/3/2013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A0558-BAFA-4C0C-8097-AF7BE393947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35280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l-GR" sz="4000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el-GR" sz="4000" dirty="0" smtClean="0">
                <a:latin typeface="Tahoma" pitchFamily="34" charset="0"/>
                <a:cs typeface="Tahoma" pitchFamily="34" charset="0"/>
              </a:rPr>
            </a:br>
            <a:r>
              <a:rPr lang="el-GR" sz="4000" dirty="0" smtClean="0">
                <a:latin typeface="Tahoma" pitchFamily="34" charset="0"/>
                <a:cs typeface="Tahoma" pitchFamily="34" charset="0"/>
              </a:rPr>
              <a:t>ΚΟΙΝΩΝΙΟΛΟΓΙΑ ΤΗΣ ΟΙΚΟΓΕΝΕΙΑΣ</a:t>
            </a:r>
            <a:endParaRPr lang="el-GR" sz="4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05200" y="4503003"/>
            <a:ext cx="563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dirty="0" smtClean="0">
                <a:latin typeface="Tahoma" pitchFamily="34" charset="0"/>
                <a:cs typeface="Tahoma" pitchFamily="34" charset="0"/>
              </a:rPr>
              <a:t>ΑΝΤΙΓΟΝΗ-ΑΛΜΠΑ ΠΑΠΑΚΩΝΣΤΑΝΤΙΝΟΥ</a:t>
            </a:r>
            <a:endParaRPr lang="en-US" sz="2000" dirty="0" smtClean="0"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el-GR" sz="2000" dirty="0" smtClean="0">
                <a:latin typeface="Tahoma" pitchFamily="34" charset="0"/>
                <a:cs typeface="Tahoma" pitchFamily="34" charset="0"/>
              </a:rPr>
              <a:t>Διδάσκουσα Π.Δ. 407/80</a:t>
            </a:r>
            <a:endParaRPr lang="el-GR" sz="2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6183868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latin typeface="Tahoma" pitchFamily="34" charset="0"/>
                <a:cs typeface="Tahoma" pitchFamily="34" charset="0"/>
              </a:rPr>
              <a:t>ΜΑΘΗΜΑ </a:t>
            </a:r>
            <a:r>
              <a:rPr lang="en-US" dirty="0">
                <a:latin typeface="Tahoma" pitchFamily="34" charset="0"/>
                <a:cs typeface="Tahoma" pitchFamily="34" charset="0"/>
              </a:rPr>
              <a:t>3</a:t>
            </a:r>
            <a:r>
              <a:rPr lang="el-GR" baseline="30000" dirty="0" smtClean="0">
                <a:latin typeface="Tahoma" pitchFamily="34" charset="0"/>
                <a:cs typeface="Tahoma" pitchFamily="34" charset="0"/>
              </a:rPr>
              <a:t>Ο</a:t>
            </a:r>
            <a:r>
              <a:rPr lang="el-GR" dirty="0" smtClean="0">
                <a:latin typeface="Tahoma" pitchFamily="34" charset="0"/>
                <a:cs typeface="Tahoma" pitchFamily="34" charset="0"/>
              </a:rPr>
              <a:t> (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01</a:t>
            </a:r>
            <a:r>
              <a:rPr lang="el-GR" dirty="0" smtClean="0">
                <a:latin typeface="Tahoma" pitchFamily="34" charset="0"/>
                <a:cs typeface="Tahoma" pitchFamily="34" charset="0"/>
              </a:rPr>
              <a:t>/0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3</a:t>
            </a:r>
            <a:r>
              <a:rPr lang="el-GR" dirty="0" smtClean="0">
                <a:latin typeface="Tahoma" pitchFamily="34" charset="0"/>
                <a:cs typeface="Tahoma" pitchFamily="34" charset="0"/>
              </a:rPr>
              <a:t>/2013): Η ΟΙΚΟΓΕΝΕΙΑ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l-GR" dirty="0" smtClean="0">
                <a:latin typeface="Tahoma" pitchFamily="34" charset="0"/>
                <a:cs typeface="Tahoma" pitchFamily="34" charset="0"/>
              </a:rPr>
              <a:t>ΣΤΙΣ ΚΟΙΝΩΝΙΚΕΣ ΕΠΙΣΤΗΜΕΣ</a:t>
            </a:r>
            <a:endParaRPr lang="el-GR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l-GR" sz="3600" b="1" dirty="0" smtClean="0">
                <a:latin typeface="Tahoma" pitchFamily="34" charset="0"/>
                <a:cs typeface="Tahoma" pitchFamily="34" charset="0"/>
              </a:rPr>
              <a:t> Η ΟΙΚΟΓΕΝΕΙΑ </a:t>
            </a:r>
            <a:br>
              <a:rPr lang="el-GR" sz="3600" b="1" dirty="0" smtClean="0">
                <a:latin typeface="Tahoma" pitchFamily="34" charset="0"/>
                <a:cs typeface="Tahoma" pitchFamily="34" charset="0"/>
              </a:rPr>
            </a:br>
            <a:r>
              <a:rPr lang="el-GR" sz="3600" b="1" dirty="0" smtClean="0">
                <a:latin typeface="Tahoma" pitchFamily="34" charset="0"/>
                <a:cs typeface="Tahoma" pitchFamily="34" charset="0"/>
              </a:rPr>
              <a:t>ΣΤΙΣ ΚΟΙΝΩΝΙΚΕΣ ΕΠΙΣΤΗΜΕΣ</a:t>
            </a:r>
            <a:endParaRPr lang="el-GR" sz="3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6002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540000">
              <a:spcAft>
                <a:spcPts val="600"/>
              </a:spcAft>
            </a:pPr>
            <a:r>
              <a:rPr lang="el-GR" sz="2400" i="1" u="sng" dirty="0" smtClean="0">
                <a:latin typeface="Tahoma" pitchFamily="34" charset="0"/>
                <a:cs typeface="Tahoma" pitchFamily="34" charset="0"/>
              </a:rPr>
              <a:t>Η ιστορία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23622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182880"/>
            <a:r>
              <a:rPr lang="el-GR" sz="2400" dirty="0" smtClean="0">
                <a:latin typeface="Tahoma" pitchFamily="34" charset="0"/>
                <a:cs typeface="Tahoma" pitchFamily="34" charset="0"/>
              </a:rPr>
              <a:t>Επικέντρωση στη συλλογή αριθμητικών πληροφοριών.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3062406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182880" algn="just"/>
            <a:r>
              <a:rPr lang="el-GR" sz="2400" dirty="0" smtClean="0">
                <a:latin typeface="Tahoma" pitchFamily="34" charset="0"/>
                <a:cs typeface="Tahoma" pitchFamily="34" charset="0"/>
              </a:rPr>
              <a:t>Το ενδιαφέρον εστιάζεται σε ερωτήματα που αφορούν το ζευγάρι, τα παιδιά και το πώς επηρεάζονταν η ιδιωτική ζωή από τους περιορισμούς που έθετε η κοινωνία και ενδεχομένως η Εκκλησία.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4514671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182880" algn="just"/>
            <a:r>
              <a:rPr lang="el-GR" sz="2400" dirty="0" smtClean="0">
                <a:latin typeface="Tahoma" pitchFamily="34" charset="0"/>
                <a:cs typeface="Tahoma" pitchFamily="34" charset="0"/>
              </a:rPr>
              <a:t>Τα αποτελέσματα προκύπτουν μέσα από τη μελέτη της καθημερινότητας αλλά και γραπτών ή άγραφων μαρτυριών και αρχειακού υλικού.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l-GR" sz="3600" b="1" dirty="0" smtClean="0">
                <a:latin typeface="Tahoma" pitchFamily="34" charset="0"/>
                <a:cs typeface="Tahoma" pitchFamily="34" charset="0"/>
              </a:rPr>
              <a:t> Η ΟΙΚΟΓΕΝΕΙΑ </a:t>
            </a:r>
            <a:br>
              <a:rPr lang="el-GR" sz="3600" b="1" dirty="0" smtClean="0">
                <a:latin typeface="Tahoma" pitchFamily="34" charset="0"/>
                <a:cs typeface="Tahoma" pitchFamily="34" charset="0"/>
              </a:rPr>
            </a:br>
            <a:r>
              <a:rPr lang="el-GR" sz="3600" b="1" dirty="0" smtClean="0">
                <a:latin typeface="Tahoma" pitchFamily="34" charset="0"/>
                <a:cs typeface="Tahoma" pitchFamily="34" charset="0"/>
              </a:rPr>
              <a:t>ΣΤΙΣ ΚΟΙΝΩΝΙΚΕΣ ΕΠΙΣΤΗΜΕΣ</a:t>
            </a:r>
            <a:endParaRPr lang="el-GR" sz="3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6002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540000">
              <a:spcAft>
                <a:spcPts val="600"/>
              </a:spcAft>
            </a:pPr>
            <a:r>
              <a:rPr lang="el-GR" sz="2400" i="1" u="sng" dirty="0" smtClean="0">
                <a:latin typeface="Tahoma" pitchFamily="34" charset="0"/>
                <a:cs typeface="Tahoma" pitchFamily="34" charset="0"/>
              </a:rPr>
              <a:t>Η ψυχανάλυση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236220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182880" algn="just"/>
            <a:r>
              <a:rPr lang="el-GR" sz="2400" dirty="0" smtClean="0">
                <a:latin typeface="Tahoma" pitchFamily="34" charset="0"/>
                <a:cs typeface="Tahoma" pitchFamily="34" charset="0"/>
              </a:rPr>
              <a:t>Η οικογένεια είναι απούσα στα πρώτα βήματα τις ψυχανάλυσης α. γιατί το ενδιαφέρον της ιατρικής επικεντρώνονταν στο άτομο και β. γιατί τα άτομα πάσχιζαν να ξεφύγουν από την καταπίεση της οικογένειας.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41148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182880" algn="just"/>
            <a:r>
              <a:rPr lang="el-GR" sz="2400" dirty="0" smtClean="0">
                <a:latin typeface="Tahoma" pitchFamily="34" charset="0"/>
                <a:cs typeface="Tahoma" pitchFamily="34" charset="0"/>
              </a:rPr>
              <a:t>Αμερικανοί κυρίως ερευνητές ασχολήθηκαν με τους τρόπους με τους οποίους η οικογένεια δημιουργεί ή ενισχύει τις παθολογικές συμπεριφορές των ατόμων. (Η θεωρία του διπλού δεσμού).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l-GR" sz="3600" b="1" dirty="0" smtClean="0">
                <a:latin typeface="Tahoma" pitchFamily="34" charset="0"/>
                <a:cs typeface="Tahoma" pitchFamily="34" charset="0"/>
              </a:rPr>
              <a:t> Η ΟΙΚΟΓΕΝΕΙΑ </a:t>
            </a:r>
            <a:br>
              <a:rPr lang="el-GR" sz="3600" b="1" dirty="0" smtClean="0">
                <a:latin typeface="Tahoma" pitchFamily="34" charset="0"/>
                <a:cs typeface="Tahoma" pitchFamily="34" charset="0"/>
              </a:rPr>
            </a:br>
            <a:r>
              <a:rPr lang="el-GR" sz="3600" b="1" dirty="0" smtClean="0">
                <a:latin typeface="Tahoma" pitchFamily="34" charset="0"/>
                <a:cs typeface="Tahoma" pitchFamily="34" charset="0"/>
              </a:rPr>
              <a:t>ΣΤΙΣ ΚΟΙΝΩΝΙΚΕΣ ΕΠΙΣΤΗΜΕΣ</a:t>
            </a:r>
            <a:endParaRPr lang="el-GR" sz="3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6002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540000">
              <a:spcAft>
                <a:spcPts val="600"/>
              </a:spcAft>
            </a:pPr>
            <a:r>
              <a:rPr lang="el-GR" sz="2400" i="1" u="sng" dirty="0" smtClean="0">
                <a:latin typeface="Tahoma" pitchFamily="34" charset="0"/>
                <a:cs typeface="Tahoma" pitchFamily="34" charset="0"/>
              </a:rPr>
              <a:t>Η ψυχολογία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21336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182880"/>
            <a:r>
              <a:rPr lang="el-GR" sz="2400" dirty="0" smtClean="0">
                <a:latin typeface="Tahoma" pitchFamily="34" charset="0"/>
                <a:cs typeface="Tahoma" pitchFamily="34" charset="0"/>
              </a:rPr>
              <a:t>Για τους ψυχολόγους η οικογένεια έχει πάντα δύο όψεις, μία ρεαλιστική-πραγματιστική και μία υποκειμενική.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2977634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182880" algn="just"/>
            <a:r>
              <a:rPr lang="el-GR" sz="2400" dirty="0" smtClean="0">
                <a:latin typeface="Tahoma" pitchFamily="34" charset="0"/>
                <a:cs typeface="Tahoma" pitchFamily="34" charset="0"/>
              </a:rPr>
              <a:t>Μέσα στο πλαίσιο της ψυχοθεραπείας είναι απαραίτητη η γνώση του οικογενειακού περιβάλλοντος του πάσχοντος ατόμου καθώς η οικογενειακή κατάσταση αποτελεί μέρος της βιογραφίας του.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191000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 smtClean="0">
                <a:latin typeface="Tahoma" pitchFamily="34" charset="0"/>
                <a:cs typeface="Tahoma" pitchFamily="34" charset="0"/>
              </a:rPr>
              <a:t>Τρόποι άντλησης πληροφοριών για την οικογένεια του θεραπευόμενου είναι το ερωτηματολόγιο, η συνέντευξη, η ελεύθερη γραπτή περιγραφή, η ζωγραφική, η ερμηνεία αφηρημένων σχεδίων (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Rorschach)</a:t>
            </a:r>
            <a:r>
              <a:rPr lang="el-GR" sz="2400" dirty="0" smtClean="0">
                <a:latin typeface="Tahoma" pitchFamily="34" charset="0"/>
                <a:cs typeface="Tahoma" pitchFamily="34" charset="0"/>
              </a:rPr>
              <a:t>, η περιγραφή εικόνων, το παιχνίδι ρόλων, η απευθείας παρατήρηση των οικογενειακών αλληλεπιδράσεων και ενδεχομένως η καταγραφή και ανάλυσή τους </a:t>
            </a:r>
            <a:endParaRPr lang="el-GR" sz="24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l-GR" sz="3600" b="1" dirty="0" smtClean="0">
                <a:latin typeface="Tahoma" pitchFamily="34" charset="0"/>
                <a:cs typeface="Tahoma" pitchFamily="34" charset="0"/>
              </a:rPr>
              <a:t> Η ΟΙΚΟΓΕΝΕΙΑ </a:t>
            </a:r>
            <a:br>
              <a:rPr lang="el-GR" sz="3600" b="1" dirty="0" smtClean="0">
                <a:latin typeface="Tahoma" pitchFamily="34" charset="0"/>
                <a:cs typeface="Tahoma" pitchFamily="34" charset="0"/>
              </a:rPr>
            </a:br>
            <a:r>
              <a:rPr lang="el-GR" sz="3600" b="1" dirty="0" smtClean="0">
                <a:latin typeface="Tahoma" pitchFamily="34" charset="0"/>
                <a:cs typeface="Tahoma" pitchFamily="34" charset="0"/>
              </a:rPr>
              <a:t>ΣΤΙΣ ΚΟΙΝΩΝΙΚΕΣ ΕΠΙΣΤΗΜΕΣ</a:t>
            </a:r>
            <a:endParaRPr lang="el-GR" sz="3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6002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540000">
              <a:spcAft>
                <a:spcPts val="600"/>
              </a:spcAft>
            </a:pPr>
            <a:r>
              <a:rPr lang="el-GR" sz="2400" i="1" u="sng" dirty="0" smtClean="0">
                <a:latin typeface="Tahoma" pitchFamily="34" charset="0"/>
                <a:cs typeface="Tahoma" pitchFamily="34" charset="0"/>
              </a:rPr>
              <a:t>Η ψυχολογία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206460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182880"/>
            <a:r>
              <a:rPr lang="el-GR" sz="2400" dirty="0" smtClean="0">
                <a:latin typeface="Tahoma" pitchFamily="34" charset="0"/>
                <a:cs typeface="Tahoma" pitchFamily="34" charset="0"/>
              </a:rPr>
              <a:t>Έκτος από το άτομο η ψυχολογία ενδιαφέρεται και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l-GR" sz="2400" dirty="0" smtClean="0">
                <a:latin typeface="Tahoma" pitchFamily="34" charset="0"/>
                <a:cs typeface="Tahoma" pitchFamily="34" charset="0"/>
              </a:rPr>
              <a:t>για: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2513449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182880" algn="just">
              <a:buFont typeface="Arial" pitchFamily="34" charset="0"/>
              <a:buChar char="•"/>
            </a:pPr>
            <a:r>
              <a:rPr lang="el-GR" sz="2400" dirty="0" smtClean="0">
                <a:latin typeface="Tahoma" pitchFamily="34" charset="0"/>
                <a:cs typeface="Tahoma" pitchFamily="34" charset="0"/>
              </a:rPr>
              <a:t>Τις σχέσεις μέσα στο πλαίσιο της οικογένειας (π.χ. τους τρόπους επιλογής συντρόφου, τη μητρότητα, τις σχέσεις γονέων και θετού παιδιού ή παιδιού με νοητικά προβλήματα ή προβλήματα υγείας, το διαζύγιο, τις σχέσεις μεταξύ αδελφών, κτλ.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07029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l-GR" sz="2400" dirty="0" smtClean="0">
                <a:latin typeface="Tahoma" pitchFamily="34" charset="0"/>
                <a:cs typeface="Tahoma" pitchFamily="34" charset="0"/>
              </a:rPr>
              <a:t> Τις παθολογικές συμπεριφορές και καταστάσεις μέσα στις οικογένειες, όπως η ενδοοικογενειακή βία ανάμεσα σε συντρόφους ή προς τα παιδιά, η συνύπαρξη με άτομα άρρωστα ψυχικά, κτλ.</a:t>
            </a:r>
            <a:endParaRPr lang="el-GR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525780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l-GR" sz="2400" dirty="0" smtClean="0">
                <a:latin typeface="Tahoma" pitchFamily="34" charset="0"/>
                <a:cs typeface="Tahoma" pitchFamily="34" charset="0"/>
              </a:rPr>
              <a:t> Τις επιπτώσεις στον ψυχισμό του ατόμου οικογενειακών σχημάτων που απέχουν από το μέσο όρο (π.χ. παιδιά σε ομοφυλόφιλα ζευγάρια, μονογονεϊκές οικογένειες, θετά παιδιά από άλλη φυλή ή μέσα σε οικογένειες που έχουν φυσικά τέκνα, κτλ.)  </a:t>
            </a:r>
            <a:endParaRPr lang="el-GR" sz="24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l-GR" sz="3600" b="1" dirty="0" smtClean="0">
                <a:latin typeface="Tahoma" pitchFamily="34" charset="0"/>
                <a:cs typeface="Tahoma" pitchFamily="34" charset="0"/>
              </a:rPr>
              <a:t> Η ΟΙΚΟΓΕΝΕΙΑ </a:t>
            </a:r>
            <a:br>
              <a:rPr lang="el-GR" sz="3600" b="1" dirty="0" smtClean="0">
                <a:latin typeface="Tahoma" pitchFamily="34" charset="0"/>
                <a:cs typeface="Tahoma" pitchFamily="34" charset="0"/>
              </a:rPr>
            </a:br>
            <a:r>
              <a:rPr lang="el-GR" sz="3600" b="1" dirty="0" smtClean="0">
                <a:latin typeface="Tahoma" pitchFamily="34" charset="0"/>
                <a:cs typeface="Tahoma" pitchFamily="34" charset="0"/>
              </a:rPr>
              <a:t>ΣΤΙΣ ΚΟΙΝΩΝΙΚΕΣ ΕΠΙΣΤΗΜΕΣ</a:t>
            </a:r>
            <a:endParaRPr lang="el-GR" sz="3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6002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540000">
              <a:spcAft>
                <a:spcPts val="600"/>
              </a:spcAft>
            </a:pPr>
            <a:r>
              <a:rPr lang="el-GR" sz="2400" i="1" u="sng" dirty="0" smtClean="0">
                <a:latin typeface="Tahoma" pitchFamily="34" charset="0"/>
                <a:cs typeface="Tahoma" pitchFamily="34" charset="0"/>
              </a:rPr>
              <a:t>Οι πολιτικές επιστήμες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2775121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182880">
              <a:buFont typeface="Arial" pitchFamily="34" charset="0"/>
              <a:buChar char="•"/>
            </a:pPr>
            <a:r>
              <a:rPr lang="el-G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Η πολιτική εξουσία ως κληρονομιά.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3340442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182880" algn="just">
              <a:buFont typeface="Arial" pitchFamily="34" charset="0"/>
              <a:buChar char="•"/>
            </a:pPr>
            <a:r>
              <a:rPr lang="el-G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Η γοητεία της πολιτικής εξουσίας στο άτομο και η γοητεία της πολιτικής παράδοσης στο εκλογικό σώμα. 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27509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l-GR" sz="2400" dirty="0" smtClean="0">
                <a:latin typeface="Tahoma" pitchFamily="34" charset="0"/>
                <a:cs typeface="Tahoma" pitchFamily="34" charset="0"/>
              </a:rPr>
              <a:t> Το πολιτικό παρόν της οικογένειας. </a:t>
            </a:r>
            <a:endParaRPr lang="el-GR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540573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l-GR" sz="2400" dirty="0" smtClean="0">
                <a:latin typeface="Tahoma" pitchFamily="34" charset="0"/>
                <a:cs typeface="Tahoma" pitchFamily="34" charset="0"/>
              </a:rPr>
              <a:t> Η γυναίκα στην πολιτική.</a:t>
            </a:r>
            <a:endParaRPr lang="el-GR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22098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182880">
              <a:buFont typeface="Arial" pitchFamily="34" charset="0"/>
              <a:buChar char="•"/>
            </a:pPr>
            <a:r>
              <a:rPr lang="el-G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Ο πολιτικός λόγος και η οικογένεια.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84041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182880">
              <a:buFont typeface="Arial" pitchFamily="34" charset="0"/>
              <a:buChar char="•"/>
            </a:pPr>
            <a:r>
              <a:rPr lang="el-G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Οικογένεια και πολιτική συνείδηση.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6" grpId="0"/>
      <p:bldP spid="7" grpId="0"/>
      <p:bldP spid="8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3600" b="1" noProof="0" dirty="0" smtClean="0">
                <a:latin typeface="Tahoma" pitchFamily="34" charset="0"/>
                <a:ea typeface="+mj-ea"/>
                <a:cs typeface="Tahoma" pitchFamily="34" charset="0"/>
              </a:rPr>
              <a:t>ΒΙΒΛΙΟΓΡΑΦΙΑ ΜΑΘΗΜΑΤΟΣ</a:t>
            </a:r>
            <a:endParaRPr kumimoji="0" lang="el-GR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1219200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fr-FR" sz="1600" dirty="0" smtClean="0">
                <a:latin typeface="Tahoma" pitchFamily="34" charset="0"/>
                <a:cs typeface="Tahoma" pitchFamily="34" charset="0"/>
              </a:rPr>
              <a:t>Bourguignon</a:t>
            </a:r>
            <a:r>
              <a:rPr lang="fr-FR" sz="1600" dirty="0" smtClean="0">
                <a:latin typeface="Tahoma" pitchFamily="34" charset="0"/>
                <a:cs typeface="Tahoma" pitchFamily="34" charset="0"/>
              </a:rPr>
              <a:t>, O. La psychologie. In : F. </a:t>
            </a:r>
            <a:r>
              <a:rPr lang="fr-FR" sz="1600" dirty="0" err="1" smtClean="0">
                <a:latin typeface="Tahoma" pitchFamily="34" charset="0"/>
                <a:cs typeface="Tahoma" pitchFamily="34" charset="0"/>
              </a:rPr>
              <a:t>Singly</a:t>
            </a:r>
            <a:r>
              <a:rPr lang="fr-FR" sz="1600" dirty="0" smtClean="0">
                <a:latin typeface="Tahoma" pitchFamily="34" charset="0"/>
                <a:cs typeface="Tahoma" pitchFamily="34" charset="0"/>
              </a:rPr>
              <a:t> de (</a:t>
            </a:r>
            <a:r>
              <a:rPr lang="fr-FR" sz="1600" dirty="0" err="1" smtClean="0">
                <a:latin typeface="Tahoma" pitchFamily="34" charset="0"/>
                <a:cs typeface="Tahoma" pitchFamily="34" charset="0"/>
              </a:rPr>
              <a:t>sd</a:t>
            </a:r>
            <a:r>
              <a:rPr lang="fr-FR" sz="1600" dirty="0" smtClean="0">
                <a:latin typeface="Tahoma" pitchFamily="34" charset="0"/>
                <a:cs typeface="Tahoma" pitchFamily="34" charset="0"/>
              </a:rPr>
              <a:t>), </a:t>
            </a:r>
            <a:r>
              <a:rPr lang="fr-FR" sz="1600" i="1" dirty="0" smtClean="0">
                <a:latin typeface="Tahoma" pitchFamily="34" charset="0"/>
                <a:cs typeface="Tahoma" pitchFamily="34" charset="0"/>
              </a:rPr>
              <a:t>La famille, l’état des savoirs</a:t>
            </a:r>
            <a:r>
              <a:rPr lang="fr-FR" sz="1600" dirty="0" smtClean="0">
                <a:latin typeface="Tahoma" pitchFamily="34" charset="0"/>
                <a:cs typeface="Tahoma" pitchFamily="34" charset="0"/>
              </a:rPr>
              <a:t>. Paris : La Découverte, pp. 401-412</a:t>
            </a:r>
            <a:endParaRPr lang="el-GR" sz="1600" dirty="0" smtClean="0">
              <a:latin typeface="Tahoma" pitchFamily="34" charset="0"/>
              <a:cs typeface="Tahoma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fr-FR" sz="1600" dirty="0" err="1" smtClean="0">
                <a:latin typeface="Tahoma" pitchFamily="34" charset="0"/>
                <a:cs typeface="Tahoma" pitchFamily="34" charset="0"/>
              </a:rPr>
              <a:t>Commaille</a:t>
            </a:r>
            <a:r>
              <a:rPr lang="fr-FR" sz="1600" dirty="0" smtClean="0">
                <a:latin typeface="Tahoma" pitchFamily="34" charset="0"/>
                <a:cs typeface="Tahoma" pitchFamily="34" charset="0"/>
              </a:rPr>
              <a:t>, J. 1991. Les sciences du politique. In : F. </a:t>
            </a:r>
            <a:r>
              <a:rPr lang="fr-FR" sz="1600" dirty="0" err="1" smtClean="0">
                <a:latin typeface="Tahoma" pitchFamily="34" charset="0"/>
                <a:cs typeface="Tahoma" pitchFamily="34" charset="0"/>
              </a:rPr>
              <a:t>Singly</a:t>
            </a:r>
            <a:r>
              <a:rPr lang="fr-FR" sz="1600" dirty="0" smtClean="0">
                <a:latin typeface="Tahoma" pitchFamily="34" charset="0"/>
                <a:cs typeface="Tahoma" pitchFamily="34" charset="0"/>
              </a:rPr>
              <a:t> de (</a:t>
            </a:r>
            <a:r>
              <a:rPr lang="fr-FR" sz="1600" dirty="0" err="1" smtClean="0">
                <a:latin typeface="Tahoma" pitchFamily="34" charset="0"/>
                <a:cs typeface="Tahoma" pitchFamily="34" charset="0"/>
              </a:rPr>
              <a:t>sd</a:t>
            </a:r>
            <a:r>
              <a:rPr lang="fr-FR" sz="1600" dirty="0" smtClean="0">
                <a:latin typeface="Tahoma" pitchFamily="34" charset="0"/>
                <a:cs typeface="Tahoma" pitchFamily="34" charset="0"/>
              </a:rPr>
              <a:t>), </a:t>
            </a:r>
            <a:r>
              <a:rPr lang="fr-FR" sz="1600" i="1" dirty="0" smtClean="0">
                <a:latin typeface="Tahoma" pitchFamily="34" charset="0"/>
                <a:cs typeface="Tahoma" pitchFamily="34" charset="0"/>
              </a:rPr>
              <a:t>La famille, l’état des savoirs</a:t>
            </a:r>
            <a:r>
              <a:rPr lang="fr-FR" sz="1600" dirty="0" smtClean="0">
                <a:latin typeface="Tahoma" pitchFamily="34" charset="0"/>
                <a:cs typeface="Tahoma" pitchFamily="34" charset="0"/>
              </a:rPr>
              <a:t>. Paris : La Découverte, pp. 413-423</a:t>
            </a:r>
          </a:p>
          <a:p>
            <a:pPr marL="457200" lvl="0" indent="-457200">
              <a:buFont typeface="+mj-lt"/>
              <a:buAutoNum type="arabicPeriod"/>
            </a:pPr>
            <a:r>
              <a:rPr lang="fr-FR" sz="1600" dirty="0" smtClean="0">
                <a:latin typeface="Tahoma" pitchFamily="34" charset="0"/>
                <a:cs typeface="Tahoma" pitchFamily="34" charset="0"/>
              </a:rPr>
              <a:t>Lebrun</a:t>
            </a:r>
            <a:r>
              <a:rPr lang="fr-FR" sz="1600" dirty="0" smtClean="0">
                <a:latin typeface="Tahoma" pitchFamily="34" charset="0"/>
                <a:cs typeface="Tahoma" pitchFamily="34" charset="0"/>
              </a:rPr>
              <a:t>, F. 1991. L’histoire. In : F. </a:t>
            </a:r>
            <a:r>
              <a:rPr lang="fr-FR" sz="1600" dirty="0" err="1" smtClean="0">
                <a:latin typeface="Tahoma" pitchFamily="34" charset="0"/>
                <a:cs typeface="Tahoma" pitchFamily="34" charset="0"/>
              </a:rPr>
              <a:t>Singly</a:t>
            </a:r>
            <a:r>
              <a:rPr lang="fr-FR" sz="1600" dirty="0" smtClean="0">
                <a:latin typeface="Tahoma" pitchFamily="34" charset="0"/>
                <a:cs typeface="Tahoma" pitchFamily="34" charset="0"/>
              </a:rPr>
              <a:t> de (</a:t>
            </a:r>
            <a:r>
              <a:rPr lang="fr-FR" sz="1600" dirty="0" err="1" smtClean="0">
                <a:latin typeface="Tahoma" pitchFamily="34" charset="0"/>
                <a:cs typeface="Tahoma" pitchFamily="34" charset="0"/>
              </a:rPr>
              <a:t>sd</a:t>
            </a:r>
            <a:r>
              <a:rPr lang="fr-FR" sz="1600" dirty="0" smtClean="0">
                <a:latin typeface="Tahoma" pitchFamily="34" charset="0"/>
                <a:cs typeface="Tahoma" pitchFamily="34" charset="0"/>
              </a:rPr>
              <a:t>), </a:t>
            </a:r>
            <a:r>
              <a:rPr lang="fr-FR" sz="1600" i="1" dirty="0" smtClean="0">
                <a:latin typeface="Tahoma" pitchFamily="34" charset="0"/>
                <a:cs typeface="Tahoma" pitchFamily="34" charset="0"/>
              </a:rPr>
              <a:t>La famille, l’état des savoirs</a:t>
            </a:r>
            <a:r>
              <a:rPr lang="fr-FR" sz="1600" dirty="0" smtClean="0">
                <a:latin typeface="Tahoma" pitchFamily="34" charset="0"/>
                <a:cs typeface="Tahoma" pitchFamily="34" charset="0"/>
              </a:rPr>
              <a:t>. Paris : La Découverte, pp. 385-391</a:t>
            </a:r>
            <a:endParaRPr lang="el-GR" sz="1600" dirty="0" smtClean="0">
              <a:latin typeface="Tahoma" pitchFamily="34" charset="0"/>
              <a:cs typeface="Tahoma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fr-FR" sz="1600" dirty="0" err="1" smtClean="0">
                <a:latin typeface="Tahoma" pitchFamily="34" charset="0"/>
                <a:cs typeface="Tahoma" pitchFamily="34" charset="0"/>
              </a:rPr>
              <a:t>Singly</a:t>
            </a:r>
            <a:r>
              <a:rPr lang="fr-FR" sz="1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fr-FR" sz="1600" dirty="0" smtClean="0">
                <a:latin typeface="Tahoma" pitchFamily="34" charset="0"/>
                <a:cs typeface="Tahoma" pitchFamily="34" charset="0"/>
              </a:rPr>
              <a:t>de, F. (</a:t>
            </a:r>
            <a:r>
              <a:rPr lang="fr-FR" sz="1600" dirty="0" err="1" smtClean="0">
                <a:latin typeface="Tahoma" pitchFamily="34" charset="0"/>
                <a:cs typeface="Tahoma" pitchFamily="34" charset="0"/>
              </a:rPr>
              <a:t>sd</a:t>
            </a:r>
            <a:r>
              <a:rPr lang="fr-FR" sz="1600" dirty="0" smtClean="0">
                <a:latin typeface="Tahoma" pitchFamily="34" charset="0"/>
                <a:cs typeface="Tahoma" pitchFamily="34" charset="0"/>
              </a:rPr>
              <a:t>).1991. La famille, l’état des savoirs. Paris : La Découverte</a:t>
            </a:r>
            <a:endParaRPr lang="el-GR" sz="1600" dirty="0" smtClean="0">
              <a:latin typeface="Tahoma" pitchFamily="34" charset="0"/>
              <a:cs typeface="Tahoma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fr-FR" sz="1600" dirty="0" err="1" smtClean="0">
                <a:latin typeface="Tahoma" pitchFamily="34" charset="0"/>
                <a:cs typeface="Tahoma" pitchFamily="34" charset="0"/>
              </a:rPr>
              <a:t>Tisseron</a:t>
            </a:r>
            <a:r>
              <a:rPr lang="fr-FR" sz="1600" dirty="0" smtClean="0">
                <a:latin typeface="Tahoma" pitchFamily="34" charset="0"/>
                <a:cs typeface="Tahoma" pitchFamily="34" charset="0"/>
              </a:rPr>
              <a:t>, S. 1991. La psychanalyse. In : F. </a:t>
            </a:r>
            <a:r>
              <a:rPr lang="fr-FR" sz="1600" dirty="0" err="1" smtClean="0">
                <a:latin typeface="Tahoma" pitchFamily="34" charset="0"/>
                <a:cs typeface="Tahoma" pitchFamily="34" charset="0"/>
              </a:rPr>
              <a:t>Singly</a:t>
            </a:r>
            <a:r>
              <a:rPr lang="fr-FR" sz="1600" dirty="0" smtClean="0">
                <a:latin typeface="Tahoma" pitchFamily="34" charset="0"/>
                <a:cs typeface="Tahoma" pitchFamily="34" charset="0"/>
              </a:rPr>
              <a:t> de (</a:t>
            </a:r>
            <a:r>
              <a:rPr lang="fr-FR" sz="1600" dirty="0" err="1" smtClean="0">
                <a:latin typeface="Tahoma" pitchFamily="34" charset="0"/>
                <a:cs typeface="Tahoma" pitchFamily="34" charset="0"/>
              </a:rPr>
              <a:t>sd</a:t>
            </a:r>
            <a:r>
              <a:rPr lang="fr-FR" sz="1600" dirty="0" smtClean="0">
                <a:latin typeface="Tahoma" pitchFamily="34" charset="0"/>
                <a:cs typeface="Tahoma" pitchFamily="34" charset="0"/>
              </a:rPr>
              <a:t>), </a:t>
            </a:r>
            <a:r>
              <a:rPr lang="fr-FR" sz="1600" i="1" dirty="0" smtClean="0">
                <a:latin typeface="Tahoma" pitchFamily="34" charset="0"/>
                <a:cs typeface="Tahoma" pitchFamily="34" charset="0"/>
              </a:rPr>
              <a:t>La famille, l’état des savoirs</a:t>
            </a:r>
            <a:r>
              <a:rPr lang="fr-FR" sz="1600" dirty="0" smtClean="0">
                <a:latin typeface="Tahoma" pitchFamily="34" charset="0"/>
                <a:cs typeface="Tahoma" pitchFamily="34" charset="0"/>
              </a:rPr>
              <a:t>. Paris : La Découverte, pp. 392-400</a:t>
            </a:r>
            <a:endParaRPr lang="el-GR" sz="1600" dirty="0" smtClean="0">
              <a:latin typeface="Tahoma" pitchFamily="34" charset="0"/>
              <a:cs typeface="Tahoma" pitchFamily="34" charset="0"/>
            </a:endParaRPr>
          </a:p>
          <a:p>
            <a:pPr>
              <a:spcAft>
                <a:spcPts val="1200"/>
              </a:spcAft>
            </a:pPr>
            <a:endParaRPr lang="el-GR" sz="16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452</Words>
  <Application>Microsoft Office PowerPoint</Application>
  <PresentationFormat>On-screen Show (4:3)</PresentationFormat>
  <Paragraphs>46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ΚΟΙΝΩΝΙΟΛΟΓΙΑ ΤΗΣ ΟΙΚΟΓΕΝΕΙΑΣ</vt:lpstr>
      <vt:lpstr> Η ΟΙΚΟΓΕΝΕΙΑ  ΣΤΙΣ ΚΟΙΝΩΝΙΚΕΣ ΕΠΙΣΤΗΜΕΣ</vt:lpstr>
      <vt:lpstr> Η ΟΙΚΟΓΕΝΕΙΑ  ΣΤΙΣ ΚΟΙΝΩΝΙΚΕΣ ΕΠΙΣΤΗΜΕΣ</vt:lpstr>
      <vt:lpstr> Η ΟΙΚΟΓΕΝΕΙΑ  ΣΤΙΣ ΚΟΙΝΩΝΙΚΕΣ ΕΠΙΣΤΗΜΕΣ</vt:lpstr>
      <vt:lpstr> Η ΟΙΚΟΓΕΝΕΙΑ  ΣΤΙΣ ΚΟΙΝΩΝΙΚΕΣ ΕΠΙΣΤΗΜΕΣ</vt:lpstr>
      <vt:lpstr> Η ΟΙΚΟΓΕΝΕΙΑ  ΣΤΙΣ ΚΟΙΝΩΝΙΚΕΣ ΕΠΙΣΤΗΜΕΣ</vt:lpstr>
      <vt:lpstr>Slide 7</vt:lpstr>
    </vt:vector>
  </TitlesOfParts>
  <Company>Info-Quest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ΚΟΙΝΩΝΙΟΛΟΓΙΑ ΤΗΣ ΟΙΚΟΓΕΝΕΙΑΣ</dc:title>
  <dc:creator>user</dc:creator>
  <cp:lastModifiedBy>user</cp:lastModifiedBy>
  <cp:revision>2</cp:revision>
  <dcterms:created xsi:type="dcterms:W3CDTF">2013-03-14T09:41:07Z</dcterms:created>
  <dcterms:modified xsi:type="dcterms:W3CDTF">2013-03-14T09:49:27Z</dcterms:modified>
</cp:coreProperties>
</file>