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2" autoAdjust="0"/>
    <p:restoredTop sz="94660"/>
  </p:normalViewPr>
  <p:slideViewPr>
    <p:cSldViewPr snapToGrid="0">
      <p:cViewPr varScale="1">
        <p:scale>
          <a:sx n="62" d="100"/>
          <a:sy n="62" d="100"/>
        </p:scale>
        <p:origin x="7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9A06736-F898-4BDF-87F2-86E3AB9C7801}" type="datetimeFigureOut">
              <a:rPr lang="el-GR" smtClean="0"/>
              <a:t>8/1/2025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3043269-FA45-43F6-ADE4-77D2B3821792}" type="slidenum">
              <a:rPr lang="el-GR" smtClean="0"/>
              <a:t>‹#›</a:t>
            </a:fld>
            <a:endParaRPr lang="el-GR"/>
          </a:p>
        </p:txBody>
      </p:sp>
    </p:spTree>
    <p:extLst>
      <p:ext uri="{BB962C8B-B14F-4D97-AF65-F5344CB8AC3E}">
        <p14:creationId xmlns:p14="http://schemas.microsoft.com/office/powerpoint/2010/main" val="274739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A06736-F898-4BDF-87F2-86E3AB9C7801}" type="datetimeFigureOut">
              <a:rPr lang="el-GR" smtClean="0"/>
              <a:t>8/1/2025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14979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A06736-F898-4BDF-87F2-86E3AB9C7801}" type="datetimeFigureOut">
              <a:rPr lang="el-GR" smtClean="0"/>
              <a:t>8/1/2025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408305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A06736-F898-4BDF-87F2-86E3AB9C7801}" type="datetimeFigureOut">
              <a:rPr lang="el-GR" smtClean="0"/>
              <a:t>8/1/2025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134867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593667" y="6272784"/>
            <a:ext cx="2644309" cy="365125"/>
          </a:xfrm>
        </p:spPr>
        <p:txBody>
          <a:bodyPr/>
          <a:lstStyle/>
          <a:p>
            <a:fld id="{E9A06736-F898-4BDF-87F2-86E3AB9C7801}" type="datetimeFigureOut">
              <a:rPr lang="el-GR" smtClean="0"/>
              <a:t>8/1/2025</a:t>
            </a:fld>
            <a:endParaRPr lang="el-GR"/>
          </a:p>
        </p:txBody>
      </p:sp>
      <p:sp>
        <p:nvSpPr>
          <p:cNvPr id="5" name="Footer Placeholder 4"/>
          <p:cNvSpPr>
            <a:spLocks noGrp="1"/>
          </p:cNvSpPr>
          <p:nvPr>
            <p:ph type="ftr" sz="quarter" idx="11"/>
          </p:nvPr>
        </p:nvSpPr>
        <p:spPr>
          <a:xfrm>
            <a:off x="2182708" y="6272784"/>
            <a:ext cx="6327648" cy="365125"/>
          </a:xfrm>
        </p:spPr>
        <p:txBody>
          <a:bodyPr/>
          <a:lstStyle/>
          <a:p>
            <a:endParaRPr lang="el-G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3043269-FA45-43F6-ADE4-77D2B3821792}" type="slidenum">
              <a:rPr lang="el-GR" smtClean="0"/>
              <a:t>‹#›</a:t>
            </a:fld>
            <a:endParaRPr lang="el-GR"/>
          </a:p>
        </p:txBody>
      </p:sp>
    </p:spTree>
    <p:extLst>
      <p:ext uri="{BB962C8B-B14F-4D97-AF65-F5344CB8AC3E}">
        <p14:creationId xmlns:p14="http://schemas.microsoft.com/office/powerpoint/2010/main" val="87181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9A06736-F898-4BDF-87F2-86E3AB9C7801}" type="datetimeFigureOut">
              <a:rPr lang="el-GR" smtClean="0"/>
              <a:t>8/1/2025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260276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9A06736-F898-4BDF-87F2-86E3AB9C7801}" type="datetimeFigureOut">
              <a:rPr lang="el-GR" smtClean="0"/>
              <a:t>8/1/2025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13660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9A06736-F898-4BDF-87F2-86E3AB9C7801}" type="datetimeFigureOut">
              <a:rPr lang="el-GR" smtClean="0"/>
              <a:t>8/1/2025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20687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06736-F898-4BDF-87F2-86E3AB9C7801}" type="datetimeFigureOut">
              <a:rPr lang="el-GR" smtClean="0"/>
              <a:t>8/1/2025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197343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9A06736-F898-4BDF-87F2-86E3AB9C7801}" type="datetimeFigureOut">
              <a:rPr lang="el-GR" smtClean="0"/>
              <a:t>8/1/2025</a:t>
            </a:fld>
            <a:endParaRPr lang="el-GR"/>
          </a:p>
        </p:txBody>
      </p:sp>
      <p:sp>
        <p:nvSpPr>
          <p:cNvPr id="6" name="Footer Placeholder 5"/>
          <p:cNvSpPr>
            <a:spLocks noGrp="1"/>
          </p:cNvSpPr>
          <p:nvPr>
            <p:ph type="ftr" sz="quarter" idx="11"/>
          </p:nvPr>
        </p:nvSpPr>
        <p:spPr/>
        <p:txBody>
          <a:bodyPr/>
          <a:lstStyle/>
          <a:p>
            <a:endParaRPr lang="el-G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271809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9A06736-F898-4BDF-87F2-86E3AB9C7801}" type="datetimeFigureOut">
              <a:rPr lang="el-GR" smtClean="0"/>
              <a:t>8/1/2025</a:t>
            </a:fld>
            <a:endParaRPr lang="el-G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3043269-FA45-43F6-ADE4-77D2B3821792}" type="slidenum">
              <a:rPr lang="el-GR" smtClean="0"/>
              <a:t>‹#›</a:t>
            </a:fld>
            <a:endParaRPr lang="el-GR"/>
          </a:p>
        </p:txBody>
      </p:sp>
    </p:spTree>
    <p:extLst>
      <p:ext uri="{BB962C8B-B14F-4D97-AF65-F5344CB8AC3E}">
        <p14:creationId xmlns:p14="http://schemas.microsoft.com/office/powerpoint/2010/main" val="47579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9A06736-F898-4BDF-87F2-86E3AB9C7801}" type="datetimeFigureOut">
              <a:rPr lang="el-GR" smtClean="0"/>
              <a:t>8/1/2025</a:t>
            </a:fld>
            <a:endParaRPr lang="el-G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l-G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3043269-FA45-43F6-ADE4-77D2B3821792}" type="slidenum">
              <a:rPr lang="el-GR" smtClean="0"/>
              <a:t>‹#›</a:t>
            </a:fld>
            <a:endParaRPr lang="el-GR"/>
          </a:p>
        </p:txBody>
      </p:sp>
    </p:spTree>
    <p:extLst>
      <p:ext uri="{BB962C8B-B14F-4D97-AF65-F5344CB8AC3E}">
        <p14:creationId xmlns:p14="http://schemas.microsoft.com/office/powerpoint/2010/main" val="3311541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731BE9-A6E3-100A-88AF-5E06C944F0FF}"/>
              </a:ext>
            </a:extLst>
          </p:cNvPr>
          <p:cNvSpPr>
            <a:spLocks noGrp="1"/>
          </p:cNvSpPr>
          <p:nvPr>
            <p:ph type="ctrTitle"/>
          </p:nvPr>
        </p:nvSpPr>
        <p:spPr/>
        <p:txBody>
          <a:bodyPr>
            <a:normAutofit/>
          </a:bodyPr>
          <a:lstStyle/>
          <a:p>
            <a:r>
              <a:rPr lang="el-GR" sz="4400" b="1" dirty="0">
                <a:solidFill>
                  <a:srgbClr val="FF0000"/>
                </a:solidFill>
                <a:latin typeface="Aptos Narrow" panose="020B0004020202020204" pitchFamily="34" charset="0"/>
              </a:rPr>
              <a:t>Η ΘΕΡΑΠΕΙΑ ΤΗΣ ΕΠΙΘΥΜΙΑΣ</a:t>
            </a:r>
            <a:r>
              <a:rPr lang="en-US" sz="4400" b="1" dirty="0">
                <a:solidFill>
                  <a:srgbClr val="FF0000"/>
                </a:solidFill>
                <a:latin typeface="Aptos Narrow" panose="020B0004020202020204" pitchFamily="34" charset="0"/>
              </a:rPr>
              <a:t>: </a:t>
            </a:r>
            <a:r>
              <a:rPr lang="el-GR" sz="4400" b="1" dirty="0">
                <a:solidFill>
                  <a:srgbClr val="FF0000"/>
                </a:solidFill>
                <a:latin typeface="Aptos Narrow" panose="020B0004020202020204" pitchFamily="34" charset="0"/>
              </a:rPr>
              <a:t> ΘΕΩΡΙΑ ΚΑΙ ΠΡΑΞΗ ΤΗΣ ΕΛΛΗΝΙΚΣΤΙΚΗΣ ΗΘΙΚΗΣ ΦΙΛΟΣΟΦΙΑΣ </a:t>
            </a:r>
          </a:p>
        </p:txBody>
      </p:sp>
      <p:sp>
        <p:nvSpPr>
          <p:cNvPr id="3" name="Υπότιτλος 2">
            <a:extLst>
              <a:ext uri="{FF2B5EF4-FFF2-40B4-BE49-F238E27FC236}">
                <a16:creationId xmlns:a16="http://schemas.microsoft.com/office/drawing/2014/main" id="{330F44CD-86EB-37B6-F147-A884629E9C8F}"/>
              </a:ext>
            </a:extLst>
          </p:cNvPr>
          <p:cNvSpPr>
            <a:spLocks noGrp="1"/>
          </p:cNvSpPr>
          <p:nvPr>
            <p:ph type="subTitle" idx="1"/>
          </p:nvPr>
        </p:nvSpPr>
        <p:spPr/>
        <p:txBody>
          <a:bodyPr>
            <a:normAutofit fontScale="77500" lnSpcReduction="20000"/>
          </a:bodyPr>
          <a:lstStyle/>
          <a:p>
            <a:r>
              <a:rPr lang="en-US" dirty="0"/>
              <a:t>MARTHA NUSSBAUM</a:t>
            </a:r>
          </a:p>
          <a:p>
            <a:endParaRPr lang="en-US" dirty="0"/>
          </a:p>
          <a:p>
            <a:r>
              <a:rPr lang="en-US" dirty="0"/>
              <a:t> </a:t>
            </a:r>
            <a:r>
              <a:rPr lang="el-GR" sz="3200" b="1" dirty="0"/>
              <a:t>ΣΗΜΕΙΩΣΕΙΣ ΤΩΝ ΣΕΛΙΔΩΝ 176- 182.</a:t>
            </a:r>
          </a:p>
        </p:txBody>
      </p:sp>
    </p:spTree>
    <p:extLst>
      <p:ext uri="{BB962C8B-B14F-4D97-AF65-F5344CB8AC3E}">
        <p14:creationId xmlns:p14="http://schemas.microsoft.com/office/powerpoint/2010/main" val="149070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1380E4-4637-7BF9-28D2-DE565D1CE1A4}"/>
              </a:ext>
            </a:extLst>
          </p:cNvPr>
          <p:cNvSpPr>
            <a:spLocks noGrp="1"/>
          </p:cNvSpPr>
          <p:nvPr>
            <p:ph type="title"/>
          </p:nvPr>
        </p:nvSpPr>
        <p:spPr/>
        <p:txBody>
          <a:bodyPr>
            <a:normAutofit fontScale="90000"/>
          </a:bodyPr>
          <a:lstStyle/>
          <a:p>
            <a:pPr algn="ctr"/>
            <a:r>
              <a:rPr lang="el-GR" dirty="0"/>
              <a:t>ΣΚΙΑΓΡΑΦΗΜΑ ΤΗΣ ΦΙΛΟΣΟΦΙΚΗΣ ΠΑΙΔΕΙΑΣ ΤΗΣ ΝΙΚΙΔΙΟΝ </a:t>
            </a:r>
          </a:p>
        </p:txBody>
      </p:sp>
      <p:sp>
        <p:nvSpPr>
          <p:cNvPr id="3" name="Θέση περιεχομένου 2">
            <a:extLst>
              <a:ext uri="{FF2B5EF4-FFF2-40B4-BE49-F238E27FC236}">
                <a16:creationId xmlns:a16="http://schemas.microsoft.com/office/drawing/2014/main" id="{3FDC0B2A-41A6-1E5E-ACF3-923FA14EC9C1}"/>
              </a:ext>
            </a:extLst>
          </p:cNvPr>
          <p:cNvSpPr>
            <a:spLocks noGrp="1"/>
          </p:cNvSpPr>
          <p:nvPr>
            <p:ph idx="1"/>
          </p:nvPr>
        </p:nvSpPr>
        <p:spPr/>
        <p:txBody>
          <a:bodyPr>
            <a:normAutofit/>
          </a:bodyPr>
          <a:lstStyle/>
          <a:p>
            <a:pPr marL="0" indent="0">
              <a:buNone/>
            </a:pPr>
            <a:r>
              <a:rPr lang="el-GR" dirty="0"/>
              <a:t> Κυριαρχεί η ΕΠΙΓΝΩΣΗ ΤΗΣ ΒΑΡΕΙΑΣ ΑΡΡΩΣΤΙΑΣ ΚΑΙ </a:t>
            </a:r>
          </a:p>
          <a:p>
            <a:pPr marL="0" indent="0">
              <a:buNone/>
            </a:pPr>
            <a:r>
              <a:rPr lang="el-GR" dirty="0"/>
              <a:t>ΤΗΣ ΑΝΑΓΚΗΣ ΘΕΡΑΠΕΙΑΣ.</a:t>
            </a:r>
          </a:p>
          <a:p>
            <a:pPr marL="0" indent="0">
              <a:buNone/>
            </a:pPr>
            <a:endParaRPr lang="el-GR" dirty="0"/>
          </a:p>
          <a:p>
            <a:pPr marL="0" indent="0" algn="ctr">
              <a:buNone/>
            </a:pPr>
            <a:r>
              <a:rPr lang="el-GR" dirty="0"/>
              <a:t>         ΠΡΑΚΤΙΚΟΣ ΣΤΟΧΟΣ ΘΕΡΑΠΕΙΑΣ ΚΑΙ ΑΝΤΑΠΟΚΡΙΣΗ ΣΤΟ ΑΙΤΗΜΑ ΤΗΣ ΙΔΙΑΙΤΕΡΟΤΗΤΑΣ</a:t>
            </a:r>
          </a:p>
          <a:p>
            <a:pPr marL="0" indent="0">
              <a:buNone/>
            </a:pPr>
            <a:r>
              <a:rPr lang="el-GR" dirty="0"/>
              <a:t>Ο γιατρός για την θεραπεία όλων των ασθενών δεν αφιερώνει τον χρόνο που χρειάζεται για μια εξατομικευμένη πρόγνωση για κάθε ασθενή </a:t>
            </a:r>
          </a:p>
          <a:p>
            <a:pPr marL="0" indent="0">
              <a:buNone/>
            </a:pPr>
            <a:r>
              <a:rPr lang="el-GR" dirty="0"/>
              <a:t>  </a:t>
            </a:r>
            <a:r>
              <a:rPr lang="el-GR" sz="2000" dirty="0"/>
              <a:t>όπως σε μια επιδημία απαιτούνται, λόγω της </a:t>
            </a:r>
            <a:r>
              <a:rPr lang="el-GR" sz="2000" dirty="0" err="1"/>
              <a:t>επιτακτικότητας</a:t>
            </a:r>
            <a:r>
              <a:rPr lang="el-GR" sz="2000" dirty="0"/>
              <a:t> των αναγκών, λιγότερο εκλεπτυσμένες και γενικού χαρακτήρα συνταγές. </a:t>
            </a:r>
          </a:p>
        </p:txBody>
      </p:sp>
    </p:spTree>
    <p:extLst>
      <p:ext uri="{BB962C8B-B14F-4D97-AF65-F5344CB8AC3E}">
        <p14:creationId xmlns:p14="http://schemas.microsoft.com/office/powerpoint/2010/main" val="50947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28CD8A-7B0C-7A06-0F13-06674D9D8DF2}"/>
              </a:ext>
            </a:extLst>
          </p:cNvPr>
          <p:cNvSpPr>
            <a:spLocks noGrp="1"/>
          </p:cNvSpPr>
          <p:nvPr>
            <p:ph type="title"/>
          </p:nvPr>
        </p:nvSpPr>
        <p:spPr/>
        <p:txBody>
          <a:bodyPr/>
          <a:lstStyle/>
          <a:p>
            <a:r>
              <a:rPr lang="el-GR" dirty="0"/>
              <a:t> ΕΤΣΙ ΚΑΙ Ο ΕΠΙΚΟΥΡΟΣ …</a:t>
            </a:r>
          </a:p>
        </p:txBody>
      </p:sp>
      <p:sp>
        <p:nvSpPr>
          <p:cNvPr id="3" name="Θέση περιεχομένου 2">
            <a:extLst>
              <a:ext uri="{FF2B5EF4-FFF2-40B4-BE49-F238E27FC236}">
                <a16:creationId xmlns:a16="http://schemas.microsoft.com/office/drawing/2014/main" id="{ED58BCFD-B0AA-32B9-10B6-6E37A2B080D1}"/>
              </a:ext>
            </a:extLst>
          </p:cNvPr>
          <p:cNvSpPr>
            <a:spLocks noGrp="1"/>
          </p:cNvSpPr>
          <p:nvPr>
            <p:ph idx="1"/>
          </p:nvPr>
        </p:nvSpPr>
        <p:spPr/>
        <p:txBody>
          <a:bodyPr/>
          <a:lstStyle/>
          <a:p>
            <a:pPr marL="0" indent="0">
              <a:buNone/>
            </a:pPr>
            <a:r>
              <a:rPr lang="el-GR" dirty="0"/>
              <a:t>    Περιόρισε την προσωπική του διδασκαλία στον Κήπο, δηλαδή την εξατομικευμένη διάγνωση και θεραπεία της ασθένειας των ψυχών, αλλά έγραψε και κυκλοφόρησε έναν μεγάλο αριθμό έργων/ συνταγών που είχαν θεραπευτική αξία για όλους τους ανθρώπους αδιακρίτως.</a:t>
            </a:r>
          </a:p>
          <a:p>
            <a:pPr marL="0" indent="0">
              <a:buNone/>
            </a:pPr>
            <a:r>
              <a:rPr lang="el-GR" dirty="0"/>
              <a:t> </a:t>
            </a:r>
          </a:p>
        </p:txBody>
      </p:sp>
    </p:spTree>
    <p:extLst>
      <p:ext uri="{BB962C8B-B14F-4D97-AF65-F5344CB8AC3E}">
        <p14:creationId xmlns:p14="http://schemas.microsoft.com/office/powerpoint/2010/main" val="365039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7943BF-A559-E6A8-CAE6-21DCAAF58AAF}"/>
              </a:ext>
            </a:extLst>
          </p:cNvPr>
          <p:cNvSpPr>
            <a:spLocks noGrp="1"/>
          </p:cNvSpPr>
          <p:nvPr>
            <p:ph type="title"/>
          </p:nvPr>
        </p:nvSpPr>
        <p:spPr/>
        <p:txBody>
          <a:bodyPr>
            <a:normAutofit fontScale="90000"/>
          </a:bodyPr>
          <a:lstStyle/>
          <a:p>
            <a:pPr algn="ctr"/>
            <a:r>
              <a:rPr lang="en-US" dirty="0"/>
              <a:t>V. </a:t>
            </a:r>
            <a:r>
              <a:rPr lang="el-GR" dirty="0"/>
              <a:t>ΕΠΙΚΟΥΡΕΙΑ ΧΡΗΣΗ ΤΗΣ ΙΑΤΡΙΚΗΣ ΑΝΑΛΟΓΙΑΣ – ΣΥΝΕΧΕΙΑ ΤΟΥ ΑΡΙΣΤΟΤΕΛΗ </a:t>
            </a:r>
          </a:p>
        </p:txBody>
      </p:sp>
      <p:sp>
        <p:nvSpPr>
          <p:cNvPr id="3" name="Θέση περιεχομένου 2">
            <a:extLst>
              <a:ext uri="{FF2B5EF4-FFF2-40B4-BE49-F238E27FC236}">
                <a16:creationId xmlns:a16="http://schemas.microsoft.com/office/drawing/2014/main" id="{D2242E08-D172-AEDC-0BAC-6EF5AF460905}"/>
              </a:ext>
            </a:extLst>
          </p:cNvPr>
          <p:cNvSpPr>
            <a:spLocks noGrp="1"/>
          </p:cNvSpPr>
          <p:nvPr>
            <p:ph idx="1"/>
          </p:nvPr>
        </p:nvSpPr>
        <p:spPr/>
        <p:txBody>
          <a:bodyPr/>
          <a:lstStyle/>
          <a:p>
            <a:pPr marL="0" indent="0">
              <a:buNone/>
            </a:pPr>
            <a:r>
              <a:rPr lang="el-GR" dirty="0"/>
              <a:t>    ΚΑΙ Ο ΕΠΙΚΟΥΡΟΣ ΚΑΙ Ο ΑΡΙΣΤΟΤΕΛΗΣ  απαιτούν επιχειρήματα γνησίως πρακτικά ως προς τα αποτελέσματα τους που απαντούν σε </a:t>
            </a:r>
            <a:r>
              <a:rPr lang="el-GR" dirty="0" err="1"/>
              <a:t>προϋπάρχουσες</a:t>
            </a:r>
            <a:r>
              <a:rPr lang="el-GR" dirty="0"/>
              <a:t> αξίες, ελπίδες, επιθυμίες και χειρίζονται με ευελιξία και προσοχή τις λεπτές αποχρώσεις της εκάστοτε περίπτωσης. </a:t>
            </a:r>
          </a:p>
          <a:p>
            <a:pPr marL="0" indent="0">
              <a:buNone/>
            </a:pPr>
            <a:endParaRPr lang="el-GR" dirty="0"/>
          </a:p>
          <a:p>
            <a:pPr marL="0" indent="0">
              <a:buNone/>
            </a:pPr>
            <a:r>
              <a:rPr lang="el-GR" dirty="0"/>
              <a:t>Ο Επίκουρος (καλός γιατρός) και ο Αριστοτέλης (ηθικός φιλόσοφος)  επικεντρώνονται στις ελπίδες και τους φόβους του ασθενή και στον ευέλικτο χειρισμό των περιστάσεων. </a:t>
            </a:r>
          </a:p>
        </p:txBody>
      </p:sp>
    </p:spTree>
    <p:extLst>
      <p:ext uri="{BB962C8B-B14F-4D97-AF65-F5344CB8AC3E}">
        <p14:creationId xmlns:p14="http://schemas.microsoft.com/office/powerpoint/2010/main" val="3659860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8A0C6-39A1-8AA0-157F-732C9A382052}"/>
              </a:ext>
            </a:extLst>
          </p:cNvPr>
          <p:cNvSpPr>
            <a:spLocks noGrp="1"/>
          </p:cNvSpPr>
          <p:nvPr>
            <p:ph type="title"/>
          </p:nvPr>
        </p:nvSpPr>
        <p:spPr/>
        <p:txBody>
          <a:bodyPr/>
          <a:lstStyle/>
          <a:p>
            <a:pPr algn="ctr"/>
            <a:r>
              <a:rPr lang="el-GR" dirty="0"/>
              <a:t>ΑΛΛΑ</a:t>
            </a:r>
            <a:r>
              <a:rPr lang="en-US" dirty="0"/>
              <a:t>: </a:t>
            </a:r>
            <a:endParaRPr lang="el-GR" dirty="0"/>
          </a:p>
        </p:txBody>
      </p:sp>
      <p:sp>
        <p:nvSpPr>
          <p:cNvPr id="3" name="Θέση περιεχομένου 2">
            <a:extLst>
              <a:ext uri="{FF2B5EF4-FFF2-40B4-BE49-F238E27FC236}">
                <a16:creationId xmlns:a16="http://schemas.microsoft.com/office/drawing/2014/main" id="{D3444663-3B05-3F1B-1ADC-0FD929B94F00}"/>
              </a:ext>
            </a:extLst>
          </p:cNvPr>
          <p:cNvSpPr>
            <a:spLocks noGrp="1"/>
          </p:cNvSpPr>
          <p:nvPr>
            <p:ph sz="half" idx="1"/>
          </p:nvPr>
        </p:nvSpPr>
        <p:spPr>
          <a:xfrm>
            <a:off x="838200" y="1387011"/>
            <a:ext cx="5181600" cy="4789952"/>
          </a:xfrm>
        </p:spPr>
        <p:txBody>
          <a:bodyPr>
            <a:normAutofit lnSpcReduction="10000"/>
          </a:bodyPr>
          <a:lstStyle/>
          <a:p>
            <a:pPr marL="0" indent="0" algn="ctr">
              <a:buNone/>
            </a:pPr>
            <a:r>
              <a:rPr lang="el-GR" dirty="0"/>
              <a:t>ΣΤΟΝ ΑΡΙΣΤΟΤΕΛΗ </a:t>
            </a:r>
          </a:p>
          <a:p>
            <a:pPr marL="0" indent="0">
              <a:buNone/>
            </a:pPr>
            <a:r>
              <a:rPr lang="el-GR" dirty="0"/>
              <a:t> 1. Η λειτουργία του ηθικού επιχειρήματος είναι ουσιωδώς διαλεκτική και αμοιβαία. </a:t>
            </a:r>
          </a:p>
          <a:p>
            <a:pPr marL="0" indent="0">
              <a:buNone/>
            </a:pPr>
            <a:endParaRPr lang="el-GR" dirty="0"/>
          </a:p>
          <a:p>
            <a:pPr marL="0" indent="0">
              <a:buNone/>
            </a:pPr>
            <a:r>
              <a:rPr lang="el-GR" dirty="0"/>
              <a:t>2. Απαιτεί κοινότητα ίσων, εκ των οποίων όλοι είναι και ασθενείς και γιατροί. Δηλαδή ο ίδιος ο ασθενής είναι και αυτός που θα θεραπεύσει τον εαυτό του. </a:t>
            </a:r>
          </a:p>
          <a:p>
            <a:pPr marL="0" indent="0">
              <a:buNone/>
            </a:pPr>
            <a:r>
              <a:rPr lang="el-GR" dirty="0"/>
              <a:t>3. Το πρακτικό όφελος του ηθικού επιχειρήματος είναι αξεχώριστο από τον διαλεκτικό έλεγχο των αντίθετων απόψεων. </a:t>
            </a:r>
          </a:p>
        </p:txBody>
      </p:sp>
      <p:sp>
        <p:nvSpPr>
          <p:cNvPr id="4" name="Θέση περιεχομένου 3">
            <a:extLst>
              <a:ext uri="{FF2B5EF4-FFF2-40B4-BE49-F238E27FC236}">
                <a16:creationId xmlns:a16="http://schemas.microsoft.com/office/drawing/2014/main" id="{A0A009C4-E15B-84D8-B2EC-BA566E3253A9}"/>
              </a:ext>
            </a:extLst>
          </p:cNvPr>
          <p:cNvSpPr>
            <a:spLocks noGrp="1"/>
          </p:cNvSpPr>
          <p:nvPr>
            <p:ph sz="half" idx="2"/>
          </p:nvPr>
        </p:nvSpPr>
        <p:spPr>
          <a:xfrm>
            <a:off x="6172200" y="1387011"/>
            <a:ext cx="5181600" cy="4789952"/>
          </a:xfrm>
        </p:spPr>
        <p:txBody>
          <a:bodyPr>
            <a:normAutofit lnSpcReduction="10000"/>
          </a:bodyPr>
          <a:lstStyle/>
          <a:p>
            <a:pPr marL="0" indent="0" algn="ctr">
              <a:buNone/>
            </a:pPr>
            <a:r>
              <a:rPr lang="el-GR" dirty="0"/>
              <a:t>ΣΤΟΝ ΕΠΙΚΟΥΡΟ</a:t>
            </a:r>
          </a:p>
          <a:p>
            <a:pPr marL="514350" indent="-514350">
              <a:buAutoNum type="arabicPeriod"/>
            </a:pPr>
            <a:r>
              <a:rPr lang="el-GR" dirty="0"/>
              <a:t>Τα χαρακτηριστικά της αριστοτελικής φιλοσοφικής πρακτικής για τον Επίκουρο είναι </a:t>
            </a:r>
            <a:r>
              <a:rPr lang="el-GR" b="1" dirty="0"/>
              <a:t>μη ιατρικές διαδικαστικές αρετές.  </a:t>
            </a:r>
          </a:p>
          <a:p>
            <a:pPr marL="0" indent="0">
              <a:buNone/>
            </a:pPr>
            <a:r>
              <a:rPr lang="el-GR" dirty="0"/>
              <a:t> Είναι ανάλγητες, αφού υπάρχει ένα άλλο είδος φιλοσοφίας –εννοεί την δική του- που μπορεί να υπηρετήσει την ανθρώπινη ανάγκη και είναι μεγαλύτερης εμβέλειας. </a:t>
            </a:r>
          </a:p>
          <a:p>
            <a:pPr marL="0" indent="0">
              <a:buNone/>
            </a:pPr>
            <a:endParaRPr lang="el-GR" dirty="0"/>
          </a:p>
          <a:p>
            <a:pPr marL="0" indent="0">
              <a:buNone/>
            </a:pPr>
            <a:r>
              <a:rPr lang="el-GR" dirty="0"/>
              <a:t> * η αριστοτελική παιδεία δεν μπορεί να διαχυθεί στην κοινωνία </a:t>
            </a:r>
            <a:r>
              <a:rPr lang="en-US" dirty="0"/>
              <a:t>ꞏ</a:t>
            </a:r>
            <a:endParaRPr lang="el-GR" dirty="0"/>
          </a:p>
          <a:p>
            <a:pPr marL="0" indent="0">
              <a:buNone/>
            </a:pPr>
            <a:r>
              <a:rPr lang="el-GR" dirty="0"/>
              <a:t>απαιτεί υπόβαθρο εκπαίδευσης και κινήτρων άμεσα συσχετισμένων με την ταξική θέση και με τις τοπικές ή εθνικές παραδόσεις. </a:t>
            </a:r>
          </a:p>
        </p:txBody>
      </p:sp>
    </p:spTree>
    <p:extLst>
      <p:ext uri="{BB962C8B-B14F-4D97-AF65-F5344CB8AC3E}">
        <p14:creationId xmlns:p14="http://schemas.microsoft.com/office/powerpoint/2010/main" val="205027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2175D7-322A-DF8E-811D-6C4614AE7121}"/>
              </a:ext>
            </a:extLst>
          </p:cNvPr>
          <p:cNvSpPr>
            <a:spLocks noGrp="1"/>
          </p:cNvSpPr>
          <p:nvPr>
            <p:ph type="title"/>
          </p:nvPr>
        </p:nvSpPr>
        <p:spPr/>
        <p:txBody>
          <a:bodyPr/>
          <a:lstStyle/>
          <a:p>
            <a:pPr algn="ctr"/>
            <a:r>
              <a:rPr lang="el-GR" dirty="0"/>
              <a:t>ΚΡΙΤΙΚΗ ΑΡΙΣΤΟΤΕΛΙΚΟΥ</a:t>
            </a:r>
          </a:p>
        </p:txBody>
      </p:sp>
      <p:sp>
        <p:nvSpPr>
          <p:cNvPr id="3" name="Θέση περιεχομένου 2">
            <a:extLst>
              <a:ext uri="{FF2B5EF4-FFF2-40B4-BE49-F238E27FC236}">
                <a16:creationId xmlns:a16="http://schemas.microsoft.com/office/drawing/2014/main" id="{0CB7FC74-35D9-2E95-6A89-E76B8CFA4F3F}"/>
              </a:ext>
            </a:extLst>
          </p:cNvPr>
          <p:cNvSpPr>
            <a:spLocks noGrp="1"/>
          </p:cNvSpPr>
          <p:nvPr>
            <p:ph idx="1"/>
          </p:nvPr>
        </p:nvSpPr>
        <p:spPr/>
        <p:txBody>
          <a:bodyPr>
            <a:normAutofit fontScale="92500"/>
          </a:bodyPr>
          <a:lstStyle/>
          <a:p>
            <a:pPr marL="0" indent="0">
              <a:buNone/>
            </a:pPr>
            <a:r>
              <a:rPr lang="el-GR" dirty="0"/>
              <a:t>   </a:t>
            </a:r>
            <a:r>
              <a:rPr lang="el-GR" sz="2400" dirty="0"/>
              <a:t>Συμφωνεί με τον Επίκουρο πως η αναλυτική και διαλεκτική φιλοσοφία, την οποία αντιπροσωπεύει, είναι μικρής  εμβέλειας. </a:t>
            </a:r>
          </a:p>
          <a:p>
            <a:pPr marL="0" indent="0">
              <a:buNone/>
            </a:pPr>
            <a:endParaRPr lang="el-GR" sz="2400" dirty="0"/>
          </a:p>
          <a:p>
            <a:pPr marL="0" indent="0">
              <a:buNone/>
            </a:pPr>
            <a:r>
              <a:rPr lang="el-GR" sz="2400" dirty="0"/>
              <a:t>Για το είδος αυτό η σχολαστικότητα και η σαφήνεια εξυπηρετούν το μεγαλύτερο πρακτικό όφελος. Η επιχειρηματολογία του Αριστοτέλη εξυπηρετούν την επιλογή του στις φιλοσοφικές αναζητήσεις του και αποφέρουν κέρδος. </a:t>
            </a:r>
          </a:p>
          <a:p>
            <a:pPr marL="0" indent="0">
              <a:buNone/>
            </a:pPr>
            <a:r>
              <a:rPr lang="el-GR" sz="2400" dirty="0"/>
              <a:t> Αλώστε, τα μεγάλα και αξιομνημόνευτα έργα στην επικούρεια φιλοσοφία είναι έτσι, επειδή ανταποκρίνονται στα ίδια πρότυπα. </a:t>
            </a:r>
          </a:p>
          <a:p>
            <a:pPr marL="0" indent="0">
              <a:buNone/>
            </a:pPr>
            <a:r>
              <a:rPr lang="el-GR" sz="2400" dirty="0"/>
              <a:t> Η αριστοτελική φιλοσοφία ονομάζεται καλή φιλοσοφία, γιατί στοχεύει στο να εμπεδώσουμε πραγματικά τις πιο ευλογοφανείς και κραταιές εικόνες της ανθρώπινης αριστείας, λειτουργικότητας , της κοινωνικής δικαιοσύνης.  </a:t>
            </a:r>
          </a:p>
          <a:p>
            <a:pPr marL="0" indent="0">
              <a:buNone/>
            </a:pPr>
            <a:endParaRPr lang="el-GR" dirty="0"/>
          </a:p>
        </p:txBody>
      </p:sp>
    </p:spTree>
    <p:extLst>
      <p:ext uri="{BB962C8B-B14F-4D97-AF65-F5344CB8AC3E}">
        <p14:creationId xmlns:p14="http://schemas.microsoft.com/office/powerpoint/2010/main" val="1549513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44A9AB-6936-4B7E-724D-83117D171D52}"/>
              </a:ext>
            </a:extLst>
          </p:cNvPr>
          <p:cNvSpPr>
            <a:spLocks noGrp="1"/>
          </p:cNvSpPr>
          <p:nvPr>
            <p:ph type="title"/>
          </p:nvPr>
        </p:nvSpPr>
        <p:spPr/>
        <p:txBody>
          <a:bodyPr>
            <a:normAutofit fontScale="90000"/>
          </a:bodyPr>
          <a:lstStyle/>
          <a:p>
            <a:r>
              <a:rPr lang="el-GR" dirty="0"/>
              <a:t> Η ΑΡΙΣΤΟΤΕΛΙΚΗ ΦΙΛΟΣΟΦΙΑ ΚΑΘΟΔΗΓΕΙ ΣΤΗΝ ΔΗΜΟΣΙΑ ΖΩΗ </a:t>
            </a:r>
          </a:p>
        </p:txBody>
      </p:sp>
      <p:sp>
        <p:nvSpPr>
          <p:cNvPr id="3" name="Θέση περιεχομένου 2">
            <a:extLst>
              <a:ext uri="{FF2B5EF4-FFF2-40B4-BE49-F238E27FC236}">
                <a16:creationId xmlns:a16="http://schemas.microsoft.com/office/drawing/2014/main" id="{A8BC2626-7B2E-0560-41D1-6078535EAB94}"/>
              </a:ext>
            </a:extLst>
          </p:cNvPr>
          <p:cNvSpPr>
            <a:spLocks noGrp="1"/>
          </p:cNvSpPr>
          <p:nvPr>
            <p:ph idx="1"/>
          </p:nvPr>
        </p:nvSpPr>
        <p:spPr/>
        <p:txBody>
          <a:bodyPr/>
          <a:lstStyle/>
          <a:p>
            <a:pPr marL="0" indent="0">
              <a:buNone/>
            </a:pPr>
            <a:r>
              <a:rPr lang="el-GR" dirty="0"/>
              <a:t>  Προσφέρει σοβαρή βοήθεια σε δικαστές, νομοθέτες, οικονομολόγους, πολιτικούς. </a:t>
            </a:r>
          </a:p>
          <a:p>
            <a:pPr marL="0" indent="0">
              <a:buNone/>
            </a:pPr>
            <a:endParaRPr lang="el-GR" dirty="0"/>
          </a:p>
          <a:p>
            <a:pPr marL="0" indent="0">
              <a:buNone/>
            </a:pPr>
            <a:r>
              <a:rPr lang="el-GR" dirty="0"/>
              <a:t> Αυτοί στον βαθμό που θα αξιοποιήσουν τα αποτελέσματα της φιλοσοφικής έρευνας και θα τα εφαρμόσουν θα σχεδιάσουν τους κοινωνικούς θεσμούς.</a:t>
            </a:r>
          </a:p>
          <a:p>
            <a:pPr marL="0" indent="0">
              <a:buNone/>
            </a:pPr>
            <a:r>
              <a:rPr lang="el-GR" dirty="0"/>
              <a:t> Ταυτόχρονα κομίζουν τα οφέλη της φιλοσοφίας σε πολλούς ανθρώπους που δεν πρόκειται ποτέ να μελετήσουν φιλοσοφία. </a:t>
            </a:r>
          </a:p>
        </p:txBody>
      </p:sp>
    </p:spTree>
    <p:extLst>
      <p:ext uri="{BB962C8B-B14F-4D97-AF65-F5344CB8AC3E}">
        <p14:creationId xmlns:p14="http://schemas.microsoft.com/office/powerpoint/2010/main" val="197314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AAFAD8-B918-2EDD-6B2D-77778E72BB87}"/>
              </a:ext>
            </a:extLst>
          </p:cNvPr>
          <p:cNvSpPr>
            <a:spLocks noGrp="1"/>
          </p:cNvSpPr>
          <p:nvPr>
            <p:ph type="title"/>
          </p:nvPr>
        </p:nvSpPr>
        <p:spPr/>
        <p:txBody>
          <a:bodyPr/>
          <a:lstStyle/>
          <a:p>
            <a:pPr algn="ctr"/>
            <a:r>
              <a:rPr lang="el-GR" dirty="0"/>
              <a:t>ΚΡΙΤΙΚΗ ΣΤΟΝ ΕΠΙΚΟΥΡΙΣΜΟ</a:t>
            </a:r>
          </a:p>
        </p:txBody>
      </p:sp>
      <p:sp>
        <p:nvSpPr>
          <p:cNvPr id="3" name="Θέση περιεχομένου 2">
            <a:extLst>
              <a:ext uri="{FF2B5EF4-FFF2-40B4-BE49-F238E27FC236}">
                <a16:creationId xmlns:a16="http://schemas.microsoft.com/office/drawing/2014/main" id="{496C0291-F314-CA26-12B9-3DC2B22C0516}"/>
              </a:ext>
            </a:extLst>
          </p:cNvPr>
          <p:cNvSpPr>
            <a:spLocks noGrp="1"/>
          </p:cNvSpPr>
          <p:nvPr>
            <p:ph idx="1"/>
          </p:nvPr>
        </p:nvSpPr>
        <p:spPr/>
        <p:txBody>
          <a:bodyPr>
            <a:normAutofit/>
          </a:bodyPr>
          <a:lstStyle/>
          <a:p>
            <a:pPr marL="0" indent="0">
              <a:buNone/>
            </a:pPr>
            <a:r>
              <a:rPr lang="el-GR" dirty="0"/>
              <a:t>  Ο επικουρισμός ισχυρίζεται πως ο αριστοτελισμός δεν μπορεί να βοηθήσει, επειδή περιόρισε την φιλοσοφία και την κοινωνία, προκειμένου να διαφυλάξει την αταραξία μια μικρής ομάδας ατόμων. </a:t>
            </a:r>
          </a:p>
          <a:p>
            <a:pPr marL="0" indent="0">
              <a:buNone/>
            </a:pPr>
            <a:endParaRPr lang="el-GR" dirty="0"/>
          </a:p>
          <a:p>
            <a:pPr marL="0" indent="0">
              <a:buNone/>
            </a:pPr>
            <a:r>
              <a:rPr lang="el-GR" dirty="0"/>
              <a:t>Ο επικουρισμός ξεπερνά τον αριστοτελισμό με την εμβρίθεια της ανάλυσης του για τα συναισθήματα και τις επιθυμίες, με την αναγνώριση των ασυνείδητων διεργασιών και κινήτρων, με την διεισδυτική  κριτική της διαμόρφωσης επιθυμιών και προτιμήσεων σε κοινωνίες που διακατέχονται από εμμονή με τον πλούτο και το κοινωνικό κύρος. </a:t>
            </a:r>
          </a:p>
          <a:p>
            <a:pPr marL="0" indent="0">
              <a:buNone/>
            </a:pPr>
            <a:endParaRPr lang="el-GR" dirty="0"/>
          </a:p>
          <a:p>
            <a:pPr marL="0" indent="0">
              <a:buNone/>
            </a:pPr>
            <a:r>
              <a:rPr lang="el-GR" dirty="0"/>
              <a:t>Επίσης, πάντα χρειάζεται στην μελέτη του επικουρισμού έλεγχος για να αποφευχθεί οποιαδήποτε χαλάρωση στην άσκηση της διαλεκτικής επιχειρηματολογίας.     </a:t>
            </a:r>
          </a:p>
          <a:p>
            <a:pPr marL="0" indent="0">
              <a:buNone/>
            </a:pPr>
            <a:endParaRPr lang="el-GR" dirty="0"/>
          </a:p>
        </p:txBody>
      </p:sp>
    </p:spTree>
    <p:extLst>
      <p:ext uri="{BB962C8B-B14F-4D97-AF65-F5344CB8AC3E}">
        <p14:creationId xmlns:p14="http://schemas.microsoft.com/office/powerpoint/2010/main" val="176289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A1B0C6-9FD6-7F98-BF75-9CB3D84B565C}"/>
              </a:ext>
            </a:extLst>
          </p:cNvPr>
          <p:cNvSpPr>
            <a:spLocks noGrp="1"/>
          </p:cNvSpPr>
          <p:nvPr>
            <p:ph type="title"/>
          </p:nvPr>
        </p:nvSpPr>
        <p:spPr/>
        <p:txBody>
          <a:bodyPr/>
          <a:lstStyle/>
          <a:p>
            <a:r>
              <a:rPr lang="el-GR" dirty="0"/>
              <a:t>    ΟΠΩΣ ΕΝΑΣ ΣΩΣΤΟΣ ΨΥΧΑΝΑΛΥΤΗΣ …</a:t>
            </a:r>
          </a:p>
        </p:txBody>
      </p:sp>
      <p:sp>
        <p:nvSpPr>
          <p:cNvPr id="3" name="Θέση περιεχομένου 2">
            <a:extLst>
              <a:ext uri="{FF2B5EF4-FFF2-40B4-BE49-F238E27FC236}">
                <a16:creationId xmlns:a16="http://schemas.microsoft.com/office/drawing/2014/main" id="{3695C18A-1DFC-3EEC-7A02-DC6E21C31D4B}"/>
              </a:ext>
            </a:extLst>
          </p:cNvPr>
          <p:cNvSpPr>
            <a:spLocks noGrp="1"/>
          </p:cNvSpPr>
          <p:nvPr>
            <p:ph idx="1"/>
          </p:nvPr>
        </p:nvSpPr>
        <p:spPr/>
        <p:txBody>
          <a:bodyPr/>
          <a:lstStyle/>
          <a:p>
            <a:r>
              <a:rPr lang="el-GR" dirty="0"/>
              <a:t>   Έτσι κι ο Επίκουρος αντιμετωπίζει την ασυνεπή </a:t>
            </a:r>
            <a:r>
              <a:rPr lang="el-GR" dirty="0" err="1"/>
              <a:t>Νικίδιον</a:t>
            </a:r>
            <a:r>
              <a:rPr lang="en-US" dirty="0"/>
              <a:t>: </a:t>
            </a:r>
            <a:r>
              <a:rPr lang="el-GR" dirty="0"/>
              <a:t>αξιοποιεί τις δυνατότητες που του παρέχονται από την κοινότητα του Κήπου, το </a:t>
            </a:r>
            <a:r>
              <a:rPr lang="el-GR" dirty="0" err="1"/>
              <a:t>συμφιλοσοφείν</a:t>
            </a:r>
            <a:r>
              <a:rPr lang="el-GR" dirty="0"/>
              <a:t> και τους στενούς οικογενειακούς δεσμούς που διατηρούσαν τα μέλη. </a:t>
            </a:r>
          </a:p>
          <a:p>
            <a:endParaRPr lang="el-GR" dirty="0"/>
          </a:p>
          <a:p>
            <a:pPr marL="0" indent="0">
              <a:buNone/>
            </a:pPr>
            <a:r>
              <a:rPr lang="el-GR" dirty="0"/>
              <a:t>     Αν η </a:t>
            </a:r>
            <a:r>
              <a:rPr lang="el-GR" dirty="0" err="1"/>
              <a:t>Νικίδιον</a:t>
            </a:r>
            <a:r>
              <a:rPr lang="el-GR" dirty="0"/>
              <a:t>/ ασθενής  δεν είναι συνεπής στα μαθήματα της/ συνεδρίες , ο Επίκουρος/ ψυχαναλυτής προσεγγίζει την κοινότητα/ οικογένεια, με στόχο κι αυτοί να βοηθήσουν. </a:t>
            </a:r>
          </a:p>
        </p:txBody>
      </p:sp>
    </p:spTree>
    <p:extLst>
      <p:ext uri="{BB962C8B-B14F-4D97-AF65-F5344CB8AC3E}">
        <p14:creationId xmlns:p14="http://schemas.microsoft.com/office/powerpoint/2010/main" val="356792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B23636-1622-55BC-61EF-FBF195154851}"/>
              </a:ext>
            </a:extLst>
          </p:cNvPr>
          <p:cNvSpPr>
            <a:spLocks noGrp="1"/>
          </p:cNvSpPr>
          <p:nvPr>
            <p:ph type="title"/>
          </p:nvPr>
        </p:nvSpPr>
        <p:spPr/>
        <p:txBody>
          <a:bodyPr/>
          <a:lstStyle/>
          <a:p>
            <a:r>
              <a:rPr lang="el-GR" dirty="0"/>
              <a:t>   ΠΑΡΕΜΒΑΣΗ ΣΤΑ ΠΡΟΣΩΠΙΚΑ ΔΕΔΟΜΕΝΑ ΤΗΣ ΝΙΚΙΔΙΟΝ</a:t>
            </a:r>
            <a:r>
              <a:rPr lang="en-US" dirty="0"/>
              <a:t>;</a:t>
            </a:r>
            <a:endParaRPr lang="el-GR" dirty="0"/>
          </a:p>
        </p:txBody>
      </p:sp>
      <p:sp>
        <p:nvSpPr>
          <p:cNvPr id="3" name="Θέση περιεχομένου 2">
            <a:extLst>
              <a:ext uri="{FF2B5EF4-FFF2-40B4-BE49-F238E27FC236}">
                <a16:creationId xmlns:a16="http://schemas.microsoft.com/office/drawing/2014/main" id="{218E439B-AC6C-1157-9DD0-13485F54073F}"/>
              </a:ext>
            </a:extLst>
          </p:cNvPr>
          <p:cNvSpPr>
            <a:spLocks noGrp="1"/>
          </p:cNvSpPr>
          <p:nvPr>
            <p:ph idx="1"/>
          </p:nvPr>
        </p:nvSpPr>
        <p:spPr/>
        <p:txBody>
          <a:bodyPr/>
          <a:lstStyle/>
          <a:p>
            <a:pPr marL="0" indent="0">
              <a:buNone/>
            </a:pPr>
            <a:r>
              <a:rPr lang="en-US" dirty="0"/>
              <a:t>    </a:t>
            </a:r>
            <a:r>
              <a:rPr lang="el-GR" dirty="0"/>
              <a:t>Εκτός από το γεγονός ότι οι αρχαίοι Έλληνες ήταν χαλαροί σε σχέση με τα προσωπικά δεδομένα, </a:t>
            </a:r>
          </a:p>
          <a:p>
            <a:pPr marL="0" indent="0">
              <a:buNone/>
            </a:pPr>
            <a:r>
              <a:rPr lang="el-GR" dirty="0"/>
              <a:t> Η ΕΠΙΤΑΚΤΙΚΟΤΗΤΑ ΤΗΣ ΚΑΤΑΣΤΑΣΗΣ ΤΗΣ ΝΙΚΙΔΙΟΝ ΠΟΥ ΧΡΗΖΕΙ ΑΜΕΣΗΣ ΙΑΣΗΣ, αποποινικοποιεί την βίαιη παρέμβαση του στενότερου περιβάλλοντος της στην ασθένεια της ψυχής της. </a:t>
            </a:r>
          </a:p>
          <a:p>
            <a:pPr marL="0" indent="0">
              <a:buNone/>
            </a:pPr>
            <a:r>
              <a:rPr lang="el-GR" dirty="0"/>
              <a:t> Έτσι, θα μπορούσαμε να συναγάγουμε το συμπέρασμα πως η θεραπεία  της </a:t>
            </a:r>
            <a:r>
              <a:rPr lang="el-GR" dirty="0" err="1"/>
              <a:t>Νικίδιον</a:t>
            </a:r>
            <a:r>
              <a:rPr lang="el-GR" dirty="0"/>
              <a:t> ( η οποία θυμίζουμε είναι η </a:t>
            </a:r>
            <a:r>
              <a:rPr lang="el-GR" dirty="0" err="1"/>
              <a:t>ηρωίδα</a:t>
            </a:r>
            <a:r>
              <a:rPr lang="el-GR" dirty="0"/>
              <a:t> της συγγραφέα και στην θέση της οποίας βρίσκεται ο κάθε μαθητής -ασθενής) είναι υπόθεση συλλογική</a:t>
            </a:r>
          </a:p>
        </p:txBody>
      </p:sp>
    </p:spTree>
    <p:extLst>
      <p:ext uri="{BB962C8B-B14F-4D97-AF65-F5344CB8AC3E}">
        <p14:creationId xmlns:p14="http://schemas.microsoft.com/office/powerpoint/2010/main" val="11009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25396E-5385-5F5D-ABB0-7CC7C6670EE9}"/>
              </a:ext>
            </a:extLst>
          </p:cNvPr>
          <p:cNvSpPr>
            <a:spLocks noGrp="1"/>
          </p:cNvSpPr>
          <p:nvPr>
            <p:ph type="title"/>
          </p:nvPr>
        </p:nvSpPr>
        <p:spPr/>
        <p:txBody>
          <a:bodyPr/>
          <a:lstStyle/>
          <a:p>
            <a:pPr algn="ctr"/>
            <a:r>
              <a:rPr lang="el-GR" dirty="0"/>
              <a:t>        ΦΙΛΟΦΙΛΟΣ </a:t>
            </a:r>
          </a:p>
        </p:txBody>
      </p:sp>
      <p:sp>
        <p:nvSpPr>
          <p:cNvPr id="3" name="Θέση περιεχομένου 2">
            <a:extLst>
              <a:ext uri="{FF2B5EF4-FFF2-40B4-BE49-F238E27FC236}">
                <a16:creationId xmlns:a16="http://schemas.microsoft.com/office/drawing/2014/main" id="{E985A884-703B-C603-109D-176769E5486F}"/>
              </a:ext>
            </a:extLst>
          </p:cNvPr>
          <p:cNvSpPr>
            <a:spLocks noGrp="1"/>
          </p:cNvSpPr>
          <p:nvPr>
            <p:ph idx="1"/>
          </p:nvPr>
        </p:nvSpPr>
        <p:spPr/>
        <p:txBody>
          <a:bodyPr/>
          <a:lstStyle/>
          <a:p>
            <a:pPr marL="0" indent="0">
              <a:buNone/>
            </a:pPr>
            <a:r>
              <a:rPr lang="el-GR" dirty="0"/>
              <a:t>    Σε μια επιστολή του ο Επίκουρος προς έναν </a:t>
            </a:r>
            <a:r>
              <a:rPr lang="el-GR" dirty="0" err="1"/>
              <a:t>Πολύαινο</a:t>
            </a:r>
            <a:r>
              <a:rPr lang="el-GR" dirty="0"/>
              <a:t> που έβλεπε τον </a:t>
            </a:r>
            <a:r>
              <a:rPr lang="el-GR" dirty="0" err="1"/>
              <a:t>Απολλωνίδη</a:t>
            </a:r>
            <a:r>
              <a:rPr lang="el-GR" dirty="0"/>
              <a:t> να ήταν ασυνεπής (όπως η δική μας </a:t>
            </a:r>
            <a:r>
              <a:rPr lang="el-GR" dirty="0" err="1"/>
              <a:t>Νιίδιον</a:t>
            </a:r>
            <a:r>
              <a:rPr lang="el-GR" dirty="0"/>
              <a:t>) όχι μόνο δεν θεωρεί διαβολέα κάποιον που θέλει να διορθώσει τον φίλο του, αλλά τον θεωρεί άνθρωπο </a:t>
            </a:r>
            <a:r>
              <a:rPr lang="el-GR" dirty="0" err="1"/>
              <a:t>φιλόφιλον</a:t>
            </a:r>
            <a:r>
              <a:rPr lang="el-GR" dirty="0"/>
              <a:t>, άνθρωπο δηλαδή που αγαπά τον φίλο του.</a:t>
            </a:r>
          </a:p>
          <a:p>
            <a:pPr marL="0" indent="0">
              <a:buNone/>
            </a:pPr>
            <a:endParaRPr lang="el-GR" dirty="0"/>
          </a:p>
          <a:p>
            <a:pPr marL="0" indent="0">
              <a:buNone/>
            </a:pPr>
            <a:r>
              <a:rPr lang="el-GR" dirty="0"/>
              <a:t>Πολλές φορές ο θεραπευμένος είτε στην φιλοσοφία, είτε στην ιατρική, αποκρύπτει το πραγματικό σύμπτωμα από τον θεραπευτή του, τον γιατρό δηλαδή είτε της ψυχής είτε του σώματος του. </a:t>
            </a:r>
          </a:p>
          <a:p>
            <a:pPr marL="0" indent="0">
              <a:buNone/>
            </a:pPr>
            <a:r>
              <a:rPr lang="el-GR" dirty="0"/>
              <a:t>   Ο φίλος μπορεί να βοηθήσει για την ίαση μιας κρυφής πληγής.   </a:t>
            </a:r>
          </a:p>
        </p:txBody>
      </p:sp>
    </p:spTree>
    <p:extLst>
      <p:ext uri="{BB962C8B-B14F-4D97-AF65-F5344CB8AC3E}">
        <p14:creationId xmlns:p14="http://schemas.microsoft.com/office/powerpoint/2010/main" val="363461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F3995-589D-B13E-6024-53C4C32B9EF2}"/>
              </a:ext>
            </a:extLst>
          </p:cNvPr>
          <p:cNvSpPr>
            <a:spLocks noGrp="1"/>
          </p:cNvSpPr>
          <p:nvPr>
            <p:ph type="title"/>
          </p:nvPr>
        </p:nvSpPr>
        <p:spPr/>
        <p:txBody>
          <a:bodyPr/>
          <a:lstStyle/>
          <a:p>
            <a:pPr algn="ctr"/>
            <a:r>
              <a:rPr lang="el-GR" dirty="0"/>
              <a:t>9-10. ΤΑ ΕΠΙΧΕΙΡΗΜΑΤΑ </a:t>
            </a:r>
          </a:p>
        </p:txBody>
      </p:sp>
      <p:sp>
        <p:nvSpPr>
          <p:cNvPr id="3" name="Θέση περιεχομένου 2">
            <a:extLst>
              <a:ext uri="{FF2B5EF4-FFF2-40B4-BE49-F238E27FC236}">
                <a16:creationId xmlns:a16="http://schemas.microsoft.com/office/drawing/2014/main" id="{5C0875EC-FD45-BF38-F9FC-B7EBFE5C2CD8}"/>
              </a:ext>
            </a:extLst>
          </p:cNvPr>
          <p:cNvSpPr>
            <a:spLocks noGrp="1"/>
          </p:cNvSpPr>
          <p:nvPr>
            <p:ph idx="1"/>
          </p:nvPr>
        </p:nvSpPr>
        <p:spPr/>
        <p:txBody>
          <a:bodyPr/>
          <a:lstStyle/>
          <a:p>
            <a:pPr marL="0" indent="0" algn="ctr">
              <a:buNone/>
            </a:pPr>
            <a:r>
              <a:rPr lang="el-GR" dirty="0"/>
              <a:t>ΤΑ ΕΠΙΧΕΙΡΗΜΑΤΑ ΤΗΣ ΕΠΙΚΟΥΡΕΙΑΣ ΦΙΛΟΣΟΦΙΑΣ</a:t>
            </a:r>
          </a:p>
          <a:p>
            <a:pPr marL="0" indent="0">
              <a:buNone/>
            </a:pPr>
            <a:r>
              <a:rPr lang="el-GR" dirty="0"/>
              <a:t> υπενθυμίζουν στον μαθητή πόσο αναγκαία και επαρκή είναι τα ιδιά για την σωτήρια- θεραπεία του. Το ίδιο το περιεχόμενο των επιχειρημάτων σχολιάζει την αποτελεσματικότητα τους  </a:t>
            </a:r>
          </a:p>
          <a:p>
            <a:pPr algn="ctr"/>
            <a:endParaRPr lang="el-GR" dirty="0"/>
          </a:p>
        </p:txBody>
      </p:sp>
    </p:spTree>
    <p:extLst>
      <p:ext uri="{BB962C8B-B14F-4D97-AF65-F5344CB8AC3E}">
        <p14:creationId xmlns:p14="http://schemas.microsoft.com/office/powerpoint/2010/main" val="421419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EB8BA9-C729-1040-8F6E-B3AFF883E8B8}"/>
              </a:ext>
            </a:extLst>
          </p:cNvPr>
          <p:cNvSpPr>
            <a:spLocks noGrp="1"/>
          </p:cNvSpPr>
          <p:nvPr>
            <p:ph type="title"/>
          </p:nvPr>
        </p:nvSpPr>
        <p:spPr/>
        <p:txBody>
          <a:bodyPr/>
          <a:lstStyle/>
          <a:p>
            <a:pPr algn="ctr"/>
            <a:r>
              <a:rPr lang="el-GR" dirty="0"/>
              <a:t> Η ΦΙΛΟΣΟΦΙΚΗ ΠΡΑΚΤΙΚΗ</a:t>
            </a:r>
            <a:br>
              <a:rPr lang="el-GR" dirty="0"/>
            </a:br>
            <a:r>
              <a:rPr lang="el-GR" dirty="0"/>
              <a:t>Η ΟΥΣΙΑΣΤΙΚΟΤΕΡΗ ΑΝΤΙΘΕΣΗ   </a:t>
            </a:r>
          </a:p>
        </p:txBody>
      </p:sp>
      <p:sp>
        <p:nvSpPr>
          <p:cNvPr id="3" name="Θέση περιεχομένου 2">
            <a:extLst>
              <a:ext uri="{FF2B5EF4-FFF2-40B4-BE49-F238E27FC236}">
                <a16:creationId xmlns:a16="http://schemas.microsoft.com/office/drawing/2014/main" id="{E460FCAD-6957-9630-3DE8-F034F786E971}"/>
              </a:ext>
            </a:extLst>
          </p:cNvPr>
          <p:cNvSpPr>
            <a:spLocks noGrp="1"/>
          </p:cNvSpPr>
          <p:nvPr>
            <p:ph sz="half" idx="1"/>
          </p:nvPr>
        </p:nvSpPr>
        <p:spPr/>
        <p:txBody>
          <a:bodyPr>
            <a:normAutofit/>
          </a:bodyPr>
          <a:lstStyle/>
          <a:p>
            <a:pPr marL="0" indent="0" algn="ctr">
              <a:buNone/>
            </a:pPr>
            <a:r>
              <a:rPr lang="el-GR" dirty="0"/>
              <a:t>ΣΤΟΝ ΕΠΙΚΟΥΡΟ</a:t>
            </a:r>
          </a:p>
          <a:p>
            <a:pPr marL="0" indent="0" algn="ctr">
              <a:buNone/>
            </a:pPr>
            <a:r>
              <a:rPr lang="el-GR" dirty="0"/>
              <a:t>Είναι άτεγκτη και δεν επιδέχεται αξιολογήσεις </a:t>
            </a:r>
          </a:p>
          <a:p>
            <a:pPr marL="0" indent="0" algn="ctr">
              <a:buNone/>
            </a:pPr>
            <a:endParaRPr lang="el-GR" dirty="0"/>
          </a:p>
          <a:p>
            <a:pPr marL="0" indent="0" algn="ctr">
              <a:buNone/>
            </a:pPr>
            <a:r>
              <a:rPr lang="el-GR" dirty="0"/>
              <a:t>Αυτός που θέλει να θεραπευτεί με την εισαγωγή του στην επικούρεια πρακτική, απεκδύεται τα πράγματα και τις πεποιθήσεις που του φαίνονταν </a:t>
            </a:r>
            <a:r>
              <a:rPr lang="el-GR" dirty="0" err="1"/>
              <a:t>πολυτιμα</a:t>
            </a:r>
            <a:r>
              <a:rPr lang="el-GR" dirty="0"/>
              <a:t> και ακολουθεί απαράλλαχτο το επικούρειο φιλοσοφικό σύστημα  πειθαρχημένης μελέτης.   </a:t>
            </a:r>
          </a:p>
          <a:p>
            <a:pPr marL="0" indent="0" algn="ctr">
              <a:buNone/>
            </a:pPr>
            <a:endParaRPr lang="el-GR" dirty="0"/>
          </a:p>
        </p:txBody>
      </p:sp>
      <p:sp>
        <p:nvSpPr>
          <p:cNvPr id="4" name="Θέση περιεχομένου 3">
            <a:extLst>
              <a:ext uri="{FF2B5EF4-FFF2-40B4-BE49-F238E27FC236}">
                <a16:creationId xmlns:a16="http://schemas.microsoft.com/office/drawing/2014/main" id="{C404047D-C109-FEFF-BB97-50073E2080DC}"/>
              </a:ext>
            </a:extLst>
          </p:cNvPr>
          <p:cNvSpPr>
            <a:spLocks noGrp="1"/>
          </p:cNvSpPr>
          <p:nvPr>
            <p:ph sz="half" idx="2"/>
          </p:nvPr>
        </p:nvSpPr>
        <p:spPr/>
        <p:txBody>
          <a:bodyPr>
            <a:normAutofit/>
          </a:bodyPr>
          <a:lstStyle/>
          <a:p>
            <a:pPr marL="0" indent="0" algn="ctr">
              <a:buNone/>
            </a:pPr>
            <a:r>
              <a:rPr lang="el-GR" dirty="0"/>
              <a:t>ΣΤΟΝ ΑΡΙΣΤΟΤΕΛΗ </a:t>
            </a:r>
          </a:p>
          <a:p>
            <a:pPr marL="0" indent="0">
              <a:buNone/>
            </a:pPr>
            <a:r>
              <a:rPr lang="el-GR" dirty="0"/>
              <a:t>Διακρίνεται από την μετριοπάθεια. Ποτέ οι συλλογισμοί του δεν εγγυήθηκαν πως είναι </a:t>
            </a:r>
            <a:r>
              <a:rPr lang="el-GR" dirty="0" err="1"/>
              <a:t>θέσφατοι</a:t>
            </a:r>
            <a:r>
              <a:rPr lang="el-GR" dirty="0"/>
              <a:t>, αλλά η επιχειρηματολογία του συνδέεται άμεσα με την αξία που δίνεται στην κριτική συμβολή του μαθητή. </a:t>
            </a:r>
          </a:p>
          <a:p>
            <a:pPr marL="0" indent="0">
              <a:buNone/>
            </a:pPr>
            <a:endParaRPr lang="el-GR" dirty="0"/>
          </a:p>
          <a:p>
            <a:pPr marL="0" indent="0">
              <a:buNone/>
            </a:pPr>
            <a:r>
              <a:rPr lang="el-GR" dirty="0"/>
              <a:t> Ο μαθητής αξιολογεί τα αριστοτελικά επιχειρήματα και συνδιαλέγεται.  </a:t>
            </a:r>
          </a:p>
        </p:txBody>
      </p:sp>
    </p:spTree>
    <p:extLst>
      <p:ext uri="{BB962C8B-B14F-4D97-AF65-F5344CB8AC3E}">
        <p14:creationId xmlns:p14="http://schemas.microsoft.com/office/powerpoint/2010/main" val="2428428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0B4874-7D27-8913-2FC4-8DC3DD07C707}"/>
              </a:ext>
            </a:extLst>
          </p:cNvPr>
          <p:cNvSpPr>
            <a:spLocks noGrp="1"/>
          </p:cNvSpPr>
          <p:nvPr>
            <p:ph type="title"/>
          </p:nvPr>
        </p:nvSpPr>
        <p:spPr/>
        <p:txBody>
          <a:bodyPr/>
          <a:lstStyle/>
          <a:p>
            <a:pPr algn="ctr"/>
            <a:r>
              <a:rPr lang="el-GR" dirty="0"/>
              <a:t>ΠΩΣ ΕΠΙΔΡΟΥΝ ΤΑ ΕΠΙΚΟΥΡΕΙΑ ΕΠΙΧΕΙΡΗΜΑΤΑ ΣΤΗΝ ΝΙΚΙΔΙΟΝ</a:t>
            </a:r>
          </a:p>
        </p:txBody>
      </p:sp>
      <p:sp>
        <p:nvSpPr>
          <p:cNvPr id="3" name="Θέση περιεχομένου 2">
            <a:extLst>
              <a:ext uri="{FF2B5EF4-FFF2-40B4-BE49-F238E27FC236}">
                <a16:creationId xmlns:a16="http://schemas.microsoft.com/office/drawing/2014/main" id="{DBE46AAC-2393-2202-27A2-DA1583E39B9E}"/>
              </a:ext>
            </a:extLst>
          </p:cNvPr>
          <p:cNvSpPr>
            <a:spLocks noGrp="1"/>
          </p:cNvSpPr>
          <p:nvPr>
            <p:ph idx="1"/>
          </p:nvPr>
        </p:nvSpPr>
        <p:spPr/>
        <p:txBody>
          <a:bodyPr/>
          <a:lstStyle/>
          <a:p>
            <a:pPr marL="0" indent="0">
              <a:buNone/>
            </a:pPr>
            <a:r>
              <a:rPr lang="el-GR" dirty="0"/>
              <a:t> Είτε της ενισχύουν τον ζήλο για το επικούρειο σύστημα και την ικανότητα της να αναπτύσσει την επιχειρηματολογία του δάσκαλου της</a:t>
            </a:r>
          </a:p>
          <a:p>
            <a:pPr marL="0" indent="0">
              <a:buNone/>
            </a:pPr>
            <a:r>
              <a:rPr lang="el-GR" dirty="0"/>
              <a:t>Είτε γίνεται ανίκανη στην επιχειρηματολογία γενικά.   </a:t>
            </a:r>
          </a:p>
        </p:txBody>
      </p:sp>
    </p:spTree>
    <p:extLst>
      <p:ext uri="{BB962C8B-B14F-4D97-AF65-F5344CB8AC3E}">
        <p14:creationId xmlns:p14="http://schemas.microsoft.com/office/powerpoint/2010/main" val="140198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F84747-1576-A0CD-DD7F-4F397B928A70}"/>
              </a:ext>
            </a:extLst>
          </p:cNvPr>
          <p:cNvSpPr>
            <a:spLocks noGrp="1"/>
          </p:cNvSpPr>
          <p:nvPr>
            <p:ph type="title"/>
          </p:nvPr>
        </p:nvSpPr>
        <p:spPr/>
        <p:txBody>
          <a:bodyPr>
            <a:normAutofit/>
          </a:bodyPr>
          <a:lstStyle/>
          <a:p>
            <a:pPr algn="ctr"/>
            <a:r>
              <a:rPr lang="el-GR" sz="4800" dirty="0"/>
              <a:t>Με βάση την σοβαρότερη αντίθεση των δυο φιλοσοφικών πρακτικών </a:t>
            </a:r>
          </a:p>
        </p:txBody>
      </p:sp>
      <p:sp>
        <p:nvSpPr>
          <p:cNvPr id="3" name="Θέση κειμένου 2">
            <a:extLst>
              <a:ext uri="{FF2B5EF4-FFF2-40B4-BE49-F238E27FC236}">
                <a16:creationId xmlns:a16="http://schemas.microsoft.com/office/drawing/2014/main" id="{5FD26131-E7A2-2FA1-DC54-303F908A6065}"/>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141607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42773A-E743-F4BA-8337-CA323970C01B}"/>
              </a:ext>
            </a:extLst>
          </p:cNvPr>
          <p:cNvSpPr>
            <a:spLocks noGrp="1"/>
          </p:cNvSpPr>
          <p:nvPr>
            <p:ph type="title"/>
          </p:nvPr>
        </p:nvSpPr>
        <p:spPr>
          <a:xfrm>
            <a:off x="1458930" y="365125"/>
            <a:ext cx="9894870" cy="128035"/>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01368944-C107-8C70-1DB6-F6B0BFA62DB4}"/>
              </a:ext>
            </a:extLst>
          </p:cNvPr>
          <p:cNvSpPr>
            <a:spLocks noGrp="1"/>
          </p:cNvSpPr>
          <p:nvPr>
            <p:ph sz="half" idx="1"/>
          </p:nvPr>
        </p:nvSpPr>
        <p:spPr>
          <a:xfrm>
            <a:off x="838200" y="493160"/>
            <a:ext cx="4976973" cy="5683803"/>
          </a:xfrm>
        </p:spPr>
        <p:txBody>
          <a:bodyPr/>
          <a:lstStyle/>
          <a:p>
            <a:pPr marL="0" indent="0" algn="ctr">
              <a:buNone/>
            </a:pPr>
            <a:r>
              <a:rPr lang="el-GR" dirty="0"/>
              <a:t> Ο ΕΠΙΚΟΥΡΕΙΟΣ ΜΑΘΗΤΗΣ </a:t>
            </a:r>
          </a:p>
          <a:p>
            <a:pPr marL="0" indent="0" algn="ctr">
              <a:buNone/>
            </a:pPr>
            <a:r>
              <a:rPr lang="el-GR" dirty="0"/>
              <a:t> Δεν ενθαρρύνεται να προβάλλει τις δικές του αντιρρήσεις στο σύστημα </a:t>
            </a:r>
          </a:p>
          <a:p>
            <a:pPr marL="0" indent="0">
              <a:buNone/>
            </a:pPr>
            <a:r>
              <a:rPr lang="el-GR" dirty="0"/>
              <a:t>Είναι ανίκανος να επιχειρηματολογήσει διαλεκτικά </a:t>
            </a:r>
          </a:p>
          <a:p>
            <a:pPr marL="0" indent="0">
              <a:buNone/>
            </a:pPr>
            <a:endParaRPr lang="el-GR" dirty="0"/>
          </a:p>
          <a:p>
            <a:pPr marL="0" indent="0">
              <a:buNone/>
            </a:pPr>
            <a:r>
              <a:rPr lang="el-GR" dirty="0"/>
              <a:t>Δεν συλλογίζεται μόνος του</a:t>
            </a:r>
          </a:p>
          <a:p>
            <a:pPr marL="0" indent="0">
              <a:buNone/>
            </a:pPr>
            <a:endParaRPr lang="el-GR" dirty="0"/>
          </a:p>
          <a:p>
            <a:pPr marL="0" indent="0">
              <a:buNone/>
            </a:pPr>
            <a:r>
              <a:rPr lang="el-GR" dirty="0"/>
              <a:t>Εξαρτάται από το κείμενο το επικούρειο και τις θεωρίες του επικούρειου δασκάλου του </a:t>
            </a:r>
          </a:p>
        </p:txBody>
      </p:sp>
      <p:sp>
        <p:nvSpPr>
          <p:cNvPr id="4" name="Θέση περιεχομένου 3">
            <a:extLst>
              <a:ext uri="{FF2B5EF4-FFF2-40B4-BE49-F238E27FC236}">
                <a16:creationId xmlns:a16="http://schemas.microsoft.com/office/drawing/2014/main" id="{10A9DED0-3A2A-F267-542D-D4D3F63FAC8A}"/>
              </a:ext>
            </a:extLst>
          </p:cNvPr>
          <p:cNvSpPr>
            <a:spLocks noGrp="1"/>
          </p:cNvSpPr>
          <p:nvPr>
            <p:ph sz="half" idx="2"/>
          </p:nvPr>
        </p:nvSpPr>
        <p:spPr>
          <a:xfrm>
            <a:off x="6096000" y="493160"/>
            <a:ext cx="5257800" cy="5683803"/>
          </a:xfrm>
        </p:spPr>
        <p:txBody>
          <a:bodyPr/>
          <a:lstStyle/>
          <a:p>
            <a:pPr marL="0" indent="0" algn="ctr">
              <a:buNone/>
            </a:pPr>
            <a:r>
              <a:rPr lang="el-GR" dirty="0"/>
              <a:t>Ο ΑΡΙΣΤΟΤΕΛΙΚΟΣ ΜΑΘΗΤΗΣ </a:t>
            </a:r>
          </a:p>
          <a:p>
            <a:pPr marL="0" indent="0">
              <a:buNone/>
            </a:pPr>
            <a:r>
              <a:rPr lang="el-GR" dirty="0"/>
              <a:t> Γίνεται καλύτερος ελέγχοντας την δική του συλλογιστική του ικανότητα. </a:t>
            </a:r>
          </a:p>
        </p:txBody>
      </p:sp>
    </p:spTree>
    <p:extLst>
      <p:ext uri="{BB962C8B-B14F-4D97-AF65-F5344CB8AC3E}">
        <p14:creationId xmlns:p14="http://schemas.microsoft.com/office/powerpoint/2010/main" val="886760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Ξυλογραφί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Ξυλογραφί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Ξυλογραφί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TM03090434[[fn=Ξυλογραφία]]</Template>
  <TotalTime>151</TotalTime>
  <Words>1108</Words>
  <Application>Microsoft Office PowerPoint</Application>
  <PresentationFormat>Ευρεία οθόνη</PresentationFormat>
  <Paragraphs>85</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Aptos Narrow</vt:lpstr>
      <vt:lpstr>Cambria</vt:lpstr>
      <vt:lpstr>Rockwell</vt:lpstr>
      <vt:lpstr>Rockwell Condensed</vt:lpstr>
      <vt:lpstr>Wingdings</vt:lpstr>
      <vt:lpstr>Ξυλογραφία</vt:lpstr>
      <vt:lpstr>Η ΘΕΡΑΠΕΙΑ ΤΗΣ ΕΠΙΘΥΜΙΑΣ:  ΘΕΩΡΙΑ ΚΑΙ ΠΡΑΞΗ ΤΗΣ ΕΛΛΗΝΙΚΣΤΙΚΗΣ ΗΘΙΚΗΣ ΦΙΛΟΣΟΦΙΑΣ </vt:lpstr>
      <vt:lpstr>    ΟΠΩΣ ΕΝΑΣ ΣΩΣΤΟΣ ΨΥΧΑΝΑΛΥΤΗΣ …</vt:lpstr>
      <vt:lpstr>   ΠΑΡΕΜΒΑΣΗ ΣΤΑ ΠΡΟΣΩΠΙΚΑ ΔΕΔΟΜΕΝΑ ΤΗΣ ΝΙΚΙΔΙΟΝ;</vt:lpstr>
      <vt:lpstr>        ΦΙΛΟΦΙΛΟΣ </vt:lpstr>
      <vt:lpstr>9-10. ΤΑ ΕΠΙΧΕΙΡΗΜΑΤΑ </vt:lpstr>
      <vt:lpstr> Η ΦΙΛΟΣΟΦΙΚΗ ΠΡΑΚΤΙΚΗ Η ΟΥΣΙΑΣΤΙΚΟΤΕΡΗ ΑΝΤΙΘΕΣΗ   </vt:lpstr>
      <vt:lpstr>ΠΩΣ ΕΠΙΔΡΟΥΝ ΤΑ ΕΠΙΚΟΥΡΕΙΑ ΕΠΙΧΕΙΡΗΜΑΤΑ ΣΤΗΝ ΝΙΚΙΔΙΟΝ</vt:lpstr>
      <vt:lpstr>Με βάση την σοβαρότερη αντίθεση των δυο φιλοσοφικών πρακτικών </vt:lpstr>
      <vt:lpstr>Παρουσίαση του PowerPoint</vt:lpstr>
      <vt:lpstr>ΣΚΙΑΓΡΑΦΗΜΑ ΤΗΣ ΦΙΛΟΣΟΦΙΚΗΣ ΠΑΙΔΕΙΑΣ ΤΗΣ ΝΙΚΙΔΙΟΝ </vt:lpstr>
      <vt:lpstr> ΕΤΣΙ ΚΑΙ Ο ΕΠΙΚΟΥΡΟΣ …</vt:lpstr>
      <vt:lpstr>V. ΕΠΙΚΟΥΡΕΙΑ ΧΡΗΣΗ ΤΗΣ ΙΑΤΡΙΚΗΣ ΑΝΑΛΟΓΙΑΣ – ΣΥΝΕΧΕΙΑ ΤΟΥ ΑΡΙΣΤΟΤΕΛΗ </vt:lpstr>
      <vt:lpstr>ΑΛΛΑ: </vt:lpstr>
      <vt:lpstr>ΚΡΙΤΙΚΗ ΑΡΙΣΤΟΤΕΛΙΚΟΥ</vt:lpstr>
      <vt:lpstr> Η ΑΡΙΣΤΟΤΕΛΙΚΗ ΦΙΛΟΣΟΦΙΑ ΚΑΘΟΔΗΓΕΙ ΣΤΗΝ ΔΗΜΟΣΙΑ ΖΩΗ </vt:lpstr>
      <vt:lpstr>ΚΡΙΤΙΚΗ ΣΤΟΝ ΕΠΙΚΟΥΡΙΣΜΟ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ΝΑΣΙΑ ΤΖΑΜΑΛΗ</dc:creator>
  <cp:lastModifiedBy>ΝΑΣΙΑ ΤΖΑΜΑΛΗ</cp:lastModifiedBy>
  <cp:revision>2</cp:revision>
  <dcterms:created xsi:type="dcterms:W3CDTF">2025-01-08T16:23:48Z</dcterms:created>
  <dcterms:modified xsi:type="dcterms:W3CDTF">2025-01-08T18:54:57Z</dcterms:modified>
</cp:coreProperties>
</file>