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72" r:id="rId3"/>
    <p:sldId id="273" r:id="rId4"/>
    <p:sldId id="274" r:id="rId5"/>
    <p:sldId id="275" r:id="rId6"/>
    <p:sldId id="257" r:id="rId7"/>
    <p:sldId id="258" r:id="rId8"/>
    <p:sldId id="259" r:id="rId9"/>
    <p:sldId id="261" r:id="rId10"/>
    <p:sldId id="264" r:id="rId11"/>
    <p:sldId id="265" r:id="rId12"/>
    <p:sldId id="266" r:id="rId13"/>
    <p:sldId id="267" r:id="rId14"/>
    <p:sldId id="268" r:id="rId15"/>
    <p:sldId id="276" r:id="rId16"/>
    <p:sldId id="269" r:id="rId17"/>
    <p:sldId id="270" r:id="rId18"/>
    <p:sldId id="271" r:id="rId19"/>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61EAF40B-4F87-40DB-94FF-7AAAA5A21D3C}" type="datetimeFigureOut">
              <a:rPr lang="el-GR" smtClean="0"/>
              <a:t>19/2/2021</a:t>
            </a:fld>
            <a:endParaRPr lang="el-GR"/>
          </a:p>
        </p:txBody>
      </p:sp>
      <p:sp>
        <p:nvSpPr>
          <p:cNvPr id="4" name="Θέση εικόνας διαφάνειας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0C25AD65-8AAF-4BF4-A24A-547CB09CADC8}" type="slidenum">
              <a:rPr lang="el-GR" smtClean="0"/>
              <a:t>‹#›</a:t>
            </a:fld>
            <a:endParaRPr lang="el-GR"/>
          </a:p>
        </p:txBody>
      </p:sp>
    </p:spTree>
    <p:extLst>
      <p:ext uri="{BB962C8B-B14F-4D97-AF65-F5344CB8AC3E}">
        <p14:creationId xmlns:p14="http://schemas.microsoft.com/office/powerpoint/2010/main" val="156109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C60054F-6296-4EBA-BEAF-E03F8BAA9460}" type="datetime1">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64072B87-81D7-44E5-B45E-7BAA5C55EE05}" type="datetime1">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02D876-6063-4A55-BEF6-60C17497D349}" type="datetime1">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961CDA-1B64-45A0-BF08-9B1C1170C973}" type="datetime1">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22855-DE4A-4A66-B61C-CA65FBF62289}" type="datetime1">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1768CB-E3AE-433F-8374-5B22E67E56F5}" type="datetime1">
              <a:rPr lang="en-US" smtClean="0"/>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5EA1F7-FEBD-4608-8A30-1CE77D1ABDB8}" type="datetime1">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9B631-1DE7-4CBF-8B0E-3246BCCE96D8}" type="datetime1">
              <a:rPr lang="en-US" smtClean="0"/>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AD621-302C-4863-9834-DD2F2EF308C0}" type="datetime1">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3BEAE4-02A4-4571-BC4A-612AACF17F77}" type="datetime1">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21D84-DEBE-4C25-BA71-1C1F43550A21}" type="datetime1">
              <a:rPr lang="en-US" smtClean="0"/>
              <a:t>2/19/2021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sym typeface="+mn-ea"/>
              </a:rPr>
              <a:t>Αγροτική Λογιστική &amp; Εκτιμητική</a:t>
            </a:r>
            <a:endParaRPr lang="en-US"/>
          </a:p>
        </p:txBody>
      </p:sp>
      <p:sp>
        <p:nvSpPr>
          <p:cNvPr id="3" name="Subtitle 2"/>
          <p:cNvSpPr>
            <a:spLocks noGrp="1"/>
          </p:cNvSpPr>
          <p:nvPr>
            <p:ph type="subTitle" idx="1"/>
          </p:nvPr>
        </p:nvSpPr>
        <p:spPr/>
        <p:txBody>
          <a:bodyPr/>
          <a:lstStyle/>
          <a:p>
            <a:r>
              <a:rPr lang="el-GR" dirty="0">
                <a:sym typeface="+mn-ea"/>
              </a:rPr>
              <a:t>Χρηματοοικονομική Λογιστική Αγροτικών Εκμεταλλεύσεων </a:t>
            </a:r>
            <a:endParaRPr lang="el-GR" dirty="0"/>
          </a:p>
          <a:p>
            <a:r>
              <a:rPr lang="el-GR" altLang="en-US" dirty="0"/>
              <a:t>Διάλεξη 1</a:t>
            </a:r>
          </a:p>
        </p:txBody>
      </p:sp>
      <p:sp>
        <p:nvSpPr>
          <p:cNvPr id="4" name="Θέση αριθμού διαφάνειας 3">
            <a:extLst>
              <a:ext uri="{FF2B5EF4-FFF2-40B4-BE49-F238E27FC236}">
                <a16:creationId xmlns:a16="http://schemas.microsoft.com/office/drawing/2014/main" id="{5B4F81A3-77B4-4082-9F76-32AB09A5D95C}"/>
              </a:ext>
            </a:extLst>
          </p:cNvPr>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Λογιστικοί τρόποι παρακολούθησης των αγροτικών εκμεταλλεύσεων</a:t>
            </a:r>
          </a:p>
        </p:txBody>
      </p:sp>
      <p:sp>
        <p:nvSpPr>
          <p:cNvPr id="3" name="Content Placeholder 2"/>
          <p:cNvSpPr>
            <a:spLocks noGrp="1"/>
          </p:cNvSpPr>
          <p:nvPr>
            <p:ph idx="1"/>
          </p:nvPr>
        </p:nvSpPr>
        <p:spPr/>
        <p:txBody>
          <a:bodyPr>
            <a:normAutofit fontScale="92500" lnSpcReduction="20000"/>
          </a:bodyPr>
          <a:lstStyle/>
          <a:p>
            <a:pPr algn="just"/>
            <a:r>
              <a:rPr lang="el-GR" altLang="en-US" dirty="0"/>
              <a:t>Τρόποι τήρησης με εγγραφές των λογαριασμών αγροτικών εκμεταλλεύσεων (δηλ. </a:t>
            </a:r>
            <a:r>
              <a:rPr lang="el-GR" altLang="en-US" dirty="0" err="1"/>
              <a:t>εσωλογιστικά</a:t>
            </a:r>
            <a:r>
              <a:rPr lang="el-GR" altLang="en-US" dirty="0"/>
              <a:t> και όχι </a:t>
            </a:r>
            <a:r>
              <a:rPr lang="el-GR" altLang="en-US" dirty="0" err="1"/>
              <a:t>εξωλογιστικά</a:t>
            </a:r>
            <a:r>
              <a:rPr lang="el-GR" altLang="en-US" dirty="0"/>
              <a:t>) είναι δύο, είτε ως </a:t>
            </a:r>
            <a:r>
              <a:rPr lang="el-GR" altLang="en-US" u="sng" dirty="0"/>
              <a:t>ενιαίο σύνολο </a:t>
            </a:r>
            <a:r>
              <a:rPr lang="el-GR" altLang="en-US" dirty="0"/>
              <a:t>είτε </a:t>
            </a:r>
            <a:r>
              <a:rPr lang="el-GR" altLang="en-US" u="sng" dirty="0"/>
              <a:t>κατά κλάδους παραγωγής αυτής</a:t>
            </a:r>
            <a:r>
              <a:rPr lang="el-GR" altLang="en-US" dirty="0"/>
              <a:t>. </a:t>
            </a:r>
          </a:p>
          <a:p>
            <a:pPr algn="just"/>
            <a:r>
              <a:rPr lang="el-GR" altLang="en-US" dirty="0"/>
              <a:t>Στην τελευταία περίπτωση η τήρηση με εγγραφές των λογαριασμών της αγροτικής εκμετάλλευσης γίνεται είτε για κάθε κλάδο παραγωγής χωριστά, είτε η χωριστή παρακολούθηση αφορά μόνο στους κύριους κλάδους παραγωγής, ενώ οι δευτερεύοντες κλάδοι παραγωγής παρακολουθούνται λογιστικά όλοι μαζί. </a:t>
            </a:r>
          </a:p>
          <a:p>
            <a:pPr algn="just"/>
            <a:r>
              <a:rPr lang="el-GR" altLang="en-US" dirty="0"/>
              <a:t>Στις ανεπτυγμένες λογιστικά χώρες οι πιο πολλές αγροτικές εκμεταλλεύσεις τηρούν τα βιβλία τους ως ενιαίο σύνολο γιατί αφενός η συλλογή των χρηματοοικονομικών δεδομένων είναι ευκολότερη από την αντίστοιχη κατά κλάδους παραγωγής</a:t>
            </a:r>
            <a:r>
              <a:rPr lang="en-US" altLang="en-US" dirty="0"/>
              <a:t>,</a:t>
            </a:r>
            <a:r>
              <a:rPr lang="el-GR" altLang="en-US" dirty="0"/>
              <a:t> αφετέρου δε θεωρείται αναγκαία η προσπάθεια προσδιορισμού των πηγών προέλευσης των προσόδων και των δαπανών. </a:t>
            </a:r>
          </a:p>
        </p:txBody>
      </p:sp>
      <p:sp>
        <p:nvSpPr>
          <p:cNvPr id="4" name="Θέση αριθμού διαφάνειας 3">
            <a:extLst>
              <a:ext uri="{FF2B5EF4-FFF2-40B4-BE49-F238E27FC236}">
                <a16:creationId xmlns:a16="http://schemas.microsoft.com/office/drawing/2014/main" id="{BDB55A9F-C6C3-402E-9A0F-B6237C1BBC43}"/>
              </a:ext>
            </a:extLst>
          </p:cNvPr>
          <p:cNvSpPr>
            <a:spLocks noGrp="1"/>
          </p:cNvSpPr>
          <p:nvPr>
            <p:ph type="sldNum" sz="quarter" idx="12"/>
          </p:nvPr>
        </p:nvSpPr>
        <p:spPr/>
        <p:txBody>
          <a:bodyPr/>
          <a:lstStyle/>
          <a:p>
            <a:fld id="{B3561BA9-CDCF-4958-B8AB-66F3BF063E13}"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οι ειδικοί για την αγροτική λογιστική λογαριασμοί</a:t>
            </a:r>
          </a:p>
        </p:txBody>
      </p:sp>
      <p:sp>
        <p:nvSpPr>
          <p:cNvPr id="3" name="Content Placeholder 2"/>
          <p:cNvSpPr>
            <a:spLocks noGrp="1"/>
          </p:cNvSpPr>
          <p:nvPr>
            <p:ph idx="1"/>
          </p:nvPr>
        </p:nvSpPr>
        <p:spPr/>
        <p:txBody>
          <a:bodyPr>
            <a:normAutofit fontScale="92500"/>
          </a:bodyPr>
          <a:lstStyle/>
          <a:p>
            <a:pPr marL="514350" indent="-514350" algn="just">
              <a:buAutoNum type="arabicPeriod"/>
            </a:pPr>
            <a:r>
              <a:rPr lang="el-GR" altLang="en-US" dirty="0"/>
              <a:t>Απολήψεις (αναλήψεις) σε είδος είναι λογαριασμός εσόδων, αφού καταχωρείται η αξία των πραγματοποιούμενων επί της σοδειάς απολήψεων τόσο για τον επιχειρηματία όσο και για τους εργάτες του. </a:t>
            </a:r>
          </a:p>
          <a:p>
            <a:pPr marL="0" indent="0" algn="just">
              <a:buNone/>
            </a:pPr>
            <a:r>
              <a:rPr lang="el-GR" altLang="en-US" dirty="0"/>
              <a:t>Είναι ο λογαριασμός ο οποίος πιστώνεται και χρεώνεται είτε ο προσωπικός λογαριασμός του επιχειρηματία είτε τα έξοδα μισθοδοσίας των εργατών. </a:t>
            </a:r>
          </a:p>
          <a:p>
            <a:pPr marL="0" indent="0" algn="just">
              <a:buNone/>
            </a:pPr>
            <a:r>
              <a:rPr lang="el-GR" altLang="en-US" dirty="0"/>
              <a:t>Ο λογαριασμός “ημερομίσθια” ή έξοδα προσωπικού επιβαρύνεται όχι μόνο με το σύνολο των χρηματικών ποσών που καταβλήθηκαν, αλλά και με τις σε είδος παροχές προς τους εργάτες (πραγματοποιούμενες απολήψεις επί των προϊόντων της εκμετάλλευσης για τη διατροφή των εργατών). </a:t>
            </a:r>
          </a:p>
        </p:txBody>
      </p:sp>
      <p:sp>
        <p:nvSpPr>
          <p:cNvPr id="4" name="Θέση αριθμού διαφάνειας 3">
            <a:extLst>
              <a:ext uri="{FF2B5EF4-FFF2-40B4-BE49-F238E27FC236}">
                <a16:creationId xmlns:a16="http://schemas.microsoft.com/office/drawing/2014/main" id="{AA65D62F-D791-46AD-93A8-D5C98048649E}"/>
              </a:ext>
            </a:extLst>
          </p:cNvPr>
          <p:cNvSpPr>
            <a:spLocks noGrp="1"/>
          </p:cNvSpPr>
          <p:nvPr>
            <p:ph type="sldNum" sz="quarter" idx="12"/>
          </p:nvPr>
        </p:nvSpPr>
        <p:spPr/>
        <p:txBody>
          <a:bodyPr/>
          <a:lstStyle/>
          <a:p>
            <a:fld id="{B3561BA9-CDCF-4958-B8AB-66F3BF063E13}"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Αξίες στη γη (γεωργικά προιόντα υπό παραγωγή) και έγγειες βελτιώσεις</a:t>
            </a:r>
          </a:p>
        </p:txBody>
      </p:sp>
      <p:sp>
        <p:nvSpPr>
          <p:cNvPr id="3" name="Content Placeholder 2"/>
          <p:cNvSpPr>
            <a:spLocks noGrp="1"/>
          </p:cNvSpPr>
          <p:nvPr>
            <p:ph idx="1"/>
          </p:nvPr>
        </p:nvSpPr>
        <p:spPr/>
        <p:txBody>
          <a:bodyPr/>
          <a:lstStyle/>
          <a:p>
            <a:pPr marL="0" indent="0" algn="just">
              <a:buNone/>
            </a:pPr>
            <a:r>
              <a:rPr lang="el-GR" altLang="en-US" dirty="0"/>
              <a:t>2. ο λογαριασμός “αξίες στη γη” περιέχει την </a:t>
            </a:r>
            <a:r>
              <a:rPr lang="el-GR" altLang="en-US" dirty="0" err="1"/>
              <a:t>εκτιμηθείσα</a:t>
            </a:r>
            <a:r>
              <a:rPr lang="el-GR" altLang="en-US" dirty="0"/>
              <a:t> αξία συνήθως σε τιμή κόστους των καλλιεργητικών δαπανών οι οποίες προορίζονται για τη μέλλουσα σοδειά, περιλαμβάνει δηλαδή εργατικά, σπόρους, λιπάσματα</a:t>
            </a:r>
          </a:p>
          <a:p>
            <a:pPr marL="0" indent="0" algn="just">
              <a:buNone/>
            </a:pPr>
            <a:r>
              <a:rPr lang="el-GR" altLang="en-US" dirty="0"/>
              <a:t>3. Έγγειες βελτιώσεις: οι σοβαρές δαπάνες που προσδίδουν στα εδάφη μια μεγαλύτερη αξία εκμετάλλευσης καταχωρούνται σε ένα ειδικό λογαριασμό ακινητοποιήσεων τις “έγγειες βελτιώσεις” π.χ. δαπάνες αποξήρανσης. Πρόκειται για λογαριασμό παγιοποιημένων εξόδων ή εξόδων πολυετούς απόσβεσης</a:t>
            </a:r>
          </a:p>
        </p:txBody>
      </p:sp>
      <p:sp>
        <p:nvSpPr>
          <p:cNvPr id="4" name="Θέση αριθμού διαφάνειας 3">
            <a:extLst>
              <a:ext uri="{FF2B5EF4-FFF2-40B4-BE49-F238E27FC236}">
                <a16:creationId xmlns:a16="http://schemas.microsoft.com/office/drawing/2014/main" id="{BC7F07D7-BECB-4E69-A148-0EBE84D730A1}"/>
              </a:ext>
            </a:extLst>
          </p:cNvPr>
          <p:cNvSpPr>
            <a:spLocks noGrp="1"/>
          </p:cNvSpPr>
          <p:nvPr>
            <p:ph type="sldNum" sz="quarter" idx="12"/>
          </p:nvPr>
        </p:nvSpPr>
        <p:spPr/>
        <p:txBody>
          <a:bodyPr/>
          <a:lstStyle/>
          <a:p>
            <a:fld id="{B3561BA9-CDCF-4958-B8AB-66F3BF063E13}"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t>Λογαριασμοί (ιδιο)-παραγωγής ακινητοποιήσεων και ζώα πάχυνσης και σπόροι</a:t>
            </a:r>
          </a:p>
        </p:txBody>
      </p:sp>
      <p:sp>
        <p:nvSpPr>
          <p:cNvPr id="3" name="Content Placeholder 2"/>
          <p:cNvSpPr>
            <a:spLocks noGrp="1"/>
          </p:cNvSpPr>
          <p:nvPr>
            <p:ph idx="1"/>
          </p:nvPr>
        </p:nvSpPr>
        <p:spPr/>
        <p:txBody>
          <a:bodyPr/>
          <a:lstStyle/>
          <a:p>
            <a:pPr marL="0" indent="0" algn="just">
              <a:buNone/>
            </a:pPr>
            <a:r>
              <a:rPr lang="el-GR" altLang="en-US" dirty="0">
                <a:sym typeface="+mn-ea"/>
              </a:rPr>
              <a:t>4. Λογαριασμοί (</a:t>
            </a:r>
            <a:r>
              <a:rPr lang="el-GR" altLang="en-US" dirty="0" err="1">
                <a:sym typeface="+mn-ea"/>
              </a:rPr>
              <a:t>ιδιο</a:t>
            </a:r>
            <a:r>
              <a:rPr lang="el-GR" altLang="en-US" dirty="0">
                <a:sym typeface="+mn-ea"/>
              </a:rPr>
              <a:t>)-παραγωγής ακινητοποιήσεων: </a:t>
            </a:r>
            <a:r>
              <a:rPr lang="el-GR" altLang="en-US" dirty="0"/>
              <a:t>πρέπει να ανοίγονται λογαριασμοί με προορισμό να αναλάβουν/ δείξουν την αύξηση της αξίας των ζώων έλξης (γαϊδουράκια) και των φυτειών, άρα χρεώνονται.</a:t>
            </a:r>
          </a:p>
          <a:p>
            <a:pPr marL="0" indent="0" algn="just">
              <a:buNone/>
            </a:pPr>
            <a:r>
              <a:rPr lang="el-GR" altLang="en-US" dirty="0"/>
              <a:t>5. Ζώα πάχυνσης: ο λογαριασμός αυτός ανήκει στο κυκλοφορούν ενεργητικό και περιλαμβάνει την αξία των ζώων που εκτρέφονται για πάχυνση δηλαδή μόσχοι </a:t>
            </a:r>
            <a:r>
              <a:rPr lang="el-GR" altLang="en-US" dirty="0" err="1"/>
              <a:t>παχυνόμενοι</a:t>
            </a:r>
            <a:r>
              <a:rPr lang="el-GR" altLang="en-US" dirty="0"/>
              <a:t>, αρνιά, κατσίκια, χοιρίδια, όρνιθες, </a:t>
            </a:r>
            <a:r>
              <a:rPr lang="el-GR" altLang="en-US" dirty="0" err="1"/>
              <a:t>κρεατοπαραγωγής</a:t>
            </a:r>
            <a:r>
              <a:rPr lang="el-GR" altLang="en-US" dirty="0"/>
              <a:t>. </a:t>
            </a:r>
          </a:p>
          <a:p>
            <a:pPr marL="0" indent="0" algn="just">
              <a:buNone/>
            </a:pPr>
            <a:r>
              <a:rPr lang="el-GR" altLang="en-US" dirty="0"/>
              <a:t>6. Σπόροι: περιλαμβάνει όλους τους σπόρους σιταριού, κριθαριού, βαμβακιού, </a:t>
            </a:r>
            <a:r>
              <a:rPr lang="el-GR" altLang="en-US" dirty="0" err="1"/>
              <a:t>βρώμης</a:t>
            </a:r>
            <a:r>
              <a:rPr lang="el-GR" altLang="en-US" dirty="0"/>
              <a:t> κ.τ.λ. </a:t>
            </a:r>
          </a:p>
        </p:txBody>
      </p:sp>
      <p:sp>
        <p:nvSpPr>
          <p:cNvPr id="4" name="Θέση αριθμού διαφάνειας 3">
            <a:extLst>
              <a:ext uri="{FF2B5EF4-FFF2-40B4-BE49-F238E27FC236}">
                <a16:creationId xmlns:a16="http://schemas.microsoft.com/office/drawing/2014/main" id="{8530D989-22F0-4E6F-9F08-D2C29942FFAF}"/>
              </a:ext>
            </a:extLst>
          </p:cNvPr>
          <p:cNvSpPr>
            <a:spLocks noGrp="1"/>
          </p:cNvSpPr>
          <p:nvPr>
            <p:ph type="sldNum" sz="quarter" idx="12"/>
          </p:nvPr>
        </p:nvSpPr>
        <p:spPr/>
        <p:txBody>
          <a:bodyPr/>
          <a:lstStyle/>
          <a:p>
            <a:fld id="{B3561BA9-CDCF-4958-B8AB-66F3BF063E13}"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2730"/>
            <a:ext cx="10515600" cy="891540"/>
          </a:xfrm>
        </p:spPr>
        <p:txBody>
          <a:bodyPr/>
          <a:lstStyle/>
          <a:p>
            <a:r>
              <a:rPr lang="el-GR" altLang="en-US"/>
              <a:t>Αποθέματα</a:t>
            </a:r>
          </a:p>
        </p:txBody>
      </p:sp>
      <p:sp>
        <p:nvSpPr>
          <p:cNvPr id="3" name="Content Placeholder 2"/>
          <p:cNvSpPr>
            <a:spLocks noGrp="1"/>
          </p:cNvSpPr>
          <p:nvPr>
            <p:ph idx="1"/>
          </p:nvPr>
        </p:nvSpPr>
        <p:spPr>
          <a:xfrm>
            <a:off x="276860" y="1054735"/>
            <a:ext cx="11679555" cy="5301615"/>
          </a:xfrm>
        </p:spPr>
        <p:txBody>
          <a:bodyPr>
            <a:noAutofit/>
          </a:bodyPr>
          <a:lstStyle/>
          <a:p>
            <a:pPr marL="0" indent="0" algn="just">
              <a:buNone/>
            </a:pPr>
            <a:r>
              <a:rPr lang="el-GR" altLang="en-US" dirty="0"/>
              <a:t>Κυρίαρχη θέση μεταξύ των αποθεμάτων μιας αγροτικής εκμετάλλευσης περιλαμβάνουν οι σοδειές και τα ζώα εκμετάλλευσης. Οι σοδειές αποτιμώνται σε τιμή κόστους.</a:t>
            </a:r>
          </a:p>
          <a:p>
            <a:pPr marL="0" indent="0" algn="just">
              <a:buNone/>
            </a:pPr>
            <a:r>
              <a:rPr lang="el-GR" altLang="en-US" dirty="0"/>
              <a:t>Οι λογαριασμοί αποθεμάτων ως ομάδα περιέχουν: </a:t>
            </a:r>
          </a:p>
          <a:p>
            <a:pPr algn="just"/>
            <a:r>
              <a:rPr lang="el-GR" altLang="en-US" dirty="0"/>
              <a:t>πρώτες ύλες:</a:t>
            </a:r>
          </a:p>
          <a:p>
            <a:pPr marL="0" indent="0" algn="just">
              <a:buNone/>
            </a:pPr>
            <a:r>
              <a:rPr lang="el-GR" altLang="en-US" dirty="0"/>
              <a:t>--&gt; σπόροι</a:t>
            </a:r>
          </a:p>
          <a:p>
            <a:pPr algn="just"/>
            <a:r>
              <a:rPr lang="el-GR" altLang="en-US" dirty="0"/>
              <a:t>αναλώσιμες ύλες:</a:t>
            </a:r>
          </a:p>
          <a:p>
            <a:pPr marL="0" indent="0" algn="just">
              <a:buNone/>
            </a:pPr>
            <a:r>
              <a:rPr lang="el-GR" altLang="en-US" dirty="0"/>
              <a:t>--&gt; λιπάσματα</a:t>
            </a:r>
          </a:p>
          <a:p>
            <a:pPr marL="0" indent="0" algn="just">
              <a:buNone/>
            </a:pPr>
            <a:r>
              <a:rPr lang="el-GR" altLang="en-US" dirty="0"/>
              <a:t>--&gt;κόπρος</a:t>
            </a:r>
          </a:p>
          <a:p>
            <a:pPr marL="0" indent="0" algn="just">
              <a:buNone/>
            </a:pPr>
            <a:r>
              <a:rPr lang="el-GR" altLang="en-US" dirty="0"/>
              <a:t>--&gt; ζωοτροφές</a:t>
            </a:r>
          </a:p>
          <a:p>
            <a:pPr algn="just"/>
            <a:endParaRPr lang="el-GR" altLang="en-US" dirty="0"/>
          </a:p>
        </p:txBody>
      </p:sp>
      <p:sp>
        <p:nvSpPr>
          <p:cNvPr id="4" name="Θέση αριθμού διαφάνειας 3">
            <a:extLst>
              <a:ext uri="{FF2B5EF4-FFF2-40B4-BE49-F238E27FC236}">
                <a16:creationId xmlns:a16="http://schemas.microsoft.com/office/drawing/2014/main" id="{326AD935-861E-49B7-A7E6-4D44816556BA}"/>
              </a:ext>
            </a:extLst>
          </p:cNvPr>
          <p:cNvSpPr>
            <a:spLocks noGrp="1"/>
          </p:cNvSpPr>
          <p:nvPr>
            <p:ph type="sldNum" sz="quarter" idx="12"/>
          </p:nvPr>
        </p:nvSpPr>
        <p:spPr/>
        <p:txBody>
          <a:bodyPr/>
          <a:lstStyle/>
          <a:p>
            <a:fld id="{B3561BA9-CDCF-4958-B8AB-66F3BF063E13}"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09A6A9-993C-4B40-8861-F64C73D8A660}"/>
              </a:ext>
            </a:extLst>
          </p:cNvPr>
          <p:cNvSpPr>
            <a:spLocks noGrp="1"/>
          </p:cNvSpPr>
          <p:nvPr>
            <p:ph type="title"/>
          </p:nvPr>
        </p:nvSpPr>
        <p:spPr>
          <a:xfrm>
            <a:off x="838200" y="365125"/>
            <a:ext cx="10515600" cy="783191"/>
          </a:xfrm>
        </p:spPr>
        <p:txBody>
          <a:bodyPr/>
          <a:lstStyle/>
          <a:p>
            <a:r>
              <a:rPr lang="el-GR" dirty="0"/>
              <a:t>Αποθέματα</a:t>
            </a:r>
          </a:p>
        </p:txBody>
      </p:sp>
      <p:sp>
        <p:nvSpPr>
          <p:cNvPr id="3" name="Θέση περιεχομένου 2">
            <a:extLst>
              <a:ext uri="{FF2B5EF4-FFF2-40B4-BE49-F238E27FC236}">
                <a16:creationId xmlns:a16="http://schemas.microsoft.com/office/drawing/2014/main" id="{C95B1C74-F5A3-4E4A-94E1-9A17D2C5EF85}"/>
              </a:ext>
            </a:extLst>
          </p:cNvPr>
          <p:cNvSpPr>
            <a:spLocks noGrp="1"/>
          </p:cNvSpPr>
          <p:nvPr>
            <p:ph idx="1"/>
          </p:nvPr>
        </p:nvSpPr>
        <p:spPr>
          <a:xfrm>
            <a:off x="838200" y="1148316"/>
            <a:ext cx="10515600" cy="5208033"/>
          </a:xfrm>
        </p:spPr>
        <p:txBody>
          <a:bodyPr>
            <a:noAutofit/>
          </a:bodyPr>
          <a:lstStyle/>
          <a:p>
            <a:pPr algn="just"/>
            <a:r>
              <a:rPr lang="el-GR" altLang="en-US" sz="2400" dirty="0"/>
              <a:t>έτοιμα προϊόντα:</a:t>
            </a:r>
          </a:p>
          <a:p>
            <a:pPr marL="0" indent="0" algn="just">
              <a:buNone/>
            </a:pPr>
            <a:r>
              <a:rPr lang="el-GR" altLang="en-US" sz="2400" dirty="0"/>
              <a:t>--&gt; </a:t>
            </a:r>
            <a:r>
              <a:rPr lang="el-GR" altLang="en-US" sz="2400" dirty="0" err="1"/>
              <a:t>σοδεία</a:t>
            </a:r>
            <a:r>
              <a:rPr lang="el-GR" altLang="en-US" sz="2400" dirty="0"/>
              <a:t>, δημητριακά</a:t>
            </a:r>
          </a:p>
          <a:p>
            <a:pPr marL="0" indent="0" algn="just">
              <a:buNone/>
            </a:pPr>
            <a:r>
              <a:rPr lang="el-GR" altLang="en-US" sz="2400" dirty="0"/>
              <a:t>--&gt;</a:t>
            </a:r>
            <a:r>
              <a:rPr lang="el-GR" altLang="en-US" sz="2400" dirty="0" err="1"/>
              <a:t>σοδεία</a:t>
            </a:r>
            <a:r>
              <a:rPr lang="el-GR" altLang="en-US" sz="2400" dirty="0"/>
              <a:t>, άλλες καλλιέργειες</a:t>
            </a:r>
          </a:p>
          <a:p>
            <a:pPr marL="0" indent="0" algn="just">
              <a:buNone/>
            </a:pPr>
            <a:r>
              <a:rPr lang="el-GR" altLang="en-US" sz="2400" dirty="0"/>
              <a:t>--&gt; ζωικά προϊόντα</a:t>
            </a:r>
          </a:p>
          <a:p>
            <a:pPr algn="just"/>
            <a:r>
              <a:rPr lang="el-GR" altLang="en-US" sz="2400" dirty="0"/>
              <a:t>αξίες στη γη (προϊόντα υπό παραγωγή=έξοδα που αφορούν την προσεχή σοδειά):</a:t>
            </a:r>
          </a:p>
          <a:p>
            <a:pPr marL="0" indent="0" algn="just">
              <a:buNone/>
            </a:pPr>
            <a:r>
              <a:rPr lang="el-GR" altLang="en-US" sz="2400" dirty="0"/>
              <a:t>--&gt; καλλιεργητικές δαπάνες</a:t>
            </a:r>
          </a:p>
          <a:p>
            <a:pPr algn="just"/>
            <a:r>
              <a:rPr lang="el-GR" altLang="en-US" sz="2400" dirty="0"/>
              <a:t> ζώα εκμετάλλευσης = ζώα που δεν παράγουν εργασία</a:t>
            </a:r>
          </a:p>
          <a:p>
            <a:pPr marL="0" indent="0" algn="just">
              <a:buNone/>
            </a:pPr>
            <a:r>
              <a:rPr lang="el-GR" altLang="en-US" sz="2400" dirty="0"/>
              <a:t>--&gt; Αγελάδες</a:t>
            </a:r>
          </a:p>
          <a:p>
            <a:pPr marL="0" indent="0" algn="just">
              <a:buNone/>
            </a:pPr>
            <a:r>
              <a:rPr lang="el-GR" altLang="en-US" sz="2400" dirty="0"/>
              <a:t>--&gt;πρόβατα</a:t>
            </a:r>
          </a:p>
          <a:p>
            <a:pPr marL="0" indent="0" algn="just">
              <a:buNone/>
            </a:pPr>
            <a:r>
              <a:rPr lang="el-GR" altLang="en-US" sz="2400" dirty="0"/>
              <a:t>--&gt;πουλερικά</a:t>
            </a:r>
          </a:p>
          <a:p>
            <a:pPr marL="0" indent="0" algn="just">
              <a:buNone/>
            </a:pPr>
            <a:r>
              <a:rPr lang="el-GR" altLang="en-US" sz="2400" dirty="0"/>
              <a:t>--&gt; χοίροι</a:t>
            </a:r>
          </a:p>
          <a:p>
            <a:pPr algn="just"/>
            <a:endParaRPr lang="el-GR" sz="2400" dirty="0"/>
          </a:p>
        </p:txBody>
      </p:sp>
      <p:sp>
        <p:nvSpPr>
          <p:cNvPr id="4" name="Θέση αριθμού διαφάνειας 3">
            <a:extLst>
              <a:ext uri="{FF2B5EF4-FFF2-40B4-BE49-F238E27FC236}">
                <a16:creationId xmlns:a16="http://schemas.microsoft.com/office/drawing/2014/main" id="{068FBFF6-149A-455E-A05F-2211115B528F}"/>
              </a:ext>
            </a:extLst>
          </p:cNvPr>
          <p:cNvSpPr>
            <a:spLocks noGrp="1"/>
          </p:cNvSpPr>
          <p:nvPr>
            <p:ph type="sldNum" sz="quarter" idx="12"/>
          </p:nvPr>
        </p:nvSpPr>
        <p:spPr/>
        <p:txBody>
          <a:bodyPr/>
          <a:lstStyle/>
          <a:p>
            <a:fld id="{B3561BA9-CDCF-4958-B8AB-66F3BF063E13}" type="slidenum">
              <a:rPr lang="en-US" smtClean="0"/>
              <a:t>15</a:t>
            </a:fld>
            <a:endParaRPr lang="en-US"/>
          </a:p>
        </p:txBody>
      </p:sp>
    </p:spTree>
    <p:extLst>
      <p:ext uri="{BB962C8B-B14F-4D97-AF65-F5344CB8AC3E}">
        <p14:creationId xmlns:p14="http://schemas.microsoft.com/office/powerpoint/2010/main" val="3561093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μισθοί και ημερομίσθια</a:t>
            </a:r>
          </a:p>
        </p:txBody>
      </p:sp>
      <p:sp>
        <p:nvSpPr>
          <p:cNvPr id="3" name="Content Placeholder 2"/>
          <p:cNvSpPr>
            <a:spLocks noGrp="1"/>
          </p:cNvSpPr>
          <p:nvPr>
            <p:ph idx="1"/>
          </p:nvPr>
        </p:nvSpPr>
        <p:spPr/>
        <p:txBody>
          <a:bodyPr>
            <a:normAutofit fontScale="92500" lnSpcReduction="10000"/>
          </a:bodyPr>
          <a:lstStyle/>
          <a:p>
            <a:pPr algn="just"/>
            <a:r>
              <a:rPr lang="el-GR" altLang="en-US" dirty="0"/>
              <a:t>Στο λογαριασμό </a:t>
            </a:r>
            <a:r>
              <a:rPr lang="el-GR" altLang="en-US" dirty="0">
                <a:sym typeface="+mn-ea"/>
              </a:rPr>
              <a:t>μισθοί και ημερομίσθια </a:t>
            </a:r>
            <a:r>
              <a:rPr lang="el-GR" altLang="en-US" dirty="0"/>
              <a:t>περιλαμβάνεται η αμοιβή του ιδιοκτήτη και των εργαζομένων μελών της οικογένειάς του, καθώς και οι αμοιβές του μόνιμου και έκτακτου προσωπικού. </a:t>
            </a:r>
          </a:p>
          <a:p>
            <a:pPr marL="0" indent="0" algn="just">
              <a:buNone/>
            </a:pPr>
            <a:r>
              <a:rPr lang="el-GR" altLang="en-US" dirty="0"/>
              <a:t>Θα πρέπει να καταγράφεται με κάθε λεπτομέρεια και ακρίβεια το είδος της εργασίας που προσφέρεται κάθε μέρα π.χ. όργωμα χωραφιού 50 στρεμμάτων που έχει σιτάρι, στη συνέχεια πρέπει να καταγράφεται η διάρκεια των εργασιών που έγιναν π.χ. 10 ώρες για το όργωμα και σε ειδικές στήλες καταχωρούνται αν η εργασία είναι οικογενειακή ή ξένων εργατών μόνιμων ή εποχιακών</a:t>
            </a:r>
          </a:p>
          <a:p>
            <a:pPr algn="just"/>
            <a:r>
              <a:rPr lang="el-GR" altLang="en-US" dirty="0"/>
              <a:t>λογαριασμός πληρωμές για εργασίες τρίτων: δαπάνες που καταβάλλονται για εργασίες που πραγματοποιήθηκαν επί της αγροτικής εκμετάλλευσης από τρίτα πρόσωπα ξένα προς αυτή</a:t>
            </a:r>
          </a:p>
        </p:txBody>
      </p:sp>
      <p:sp>
        <p:nvSpPr>
          <p:cNvPr id="4" name="Θέση αριθμού διαφάνειας 3">
            <a:extLst>
              <a:ext uri="{FF2B5EF4-FFF2-40B4-BE49-F238E27FC236}">
                <a16:creationId xmlns:a16="http://schemas.microsoft.com/office/drawing/2014/main" id="{56015932-7EAD-4607-974C-FDACE4C80A0E}"/>
              </a:ext>
            </a:extLst>
          </p:cNvPr>
          <p:cNvSpPr>
            <a:spLocks noGrp="1"/>
          </p:cNvSpPr>
          <p:nvPr>
            <p:ph type="sldNum" sz="quarter" idx="12"/>
          </p:nvPr>
        </p:nvSpPr>
        <p:spPr/>
        <p:txBody>
          <a:bodyPr/>
          <a:lstStyle/>
          <a:p>
            <a:fld id="{B3561BA9-CDCF-4958-B8AB-66F3BF063E13}"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τόκος και δαπάνες συντήρησης επισκευών</a:t>
            </a:r>
          </a:p>
        </p:txBody>
      </p:sp>
      <p:sp>
        <p:nvSpPr>
          <p:cNvPr id="3" name="Content Placeholder 2"/>
          <p:cNvSpPr>
            <a:spLocks noGrp="1"/>
          </p:cNvSpPr>
          <p:nvPr>
            <p:ph idx="1"/>
          </p:nvPr>
        </p:nvSpPr>
        <p:spPr/>
        <p:txBody>
          <a:bodyPr/>
          <a:lstStyle/>
          <a:p>
            <a:pPr algn="just"/>
            <a:r>
              <a:rPr lang="el-GR" altLang="en-US" dirty="0"/>
              <a:t>Ο τόκος αποτελεί την αμοιβή του κεφαλαίου και το ύψος του επηρεάζεται από την παραγωγικότητα του κεφαλαίου, τις συνθήκες της αγοράς των κεφαλαίων, τους κινδύνους στους οποίους υπόκειται το κεφάλαιο π.χ. πληθωρισμός</a:t>
            </a:r>
          </a:p>
          <a:p>
            <a:pPr algn="just"/>
            <a:r>
              <a:rPr lang="el-GR" altLang="en-US" dirty="0"/>
              <a:t>Δαπάνες συντήρησης - επισκευών: αναφέρονται μόνο στο πάγιο ενεργητικό δηλ. αφορούν τις έγγειες βελτιώσεις, κτιριακές εγκαταστάσεις, λοιπό εξοπλισμό μονιμότερης φύσης και γίνονται προκειμένου το πάγιο γεωργικό κεφάλαιο να βρίσκεται σε καλή κατάσταση ώστε να έχει υψηλή αποδοτικότητα. </a:t>
            </a:r>
          </a:p>
        </p:txBody>
      </p:sp>
      <p:sp>
        <p:nvSpPr>
          <p:cNvPr id="4" name="Θέση αριθμού διαφάνειας 3">
            <a:extLst>
              <a:ext uri="{FF2B5EF4-FFF2-40B4-BE49-F238E27FC236}">
                <a16:creationId xmlns:a16="http://schemas.microsoft.com/office/drawing/2014/main" id="{57E85C0A-F3D9-475F-ABD7-1E53FDB6AAB4}"/>
              </a:ext>
            </a:extLst>
          </p:cNvPr>
          <p:cNvSpPr>
            <a:spLocks noGrp="1"/>
          </p:cNvSpPr>
          <p:nvPr>
            <p:ph type="sldNum" sz="quarter" idx="12"/>
          </p:nvPr>
        </p:nvSpPr>
        <p:spPr/>
        <p:txBody>
          <a:bodyPr/>
          <a:lstStyle/>
          <a:p>
            <a:fld id="{B3561BA9-CDCF-4958-B8AB-66F3BF063E13}"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ασφάλιστρα και διάφορα άλλα γενικά έξοδα και οικιακή οικονομία</a:t>
            </a:r>
          </a:p>
        </p:txBody>
      </p:sp>
      <p:sp>
        <p:nvSpPr>
          <p:cNvPr id="3" name="Content Placeholder 2"/>
          <p:cNvSpPr>
            <a:spLocks noGrp="1"/>
          </p:cNvSpPr>
          <p:nvPr>
            <p:ph idx="1"/>
          </p:nvPr>
        </p:nvSpPr>
        <p:spPr/>
        <p:txBody>
          <a:bodyPr>
            <a:normAutofit fontScale="92500"/>
          </a:bodyPr>
          <a:lstStyle/>
          <a:p>
            <a:pPr algn="just"/>
            <a:r>
              <a:rPr lang="el-GR" altLang="en-US" dirty="0"/>
              <a:t>Ασφάλιστρα: η δαπάνη αυτή έχει σαν σκοπό να αντιμετωπίσει μια μερική ή ολική καταστροφή π.χ. από φωτιά</a:t>
            </a:r>
          </a:p>
          <a:p>
            <a:pPr algn="just"/>
            <a:r>
              <a:rPr lang="el-GR" altLang="en-US" dirty="0"/>
              <a:t>Διάφορα άλλα γενικά έξοδα: τα γενικά έξοδα διοικήσεως και οι άσχετες προς τις διεξαγόμενες εργασίες δαπάνες δεν πρέπει να κατανέμονται στις διάφορες εργασίες που διεξάγονται χάριν της εκμετάλλευσης. </a:t>
            </a:r>
          </a:p>
          <a:p>
            <a:pPr algn="just"/>
            <a:r>
              <a:rPr lang="el-GR" altLang="en-US" dirty="0"/>
              <a:t>Οικιακή οικονομία: πρόκειται για περιληπτικό λογαριασμό ο οποίος περιλαμβάνει αναλώσιμα περιουσιακά στοιχεία, τις χρηματοοικονομικές μεταβολές τους και τα στοιχεία που αποτελούν μέρος περιοδικών αποτελεσμάτων εφόσον αυτά αφορούν στην παρασκευή του συσσιτίου για τα μέλη της αγροτικής οικογένειας καθώς επίσης και εργάτες</a:t>
            </a:r>
          </a:p>
        </p:txBody>
      </p:sp>
      <p:sp>
        <p:nvSpPr>
          <p:cNvPr id="4" name="Θέση αριθμού διαφάνειας 3">
            <a:extLst>
              <a:ext uri="{FF2B5EF4-FFF2-40B4-BE49-F238E27FC236}">
                <a16:creationId xmlns:a16="http://schemas.microsoft.com/office/drawing/2014/main" id="{DE30CB6D-93ED-4ECE-B33C-38EEEF1BBB72}"/>
              </a:ext>
            </a:extLst>
          </p:cNvPr>
          <p:cNvSpPr>
            <a:spLocks noGrp="1"/>
          </p:cNvSpPr>
          <p:nvPr>
            <p:ph type="sldNum" sz="quarter" idx="12"/>
          </p:nvPr>
        </p:nvSpPr>
        <p:spPr/>
        <p:txBody>
          <a:bodyPr/>
          <a:lstStyle/>
          <a:p>
            <a:fld id="{B3561BA9-CDCF-4958-B8AB-66F3BF063E13}" type="slidenum">
              <a:rPr lang="en-US" smtClean="0"/>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B1ED79-6C20-4BD0-A161-CFA48765D91B}"/>
              </a:ext>
            </a:extLst>
          </p:cNvPr>
          <p:cNvSpPr>
            <a:spLocks noGrp="1"/>
          </p:cNvSpPr>
          <p:nvPr>
            <p:ph type="title"/>
          </p:nvPr>
        </p:nvSpPr>
        <p:spPr/>
        <p:txBody>
          <a:bodyPr/>
          <a:lstStyle/>
          <a:p>
            <a:r>
              <a:rPr lang="el-GR" dirty="0"/>
              <a:t>Κεφάλαιο 1.3: Πρόσοδος</a:t>
            </a:r>
          </a:p>
        </p:txBody>
      </p:sp>
      <p:sp>
        <p:nvSpPr>
          <p:cNvPr id="3" name="Θέση περιεχομένου 2">
            <a:extLst>
              <a:ext uri="{FF2B5EF4-FFF2-40B4-BE49-F238E27FC236}">
                <a16:creationId xmlns:a16="http://schemas.microsoft.com/office/drawing/2014/main" id="{F3D8C5A3-3436-4E3F-A5AD-201B9314A22D}"/>
              </a:ext>
            </a:extLst>
          </p:cNvPr>
          <p:cNvSpPr>
            <a:spLocks noGrp="1"/>
          </p:cNvSpPr>
          <p:nvPr>
            <p:ph idx="1"/>
          </p:nvPr>
        </p:nvSpPr>
        <p:spPr/>
        <p:txBody>
          <a:bodyPr>
            <a:normAutofit/>
          </a:bodyPr>
          <a:lstStyle/>
          <a:p>
            <a:pPr algn="just"/>
            <a:r>
              <a:rPr lang="el-GR" sz="3200" dirty="0"/>
              <a:t>Ο όρος «πρόσοδος» σημαίνει «εισόδημα» και μάλιστα εισόδημα ανεξάρτητα προέλευσής του, δηλαδή πρόσοδος ή εισόδημα από γαίες, οικοδομές, τόκους, εργασία, επιχείρηση </a:t>
            </a:r>
            <a:r>
              <a:rPr lang="el-GR" sz="3200" dirty="0" err="1"/>
              <a:t>κ.ό.κ</a:t>
            </a:r>
            <a:r>
              <a:rPr lang="el-GR" sz="3200" dirty="0"/>
              <a:t>. </a:t>
            </a:r>
          </a:p>
          <a:p>
            <a:pPr algn="just"/>
            <a:r>
              <a:rPr lang="el-GR" sz="3200" dirty="0"/>
              <a:t>Ο όρος «πρόσοδος» συμπεριλαμβάνει και έσοδα σε είδος π.χ. προϊόντα και αυτό έχει ιδιαίτερη σημασία στην αγροτική οικονομία και δείχνει τη διαφορά από τον όρο «κέρδος».</a:t>
            </a:r>
            <a:endParaRPr lang="en-US" sz="3200" dirty="0"/>
          </a:p>
        </p:txBody>
      </p:sp>
      <p:sp>
        <p:nvSpPr>
          <p:cNvPr id="4" name="Θέση αριθμού διαφάνειας 3">
            <a:extLst>
              <a:ext uri="{FF2B5EF4-FFF2-40B4-BE49-F238E27FC236}">
                <a16:creationId xmlns:a16="http://schemas.microsoft.com/office/drawing/2014/main" id="{1B35536C-78F7-4218-ACE4-8871C6F9E0EB}"/>
              </a:ext>
            </a:extLst>
          </p:cNvPr>
          <p:cNvSpPr>
            <a:spLocks noGrp="1"/>
          </p:cNvSpPr>
          <p:nvPr>
            <p:ph type="sldNum" sz="quarter" idx="12"/>
          </p:nvPr>
        </p:nvSpPr>
        <p:spPr/>
        <p:txBody>
          <a:bodyPr/>
          <a:lstStyle/>
          <a:p>
            <a:fld id="{B3561BA9-CDCF-4958-B8AB-66F3BF063E13}" type="slidenum">
              <a:rPr lang="en-US" smtClean="0"/>
              <a:t>2</a:t>
            </a:fld>
            <a:endParaRPr lang="en-US"/>
          </a:p>
        </p:txBody>
      </p:sp>
    </p:spTree>
    <p:extLst>
      <p:ext uri="{BB962C8B-B14F-4D97-AF65-F5344CB8AC3E}">
        <p14:creationId xmlns:p14="http://schemas.microsoft.com/office/powerpoint/2010/main" val="372045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132264-4901-42B0-81F1-E92D3051F827}"/>
              </a:ext>
            </a:extLst>
          </p:cNvPr>
          <p:cNvSpPr>
            <a:spLocks noGrp="1"/>
          </p:cNvSpPr>
          <p:nvPr>
            <p:ph type="title"/>
          </p:nvPr>
        </p:nvSpPr>
        <p:spPr/>
        <p:txBody>
          <a:bodyPr/>
          <a:lstStyle/>
          <a:p>
            <a:r>
              <a:rPr lang="el-GR" dirty="0"/>
              <a:t>Έγγειος (αγροτική πρόσοδος)</a:t>
            </a:r>
          </a:p>
        </p:txBody>
      </p:sp>
      <p:sp>
        <p:nvSpPr>
          <p:cNvPr id="3" name="Θέση περιεχομένου 2">
            <a:extLst>
              <a:ext uri="{FF2B5EF4-FFF2-40B4-BE49-F238E27FC236}">
                <a16:creationId xmlns:a16="http://schemas.microsoft.com/office/drawing/2014/main" id="{FF7ED032-0F09-4612-B247-CA283EB6DEA2}"/>
              </a:ext>
            </a:extLst>
          </p:cNvPr>
          <p:cNvSpPr>
            <a:spLocks noGrp="1"/>
          </p:cNvSpPr>
          <p:nvPr>
            <p:ph idx="1"/>
          </p:nvPr>
        </p:nvSpPr>
        <p:spPr/>
        <p:txBody>
          <a:bodyPr>
            <a:normAutofit/>
          </a:bodyPr>
          <a:lstStyle/>
          <a:p>
            <a:pPr algn="just"/>
            <a:r>
              <a:rPr lang="el-GR" sz="3200" dirty="0"/>
              <a:t>Η αγροτική πρόσοδος εμφανίζεται με τη μορφή:</a:t>
            </a:r>
          </a:p>
          <a:p>
            <a:pPr marL="0" indent="0" algn="just">
              <a:buNone/>
            </a:pPr>
            <a:r>
              <a:rPr lang="el-GR" sz="3200" dirty="0"/>
              <a:t>Α. Εισπράξεων από πώληση προϊόντων του αγροκτήματος</a:t>
            </a:r>
          </a:p>
          <a:p>
            <a:pPr marL="0" indent="0" algn="just">
              <a:buNone/>
            </a:pPr>
            <a:r>
              <a:rPr lang="el-GR" sz="3200" dirty="0"/>
              <a:t>Β. Παροχών σε είδος προς την καλλιεργητική οικογένεια</a:t>
            </a:r>
          </a:p>
          <a:p>
            <a:pPr marL="0" indent="0" algn="just">
              <a:buNone/>
            </a:pPr>
            <a:r>
              <a:rPr lang="el-GR" sz="3200" dirty="0"/>
              <a:t>Γ. Προϊόντων που επενδύονται πάγια στην επιχείρηση π.χ. προϊόντα δάσους για ξυλεία οικοδομής</a:t>
            </a:r>
          </a:p>
        </p:txBody>
      </p:sp>
      <p:sp>
        <p:nvSpPr>
          <p:cNvPr id="4" name="Θέση αριθμού διαφάνειας 3">
            <a:extLst>
              <a:ext uri="{FF2B5EF4-FFF2-40B4-BE49-F238E27FC236}">
                <a16:creationId xmlns:a16="http://schemas.microsoft.com/office/drawing/2014/main" id="{A20798C8-7729-4AC1-BA86-4AAB8D5E411E}"/>
              </a:ext>
            </a:extLst>
          </p:cNvPr>
          <p:cNvSpPr>
            <a:spLocks noGrp="1"/>
          </p:cNvSpPr>
          <p:nvPr>
            <p:ph type="sldNum" sz="quarter" idx="12"/>
          </p:nvPr>
        </p:nvSpPr>
        <p:spPr/>
        <p:txBody>
          <a:bodyPr/>
          <a:lstStyle/>
          <a:p>
            <a:fld id="{B3561BA9-CDCF-4958-B8AB-66F3BF063E13}" type="slidenum">
              <a:rPr lang="en-US" smtClean="0"/>
              <a:t>3</a:t>
            </a:fld>
            <a:endParaRPr lang="en-US"/>
          </a:p>
        </p:txBody>
      </p:sp>
    </p:spTree>
    <p:extLst>
      <p:ext uri="{BB962C8B-B14F-4D97-AF65-F5344CB8AC3E}">
        <p14:creationId xmlns:p14="http://schemas.microsoft.com/office/powerpoint/2010/main" val="142883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E0A8A-1B36-4EF3-BF6F-DC513C0CA405}"/>
              </a:ext>
            </a:extLst>
          </p:cNvPr>
          <p:cNvSpPr>
            <a:spLocks noGrp="1"/>
          </p:cNvSpPr>
          <p:nvPr>
            <p:ph type="title"/>
          </p:nvPr>
        </p:nvSpPr>
        <p:spPr/>
        <p:txBody>
          <a:bodyPr/>
          <a:lstStyle/>
          <a:p>
            <a:r>
              <a:rPr lang="el-GR" dirty="0"/>
              <a:t>Ακαθάριστη και καθαρή πρόσοδος</a:t>
            </a:r>
          </a:p>
        </p:txBody>
      </p:sp>
      <p:sp>
        <p:nvSpPr>
          <p:cNvPr id="3" name="Θέση περιεχομένου 2">
            <a:extLst>
              <a:ext uri="{FF2B5EF4-FFF2-40B4-BE49-F238E27FC236}">
                <a16:creationId xmlns:a16="http://schemas.microsoft.com/office/drawing/2014/main" id="{1DCF91D9-3911-421C-9A89-CB717608B5F8}"/>
              </a:ext>
            </a:extLst>
          </p:cNvPr>
          <p:cNvSpPr>
            <a:spLocks noGrp="1"/>
          </p:cNvSpPr>
          <p:nvPr>
            <p:ph idx="1"/>
          </p:nvPr>
        </p:nvSpPr>
        <p:spPr>
          <a:xfrm>
            <a:off x="838200" y="1825625"/>
            <a:ext cx="10515600" cy="4667250"/>
          </a:xfrm>
        </p:spPr>
        <p:txBody>
          <a:bodyPr>
            <a:normAutofit fontScale="92500" lnSpcReduction="20000"/>
          </a:bodyPr>
          <a:lstStyle/>
          <a:p>
            <a:pPr marL="0" indent="0" algn="just">
              <a:buNone/>
            </a:pPr>
            <a:r>
              <a:rPr lang="el-GR" dirty="0"/>
              <a:t>Η ακαθάριστη (μεικτή) πρόσοδος ισούται με την ακαθάριστη αξία της παραγωγής.</a:t>
            </a:r>
          </a:p>
          <a:p>
            <a:pPr marL="0" indent="0" algn="just">
              <a:buNone/>
            </a:pPr>
            <a:r>
              <a:rPr lang="el-GR" dirty="0"/>
              <a:t>Η ακαθάριστη αγροτική πρόσοδος περιλαμβάνει:</a:t>
            </a:r>
          </a:p>
          <a:p>
            <a:pPr marL="0" indent="0" algn="just">
              <a:buNone/>
            </a:pPr>
            <a:r>
              <a:rPr lang="el-GR" dirty="0"/>
              <a:t>Α. τη συνολική ακαθάριστη αξία παραγωγής (φυτικής, κτηνοτροφικής </a:t>
            </a:r>
            <a:r>
              <a:rPr lang="el-GR" dirty="0" err="1"/>
              <a:t>κ.λ.π</a:t>
            </a:r>
            <a:r>
              <a:rPr lang="el-GR" dirty="0"/>
              <a:t>.) της εκμετάλλευσης κατά τη διάρκεια της χρήσης</a:t>
            </a:r>
          </a:p>
          <a:p>
            <a:pPr marL="0" indent="0" algn="just">
              <a:buNone/>
            </a:pPr>
            <a:r>
              <a:rPr lang="el-GR" dirty="0"/>
              <a:t>Β. τις εισπράξεις από τυχόν ασφαλιστικές αποζημιώσεις των καλλιεργειών και των εκτροφών της εκμετάλλευσης καθώς και τις επιδοτήσεις του κόστους παραγωγής των προϊόντων</a:t>
            </a:r>
          </a:p>
          <a:p>
            <a:pPr marL="0" indent="0" algn="just">
              <a:buNone/>
            </a:pPr>
            <a:r>
              <a:rPr lang="el-GR" dirty="0"/>
              <a:t>Γ. τη μεταβολή (αύξηση ή μείωση) κατά την απογραφή του ζωικού κεφαλαίου, των φυτειών και των αποθεμάτων</a:t>
            </a:r>
          </a:p>
          <a:p>
            <a:pPr marL="0" indent="0" algn="just">
              <a:buNone/>
            </a:pPr>
            <a:r>
              <a:rPr lang="el-GR" dirty="0"/>
              <a:t>Καθαρή πρόσοδος είναι αυτό που απομένει μετά την αφαίρεση των αγαθών που καταναλώθηκαν για την απόκτησή της όπως σπόροι για σπορά, αναλώσεις για ζωοτροφές, αναλώσεις της καλλιεργητικής οικογένειας, λιπάσματα, φάρμακα, αποσβέσεις. </a:t>
            </a:r>
          </a:p>
          <a:p>
            <a:endParaRPr lang="el-GR" dirty="0"/>
          </a:p>
        </p:txBody>
      </p:sp>
      <p:sp>
        <p:nvSpPr>
          <p:cNvPr id="4" name="Θέση αριθμού διαφάνειας 3">
            <a:extLst>
              <a:ext uri="{FF2B5EF4-FFF2-40B4-BE49-F238E27FC236}">
                <a16:creationId xmlns:a16="http://schemas.microsoft.com/office/drawing/2014/main" id="{E2E8B8F3-2976-4198-80BC-593F4894B058}"/>
              </a:ext>
            </a:extLst>
          </p:cNvPr>
          <p:cNvSpPr>
            <a:spLocks noGrp="1"/>
          </p:cNvSpPr>
          <p:nvPr>
            <p:ph type="sldNum" sz="quarter" idx="12"/>
          </p:nvPr>
        </p:nvSpPr>
        <p:spPr/>
        <p:txBody>
          <a:bodyPr/>
          <a:lstStyle/>
          <a:p>
            <a:fld id="{B3561BA9-CDCF-4958-B8AB-66F3BF063E13}" type="slidenum">
              <a:rPr lang="en-US" smtClean="0"/>
              <a:t>4</a:t>
            </a:fld>
            <a:endParaRPr lang="en-US"/>
          </a:p>
        </p:txBody>
      </p:sp>
    </p:spTree>
    <p:extLst>
      <p:ext uri="{BB962C8B-B14F-4D97-AF65-F5344CB8AC3E}">
        <p14:creationId xmlns:p14="http://schemas.microsoft.com/office/powerpoint/2010/main" val="295656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4C26A0-7061-41FC-A9F5-FBFD27F51658}"/>
              </a:ext>
            </a:extLst>
          </p:cNvPr>
          <p:cNvSpPr>
            <a:spLocks noGrp="1"/>
          </p:cNvSpPr>
          <p:nvPr>
            <p:ph type="title"/>
          </p:nvPr>
        </p:nvSpPr>
        <p:spPr/>
        <p:txBody>
          <a:bodyPr/>
          <a:lstStyle/>
          <a:p>
            <a:r>
              <a:rPr lang="el-GR" dirty="0"/>
              <a:t>Γεωργική / αγροτική πρόσοδος</a:t>
            </a:r>
          </a:p>
        </p:txBody>
      </p:sp>
      <p:sp>
        <p:nvSpPr>
          <p:cNvPr id="3" name="Θέση περιεχομένου 2">
            <a:extLst>
              <a:ext uri="{FF2B5EF4-FFF2-40B4-BE49-F238E27FC236}">
                <a16:creationId xmlns:a16="http://schemas.microsoft.com/office/drawing/2014/main" id="{B4CB9274-A0B2-416B-B6C6-D73D4CCB6F93}"/>
              </a:ext>
            </a:extLst>
          </p:cNvPr>
          <p:cNvSpPr>
            <a:spLocks noGrp="1"/>
          </p:cNvSpPr>
          <p:nvPr>
            <p:ph idx="1"/>
          </p:nvPr>
        </p:nvSpPr>
        <p:spPr/>
        <p:txBody>
          <a:bodyPr/>
          <a:lstStyle/>
          <a:p>
            <a:pPr algn="just"/>
            <a:r>
              <a:rPr lang="el-GR" dirty="0"/>
              <a:t>Ο όρος γεωργική ή αγροτική πρόσοδος αφορά στην αξία ενός ή και όλων των παραγόμενων προϊόντων από μια γεωργική εκμετάλλευση σε μια συγκεκριμένη παραγωγική περίοδο για το κάθε ένα προϊόν. </a:t>
            </a:r>
          </a:p>
          <a:p>
            <a:pPr algn="just"/>
            <a:r>
              <a:rPr lang="el-GR" dirty="0"/>
              <a:t>Συνολική γεωργική πρόσοδος είναι η αξία την οποία απολαμβάνει μια γεωργική εκμετάλλευση ως αποτέλεσμα της δραστηριότητάς της συνολικά σε μια συγκεκριμένη παραγωγική περίοδό της συνήθως δε σε ένα έτος είτε γεωργικό π.χ. Σεπτέμβριος 2005 – Αύγουστος 2006, είτε ημερολογιακό(1.1-31.12). </a:t>
            </a:r>
          </a:p>
        </p:txBody>
      </p:sp>
      <p:sp>
        <p:nvSpPr>
          <p:cNvPr id="4" name="Θέση αριθμού διαφάνειας 3">
            <a:extLst>
              <a:ext uri="{FF2B5EF4-FFF2-40B4-BE49-F238E27FC236}">
                <a16:creationId xmlns:a16="http://schemas.microsoft.com/office/drawing/2014/main" id="{EB6A54A6-70B1-44C7-8A3B-1F417B00C373}"/>
              </a:ext>
            </a:extLst>
          </p:cNvPr>
          <p:cNvSpPr>
            <a:spLocks noGrp="1"/>
          </p:cNvSpPr>
          <p:nvPr>
            <p:ph type="sldNum" sz="quarter" idx="12"/>
          </p:nvPr>
        </p:nvSpPr>
        <p:spPr/>
        <p:txBody>
          <a:bodyPr/>
          <a:lstStyle/>
          <a:p>
            <a:fld id="{B3561BA9-CDCF-4958-B8AB-66F3BF063E13}" type="slidenum">
              <a:rPr lang="en-US" smtClean="0"/>
              <a:t>5</a:t>
            </a:fld>
            <a:endParaRPr lang="en-US"/>
          </a:p>
        </p:txBody>
      </p:sp>
    </p:spTree>
    <p:extLst>
      <p:ext uri="{BB962C8B-B14F-4D97-AF65-F5344CB8AC3E}">
        <p14:creationId xmlns:p14="http://schemas.microsoft.com/office/powerpoint/2010/main" val="257084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2.1 Αγροτική λογιστική</a:t>
            </a:r>
          </a:p>
        </p:txBody>
      </p:sp>
      <p:sp>
        <p:nvSpPr>
          <p:cNvPr id="3" name="Content Placeholder 2"/>
          <p:cNvSpPr>
            <a:spLocks noGrp="1"/>
          </p:cNvSpPr>
          <p:nvPr>
            <p:ph idx="1"/>
          </p:nvPr>
        </p:nvSpPr>
        <p:spPr/>
        <p:txBody>
          <a:bodyPr>
            <a:normAutofit fontScale="92500" lnSpcReduction="10000"/>
          </a:bodyPr>
          <a:lstStyle/>
          <a:p>
            <a:pPr algn="just"/>
            <a:r>
              <a:rPr lang="el-GR" altLang="en-US" dirty="0"/>
              <a:t>Κύριος σκοπός της αγροτικής λογιστικής είναι ο προσδιορισμός της περιουσιακής κατάστασης της αγροτικής επιχείρησης καθώς και των οικονομικών αποτελεσμάτων εκ της λειτουργίας της (κέρδη ή ζημιές της εκμετάλλευσης). </a:t>
            </a:r>
            <a:endParaRPr lang="en-US" altLang="en-US" dirty="0"/>
          </a:p>
          <a:p>
            <a:pPr algn="just"/>
            <a:r>
              <a:rPr lang="el-GR" altLang="en-US" dirty="0"/>
              <a:t>Με την αγροτική λογιστική μπορούν τα έξοδα παραγωγής να αναλυθούν στις 3 αντιθετικές ομάδες: </a:t>
            </a:r>
          </a:p>
          <a:p>
            <a:pPr marL="0" indent="0" algn="just">
              <a:buNone/>
            </a:pPr>
            <a:r>
              <a:rPr lang="el-GR" altLang="en-US" dirty="0"/>
              <a:t>1. δαπάνες σταθερές και μεταβλητές</a:t>
            </a:r>
          </a:p>
          <a:p>
            <a:pPr marL="0" indent="0" algn="just">
              <a:buNone/>
            </a:pPr>
            <a:r>
              <a:rPr lang="el-GR" altLang="en-US" dirty="0"/>
              <a:t>2. δαπάνες χρηματικές (π.χ. έξοδα για χημικά λιπάσματα, φόροι, διαχειριστικά έξοδα) και μη χρηματικές (π.χ. εργασία καλλιεργητικής οικογένειας, αποσβέσεις, </a:t>
            </a:r>
            <a:r>
              <a:rPr lang="el-GR" altLang="en-US" dirty="0" err="1"/>
              <a:t>ιδιοπαράγωγη</a:t>
            </a:r>
            <a:r>
              <a:rPr lang="el-GR" altLang="en-US" dirty="0"/>
              <a:t> κοπριά)</a:t>
            </a:r>
          </a:p>
          <a:p>
            <a:pPr marL="0" indent="0" algn="just">
              <a:buNone/>
            </a:pPr>
            <a:r>
              <a:rPr lang="el-GR" altLang="en-US" dirty="0"/>
              <a:t>3. δαπάνες ενεργητικές και παθητικές</a:t>
            </a:r>
          </a:p>
        </p:txBody>
      </p:sp>
      <p:sp>
        <p:nvSpPr>
          <p:cNvPr id="4" name="Θέση αριθμού διαφάνειας 3">
            <a:extLst>
              <a:ext uri="{FF2B5EF4-FFF2-40B4-BE49-F238E27FC236}">
                <a16:creationId xmlns:a16="http://schemas.microsoft.com/office/drawing/2014/main" id="{7D689364-A976-4A27-BFC5-52464D920D39}"/>
              </a:ext>
            </a:extLst>
          </p:cNvPr>
          <p:cNvSpPr>
            <a:spLocks noGrp="1"/>
          </p:cNvSpPr>
          <p:nvPr>
            <p:ph type="sldNum" sz="quarter" idx="12"/>
          </p:nvPr>
        </p:nvSpPr>
        <p:spPr/>
        <p:txBody>
          <a:bodyPr/>
          <a:lstStyle/>
          <a:p>
            <a:fld id="{B3561BA9-CDCF-4958-B8AB-66F3BF063E13}"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sym typeface="+mn-ea"/>
              </a:rPr>
              <a:t>Τα κύρια χαρακτηριστικά γνωρίσματα της κάθε ομάδας </a:t>
            </a:r>
            <a:endParaRPr lang="en-US"/>
          </a:p>
        </p:txBody>
      </p:sp>
      <p:sp>
        <p:nvSpPr>
          <p:cNvPr id="3" name="Content Placeholder 2"/>
          <p:cNvSpPr>
            <a:spLocks noGrp="1"/>
          </p:cNvSpPr>
          <p:nvPr>
            <p:ph idx="1"/>
          </p:nvPr>
        </p:nvSpPr>
        <p:spPr/>
        <p:txBody>
          <a:bodyPr>
            <a:normAutofit fontScale="90000"/>
          </a:bodyPr>
          <a:lstStyle/>
          <a:p>
            <a:pPr marL="0" indent="0" algn="just">
              <a:buNone/>
            </a:pPr>
            <a:r>
              <a:rPr lang="el-GR" altLang="en-US" dirty="0"/>
              <a:t>Τα κύρια χαρακτηριστικά γνωρίσματα της κάθε ομάδας είναι τα ακόλουθα: </a:t>
            </a:r>
          </a:p>
          <a:p>
            <a:pPr algn="just"/>
            <a:r>
              <a:rPr lang="el-GR" altLang="en-US" dirty="0"/>
              <a:t>οι δαπάνες σταθερές μένουν ανεπηρέαστες από το είδος που καλλιεργείται. (π.χ. αποσβέσεις, μισθώματα, ετήσιοι μισθοί, φόροι έγγειου προσόδου) </a:t>
            </a:r>
          </a:p>
          <a:p>
            <a:pPr algn="just"/>
            <a:r>
              <a:rPr lang="el-GR" altLang="en-US" dirty="0"/>
              <a:t>οι δαπάνες μεταβλητές εξαρτώνται στενά από το προϊόν που καλλιεργείται (π.χ. σπόρος, λίπανση, ημερομίσθια, φόροι παραγωγής)</a:t>
            </a:r>
          </a:p>
          <a:p>
            <a:pPr algn="just"/>
            <a:r>
              <a:rPr lang="el-GR" altLang="en-US" dirty="0"/>
              <a:t>η γνώση του ποσού των χρηματικών δαπανών (ταμειακές εκροές) προσδιορίζει το απαιτούμενο χρηματικό κεφάλαιο, τη χρονική του κατανομή, την ευαισθησία της επιχείρησης στις μεταβολές των τιμών. Η κατάρτιση προϋπολογισμού καλλιεργειών προϋποθέτει τη γνώση των χρηματικών δαπανών. π.χ. χημικά λιπάσματα, μέρος ημερομισθίων, φόροι, διαχειριστικά έξοδα</a:t>
            </a:r>
          </a:p>
        </p:txBody>
      </p:sp>
      <p:sp>
        <p:nvSpPr>
          <p:cNvPr id="4" name="Θέση αριθμού διαφάνειας 3">
            <a:extLst>
              <a:ext uri="{FF2B5EF4-FFF2-40B4-BE49-F238E27FC236}">
                <a16:creationId xmlns:a16="http://schemas.microsoft.com/office/drawing/2014/main" id="{7AC640D7-7955-4429-A7B5-4BF3C418359E}"/>
              </a:ext>
            </a:extLst>
          </p:cNvPr>
          <p:cNvSpPr>
            <a:spLocks noGrp="1"/>
          </p:cNvSpPr>
          <p:nvPr>
            <p:ph type="sldNum" sz="quarter" idx="12"/>
          </p:nvPr>
        </p:nvSpPr>
        <p:spPr/>
        <p:txBody>
          <a:bodyPr/>
          <a:lstStyle/>
          <a:p>
            <a:fld id="{B3561BA9-CDCF-4958-B8AB-66F3BF063E13}"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sym typeface="+mn-ea"/>
              </a:rPr>
              <a:t>Τα κύρια χαρακτηριστικά γνωρίσματα της κάθε ομάδας </a:t>
            </a:r>
            <a:br>
              <a:rPr lang="en-US"/>
            </a:br>
            <a:endParaRPr lang="en-US"/>
          </a:p>
        </p:txBody>
      </p:sp>
      <p:sp>
        <p:nvSpPr>
          <p:cNvPr id="3" name="Content Placeholder 2"/>
          <p:cNvSpPr>
            <a:spLocks noGrp="1"/>
          </p:cNvSpPr>
          <p:nvPr>
            <p:ph idx="1"/>
          </p:nvPr>
        </p:nvSpPr>
        <p:spPr/>
        <p:txBody>
          <a:bodyPr/>
          <a:lstStyle/>
          <a:p>
            <a:pPr algn="just"/>
            <a:r>
              <a:rPr lang="el-GR" altLang="en-US" dirty="0"/>
              <a:t>οι σε είδος μη χρηματικές δαπάνες είναι καθοριστικές του βαθμού αυτάρκειας της επιχείρησης π.χ. εργασία καλλιεργητικής οικογένειας, τόκοι ιδίου κεφαλαίου, αποσβέσεις</a:t>
            </a:r>
          </a:p>
          <a:p>
            <a:pPr algn="just"/>
            <a:r>
              <a:rPr lang="el-GR" altLang="en-US" dirty="0"/>
              <a:t>ενεργητικές δαπάνες π.χ. δαπάνες για εργασία </a:t>
            </a:r>
            <a:r>
              <a:rPr lang="el-GR" altLang="en-US" dirty="0" err="1"/>
              <a:t>αροτριώντων</a:t>
            </a:r>
            <a:r>
              <a:rPr lang="el-GR" altLang="en-US" dirty="0"/>
              <a:t> (=ζώα που χρησιμοποιούνται στο όργωμα και γενικότερα στις αγροτικές εργασίες) και παθητικές δαπάνες π.χ. αποσβέσεις εργαλείων</a:t>
            </a:r>
          </a:p>
        </p:txBody>
      </p:sp>
      <p:sp>
        <p:nvSpPr>
          <p:cNvPr id="4" name="Θέση αριθμού διαφάνειας 3">
            <a:extLst>
              <a:ext uri="{FF2B5EF4-FFF2-40B4-BE49-F238E27FC236}">
                <a16:creationId xmlns:a16="http://schemas.microsoft.com/office/drawing/2014/main" id="{32AEAF9F-0F1A-4920-A42E-F5F189A53755}"/>
              </a:ext>
            </a:extLst>
          </p:cNvPr>
          <p:cNvSpPr>
            <a:spLocks noGrp="1"/>
          </p:cNvSpPr>
          <p:nvPr>
            <p:ph type="sldNum" sz="quarter" idx="12"/>
          </p:nvPr>
        </p:nvSpPr>
        <p:spPr/>
        <p:txBody>
          <a:bodyPr/>
          <a:lstStyle/>
          <a:p>
            <a:fld id="{B3561BA9-CDCF-4958-B8AB-66F3BF063E13}"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Συστήματα Αγροτικής Λογιστικής</a:t>
            </a:r>
          </a:p>
        </p:txBody>
      </p:sp>
      <p:sp>
        <p:nvSpPr>
          <p:cNvPr id="3" name="Content Placeholder 2"/>
          <p:cNvSpPr>
            <a:spLocks noGrp="1"/>
          </p:cNvSpPr>
          <p:nvPr>
            <p:ph idx="1"/>
          </p:nvPr>
        </p:nvSpPr>
        <p:spPr/>
        <p:txBody>
          <a:bodyPr>
            <a:normAutofit fontScale="90000" lnSpcReduction="20000"/>
          </a:bodyPr>
          <a:lstStyle/>
          <a:p>
            <a:pPr marL="0" indent="0" algn="just">
              <a:buNone/>
            </a:pPr>
            <a:r>
              <a:rPr lang="el-GR" altLang="en-US" dirty="0"/>
              <a:t>Διακρίνουμε 2 τρόπους τήρησης της αγροτικής λογιστικής:</a:t>
            </a:r>
          </a:p>
          <a:p>
            <a:pPr algn="just"/>
            <a:r>
              <a:rPr lang="el-GR" altLang="en-US" dirty="0"/>
              <a:t>τον απλογραφικό</a:t>
            </a:r>
          </a:p>
          <a:p>
            <a:pPr algn="just"/>
            <a:r>
              <a:rPr lang="el-GR" altLang="en-US" dirty="0"/>
              <a:t>και το διπλογραφικό</a:t>
            </a:r>
          </a:p>
          <a:p>
            <a:pPr marL="0" indent="0" algn="just">
              <a:buNone/>
            </a:pPr>
            <a:r>
              <a:rPr lang="el-GR" altLang="en-US" dirty="0"/>
              <a:t>Η απλογραφική μέθοδος απαιτεί την τήρηση: </a:t>
            </a:r>
          </a:p>
          <a:p>
            <a:pPr marL="0" indent="0" algn="just">
              <a:buNone/>
            </a:pPr>
            <a:r>
              <a:rPr lang="el-GR" altLang="en-US" dirty="0"/>
              <a:t>α. βιβλίου ταμείου</a:t>
            </a:r>
          </a:p>
          <a:p>
            <a:pPr marL="0" indent="0" algn="just">
              <a:buNone/>
            </a:pPr>
            <a:r>
              <a:rPr lang="el-GR" altLang="en-US" dirty="0"/>
              <a:t>β. βιβλίου ετήσιων απογραφών </a:t>
            </a:r>
          </a:p>
          <a:p>
            <a:pPr marL="0" indent="0" algn="just">
              <a:buNone/>
            </a:pPr>
            <a:r>
              <a:rPr lang="el-GR" altLang="en-US" dirty="0"/>
              <a:t>γ. αναλυτικών πινάκων ή ειδικών βιβλίων όπου θα παρακολουθούνται τα προϊόντα που παρήχθησαν στην εκμετάλλευση είτε από τη γεωργική οικογένεια είτε από προσαρτημένες επιχειρήσεις π.χ. χρησιμοποίηση σταφυλιών για οινοποίηση</a:t>
            </a:r>
          </a:p>
          <a:p>
            <a:pPr marL="0" indent="0" algn="just">
              <a:buNone/>
            </a:pPr>
            <a:r>
              <a:rPr lang="el-GR" altLang="en-US" dirty="0"/>
              <a:t>Στη μέθοδο αυτή τα ετήσια ή περιοδικά αποτελέσματα των εργασιών προσδιορίζονται με τη σύγκριση δύο απογραφών αρχικής και τελικής</a:t>
            </a:r>
          </a:p>
        </p:txBody>
      </p:sp>
      <p:sp>
        <p:nvSpPr>
          <p:cNvPr id="4" name="Θέση αριθμού διαφάνειας 3">
            <a:extLst>
              <a:ext uri="{FF2B5EF4-FFF2-40B4-BE49-F238E27FC236}">
                <a16:creationId xmlns:a16="http://schemas.microsoft.com/office/drawing/2014/main" id="{C2255ED5-D070-4655-826F-D05DEDBC86FC}"/>
              </a:ext>
            </a:extLst>
          </p:cNvPr>
          <p:cNvSpPr>
            <a:spLocks noGrp="1"/>
          </p:cNvSpPr>
          <p:nvPr>
            <p:ph type="sldNum" sz="quarter" idx="12"/>
          </p:nvPr>
        </p:nvSpPr>
        <p:spPr/>
        <p:txBody>
          <a:bodyPr/>
          <a:lstStyle/>
          <a:p>
            <a:fld id="{B3561BA9-CDCF-4958-B8AB-66F3BF063E13}"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879</TotalTime>
  <Words>1552</Words>
  <Application>Microsoft Office PowerPoint</Application>
  <PresentationFormat>Ευρεία οθόνη</PresentationFormat>
  <Paragraphs>109</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Calibri Light</vt:lpstr>
      <vt:lpstr>Office Theme</vt:lpstr>
      <vt:lpstr>Αγροτική Λογιστική &amp; Εκτιμητική</vt:lpstr>
      <vt:lpstr>Κεφάλαιο 1.3: Πρόσοδος</vt:lpstr>
      <vt:lpstr>Έγγειος (αγροτική πρόσοδος)</vt:lpstr>
      <vt:lpstr>Ακαθάριστη και καθαρή πρόσοδος</vt:lpstr>
      <vt:lpstr>Γεωργική / αγροτική πρόσοδος</vt:lpstr>
      <vt:lpstr>2.1 Αγροτική λογιστική</vt:lpstr>
      <vt:lpstr>Τα κύρια χαρακτηριστικά γνωρίσματα της κάθε ομάδας </vt:lpstr>
      <vt:lpstr>Τα κύρια χαρακτηριστικά γνωρίσματα της κάθε ομάδας  </vt:lpstr>
      <vt:lpstr>Συστήματα Αγροτικής Λογιστικής</vt:lpstr>
      <vt:lpstr>Λογιστικοί τρόποι παρακολούθησης των αγροτικών εκμεταλλεύσεων</vt:lpstr>
      <vt:lpstr>οι ειδικοί για την αγροτική λογιστική λογαριασμοί</vt:lpstr>
      <vt:lpstr>Αξίες στη γη (γεωργικά προιόντα υπό παραγωγή) και έγγειες βελτιώσεις</vt:lpstr>
      <vt:lpstr>Λογαριασμοί (ιδιο)-παραγωγής ακινητοποιήσεων και ζώα πάχυνσης και σπόροι</vt:lpstr>
      <vt:lpstr>Αποθέματα</vt:lpstr>
      <vt:lpstr>Αποθέματα</vt:lpstr>
      <vt:lpstr>μισθοί και ημερομίσθια</vt:lpstr>
      <vt:lpstr>τόκος και δαπάνες συντήρησης επισκευών</vt:lpstr>
      <vt:lpstr>ασφάλιστρα και διάφορα άλλα γενικά έξοδα και οικιακή οικονομία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 &amp; Εκτιμητική</dc:title>
  <dc:creator>User</dc:creator>
  <cp:lastModifiedBy>natasa filiou</cp:lastModifiedBy>
  <cp:revision>60</cp:revision>
  <dcterms:created xsi:type="dcterms:W3CDTF">2019-03-27T20:18:00Z</dcterms:created>
  <dcterms:modified xsi:type="dcterms:W3CDTF">2021-02-19T14:19:33Z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