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532" r:id="rId4"/>
    <p:sldId id="540" r:id="rId5"/>
    <p:sldId id="533" r:id="rId6"/>
    <p:sldId id="534" r:id="rId7"/>
    <p:sldId id="535" r:id="rId8"/>
    <p:sldId id="541" r:id="rId9"/>
    <p:sldId id="536" r:id="rId10"/>
    <p:sldId id="542" r:id="rId11"/>
    <p:sldId id="537" r:id="rId12"/>
    <p:sldId id="538" r:id="rId13"/>
    <p:sldId id="543" r:id="rId14"/>
    <p:sldId id="544" r:id="rId15"/>
    <p:sldId id="539" r:id="rId16"/>
    <p:sldId id="545" r:id="rId17"/>
    <p:sldId id="547" r:id="rId18"/>
    <p:sldId id="548" r:id="rId19"/>
    <p:sldId id="546" r:id="rId20"/>
    <p:sldId id="549" r:id="rId21"/>
    <p:sldId id="502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318" r:id="rId38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519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2" autoAdjust="0"/>
  </p:normalViewPr>
  <p:slideViewPr>
    <p:cSldViewPr>
      <p:cViewPr>
        <p:scale>
          <a:sx n="100" d="100"/>
          <a:sy n="100" d="100"/>
        </p:scale>
        <p:origin x="-194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824C5F-306D-4929-848D-AE20C35E27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77086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F7C85B-DC18-44F7-AE95-3514009928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455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3348038" y="4148138"/>
            <a:ext cx="5795962" cy="360362"/>
            <a:chOff x="2744" y="2251"/>
            <a:chExt cx="3016" cy="22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89" y="2296"/>
              <a:ext cx="2971" cy="182"/>
            </a:xfrm>
            <a:prstGeom prst="rect">
              <a:avLst/>
            </a:prstGeom>
            <a:solidFill>
              <a:srgbClr val="00519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44" y="2251"/>
              <a:ext cx="3016" cy="182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51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l-GR" altLang="el-GR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427538" cy="7651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l-GR" altLang="el-GR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27ACE3-BC07-41B3-8D97-118B8F6779B4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C5397-2F18-48A5-998F-740FBFCE8E0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083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DB55-B588-4223-854A-15F2B97C51D5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6C73-EC85-4AAF-BDD8-A420595DFF89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27684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1DF9-9595-4569-BAA3-28BAC70609FE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5E4-4014-4C3F-99F3-3134DE2851FB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35741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3488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BF75-4FA1-4019-B18A-EE45A636449A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28F7-1506-464B-B836-3C96191EE06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62471" r:id="rId2" imgW="792000" imgH="792000"/>
    </p:controls>
    <p:extLst>
      <p:ext uri="{BB962C8B-B14F-4D97-AF65-F5344CB8AC3E}">
        <p14:creationId xmlns:p14="http://schemas.microsoft.com/office/powerpoint/2010/main" xmlns="" val="248280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6FCA-BCA0-4252-9EE9-55075C4A18AA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786A-BF23-4E40-BE58-987F7A3F60D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63495" r:id="rId2" imgW="792000" imgH="792000"/>
    </p:controls>
    <p:extLst>
      <p:ext uri="{BB962C8B-B14F-4D97-AF65-F5344CB8AC3E}">
        <p14:creationId xmlns:p14="http://schemas.microsoft.com/office/powerpoint/2010/main" xmlns="" val="105336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4189-A707-4891-B306-2B0B2D3B8A89}" type="datetime1">
              <a:rPr lang="el-GR" altLang="el-GR"/>
              <a:pPr>
                <a:defRPr/>
              </a:pPr>
              <a:t>13/4/2019</a:t>
            </a:fld>
            <a:endParaRPr lang="el-GR" altLang="el-G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8850" y="6430963"/>
            <a:ext cx="346075" cy="277812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72F6865-F10A-4AED-B385-5DFF7AF20728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controls>
      <p:control spid="60423" r:id="rId2" imgW="792000" imgH="792000"/>
    </p:controls>
    <p:extLst>
      <p:ext uri="{BB962C8B-B14F-4D97-AF65-F5344CB8AC3E}">
        <p14:creationId xmlns:p14="http://schemas.microsoft.com/office/powerpoint/2010/main" xmlns="" val="11439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6683-4323-4EBF-A371-5C5771240438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A5ED-67C2-45AB-8529-0B35F519D161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66463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E4E-7687-41CE-946C-D26E7442D7EA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</p:spTree>
    <p:controls>
      <p:control spid="61447" r:id="rId2" imgW="792000" imgH="792000"/>
    </p:controls>
    <p:extLst>
      <p:ext uri="{BB962C8B-B14F-4D97-AF65-F5344CB8AC3E}">
        <p14:creationId xmlns:p14="http://schemas.microsoft.com/office/powerpoint/2010/main" xmlns="" val="5382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AE24-C2F0-40AD-90D8-5846255DA775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5012-7EED-4037-825D-60FFAD4DFE82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280805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8F76-9717-4A73-9FB8-5E73D4371FE8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9C48-B1F6-4C7B-A052-A3EFC846B6A6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33521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E3D0-BEEA-4CA9-9A05-47CBA2A13188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2077-21B1-487E-94C8-29A90ACEAC7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6259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091CE-3F1A-4499-BD12-C46066B1BA42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1BF6-B9D5-428B-8408-E80A65C6771C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48554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B366-4F83-4365-8BAF-89984346DEDB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52B4A-8A7B-499E-A9DB-FF37E67D3CC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0949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control" Target="../activeX/activeX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429375"/>
            <a:ext cx="15240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1A4AE54-2E8A-4D55-B670-2DDEE906D22B}" type="datetime1">
              <a:rPr lang="el-GR" altLang="el-GR"/>
              <a:pPr>
                <a:defRPr/>
              </a:pPr>
              <a:t>13/4/2019</a:t>
            </a:fld>
            <a:endParaRPr lang="el-GR" altLang="el-GR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1188" y="6426200"/>
            <a:ext cx="6953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BC1BD2D-69E3-4C39-8104-25AF82D352DC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controls>
      <p:control spid="1031" r:id="rId16" imgW="792000" imgH="79200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79" r:id="rId3"/>
    <p:sldLayoutId id="214748428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90" r:id="rId12"/>
    <p:sldLayoutId id="21474842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3.png"/><Relationship Id="rId7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3200" dirty="0" smtClean="0"/>
              <a:t/>
            </a:r>
            <a:br>
              <a:rPr lang="el-GR" altLang="el-GR" sz="3200" dirty="0" smtClean="0"/>
            </a:br>
            <a:r>
              <a:rPr lang="en-US" altLang="el-GR" sz="3200" dirty="0" smtClean="0"/>
              <a:t>P</a:t>
            </a:r>
            <a:r>
              <a:rPr lang="en-US" altLang="el-GR" sz="2800" dirty="0" smtClean="0"/>
              <a:t>YTHON </a:t>
            </a:r>
            <a:r>
              <a:rPr lang="el-GR" altLang="el-GR" sz="3200" dirty="0" smtClean="0"/>
              <a:t>Α</a:t>
            </a:r>
            <a:r>
              <a:rPr lang="el-GR" altLang="el-GR" sz="2800" dirty="0" smtClean="0"/>
              <a:t>ΠΟ </a:t>
            </a:r>
            <a:r>
              <a:rPr lang="el-GR" altLang="el-GR" sz="3200" dirty="0" smtClean="0"/>
              <a:t>Π</a:t>
            </a:r>
            <a:r>
              <a:rPr lang="el-GR" altLang="el-GR" sz="2800" dirty="0" smtClean="0"/>
              <a:t>ΙΟ </a:t>
            </a:r>
            <a:r>
              <a:rPr lang="el-GR" altLang="el-GR" sz="3200" dirty="0" smtClean="0"/>
              <a:t>Κ</a:t>
            </a:r>
            <a:r>
              <a:rPr lang="el-GR" altLang="el-GR" sz="2800" dirty="0" smtClean="0"/>
              <a:t>ΟΝΤΑ </a:t>
            </a:r>
            <a:r>
              <a:rPr lang="en-US" altLang="el-GR" sz="2800" dirty="0" smtClean="0"/>
              <a:t>–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3200" dirty="0" smtClean="0"/>
              <a:t>Σ</a:t>
            </a:r>
            <a:r>
              <a:rPr lang="el-GR" altLang="el-GR" sz="2800" dirty="0" smtClean="0"/>
              <a:t>ΥΝΑΡΤΗΣΕΙΣ</a:t>
            </a:r>
            <a:r>
              <a:rPr lang="el-GR" altLang="el-GR" sz="3200" dirty="0" smtClean="0"/>
              <a:t>, Λ</a:t>
            </a:r>
            <a:r>
              <a:rPr lang="el-GR" altLang="el-GR" sz="2800" dirty="0" smtClean="0"/>
              <a:t>ΙΣΤΕΣ</a:t>
            </a:r>
            <a:r>
              <a:rPr lang="el-GR" altLang="el-GR" sz="3200" dirty="0" smtClean="0"/>
              <a:t> </a:t>
            </a:r>
            <a:r>
              <a:rPr lang="el-GR" altLang="el-GR" sz="2800" dirty="0" smtClean="0"/>
              <a:t>&amp; </a:t>
            </a:r>
            <a:r>
              <a:rPr lang="el-GR" altLang="el-GR" sz="3200" dirty="0" smtClean="0"/>
              <a:t>Σ</a:t>
            </a:r>
            <a:r>
              <a:rPr lang="el-GR" altLang="el-GR" sz="2800" dirty="0" smtClean="0"/>
              <a:t>ΥΜΒΟΛΟΣΕΙΡΕΣ </a:t>
            </a:r>
            <a:r>
              <a:rPr lang="en-US" altLang="el-GR" sz="3200" dirty="0" smtClean="0"/>
              <a:t>– </a:t>
            </a:r>
            <a:r>
              <a:rPr lang="el-GR" altLang="el-GR" sz="3200" dirty="0" smtClean="0"/>
              <a:t>Α</a:t>
            </a:r>
            <a:r>
              <a:rPr lang="el-GR" altLang="el-GR" sz="2800" dirty="0" smtClean="0"/>
              <a:t>ΞΙΟΠΟΙΩΝΤΑΣ</a:t>
            </a:r>
            <a:r>
              <a:rPr lang="el-GR" altLang="el-GR" sz="3200" dirty="0" smtClean="0"/>
              <a:t> Δ</a:t>
            </a:r>
            <a:r>
              <a:rPr lang="el-GR" altLang="el-GR" sz="2800" dirty="0" smtClean="0"/>
              <a:t>ΟΜΕΣ</a:t>
            </a:r>
            <a:r>
              <a:rPr lang="el-GR" altLang="el-GR" sz="3200" dirty="0" smtClean="0"/>
              <a:t> </a:t>
            </a:r>
            <a:br>
              <a:rPr lang="el-GR" altLang="el-GR" sz="3200" dirty="0" smtClean="0"/>
            </a:br>
            <a:r>
              <a:rPr lang="el-GR" altLang="el-GR" sz="3200" dirty="0" smtClean="0"/>
              <a:t>Δ</a:t>
            </a:r>
            <a:r>
              <a:rPr lang="el-GR" altLang="el-GR" sz="2800" dirty="0" smtClean="0"/>
              <a:t>ΕΔΟΜΕΝΩΝ</a:t>
            </a:r>
            <a:br>
              <a:rPr lang="el-GR" altLang="el-GR" sz="2800" dirty="0" smtClean="0"/>
            </a:br>
            <a:endParaRPr lang="el-GR" altLang="el-GR" sz="2400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995936" y="4149725"/>
            <a:ext cx="43924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1400" dirty="0">
                <a:latin typeface="Georgia" pitchFamily="18" charset="0"/>
              </a:rPr>
              <a:t>Γ ι ά ν </a:t>
            </a:r>
            <a:r>
              <a:rPr lang="el-GR" altLang="el-GR" sz="1400" dirty="0" err="1">
                <a:latin typeface="Georgia" pitchFamily="18" charset="0"/>
              </a:rPr>
              <a:t>ν</a:t>
            </a:r>
            <a:r>
              <a:rPr lang="el-GR" altLang="el-GR" sz="1400" dirty="0">
                <a:latin typeface="Georgia" pitchFamily="18" charset="0"/>
              </a:rPr>
              <a:t> η ς   Ε .   Τ ζ ή μ α </a:t>
            </a:r>
            <a:r>
              <a:rPr lang="el-GR" altLang="el-GR" sz="1400" dirty="0" smtClean="0">
                <a:latin typeface="Georgia" pitchFamily="18" charset="0"/>
              </a:rPr>
              <a:t>ς</a:t>
            </a:r>
            <a:r>
              <a:rPr lang="en-US" altLang="el-GR" sz="1400" dirty="0" smtClean="0">
                <a:latin typeface="Georgia" pitchFamily="18" charset="0"/>
              </a:rPr>
              <a:t>, </a:t>
            </a:r>
            <a:r>
              <a:rPr lang="el-GR" altLang="el-GR" sz="1400" dirty="0" smtClean="0">
                <a:latin typeface="Georgia" pitchFamily="18" charset="0"/>
              </a:rPr>
              <a:t> Σπύρος Α. </a:t>
            </a:r>
            <a:r>
              <a:rPr lang="el-GR" altLang="el-GR" sz="1400" dirty="0" smtClean="0">
                <a:latin typeface="Georgia" pitchFamily="18" charset="0"/>
              </a:rPr>
              <a:t>Σιούτας</a:t>
            </a:r>
            <a:endParaRPr lang="el-GR" altLang="el-GR" sz="1400" dirty="0">
              <a:latin typeface="Georgia" pitchFamily="18" charset="0"/>
            </a:endParaRPr>
          </a:p>
        </p:txBody>
      </p:sp>
      <p:pic>
        <p:nvPicPr>
          <p:cNvPr id="11270" name="Picture 7" descr="C:\Users\Administrator\Desktop\scra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781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E:\Users\JOHN\lessons\Μαθήματα ΤΕΙ\Mine\Τεχνικές Προγραμματισμού\Lecture 07\Images\pyth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" t="20798" r="2867" b="25000"/>
          <a:stretch>
            <a:fillRect/>
          </a:stretch>
        </p:blipFill>
        <p:spPr bwMode="auto">
          <a:xfrm>
            <a:off x="250825" y="5815013"/>
            <a:ext cx="27654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5443" y="0"/>
            <a:ext cx="5246057" cy="765175"/>
          </a:xfrm>
        </p:spPr>
        <p:txBody>
          <a:bodyPr/>
          <a:lstStyle/>
          <a:p>
            <a:pPr algn="l" eaLnBrk="1" hangingPunct="1"/>
            <a:r>
              <a:rPr lang="en-US" altLang="el-GR" sz="1400" dirty="0" smtClean="0"/>
              <a:t>CEID@Upatras</a:t>
            </a:r>
            <a:endParaRPr lang="el-GR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 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Παραγωγή μιας τυχαίας λέξης – Λίστες (2/3)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94581E-69AD-4468-8610-5DA8A35021F3}" type="slidenum">
              <a:rPr lang="el-GR" altLang="el-GR" smtClean="0"/>
              <a:pPr>
                <a:defRPr/>
              </a:pPr>
              <a:t>10</a:t>
            </a:fld>
            <a:endParaRPr lang="el-GR" altLang="el-GR" dirty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712"/>
          <a:stretch>
            <a:fillRect/>
          </a:stretch>
        </p:blipFill>
        <p:spPr bwMode="auto">
          <a:xfrm>
            <a:off x="107950" y="1563688"/>
            <a:ext cx="346551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92950" y="6308725"/>
            <a:ext cx="205105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765175"/>
            <a:ext cx="5478463" cy="59039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Μπορούμε να </a:t>
            </a:r>
            <a:r>
              <a:rPr lang="el-GR" dirty="0" smtClean="0">
                <a:solidFill>
                  <a:srgbClr val="003399"/>
                </a:solidFill>
              </a:rPr>
              <a:t>δημιουργήσουμε</a:t>
            </a:r>
            <a:r>
              <a:rPr lang="el-GR" dirty="0" smtClean="0"/>
              <a:t> μία </a:t>
            </a:r>
            <a:br>
              <a:rPr lang="el-GR" dirty="0" smtClean="0"/>
            </a:br>
            <a:r>
              <a:rPr lang="el-GR" dirty="0" smtClean="0"/>
              <a:t>λίστα </a:t>
            </a:r>
            <a:r>
              <a:rPr lang="el-GR" dirty="0" smtClean="0">
                <a:solidFill>
                  <a:srgbClr val="003399"/>
                </a:solidFill>
              </a:rPr>
              <a:t>απευθείας στο </a:t>
            </a:r>
            <a:r>
              <a:rPr lang="en-US" dirty="0" smtClean="0">
                <a:solidFill>
                  <a:srgbClr val="003399"/>
                </a:solidFill>
              </a:rPr>
              <a:t>Python Shell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l-GR" dirty="0" smtClean="0"/>
              <a:t>Μπορούμε να φτιάξουμε μία μεταβλητή τύπου λίστας στην οποία θα αποθηκεύσουμε τις λέξεις.</a:t>
            </a:r>
          </a:p>
          <a:p>
            <a:pPr>
              <a:defRPr/>
            </a:pPr>
            <a:r>
              <a:rPr lang="el-GR" dirty="0" smtClean="0"/>
              <a:t>Προσοχή, τα αντικείμενα της λίστας μπαίνουν ανάμεσα στους χαρακτήρες </a:t>
            </a:r>
            <a:r>
              <a:rPr lang="el-GR" dirty="0" smtClean="0">
                <a:solidFill>
                  <a:srgbClr val="003399"/>
                </a:solidFill>
              </a:rPr>
              <a:t>[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3399"/>
                </a:solidFill>
              </a:rPr>
              <a:t>]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Και από τη στιγμή που έχουμε φτιάξει τη λίστα μπορούμε να κάνουμε διάφορα ενδιαφέροντα πράγματα με αυτή, όπως το</a:t>
            </a:r>
          </a:p>
          <a:p>
            <a:pPr lvl="1">
              <a:defRPr/>
            </a:pPr>
            <a:r>
              <a:rPr lang="el-GR" dirty="0" smtClean="0"/>
              <a:t>να </a:t>
            </a:r>
            <a:r>
              <a:rPr lang="el-GR" dirty="0" smtClean="0">
                <a:solidFill>
                  <a:srgbClr val="003399"/>
                </a:solidFill>
              </a:rPr>
              <a:t>προσθέσουμε στοιχεία</a:t>
            </a:r>
            <a:r>
              <a:rPr lang="el-GR" dirty="0" smtClean="0"/>
              <a:t> -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dirty="0" smtClean="0"/>
              <a:t>, </a:t>
            </a:r>
          </a:p>
          <a:p>
            <a:pPr lvl="1">
              <a:defRPr/>
            </a:pPr>
            <a:r>
              <a:rPr lang="el-GR" dirty="0" smtClean="0"/>
              <a:t>να την </a:t>
            </a:r>
            <a:r>
              <a:rPr lang="el-GR" dirty="0" smtClean="0">
                <a:solidFill>
                  <a:srgbClr val="003399"/>
                </a:solidFill>
              </a:rPr>
              <a:t>ταξινομήσουμε</a:t>
            </a:r>
            <a:r>
              <a:rPr lang="el-GR" dirty="0" smtClean="0"/>
              <a:t> - </a:t>
            </a:r>
            <a:r>
              <a:rPr lang="en-US" dirty="0" smtClean="0"/>
              <a:t>-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.sort()</a:t>
            </a:r>
            <a:r>
              <a:rPr lang="el-GR" dirty="0" smtClean="0"/>
              <a:t>, </a:t>
            </a:r>
          </a:p>
          <a:p>
            <a:pPr lvl="1">
              <a:defRPr/>
            </a:pPr>
            <a:r>
              <a:rPr lang="el-GR" dirty="0" smtClean="0"/>
              <a:t>να </a:t>
            </a:r>
            <a:r>
              <a:rPr lang="el-GR" dirty="0" smtClean="0">
                <a:solidFill>
                  <a:srgbClr val="003399"/>
                </a:solidFill>
              </a:rPr>
              <a:t>αντιστρέψουμε</a:t>
            </a:r>
            <a:r>
              <a:rPr lang="el-GR" dirty="0" smtClean="0"/>
              <a:t> τη σειρά των στοιχείων της -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everse()</a:t>
            </a:r>
            <a:r>
              <a:rPr lang="el-GR" dirty="0" smtClean="0"/>
              <a:t>, </a:t>
            </a:r>
          </a:p>
          <a:p>
            <a:pPr lvl="1">
              <a:defRPr/>
            </a:pPr>
            <a:r>
              <a:rPr lang="el-GR" dirty="0" smtClean="0"/>
              <a:t>να </a:t>
            </a:r>
            <a:r>
              <a:rPr lang="el-GR" dirty="0" smtClean="0">
                <a:solidFill>
                  <a:srgbClr val="003399"/>
                </a:solidFill>
              </a:rPr>
              <a:t>μετρήσουμε</a:t>
            </a:r>
            <a:r>
              <a:rPr lang="el-GR" dirty="0" smtClean="0"/>
              <a:t> το πόσες φορές εμφανίζεται ένα στοιχείο -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.count()</a:t>
            </a:r>
            <a:r>
              <a:rPr lang="el-GR" dirty="0" smtClean="0"/>
              <a:t>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Και όλα τα παραπάνω είναι λειτουργίες που είναι </a:t>
            </a:r>
            <a:r>
              <a:rPr lang="el-GR" dirty="0" smtClean="0">
                <a:solidFill>
                  <a:srgbClr val="003399"/>
                </a:solidFill>
              </a:rPr>
              <a:t>μέθοδοι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3399"/>
                </a:solidFill>
              </a:rPr>
              <a:t>της ίδιας της λίστας</a:t>
            </a:r>
            <a:r>
              <a:rPr lang="el-GR" dirty="0" smtClean="0"/>
              <a:t> – δηλαδή συναρτήσεις τις οποίες μπορώ να καλέσω βάζοντας </a:t>
            </a:r>
            <a:r>
              <a:rPr lang="el-GR" dirty="0" smtClean="0">
                <a:solidFill>
                  <a:srgbClr val="003399"/>
                </a:solidFill>
              </a:rPr>
              <a:t>τελεία</a:t>
            </a:r>
            <a:r>
              <a:rPr lang="el-GR" dirty="0" smtClean="0"/>
              <a:t> μετά τη μεταβλητή.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Παραγωγή μιας τυχαίας λέξης – Λίστες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2320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Υπάρχουν ό</a:t>
            </a:r>
            <a:r>
              <a:rPr lang="el-GR" dirty="0"/>
              <a:t>μ</a:t>
            </a:r>
            <a:r>
              <a:rPr lang="el-GR" dirty="0" smtClean="0"/>
              <a:t>ως και άλλα ενδιαφέροντα πράγματα που μπορώ να κάνω, τα οποία δεν είναι μέθοδοι της λίστας, αλλά </a:t>
            </a:r>
            <a:r>
              <a:rPr lang="el-GR" dirty="0" smtClean="0">
                <a:solidFill>
                  <a:srgbClr val="003399"/>
                </a:solidFill>
              </a:rPr>
              <a:t>ενσωματωμένες συναρτήσεις της </a:t>
            </a:r>
            <a:r>
              <a:rPr lang="en-US" dirty="0" smtClean="0">
                <a:solidFill>
                  <a:srgbClr val="003399"/>
                </a:solidFill>
              </a:rPr>
              <a:t>Python</a:t>
            </a:r>
            <a:r>
              <a:rPr lang="el-GR" dirty="0" smtClean="0"/>
              <a:t>. Μπορώ να:</a:t>
            </a:r>
          </a:p>
          <a:p>
            <a:pPr lvl="1">
              <a:defRPr/>
            </a:pPr>
            <a:r>
              <a:rPr lang="el-GR" dirty="0" smtClean="0"/>
              <a:t>βρω το </a:t>
            </a:r>
            <a:r>
              <a:rPr lang="el-GR" dirty="0" smtClean="0">
                <a:solidFill>
                  <a:srgbClr val="003399"/>
                </a:solidFill>
              </a:rPr>
              <a:t>μήκος μιας λίστας </a:t>
            </a:r>
            <a:r>
              <a:rPr lang="el-GR" dirty="0" smtClean="0"/>
              <a:t>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(words)</a:t>
            </a:r>
            <a:r>
              <a:rPr lang="en-US" dirty="0" smtClean="0"/>
              <a:t>. </a:t>
            </a:r>
            <a:r>
              <a:rPr lang="el-GR" dirty="0" smtClean="0"/>
              <a:t>Το ίδιο βέβαια μπορώ να κάνω και με ένα </a:t>
            </a:r>
            <a:r>
              <a:rPr lang="en-US" dirty="0" smtClean="0"/>
              <a:t>string</a:t>
            </a:r>
            <a:r>
              <a:rPr lang="el-GR" dirty="0" smtClean="0"/>
              <a:t>,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αναφερθώ με </a:t>
            </a:r>
            <a:r>
              <a:rPr lang="el-GR" dirty="0" smtClean="0">
                <a:solidFill>
                  <a:srgbClr val="003399"/>
                </a:solidFill>
              </a:rPr>
              <a:t>δείκτη</a:t>
            </a:r>
            <a:r>
              <a:rPr lang="el-GR" dirty="0" smtClean="0"/>
              <a:t> (</a:t>
            </a:r>
            <a:r>
              <a:rPr lang="en-US" dirty="0" smtClean="0"/>
              <a:t>index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για να </a:t>
            </a:r>
            <a:r>
              <a:rPr lang="el-GR" dirty="0" smtClean="0">
                <a:solidFill>
                  <a:srgbClr val="003399"/>
                </a:solidFill>
              </a:rPr>
              <a:t>ανασύρω ένα στοιχείο της λί</a:t>
            </a:r>
            <a:r>
              <a:rPr lang="el-GR" dirty="0" smtClean="0"/>
              <a:t>στας –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words[0]</a:t>
            </a:r>
            <a:r>
              <a:rPr lang="en-US" dirty="0" smtClean="0"/>
              <a:t>. </a:t>
            </a:r>
            <a:r>
              <a:rPr lang="el-GR" dirty="0" smtClean="0"/>
              <a:t>Προσοχή, η </a:t>
            </a:r>
            <a:r>
              <a:rPr lang="el-GR" dirty="0" smtClean="0">
                <a:solidFill>
                  <a:srgbClr val="003399"/>
                </a:solidFill>
              </a:rPr>
              <a:t>πρώτη θέση </a:t>
            </a:r>
            <a:r>
              <a:rPr lang="el-GR" dirty="0" smtClean="0"/>
              <a:t>της λίστας είναι η </a:t>
            </a:r>
            <a:r>
              <a:rPr lang="el-GR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l-GR" dirty="0" smtClean="0"/>
              <a:t>. Το ίδιο συμβαίνει και σε άλλες γλώσσες.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2355F8-4CA3-4269-85EB-8EBD871E0807}" type="slidenum">
              <a:rPr lang="el-GR" altLang="el-GR" smtClean="0"/>
              <a:pPr>
                <a:defRPr/>
              </a:pPr>
              <a:t>11</a:t>
            </a:fld>
            <a:endParaRPr lang="el-GR" altLang="el-GR" dirty="0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3284538"/>
            <a:ext cx="35623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4514850"/>
            <a:ext cx="6276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66813"/>
            <a:ext cx="422116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Παραγωγή μιας τυχαίας λέξης – Πίσω στο πρόγραμμα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338" y="1268413"/>
            <a:ext cx="3827462" cy="32400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Ορίζουμε</a:t>
            </a:r>
            <a:r>
              <a:rPr lang="el-GR" dirty="0" smtClean="0"/>
              <a:t> μία μικρή </a:t>
            </a:r>
            <a:r>
              <a:rPr lang="el-GR" dirty="0" smtClean="0">
                <a:solidFill>
                  <a:srgbClr val="003399"/>
                </a:solidFill>
              </a:rPr>
              <a:t>λίστα</a:t>
            </a:r>
            <a:r>
              <a:rPr lang="el-GR" dirty="0" smtClean="0"/>
              <a:t> με λέξεις.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Επιλέγουμε μία λέξη </a:t>
            </a:r>
            <a:r>
              <a:rPr lang="el-GR" dirty="0" smtClean="0"/>
              <a:t>από τη λίστα αξιοποιώντας τη </a:t>
            </a:r>
            <a:r>
              <a:rPr lang="en-US" dirty="0" err="1" smtClean="0">
                <a:solidFill>
                  <a:srgbClr val="003399"/>
                </a:solidFill>
              </a:rPr>
              <a:t>len</a:t>
            </a:r>
            <a:r>
              <a:rPr lang="en-US" dirty="0" smtClean="0">
                <a:solidFill>
                  <a:srgbClr val="003399"/>
                </a:solidFill>
              </a:rPr>
              <a:t>() </a:t>
            </a:r>
            <a:r>
              <a:rPr lang="el-GR" dirty="0" smtClean="0"/>
              <a:t>και τη </a:t>
            </a:r>
            <a:r>
              <a:rPr lang="en-US" dirty="0" err="1" smtClean="0">
                <a:solidFill>
                  <a:srgbClr val="003399"/>
                </a:solidFill>
              </a:rPr>
              <a:t>randint</a:t>
            </a:r>
            <a:r>
              <a:rPr lang="en-US" dirty="0" smtClean="0">
                <a:solidFill>
                  <a:srgbClr val="003399"/>
                </a:solidFill>
              </a:rPr>
              <a:t>()</a:t>
            </a:r>
            <a:r>
              <a:rPr lang="en-US" dirty="0" smtClean="0"/>
              <a:t> </a:t>
            </a:r>
            <a:r>
              <a:rPr lang="el-GR" dirty="0" smtClean="0"/>
              <a:t>που ήδη ξέρουμε.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3399"/>
                </a:solidFill>
              </a:rPr>
              <a:t>Προσοχή</a:t>
            </a:r>
            <a:r>
              <a:rPr lang="el-GR" dirty="0" smtClean="0"/>
              <a:t> πρέπει να γίνει </a:t>
            </a:r>
            <a:r>
              <a:rPr lang="en-US" dirty="0" smtClean="0">
                <a:solidFill>
                  <a:srgbClr val="003399"/>
                </a:solidFill>
              </a:rPr>
              <a:t>import</a:t>
            </a:r>
            <a:r>
              <a:rPr lang="en-US" dirty="0" smtClean="0"/>
              <a:t> </a:t>
            </a:r>
            <a:r>
              <a:rPr lang="el-GR" dirty="0" smtClean="0"/>
              <a:t>πρώτα.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Και τέλος μέσα από το </a:t>
            </a:r>
            <a:r>
              <a:rPr lang="en-US" dirty="0">
                <a:solidFill>
                  <a:srgbClr val="003399"/>
                </a:solidFill>
              </a:rPr>
              <a:t>S</a:t>
            </a:r>
            <a:r>
              <a:rPr lang="en-US" dirty="0" smtClean="0">
                <a:solidFill>
                  <a:srgbClr val="003399"/>
                </a:solidFill>
              </a:rPr>
              <a:t>hell</a:t>
            </a:r>
            <a:r>
              <a:rPr lang="en-US" dirty="0" smtClean="0"/>
              <a:t> </a:t>
            </a:r>
            <a:r>
              <a:rPr lang="el-GR" dirty="0" smtClean="0"/>
              <a:t>κάνουμε ένα πρώτο </a:t>
            </a:r>
            <a:r>
              <a:rPr lang="el-GR" dirty="0" smtClean="0">
                <a:solidFill>
                  <a:srgbClr val="003399"/>
                </a:solidFill>
              </a:rPr>
              <a:t>τεστ</a:t>
            </a:r>
            <a:r>
              <a:rPr lang="el-GR" dirty="0" smtClean="0"/>
              <a:t> του κώδικα.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1FDC0-5855-46C9-9955-086C7996B6E7}" type="slidenum">
              <a:rPr lang="el-GR" altLang="el-GR" smtClean="0"/>
              <a:pPr>
                <a:defRPr/>
              </a:pPr>
              <a:t>12</a:t>
            </a:fld>
            <a:endParaRPr lang="el-GR" altLang="el-GR" dirty="0"/>
          </a:p>
        </p:txBody>
      </p:sp>
      <p:sp>
        <p:nvSpPr>
          <p:cNvPr id="6" name="Right Arrow 5"/>
          <p:cNvSpPr/>
          <p:nvPr/>
        </p:nvSpPr>
        <p:spPr>
          <a:xfrm rot="2180294">
            <a:off x="57150" y="774700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33363" y="1087438"/>
            <a:ext cx="4276725" cy="49339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819650"/>
            <a:ext cx="63150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180294">
            <a:off x="3765550" y="4475163"/>
            <a:ext cx="287338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08425" y="1412875"/>
            <a:ext cx="1023938" cy="3603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27313" y="2060575"/>
            <a:ext cx="2592387" cy="5762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44875" y="1984375"/>
            <a:ext cx="1774825" cy="4365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572000" y="3933825"/>
            <a:ext cx="3024188" cy="22320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 rot="2180294">
            <a:off x="8516938" y="6223000"/>
            <a:ext cx="288925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811213"/>
            <a:ext cx="4506912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 (1/6)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219700" y="1268413"/>
            <a:ext cx="3455988" cy="3265487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l-GR" altLang="el-GR" dirty="0" smtClean="0"/>
              <a:t>Καλό θα ήταν πρώτα να δείξουμε οπτικά στο χρήστη </a:t>
            </a:r>
            <a:r>
              <a:rPr lang="el-GR" altLang="el-GR" dirty="0" smtClean="0">
                <a:solidFill>
                  <a:srgbClr val="003399"/>
                </a:solidFill>
              </a:rPr>
              <a:t>πόσα γράμματα θα πρέπει να μαντέψει </a:t>
            </a:r>
            <a:r>
              <a:rPr lang="el-GR" altLang="el-GR" dirty="0" smtClean="0"/>
              <a:t>βάζοντας αντίστοιχες θέσεις γραμμάτων.</a:t>
            </a:r>
          </a:p>
          <a:p>
            <a:pPr>
              <a:defRPr/>
            </a:pPr>
            <a:r>
              <a:rPr lang="el-GR" altLang="el-GR" dirty="0" smtClean="0"/>
              <a:t>Ας αξιοποιήσουμε ένα </a:t>
            </a:r>
            <a:r>
              <a:rPr lang="el-GR" altLang="el-GR" dirty="0" smtClean="0">
                <a:solidFill>
                  <a:srgbClr val="003399"/>
                </a:solidFill>
              </a:rPr>
              <a:t>χαρακτηριστικό</a:t>
            </a:r>
            <a:r>
              <a:rPr lang="el-GR" altLang="el-GR" dirty="0" smtClean="0"/>
              <a:t> της </a:t>
            </a:r>
            <a:r>
              <a:rPr lang="en-US" altLang="el-GR" dirty="0" smtClean="0"/>
              <a:t>Python </a:t>
            </a:r>
            <a:r>
              <a:rPr lang="el-GR" altLang="el-GR" dirty="0" smtClean="0"/>
              <a:t>που είναι </a:t>
            </a:r>
            <a:r>
              <a:rPr lang="el-GR" altLang="el-GR" dirty="0" smtClean="0">
                <a:solidFill>
                  <a:srgbClr val="003399"/>
                </a:solidFill>
              </a:rPr>
              <a:t>ενδιαφέρον</a:t>
            </a:r>
            <a:r>
              <a:rPr lang="el-GR" alt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Σκεπτόμενοι </a:t>
            </a:r>
            <a:r>
              <a:rPr lang="en-US" dirty="0" smtClean="0"/>
              <a:t>top-down, </a:t>
            </a:r>
            <a:r>
              <a:rPr lang="el-GR" dirty="0" smtClean="0"/>
              <a:t>ενώ παίζουμε το πρώτο πράγμα που θα πρέπει να κάνουμε θα είναι να </a:t>
            </a:r>
            <a:r>
              <a:rPr lang="el-GR" dirty="0" smtClean="0">
                <a:solidFill>
                  <a:srgbClr val="003399"/>
                </a:solidFill>
              </a:rPr>
              <a:t>δείξουμε στο χρήστη την κρυμμένη λέξη </a:t>
            </a:r>
            <a:r>
              <a:rPr lang="el-GR" dirty="0" smtClean="0"/>
              <a:t>και να τον αφήσουμε να </a:t>
            </a:r>
            <a:r>
              <a:rPr lang="el-GR" dirty="0" smtClean="0">
                <a:solidFill>
                  <a:srgbClr val="003399"/>
                </a:solidFill>
              </a:rPr>
              <a:t>μαντέψει ένα γράμμα.</a:t>
            </a:r>
          </a:p>
          <a:p>
            <a:pPr>
              <a:defRPr/>
            </a:pPr>
            <a:endParaRPr lang="el-GR" alt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ED3618-3BB1-4258-B534-E9859E6BD608}" type="slidenum">
              <a:rPr lang="el-GR" altLang="el-GR" smtClean="0"/>
              <a:pPr>
                <a:defRPr/>
              </a:pPr>
              <a:t>13</a:t>
            </a:fld>
            <a:endParaRPr lang="el-GR" altLang="el-GR" dirty="0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533900"/>
            <a:ext cx="3238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2425" y="801688"/>
            <a:ext cx="4449763" cy="57785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ight Arrow 8"/>
          <p:cNvSpPr/>
          <p:nvPr/>
        </p:nvSpPr>
        <p:spPr>
          <a:xfrm rot="2180294">
            <a:off x="38100" y="774700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8100" y="3284538"/>
            <a:ext cx="4586288" cy="18002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2500" y="2565400"/>
            <a:ext cx="2159000" cy="6477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19475" y="3500438"/>
            <a:ext cx="2232025" cy="3143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916238" y="3967163"/>
            <a:ext cx="2735262" cy="333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2180294">
            <a:off x="8799513" y="6537325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 (2/6)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3763"/>
            <a:ext cx="4859338" cy="51276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Ας ξεκινήσουμε από τη </a:t>
            </a:r>
            <a:r>
              <a:rPr lang="en-US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show_word</a:t>
            </a:r>
            <a:r>
              <a:rPr lang="en-US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  <a:cs typeface="Courier New" panose="02070309020205020404" pitchFamily="49" charset="0"/>
              </a:rPr>
              <a:t>Δεν θα έχουμε όμως το αποτέλεσμα που θέλουμε</a:t>
            </a:r>
            <a:r>
              <a:rPr lang="el-GR" dirty="0" smtClean="0">
                <a:cs typeface="Courier New" panose="02070309020205020404" pitchFamily="49" charset="0"/>
              </a:rPr>
              <a:t>. Ο χρήστης δε θα είναι σε θέση να δει τον αριθμό των χαρακτήρων</a:t>
            </a:r>
            <a:endParaRPr lang="en-US" dirty="0" smtClean="0"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l-GR" dirty="0" smtClean="0"/>
              <a:t>Ας παίξουμε λίγο με το </a:t>
            </a:r>
            <a:r>
              <a:rPr lang="en-US" dirty="0" smtClean="0">
                <a:solidFill>
                  <a:srgbClr val="003399"/>
                </a:solidFill>
              </a:rPr>
              <a:t>Python Shell </a:t>
            </a:r>
            <a:r>
              <a:rPr lang="el-GR" dirty="0" smtClean="0"/>
              <a:t>για να δούμε τι μπορούμε να κάνουμε αξιοποιώντας ένα </a:t>
            </a:r>
            <a:r>
              <a:rPr lang="en-US" dirty="0" smtClean="0"/>
              <a:t>loop </a:t>
            </a:r>
            <a:r>
              <a:rPr lang="el-GR" dirty="0" smtClean="0"/>
              <a:t>για να διατρέξουμε τη λέξη: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Παρατηρείστε ότι εκτυπώνονται </a:t>
            </a:r>
            <a:r>
              <a:rPr lang="el-GR" dirty="0" smtClean="0">
                <a:solidFill>
                  <a:srgbClr val="003399"/>
                </a:solidFill>
              </a:rPr>
              <a:t>έξι κενά, με αλλαγή γραμμής</a:t>
            </a:r>
            <a:r>
              <a:rPr lang="el-GR" dirty="0" smtClean="0"/>
              <a:t>.</a:t>
            </a:r>
          </a:p>
          <a:p>
            <a:pPr lvl="1">
              <a:defRPr/>
            </a:pPr>
            <a:r>
              <a:rPr lang="el-GR" dirty="0" smtClean="0"/>
              <a:t>Αλλά </a:t>
            </a:r>
            <a:r>
              <a:rPr lang="el-GR" dirty="0" smtClean="0">
                <a:solidFill>
                  <a:srgbClr val="003399"/>
                </a:solidFill>
              </a:rPr>
              <a:t>εμείς δε θέλουμε αυτό.</a:t>
            </a:r>
            <a:endParaRPr lang="en-US" dirty="0" smtClean="0">
              <a:solidFill>
                <a:srgbClr val="003399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Αν αξιοποιήσουμε τη σύνταξη της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 smtClean="0"/>
              <a:t>, </a:t>
            </a:r>
            <a:r>
              <a:rPr lang="el-GR" dirty="0" smtClean="0"/>
              <a:t>μπορούμε να </a:t>
            </a:r>
            <a:r>
              <a:rPr lang="el-GR" dirty="0" smtClean="0">
                <a:solidFill>
                  <a:srgbClr val="003399"/>
                </a:solidFill>
              </a:rPr>
              <a:t>βγάλουμε</a:t>
            </a:r>
            <a:r>
              <a:rPr lang="el-GR" dirty="0" smtClean="0"/>
              <a:t> την </a:t>
            </a:r>
            <a:r>
              <a:rPr lang="el-GR" dirty="0" smtClean="0">
                <a:solidFill>
                  <a:srgbClr val="003399"/>
                </a:solidFill>
              </a:rPr>
              <a:t>αλλαγή γραμμής </a:t>
            </a:r>
            <a:r>
              <a:rPr lang="el-GR" dirty="0" smtClean="0"/>
              <a:t>από το τέλος κάθε χαρακτήρα και να προσθέσουμε ένα </a:t>
            </a:r>
            <a:r>
              <a:rPr lang="el-GR" dirty="0" smtClean="0">
                <a:solidFill>
                  <a:srgbClr val="003399"/>
                </a:solidFill>
              </a:rPr>
              <a:t>κενό</a:t>
            </a:r>
            <a:r>
              <a:rPr lang="el-GR" dirty="0" smtClean="0"/>
              <a:t> μετά τον χαρακτήρα </a:t>
            </a:r>
            <a:r>
              <a:rPr lang="el-GR" dirty="0" smtClean="0">
                <a:solidFill>
                  <a:srgbClr val="003399"/>
                </a:solidFill>
              </a:rPr>
              <a:t>_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endParaRPr lang="el-GR" dirty="0" smtClean="0">
              <a:cs typeface="Courier New" panose="02070309020205020404" pitchFamily="49" charset="0"/>
            </a:endParaRPr>
          </a:p>
          <a:p>
            <a:pPr>
              <a:defRPr/>
            </a:pPr>
            <a:endParaRPr lang="el-GR" dirty="0">
              <a:cs typeface="Courier New" panose="020703090202050204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CD24E7-EFFF-4A79-AA66-1C160398927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41ECF2-98D8-4528-AF3B-1CBE81E55D47}" type="slidenum">
              <a:rPr lang="el-GR" altLang="el-GR" smtClean="0"/>
              <a:pPr>
                <a:defRPr/>
              </a:pPr>
              <a:t>14</a:t>
            </a:fld>
            <a:endParaRPr lang="el-GR" altLang="el-GR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888" y="6334125"/>
            <a:ext cx="737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5165725" y="854075"/>
            <a:ext cx="2016125" cy="468313"/>
            <a:chOff x="827584" y="1700808"/>
            <a:chExt cx="2015110" cy="468630"/>
          </a:xfrm>
        </p:grpSpPr>
        <p:pic>
          <p:nvPicPr>
            <p:cNvPr id="246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00808"/>
              <a:ext cx="2015109" cy="46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827584" y="1700808"/>
              <a:ext cx="2015110" cy="468630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6" name="Right Arrow 15"/>
          <p:cNvSpPr/>
          <p:nvPr/>
        </p:nvSpPr>
        <p:spPr>
          <a:xfrm rot="900000">
            <a:off x="7194550" y="842963"/>
            <a:ext cx="287338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24585" name="Group 10"/>
          <p:cNvGrpSpPr>
            <a:grpSpLocks/>
          </p:cNvGrpSpPr>
          <p:nvPr/>
        </p:nvGrpSpPr>
        <p:grpSpPr bwMode="auto">
          <a:xfrm>
            <a:off x="7339013" y="1087438"/>
            <a:ext cx="1804987" cy="1152525"/>
            <a:chOff x="3838575" y="2924944"/>
            <a:chExt cx="1804226" cy="1152129"/>
          </a:xfrm>
        </p:grpSpPr>
        <p:pic>
          <p:nvPicPr>
            <p:cNvPr id="2460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3043237"/>
              <a:ext cx="1804226" cy="94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838575" y="2924944"/>
              <a:ext cx="1804226" cy="1152129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4586" name="Group 11"/>
          <p:cNvGrpSpPr>
            <a:grpSpLocks/>
          </p:cNvGrpSpPr>
          <p:nvPr/>
        </p:nvGrpSpPr>
        <p:grpSpPr bwMode="auto">
          <a:xfrm>
            <a:off x="5018088" y="2239963"/>
            <a:ext cx="2590800" cy="2089150"/>
            <a:chOff x="899592" y="3789040"/>
            <a:chExt cx="2590894" cy="2088232"/>
          </a:xfrm>
        </p:grpSpPr>
        <p:pic>
          <p:nvPicPr>
            <p:cNvPr id="245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99" y="3861048"/>
              <a:ext cx="2518886" cy="187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9592" y="3789040"/>
              <a:ext cx="2590894" cy="2088232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4587" name="Group 24"/>
          <p:cNvGrpSpPr>
            <a:grpSpLocks/>
          </p:cNvGrpSpPr>
          <p:nvPr/>
        </p:nvGrpSpPr>
        <p:grpSpPr bwMode="auto">
          <a:xfrm>
            <a:off x="5040313" y="4632325"/>
            <a:ext cx="3525837" cy="1171575"/>
            <a:chOff x="7608831" y="4062878"/>
            <a:chExt cx="3526441" cy="1171575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831" y="4062878"/>
              <a:ext cx="3526441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7608831" y="4062878"/>
              <a:ext cx="3526441" cy="1171575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30" name="Oval 29"/>
          <p:cNvSpPr/>
          <p:nvPr/>
        </p:nvSpPr>
        <p:spPr>
          <a:xfrm>
            <a:off x="5078413" y="6424613"/>
            <a:ext cx="1006475" cy="433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0" name="Oval 39"/>
          <p:cNvSpPr/>
          <p:nvPr/>
        </p:nvSpPr>
        <p:spPr>
          <a:xfrm>
            <a:off x="3563938" y="6534150"/>
            <a:ext cx="6477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41" name="Straight Arrow Connector 40"/>
          <p:cNvCxnSpPr>
            <a:endCxn id="40" idx="7"/>
          </p:cNvCxnSpPr>
          <p:nvPr/>
        </p:nvCxnSpPr>
        <p:spPr>
          <a:xfrm flipH="1">
            <a:off x="4116388" y="4941888"/>
            <a:ext cx="3492500" cy="16335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0" idx="7"/>
          </p:cNvCxnSpPr>
          <p:nvPr/>
        </p:nvCxnSpPr>
        <p:spPr>
          <a:xfrm flipH="1">
            <a:off x="5937250" y="4941888"/>
            <a:ext cx="2451100" cy="15462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TextBox 46"/>
          <p:cNvSpPr txBox="1">
            <a:spLocks noChangeArrowheads="1"/>
          </p:cNvSpPr>
          <p:nvPr/>
        </p:nvSpPr>
        <p:spPr bwMode="auto">
          <a:xfrm>
            <a:off x="6732588" y="6130925"/>
            <a:ext cx="204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3399"/>
                </a:solidFill>
              </a:rPr>
              <a:t>Named parameter</a:t>
            </a:r>
            <a:endParaRPr lang="el-GR" altLang="el-GR" sz="1800">
              <a:solidFill>
                <a:srgbClr val="003399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007100" y="6327775"/>
            <a:ext cx="795338" cy="22701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Arrow 50"/>
          <p:cNvSpPr/>
          <p:nvPr/>
        </p:nvSpPr>
        <p:spPr>
          <a:xfrm>
            <a:off x="4611688" y="328453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2" name="Right Arrow 51"/>
          <p:cNvSpPr/>
          <p:nvPr/>
        </p:nvSpPr>
        <p:spPr>
          <a:xfrm>
            <a:off x="4764088" y="94773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3" name="Right Arrow 52"/>
          <p:cNvSpPr/>
          <p:nvPr/>
        </p:nvSpPr>
        <p:spPr>
          <a:xfrm>
            <a:off x="4611688" y="494188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 (3/6)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859338" y="1268413"/>
            <a:ext cx="3827462" cy="30241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altLang="el-GR" dirty="0" smtClean="0"/>
              <a:t>Αφού είμαστε έτοιμοι με τη </a:t>
            </a:r>
            <a:r>
              <a:rPr lang="en-US" altLang="el-GR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show_word</a:t>
            </a:r>
            <a:r>
              <a:rPr lang="en-US" altLang="el-GR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ας προχωρήσουμε με τη </a:t>
            </a:r>
            <a:r>
              <a:rPr lang="en-US" altLang="el-GR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get_quess</a:t>
            </a:r>
            <a:r>
              <a:rPr lang="en-US" altLang="el-GR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l-GR" dirty="0" smtClean="0"/>
              <a:t>. </a:t>
            </a:r>
          </a:p>
          <a:p>
            <a:pPr>
              <a:defRPr/>
            </a:pPr>
            <a:r>
              <a:rPr lang="el-GR" altLang="el-GR" dirty="0" smtClean="0"/>
              <a:t>Απλά θα ζητήσουμε από το χρήστη να μας δώσει ένα γράμμα.</a:t>
            </a:r>
          </a:p>
          <a:p>
            <a:pPr>
              <a:defRPr/>
            </a:pPr>
            <a:r>
              <a:rPr lang="el-GR" altLang="el-GR" dirty="0" smtClean="0"/>
              <a:t>Και αν το τρέξουμε: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C5CA5-BAF8-4228-9297-9299B0155FAD}" type="slidenum">
              <a:rPr lang="el-GR" altLang="el-GR" smtClean="0"/>
              <a:pPr>
                <a:defRPr/>
              </a:pPr>
              <a:t>15</a:t>
            </a:fld>
            <a:endParaRPr lang="el-GR" altLang="el-GR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692150"/>
            <a:ext cx="4473575" cy="741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731838"/>
            <a:ext cx="4572000" cy="6126162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08175" y="1844675"/>
            <a:ext cx="3384550" cy="2159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547813" y="2420938"/>
            <a:ext cx="3744912" cy="5762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858"/>
          <a:stretch>
            <a:fillRect/>
          </a:stretch>
        </p:blipFill>
        <p:spPr bwMode="auto">
          <a:xfrm>
            <a:off x="4716463" y="4572000"/>
            <a:ext cx="4427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2717316">
            <a:off x="4633913" y="422433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5400000">
            <a:off x="6911975" y="4021138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 (4/6)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84663" y="1268413"/>
            <a:ext cx="4751387" cy="504031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altLang="el-GR" dirty="0" smtClean="0"/>
              <a:t>Αφού έχουμε καταφέρει να δείχνουμε στο χρήστη τον αριθμό γραμμάτων της λέξης, ας δούμε τώρα που θα </a:t>
            </a:r>
            <a:r>
              <a:rPr lang="el-GR" altLang="el-GR" dirty="0" smtClean="0">
                <a:solidFill>
                  <a:srgbClr val="003399"/>
                </a:solidFill>
              </a:rPr>
              <a:t>επεξεργαστούμε τα γράμματα</a:t>
            </a:r>
            <a:r>
              <a:rPr lang="el-GR" altLang="el-GR" dirty="0" smtClean="0"/>
              <a:t> που </a:t>
            </a:r>
            <a:r>
              <a:rPr lang="el-GR" altLang="el-GR" dirty="0" smtClean="0">
                <a:solidFill>
                  <a:srgbClr val="003399"/>
                </a:solidFill>
              </a:rPr>
              <a:t>μαντεύει</a:t>
            </a:r>
            <a:r>
              <a:rPr lang="el-GR" altLang="el-GR" dirty="0" smtClean="0"/>
              <a:t> ο χρήστης.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Σε πρώτο στάδιο θα χρειαστούμε σίγουρα μία </a:t>
            </a:r>
            <a:r>
              <a:rPr lang="el-GR" altLang="el-GR" dirty="0" smtClean="0">
                <a:solidFill>
                  <a:srgbClr val="003399"/>
                </a:solidFill>
              </a:rPr>
              <a:t>συνάρτηση</a:t>
            </a:r>
            <a:r>
              <a:rPr lang="el-GR" altLang="el-GR" dirty="0" smtClean="0"/>
              <a:t> η οποία θα επεξεργάζεται την </a:t>
            </a:r>
            <a:r>
              <a:rPr lang="el-GR" altLang="el-GR" dirty="0" smtClean="0">
                <a:solidFill>
                  <a:srgbClr val="003399"/>
                </a:solidFill>
              </a:rPr>
              <a:t>είσοδο</a:t>
            </a:r>
            <a:r>
              <a:rPr lang="el-GR" altLang="el-GR" dirty="0" smtClean="0"/>
              <a:t> που έδωσε ο χρήστης</a:t>
            </a:r>
            <a:r>
              <a:rPr lang="en-US" altLang="el-GR" dirty="0" smtClean="0"/>
              <a:t> -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altLang="el-GR" dirty="0" smtClean="0"/>
              <a:t>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Αυτό που θέλουμε η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altLang="el-GR" dirty="0" smtClean="0"/>
              <a:t>να μας </a:t>
            </a:r>
            <a:r>
              <a:rPr lang="el-GR" altLang="el-GR" dirty="0" smtClean="0">
                <a:solidFill>
                  <a:srgbClr val="003399"/>
                </a:solidFill>
              </a:rPr>
              <a:t>επιστρέφει</a:t>
            </a:r>
            <a:r>
              <a:rPr lang="el-GR" altLang="el-GR" dirty="0" smtClean="0"/>
              <a:t> είναι το αν βρήκε ο χρήστης το γράμμα ή όχι.</a:t>
            </a:r>
          </a:p>
          <a:p>
            <a:pPr>
              <a:defRPr/>
            </a:pPr>
            <a:endParaRPr lang="el-GR" altLang="el-GR" dirty="0" smtClean="0"/>
          </a:p>
          <a:p>
            <a:pPr>
              <a:defRPr/>
            </a:pPr>
            <a:r>
              <a:rPr lang="el-GR" altLang="el-GR" dirty="0" smtClean="0">
                <a:solidFill>
                  <a:srgbClr val="003399"/>
                </a:solidFill>
              </a:rPr>
              <a:t>Προσοχή</a:t>
            </a:r>
            <a:r>
              <a:rPr lang="el-GR" altLang="el-GR" dirty="0" smtClean="0"/>
              <a:t> οι μεταβλητές </a:t>
            </a:r>
            <a:r>
              <a:rPr lang="en-US" altLang="el-GR" dirty="0" smtClean="0">
                <a:solidFill>
                  <a:srgbClr val="003399"/>
                </a:solidFill>
              </a:rPr>
              <a:t>letter</a:t>
            </a:r>
            <a:r>
              <a:rPr lang="en-US" altLang="el-GR" dirty="0" smtClean="0"/>
              <a:t>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και </a:t>
            </a:r>
            <a:r>
              <a:rPr lang="en-US" altLang="el-GR" dirty="0" smtClean="0">
                <a:solidFill>
                  <a:srgbClr val="003399"/>
                </a:solidFill>
              </a:rPr>
              <a:t>word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</a:t>
            </a:r>
            <a:r>
              <a:rPr lang="el-GR" altLang="el-GR" dirty="0" smtClean="0">
                <a:solidFill>
                  <a:srgbClr val="003399"/>
                </a:solidFill>
              </a:rPr>
              <a:t>τοπικές</a:t>
            </a:r>
            <a:r>
              <a:rPr lang="el-GR" altLang="el-GR" dirty="0" smtClean="0"/>
              <a:t> στην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play_kremala_game</a:t>
            </a:r>
            <a: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br>
              <a:rPr lang="el-GR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altLang="el-GR" dirty="0" smtClean="0"/>
              <a:t>και για το λόγο αυτό τις περνάμε </a:t>
            </a:r>
            <a:br>
              <a:rPr lang="el-GR" altLang="el-GR" dirty="0" smtClean="0"/>
            </a:br>
            <a:r>
              <a:rPr lang="el-GR" altLang="el-GR" dirty="0" smtClean="0"/>
              <a:t>σαν παραμέτρους στην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l-GR" dirty="0" smtClean="0"/>
              <a:t>.</a:t>
            </a:r>
          </a:p>
          <a:p>
            <a:pPr>
              <a:defRPr/>
            </a:pPr>
            <a:endParaRPr lang="el-GR" alt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CD24E7-EFFF-4A79-AA66-1C160398927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2C92E-3D60-4A30-A4E0-007B27F14B2C}" type="slidenum">
              <a:rPr lang="el-GR" altLang="el-GR" smtClean="0"/>
              <a:pPr>
                <a:defRPr/>
              </a:pPr>
              <a:t>16</a:t>
            </a:fld>
            <a:endParaRPr lang="el-GR" altLang="el-GR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3100"/>
            <a:ext cx="4211638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3100"/>
            <a:ext cx="4211638" cy="61849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43213" y="5157788"/>
            <a:ext cx="1873250" cy="10795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63938" y="5157788"/>
            <a:ext cx="1152525" cy="10795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563938" y="2852738"/>
            <a:ext cx="1079500" cy="5762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47813" y="4076700"/>
            <a:ext cx="3095625" cy="730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(5/6)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663" y="1268413"/>
            <a:ext cx="4402137" cy="30972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Βάζοντας λογική στην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l-GR" dirty="0" smtClean="0"/>
              <a:t>θα πρέπει να </a:t>
            </a:r>
            <a:r>
              <a:rPr lang="el-GR" dirty="0" smtClean="0">
                <a:solidFill>
                  <a:srgbClr val="003399"/>
                </a:solidFill>
              </a:rPr>
              <a:t>διαπεράσουμε τη λέξη </a:t>
            </a:r>
            <a:r>
              <a:rPr lang="el-GR" dirty="0" smtClean="0"/>
              <a:t>και να δούμε αν το γράμμα υπάρχει μέσα σε αυτή.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Προσέξτε ότι </a:t>
            </a:r>
            <a:r>
              <a:rPr lang="el-GR" dirty="0" smtClean="0">
                <a:solidFill>
                  <a:srgbClr val="003399"/>
                </a:solidFill>
              </a:rPr>
              <a:t>δε χρειάζεται</a:t>
            </a:r>
            <a:r>
              <a:rPr lang="el-GR" dirty="0" smtClean="0"/>
              <a:t> στη </a:t>
            </a:r>
            <a:r>
              <a:rPr lang="en-US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range()</a:t>
            </a:r>
            <a:r>
              <a:rPr lang="el-GR" smtClean="0"/>
              <a:t>να </a:t>
            </a:r>
            <a:r>
              <a:rPr lang="el-GR" dirty="0" smtClean="0"/>
              <a:t>βάλουμε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secret_word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)-1</a:t>
            </a:r>
            <a:r>
              <a:rPr lang="en-US" dirty="0" smtClean="0"/>
              <a:t>, </a:t>
            </a:r>
            <a:r>
              <a:rPr lang="el-GR" dirty="0" smtClean="0"/>
              <a:t>καθώς η ίδια φτάνει μέχρι το δεύτερο όρισμα μείον 1.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2F2223-2494-474B-9333-5B5F34D4F681}" type="slidenum">
              <a:rPr lang="el-GR" altLang="el-GR" smtClean="0"/>
              <a:pPr>
                <a:defRPr/>
              </a:pPr>
              <a:t>17</a:t>
            </a:fld>
            <a:endParaRPr lang="el-GR" altLang="el-GR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73100"/>
            <a:ext cx="385286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73100"/>
            <a:ext cx="3995738" cy="61849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750" y="1989138"/>
            <a:ext cx="4103688" cy="16557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43213" y="3068638"/>
            <a:ext cx="1800225" cy="5762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Ας μαντέψει ο χρήστης τα γράμματα (6/6)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463" y="1052513"/>
            <a:ext cx="4176712" cy="56896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Και μιας και η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dirty="0" smtClean="0"/>
              <a:t>ήδη διαπερνά τη λέξη, ίσως θα ήταν καλό </a:t>
            </a:r>
            <a:r>
              <a:rPr lang="el-GR" dirty="0" smtClean="0">
                <a:solidFill>
                  <a:srgbClr val="003399"/>
                </a:solidFill>
              </a:rPr>
              <a:t>να ενημερώσουμε και το αποτέλεσμα που θα επιστρέψουμε στο χρήστη αν υπάρχει επιτυχία στο γράμμα που έχει μαντέψει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Το μόνο που έχουμε να κάνουμε είναι να περάσουμε σαν </a:t>
            </a:r>
            <a:r>
              <a:rPr lang="el-GR" dirty="0" smtClean="0">
                <a:solidFill>
                  <a:srgbClr val="003399"/>
                </a:solidFill>
              </a:rPr>
              <a:t>παράμετρο</a:t>
            </a:r>
            <a:r>
              <a:rPr lang="el-GR" dirty="0" smtClean="0"/>
              <a:t> στη συνάρτηση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process_letter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l-GR" dirty="0" smtClean="0">
                <a:cs typeface="Courier New" panose="02070309020205020404" pitchFamily="49" charset="0"/>
              </a:rPr>
              <a:t>και τη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blanked_word</a:t>
            </a:r>
            <a:r>
              <a:rPr lang="en-US" dirty="0" smtClean="0">
                <a:cs typeface="Courier New" panose="02070309020205020404" pitchFamily="49" charset="0"/>
              </a:rPr>
              <a:t>. </a:t>
            </a:r>
          </a:p>
          <a:p>
            <a:pPr>
              <a:defRPr/>
            </a:pPr>
            <a:endParaRPr lang="el-GR" dirty="0" smtClean="0"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l-GR" dirty="0" smtClean="0">
                <a:cs typeface="Courier New" panose="02070309020205020404" pitchFamily="49" charset="0"/>
              </a:rPr>
              <a:t>Και προσοχή τη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blanked_word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 smtClean="0">
                <a:cs typeface="Courier New" panose="02070309020205020404" pitchFamily="49" charset="0"/>
              </a:rPr>
              <a:t>θα πρέπει να την κάνουμε </a:t>
            </a:r>
            <a:r>
              <a:rPr lang="el-GR" dirty="0" smtClean="0">
                <a:solidFill>
                  <a:srgbClr val="003399"/>
                </a:solidFill>
                <a:cs typeface="Courier New" panose="02070309020205020404" pitchFamily="49" charset="0"/>
              </a:rPr>
              <a:t>λίστα</a:t>
            </a:r>
            <a:r>
              <a:rPr lang="el-GR" dirty="0" smtClean="0">
                <a:cs typeface="Courier New" panose="02070309020205020404" pitchFamily="49" charset="0"/>
              </a:rPr>
              <a:t>.</a:t>
            </a:r>
          </a:p>
          <a:p>
            <a:pPr>
              <a:defRPr/>
            </a:pPr>
            <a:endParaRPr lang="el-GR" dirty="0" smtClean="0"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  <a:cs typeface="Courier New" panose="02070309020205020404" pitchFamily="49" charset="0"/>
              </a:rPr>
              <a:t>Τι θα συνέβαινε αν δεν το κάναμε αυτό;</a:t>
            </a:r>
            <a:endParaRPr lang="el-GR" dirty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D2599-82E8-42FB-BB59-33A42517FDBC}" type="slidenum">
              <a:rPr lang="el-GR" altLang="el-GR" smtClean="0"/>
              <a:pPr>
                <a:defRPr/>
              </a:pPr>
              <a:t>18</a:t>
            </a:fld>
            <a:endParaRPr lang="el-GR" altLang="el-GR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148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0713"/>
            <a:ext cx="4514850" cy="6237287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79388" y="5445125"/>
            <a:ext cx="3097212" cy="43338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959225" y="4292600"/>
            <a:ext cx="1117600" cy="20161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492500" y="3284538"/>
            <a:ext cx="1584325" cy="10080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6"/>
          </p:cNvCxnSpPr>
          <p:nvPr/>
        </p:nvCxnSpPr>
        <p:spPr>
          <a:xfrm flipH="1">
            <a:off x="3276600" y="5589588"/>
            <a:ext cx="1800225" cy="730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3213" y="2708275"/>
            <a:ext cx="2233612" cy="13684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Το τελικό στάδιο…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4797425"/>
            <a:ext cx="3538538" cy="15843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altLang="el-GR" dirty="0" smtClean="0"/>
              <a:t>Το μόνο που έχουμε να κάνουμε είναι να βάλουμε τη λογική αποφάσεων για το αν ο χρήστης κέρδισε ή έχασε στην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play_Kremala_game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CD24E7-EFFF-4A79-AA66-1C160398927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B04C59-B9AC-4189-B9C0-DD41AECCA82D}" type="slidenum">
              <a:rPr lang="el-GR" altLang="el-GR" smtClean="0"/>
              <a:pPr>
                <a:defRPr/>
              </a:pPr>
              <a:t>19</a:t>
            </a:fld>
            <a:endParaRPr lang="el-GR" altLang="el-GR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0688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0" y="1085850"/>
            <a:ext cx="5195888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68750" y="1085850"/>
            <a:ext cx="5175250" cy="57721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350" y="692150"/>
            <a:ext cx="3962400" cy="40322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ight Arrow 9"/>
          <p:cNvSpPr/>
          <p:nvPr/>
        </p:nvSpPr>
        <p:spPr>
          <a:xfrm rot="2717316">
            <a:off x="3825875" y="3827463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429375" y="1628775"/>
            <a:ext cx="2606675" cy="923925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Εκτυπώνουμε τον αριθμό των φορών που έχουμε χάσει</a:t>
            </a:r>
          </a:p>
        </p:txBody>
      </p:sp>
      <p:cxnSp>
        <p:nvCxnSpPr>
          <p:cNvPr id="12" name="Straight Arrow Connector 11"/>
          <p:cNvCxnSpPr>
            <a:stCxn id="2" idx="0"/>
          </p:cNvCxnSpPr>
          <p:nvPr/>
        </p:nvCxnSpPr>
        <p:spPr>
          <a:xfrm flipH="1" flipV="1">
            <a:off x="6948488" y="1557338"/>
            <a:ext cx="784225" cy="714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40600" y="5516563"/>
            <a:ext cx="1793875" cy="1201737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Απλά ελέγχουμε αν υπάρχουν κενά στη λέξη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00888" y="5661025"/>
            <a:ext cx="239712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C8E823-11C0-4C66-9F2F-E9D83D563DB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Το πρώτο πράγμα που πρέπει πάντα να κάνετε είναι να ρωτάτε το </a:t>
            </a:r>
            <a:r>
              <a:rPr lang="el-GR" altLang="el-GR" b="1" smtClean="0"/>
              <a:t>γιατί;</a:t>
            </a:r>
            <a:endParaRPr lang="el-GR" altLang="el-GR" smtClean="0"/>
          </a:p>
        </p:txBody>
      </p:sp>
      <p:pic>
        <p:nvPicPr>
          <p:cNvPr id="12292" name="Picture 4" descr="targ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268413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186238" cy="4857750"/>
          </a:xfrm>
        </p:spPr>
        <p:txBody>
          <a:bodyPr/>
          <a:lstStyle/>
          <a:p>
            <a:pPr eaLnBrk="1" hangingPunct="1">
              <a:spcAft>
                <a:spcPct val="45000"/>
              </a:spcAft>
            </a:pPr>
            <a:r>
              <a:rPr lang="el-GR" altLang="el-GR" sz="2400" smtClean="0"/>
              <a:t>Σε αυτό το μάθημα θα :</a:t>
            </a:r>
          </a:p>
          <a:p>
            <a:pPr lvl="1" eaLnBrk="1" hangingPunct="1">
              <a:spcAft>
                <a:spcPct val="45000"/>
              </a:spcAft>
            </a:pPr>
            <a:r>
              <a:rPr lang="el-GR" altLang="el-GR" sz="2000" smtClean="0"/>
              <a:t>Δούμε από πιο κοντά τις </a:t>
            </a:r>
            <a:r>
              <a:rPr lang="el-GR" altLang="el-GR" sz="2000" smtClean="0">
                <a:solidFill>
                  <a:srgbClr val="003399"/>
                </a:solidFill>
              </a:rPr>
              <a:t>συναρτήσεις</a:t>
            </a:r>
            <a:r>
              <a:rPr lang="el-GR" altLang="el-GR" sz="2000" smtClean="0"/>
              <a:t>, </a:t>
            </a:r>
            <a:r>
              <a:rPr lang="el-GR" altLang="el-GR" sz="2000" smtClean="0">
                <a:solidFill>
                  <a:srgbClr val="003399"/>
                </a:solidFill>
              </a:rPr>
              <a:t>λίστες</a:t>
            </a:r>
            <a:r>
              <a:rPr lang="el-GR" altLang="el-GR" sz="2000" smtClean="0"/>
              <a:t> και </a:t>
            </a:r>
            <a:r>
              <a:rPr lang="el-GR" altLang="el-GR" sz="2000" smtClean="0">
                <a:solidFill>
                  <a:srgbClr val="003399"/>
                </a:solidFill>
              </a:rPr>
              <a:t>συμβολοσειρές</a:t>
            </a:r>
            <a:r>
              <a:rPr lang="el-GR" altLang="el-GR" sz="2000" smtClean="0"/>
              <a:t> της </a:t>
            </a:r>
            <a:r>
              <a:rPr lang="en-US" altLang="el-GR" sz="2000" smtClean="0"/>
              <a:t>Python </a:t>
            </a:r>
            <a:r>
              <a:rPr lang="el-GR" altLang="el-GR" sz="2000" smtClean="0"/>
              <a:t>και,</a:t>
            </a:r>
          </a:p>
          <a:p>
            <a:pPr lvl="1" eaLnBrk="1" hangingPunct="1">
              <a:spcAft>
                <a:spcPct val="45000"/>
              </a:spcAft>
            </a:pPr>
            <a:r>
              <a:rPr lang="el-GR" altLang="el-GR" sz="2000" smtClean="0"/>
              <a:t>Θα αξιοποιήσουμε </a:t>
            </a:r>
            <a:r>
              <a:rPr lang="el-GR" altLang="el-GR" sz="2000" smtClean="0">
                <a:solidFill>
                  <a:srgbClr val="003399"/>
                </a:solidFill>
              </a:rPr>
              <a:t>δομές δεδομένων</a:t>
            </a:r>
            <a:r>
              <a:rPr lang="el-GR" altLang="el-GR" sz="2000" smtClean="0"/>
              <a:t> με στόχο την επίτευξη ενός βαθμού αφαίρεσης στον προγραμματισμό</a:t>
            </a:r>
            <a:r>
              <a:rPr lang="en-US" altLang="el-GR" sz="2000" smtClean="0"/>
              <a:t>.</a:t>
            </a:r>
            <a:endParaRPr lang="el-GR" altLang="el-GR" sz="2000" smtClean="0"/>
          </a:p>
          <a:p>
            <a:pPr lvl="1" eaLnBrk="1" hangingPunct="1">
              <a:spcAft>
                <a:spcPct val="45000"/>
              </a:spcAft>
            </a:pPr>
            <a:endParaRPr lang="el-GR" altLang="el-GR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00022-71E6-4175-9B1E-830F2F6DDDEC}" type="slidenum">
              <a:rPr lang="el-GR" altLang="el-GR"/>
              <a:pPr>
                <a:defRPr/>
              </a:pPr>
              <a:t>2</a:t>
            </a:fld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το αποτέλεσμα…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E4724-D2CF-4F3A-80FB-3658BA102316}" type="slidenum">
              <a:rPr lang="el-GR" altLang="el-GR" smtClean="0"/>
              <a:pPr>
                <a:defRPr/>
              </a:pPr>
              <a:t>20</a:t>
            </a:fld>
            <a:endParaRPr lang="el-GR" altLang="el-GR" dirty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73406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02EC50-68DE-49FE-9E70-28198827AFC6}" type="slidenum">
              <a:rPr lang="el-GR" altLang="el-GR" smtClean="0"/>
              <a:pPr>
                <a:defRPr/>
              </a:pPr>
              <a:t>21</a:t>
            </a:fld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68F48-AF40-4FCB-8B2F-7BEFC7C41AB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pic>
        <p:nvPicPr>
          <p:cNvPr id="31748" name="Picture 7" descr="C:\Users\Administrator\Desktop\Int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14888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είδαμε μέχρι τώρα;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244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/>
              <a:t>Φτιάξαμε ένα παιχνίδι με </a:t>
            </a:r>
            <a:r>
              <a:rPr lang="en-US" dirty="0" smtClean="0"/>
              <a:t>Python </a:t>
            </a:r>
            <a:r>
              <a:rPr lang="el-GR" dirty="0" smtClean="0"/>
              <a:t>αξιοποιώντας </a:t>
            </a:r>
            <a:r>
              <a:rPr lang="en-US" dirty="0" smtClean="0">
                <a:solidFill>
                  <a:srgbClr val="003399"/>
                </a:solidFill>
              </a:rPr>
              <a:t>top-down design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Η προσέγγιση αυτή, δηλαδή το να </a:t>
            </a:r>
            <a:r>
              <a:rPr lang="el-GR" dirty="0" smtClean="0">
                <a:solidFill>
                  <a:srgbClr val="003399"/>
                </a:solidFill>
              </a:rPr>
              <a:t>σπάμε ένα πρόγραμμα σε μικρότερα κομμάτια</a:t>
            </a:r>
            <a:r>
              <a:rPr lang="el-GR" dirty="0" smtClean="0"/>
              <a:t>, οδηγεί σε προγράμματα που είναι:</a:t>
            </a:r>
          </a:p>
          <a:p>
            <a:pPr lvl="1">
              <a:defRPr/>
            </a:pPr>
            <a:r>
              <a:rPr lang="el-GR" dirty="0" smtClean="0"/>
              <a:t>Πιο εύκολα στο να τα </a:t>
            </a:r>
            <a:r>
              <a:rPr lang="el-GR" dirty="0" smtClean="0">
                <a:solidFill>
                  <a:srgbClr val="003399"/>
                </a:solidFill>
              </a:rPr>
              <a:t>κατανοήσουμε</a:t>
            </a:r>
            <a:r>
              <a:rPr lang="el-GR" dirty="0" smtClean="0"/>
              <a:t>.</a:t>
            </a:r>
          </a:p>
          <a:p>
            <a:pPr lvl="1">
              <a:defRPr/>
            </a:pPr>
            <a:r>
              <a:rPr lang="el-GR" dirty="0"/>
              <a:t>Πιο εύκολα στο να </a:t>
            </a:r>
            <a:r>
              <a:rPr lang="el-GR" dirty="0" smtClean="0"/>
              <a:t>τα </a:t>
            </a:r>
            <a:r>
              <a:rPr lang="el-GR" dirty="0" smtClean="0">
                <a:solidFill>
                  <a:srgbClr val="003399"/>
                </a:solidFill>
              </a:rPr>
              <a:t>αλλάξουμε</a:t>
            </a:r>
            <a:r>
              <a:rPr lang="el-GR" dirty="0" smtClean="0"/>
              <a:t>.</a:t>
            </a:r>
          </a:p>
          <a:p>
            <a:pPr lvl="1">
              <a:defRPr/>
            </a:pPr>
            <a:r>
              <a:rPr lang="el-GR" dirty="0" smtClean="0"/>
              <a:t>Και πιο </a:t>
            </a:r>
            <a:r>
              <a:rPr lang="el-GR" dirty="0" smtClean="0">
                <a:solidFill>
                  <a:srgbClr val="003399"/>
                </a:solidFill>
              </a:rPr>
              <a:t>ευέλικτα</a:t>
            </a:r>
            <a:r>
              <a:rPr lang="el-GR" dirty="0" smtClean="0"/>
              <a:t>.</a:t>
            </a:r>
          </a:p>
          <a:p>
            <a:pPr lvl="1">
              <a:defRPr/>
            </a:pPr>
            <a:endParaRPr lang="el-GR" dirty="0"/>
          </a:p>
          <a:p>
            <a:pPr>
              <a:defRPr/>
            </a:pPr>
            <a:r>
              <a:rPr lang="el-GR" dirty="0" smtClean="0"/>
              <a:t>Η </a:t>
            </a:r>
            <a:r>
              <a:rPr lang="el-GR" dirty="0" smtClean="0">
                <a:solidFill>
                  <a:srgbClr val="003399"/>
                </a:solidFill>
              </a:rPr>
              <a:t>αφαίρεση</a:t>
            </a:r>
            <a:r>
              <a:rPr lang="el-GR" dirty="0" smtClean="0"/>
              <a:t> έχει σχέση με όλα τα παραπάνω. Γενικεύουμε τις λεπτομέρειες ώστε </a:t>
            </a:r>
            <a:r>
              <a:rPr lang="el-GR" dirty="0" smtClean="0">
                <a:solidFill>
                  <a:srgbClr val="003399"/>
                </a:solidFill>
              </a:rPr>
              <a:t>να μην ασχολούμαστε με αυτές</a:t>
            </a:r>
            <a:r>
              <a:rPr lang="el-GR" dirty="0" smtClean="0"/>
              <a:t> μέχρι τη </a:t>
            </a:r>
            <a:br>
              <a:rPr lang="el-GR" dirty="0" smtClean="0"/>
            </a:br>
            <a:r>
              <a:rPr lang="el-GR" dirty="0" smtClean="0"/>
              <a:t>στιγμή που πρέπει.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Users\JOHN\lessons\Μαθήματα ΤΕΙ\Mine\Τεχνικές Προγραμματισμού\Lecture 08\Images\c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προχωρήσουμε…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38163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 smtClean="0"/>
              <a:t>…φτιάχνοντας ένα </a:t>
            </a:r>
            <a:r>
              <a:rPr lang="el-GR" dirty="0" smtClean="0">
                <a:solidFill>
                  <a:srgbClr val="003399"/>
                </a:solidFill>
              </a:rPr>
              <a:t>καλάθι αγορών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Ο χρήστης θα μπορεί να προσθέσει τα αντικείμενα που θέλει να αγοράσει και θα συντηρούμε μία δομή δεδομένων που θα διατηρεί όλα τα αντικείμενα που θέλει να αγοράσει ο χρήστης.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Κάνοντας όλα αυτά θα ξαναδούμε τις </a:t>
            </a:r>
            <a:r>
              <a:rPr lang="el-GR" dirty="0" smtClean="0">
                <a:solidFill>
                  <a:srgbClr val="003399"/>
                </a:solidFill>
              </a:rPr>
              <a:t>λίστες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lists</a:t>
            </a:r>
            <a:r>
              <a:rPr lang="en-US" dirty="0" smtClean="0"/>
              <a:t>)</a:t>
            </a:r>
            <a:r>
              <a:rPr lang="el-GR" dirty="0" smtClean="0"/>
              <a:t>, αλλά θα δούμε και </a:t>
            </a:r>
            <a:r>
              <a:rPr lang="el-GR" dirty="0" smtClean="0">
                <a:solidFill>
                  <a:srgbClr val="003399"/>
                </a:solidFill>
              </a:rPr>
              <a:t>πλειάδες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tuples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>
                <a:solidFill>
                  <a:srgbClr val="003399"/>
                </a:solidFill>
              </a:rPr>
              <a:t>σύνολα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sets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003399"/>
                </a:solidFill>
              </a:rPr>
              <a:t>λεξικά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dictionaries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25B334-783A-4315-BE79-41F83CD04BCA}" type="slidenum">
              <a:rPr lang="el-GR" altLang="el-GR" smtClean="0"/>
              <a:pPr>
                <a:defRPr/>
              </a:pPr>
              <a:t>22</a:t>
            </a:fld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Ξεκινάμε πάλι με την ίδια φιλοσοφία…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4886325"/>
            <a:ext cx="3059113" cy="1971675"/>
          </a:xfrm>
        </p:spPr>
        <p:txBody>
          <a:bodyPr/>
          <a:lstStyle/>
          <a:p>
            <a:r>
              <a:rPr lang="el-GR" altLang="el-GR" sz="2000" smtClean="0"/>
              <a:t>Καλό θα είναι όμως να μπορούμε να κάνουμε και </a:t>
            </a:r>
            <a:r>
              <a:rPr lang="el-GR" altLang="el-GR" sz="2000" smtClean="0">
                <a:solidFill>
                  <a:srgbClr val="003399"/>
                </a:solidFill>
              </a:rPr>
              <a:t>αλλαγές</a:t>
            </a:r>
            <a:r>
              <a:rPr lang="el-GR" altLang="el-GR" sz="2000" smtClean="0"/>
              <a:t> στο καλάθι μας.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F9F04C-88C7-44EA-A8AA-E79E4BAEBEFF}" type="slidenum">
              <a:rPr lang="el-GR" altLang="el-GR" smtClean="0"/>
              <a:pPr>
                <a:defRPr/>
              </a:pPr>
              <a:t>23</a:t>
            </a:fld>
            <a:endParaRPr lang="el-GR" altLang="el-GR" dirty="0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" y="765175"/>
            <a:ext cx="35353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838700"/>
            <a:ext cx="60102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788" y="765175"/>
            <a:ext cx="3535362" cy="375443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122613" y="4838700"/>
            <a:ext cx="6010275" cy="201930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ight Arrow 9"/>
          <p:cNvSpPr/>
          <p:nvPr/>
        </p:nvSpPr>
        <p:spPr>
          <a:xfrm rot="2717316">
            <a:off x="3470275" y="4538663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3803" name="TextBox 5"/>
          <p:cNvSpPr txBox="1">
            <a:spLocks noChangeArrowheads="1"/>
          </p:cNvSpPr>
          <p:nvPr/>
        </p:nvSpPr>
        <p:spPr bwMode="auto">
          <a:xfrm>
            <a:off x="684213" y="3925888"/>
            <a:ext cx="284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99"/>
                </a:solidFill>
              </a:rPr>
              <a:t>1</a:t>
            </a:r>
            <a:r>
              <a:rPr lang="el-GR" altLang="el-GR" sz="1800"/>
              <a:t>. Ξεκινάμε τα ψώνια μας.</a:t>
            </a:r>
          </a:p>
        </p:txBody>
      </p:sp>
      <p:sp>
        <p:nvSpPr>
          <p:cNvPr id="33804" name="TextBox 6"/>
          <p:cNvSpPr txBox="1">
            <a:spLocks noChangeArrowheads="1"/>
          </p:cNvSpPr>
          <p:nvPr/>
        </p:nvSpPr>
        <p:spPr bwMode="auto">
          <a:xfrm>
            <a:off x="3708400" y="1506538"/>
            <a:ext cx="5424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99"/>
                </a:solidFill>
              </a:rPr>
              <a:t>2</a:t>
            </a:r>
            <a:r>
              <a:rPr lang="el-GR" altLang="el-GR" sz="1800"/>
              <a:t>. Θα πρέπει να φτιάξουμε το καλάθι μας με μία κενή λίστα</a:t>
            </a:r>
            <a:r>
              <a:rPr lang="en-US" altLang="el-GR" sz="1800"/>
              <a:t>.</a:t>
            </a:r>
            <a:endParaRPr lang="el-GR" altLang="el-GR" sz="1800"/>
          </a:p>
        </p:txBody>
      </p:sp>
      <p:sp>
        <p:nvSpPr>
          <p:cNvPr id="33805" name="TextBox 10"/>
          <p:cNvSpPr txBox="1">
            <a:spLocks noChangeArrowheads="1"/>
          </p:cNvSpPr>
          <p:nvPr/>
        </p:nvSpPr>
        <p:spPr bwMode="auto">
          <a:xfrm>
            <a:off x="3708400" y="2205038"/>
            <a:ext cx="5314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99"/>
                </a:solidFill>
              </a:rPr>
              <a:t>3</a:t>
            </a:r>
            <a:r>
              <a:rPr lang="el-GR" altLang="el-GR" sz="1800"/>
              <a:t>. Θα πρέπει να φτιάξουμε ένα </a:t>
            </a:r>
            <a:r>
              <a:rPr lang="en-US" altLang="el-GR" sz="1800"/>
              <a:t>loop </a:t>
            </a:r>
            <a:r>
              <a:rPr lang="el-GR" altLang="el-GR" sz="1800"/>
              <a:t>για να πάρουμε τα αντικείμενα που θέλει ο χρήστης.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Μπορούμε να το κάνουμε και χωρίς να ορίσουμε κάποια μεταβλητή. Σε κανονικές συνθήκες αυτό θα ήταν ένα </a:t>
            </a:r>
            <a:r>
              <a:rPr lang="en-US" altLang="el-GR" sz="1800">
                <a:solidFill>
                  <a:srgbClr val="003399"/>
                </a:solidFill>
              </a:rPr>
              <a:t>infinite loop</a:t>
            </a:r>
            <a:r>
              <a:rPr lang="en-US" altLang="el-GR" sz="1800"/>
              <a:t>, </a:t>
            </a:r>
            <a:r>
              <a:rPr lang="el-GR" altLang="el-GR" sz="1800"/>
              <a:t>αλλά ευτυχώς υπάρχει η </a:t>
            </a:r>
            <a:r>
              <a:rPr lang="en-US" altLang="el-GR" sz="1800">
                <a:solidFill>
                  <a:srgbClr val="003399"/>
                </a:solidFill>
              </a:rPr>
              <a:t>break</a:t>
            </a:r>
            <a:r>
              <a:rPr lang="el-GR" altLang="el-GR" sz="1800"/>
              <a:t>.</a:t>
            </a:r>
          </a:p>
        </p:txBody>
      </p:sp>
      <p:sp>
        <p:nvSpPr>
          <p:cNvPr id="33806" name="TextBox 13"/>
          <p:cNvSpPr txBox="1">
            <a:spLocks noChangeArrowheads="1"/>
          </p:cNvSpPr>
          <p:nvPr/>
        </p:nvSpPr>
        <p:spPr bwMode="auto">
          <a:xfrm>
            <a:off x="3702050" y="3978275"/>
            <a:ext cx="5314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99"/>
                </a:solidFill>
              </a:rPr>
              <a:t>4</a:t>
            </a:r>
            <a:r>
              <a:rPr lang="el-GR" altLang="el-GR" sz="1800"/>
              <a:t>. Ας ενημερώσουμε το χρήστη για το τι έχει επιλέξει.</a:t>
            </a:r>
          </a:p>
        </p:txBody>
      </p:sp>
      <p:sp>
        <p:nvSpPr>
          <p:cNvPr id="33807" name="TextBox 14"/>
          <p:cNvSpPr txBox="1">
            <a:spLocks noChangeArrowheads="1"/>
          </p:cNvSpPr>
          <p:nvPr/>
        </p:nvSpPr>
        <p:spPr bwMode="auto">
          <a:xfrm>
            <a:off x="3708400" y="765175"/>
            <a:ext cx="531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3399"/>
                </a:solidFill>
              </a:rPr>
              <a:t>5</a:t>
            </a:r>
            <a:r>
              <a:rPr lang="el-GR" altLang="el-GR" sz="1800"/>
              <a:t>. Και μην ξεχάσουμε να πάρουμε την </a:t>
            </a:r>
            <a:br>
              <a:rPr lang="el-GR" altLang="el-GR" sz="1800"/>
            </a:br>
            <a:r>
              <a:rPr lang="el-GR" altLang="el-GR" sz="1800"/>
              <a:t>είσοδο.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71550" y="4221163"/>
            <a:ext cx="431800" cy="1444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555750" y="3644900"/>
            <a:ext cx="2152650" cy="5762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08150" y="2420938"/>
            <a:ext cx="2000250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403350" y="1700213"/>
            <a:ext cx="2305050" cy="3603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708150" y="908050"/>
            <a:ext cx="2000250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Τεμαχίζοντας την παραγγελία…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7287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/>
              <a:t>Ας πάμε όμως σε ένα μεγαλύτερο επίπεδο </a:t>
            </a:r>
            <a:r>
              <a:rPr lang="el-GR" dirty="0" smtClean="0">
                <a:solidFill>
                  <a:srgbClr val="003399"/>
                </a:solidFill>
              </a:rPr>
              <a:t>αφαίρεσης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Θα ήθελα </a:t>
            </a:r>
            <a:r>
              <a:rPr lang="el-GR" dirty="0" smtClean="0">
                <a:solidFill>
                  <a:srgbClr val="003399"/>
                </a:solidFill>
              </a:rPr>
              <a:t>όχι απλά να παίρνω αντικείμενα από το χρήστη, αλλά να μπορώ να προσθέτω ή να αφαιρώ αντικείμενα…</a:t>
            </a:r>
            <a:endParaRPr lang="el-GR" dirty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4363" y="6154738"/>
            <a:ext cx="1524000" cy="168275"/>
          </a:xfrm>
        </p:spPr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77025" y="6156325"/>
            <a:ext cx="346075" cy="277813"/>
          </a:xfrm>
        </p:spPr>
        <p:txBody>
          <a:bodyPr/>
          <a:lstStyle/>
          <a:p>
            <a:pPr>
              <a:defRPr/>
            </a:pPr>
            <a:fld id="{7323F43B-EA61-40CF-8DCA-8870133ABBFC}" type="slidenum">
              <a:rPr lang="el-GR" altLang="el-GR" smtClean="0"/>
              <a:pPr>
                <a:defRPr/>
              </a:pPr>
              <a:t>24</a:t>
            </a:fld>
            <a:endParaRPr lang="el-GR" altLang="el-GR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62263"/>
            <a:ext cx="3475038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5369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650" y="2852738"/>
            <a:ext cx="3536950" cy="3756025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929188" y="2847975"/>
            <a:ext cx="3535362" cy="375443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ight Arrow 9"/>
          <p:cNvSpPr/>
          <p:nvPr/>
        </p:nvSpPr>
        <p:spPr>
          <a:xfrm>
            <a:off x="4486275" y="3789363"/>
            <a:ext cx="287338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8675688" y="306863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68538" y="2978150"/>
            <a:ext cx="2660650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8038" y="4730750"/>
            <a:ext cx="2447925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Τεμαχίζοντας την παραγγελία…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16058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Για να το κάνω αυτό </a:t>
            </a:r>
            <a:r>
              <a:rPr lang="el-GR" dirty="0" smtClean="0">
                <a:solidFill>
                  <a:srgbClr val="003399"/>
                </a:solidFill>
              </a:rPr>
              <a:t>θα πρέπει να μου πει </a:t>
            </a:r>
            <a:r>
              <a:rPr lang="el-GR" dirty="0" smtClean="0"/>
              <a:t>ο χρήστης κάθε φορά το </a:t>
            </a:r>
            <a:r>
              <a:rPr lang="el-GR" dirty="0" smtClean="0">
                <a:solidFill>
                  <a:srgbClr val="003399"/>
                </a:solidFill>
              </a:rPr>
              <a:t>τι θέλει να κάνει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Ας πάρουμε μία μικρή </a:t>
            </a:r>
            <a:r>
              <a:rPr lang="el-GR" dirty="0" smtClean="0">
                <a:solidFill>
                  <a:srgbClr val="003399"/>
                </a:solidFill>
              </a:rPr>
              <a:t>βοήθεια</a:t>
            </a:r>
            <a:r>
              <a:rPr lang="el-GR" dirty="0" smtClean="0"/>
              <a:t> από το </a:t>
            </a:r>
            <a:r>
              <a:rPr lang="en-US" dirty="0" smtClean="0">
                <a:solidFill>
                  <a:srgbClr val="003399"/>
                </a:solidFill>
              </a:rPr>
              <a:t>Python Shell</a:t>
            </a:r>
            <a:r>
              <a:rPr lang="en-US" dirty="0" smtClean="0"/>
              <a:t>. </a:t>
            </a:r>
            <a:endParaRPr lang="el-GR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Παρατηρείστε ότι μπορώ να καθορίσω όποιους από τους χαρακτήρες της λέξης θέλω.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27F8AD-DFB0-44F6-9945-FED75253A087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9251D0-36A8-44DD-97F5-E60298A8A75E}" type="slidenum">
              <a:rPr lang="el-GR" altLang="el-GR" smtClean="0"/>
              <a:pPr>
                <a:defRPr/>
              </a:pPr>
              <a:t>25</a:t>
            </a:fld>
            <a:endParaRPr lang="el-GR" altLang="el-GR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" y="3068638"/>
            <a:ext cx="41052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0800000">
            <a:off x="1252538" y="6021388"/>
            <a:ext cx="287337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Right Arrow 7"/>
          <p:cNvSpPr/>
          <p:nvPr/>
        </p:nvSpPr>
        <p:spPr>
          <a:xfrm rot="10800000">
            <a:off x="1277938" y="5699125"/>
            <a:ext cx="287337" cy="144463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Right Arrow 8"/>
          <p:cNvSpPr/>
          <p:nvPr/>
        </p:nvSpPr>
        <p:spPr>
          <a:xfrm rot="10800000">
            <a:off x="1339850" y="4672013"/>
            <a:ext cx="287338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511675"/>
            <a:ext cx="65643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2700000">
            <a:off x="4505325" y="4165600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2546350" y="4511675"/>
            <a:ext cx="6564313" cy="1125538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694"/>
          <a:stretch>
            <a:fillRect/>
          </a:stretch>
        </p:blipFill>
        <p:spPr bwMode="auto">
          <a:xfrm>
            <a:off x="34925" y="765175"/>
            <a:ext cx="511333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Πλειάδες - </a:t>
            </a:r>
            <a:r>
              <a:rPr lang="en-US" altLang="el-GR" smtClean="0"/>
              <a:t>Tuples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052513"/>
            <a:ext cx="6273800" cy="32400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Μέχρι τώρα είδαμε </a:t>
            </a:r>
            <a:r>
              <a:rPr lang="el-GR" dirty="0" smtClean="0">
                <a:solidFill>
                  <a:srgbClr val="003399"/>
                </a:solidFill>
              </a:rPr>
              <a:t>συμβολοσειρές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3399"/>
                </a:solidFill>
              </a:rPr>
              <a:t>λίστες</a:t>
            </a:r>
            <a:r>
              <a:rPr lang="el-GR" dirty="0" smtClean="0"/>
              <a:t> που στην </a:t>
            </a:r>
            <a:r>
              <a:rPr lang="en-US" dirty="0" smtClean="0"/>
              <a:t>Python </a:t>
            </a:r>
            <a:r>
              <a:rPr lang="el-GR" dirty="0" smtClean="0"/>
              <a:t>ονομάζονται </a:t>
            </a:r>
            <a:r>
              <a:rPr lang="el-GR" dirty="0" smtClean="0">
                <a:solidFill>
                  <a:srgbClr val="003399"/>
                </a:solidFill>
              </a:rPr>
              <a:t>τύποι ακολουθίας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sequence types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γιατί με αυτές μπορούμε να </a:t>
            </a:r>
            <a:r>
              <a:rPr lang="el-GR" dirty="0" smtClean="0">
                <a:solidFill>
                  <a:srgbClr val="003399"/>
                </a:solidFill>
              </a:rPr>
              <a:t>διαχειριστούμε συλλογές στοιχείων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Ας δούμε έναν ακόμα τύπο ακολουθίας που είναι δημοφιλής. </a:t>
            </a:r>
          </a:p>
          <a:p>
            <a:pPr>
              <a:defRPr/>
            </a:pPr>
            <a:r>
              <a:rPr lang="el-GR" dirty="0" smtClean="0"/>
              <a:t>Τις </a:t>
            </a:r>
            <a:r>
              <a:rPr lang="el-GR" dirty="0" smtClean="0">
                <a:solidFill>
                  <a:srgbClr val="003399"/>
                </a:solidFill>
              </a:rPr>
              <a:t>πλειάδες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Και αφού δε μπορώ να κάνω τα ίδια πράγματα με τις λίστες, γιατί να επιλέγω τις πλειάδες;</a:t>
            </a:r>
          </a:p>
          <a:p>
            <a:pPr lvl="1">
              <a:defRPr/>
            </a:pPr>
            <a:r>
              <a:rPr lang="el-GR" dirty="0" smtClean="0"/>
              <a:t>Οι πλειάδες είναι γενικά πιο </a:t>
            </a:r>
            <a:r>
              <a:rPr lang="el-GR" dirty="0" smtClean="0">
                <a:solidFill>
                  <a:srgbClr val="003399"/>
                </a:solidFill>
              </a:rPr>
              <a:t>γρήγορες </a:t>
            </a:r>
            <a:r>
              <a:rPr lang="el-GR" dirty="0" smtClean="0"/>
              <a:t>και πιο </a:t>
            </a:r>
            <a:r>
              <a:rPr lang="el-GR" dirty="0" smtClean="0">
                <a:solidFill>
                  <a:srgbClr val="003399"/>
                </a:solidFill>
              </a:rPr>
              <a:t>ασφαλείς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131077-A2AB-4A7C-A9B3-649BB147A299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992F91-A86A-4EFC-BADD-8C8AE1F61BE6}" type="slidenum">
              <a:rPr lang="el-GR" altLang="el-GR" smtClean="0"/>
              <a:pPr>
                <a:defRPr/>
              </a:pPr>
              <a:t>26</a:t>
            </a:fld>
            <a:endParaRPr lang="el-GR" altLang="el-GR" dirty="0"/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26"/>
          <a:stretch>
            <a:fillRect/>
          </a:stretch>
        </p:blipFill>
        <p:spPr bwMode="auto">
          <a:xfrm>
            <a:off x="2916238" y="4357688"/>
            <a:ext cx="4960937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476375" y="2781300"/>
            <a:ext cx="1655763" cy="22320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0800000">
            <a:off x="4356100" y="4392613"/>
            <a:ext cx="287338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10800000">
            <a:off x="4068763" y="5084763"/>
            <a:ext cx="287337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Right Arrow 12"/>
          <p:cNvSpPr/>
          <p:nvPr/>
        </p:nvSpPr>
        <p:spPr>
          <a:xfrm rot="10800000">
            <a:off x="5580063" y="5732463"/>
            <a:ext cx="287337" cy="144462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6876" name="TextBox 8"/>
          <p:cNvSpPr txBox="1">
            <a:spLocks noChangeArrowheads="1"/>
          </p:cNvSpPr>
          <p:nvPr/>
        </p:nvSpPr>
        <p:spPr bwMode="auto">
          <a:xfrm>
            <a:off x="5888038" y="5230813"/>
            <a:ext cx="2916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Εδώ </a:t>
            </a:r>
            <a:r>
              <a:rPr lang="el-GR" altLang="el-GR" sz="1800">
                <a:solidFill>
                  <a:srgbClr val="FF0000"/>
                </a:solidFill>
              </a:rPr>
              <a:t>διαφέρει</a:t>
            </a:r>
            <a:r>
              <a:rPr lang="el-GR" altLang="el-GR" sz="1800"/>
              <a:t> σε σχέση με τις λίστες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6913"/>
            <a:ext cx="57038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μπορούμε να κάνουμε και πολλά ακόμα με τις πλειάδες…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513" y="1123950"/>
            <a:ext cx="3322637" cy="16573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Προσέξτε ότι με τις δύο πλειάδες μπορούμε να </a:t>
            </a:r>
            <a:r>
              <a:rPr lang="el-GR" dirty="0" smtClean="0">
                <a:solidFill>
                  <a:srgbClr val="003399"/>
                </a:solidFill>
              </a:rPr>
              <a:t>επιστρέψουμε</a:t>
            </a:r>
            <a:r>
              <a:rPr lang="el-GR" dirty="0" smtClean="0"/>
              <a:t> αυτό που αρχικά θέλαμε…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131077-A2AB-4A7C-A9B3-649BB147A299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EC24F-B35A-4530-8D51-8C7A92C3F59F}" type="slidenum">
              <a:rPr lang="el-GR" altLang="el-GR" smtClean="0"/>
              <a:pPr>
                <a:defRPr/>
              </a:pPr>
              <a:t>27</a:t>
            </a:fld>
            <a:endParaRPr lang="el-GR" altLang="el-GR" dirty="0"/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997200"/>
            <a:ext cx="47402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5"/>
          <p:cNvSpPr txBox="1">
            <a:spLocks noChangeArrowheads="1"/>
          </p:cNvSpPr>
          <p:nvPr/>
        </p:nvSpPr>
        <p:spPr bwMode="auto">
          <a:xfrm>
            <a:off x="6011863" y="5908675"/>
            <a:ext cx="1868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3399"/>
                </a:solidFill>
              </a:rPr>
              <a:t>Tuple unpacking</a:t>
            </a:r>
            <a:endParaRPr lang="el-GR" altLang="el-GR" sz="1800">
              <a:solidFill>
                <a:srgbClr val="003399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795963" y="5661025"/>
            <a:ext cx="144462" cy="8636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79613" y="1844675"/>
            <a:ext cx="3529012" cy="2889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908050"/>
            <a:ext cx="6221413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Προχωράμε με τη διαχείριση της</a:t>
            </a:r>
            <a:r>
              <a:rPr lang="en-US" altLang="el-GR" smtClean="0"/>
              <a:t> </a:t>
            </a:r>
            <a:r>
              <a:rPr lang="el-GR" altLang="el-GR" smtClean="0"/>
              <a:t>παραγγελίας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5435600" y="1268413"/>
            <a:ext cx="3251200" cy="295275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altLang="el-GR" dirty="0" smtClean="0"/>
              <a:t>Με τον τρόπο αυτό διαχειριζόμαστε την είσοδο από το χρήστη.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Αλλάξαμε τον κώδικα στο συγκεκριμένο σημείο για να διαχειριστούμε την περίπτωση που η </a:t>
            </a:r>
            <a:r>
              <a:rPr lang="en-US" altLang="el-GR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process_order</a:t>
            </a:r>
            <a:r>
              <a:rPr lang="en-US" altLang="el-GR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altLang="el-GR" dirty="0" smtClean="0">
                <a:solidFill>
                  <a:srgbClr val="003399"/>
                </a:solidFill>
              </a:rPr>
              <a:t> </a:t>
            </a:r>
            <a:r>
              <a:rPr lang="el-GR" altLang="el-GR" dirty="0" smtClean="0"/>
              <a:t>επιστρέφει </a:t>
            </a:r>
            <a:r>
              <a:rPr lang="en-US" altLang="el-GR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131077-A2AB-4A7C-A9B3-649BB147A299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E2233B-66A2-44A0-8E53-35C2D7C1CD6D}" type="slidenum">
              <a:rPr lang="el-GR" altLang="el-GR" smtClean="0"/>
              <a:pPr>
                <a:defRPr/>
              </a:pPr>
              <a:t>28</a:t>
            </a:fld>
            <a:endParaRPr lang="el-GR" altLang="el-GR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7313" y="1412875"/>
            <a:ext cx="3240087" cy="10795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08175" y="3716338"/>
            <a:ext cx="3887788" cy="730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14"/>
          <a:stretch>
            <a:fillRect/>
          </a:stretch>
        </p:blipFill>
        <p:spPr bwMode="auto">
          <a:xfrm>
            <a:off x="3995738" y="4421188"/>
            <a:ext cx="5148262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563938" y="5516563"/>
            <a:ext cx="287337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843213" y="3789363"/>
            <a:ext cx="2952750" cy="13684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θα συμβεί όμως αν πάμε να σβήσουμε κάτι </a:t>
            </a:r>
            <a:br>
              <a:rPr lang="el-GR" altLang="el-GR" smtClean="0"/>
            </a:br>
            <a:r>
              <a:rPr lang="el-GR" altLang="el-GR" smtClean="0"/>
              <a:t>που δεν υπάρχει στη λίστα;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25" y="1268413"/>
            <a:ext cx="2530475" cy="20891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/>
              <a:t>Προφανώς θα προκύψει </a:t>
            </a:r>
            <a:r>
              <a:rPr lang="el-GR" dirty="0" smtClean="0">
                <a:solidFill>
                  <a:srgbClr val="003399"/>
                </a:solidFill>
              </a:rPr>
              <a:t>λάθος</a:t>
            </a:r>
            <a:r>
              <a:rPr lang="el-GR" dirty="0" smtClean="0"/>
              <a:t> και καλό θα είναι να το </a:t>
            </a:r>
            <a:r>
              <a:rPr lang="el-GR" dirty="0" smtClean="0">
                <a:solidFill>
                  <a:srgbClr val="003399"/>
                </a:solidFill>
              </a:rPr>
              <a:t>διορθώσουμε</a:t>
            </a:r>
            <a:endParaRPr lang="el-GR" dirty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236DCB-15A1-4567-921E-74931217C1CA}" type="slidenum">
              <a:rPr lang="el-GR" altLang="el-GR" smtClean="0"/>
              <a:pPr>
                <a:defRPr/>
              </a:pPr>
              <a:t>29</a:t>
            </a:fld>
            <a:endParaRPr lang="el-GR" altLang="el-GR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210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203575" y="2060575"/>
            <a:ext cx="3313113" cy="10080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670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3348038" y="2997200"/>
            <a:ext cx="3240087" cy="18716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52950"/>
            <a:ext cx="4800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852863" y="5516563"/>
            <a:ext cx="287337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10800000">
            <a:off x="5043488" y="5627688"/>
            <a:ext cx="287337" cy="144462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Right Arrow 16"/>
          <p:cNvSpPr/>
          <p:nvPr/>
        </p:nvSpPr>
        <p:spPr>
          <a:xfrm rot="10800000">
            <a:off x="5024438" y="5948363"/>
            <a:ext cx="287337" cy="144462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Users\JOHN\lessons\Μαθήματα ΤΕΙ\Mine\Τεχνικές Προγραμματισμού\Lecture 08\Images\hanging-noose-12824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63"/>
          <a:stretch>
            <a:fillRect/>
          </a:stretch>
        </p:blipFill>
        <p:spPr bwMode="auto">
          <a:xfrm>
            <a:off x="-12700" y="711200"/>
            <a:ext cx="25304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αρχίσουμε φτιάχνοντας ένα παιχνίδι με την </a:t>
            </a:r>
            <a:r>
              <a:rPr lang="en-US" altLang="el-GR" smtClean="0"/>
              <a:t>Python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975" y="1268413"/>
            <a:ext cx="6346825" cy="4857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Στο παιχνίδι αυτό ο χρήστης θα πρέπει να μαντέψει μία λέξη επιλέγοντας γράμματα.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Θα φτιάξουμε τη γνωστή σε όλους </a:t>
            </a:r>
            <a:r>
              <a:rPr lang="el-GR" dirty="0" smtClean="0">
                <a:solidFill>
                  <a:srgbClr val="003399"/>
                </a:solidFill>
              </a:rPr>
              <a:t>κρεμάλα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Για να φτιάξουμε ένα τέτοιο πρόγραμμα με </a:t>
            </a:r>
            <a:r>
              <a:rPr lang="en-US" dirty="0" smtClean="0"/>
              <a:t>Python, </a:t>
            </a:r>
            <a:r>
              <a:rPr lang="el-GR" dirty="0" smtClean="0"/>
              <a:t>θα πρέπει να μάθουμε να χρησιμοποιούμε </a:t>
            </a:r>
            <a:r>
              <a:rPr lang="el-GR" dirty="0" smtClean="0">
                <a:solidFill>
                  <a:srgbClr val="003399"/>
                </a:solidFill>
              </a:rPr>
              <a:t>συναρτήσεις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functions</a:t>
            </a:r>
            <a:r>
              <a:rPr lang="en-US" dirty="0" smtClean="0"/>
              <a:t>)</a:t>
            </a:r>
            <a:r>
              <a:rPr lang="el-GR" dirty="0" smtClean="0"/>
              <a:t>, καθώς και </a:t>
            </a:r>
            <a:r>
              <a:rPr lang="el-GR" dirty="0" smtClean="0">
                <a:solidFill>
                  <a:srgbClr val="003399"/>
                </a:solidFill>
              </a:rPr>
              <a:t>λίστες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lists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003399"/>
                </a:solidFill>
              </a:rPr>
              <a:t>συμβολοσειρές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strings</a:t>
            </a:r>
            <a:r>
              <a:rPr lang="el-GR" dirty="0" smtClean="0"/>
              <a:t>).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 smtClean="0"/>
              <a:t>Και τα τρία αυτά είναι </a:t>
            </a:r>
            <a:r>
              <a:rPr lang="el-GR" dirty="0" smtClean="0">
                <a:solidFill>
                  <a:srgbClr val="003399"/>
                </a:solidFill>
              </a:rPr>
              <a:t>αφαιρέσεις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abstractions</a:t>
            </a:r>
            <a:r>
              <a:rPr lang="el-GR" dirty="0" smtClean="0"/>
              <a:t>) που μας βοηθάνε να κάνουμε τα προγράμματά μας πιο απλά.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70E46-4820-4449-8025-C21708F13455}" type="slidenum">
              <a:rPr lang="el-GR" altLang="el-GR" smtClean="0"/>
              <a:pPr>
                <a:defRPr/>
              </a:pPr>
              <a:t>3</a:t>
            </a:fld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θα συμβεί αν προσθέσουμε δύο ίδια αντικείμενα στη λίστα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825" y="836613"/>
            <a:ext cx="3609975" cy="528955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Καλό θα είναι να </a:t>
            </a:r>
            <a:r>
              <a:rPr lang="el-GR" dirty="0" smtClean="0">
                <a:solidFill>
                  <a:srgbClr val="003399"/>
                </a:solidFill>
              </a:rPr>
              <a:t>μη συμβαίνει αυτό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Μέχρι τώρα είδαμε δύο δομές δεδομένων τις </a:t>
            </a:r>
            <a:r>
              <a:rPr lang="el-GR" dirty="0" smtClean="0">
                <a:solidFill>
                  <a:srgbClr val="003399"/>
                </a:solidFill>
              </a:rPr>
              <a:t>λίστες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rgbClr val="003399"/>
                </a:solidFill>
              </a:rPr>
              <a:t>πλειάδες</a:t>
            </a:r>
            <a:r>
              <a:rPr lang="el-GR" dirty="0" smtClean="0"/>
              <a:t>. Μία </a:t>
            </a:r>
            <a:r>
              <a:rPr lang="el-GR" dirty="0" smtClean="0">
                <a:solidFill>
                  <a:srgbClr val="003399"/>
                </a:solidFill>
              </a:rPr>
              <a:t>βασική διαφορά </a:t>
            </a:r>
            <a:r>
              <a:rPr lang="el-GR" dirty="0" smtClean="0"/>
              <a:t>τους ήταν ότι δε μπορούμε να αλλάξουμε τις πλειάδες, δεν μπορούμε να προσθέσουμε ή να αφαιρέσουμε στοιχεία.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Ας δούμε μία ακόμα δομή. Το </a:t>
            </a:r>
            <a:r>
              <a:rPr lang="el-GR" dirty="0" smtClean="0">
                <a:solidFill>
                  <a:srgbClr val="003399"/>
                </a:solidFill>
              </a:rPr>
              <a:t>σύνολο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set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r>
              <a:rPr lang="el-GR" dirty="0" smtClean="0"/>
              <a:t>Μοιάζει περισσότερο με τη λίστα. Και στα σύνολα </a:t>
            </a:r>
            <a:r>
              <a:rPr lang="el-GR" dirty="0" smtClean="0">
                <a:solidFill>
                  <a:srgbClr val="003399"/>
                </a:solidFill>
              </a:rPr>
              <a:t>μπορούμε να προσθέσουμε στοιχεία</a:t>
            </a:r>
            <a:r>
              <a:rPr lang="el-GR" dirty="0" smtClean="0"/>
              <a:t>. Αλλά έχει και </a:t>
            </a:r>
            <a:r>
              <a:rPr lang="el-GR" dirty="0" smtClean="0">
                <a:solidFill>
                  <a:srgbClr val="003399"/>
                </a:solidFill>
              </a:rPr>
              <a:t>διαφορές</a:t>
            </a:r>
            <a:r>
              <a:rPr lang="el-GR" dirty="0" smtClean="0"/>
              <a:t>!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Στο σύνολο </a:t>
            </a:r>
            <a:r>
              <a:rPr lang="el-GR" dirty="0" smtClean="0">
                <a:solidFill>
                  <a:srgbClr val="003399"/>
                </a:solidFill>
              </a:rPr>
              <a:t>δε μπορούμε να έχουμε διπλές τιμές</a:t>
            </a:r>
            <a:r>
              <a:rPr lang="el-GR" dirty="0" smtClean="0"/>
              <a:t>. Και αυτό είναι πολύ χρήσιμο!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F309A9-9271-410E-9602-9C6648844B3B}" type="slidenum">
              <a:rPr lang="el-GR" altLang="el-GR" smtClean="0"/>
              <a:pPr>
                <a:defRPr/>
              </a:pPr>
              <a:t>30</a:t>
            </a:fld>
            <a:endParaRPr lang="el-GR" altLang="el-GR" dirty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781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25209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547813" y="1268413"/>
            <a:ext cx="3960812" cy="7921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1989138"/>
            <a:ext cx="2232025" cy="18002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348038" y="2276475"/>
            <a:ext cx="2160587" cy="18002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32138" y="3860800"/>
            <a:ext cx="2303462" cy="4318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27313" y="4508500"/>
            <a:ext cx="2808287" cy="10080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39975" y="4724400"/>
            <a:ext cx="3168650" cy="12255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684213" y="5229225"/>
            <a:ext cx="287337" cy="144463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" name="Right Arrow 25"/>
          <p:cNvSpPr/>
          <p:nvPr/>
        </p:nvSpPr>
        <p:spPr>
          <a:xfrm>
            <a:off x="684213" y="5876925"/>
            <a:ext cx="287337" cy="144463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αξιοποιήσουμε τη νέα δυνατότητα </a:t>
            </a:r>
            <a:br>
              <a:rPr lang="el-GR" altLang="el-GR" smtClean="0"/>
            </a:br>
            <a:r>
              <a:rPr lang="el-GR" altLang="el-GR" smtClean="0"/>
              <a:t>για να διορθώσουμε το πρόγραμμά μας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788" y="1268413"/>
            <a:ext cx="2386012" cy="20161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Αλλάζοντας απλά το </a:t>
            </a:r>
            <a:r>
              <a:rPr lang="en-US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cart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l-GR" dirty="0" smtClean="0">
                <a:solidFill>
                  <a:srgbClr val="003399"/>
                </a:solidFill>
              </a:rPr>
              <a:t>από </a:t>
            </a:r>
            <a:r>
              <a:rPr lang="en-US" dirty="0" smtClean="0">
                <a:solidFill>
                  <a:srgbClr val="003399"/>
                </a:solidFill>
              </a:rPr>
              <a:t>list </a:t>
            </a:r>
            <a:r>
              <a:rPr lang="el-GR" dirty="0" smtClean="0">
                <a:solidFill>
                  <a:srgbClr val="003399"/>
                </a:solidFill>
              </a:rPr>
              <a:t>σε </a:t>
            </a:r>
            <a:r>
              <a:rPr lang="en-US" dirty="0" smtClean="0">
                <a:solidFill>
                  <a:srgbClr val="003399"/>
                </a:solidFill>
              </a:rPr>
              <a:t>set </a:t>
            </a:r>
            <a:r>
              <a:rPr lang="el-GR" dirty="0" smtClean="0"/>
              <a:t>πετυχαίνουμε αυτό που θέλουμε.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5BD6A-F2BB-4107-85E9-9445AEE21A6B}" type="slidenum">
              <a:rPr lang="el-GR" altLang="el-GR" smtClean="0"/>
              <a:pPr>
                <a:defRPr/>
              </a:pPr>
              <a:t>31</a:t>
            </a:fld>
            <a:endParaRPr lang="el-GR" altLang="el-GR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60928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331913" y="1989138"/>
            <a:ext cx="5400675" cy="24479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63713" y="1989138"/>
            <a:ext cx="4968875" cy="10080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4791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708400" y="5300663"/>
            <a:ext cx="287338" cy="144462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Διαφορές </a:t>
            </a:r>
            <a:r>
              <a:rPr lang="en-US" altLang="el-GR" smtClean="0"/>
              <a:t>Set </a:t>
            </a:r>
            <a:r>
              <a:rPr lang="el-GR" altLang="el-GR" smtClean="0"/>
              <a:t>από </a:t>
            </a:r>
            <a:r>
              <a:rPr lang="en-US" altLang="el-GR" smtClean="0"/>
              <a:t>List</a:t>
            </a:r>
            <a:endParaRPr lang="el-GR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268413"/>
            <a:ext cx="4043362" cy="48577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Το </a:t>
            </a:r>
            <a:r>
              <a:rPr lang="en-US" dirty="0" smtClean="0"/>
              <a:t>set </a:t>
            </a:r>
            <a:r>
              <a:rPr lang="el-GR" dirty="0" smtClean="0"/>
              <a:t>είναι </a:t>
            </a:r>
            <a:r>
              <a:rPr lang="en-US" dirty="0" smtClean="0">
                <a:solidFill>
                  <a:srgbClr val="003399"/>
                </a:solidFill>
              </a:rPr>
              <a:t>unordered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Τα στοιχεία του είναι </a:t>
            </a:r>
            <a:r>
              <a:rPr lang="el-GR" dirty="0" smtClean="0">
                <a:solidFill>
                  <a:srgbClr val="003399"/>
                </a:solidFill>
              </a:rPr>
              <a:t>μοναδικά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Μας επιτρέπει να κάνουμε </a:t>
            </a:r>
            <a:r>
              <a:rPr lang="el-GR" dirty="0" smtClean="0">
                <a:solidFill>
                  <a:srgbClr val="003399"/>
                </a:solidFill>
              </a:rPr>
              <a:t>πράξεις συνόλων</a:t>
            </a:r>
            <a:r>
              <a:rPr lang="el-GR" dirty="0" smtClean="0"/>
              <a:t> (π.χ. </a:t>
            </a:r>
            <a:r>
              <a:rPr lang="en-US" dirty="0" smtClean="0"/>
              <a:t>unions, differences)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7E86B-6D77-4B5C-B979-0E87B6A93CA0}" type="slidenum">
              <a:rPr lang="el-GR" altLang="el-GR" smtClean="0"/>
              <a:pPr>
                <a:defRPr/>
              </a:pPr>
              <a:t>32</a:t>
            </a:fld>
            <a:endParaRPr lang="el-GR" altLang="el-GR" dirty="0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2687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900113" y="1989138"/>
            <a:ext cx="4103687" cy="3603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1979613" y="3141663"/>
            <a:ext cx="504825" cy="19431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H="1" flipV="1">
            <a:off x="2484438" y="4113213"/>
            <a:ext cx="2592387" cy="104457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στην περίπτωση που θέλουμε να αγοράσουμε δύο σακούλες μήλα;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B7F86-A881-43D0-B065-D7C04C19DC0E}" type="slidenum">
              <a:rPr lang="el-GR" altLang="el-GR" smtClean="0"/>
              <a:pPr>
                <a:defRPr/>
              </a:pPr>
              <a:t>33</a:t>
            </a:fld>
            <a:endParaRPr lang="el-GR" altLang="el-GR" dirty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63912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1268413"/>
            <a:ext cx="3467100" cy="48577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Ας δούμε μία ακόμα ενδιαφέρουσα δομή της </a:t>
            </a:r>
            <a:r>
              <a:rPr lang="en-US" dirty="0" smtClean="0"/>
              <a:t>Python, </a:t>
            </a:r>
            <a:r>
              <a:rPr lang="el-GR" dirty="0" smtClean="0"/>
              <a:t>το </a:t>
            </a:r>
            <a:r>
              <a:rPr lang="el-GR" dirty="0" smtClean="0">
                <a:solidFill>
                  <a:srgbClr val="003399"/>
                </a:solidFill>
              </a:rPr>
              <a:t>λεξικό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dictionary</a:t>
            </a:r>
            <a:r>
              <a:rPr lang="el-GR" dirty="0" smtClean="0"/>
              <a:t>).</a:t>
            </a:r>
            <a:endParaRPr lang="en-US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Κάθε στοιχείο ενός λεξικού έχει ένα </a:t>
            </a:r>
            <a:r>
              <a:rPr lang="el-GR" dirty="0" smtClean="0">
                <a:solidFill>
                  <a:srgbClr val="003399"/>
                </a:solidFill>
              </a:rPr>
              <a:t>κλειδί</a:t>
            </a:r>
            <a:r>
              <a:rPr lang="el-GR" dirty="0" smtClean="0"/>
              <a:t> και μία συσχετιζόμενη </a:t>
            </a:r>
            <a:r>
              <a:rPr lang="el-GR" dirty="0" smtClean="0">
                <a:solidFill>
                  <a:srgbClr val="003399"/>
                </a:solidFill>
              </a:rPr>
              <a:t>τιμή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n-US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key : value</a:t>
            </a:r>
          </a:p>
          <a:p>
            <a:pPr>
              <a:defRPr/>
            </a:pPr>
            <a:endParaRPr lang="el-GR" dirty="0" smtClean="0">
              <a:solidFill>
                <a:srgbClr val="003399"/>
              </a:solidFill>
              <a:cs typeface="Courier New" pitchFamily="49" charset="0"/>
            </a:endParaRPr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  <a:cs typeface="Courier New" pitchFamily="49" charset="0"/>
              </a:rPr>
              <a:t>Δεν υπάρχει δεικτοδότηση </a:t>
            </a:r>
            <a:r>
              <a:rPr lang="el-GR" dirty="0" smtClean="0">
                <a:cs typeface="Courier New" pitchFamily="49" charset="0"/>
              </a:rPr>
              <a:t>σε ένα λεξικό, αλλά μπορούμε να το </a:t>
            </a:r>
            <a:r>
              <a:rPr lang="el-GR" dirty="0" smtClean="0">
                <a:solidFill>
                  <a:srgbClr val="003399"/>
                </a:solidFill>
                <a:cs typeface="Courier New" pitchFamily="49" charset="0"/>
              </a:rPr>
              <a:t>διατρέξουμε</a:t>
            </a:r>
            <a:r>
              <a:rPr lang="el-GR" dirty="0" smtClean="0">
                <a:cs typeface="Courier New" pitchFamily="49" charset="0"/>
              </a:rPr>
              <a:t>.</a:t>
            </a:r>
            <a:endParaRPr lang="el-GR" dirty="0"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4163" y="1052513"/>
            <a:ext cx="647700" cy="2159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51275" y="1341438"/>
            <a:ext cx="1800225" cy="26638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43213" y="2060575"/>
            <a:ext cx="2808287" cy="25209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916238" y="3860800"/>
            <a:ext cx="2735262" cy="15843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2411413" y="2205038"/>
            <a:ext cx="504825" cy="3240087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4044" name="TextBox 23"/>
          <p:cNvSpPr txBox="1">
            <a:spLocks noChangeArrowheads="1"/>
          </p:cNvSpPr>
          <p:nvPr/>
        </p:nvSpPr>
        <p:spPr bwMode="auto">
          <a:xfrm>
            <a:off x="6659563" y="5589588"/>
            <a:ext cx="2484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Και φυσικά μπορούμε να </a:t>
            </a:r>
            <a:r>
              <a:rPr lang="el-GR" altLang="el-GR" sz="1800">
                <a:solidFill>
                  <a:srgbClr val="003399"/>
                </a:solidFill>
              </a:rPr>
              <a:t>προσθέσουμε αντικείμενα</a:t>
            </a:r>
            <a:r>
              <a:rPr lang="el-GR" altLang="el-GR" sz="1800"/>
              <a:t>.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6196013" y="5589588"/>
            <a:ext cx="503237" cy="935037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αξιοποιήσουμε τη νέα δομή στο πρόγραμμά μας…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348038" y="3573463"/>
            <a:ext cx="5338762" cy="2552700"/>
          </a:xfrm>
        </p:spPr>
        <p:txBody>
          <a:bodyPr/>
          <a:lstStyle/>
          <a:p>
            <a:r>
              <a:rPr lang="el-GR" altLang="el-GR" smtClean="0"/>
              <a:t>Προσέξτε ότι μπορούμε να </a:t>
            </a:r>
            <a:r>
              <a:rPr lang="el-GR" altLang="el-GR" smtClean="0">
                <a:solidFill>
                  <a:srgbClr val="003399"/>
                </a:solidFill>
              </a:rPr>
              <a:t>αυξομοιώσουμε</a:t>
            </a:r>
            <a:r>
              <a:rPr lang="el-GR" altLang="el-GR" smtClean="0"/>
              <a:t> τους δείκτες μας και να </a:t>
            </a:r>
            <a:r>
              <a:rPr lang="el-GR" altLang="el-GR" smtClean="0">
                <a:solidFill>
                  <a:srgbClr val="003399"/>
                </a:solidFill>
              </a:rPr>
              <a:t>διαγράψουμε</a:t>
            </a:r>
            <a:r>
              <a:rPr lang="el-GR" altLang="el-GR" smtClean="0"/>
              <a:t> ένα στοιχείο από το λεξικό.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87240-0235-4904-A772-D5A90CE5B85C}" type="slidenum">
              <a:rPr lang="el-GR" altLang="el-GR" smtClean="0"/>
              <a:pPr>
                <a:defRPr/>
              </a:pPr>
              <a:t>34</a:t>
            </a:fld>
            <a:endParaRPr lang="el-GR" altLang="el-GR" dirty="0"/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2211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501D94-BF6B-476B-8641-764909F26CE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06219D-0BA1-4F2A-8719-81CAA177DF3A}" type="slidenum">
              <a:rPr lang="el-GR" altLang="el-GR" smtClean="0"/>
              <a:pPr>
                <a:defRPr/>
              </a:pPr>
              <a:t>35</a:t>
            </a:fld>
            <a:endParaRPr lang="el-GR" altLang="el-GR" dirty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                                                                                    Και το αποτέλεσμα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2088"/>
            <a:ext cx="57959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1268413"/>
            <a:ext cx="4475162" cy="26654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/>
              <a:t>Πλέον χρησιμοποιούμε </a:t>
            </a:r>
            <a:r>
              <a:rPr lang="el-GR" dirty="0" smtClean="0">
                <a:solidFill>
                  <a:srgbClr val="003399"/>
                </a:solidFill>
              </a:rPr>
              <a:t>λεξικό</a:t>
            </a:r>
            <a:r>
              <a:rPr lang="el-GR" dirty="0" smtClean="0"/>
              <a:t> και γράφουμε </a:t>
            </a:r>
            <a:r>
              <a:rPr lang="el-GR" dirty="0" smtClean="0">
                <a:solidFill>
                  <a:srgbClr val="003399"/>
                </a:solidFill>
              </a:rPr>
              <a:t>δύο νέες συναρτήσεις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Υπάρχει κάποιο </a:t>
            </a:r>
            <a:r>
              <a:rPr lang="el-GR" dirty="0" smtClean="0">
                <a:solidFill>
                  <a:srgbClr val="003399"/>
                </a:solidFill>
              </a:rPr>
              <a:t>πρόβλημα</a:t>
            </a:r>
            <a:r>
              <a:rPr lang="el-GR" dirty="0" smtClean="0"/>
              <a:t> στον κώδικά μας; </a:t>
            </a:r>
            <a:r>
              <a:rPr lang="el-GR" dirty="0" smtClean="0">
                <a:solidFill>
                  <a:srgbClr val="003399"/>
                </a:solidFill>
              </a:rPr>
              <a:t>Μπορείτε να το διορθώσετε;</a:t>
            </a:r>
            <a:endParaRPr lang="el-GR" dirty="0">
              <a:solidFill>
                <a:srgbClr val="003399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43213" y="4797425"/>
            <a:ext cx="287337" cy="144463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95513" y="1484313"/>
            <a:ext cx="2447925" cy="57626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55875" y="2060575"/>
            <a:ext cx="2087563" cy="2159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403350" y="1773238"/>
            <a:ext cx="3240088" cy="302418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E9F4EA-8F35-400F-9825-0C4BC6DC99DE}" type="slidenum">
              <a:rPr lang="el-GR" altLang="el-GR" smtClean="0"/>
              <a:pPr>
                <a:defRPr/>
              </a:pPr>
              <a:t>36</a:t>
            </a:fld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68F48-AF40-4FCB-8B2F-7BEFC7C41AB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pic>
        <p:nvPicPr>
          <p:cNvPr id="47108" name="Picture 7" descr="C:\Users\Administrator\Desktop\Int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14888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είδαμε μέχρι τώρα;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223202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Φτιάξαμε ένα καλάθι αγορών και μέσα από αυτή τη διαδικασία είδαμε </a:t>
            </a:r>
            <a:r>
              <a:rPr lang="el-GR" dirty="0" smtClean="0">
                <a:solidFill>
                  <a:srgbClr val="003399"/>
                </a:solidFill>
              </a:rPr>
              <a:t>δομές δεδομένων </a:t>
            </a:r>
            <a:r>
              <a:rPr lang="el-GR" dirty="0" smtClean="0"/>
              <a:t>που υποστηρίζονται από την </a:t>
            </a:r>
            <a:r>
              <a:rPr lang="en-US" dirty="0" smtClean="0"/>
              <a:t>Python</a:t>
            </a:r>
            <a:r>
              <a:rPr lang="el-GR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003399"/>
                </a:solidFill>
              </a:rPr>
              <a:t>Lists</a:t>
            </a:r>
            <a:r>
              <a:rPr lang="en-US" dirty="0" smtClean="0"/>
              <a:t>,</a:t>
            </a:r>
          </a:p>
          <a:p>
            <a:pPr lvl="1">
              <a:defRPr/>
            </a:pPr>
            <a:r>
              <a:rPr lang="en-US" dirty="0" err="1" smtClean="0">
                <a:solidFill>
                  <a:srgbClr val="003399"/>
                </a:solidFill>
              </a:rPr>
              <a:t>Tuples</a:t>
            </a:r>
            <a:r>
              <a:rPr lang="en-US" dirty="0" smtClean="0"/>
              <a:t>,</a:t>
            </a:r>
          </a:p>
          <a:p>
            <a:pPr lvl="1">
              <a:defRPr/>
            </a:pPr>
            <a:r>
              <a:rPr lang="en-US" dirty="0" smtClean="0">
                <a:solidFill>
                  <a:srgbClr val="003399"/>
                </a:solidFill>
              </a:rPr>
              <a:t>Sets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rgbClr val="003399"/>
                </a:solidFill>
              </a:rPr>
              <a:t>Dictionaries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244899"/>
              </p:ext>
            </p:extLst>
          </p:nvPr>
        </p:nvGraphicFramePr>
        <p:xfrm>
          <a:off x="899592" y="3789040"/>
          <a:ext cx="6390519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380"/>
                <a:gridCol w="1401916"/>
                <a:gridCol w="372622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endParaRPr lang="el-GR" dirty="0"/>
                    </a:p>
                  </a:txBody>
                  <a:tcPr>
                    <a:solidFill>
                      <a:srgbClr val="0051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Κατασκευή</a:t>
                      </a:r>
                      <a:endParaRPr lang="el-GR" dirty="0"/>
                    </a:p>
                  </a:txBody>
                  <a:tcPr>
                    <a:solidFill>
                      <a:srgbClr val="0051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</a:t>
                      </a:r>
                      <a:endParaRPr lang="el-GR" dirty="0"/>
                    </a:p>
                  </a:txBody>
                  <a:tcPr>
                    <a:solidFill>
                      <a:srgbClr val="00519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[] </a:t>
                      </a:r>
                      <a:r>
                        <a:rPr lang="el-GR" dirty="0" smtClean="0"/>
                        <a:t>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list()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 συλλογή</a:t>
                      </a:r>
                      <a:r>
                        <a:rPr lang="el-GR" baseline="0" dirty="0" smtClean="0"/>
                        <a:t> αντικειμένων με δυνατότητα ταξινόμησης και αλλαγής μεγέθους.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Tuple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() </a:t>
                      </a:r>
                      <a:r>
                        <a:rPr lang="el-GR" dirty="0" smtClean="0"/>
                        <a:t>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tuple()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 αμετάβλητη συλλογή.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{} </a:t>
                      </a:r>
                      <a:r>
                        <a:rPr lang="el-GR" dirty="0" smtClean="0"/>
                        <a:t>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set()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</a:t>
                      </a:r>
                      <a:r>
                        <a:rPr lang="el-GR" baseline="0" dirty="0" smtClean="0"/>
                        <a:t> συλλογή μοναδικών αντικειμένων.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Dictionary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{} </a:t>
                      </a:r>
                      <a:r>
                        <a:rPr lang="el-GR" dirty="0" smtClean="0"/>
                        <a:t>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err="1" smtClean="0"/>
                        <a:t>dict</a:t>
                      </a:r>
                      <a:r>
                        <a:rPr lang="en-US" baseline="0" dirty="0" smtClean="0"/>
                        <a:t>()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Μία</a:t>
                      </a:r>
                      <a:r>
                        <a:rPr lang="el-GR" baseline="0" dirty="0" smtClean="0"/>
                        <a:t> συλλογή με ζευγάρια ονόματος τιμής.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03F47-2B85-4B92-A149-85E192F41843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Ερωτήσεις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B4494F-C236-4C9E-ADF5-EECD9502ECB6}" type="slidenum">
              <a:rPr lang="el-GR" altLang="el-GR"/>
              <a:pPr>
                <a:defRPr/>
              </a:pPr>
              <a:t>37</a:t>
            </a:fld>
            <a:endParaRPr lang="el-GR" altLang="el-GR"/>
          </a:p>
        </p:txBody>
      </p:sp>
      <p:pic>
        <p:nvPicPr>
          <p:cNvPr id="6" name="Picture 2" descr="C:\Users\Giannis\Desktop\New folder (2)\Images\naden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0638"/>
            <a:ext cx="26543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Giannis\Desktop\New folder (2)\Images\question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88" y="20605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Ξεκινάμε με Σχεδίαση από Επάνω προς τα Κάτω – </a:t>
            </a:r>
            <a:br>
              <a:rPr lang="el-GR" altLang="el-GR" smtClean="0"/>
            </a:br>
            <a:r>
              <a:rPr lang="en-US" altLang="el-GR" smtClean="0"/>
              <a:t>Top-down design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91D0F1-7A4A-4F1C-9AAC-69512A60697B}" type="slidenum">
              <a:rPr lang="el-GR" altLang="el-GR" smtClean="0"/>
              <a:pPr>
                <a:defRPr/>
              </a:pPr>
              <a:t>4</a:t>
            </a:fld>
            <a:endParaRPr lang="el-GR" altLang="el-GR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260475" y="1252538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Right Arrow 12"/>
          <p:cNvSpPr/>
          <p:nvPr/>
        </p:nvSpPr>
        <p:spPr>
          <a:xfrm rot="5400000">
            <a:off x="1239838" y="2143125"/>
            <a:ext cx="287338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Right Arrow 13"/>
          <p:cNvSpPr/>
          <p:nvPr/>
        </p:nvSpPr>
        <p:spPr>
          <a:xfrm rot="5400000">
            <a:off x="1239044" y="3664744"/>
            <a:ext cx="288925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Right Arrow 14"/>
          <p:cNvSpPr/>
          <p:nvPr/>
        </p:nvSpPr>
        <p:spPr>
          <a:xfrm rot="5400000">
            <a:off x="1239838" y="5186363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pSp>
        <p:nvGrpSpPr>
          <p:cNvPr id="14345" name="Group 7"/>
          <p:cNvGrpSpPr>
            <a:grpSpLocks/>
          </p:cNvGrpSpPr>
          <p:nvPr/>
        </p:nvGrpSpPr>
        <p:grpSpPr bwMode="auto">
          <a:xfrm>
            <a:off x="266700" y="830263"/>
            <a:ext cx="2376488" cy="366712"/>
            <a:chOff x="501451" y="893862"/>
            <a:chExt cx="2376299" cy="366902"/>
          </a:xfrm>
        </p:grpSpPr>
        <p:pic>
          <p:nvPicPr>
            <p:cNvPr id="1436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908720"/>
              <a:ext cx="2200275" cy="352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1451" y="893862"/>
              <a:ext cx="2376299" cy="352608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4346" name="Group 8"/>
          <p:cNvGrpSpPr>
            <a:grpSpLocks/>
          </p:cNvGrpSpPr>
          <p:nvPr/>
        </p:nvGrpSpPr>
        <p:grpSpPr bwMode="auto">
          <a:xfrm>
            <a:off x="266700" y="1579563"/>
            <a:ext cx="2414588" cy="554037"/>
            <a:chOff x="501417" y="1579644"/>
            <a:chExt cx="2414433" cy="553212"/>
          </a:xfrm>
        </p:grpSpPr>
        <p:pic>
          <p:nvPicPr>
            <p:cNvPr id="1436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1579644"/>
              <a:ext cx="2376297" cy="55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01417" y="1605006"/>
              <a:ext cx="2376335" cy="496147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4347" name="Group 9"/>
          <p:cNvGrpSpPr>
            <a:grpSpLocks/>
          </p:cNvGrpSpPr>
          <p:nvPr/>
        </p:nvGrpSpPr>
        <p:grpSpPr bwMode="auto">
          <a:xfrm>
            <a:off x="304800" y="2484438"/>
            <a:ext cx="2376488" cy="1131887"/>
            <a:chOff x="539551" y="2513284"/>
            <a:chExt cx="2376299" cy="1131740"/>
          </a:xfrm>
        </p:grpSpPr>
        <p:pic>
          <p:nvPicPr>
            <p:cNvPr id="1436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78" y="2513284"/>
              <a:ext cx="2288630" cy="113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539551" y="2513284"/>
              <a:ext cx="2376299" cy="1131740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4348" name="Group 10"/>
          <p:cNvGrpSpPr>
            <a:grpSpLocks/>
          </p:cNvGrpSpPr>
          <p:nvPr/>
        </p:nvGrpSpPr>
        <p:grpSpPr bwMode="auto">
          <a:xfrm>
            <a:off x="260350" y="4005263"/>
            <a:ext cx="2376488" cy="1131887"/>
            <a:chOff x="495544" y="4005064"/>
            <a:chExt cx="2376299" cy="1131638"/>
          </a:xfrm>
        </p:grpSpPr>
        <p:pic>
          <p:nvPicPr>
            <p:cNvPr id="1436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4005064"/>
              <a:ext cx="2288286" cy="108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95544" y="4005064"/>
              <a:ext cx="2376299" cy="1131638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14349" name="Group 15"/>
          <p:cNvGrpSpPr>
            <a:grpSpLocks/>
          </p:cNvGrpSpPr>
          <p:nvPr/>
        </p:nvGrpSpPr>
        <p:grpSpPr bwMode="auto">
          <a:xfrm>
            <a:off x="250825" y="5505450"/>
            <a:ext cx="2376488" cy="1308100"/>
            <a:chOff x="408900" y="5445224"/>
            <a:chExt cx="2376299" cy="1307592"/>
          </a:xfrm>
        </p:grpSpPr>
        <p:pic>
          <p:nvPicPr>
            <p:cNvPr id="1436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445224"/>
              <a:ext cx="2288286" cy="1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08900" y="5445224"/>
              <a:ext cx="2376299" cy="1307592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3078163" y="827088"/>
            <a:ext cx="539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Ενημερώνουμε το χρήστη ότι </a:t>
            </a:r>
            <a:r>
              <a:rPr lang="el-GR" altLang="el-GR" sz="1800">
                <a:solidFill>
                  <a:srgbClr val="003399"/>
                </a:solidFill>
              </a:rPr>
              <a:t>το παιχνίδι ξεκίνησε</a:t>
            </a:r>
            <a:r>
              <a:rPr lang="el-GR" altLang="el-GR" sz="1800"/>
              <a:t>. </a:t>
            </a:r>
          </a:p>
        </p:txBody>
      </p:sp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81675"/>
            <a:ext cx="61563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/>
          <p:cNvSpPr/>
          <p:nvPr/>
        </p:nvSpPr>
        <p:spPr>
          <a:xfrm>
            <a:off x="2700338" y="6165850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3048000" y="1268413"/>
            <a:ext cx="6059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Καλούμε μία </a:t>
            </a:r>
            <a:r>
              <a:rPr lang="el-GR" altLang="el-GR" sz="1800">
                <a:solidFill>
                  <a:srgbClr val="003399"/>
                </a:solidFill>
              </a:rPr>
              <a:t>συνάρτηση</a:t>
            </a:r>
            <a:r>
              <a:rPr lang="el-GR" altLang="el-GR" sz="1800"/>
              <a:t> που θα εκτελεί ολόκληρη τη βασική λογική του παιχνιδιού, </a:t>
            </a:r>
            <a:r>
              <a:rPr lang="el-GR" altLang="el-GR" sz="1800">
                <a:solidFill>
                  <a:srgbClr val="003399"/>
                </a:solidFill>
              </a:rPr>
              <a:t>κρύβοντας</a:t>
            </a:r>
            <a:r>
              <a:rPr lang="el-GR" altLang="el-GR" sz="1800"/>
              <a:t> την </a:t>
            </a:r>
            <a:r>
              <a:rPr lang="el-GR" altLang="el-GR" sz="1800">
                <a:solidFill>
                  <a:srgbClr val="003399"/>
                </a:solidFill>
              </a:rPr>
              <a:t>πολυπλοκότητα</a:t>
            </a:r>
            <a:r>
              <a:rPr lang="el-GR" altLang="el-GR" sz="1800"/>
              <a:t> του προγράμματος. Θα μπορούσε αργότερα να αποτελεί επιλογή ενός μενού παιχνιδιών.</a:t>
            </a: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3078163" y="2636838"/>
            <a:ext cx="5789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7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8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Ορίζουμε τη </a:t>
            </a:r>
            <a:r>
              <a:rPr lang="el-GR" altLang="el-GR" sz="1800" dirty="0">
                <a:solidFill>
                  <a:srgbClr val="003399"/>
                </a:solidFill>
              </a:rPr>
              <a:t>συνάρτηση</a:t>
            </a:r>
            <a:r>
              <a:rPr lang="el-GR" altLang="el-GR" sz="1800" dirty="0"/>
              <a:t> στην αρχή το προγράμματος με τη </a:t>
            </a:r>
            <a:r>
              <a:rPr lang="en-US" altLang="el-GR" sz="1800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l-GR" sz="1800" dirty="0"/>
              <a:t>, </a:t>
            </a:r>
            <a:r>
              <a:rPr lang="el-GR" altLang="el-GR" sz="1800" dirty="0"/>
              <a:t>ενώ προσέχουμε να υπάρχουν οι </a:t>
            </a:r>
            <a:r>
              <a:rPr lang="el-GR" altLang="el-GR" sz="1800" dirty="0">
                <a:solidFill>
                  <a:srgbClr val="003399"/>
                </a:solidFill>
              </a:rPr>
              <a:t>παρενθέσεις</a:t>
            </a:r>
            <a:r>
              <a:rPr lang="el-GR" altLang="el-GR" sz="1800" dirty="0"/>
              <a:t> </a:t>
            </a:r>
            <a:r>
              <a:rPr lang="el-GR" altLang="el-GR" sz="1800" dirty="0" smtClean="0"/>
              <a:t>και </a:t>
            </a:r>
            <a:r>
              <a:rPr lang="el-GR" altLang="el-GR" sz="1800" dirty="0"/>
              <a:t>ο χαρακτήρας «</a:t>
            </a:r>
            <a:r>
              <a:rPr lang="el-GR" altLang="el-GR" sz="1800" b="1" dirty="0">
                <a:solidFill>
                  <a:srgbClr val="003399"/>
                </a:solidFill>
              </a:rPr>
              <a:t>:</a:t>
            </a:r>
            <a:r>
              <a:rPr lang="el-GR" altLang="el-GR" sz="1800" dirty="0"/>
              <a:t>» αμέσως μετά.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760663" y="868363"/>
            <a:ext cx="287337" cy="287337"/>
          </a:xfrm>
          <a:prstGeom prst="rightArrow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3" name="Right Arrow 32"/>
          <p:cNvSpPr/>
          <p:nvPr/>
        </p:nvSpPr>
        <p:spPr>
          <a:xfrm>
            <a:off x="2760663" y="1701800"/>
            <a:ext cx="287337" cy="287338"/>
          </a:xfrm>
          <a:prstGeom prst="rightArrow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4" name="Right Arrow 33"/>
          <p:cNvSpPr/>
          <p:nvPr/>
        </p:nvSpPr>
        <p:spPr>
          <a:xfrm>
            <a:off x="2779713" y="2924175"/>
            <a:ext cx="287337" cy="287338"/>
          </a:xfrm>
          <a:prstGeom prst="rightArrow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Right Arrow 34"/>
          <p:cNvSpPr/>
          <p:nvPr/>
        </p:nvSpPr>
        <p:spPr>
          <a:xfrm>
            <a:off x="2790825" y="4402138"/>
            <a:ext cx="287338" cy="287337"/>
          </a:xfrm>
          <a:prstGeom prst="rightArrow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6" name="TextBox 35"/>
          <p:cNvSpPr txBox="1"/>
          <p:nvPr/>
        </p:nvSpPr>
        <p:spPr>
          <a:xfrm>
            <a:off x="3116263" y="3716338"/>
            <a:ext cx="59912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Προσθέτουμε λειτουργικότητα εντός της συνάρτησης βάζοντας εντολές. Οι εντολές θα πρέπει να βρίσκονται σε </a:t>
            </a:r>
            <a:r>
              <a:rPr lang="el-GR" dirty="0">
                <a:solidFill>
                  <a:srgbClr val="003399"/>
                </a:solidFill>
              </a:rPr>
              <a:t>εσοχή</a:t>
            </a:r>
            <a:r>
              <a:rPr lang="el-GR" dirty="0"/>
              <a:t> κάτω από τον ορισμό. </a:t>
            </a:r>
          </a:p>
          <a:p>
            <a:pPr>
              <a:defRPr/>
            </a:pPr>
            <a:r>
              <a:rPr lang="el-GR" dirty="0">
                <a:solidFill>
                  <a:srgbClr val="003399"/>
                </a:solidFill>
              </a:rPr>
              <a:t>Προσοχή</a:t>
            </a:r>
            <a:r>
              <a:rPr lang="el-GR" dirty="0"/>
              <a:t> το πρόγραμμα θα ξεκινήσει να εκτελείται από την </a:t>
            </a:r>
            <a:r>
              <a:rPr lang="en-US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print(“Game started”)</a:t>
            </a:r>
            <a:r>
              <a:rPr lang="en-US" b="1" dirty="0">
                <a:solidFill>
                  <a:srgbClr val="003399"/>
                </a:solidFill>
                <a:latin typeface="+mn-lt"/>
                <a:cs typeface="Courier New" panose="02070309020205020404" pitchFamily="49" charset="0"/>
              </a:rPr>
              <a:t> </a:t>
            </a:r>
            <a:r>
              <a:rPr lang="el-GR" dirty="0"/>
              <a:t>και όχι από την πρώτη γραμμή, καθώς εκεί είναι ο ορισμός της συνάρτησης.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74485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E:\Users\JOHN\lessons\Μαθήματα ΤΕΙ\Mine\Τεχνικές Προγραμματισμού\Lecture 08\Images\style_logo_fi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44"/>
          <a:stretch>
            <a:fillRect/>
          </a:stretch>
        </p:blipFill>
        <p:spPr bwMode="auto">
          <a:xfrm>
            <a:off x="0" y="5978525"/>
            <a:ext cx="1174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Προγραμματίζοντας με στυλ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81075"/>
            <a:ext cx="6551613" cy="3024188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Κάθε γλώσσα προγραμματισμού έχει το δικό της </a:t>
            </a:r>
            <a:r>
              <a:rPr lang="el-GR" dirty="0" smtClean="0">
                <a:solidFill>
                  <a:srgbClr val="003399"/>
                </a:solidFill>
              </a:rPr>
              <a:t>στυλ γραψίματος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dirty="0" smtClean="0"/>
              <a:t>Όταν λέμε στυλ εννοούμε </a:t>
            </a:r>
            <a:r>
              <a:rPr lang="el-GR" dirty="0" smtClean="0">
                <a:solidFill>
                  <a:srgbClr val="003399"/>
                </a:solidFill>
              </a:rPr>
              <a:t>συμβάσεις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3399"/>
                </a:solidFill>
              </a:rPr>
              <a:t>ανάμεσα στους προγραμματιστές </a:t>
            </a:r>
            <a:r>
              <a:rPr lang="el-GR" dirty="0" smtClean="0"/>
              <a:t>για τον τρόπο που γίνεται η ονοματοδοσία των μεταβλητών, πως μπαίνουν κενά κ.α..</a:t>
            </a:r>
          </a:p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Δεν είναι απαραίτητο </a:t>
            </a:r>
            <a:r>
              <a:rPr lang="el-GR" dirty="0" smtClean="0"/>
              <a:t>να το ακολουθήσετε, αλλά </a:t>
            </a:r>
            <a:r>
              <a:rPr lang="el-GR" dirty="0" smtClean="0">
                <a:solidFill>
                  <a:srgbClr val="003399"/>
                </a:solidFill>
              </a:rPr>
              <a:t>καλό θα ήταν να το κάνετε </a:t>
            </a:r>
            <a:r>
              <a:rPr lang="el-GR" dirty="0" smtClean="0"/>
              <a:t>αν πρόκειται να δώσετε τον κώδικά σας σε </a:t>
            </a:r>
            <a:r>
              <a:rPr lang="el-GR" dirty="0" smtClean="0"/>
              <a:t>άλλους </a:t>
            </a:r>
            <a:r>
              <a:rPr lang="el-GR" dirty="0" smtClean="0"/>
              <a:t>προγραμματιστές.</a:t>
            </a:r>
          </a:p>
          <a:p>
            <a:pPr>
              <a:defRPr/>
            </a:pPr>
            <a:r>
              <a:rPr lang="el-GR" dirty="0" smtClean="0"/>
              <a:t>Το </a:t>
            </a:r>
            <a:r>
              <a:rPr lang="el-GR" dirty="0" smtClean="0">
                <a:solidFill>
                  <a:srgbClr val="003399"/>
                </a:solidFill>
              </a:rPr>
              <a:t>σημαντικό</a:t>
            </a:r>
            <a:r>
              <a:rPr lang="el-GR" dirty="0" smtClean="0"/>
              <a:t> είναι να είστε </a:t>
            </a:r>
            <a:r>
              <a:rPr lang="el-GR" dirty="0" smtClean="0">
                <a:solidFill>
                  <a:srgbClr val="003399"/>
                </a:solidFill>
              </a:rPr>
              <a:t>συνεπείς</a:t>
            </a:r>
            <a:r>
              <a:rPr lang="el-GR" dirty="0" smtClean="0"/>
              <a:t> στο στυλ που θα επιλέξετε!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77339-D096-4AB9-B380-D2FCE11EAFA8}" type="slidenum">
              <a:rPr lang="el-GR" altLang="el-GR" smtClean="0"/>
              <a:pPr>
                <a:defRPr/>
              </a:pPr>
              <a:t>5</a:t>
            </a:fld>
            <a:endParaRPr lang="el-GR" altLang="el-GR" dirty="0"/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9"/>
          <a:stretch>
            <a:fillRect/>
          </a:stretch>
        </p:blipFill>
        <p:spPr bwMode="auto">
          <a:xfrm>
            <a:off x="5391150" y="4481513"/>
            <a:ext cx="37846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716463" y="5229225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30346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59563" y="1700213"/>
            <a:ext cx="2376487" cy="1441450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 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Παραγωγή Τυχαίων Λέξεων Α’ Επίπεδο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15843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Χρησιμοποιώντας </a:t>
            </a:r>
            <a:r>
              <a:rPr lang="en-US" dirty="0" smtClean="0">
                <a:solidFill>
                  <a:srgbClr val="003399"/>
                </a:solidFill>
              </a:rPr>
              <a:t>top-down </a:t>
            </a:r>
            <a:r>
              <a:rPr lang="el-GR" dirty="0" smtClean="0">
                <a:solidFill>
                  <a:srgbClr val="003399"/>
                </a:solidFill>
              </a:rPr>
              <a:t>σχεδιασμό</a:t>
            </a:r>
            <a:r>
              <a:rPr lang="el-GR" dirty="0" smtClean="0"/>
              <a:t>, τώρα μπορούμε να κάνουμε το ίδιο ακριβώς και στη συνάρτηση που κατασκευάσαμε πριν λίγο 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play_kremala_game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l-GR" dirty="0" smtClean="0"/>
              <a:t>. </a:t>
            </a:r>
          </a:p>
          <a:p>
            <a:pPr>
              <a:defRPr/>
            </a:pPr>
            <a:r>
              <a:rPr lang="el-GR" dirty="0" smtClean="0"/>
              <a:t>Δηλαδή, να </a:t>
            </a:r>
            <a:r>
              <a:rPr lang="el-GR" dirty="0" smtClean="0">
                <a:solidFill>
                  <a:srgbClr val="003399"/>
                </a:solidFill>
              </a:rPr>
              <a:t>μπούμε σε επόμενο επίπεδο λεπτομέρειας</a:t>
            </a:r>
            <a:r>
              <a:rPr lang="el-GR" dirty="0" smtClean="0"/>
              <a:t>, και σιγά σιγά να σπάσουμε το πρόβλημα σε μικρότερα κομμάτια, χωρίς όμως να φτάσουμε στην τελική λύση.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48D27-D33C-459D-9BCF-3BC3A5167AB4}" type="slidenum">
              <a:rPr lang="el-GR" altLang="el-GR" smtClean="0"/>
              <a:pPr>
                <a:defRPr/>
              </a:pPr>
              <a:t>6</a:t>
            </a:fld>
            <a:endParaRPr lang="el-GR" altLang="el-GR" dirty="0"/>
          </a:p>
        </p:txBody>
      </p:sp>
      <p:grpSp>
        <p:nvGrpSpPr>
          <p:cNvPr id="16390" name="Group 7"/>
          <p:cNvGrpSpPr>
            <a:grpSpLocks/>
          </p:cNvGrpSpPr>
          <p:nvPr/>
        </p:nvGrpSpPr>
        <p:grpSpPr bwMode="auto">
          <a:xfrm>
            <a:off x="250825" y="2781300"/>
            <a:ext cx="2376488" cy="1292225"/>
            <a:chOff x="971600" y="3212976"/>
            <a:chExt cx="2376264" cy="1293205"/>
          </a:xfrm>
        </p:grpSpPr>
        <p:pic>
          <p:nvPicPr>
            <p:cNvPr id="1640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212976"/>
              <a:ext cx="2304256" cy="129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71600" y="3212976"/>
              <a:ext cx="2376264" cy="1293205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3563938" y="4365625"/>
            <a:ext cx="51117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Θα πρέπει σίγουρα να </a:t>
            </a:r>
            <a:r>
              <a:rPr lang="el-GR" altLang="el-GR" sz="1800">
                <a:solidFill>
                  <a:srgbClr val="003399"/>
                </a:solidFill>
              </a:rPr>
              <a:t>παράγω μία τυχαία λέξη</a:t>
            </a:r>
            <a:r>
              <a:rPr lang="el-GR" altLang="el-GR" sz="1800"/>
              <a:t> την οποία ο χρήστης θα πρέπει να μαντέψει. </a:t>
            </a:r>
            <a:br>
              <a:rPr lang="el-GR" altLang="el-GR" sz="1800"/>
            </a:br>
            <a:r>
              <a:rPr lang="el-GR" altLang="el-GR" sz="1800"/>
              <a:t>Άρα θα πρέπει να υποθέσω ότι θα </a:t>
            </a:r>
            <a:r>
              <a:rPr lang="el-GR" altLang="el-GR" sz="1800">
                <a:solidFill>
                  <a:srgbClr val="003399"/>
                </a:solidFill>
              </a:rPr>
              <a:t>υπάρχει μία συνάρτηση</a:t>
            </a:r>
            <a:r>
              <a:rPr lang="el-GR" altLang="el-GR" sz="1800"/>
              <a:t> για να κάνει αυτή τη δουλειά και να κάνω και τον αντίστοιχο </a:t>
            </a:r>
            <a:r>
              <a:rPr lang="el-GR" altLang="el-GR" sz="1800">
                <a:solidFill>
                  <a:srgbClr val="003399"/>
                </a:solidFill>
              </a:rPr>
              <a:t>ορισμό</a:t>
            </a:r>
            <a:r>
              <a:rPr lang="el-GR" altLang="el-GR" sz="1800"/>
              <a:t>. Την </a:t>
            </a:r>
            <a:r>
              <a:rPr lang="el-GR" altLang="el-GR" sz="1800">
                <a:solidFill>
                  <a:srgbClr val="003399"/>
                </a:solidFill>
              </a:rPr>
              <a:t>τιμή</a:t>
            </a:r>
            <a:r>
              <a:rPr lang="el-GR" altLang="el-GR" sz="1800"/>
              <a:t> που θα επιστρέφει αυτή η συνάρτηση την αναθέτω σε μία </a:t>
            </a:r>
            <a:r>
              <a:rPr lang="el-GR" altLang="el-GR" sz="1800">
                <a:solidFill>
                  <a:srgbClr val="003399"/>
                </a:solidFill>
              </a:rPr>
              <a:t>μεταβλητή</a:t>
            </a:r>
            <a:r>
              <a:rPr lang="el-GR" altLang="el-GR" sz="1800"/>
              <a:t> – </a:t>
            </a:r>
            <a:r>
              <a:rPr lang="en-US" altLang="el-GR" sz="180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word</a:t>
            </a:r>
            <a:r>
              <a:rPr lang="en-US" altLang="el-GR" sz="1800"/>
              <a:t>.</a:t>
            </a:r>
            <a:endParaRPr lang="el-GR" altLang="el-GR" sz="1800"/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492500" y="3141663"/>
            <a:ext cx="50307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Θα πρέπει να υλοποιήσω τη συνάρτηση σε επόμενο επίπεδο, αλλά προς το παρόν ας κάνει κάτι απλό, όπως το </a:t>
            </a:r>
            <a:r>
              <a:rPr lang="el-GR" altLang="el-GR" sz="1800">
                <a:solidFill>
                  <a:srgbClr val="003399"/>
                </a:solidFill>
              </a:rPr>
              <a:t>να επιστρέφει μία λ</a:t>
            </a:r>
            <a:r>
              <a:rPr lang="el-GR" altLang="el-GR" sz="1800"/>
              <a:t>έξη.</a:t>
            </a:r>
          </a:p>
        </p:txBody>
      </p:sp>
      <p:grpSp>
        <p:nvGrpSpPr>
          <p:cNvPr id="16393" name="Group 30"/>
          <p:cNvGrpSpPr>
            <a:grpSpLocks/>
          </p:cNvGrpSpPr>
          <p:nvPr/>
        </p:nvGrpSpPr>
        <p:grpSpPr bwMode="auto">
          <a:xfrm>
            <a:off x="250825" y="4724400"/>
            <a:ext cx="2779713" cy="1831975"/>
            <a:chOff x="251520" y="4725144"/>
            <a:chExt cx="2778346" cy="1831069"/>
          </a:xfrm>
        </p:grpSpPr>
        <p:pic>
          <p:nvPicPr>
            <p:cNvPr id="1640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63703"/>
              <a:ext cx="2706338" cy="179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51520" y="4725144"/>
              <a:ext cx="2737091" cy="1831069"/>
            </a:xfrm>
            <a:prstGeom prst="rect">
              <a:avLst/>
            </a:prstGeom>
            <a:noFill/>
            <a:ln>
              <a:solidFill>
                <a:srgbClr val="00519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sp>
        <p:nvSpPr>
          <p:cNvPr id="16" name="Right Arrow 15"/>
          <p:cNvSpPr/>
          <p:nvPr/>
        </p:nvSpPr>
        <p:spPr>
          <a:xfrm rot="5400000">
            <a:off x="1294606" y="4234657"/>
            <a:ext cx="288925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627313" y="4833938"/>
            <a:ext cx="936625" cy="6826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11413" y="4833938"/>
            <a:ext cx="1160462" cy="349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079625" y="5046663"/>
            <a:ext cx="1016000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95625" y="4064000"/>
            <a:ext cx="468313" cy="98266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 rot="2180294">
            <a:off x="3186113" y="6396038"/>
            <a:ext cx="287337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35063"/>
            <a:ext cx="3233738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– </a:t>
            </a:r>
            <a:br>
              <a:rPr lang="en-US" altLang="el-GR" smtClean="0"/>
            </a:br>
            <a:r>
              <a:rPr lang="el-GR" altLang="el-GR" smtClean="0"/>
              <a:t>Πόσες προσπάθειες έχει ο χρήστης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8624F0-91DB-4896-8881-080FCBCBD6D2}" type="slidenum">
              <a:rPr lang="el-GR" altLang="el-GR" smtClean="0"/>
              <a:pPr>
                <a:defRPr/>
              </a:pPr>
              <a:t>7</a:t>
            </a:fld>
            <a:endParaRPr lang="el-GR" altLang="el-GR" dirty="0"/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851275" y="1008063"/>
            <a:ext cx="5041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Σίγουρα χρειάζομαι μία </a:t>
            </a:r>
            <a:r>
              <a:rPr lang="el-GR" altLang="el-GR" sz="1800">
                <a:solidFill>
                  <a:srgbClr val="003399"/>
                </a:solidFill>
              </a:rPr>
              <a:t>μεταβλητή</a:t>
            </a:r>
            <a:r>
              <a:rPr lang="el-GR" altLang="el-GR" sz="1800"/>
              <a:t> που θα αποθηκεύει τον </a:t>
            </a:r>
            <a:r>
              <a:rPr lang="el-GR" altLang="el-GR" sz="1800">
                <a:solidFill>
                  <a:srgbClr val="003399"/>
                </a:solidFill>
              </a:rPr>
              <a:t>αριθμό των προσπαθειών </a:t>
            </a:r>
            <a:r>
              <a:rPr lang="el-GR" altLang="el-GR" sz="1800"/>
              <a:t>που έκανε ο χρήστης.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851275" y="2032000"/>
            <a:ext cx="4968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Χρειάζομαι επίσης μία </a:t>
            </a:r>
            <a:r>
              <a:rPr lang="el-GR" altLang="el-GR" sz="1800">
                <a:solidFill>
                  <a:srgbClr val="003399"/>
                </a:solidFill>
              </a:rPr>
              <a:t>μεταβλητή</a:t>
            </a:r>
            <a:r>
              <a:rPr lang="el-GR" altLang="el-GR" sz="1800"/>
              <a:t> που θα αποθηκεύει το </a:t>
            </a:r>
            <a:r>
              <a:rPr lang="el-GR" altLang="el-GR" sz="1800">
                <a:solidFill>
                  <a:srgbClr val="003399"/>
                </a:solidFill>
              </a:rPr>
              <a:t>μέγιστο αριθμό προσπαθειών </a:t>
            </a:r>
            <a:r>
              <a:rPr lang="el-GR" altLang="el-GR" sz="1800"/>
              <a:t>του χρήστη 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816350" y="3068638"/>
            <a:ext cx="504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Χρειαζόμαστε σίγουρα ένα </a:t>
            </a:r>
            <a:r>
              <a:rPr lang="el-GR" altLang="el-GR" sz="1800">
                <a:solidFill>
                  <a:srgbClr val="003399"/>
                </a:solidFill>
              </a:rPr>
              <a:t>βρόχο</a:t>
            </a:r>
            <a:r>
              <a:rPr lang="el-GR" altLang="el-GR" sz="1800"/>
              <a:t> ώστε να </a:t>
            </a:r>
            <a:r>
              <a:rPr lang="el-GR" altLang="el-GR" sz="1800">
                <a:solidFill>
                  <a:srgbClr val="003399"/>
                </a:solidFill>
              </a:rPr>
              <a:t>ελέγχουμε</a:t>
            </a:r>
            <a:r>
              <a:rPr lang="el-GR" altLang="el-GR" sz="1800"/>
              <a:t> των </a:t>
            </a:r>
            <a:r>
              <a:rPr lang="el-GR" altLang="el-GR" sz="1800">
                <a:solidFill>
                  <a:srgbClr val="003399"/>
                </a:solidFill>
              </a:rPr>
              <a:t>αριθμό των προσπαθειών </a:t>
            </a:r>
            <a:r>
              <a:rPr lang="el-GR" altLang="el-GR" sz="1800"/>
              <a:t>του χρήστη.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363" y="1087438"/>
            <a:ext cx="3289300" cy="4751387"/>
          </a:xfrm>
          <a:prstGeom prst="rect">
            <a:avLst/>
          </a:prstGeom>
          <a:noFill/>
          <a:ln>
            <a:solidFill>
              <a:srgbClr val="00519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Right Arrow 14"/>
          <p:cNvSpPr/>
          <p:nvPr/>
        </p:nvSpPr>
        <p:spPr>
          <a:xfrm rot="2180294">
            <a:off x="57150" y="774700"/>
            <a:ext cx="287338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55775" y="1728788"/>
            <a:ext cx="2168525" cy="2603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415" idx="1"/>
          </p:cNvCxnSpPr>
          <p:nvPr/>
        </p:nvCxnSpPr>
        <p:spPr>
          <a:xfrm flipH="1" flipV="1">
            <a:off x="2195513" y="2160588"/>
            <a:ext cx="1655762" cy="33178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051050" y="3141663"/>
            <a:ext cx="1765300" cy="7143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Box 28"/>
          <p:cNvSpPr txBox="1">
            <a:spLocks noChangeArrowheads="1"/>
          </p:cNvSpPr>
          <p:nvPr/>
        </p:nvSpPr>
        <p:spPr bwMode="auto">
          <a:xfrm>
            <a:off x="3817938" y="4089400"/>
            <a:ext cx="504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Τέλος, χρειάζεται να φτιάξουμε ένα τμήμα κώδικα που να ενημερώνει το χρήστη για το αν </a:t>
            </a:r>
            <a:r>
              <a:rPr lang="el-GR" altLang="el-GR" sz="1800">
                <a:solidFill>
                  <a:srgbClr val="003399"/>
                </a:solidFill>
              </a:rPr>
              <a:t>κέρδισε ή έχασε</a:t>
            </a:r>
            <a:r>
              <a:rPr lang="el-GR" altLang="el-GR" sz="1800"/>
              <a:t>.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143250" y="4249738"/>
            <a:ext cx="708025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924550"/>
            <a:ext cx="6000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 rot="2180294">
            <a:off x="3579813" y="5568950"/>
            <a:ext cx="288925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2180294">
            <a:off x="8799513" y="6518275"/>
            <a:ext cx="287337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427" name="TextBox 37"/>
          <p:cNvSpPr txBox="1">
            <a:spLocks noChangeArrowheads="1"/>
          </p:cNvSpPr>
          <p:nvPr/>
        </p:nvSpPr>
        <p:spPr bwMode="auto">
          <a:xfrm>
            <a:off x="4284663" y="5103813"/>
            <a:ext cx="4932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/>
              <a:t>Προφανώς, όπως είναι γραμμένος ο κώδικας μέχρι στιγμής πάντα ο χρήστης θα χάνει, αλλά </a:t>
            </a:r>
            <a:r>
              <a:rPr lang="el-GR" altLang="el-GR" sz="1600">
                <a:solidFill>
                  <a:srgbClr val="003399"/>
                </a:solidFill>
              </a:rPr>
              <a:t>έχουμε προχωρήσει σε επόμενο επίπεδο λεπτομέρειας.</a:t>
            </a:r>
          </a:p>
        </p:txBody>
      </p:sp>
      <p:cxnSp>
        <p:nvCxnSpPr>
          <p:cNvPr id="39" name="Straight Arrow Connector 38"/>
          <p:cNvCxnSpPr>
            <a:stCxn id="17427" idx="1"/>
          </p:cNvCxnSpPr>
          <p:nvPr/>
        </p:nvCxnSpPr>
        <p:spPr>
          <a:xfrm flipH="1">
            <a:off x="3724275" y="5519738"/>
            <a:ext cx="560388" cy="9398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κάτι ενδιαφέρον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129698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Από τη στιγμή που έχουμε τρέξει το πρόγραμμα μπορούμε να </a:t>
            </a:r>
            <a:r>
              <a:rPr lang="el-GR" dirty="0" smtClean="0">
                <a:solidFill>
                  <a:srgbClr val="003399"/>
                </a:solidFill>
              </a:rPr>
              <a:t>συνεχίσουμε να αλληλεπιδρούμε με τις συναρτήσεις του </a:t>
            </a:r>
            <a:r>
              <a:rPr lang="el-GR" dirty="0" smtClean="0"/>
              <a:t>στο </a:t>
            </a:r>
            <a:r>
              <a:rPr lang="en-US" dirty="0" smtClean="0">
                <a:solidFill>
                  <a:srgbClr val="003399"/>
                </a:solidFill>
              </a:rPr>
              <a:t>Python Shell</a:t>
            </a:r>
            <a:r>
              <a:rPr lang="el-GR" dirty="0" smtClean="0"/>
              <a:t>, αλλά αυτό δε συμβαίνει πάντα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3662E2-81CB-471A-94B5-49AFD45BCDFE}" type="slidenum">
              <a:rPr lang="el-GR" altLang="el-GR" smtClean="0"/>
              <a:pPr>
                <a:defRPr/>
              </a:pPr>
              <a:t>8</a:t>
            </a:fld>
            <a:endParaRPr lang="el-GR" altLang="el-GR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708275"/>
            <a:ext cx="65151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900113" y="4003675"/>
            <a:ext cx="2592387" cy="43338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Top-down design, </a:t>
            </a:r>
            <a:r>
              <a:rPr lang="el-GR" altLang="el-GR" smtClean="0"/>
              <a:t>πηγαίνοντας σε επόμενο επίπεδο λεπτομέρειας</a:t>
            </a:r>
            <a:r>
              <a:rPr lang="en-US" altLang="el-GR" smtClean="0"/>
              <a:t> </a:t>
            </a:r>
            <a:r>
              <a:rPr lang="el-GR" altLang="el-GR" smtClean="0"/>
              <a:t>–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Παραγωγή μιας τυχαίας λέξης – Λίστες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Για να επιλέξουμε μία τυχαία λέξη, αυτό που θέλουμε από το πρόγραμμα είναι να διαθέτει μία </a:t>
            </a:r>
            <a:r>
              <a:rPr lang="el-GR" dirty="0" smtClean="0">
                <a:solidFill>
                  <a:srgbClr val="003399"/>
                </a:solidFill>
              </a:rPr>
              <a:t>λίστα από λέξεις </a:t>
            </a:r>
            <a:r>
              <a:rPr lang="el-GR" dirty="0" smtClean="0"/>
              <a:t>και να </a:t>
            </a:r>
            <a:r>
              <a:rPr lang="el-GR" dirty="0" smtClean="0">
                <a:solidFill>
                  <a:srgbClr val="003399"/>
                </a:solidFill>
              </a:rPr>
              <a:t>επιλέγει μία τυχαία από αυτές</a:t>
            </a:r>
            <a:r>
              <a:rPr lang="el-GR" dirty="0" smtClean="0"/>
              <a:t>. Και όταν λέμε λίστα, εννοούμε ένα </a:t>
            </a:r>
            <a:r>
              <a:rPr lang="el-GR" dirty="0" smtClean="0">
                <a:solidFill>
                  <a:srgbClr val="003399"/>
                </a:solidFill>
              </a:rPr>
              <a:t>τύπο αντικειμένου</a:t>
            </a:r>
            <a:r>
              <a:rPr lang="el-GR" dirty="0" smtClean="0"/>
              <a:t> στην </a:t>
            </a:r>
            <a:r>
              <a:rPr lang="en-US" dirty="0" smtClean="0"/>
              <a:t>Python </a:t>
            </a:r>
            <a:r>
              <a:rPr lang="el-GR" dirty="0" smtClean="0"/>
              <a:t>που είναι </a:t>
            </a:r>
            <a:r>
              <a:rPr lang="el-GR" dirty="0" smtClean="0">
                <a:solidFill>
                  <a:srgbClr val="003399"/>
                </a:solidFill>
              </a:rPr>
              <a:t>λίστα</a:t>
            </a:r>
            <a:r>
              <a:rPr lang="el-GR" dirty="0" smtClean="0"/>
              <a:t> (</a:t>
            </a:r>
            <a:r>
              <a:rPr lang="en-US" dirty="0" smtClean="0">
                <a:solidFill>
                  <a:srgbClr val="003399"/>
                </a:solidFill>
              </a:rPr>
              <a:t>list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endParaRPr lang="el-GR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Είναι στην πραγματικότητα αυτό που στον προγραμματισμό ονομάζουμε </a:t>
            </a:r>
            <a:r>
              <a:rPr lang="el-GR" dirty="0" smtClean="0">
                <a:solidFill>
                  <a:srgbClr val="003399"/>
                </a:solidFill>
              </a:rPr>
              <a:t>δομή δεδομένων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3399"/>
                </a:solidFill>
              </a:rPr>
              <a:t>data structure</a:t>
            </a:r>
            <a:r>
              <a:rPr lang="el-GR" dirty="0" smtClean="0"/>
              <a:t>)</a:t>
            </a:r>
            <a:r>
              <a:rPr lang="en-US" dirty="0" smtClean="0"/>
              <a:t>. </a:t>
            </a:r>
            <a:r>
              <a:rPr lang="el-GR" dirty="0" smtClean="0"/>
              <a:t>Μία δομή δεδομένων </a:t>
            </a:r>
            <a:r>
              <a:rPr lang="el-GR" dirty="0" smtClean="0">
                <a:solidFill>
                  <a:srgbClr val="003399"/>
                </a:solidFill>
              </a:rPr>
              <a:t>αποθηκεύει και οργανώνει δεδομένα</a:t>
            </a:r>
            <a:r>
              <a:rPr lang="el-GR" dirty="0" smtClean="0"/>
              <a:t> για εμάς.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Υπάρχουν διάφορες δομές δεδομένων που μπορείτε να αξιοποιήσετε. Κάθε μία από αυτές έχει </a:t>
            </a:r>
            <a:r>
              <a:rPr lang="el-GR" dirty="0" smtClean="0">
                <a:solidFill>
                  <a:srgbClr val="003399"/>
                </a:solidFill>
              </a:rPr>
              <a:t>δυνατά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3399"/>
                </a:solidFill>
              </a:rPr>
              <a:t>αδύνατα σημεία</a:t>
            </a:r>
            <a:r>
              <a:rPr lang="el-GR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Κάποιες δομές είναι αποτελεσματικές στην αποθήκευση δεδομένων, ενώ άλλες μπορεί να είναι αργές σε αυτό, αλλά να επιτρέπουν γρήγορη αναζήτηση και ανάκτηση δεδομένων.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l-GR" dirty="0" smtClean="0"/>
              <a:t>Μία </a:t>
            </a:r>
            <a:r>
              <a:rPr lang="el-GR" dirty="0" smtClean="0">
                <a:solidFill>
                  <a:srgbClr val="003399"/>
                </a:solidFill>
              </a:rPr>
              <a:t>λίστα</a:t>
            </a:r>
            <a:r>
              <a:rPr lang="el-GR" dirty="0" smtClean="0"/>
              <a:t> στην </a:t>
            </a:r>
            <a:r>
              <a:rPr lang="en-US" dirty="0" smtClean="0">
                <a:solidFill>
                  <a:srgbClr val="003399"/>
                </a:solidFill>
              </a:rPr>
              <a:t>Python</a:t>
            </a:r>
            <a:r>
              <a:rPr lang="en-US" dirty="0" smtClean="0"/>
              <a:t> </a:t>
            </a:r>
            <a:r>
              <a:rPr lang="el-GR" dirty="0" smtClean="0"/>
              <a:t>είναι μια δομή δεδομένων που μας </a:t>
            </a:r>
            <a:br>
              <a:rPr lang="el-GR" dirty="0" smtClean="0"/>
            </a:br>
            <a:r>
              <a:rPr lang="el-GR" dirty="0" smtClean="0">
                <a:solidFill>
                  <a:srgbClr val="003399"/>
                </a:solidFill>
              </a:rPr>
              <a:t>επιτρέπει να αποθηκεύσουμε μηδέν ή περισσότερα στοιχεία </a:t>
            </a:r>
            <a:br>
              <a:rPr lang="el-GR" dirty="0" smtClean="0">
                <a:solidFill>
                  <a:srgbClr val="003399"/>
                </a:solidFill>
              </a:rPr>
            </a:br>
            <a:r>
              <a:rPr lang="el-GR" dirty="0" smtClean="0"/>
              <a:t>(αριθμούς, συμβολοσειρές, αντικείμενα ή και τα τρία μαζί μέσα </a:t>
            </a:r>
            <a:br>
              <a:rPr lang="el-GR" dirty="0" smtClean="0"/>
            </a:br>
            <a:r>
              <a:rPr lang="el-GR" dirty="0" smtClean="0"/>
              <a:t>στην ίδια λίστα). </a:t>
            </a:r>
            <a:br>
              <a:rPr lang="el-GR" dirty="0" smtClean="0"/>
            </a:br>
            <a:r>
              <a:rPr lang="el-GR" dirty="0" smtClean="0">
                <a:solidFill>
                  <a:srgbClr val="003399"/>
                </a:solidFill>
              </a:rPr>
              <a:t>Στην περίπτωσή μας </a:t>
            </a:r>
            <a:r>
              <a:rPr lang="el-GR" dirty="0" smtClean="0"/>
              <a:t>θα αποθηκεύσουμε τις λέξεις που </a:t>
            </a:r>
            <a:br>
              <a:rPr lang="el-GR" dirty="0" smtClean="0"/>
            </a:br>
            <a:r>
              <a:rPr lang="el-GR" dirty="0" smtClean="0"/>
              <a:t>χρειαζόμαστε.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FCCDA0-3C84-4977-9EE1-FA31B443527C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C4D27F-29F3-407E-A9EE-9DB9D29FBE3F}" type="slidenum">
              <a:rPr lang="el-GR" altLang="el-GR" smtClean="0"/>
              <a:pPr>
                <a:defRPr/>
              </a:pPr>
              <a:t>9</a:t>
            </a:fld>
            <a:endParaRPr lang="el-GR" altLang="el-GR" dirty="0"/>
          </a:p>
        </p:txBody>
      </p:sp>
      <p:pic>
        <p:nvPicPr>
          <p:cNvPr id="19462" name="Picture 2" descr="E:\Users\JOHN\lessons\Μαθήματα ΤΕΙ\Mine\Τεχνικές Προγραμματισμού\Lecture 08\Images\list 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508500"/>
            <a:ext cx="2171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2178</Words>
  <Application>Microsoft Office PowerPoint</Application>
  <PresentationFormat>Προβολή στην οθόνη (4:3)</PresentationFormat>
  <Paragraphs>283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Default Design</vt:lpstr>
      <vt:lpstr> PYTHON ΑΠΟ ΠΙΟ ΚΟΝΤΑ –  ΣΥΝΑΡΤΗΣΕΙΣ, ΛΙΣΤΕΣ &amp; ΣΥΜΒΟΛΟΣΕΙΡΕΣ – ΑΞΙΟΠΟΙΩΝΤΑΣ ΔΟΜΕΣ  ΔΕΔΟΜΕΝΩΝ </vt:lpstr>
      <vt:lpstr>Το πρώτο πράγμα που πρέπει πάντα να κάνετε είναι να ρωτάτε το γιατί;</vt:lpstr>
      <vt:lpstr>Ας αρχίσουμε φτιάχνοντας ένα παιχνίδι με την Python</vt:lpstr>
      <vt:lpstr>Ξεκινάμε με Σχεδίαση από Επάνω προς τα Κάτω –  Top-down design</vt:lpstr>
      <vt:lpstr>Προγραμματίζοντας με στυλ</vt:lpstr>
      <vt:lpstr>Top-down design, πηγαίνοντας σε επόμενο επίπεδο λεπτομέρειας –  Παραγωγή Τυχαίων Λέξεων Α’ Επίπεδο</vt:lpstr>
      <vt:lpstr>Top-down design, πηγαίνοντας σε επόμενο επίπεδο λεπτομέρειας –  Πόσες προσπάθειες έχει ο χρήστης</vt:lpstr>
      <vt:lpstr>Και κάτι ενδιαφέρον</vt:lpstr>
      <vt:lpstr>Top-down design, πηγαίνοντας σε επόμενο επίπεδο λεπτομέρειας –  Παραγωγή μιας τυχαίας λέξης – Λίστες (1/3)</vt:lpstr>
      <vt:lpstr>Top-down design, πηγαίνοντας σε επόμενο επίπεδο λεπτομέρειας –  Παραγωγή μιας τυχαίας λέξης – Λίστες (2/3)</vt:lpstr>
      <vt:lpstr>Top-down design, πηγαίνοντας σε επόμενο επίπεδο λεπτομέρειας –  Παραγωγή μιας τυχαίας λέξης – Λίστες (3/3)</vt:lpstr>
      <vt:lpstr>Top-down design, πηγαίνοντας σε επόμενο επίπεδο λεπτομέρειας –  Παραγωγή μιας τυχαίας λέξης – Πίσω στο πρόγραμμα</vt:lpstr>
      <vt:lpstr>Top-down design, πηγαίνοντας σε επόμενο επίπεδο λεπτομέρειας –  Ας μαντέψει ο χρήστης τα γράμματα  (1/6)</vt:lpstr>
      <vt:lpstr>Top-down design, πηγαίνοντας σε επόμενο επίπεδο λεπτομέρειας –  Ας μαντέψει ο χρήστης τα γράμματα  (2/6)</vt:lpstr>
      <vt:lpstr>Top-down design, πηγαίνοντας σε επόμενο επίπεδο λεπτομέρειας –  Ας μαντέψει ο χρήστης τα γράμματα  (3/6)</vt:lpstr>
      <vt:lpstr>Top-down design, πηγαίνοντας σε επόμενο επίπεδο λεπτομέρειας –  Ας μαντέψει ο χρήστης τα γράμματα  (4/6)</vt:lpstr>
      <vt:lpstr>Top-down design, πηγαίνοντας σε επόμενο επίπεδο λεπτομέρειας –  Ας μαντέψει ο χρήστης τα γράμματα (5/6)</vt:lpstr>
      <vt:lpstr>Top-down design, πηγαίνοντας σε επόμενο επίπεδο λεπτομέρειας –  Ας μαντέψει ο χρήστης τα γράμματα (6/6)</vt:lpstr>
      <vt:lpstr>Top-down design, πηγαίνοντας σε επόμενο επίπεδο λεπτομέρειας –  Το τελικό στάδιο…</vt:lpstr>
      <vt:lpstr>Και το αποτέλεσμα…</vt:lpstr>
      <vt:lpstr>Τι είδαμε μέχρι τώρα;</vt:lpstr>
      <vt:lpstr>Ας προχωρήσουμε…</vt:lpstr>
      <vt:lpstr>Ξεκινάμε πάλι με την ίδια φιλοσοφία…</vt:lpstr>
      <vt:lpstr>Τεμαχίζοντας την παραγγελία…</vt:lpstr>
      <vt:lpstr>Τεμαχίζοντας την παραγγελία…</vt:lpstr>
      <vt:lpstr>Πλειάδες - Tuples</vt:lpstr>
      <vt:lpstr>Και μπορούμε να κάνουμε και πολλά ακόμα με τις πλειάδες…</vt:lpstr>
      <vt:lpstr>Προχωράμε με τη διαχείριση της παραγγελίας</vt:lpstr>
      <vt:lpstr>Τι θα συμβεί όμως αν πάμε να σβήσουμε κάτι  που δεν υπάρχει στη λίστα;</vt:lpstr>
      <vt:lpstr>Τι θα συμβεί αν προσθέσουμε δύο ίδια αντικείμενα στη λίστα</vt:lpstr>
      <vt:lpstr>Ας αξιοποιήσουμε τη νέα δυνατότητα  για να διορθώσουμε το πρόγραμμά μας</vt:lpstr>
      <vt:lpstr>Διαφορές Set από List</vt:lpstr>
      <vt:lpstr>Και στην περίπτωση που θέλουμε να αγοράσουμε δύο σακούλες μήλα;</vt:lpstr>
      <vt:lpstr>Ας αξιοποιήσουμε τη νέα δομή στο πρόγραμμά μας…</vt:lpstr>
      <vt:lpstr>                                                                                    Και το αποτέλεσμα</vt:lpstr>
      <vt:lpstr>Τι είδαμε μέχρι τώρα;</vt:lpstr>
      <vt:lpstr>Ερωτήσεις</vt:lpstr>
    </vt:vector>
  </TitlesOfParts>
  <Company>University of Patras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Presentation</dc:title>
  <dc:creator>Tzimas Giannis</dc:creator>
  <cp:lastModifiedBy>7_USER</cp:lastModifiedBy>
  <cp:revision>670</cp:revision>
  <dcterms:created xsi:type="dcterms:W3CDTF">2005-05-27T09:32:58Z</dcterms:created>
  <dcterms:modified xsi:type="dcterms:W3CDTF">2019-04-13T22:22:00Z</dcterms:modified>
</cp:coreProperties>
</file>