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470" r:id="rId3"/>
    <p:sldId id="471" r:id="rId4"/>
    <p:sldId id="472" r:id="rId5"/>
    <p:sldId id="473" r:id="rId6"/>
    <p:sldId id="478" r:id="rId7"/>
    <p:sldId id="474" r:id="rId8"/>
    <p:sldId id="476" r:id="rId9"/>
    <p:sldId id="475" r:id="rId10"/>
    <p:sldId id="480" r:id="rId11"/>
    <p:sldId id="481" r:id="rId12"/>
    <p:sldId id="482" r:id="rId13"/>
    <p:sldId id="477" r:id="rId14"/>
    <p:sldId id="47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88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8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51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46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5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92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66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5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07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04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24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37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41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78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2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5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60E488-A204-457B-8F47-8DBBB4C766E4}" type="datetimeFigureOut">
              <a:rPr lang="el-GR" smtClean="0"/>
              <a:pPr/>
              <a:t>13/5/2021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093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.uwg.g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env.uwg.gr/sites/all/themes/env/logo.png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S3j0TgbjM" TargetMode="External"/><Relationship Id="rId2" Type="http://schemas.openxmlformats.org/officeDocument/2006/relationships/hyperlink" Target="https://www.youtube.com/watch?v=FvHRio1yyh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EC803B-E014-47DF-A0FC-3976C2607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3194123" y="2413706"/>
            <a:ext cx="5803755" cy="36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Ορθογώνιο"/>
          <p:cNvSpPr/>
          <p:nvPr/>
        </p:nvSpPr>
        <p:spPr>
          <a:xfrm>
            <a:off x="3028548" y="1493426"/>
            <a:ext cx="63722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/>
              <a:t>ΕΡΓΑΣΤΗΡΙΟ </a:t>
            </a:r>
          </a:p>
          <a:p>
            <a:pPr algn="ctr"/>
            <a:r>
              <a:rPr lang="el-GR" sz="2800" b="1" dirty="0"/>
              <a:t>ΒΙΟΤΕΧΝΟΛΟΓΙΑΣ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9AE09E-1AA9-4A5A-B742-85DE557F48A9}"/>
              </a:ext>
            </a:extLst>
          </p:cNvPr>
          <p:cNvSpPr/>
          <p:nvPr/>
        </p:nvSpPr>
        <p:spPr>
          <a:xfrm>
            <a:off x="3028548" y="313748"/>
            <a:ext cx="6372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/>
              <a:t>ΤΜΗΜΑ ΜΗΧΑΝΙΚΩΝ</a:t>
            </a:r>
          </a:p>
          <a:p>
            <a:pPr algn="ctr"/>
            <a:r>
              <a:rPr lang="el-GR" sz="2000" b="1" dirty="0"/>
              <a:t>ΠΕΡΙΒΑΛΛΟΝΤΟΣ</a:t>
            </a:r>
          </a:p>
          <a:p>
            <a:pPr algn="ctr"/>
            <a:r>
              <a:rPr lang="el-GR" sz="2000" b="1" dirty="0"/>
              <a:t>ΠΟΛΥΤΕΧΝΙΚΗ ΣΧΟΛΗ</a:t>
            </a:r>
            <a:endParaRPr lang="el-GR" b="1" dirty="0"/>
          </a:p>
        </p:txBody>
      </p:sp>
      <p:pic>
        <p:nvPicPr>
          <p:cNvPr id="8" name="logo-image" descr="Αρχική">
            <a:hlinkClick r:id="rId3" tooltip="Αρχική"/>
            <a:extLst>
              <a:ext uri="{FF2B5EF4-FFF2-40B4-BE49-F238E27FC236}">
                <a16:creationId xmlns:a16="http://schemas.microsoft.com/office/drawing/2014/main" id="{1B9396B6-1719-40CF-BDDD-4489480ADA73}"/>
              </a:ext>
            </a:extLst>
          </p:cNvPr>
          <p:cNvPicPr/>
          <p:nvPr/>
        </p:nvPicPr>
        <p:blipFill>
          <a:blip r:embed="rId4" r:link="rId5" cstate="print"/>
          <a:srcRect b="1575"/>
          <a:stretch>
            <a:fillRect/>
          </a:stretch>
        </p:blipFill>
        <p:spPr bwMode="auto">
          <a:xfrm>
            <a:off x="3194122" y="260649"/>
            <a:ext cx="1274585" cy="123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9496259-9850-4CC7-97FF-343BF4ED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052" y="4949442"/>
            <a:ext cx="10125896" cy="8302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b="1" dirty="0"/>
              <a:t>ΑΛΛΗΛΟΥΧΙΣΗ </a:t>
            </a:r>
            <a:r>
              <a:rPr lang="en-US" sz="4000" b="1" dirty="0"/>
              <a:t>DNA </a:t>
            </a:r>
            <a:r>
              <a:rPr lang="el-GR" sz="4000" b="1" dirty="0"/>
              <a:t>ΚΑΤΑ </a:t>
            </a:r>
            <a:r>
              <a:rPr lang="en-US" sz="4000" b="1" dirty="0"/>
              <a:t>SANGER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sanger sequencing chromatogram">
            <a:extLst>
              <a:ext uri="{FF2B5EF4-FFF2-40B4-BE49-F238E27FC236}">
                <a16:creationId xmlns:a16="http://schemas.microsoft.com/office/drawing/2014/main" id="{7D292D53-006B-4556-802A-47BA5FF2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31" y="1322333"/>
            <a:ext cx="4865685" cy="1319268"/>
          </a:xfrm>
          <a:prstGeom prst="rect">
            <a:avLst/>
          </a:prstGeom>
          <a:noFill/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D244C7F4-3941-4897-9F29-EE2DDBBFF009}"/>
              </a:ext>
            </a:extLst>
          </p:cNvPr>
          <p:cNvCxnSpPr/>
          <p:nvPr/>
        </p:nvCxnSpPr>
        <p:spPr>
          <a:xfrm>
            <a:off x="5537200" y="1919356"/>
            <a:ext cx="11131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71E53DD-7C20-47FA-9F1C-82E3AA42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29" y="1873632"/>
            <a:ext cx="4865030" cy="91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C4949-B3A6-4955-88EB-2510A7A3FE81}"/>
              </a:ext>
            </a:extLst>
          </p:cNvPr>
          <p:cNvSpPr txBox="1"/>
          <p:nvPr/>
        </p:nvSpPr>
        <p:spPr>
          <a:xfrm>
            <a:off x="2095546" y="558800"/>
            <a:ext cx="80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Ανάλυση Αλληλουχίας – Αναζήτηση σε βάσεις βιολογικών δεδομένων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2A34A-4F07-486C-B871-52064921A64C}"/>
              </a:ext>
            </a:extLst>
          </p:cNvPr>
          <p:cNvSpPr txBox="1"/>
          <p:nvPr/>
        </p:nvSpPr>
        <p:spPr>
          <a:xfrm>
            <a:off x="227930" y="2665339"/>
            <a:ext cx="530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Διατήρηση της περιοχής του </a:t>
            </a:r>
            <a:r>
              <a:rPr lang="el-GR" dirty="0" err="1"/>
              <a:t>χρωματογραφήματος</a:t>
            </a:r>
            <a:r>
              <a:rPr lang="el-GR" dirty="0"/>
              <a:t> που έχει καλή ποιότητα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2258F-0C32-4EB3-8D00-2998F8D2C19C}"/>
              </a:ext>
            </a:extLst>
          </p:cNvPr>
          <p:cNvSpPr txBox="1"/>
          <p:nvPr/>
        </p:nvSpPr>
        <p:spPr>
          <a:xfrm>
            <a:off x="6821174" y="2165050"/>
            <a:ext cx="486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Εξαγωγή της αλληλουχίας αυτής της περιοχής (κάθε γράμμα αντιστοιχεί σε ένα από τα 4 νουκλεοτίδια, Α, Τ, </a:t>
            </a:r>
            <a:r>
              <a:rPr lang="en-US" dirty="0"/>
              <a:t>C, G</a:t>
            </a:r>
            <a:r>
              <a:rPr lang="el-GR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D1A66-DDA8-4862-91CE-CAF980504C0F}"/>
              </a:ext>
            </a:extLst>
          </p:cNvPr>
          <p:cNvSpPr txBox="1"/>
          <p:nvPr/>
        </p:nvSpPr>
        <p:spPr>
          <a:xfrm>
            <a:off x="227931" y="3650601"/>
            <a:ext cx="1182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Έχει επικρατήσει</a:t>
            </a:r>
            <a:r>
              <a:rPr lang="en-US" dirty="0"/>
              <a:t>, </a:t>
            </a:r>
            <a:r>
              <a:rPr lang="el-GR" dirty="0"/>
              <a:t>για ευκολία στον χειρισμό, οι αλληλουχίες να γράφονται σε μία συγκεκριμένη μορφή</a:t>
            </a:r>
            <a:r>
              <a:rPr lang="en-US" dirty="0"/>
              <a:t> (</a:t>
            </a:r>
            <a:r>
              <a:rPr lang="en-US" dirty="0" err="1">
                <a:solidFill>
                  <a:srgbClr val="FFFF00"/>
                </a:solidFill>
              </a:rPr>
              <a:t>Fasta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ή </a:t>
            </a:r>
            <a:r>
              <a:rPr lang="en-US" dirty="0">
                <a:solidFill>
                  <a:srgbClr val="FFFF00"/>
                </a:solidFill>
              </a:rPr>
              <a:t>FASTA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90991-2DBD-4A4A-A4DB-B49DDBAF4B6D}"/>
              </a:ext>
            </a:extLst>
          </p:cNvPr>
          <p:cNvSpPr txBox="1"/>
          <p:nvPr/>
        </p:nvSpPr>
        <p:spPr>
          <a:xfrm>
            <a:off x="227931" y="4610317"/>
            <a:ext cx="6593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Τυπική αλληλουχία σε </a:t>
            </a:r>
            <a:r>
              <a:rPr lang="en-US" dirty="0" err="1">
                <a:solidFill>
                  <a:srgbClr val="FFFF00"/>
                </a:solidFill>
              </a:rPr>
              <a:t>Fasta</a:t>
            </a:r>
            <a:r>
              <a:rPr lang="el-GR" dirty="0"/>
              <a:t> μορφή: </a:t>
            </a:r>
          </a:p>
          <a:p>
            <a:pPr marL="720000" lvl="2" indent="-342900">
              <a:buFont typeface="+mj-lt"/>
              <a:buAutoNum type="arabicPeriod"/>
            </a:pPr>
            <a:r>
              <a:rPr lang="el-GR" dirty="0"/>
              <a:t>Πρώτη γραμμή ξεκινάει πάντα με το σύμβολο </a:t>
            </a:r>
            <a:r>
              <a:rPr lang="el-GR" b="1" dirty="0">
                <a:solidFill>
                  <a:srgbClr val="FFFF00"/>
                </a:solidFill>
              </a:rPr>
              <a:t>&gt;</a:t>
            </a:r>
          </a:p>
          <a:p>
            <a:pPr marL="720000" lvl="2" indent="-342900">
              <a:buFont typeface="+mj-lt"/>
              <a:buAutoNum type="arabicPeriod"/>
            </a:pPr>
            <a:r>
              <a:rPr lang="el-GR" dirty="0"/>
              <a:t>Μετά το σύμβολο </a:t>
            </a:r>
            <a:r>
              <a:rPr lang="el-GR" b="1" dirty="0">
                <a:solidFill>
                  <a:srgbClr val="FFFF00"/>
                </a:solidFill>
              </a:rPr>
              <a:t>&gt;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dirty="0"/>
              <a:t>ακολουθεί σύντομη περιγραφή της αλληλουχίας</a:t>
            </a:r>
          </a:p>
          <a:p>
            <a:pPr marL="720000" lvl="2" indent="-342900">
              <a:buFont typeface="+mj-lt"/>
              <a:buAutoNum type="arabicPeriod"/>
            </a:pPr>
            <a:r>
              <a:rPr lang="el-GR" dirty="0"/>
              <a:t>Στις επόμενες γραμμές βρίσκεται η αλληλουχία </a:t>
            </a:r>
            <a:r>
              <a:rPr lang="en-US" dirty="0"/>
              <a:t>(</a:t>
            </a:r>
            <a:r>
              <a:rPr lang="el-GR" dirty="0"/>
              <a:t>συνήθως</a:t>
            </a:r>
            <a:r>
              <a:rPr lang="en-US" dirty="0"/>
              <a:t>)</a:t>
            </a:r>
            <a:r>
              <a:rPr lang="el-GR" dirty="0"/>
              <a:t> σε 80άδες (80 νουκλεοτίδια ανά γραμμή)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72245E5-7372-4A5D-86AB-1EE5F09D7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16" r="57500" b="61004"/>
          <a:stretch/>
        </p:blipFill>
        <p:spPr>
          <a:xfrm>
            <a:off x="6867557" y="4639084"/>
            <a:ext cx="5181600" cy="1746560"/>
          </a:xfrm>
          <a:prstGeom prst="rect">
            <a:avLst/>
          </a:prstGeom>
        </p:spPr>
      </p:pic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7EA9E976-87C1-4736-B19F-CEC9031CDD3A}"/>
              </a:ext>
            </a:extLst>
          </p:cNvPr>
          <p:cNvCxnSpPr/>
          <p:nvPr/>
        </p:nvCxnSpPr>
        <p:spPr>
          <a:xfrm>
            <a:off x="6043551" y="4708938"/>
            <a:ext cx="75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4645D0-2ACB-41AE-AC84-FBDBD785B9C1}"/>
              </a:ext>
            </a:extLst>
          </p:cNvPr>
          <p:cNvSpPr txBox="1"/>
          <p:nvPr/>
        </p:nvSpPr>
        <p:spPr>
          <a:xfrm>
            <a:off x="5882782" y="4357811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1"/>
                </a:solidFill>
              </a:rPr>
              <a:t>1</a:t>
            </a:r>
            <a:r>
              <a:rPr lang="el-GR" sz="1400" baseline="30000" dirty="0">
                <a:solidFill>
                  <a:schemeClr val="accent1"/>
                </a:solidFill>
              </a:rPr>
              <a:t>η</a:t>
            </a:r>
            <a:r>
              <a:rPr lang="el-GR" sz="1400" dirty="0">
                <a:solidFill>
                  <a:schemeClr val="accent1"/>
                </a:solidFill>
              </a:rPr>
              <a:t> γραμμή</a:t>
            </a:r>
          </a:p>
        </p:txBody>
      </p:sp>
      <p:sp>
        <p:nvSpPr>
          <p:cNvPr id="17" name="Αριστερό άγκιστρο 16">
            <a:extLst>
              <a:ext uri="{FF2B5EF4-FFF2-40B4-BE49-F238E27FC236}">
                <a16:creationId xmlns:a16="http://schemas.microsoft.com/office/drawing/2014/main" id="{09379B7D-8AA7-4136-A327-2F7FACB5D52F}"/>
              </a:ext>
            </a:extLst>
          </p:cNvPr>
          <p:cNvSpPr/>
          <p:nvPr/>
        </p:nvSpPr>
        <p:spPr>
          <a:xfrm>
            <a:off x="6507540" y="4801849"/>
            <a:ext cx="309938" cy="1583793"/>
          </a:xfrm>
          <a:prstGeom prst="leftBrace">
            <a:avLst>
              <a:gd name="adj1" fmla="val 8333"/>
              <a:gd name="adj2" fmla="val 74858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78E98407-2103-409E-84BB-E30068D2D7FC}"/>
              </a:ext>
            </a:extLst>
          </p:cNvPr>
          <p:cNvCxnSpPr/>
          <p:nvPr/>
        </p:nvCxnSpPr>
        <p:spPr>
          <a:xfrm>
            <a:off x="6122140" y="5985288"/>
            <a:ext cx="3600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F6E7C-DDB4-43E7-9BF0-45DECD6D8A85}"/>
              </a:ext>
            </a:extLst>
          </p:cNvPr>
          <p:cNvSpPr txBox="1"/>
          <p:nvPr/>
        </p:nvSpPr>
        <p:spPr>
          <a:xfrm>
            <a:off x="2095546" y="558800"/>
            <a:ext cx="80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Ανάλυση Αλληλουχίας – Αναζήτηση σε βάσεις βιολογικών δεδομένων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BDC09F-88BA-41D4-AA39-9AE88F3CC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16" r="62857" b="66781"/>
          <a:stretch/>
        </p:blipFill>
        <p:spPr>
          <a:xfrm>
            <a:off x="326997" y="1170316"/>
            <a:ext cx="4528457" cy="1350612"/>
          </a:xfrm>
          <a:prstGeom prst="rect">
            <a:avLst/>
          </a:prstGeom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B3EF5603-3D5D-45E4-9D6C-32D8EC9CFA11}"/>
              </a:ext>
            </a:extLst>
          </p:cNvPr>
          <p:cNvCxnSpPr/>
          <p:nvPr/>
        </p:nvCxnSpPr>
        <p:spPr>
          <a:xfrm>
            <a:off x="5247861" y="1805056"/>
            <a:ext cx="11131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846926B-5917-4E63-A0B7-69FFCA68BBE2}"/>
              </a:ext>
            </a:extLst>
          </p:cNvPr>
          <p:cNvSpPr txBox="1"/>
          <p:nvPr/>
        </p:nvSpPr>
        <p:spPr>
          <a:xfrm>
            <a:off x="6758607" y="1304066"/>
            <a:ext cx="4124847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Αναζήτηση με τον αλγόριθμο </a:t>
            </a:r>
            <a:r>
              <a:rPr lang="en-US" dirty="0">
                <a:solidFill>
                  <a:srgbClr val="FFFF00"/>
                </a:solidFill>
              </a:rPr>
              <a:t>BLAST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557BC-41FA-48A5-9675-09CED8CC5944}"/>
              </a:ext>
            </a:extLst>
          </p:cNvPr>
          <p:cNvSpPr txBox="1"/>
          <p:nvPr/>
        </p:nvSpPr>
        <p:spPr>
          <a:xfrm>
            <a:off x="6758608" y="1773997"/>
            <a:ext cx="412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/>
              <a:t>asic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/>
              <a:t>ocal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lignment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earch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ool</a:t>
            </a:r>
          </a:p>
          <a:p>
            <a:pPr algn="ctr"/>
            <a:r>
              <a:rPr lang="el-GR" dirty="0"/>
              <a:t>Αλγόριθμος τοπικής στοίχισης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2163C-C660-4089-999A-AFDA7A373707}"/>
              </a:ext>
            </a:extLst>
          </p:cNvPr>
          <p:cNvSpPr txBox="1"/>
          <p:nvPr/>
        </p:nvSpPr>
        <p:spPr>
          <a:xfrm>
            <a:off x="5296913" y="3738981"/>
            <a:ext cx="666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n-US" dirty="0">
                <a:solidFill>
                  <a:srgbClr val="FFFF00"/>
                </a:solidFill>
              </a:rPr>
              <a:t>BLAST</a:t>
            </a:r>
            <a:r>
              <a:rPr lang="en-US" dirty="0"/>
              <a:t> </a:t>
            </a:r>
            <a:r>
              <a:rPr lang="el-GR" dirty="0"/>
              <a:t>συγκρίνει την αλληλουχία μας, με αλληλουχίες στη βάση βιολογικών δεδομένων και βρίσκει </a:t>
            </a:r>
            <a:r>
              <a:rPr lang="el-GR" dirty="0">
                <a:solidFill>
                  <a:srgbClr val="FFFF00"/>
                </a:solidFill>
              </a:rPr>
              <a:t>ομοιότητες</a:t>
            </a:r>
            <a:r>
              <a:rPr lang="el-GR" dirty="0"/>
              <a:t>. Συγχρόνως, αξιολογεί αυτά τα αποτελέσματα με τη βοήθεια στατιστικών δεικτών.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6FEF8-A934-47DC-B4B3-6150996B4AA0}"/>
              </a:ext>
            </a:extLst>
          </p:cNvPr>
          <p:cNvSpPr txBox="1"/>
          <p:nvPr/>
        </p:nvSpPr>
        <p:spPr>
          <a:xfrm>
            <a:off x="326997" y="2573936"/>
            <a:ext cx="452845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Μετατροπή της αλληλουχίας σε μορφή </a:t>
            </a:r>
            <a:r>
              <a:rPr lang="en-US" dirty="0" err="1"/>
              <a:t>Fasta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BC2679-C358-4C67-B9B6-B92B7A05D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09" r="41848" b="8979"/>
          <a:stretch/>
        </p:blipFill>
        <p:spPr>
          <a:xfrm>
            <a:off x="326997" y="3738981"/>
            <a:ext cx="4536000" cy="2837896"/>
          </a:xfrm>
          <a:prstGeom prst="rect">
            <a:avLst/>
          </a:prstGeom>
        </p:spPr>
      </p:pic>
      <p:cxnSp>
        <p:nvCxnSpPr>
          <p:cNvPr id="12" name="Γραμμή σύνδεσης: Γωνιώδης 11">
            <a:extLst>
              <a:ext uri="{FF2B5EF4-FFF2-40B4-BE49-F238E27FC236}">
                <a16:creationId xmlns:a16="http://schemas.microsoft.com/office/drawing/2014/main" id="{3BE74881-33B0-4EA0-A908-E79989690367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H="1" flipV="1">
            <a:off x="326996" y="1845622"/>
            <a:ext cx="1595235" cy="3298152"/>
          </a:xfrm>
          <a:prstGeom prst="bentConnector4">
            <a:avLst>
              <a:gd name="adj1" fmla="val -14330"/>
              <a:gd name="adj2" fmla="val 100017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FF12D962-8B57-40C2-A2AB-EA6CB97D8B5C}"/>
              </a:ext>
            </a:extLst>
          </p:cNvPr>
          <p:cNvSpPr/>
          <p:nvPr/>
        </p:nvSpPr>
        <p:spPr>
          <a:xfrm>
            <a:off x="5296913" y="5607600"/>
            <a:ext cx="1037626" cy="55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66F40-6CAB-4556-8767-0DD19A87D78B}"/>
              </a:ext>
            </a:extLst>
          </p:cNvPr>
          <p:cNvSpPr txBox="1"/>
          <p:nvPr/>
        </p:nvSpPr>
        <p:spPr>
          <a:xfrm>
            <a:off x="5410808" y="523826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BLAST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6F1D0-A8D9-4156-993F-3F17AC5ECD9D}"/>
              </a:ext>
            </a:extLst>
          </p:cNvPr>
          <p:cNvSpPr txBox="1"/>
          <p:nvPr/>
        </p:nvSpPr>
        <p:spPr>
          <a:xfrm>
            <a:off x="6638646" y="5607600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Αποτελέσματα αναζήτησης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250E7-5A79-4AF2-8475-77772C33B0A8}"/>
              </a:ext>
            </a:extLst>
          </p:cNvPr>
          <p:cNvSpPr txBox="1"/>
          <p:nvPr/>
        </p:nvSpPr>
        <p:spPr>
          <a:xfrm>
            <a:off x="5633884" y="2520928"/>
            <a:ext cx="637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Αναπτύχθηκε στο </a:t>
            </a:r>
            <a:r>
              <a:rPr lang="en-US" dirty="0"/>
              <a:t>NCBI – </a:t>
            </a:r>
            <a:r>
              <a:rPr lang="el-GR" dirty="0"/>
              <a:t>Εθνικό Κέντρο Βιοτεχνολογικών Πληροφοριών</a:t>
            </a:r>
          </a:p>
        </p:txBody>
      </p:sp>
    </p:spTree>
    <p:extLst>
      <p:ext uri="{BB962C8B-B14F-4D97-AF65-F5344CB8AC3E}">
        <p14:creationId xmlns:p14="http://schemas.microsoft.com/office/powerpoint/2010/main" val="202301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0FE858-AD4C-4444-BD5B-9D8C2A42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3"/>
          <a:stretch/>
        </p:blipFill>
        <p:spPr>
          <a:xfrm>
            <a:off x="164780" y="1671399"/>
            <a:ext cx="9432000" cy="1817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E354D6-20D4-46E4-BFC7-15CE7D5887B7}"/>
              </a:ext>
            </a:extLst>
          </p:cNvPr>
          <p:cNvSpPr txBox="1"/>
          <p:nvPr/>
        </p:nvSpPr>
        <p:spPr>
          <a:xfrm>
            <a:off x="4134665" y="304488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Αποτελέσματα αναζήτησης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BFF1811-C2B5-442B-B140-C367D240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20" y="3585105"/>
            <a:ext cx="5078408" cy="3066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71B04-633F-4BB6-AF5D-0C2C4100C41C}"/>
              </a:ext>
            </a:extLst>
          </p:cNvPr>
          <p:cNvSpPr txBox="1"/>
          <p:nvPr/>
        </p:nvSpPr>
        <p:spPr>
          <a:xfrm>
            <a:off x="4492693" y="1069459"/>
            <a:ext cx="524374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Δείκτες στατιστικής σημασίας αποτελεσμάτων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1101A632-A6D3-4446-8DF7-9485E367B017}"/>
              </a:ext>
            </a:extLst>
          </p:cNvPr>
          <p:cNvCxnSpPr>
            <a:stCxn id="7" idx="2"/>
          </p:cNvCxnSpPr>
          <p:nvPr/>
        </p:nvCxnSpPr>
        <p:spPr>
          <a:xfrm flipH="1">
            <a:off x="6771864" y="1438791"/>
            <a:ext cx="342701" cy="9333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5E6BDB8D-3757-47CA-9617-8EE506D27F2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089917" y="1438791"/>
            <a:ext cx="24648" cy="946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78C4F413-5C43-4BFE-BC9D-DEA816754EC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114565" y="1438791"/>
            <a:ext cx="611456" cy="9333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83D81A8-8ABB-41D2-B537-8E97561C5AF8}"/>
              </a:ext>
            </a:extLst>
          </p:cNvPr>
          <p:cNvSpPr/>
          <p:nvPr/>
        </p:nvSpPr>
        <p:spPr>
          <a:xfrm>
            <a:off x="7991064" y="2372139"/>
            <a:ext cx="454287" cy="4240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50420B-6AD8-431A-AAE7-730EE9142E82}"/>
              </a:ext>
            </a:extLst>
          </p:cNvPr>
          <p:cNvSpPr txBox="1"/>
          <p:nvPr/>
        </p:nvSpPr>
        <p:spPr>
          <a:xfrm>
            <a:off x="9914833" y="1980144"/>
            <a:ext cx="1686738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% Ομοιότητα με την αλληλουχία μας </a:t>
            </a:r>
          </a:p>
        </p:txBody>
      </p: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9766A727-675A-4FB0-9A5E-A5A134B2848C}"/>
              </a:ext>
            </a:extLst>
          </p:cNvPr>
          <p:cNvCxnSpPr>
            <a:cxnSpLocks/>
          </p:cNvCxnSpPr>
          <p:nvPr/>
        </p:nvCxnSpPr>
        <p:spPr>
          <a:xfrm flipH="1" flipV="1">
            <a:off x="8445351" y="2712828"/>
            <a:ext cx="14694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649E65-FF71-4C67-9CC8-75F5AB374652}"/>
              </a:ext>
            </a:extLst>
          </p:cNvPr>
          <p:cNvSpPr txBox="1"/>
          <p:nvPr/>
        </p:nvSpPr>
        <p:spPr>
          <a:xfrm>
            <a:off x="5950226" y="4746296"/>
            <a:ext cx="5091458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Στοίχιση (μία προς μία τις βάσεις)</a:t>
            </a:r>
          </a:p>
          <a:p>
            <a:endParaRPr lang="el-GR" dirty="0"/>
          </a:p>
          <a:p>
            <a:r>
              <a:rPr lang="en-US" b="1" dirty="0">
                <a:solidFill>
                  <a:schemeClr val="accent1"/>
                </a:solidFill>
              </a:rPr>
              <a:t>Query</a:t>
            </a:r>
            <a:r>
              <a:rPr lang="en-US" dirty="0"/>
              <a:t>: </a:t>
            </a:r>
            <a:r>
              <a:rPr lang="el-GR" dirty="0"/>
              <a:t>Αλληλουχία επερώτησης (η δική μας)</a:t>
            </a:r>
          </a:p>
          <a:p>
            <a:r>
              <a:rPr lang="en-US" b="1" dirty="0">
                <a:solidFill>
                  <a:schemeClr val="accent1"/>
                </a:solidFill>
              </a:rPr>
              <a:t>Subject</a:t>
            </a:r>
            <a:r>
              <a:rPr lang="en-US" dirty="0"/>
              <a:t>: </a:t>
            </a:r>
            <a:r>
              <a:rPr lang="el-GR" dirty="0"/>
              <a:t>Αλληλουχία αναφοράς (βάσης)</a:t>
            </a:r>
          </a:p>
        </p:txBody>
      </p:sp>
    </p:spTree>
    <p:extLst>
      <p:ext uri="{BB962C8B-B14F-4D97-AF65-F5344CB8AC3E}">
        <p14:creationId xmlns:p14="http://schemas.microsoft.com/office/powerpoint/2010/main" val="315351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anger Method - Reading DNA Strand Sequences after Gel ..."/>
          <p:cNvPicPr>
            <a:picLocks noChangeAspect="1" noChangeArrowheads="1"/>
          </p:cNvPicPr>
          <p:nvPr/>
        </p:nvPicPr>
        <p:blipFill>
          <a:blip r:embed="rId2" cstate="print"/>
          <a:srcRect l="12760" t="12488" r="12338" b="4589"/>
          <a:stretch>
            <a:fillRect/>
          </a:stretch>
        </p:blipFill>
        <p:spPr bwMode="auto">
          <a:xfrm>
            <a:off x="1270660" y="761446"/>
            <a:ext cx="9132124" cy="5686855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935678" y="285008"/>
            <a:ext cx="780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Παράδειγμα άσκησης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51428" y="1603665"/>
            <a:ext cx="8249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Sanger Sequencing Videos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https://www.youtube.com/watch?v=FvHRio1yyhQ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https://www.youtube.com/watch?v=wdS3j0TgbjM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365150" y="358283"/>
            <a:ext cx="5429288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Μέθοδος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Sanger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1" y="416165"/>
            <a:ext cx="997474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Αλληλούχιση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/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Προσδιορισμός της </a:t>
            </a:r>
            <a:r>
              <a:rPr kumimoji="0" lang="el-G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πρωτοδιάταξης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του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Αποτέλεσμα εικόνας για dna sequen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825" y="1286418"/>
            <a:ext cx="3451836" cy="345183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022175" y="1294410"/>
            <a:ext cx="6067394" cy="4872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Αλληλούχιση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Μέθοδοι και τεχνολογίες που χρησιμοποιούνται για τον προσδιορισμό της αλληλουχίας των νουκλεοτιδικών βάσεων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A, T, G, C)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σε ένα μόριο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 χρησιμότητα της αλληλούχισης του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σχετίζεται με: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Την ταυτοποίηση γονιδίων και ρυθμιστικών περιοχών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Την ανάδειξη λεπτομερών δομών γονιδίων και άλλων περιοχών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Την επιβεβαίωση των αλληλουχιών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cDNA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Την ανίχνευση συντηρημένων αλληλουχιών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Τον εντοπισμό μεταλλάξεων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28125" y="2023503"/>
            <a:ext cx="9144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Μέθοδος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Maxam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και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Gilbert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Μέθοδος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Sanger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0151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Αυτοματοποίηση της αλληλούχισης του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Μέθοδος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Pyrosequencing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Αλληλούχιση επόμενης γενιάς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generation sequencing)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128156" y="724915"/>
            <a:ext cx="91796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Αλληλούχιση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 /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Προσδιορισμός της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πρωτοδιάταξης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του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92535" y="297405"/>
            <a:ext cx="91796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Αλληλούχιση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 /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Προσδιορισμός της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πρωτοδιάταξης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του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DNA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9940" name="Picture 4" descr="Application of Next-Generation Sequencing in the Era of Precis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738" y="1263279"/>
            <a:ext cx="8204653" cy="537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365150" y="358283"/>
            <a:ext cx="5429288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Μέθοδος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Sanger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Αποτέλεσμα εικόνας για sanger sequencing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158" y="3115717"/>
            <a:ext cx="10164205" cy="291694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412148" y="1068661"/>
            <a:ext cx="3571900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Απαραίτητα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Σημασμένος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Εκκινητής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Μήτρα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πολυμεράση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dNTPs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ddNTPs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461107" y="1044909"/>
            <a:ext cx="3571900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βήματα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Αποδιάταξη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Υβριδοποίηση του εκκινητή και επιμήκυνση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Τερματισμός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Ηλεκτροφόρηση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Τεχνικές Μοριακής Βιολογίας - PDF Free Download"/>
          <p:cNvPicPr>
            <a:picLocks noChangeAspect="1" noChangeArrowheads="1"/>
          </p:cNvPicPr>
          <p:nvPr/>
        </p:nvPicPr>
        <p:blipFill>
          <a:blip r:embed="rId2" cstate="print"/>
          <a:srcRect b="57201"/>
          <a:stretch>
            <a:fillRect/>
          </a:stretch>
        </p:blipFill>
        <p:spPr bwMode="auto">
          <a:xfrm>
            <a:off x="500505" y="285008"/>
            <a:ext cx="5332340" cy="4203865"/>
          </a:xfrm>
          <a:prstGeom prst="rect">
            <a:avLst/>
          </a:prstGeom>
          <a:noFill/>
        </p:spPr>
      </p:pic>
      <p:pic>
        <p:nvPicPr>
          <p:cNvPr id="3" name="Picture 2" descr="Τεχνικές Μοριακής Βιολογίας - PDF Free Download"/>
          <p:cNvPicPr>
            <a:picLocks noChangeAspect="1" noChangeArrowheads="1"/>
          </p:cNvPicPr>
          <p:nvPr/>
        </p:nvPicPr>
        <p:blipFill>
          <a:blip r:embed="rId2" cstate="print"/>
          <a:srcRect t="48743"/>
          <a:stretch>
            <a:fillRect/>
          </a:stretch>
        </p:blipFill>
        <p:spPr bwMode="auto">
          <a:xfrm>
            <a:off x="6353062" y="1579418"/>
            <a:ext cx="5332340" cy="5034683"/>
          </a:xfrm>
          <a:prstGeom prst="rect">
            <a:avLst/>
          </a:prstGeom>
          <a:noFill/>
        </p:spPr>
      </p:pic>
      <p:cxnSp>
        <p:nvCxnSpPr>
          <p:cNvPr id="5" name="4 - Ευθύγραμμο βέλος σύνδεσης"/>
          <p:cNvCxnSpPr/>
          <p:nvPr/>
        </p:nvCxnSpPr>
        <p:spPr>
          <a:xfrm rot="5400000" flipH="1" flipV="1">
            <a:off x="5124202" y="2666011"/>
            <a:ext cx="1935678" cy="1235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617515" y="5061763"/>
            <a:ext cx="50462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Αυτοματοποιημένη αλληλούχιση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71777" y="368135"/>
            <a:ext cx="3169569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Μέθοδος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Sanger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674947" y="786646"/>
            <a:ext cx="86439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Αυτοματοποιημένη αλληλούχιση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400776" y="83125"/>
            <a:ext cx="5429288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Μέθοδος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Sanger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134" name="Picture 6" descr="Free photo: Gel electrophoresis - Acids, Genetic, Sequencin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328" y="1341913"/>
            <a:ext cx="6160046" cy="526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sanger sequencing chromat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819" y="2109732"/>
            <a:ext cx="8643998" cy="234370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90531" y="4572377"/>
            <a:ext cx="1181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Χρωματογράφημα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Οι διαφορετικού χρώματος κορυφές αντιστοιχούν σε διαφορετικές βάσεις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0039134" y="2605180"/>
            <a:ext cx="215286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Καλής ποιότητας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Χωρίς ασάφειες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Χωρίς θόρυβο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Καλά διαχωρισμένες κορυφές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365150" y="358283"/>
            <a:ext cx="5429288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Μέθοδος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Sanger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44320" y="1084165"/>
            <a:ext cx="8643966" cy="839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Αυτοματοποιημένη αλληλούχιση – 2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Γενιάς Αλληλούχιση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756062" y="5289813"/>
            <a:ext cx="109055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Με τη βοήθεια φωτοκύτταρου ανιχνεύεται η εκπομπή του φωτός και το σήμα μεταφέρεται σε ηλεκτρονικό υπολογιστή που αυτόματα αναλύει και αποθηκεύει τα δεδομένα.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Έχει καθιερωθεί ώστε ή ύπαρξη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νουκλεοτιδίου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Α να επισημαίνεται και να φθορίζει σε χρώμα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πράσινο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το G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μαύρο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το C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μπλε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και το T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κόκκινο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365150" y="358283"/>
            <a:ext cx="5429288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Μέθοδος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Sanger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544320" y="1084165"/>
            <a:ext cx="8643966" cy="839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Αυτοματοποιημένη αλληλούχιση – 2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Γενιάς Αλληλούχιση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86888" y="2345068"/>
            <a:ext cx="10723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Χρήση φθοριζουσών χρωστικών αντί ραδιενέργειας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Διαφορετικές χρωστικές στα τέσσερα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τριφωσφορικά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διδεοξυνουκλεοσίδια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Όλες οι αντιδράσεις στο «ίδιο δοχείο» και η ηλεκτροφόρηση σε μία και μοναδική ζώνη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Λέιζερ εστιασμένο σε ένα σταθερό σημείο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ταυτοποιεί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τα θραύσματα κατά τη διέλευση τους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Το αποτέλεσμα απεικονίζεται σε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χρωματογράφημα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τεσσάρων χρωμάτων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Τα όργανα αναπτύχθηκαν από την εταιρεία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Applied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Biosystems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545</Words>
  <Application>Microsoft Office PowerPoint</Application>
  <PresentationFormat>Ευρεία οθόνη</PresentationFormat>
  <Paragraphs>99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Ion</vt:lpstr>
      <vt:lpstr>ΑΛΛΗΛΟΥΧΙΣΗ DNA ΚΑΤΑ SANGER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Αλληλούχιση DNA κατά Sanger</dc:title>
  <dc:creator>Eva Dionyssopoulou</dc:creator>
  <cp:lastModifiedBy>Elias Asimakis</cp:lastModifiedBy>
  <cp:revision>15</cp:revision>
  <dcterms:created xsi:type="dcterms:W3CDTF">2020-06-02T09:01:50Z</dcterms:created>
  <dcterms:modified xsi:type="dcterms:W3CDTF">2021-05-13T14:18:53Z</dcterms:modified>
</cp:coreProperties>
</file>