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93"/>
  </p:notesMasterIdLst>
  <p:handoutMasterIdLst>
    <p:handoutMasterId r:id="rId94"/>
  </p:handoutMasterIdLst>
  <p:sldIdLst>
    <p:sldId id="256" r:id="rId5"/>
    <p:sldId id="257" r:id="rId6"/>
    <p:sldId id="258" r:id="rId7"/>
    <p:sldId id="259" r:id="rId8"/>
    <p:sldId id="260" r:id="rId9"/>
    <p:sldId id="266" r:id="rId10"/>
    <p:sldId id="269" r:id="rId11"/>
    <p:sldId id="268" r:id="rId12"/>
    <p:sldId id="270" r:id="rId13"/>
    <p:sldId id="271" r:id="rId14"/>
    <p:sldId id="272" r:id="rId15"/>
    <p:sldId id="273" r:id="rId16"/>
    <p:sldId id="261" r:id="rId17"/>
    <p:sldId id="262" r:id="rId18"/>
    <p:sldId id="263" r:id="rId19"/>
    <p:sldId id="264" r:id="rId20"/>
    <p:sldId id="265"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9" r:id="rId65"/>
    <p:sldId id="320" r:id="rId66"/>
    <p:sldId id="321" r:id="rId67"/>
    <p:sldId id="322" r:id="rId68"/>
    <p:sldId id="323" r:id="rId69"/>
    <p:sldId id="324" r:id="rId70"/>
    <p:sldId id="325" r:id="rId71"/>
    <p:sldId id="326" r:id="rId72"/>
    <p:sldId id="328" r:id="rId73"/>
    <p:sldId id="327"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Συντάκτης" initials="Σ"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Φωτεινό στυλ 2 - Έμφαση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Μεσαίο στυλ 3 - Έμφαση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Μεσαίο στυλ 4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showGuides="1">
      <p:cViewPr>
        <p:scale>
          <a:sx n="40" d="100"/>
          <a:sy n="40" d="100"/>
        </p:scale>
        <p:origin x="-1830" y="-834"/>
      </p:cViewPr>
      <p:guideLst>
        <p:guide orient="horz" pos="2160"/>
        <p:guide pos="3840"/>
      </p:guideLst>
    </p:cSldViewPr>
  </p:slideViewPr>
  <p:notesTextViewPr>
    <p:cViewPr>
      <p:scale>
        <a:sx n="1" d="1"/>
        <a:sy n="1" d="1"/>
      </p:scale>
      <p:origin x="0" y="0"/>
    </p:cViewPr>
  </p:notesTextViewPr>
  <p:notesViewPr>
    <p:cSldViewPr snapToGrid="0" showGuides="1">
      <p:cViewPr varScale="1">
        <p:scale>
          <a:sx n="56" d="100"/>
          <a:sy n="56" d="100"/>
        </p:scale>
        <p:origin x="-288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commentAuthors" Target="commentAuthor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notesMaster" Target="notesMasters/notesMaster1.xml"/><Relationship Id="rId98"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handoutMaster" Target="handoutMasters/handoutMaster1.xml"/><Relationship Id="rId9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05T14:44:16.347" idx="1">
    <p:pos x="5271" y="3406"/>
    <p:text>Eustath. ad Od. 16.118 (1796.52) says that in Sophocles’ play Euryalus was killed by Telemachus; this is quite consistent with Parthenius’ narrative, if Odysseus (who must by now have been an old man) ordered Telemachus to kill the stranger.</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r>
              <a:rPr lang="el-GR" dirty="0" smtClean="0"/>
              <a:t>​</a:t>
            </a:r>
            <a:fld id="{DB0CA7CC-FD5A-4ACE-A180-A90DBA267154}" type="datetime1">
              <a:rPr lang="el-GR" smtClean="0"/>
              <a:pPr algn="r" rtl="0"/>
              <a:t>19/1/2020</a:t>
            </a:fld>
            <a:r>
              <a:rPr lang="el-GR" dirty="0" smtClean="0"/>
              <a:t>​</a:t>
            </a:r>
            <a:endParaRPr lang="el-GR" dirty="0"/>
          </a:p>
        </p:txBody>
      </p:sp>
      <p:sp>
        <p:nvSpPr>
          <p:cNvPr id="4" name="Σύμβολο κράτησης θέσης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el-GR" smtClean="0"/>
              <a:pPr algn="r" rtl="0"/>
              <a:t>‹#›</a:t>
            </a:fld>
            <a:endParaRPr lang="el-G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l-GR" noProof="0" dirty="0"/>
          </a:p>
        </p:txBody>
      </p:sp>
      <p:sp>
        <p:nvSpPr>
          <p:cNvPr id="3" name="Σύμβολο κράτησης θέσης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91D86D22-ED5B-4D0B-AEEE-2CB450FCC502}" type="datetime1">
              <a:rPr lang="el-GR" smtClean="0"/>
              <a:pPr/>
              <a:t>19/1/2020</a:t>
            </a:fld>
            <a:endParaRPr lang="el-GR" dirty="0"/>
          </a:p>
        </p:txBody>
      </p:sp>
      <p:sp>
        <p:nvSpPr>
          <p:cNvPr id="4" name="Σύμβολο κράτησης θέσης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Σύμβολο κράτησης θέσης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l-GR" noProof="0" dirty="0"/>
          </a:p>
        </p:txBody>
      </p:sp>
      <p:sp>
        <p:nvSpPr>
          <p:cNvPr id="7" name="Σύμβολο κράτησης θέσης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el-GR" smtClean="0"/>
              <a:pPr/>
              <a:t>‹#›</a:t>
            </a:fld>
            <a:endParaRPr lang="el-G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2</a:t>
            </a:fld>
            <a:endParaRPr lang="el-GR" dirty="0"/>
          </a:p>
        </p:txBody>
      </p:sp>
    </p:spTree>
    <p:extLst>
      <p:ext uri="{BB962C8B-B14F-4D97-AF65-F5344CB8AC3E}">
        <p14:creationId xmlns:p14="http://schemas.microsoft.com/office/powerpoint/2010/main" val="3899034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8</a:t>
            </a:fld>
            <a:endParaRPr lang="el-GR" dirty="0"/>
          </a:p>
        </p:txBody>
      </p:sp>
    </p:spTree>
    <p:extLst>
      <p:ext uri="{BB962C8B-B14F-4D97-AF65-F5344CB8AC3E}">
        <p14:creationId xmlns:p14="http://schemas.microsoft.com/office/powerpoint/2010/main" val="463101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13</a:t>
            </a:fld>
            <a:endParaRPr lang="el-GR" dirty="0"/>
          </a:p>
        </p:txBody>
      </p:sp>
    </p:spTree>
    <p:extLst>
      <p:ext uri="{BB962C8B-B14F-4D97-AF65-F5344CB8AC3E}">
        <p14:creationId xmlns:p14="http://schemas.microsoft.com/office/powerpoint/2010/main" val="782471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14</a:t>
            </a:fld>
            <a:endParaRPr lang="el-GR" dirty="0"/>
          </a:p>
        </p:txBody>
      </p:sp>
    </p:spTree>
    <p:extLst>
      <p:ext uri="{BB962C8B-B14F-4D97-AF65-F5344CB8AC3E}">
        <p14:creationId xmlns:p14="http://schemas.microsoft.com/office/powerpoint/2010/main" val="110924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15</a:t>
            </a:fld>
            <a:endParaRPr lang="el-GR" dirty="0"/>
          </a:p>
        </p:txBody>
      </p:sp>
    </p:spTree>
    <p:extLst>
      <p:ext uri="{BB962C8B-B14F-4D97-AF65-F5344CB8AC3E}">
        <p14:creationId xmlns:p14="http://schemas.microsoft.com/office/powerpoint/2010/main" val="616622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16</a:t>
            </a:fld>
            <a:endParaRPr lang="el-GR" dirty="0"/>
          </a:p>
        </p:txBody>
      </p:sp>
    </p:spTree>
    <p:extLst>
      <p:ext uri="{BB962C8B-B14F-4D97-AF65-F5344CB8AC3E}">
        <p14:creationId xmlns:p14="http://schemas.microsoft.com/office/powerpoint/2010/main" val="1896026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17</a:t>
            </a:fld>
            <a:endParaRPr lang="el-GR" dirty="0"/>
          </a:p>
        </p:txBody>
      </p:sp>
    </p:spTree>
    <p:extLst>
      <p:ext uri="{BB962C8B-B14F-4D97-AF65-F5344CB8AC3E}">
        <p14:creationId xmlns:p14="http://schemas.microsoft.com/office/powerpoint/2010/main" val="376036285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el-GR" smtClean="0"/>
              <a:t>Kλικ για επεξεργασία του τίτλου</a:t>
            </a:r>
            <a:endParaRPr lang="el-GR" noProof="0" dirty="0"/>
          </a:p>
        </p:txBody>
      </p:sp>
      <p:sp>
        <p:nvSpPr>
          <p:cNvPr id="3" name="Υπότιτλος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l-GR" noProof="0" smtClean="0"/>
              <a:t>Κάντε κλικ για να επεξεργαστείτε τον υπότιτλο του υποδείγματος</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0CBB9B81-07BF-49AA-A6D9-CF364CECAA63}" type="datetime1">
              <a:rPr lang="el-GR" smtClean="0"/>
              <a:pPr/>
              <a:t>19/1/2020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pic>
        <p:nvPicPr>
          <p:cNvPr id="11" name="Εικόνα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chor="b"/>
          <a:lstStyle>
            <a:lvl1pPr algn="l" rtl="0">
              <a:defRPr sz="3200"/>
            </a:lvl1pPr>
          </a:lstStyle>
          <a:p>
            <a:pPr rtl="0"/>
            <a:r>
              <a:rPr lang="el-GR" smtClean="0"/>
              <a:t>Kλικ για επεξεργασία του τίτλου</a:t>
            </a:r>
            <a:endParaRPr lang="el-GR" noProof="0" dirty="0"/>
          </a:p>
        </p:txBody>
      </p:sp>
      <p:sp>
        <p:nvSpPr>
          <p:cNvPr id="3" name="Σύμβολο κράτησης θέσης εικόνας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el-GR" noProof="0" smtClean="0"/>
              <a:t>Κάντε κλικ στο εικονίδιο για να προσθέσετε μια εικόνα</a:t>
            </a:r>
            <a:endParaRPr lang="el-GR" noProof="0" dirty="0"/>
          </a:p>
        </p:txBody>
      </p:sp>
      <p:sp>
        <p:nvSpPr>
          <p:cNvPr id="4" name="Σύμβολο κράτησης θέσης κειμένου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noProof="0" smtClean="0"/>
              <a:t>Kλικ για επεξεργασία των στυλ του υποδείγματος</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841112E1-264D-4FEC-B649-DB8C2049F931}" type="datetime1">
              <a:rPr lang="el-GR" smtClean="0"/>
              <a:pPr/>
              <a:t>19/1/2020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CC96CC70-732E-4F49-B0A7-A01F7E46D8DD}" type="datetime1">
              <a:rPr lang="el-GR" smtClean="0"/>
              <a:pPr/>
              <a:t>19/1/2020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372600" y="365125"/>
            <a:ext cx="1714500" cy="5811838"/>
          </a:xfrm>
        </p:spPr>
        <p:txBody>
          <a:bodyPr vert="eaVert"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1104900" y="365125"/>
            <a:ext cx="8098896" cy="5811838"/>
          </a:xfrm>
        </p:spPr>
        <p:txBody>
          <a:bodyPr vert="eaVert" rtlCol="0"/>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27F6263C-97F6-4037-8464-1EF4082B8021}" type="datetime1">
              <a:rPr lang="el-GR" smtClean="0"/>
              <a:pPr/>
              <a:t>19/1/2020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grpSp>
        <p:nvGrpSpPr>
          <p:cNvPr id="7" name="Ομάδα 6"/>
          <p:cNvGrpSpPr/>
          <p:nvPr/>
        </p:nvGrpSpPr>
        <p:grpSpPr>
          <a:xfrm rot="5400000">
            <a:off x="6514047" y="3228843"/>
            <a:ext cx="5632704" cy="84403"/>
            <a:chOff x="1073150" y="1219201"/>
            <a:chExt cx="10058400" cy="63125"/>
          </a:xfrm>
        </p:grpSpPr>
        <p:cxnSp>
          <p:nvCxnSpPr>
            <p:cNvPr id="8" name="Ευθεία γραμμή σύνδεσης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περιεχομένου 2"/>
          <p:cNvSpPr>
            <a:spLocks noGrp="1"/>
          </p:cNvSpPr>
          <p:nvPr>
            <p:ph idx="1"/>
          </p:nvPr>
        </p:nvSpPr>
        <p:spPr/>
        <p:txBody>
          <a:bodyPr rtlCol="0"/>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1DC5CAF3-982C-4D87-B93C-BC900BD41AB6}" type="datetime1">
              <a:rPr lang="el-GR" smtClean="0"/>
              <a:pPr/>
              <a:t>19/1/2020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Διαφάνεια τίτλου με εικόνα">
    <p:spTree>
      <p:nvGrpSpPr>
        <p:cNvPr id="1" name=""/>
        <p:cNvGrpSpPr/>
        <p:nvPr/>
      </p:nvGrpSpPr>
      <p:grpSpPr>
        <a:xfrm>
          <a:off x="0" y="0"/>
          <a:ext cx="0" cy="0"/>
          <a:chOff x="0" y="0"/>
          <a:chExt cx="0" cy="0"/>
        </a:xfrm>
      </p:grpSpPr>
      <p:grpSp>
        <p:nvGrpSpPr>
          <p:cNvPr id="13" name="Ομάδα 12"/>
          <p:cNvGrpSpPr/>
          <p:nvPr/>
        </p:nvGrpSpPr>
        <p:grpSpPr>
          <a:xfrm rot="10800000">
            <a:off x="0" y="5645510"/>
            <a:ext cx="12192000" cy="63125"/>
            <a:chOff x="507492" y="1501519"/>
            <a:chExt cx="8129016" cy="63125"/>
          </a:xfrm>
        </p:grpSpPr>
        <p:cxnSp>
          <p:nvCxnSpPr>
            <p:cNvPr id="17" name="Ευθεία γραμμή σύνδεσης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Ομάδα 13"/>
          <p:cNvGrpSpPr/>
          <p:nvPr/>
        </p:nvGrpSpPr>
        <p:grpSpPr>
          <a:xfrm>
            <a:off x="0" y="1143000"/>
            <a:ext cx="12192000" cy="63125"/>
            <a:chOff x="507492" y="1501519"/>
            <a:chExt cx="8129016" cy="63125"/>
          </a:xfrm>
        </p:grpSpPr>
        <p:cxnSp>
          <p:nvCxnSpPr>
            <p:cNvPr id="15" name="Ευθεία γραμμή σύνδεσης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el-GR" smtClean="0"/>
              <a:t>Kλικ για επεξεργασία του τίτλου</a:t>
            </a:r>
            <a:endParaRPr lang="el-GR" noProof="0" dirty="0"/>
          </a:p>
        </p:txBody>
      </p:sp>
      <p:sp>
        <p:nvSpPr>
          <p:cNvPr id="3" name="Υπότιτλος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l-GR" noProof="0" smtClean="0"/>
              <a:t>Κάντε κλικ για να επεξεργαστείτε τον υπότιτλο του υποδείγματος</a:t>
            </a:r>
            <a:endParaRPr lang="el-GR" noProof="0" dirty="0"/>
          </a:p>
        </p:txBody>
      </p:sp>
      <p:pic>
        <p:nvPicPr>
          <p:cNvPr id="10" name="Εικόνα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Σύμβολο κράτησης θέσης εικόνας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el-GR" noProof="0" smtClean="0"/>
              <a:t>Κάντε κλικ στο εικονίδιο για να προσθέσετε μια εικόνα</a:t>
            </a:r>
            <a:endParaRPr lang="el-GR" noProof="0" dirty="0"/>
          </a:p>
        </p:txBody>
      </p:sp>
      <p:sp>
        <p:nvSpPr>
          <p:cNvPr id="19" name="Κείμενο οδηγιών"/>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el-GR" sz="1200" b="1" i="1" noProof="0" dirty="0" smtClean="0">
                <a:latin typeface="Arial" pitchFamily="34" charset="0"/>
                <a:cs typeface="Arial" pitchFamily="34" charset="0"/>
              </a:rPr>
              <a:t>ΣΗΜΕΙΩΣΗ:</a:t>
            </a:r>
          </a:p>
          <a:p>
            <a:pPr rtl="0"/>
            <a:r>
              <a:rPr lang="el-GR" sz="1200" i="1" noProof="0" dirty="0" smtClean="0">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endParaRPr lang="el-GR" sz="1200" i="1" noProof="0" dirty="0">
              <a:latin typeface="Arial" pitchFamily="34" charset="0"/>
              <a:cs typeface="Arial"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8" name="Ομάδα 7"/>
          <p:cNvGrpSpPr/>
          <p:nvPr/>
        </p:nvGrpSpPr>
        <p:grpSpPr>
          <a:xfrm>
            <a:off x="0" y="2514600"/>
            <a:ext cx="12192000" cy="3194035"/>
            <a:chOff x="647402" y="2514600"/>
            <a:chExt cx="10838688" cy="3194035"/>
          </a:xfrm>
        </p:grpSpPr>
        <p:grpSp>
          <p:nvGrpSpPr>
            <p:cNvPr id="9" name="Ομάδα 8"/>
            <p:cNvGrpSpPr/>
            <p:nvPr/>
          </p:nvGrpSpPr>
          <p:grpSpPr>
            <a:xfrm>
              <a:off x="647402" y="2514600"/>
              <a:ext cx="10838688" cy="63125"/>
              <a:chOff x="507492" y="1501519"/>
              <a:chExt cx="8129016" cy="63125"/>
            </a:xfrm>
          </p:grpSpPr>
          <p:cxnSp>
            <p:nvCxnSpPr>
              <p:cNvPr id="14" name="Ευθεία γραμμή σύνδεσης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Ορθογώνιο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grpSp>
          <p:nvGrpSpPr>
            <p:cNvPr id="11" name="Ομάδα 10"/>
            <p:cNvGrpSpPr/>
            <p:nvPr/>
          </p:nvGrpSpPr>
          <p:grpSpPr>
            <a:xfrm rot="10800000">
              <a:off x="647402" y="5645510"/>
              <a:ext cx="10838688" cy="63125"/>
              <a:chOff x="507492" y="1501519"/>
              <a:chExt cx="8129016" cy="63125"/>
            </a:xfrm>
          </p:grpSpPr>
          <p:cxnSp>
            <p:nvCxnSpPr>
              <p:cNvPr id="12" name="Ευθεία γραμμή σύνδεσης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Τίτλος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el-GR" smtClean="0"/>
              <a:t>Kλικ για επεξεργασία του τίτλου</a:t>
            </a:r>
            <a:endParaRPr lang="el-GR" noProof="0" dirty="0"/>
          </a:p>
        </p:txBody>
      </p:sp>
      <p:sp>
        <p:nvSpPr>
          <p:cNvPr id="3" name="Σύμβολο κράτησης θέσης κειμένου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el-GR" noProof="0" smtClean="0"/>
              <a:t>Kλικ για επεξεργασία των στυλ του υποδείγματος</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84D6B8EE-FE3B-415D-B493-272F664D298E}" type="datetime1">
              <a:rPr lang="el-GR" smtClean="0"/>
              <a:pPr/>
              <a:t>19/1/2020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pic>
        <p:nvPicPr>
          <p:cNvPr id="7" name="Εικόνα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περιεχομένου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4" name="Σύμβολο κράτησης θέσης περιεχομένου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F4EAFC95-46ED-465E-BF03-73A2EC513324}" type="datetime1">
              <a:rPr lang="el-GR" smtClean="0"/>
              <a:pPr/>
              <a:t>19/1/2020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κειμένου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noProof="0" smtClean="0"/>
              <a:t>Kλικ για επεξεργασία των στυλ του υποδείγματος</a:t>
            </a:r>
          </a:p>
        </p:txBody>
      </p:sp>
      <p:sp>
        <p:nvSpPr>
          <p:cNvPr id="4" name="Σύμβολο κράτησης θέσης περιεχομένου 3"/>
          <p:cNvSpPr>
            <a:spLocks noGrp="1"/>
          </p:cNvSpPr>
          <p:nvPr>
            <p:ph sz="half" idx="2"/>
          </p:nvPr>
        </p:nvSpPr>
        <p:spPr>
          <a:xfrm>
            <a:off x="1104900" y="2424112"/>
            <a:ext cx="4919472" cy="3748088"/>
          </a:xfrm>
        </p:spPr>
        <p:txBody>
          <a:bodyPr rtlCol="0"/>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5" name="Σύμβολο κράτησης θέσης κειμένου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noProof="0" smtClean="0"/>
              <a:t>Kλικ για επεξεργασία των στυλ του υποδείγματος</a:t>
            </a:r>
          </a:p>
        </p:txBody>
      </p:sp>
      <p:sp>
        <p:nvSpPr>
          <p:cNvPr id="6" name="Σύμβολο κράτησης θέσης περιεχομένου 5"/>
          <p:cNvSpPr>
            <a:spLocks noGrp="1"/>
          </p:cNvSpPr>
          <p:nvPr>
            <p:ph sz="quarter" idx="4"/>
          </p:nvPr>
        </p:nvSpPr>
        <p:spPr>
          <a:xfrm>
            <a:off x="6166110" y="2424112"/>
            <a:ext cx="4919472" cy="3748088"/>
          </a:xfrm>
        </p:spPr>
        <p:txBody>
          <a:bodyPr rtlCol="0"/>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7" name="Σύμβολο κράτησης θέσης ημερομηνίας 6"/>
          <p:cNvSpPr>
            <a:spLocks noGrp="1"/>
          </p:cNvSpPr>
          <p:nvPr>
            <p:ph type="dt" sz="half" idx="10"/>
          </p:nvPr>
        </p:nvSpPr>
        <p:spPr/>
        <p:txBody>
          <a:bodyPr rtlCol="0"/>
          <a:lstStyle>
            <a:lvl1pPr>
              <a:defRPr/>
            </a:lvl1pPr>
          </a:lstStyle>
          <a:p>
            <a:fld id="{648BEA12-9881-4CC9-92B5-1BF8DF254E27}" type="datetime1">
              <a:rPr lang="el-GR" smtClean="0"/>
              <a:pPr/>
              <a:t>19/1/2020</a:t>
            </a:fld>
            <a:endParaRPr lang="el-GR" dirty="0"/>
          </a:p>
        </p:txBody>
      </p:sp>
      <p:sp>
        <p:nvSpPr>
          <p:cNvPr id="8" name="Σύμβολο κράτησης θέσης υποσέλιδου 7"/>
          <p:cNvSpPr>
            <a:spLocks noGrp="1"/>
          </p:cNvSpPr>
          <p:nvPr>
            <p:ph type="ftr" sz="quarter" idx="11"/>
          </p:nvPr>
        </p:nvSpPr>
        <p:spPr/>
        <p:txBody>
          <a:bodyPr rtlCol="0"/>
          <a:lstStyle/>
          <a:p>
            <a:pPr rtl="0"/>
            <a:endParaRPr lang="el-GR" noProof="0" dirty="0"/>
          </a:p>
        </p:txBody>
      </p:sp>
      <p:sp>
        <p:nvSpPr>
          <p:cNvPr id="9" name="Σύμβολο κράτησης θέσης αριθμού διαφάνειας 8"/>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smtClean="0"/>
              <a:t>Kλικ για επεξεργασία του τίτλου</a:t>
            </a:r>
            <a:endParaRPr lang="el-GR" noProof="0" dirty="0"/>
          </a:p>
        </p:txBody>
      </p:sp>
      <p:sp>
        <p:nvSpPr>
          <p:cNvPr id="3" name="Σύμβολο κράτησης θέσης ημερομηνίας 2"/>
          <p:cNvSpPr>
            <a:spLocks noGrp="1"/>
          </p:cNvSpPr>
          <p:nvPr>
            <p:ph type="dt" sz="half" idx="10"/>
          </p:nvPr>
        </p:nvSpPr>
        <p:spPr/>
        <p:txBody>
          <a:bodyPr rtlCol="0"/>
          <a:lstStyle>
            <a:lvl1pPr>
              <a:defRPr/>
            </a:lvl1pPr>
          </a:lstStyle>
          <a:p>
            <a:fld id="{34D459A8-231E-4A31-BDDE-D01B8C5BCB75}" type="datetime1">
              <a:rPr lang="el-GR" smtClean="0"/>
              <a:pPr/>
              <a:t>19/1/2020</a:t>
            </a:fld>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noProof="0" dirty="0"/>
          </a:p>
        </p:txBody>
      </p:sp>
      <p:sp>
        <p:nvSpPr>
          <p:cNvPr id="5" name="Σύμβολο κράτησης θέσης αριθμού διαφάνειας 4"/>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Σύμβολο κράτησης θέσης ημερομηνίας 1"/>
          <p:cNvSpPr>
            <a:spLocks noGrp="1"/>
          </p:cNvSpPr>
          <p:nvPr>
            <p:ph type="dt" sz="half" idx="10"/>
          </p:nvPr>
        </p:nvSpPr>
        <p:spPr/>
        <p:txBody>
          <a:bodyPr rtlCol="0"/>
          <a:lstStyle>
            <a:lvl1pPr>
              <a:defRPr/>
            </a:lvl1pPr>
          </a:lstStyle>
          <a:p>
            <a:fld id="{8391E0B1-8332-4D2C-980E-C35681093AE0}" type="datetime1">
              <a:rPr lang="el-GR" smtClean="0"/>
              <a:pPr/>
              <a:t>19/1/2020</a:t>
            </a:fld>
            <a:endParaRPr lang="el-GR" dirty="0"/>
          </a:p>
        </p:txBody>
      </p:sp>
      <p:sp>
        <p:nvSpPr>
          <p:cNvPr id="3" name="Σύμβολο κράτησης θέσης υποσέλιδου 2"/>
          <p:cNvSpPr>
            <a:spLocks noGrp="1"/>
          </p:cNvSpPr>
          <p:nvPr>
            <p:ph type="ftr" sz="quarter" idx="11"/>
          </p:nvPr>
        </p:nvSpPr>
        <p:spPr/>
        <p:txBody>
          <a:bodyPr rtlCol="0"/>
          <a:lstStyle/>
          <a:p>
            <a:pPr rtl="0"/>
            <a:endParaRPr lang="el-GR" noProof="0" dirty="0"/>
          </a:p>
        </p:txBody>
      </p:sp>
      <p:sp>
        <p:nvSpPr>
          <p:cNvPr id="4" name="Σύμβολο κράτησης θέσης αριθμού διαφάνειας 3"/>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chor="b"/>
          <a:lstStyle>
            <a:lvl1pPr algn="l" rtl="0">
              <a:defRPr sz="3200"/>
            </a:lvl1pPr>
          </a:lstStyle>
          <a:p>
            <a:pPr rtl="0"/>
            <a:r>
              <a:rPr lang="el-GR" smtClean="0"/>
              <a:t>Kλικ για επεξεργασία του τίτλου</a:t>
            </a:r>
            <a:endParaRPr lang="el-GR" noProof="0" dirty="0"/>
          </a:p>
        </p:txBody>
      </p:sp>
      <p:sp>
        <p:nvSpPr>
          <p:cNvPr id="3" name="Σύμβολο κράτησης θέσης περιεχομένου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l-GR" noProof="0" smtClean="0"/>
              <a:t>Kλικ για επεξεργασία των στυλ του υποδείγματος</a:t>
            </a:r>
          </a:p>
          <a:p>
            <a:pPr lvl="1" rtl="0"/>
            <a:r>
              <a:rPr lang="el-GR" noProof="0" smtClean="0"/>
              <a:t>Δεύτερου επιπέδου</a:t>
            </a:r>
          </a:p>
          <a:p>
            <a:pPr lvl="2" rtl="0"/>
            <a:r>
              <a:rPr lang="el-GR" noProof="0" smtClean="0"/>
              <a:t>Τρίτου επιπέδου</a:t>
            </a:r>
          </a:p>
          <a:p>
            <a:pPr lvl="3" rtl="0"/>
            <a:r>
              <a:rPr lang="el-GR" noProof="0" smtClean="0"/>
              <a:t>Τέταρτου επιπέδου</a:t>
            </a:r>
          </a:p>
          <a:p>
            <a:pPr lvl="4" rtl="0"/>
            <a:r>
              <a:rPr lang="el-GR" noProof="0" smtClean="0"/>
              <a:t>Πέμπτου επιπέδου</a:t>
            </a:r>
            <a:endParaRPr lang="el-GR" noProof="0" dirty="0"/>
          </a:p>
        </p:txBody>
      </p:sp>
      <p:sp>
        <p:nvSpPr>
          <p:cNvPr id="4" name="Σύμβολο κράτησης θέσης κειμένου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noProof="0" smtClean="0"/>
              <a:t>Kλικ για επεξεργασία των στυλ του υποδείγματος</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75681CF4-E7EF-4358-AE99-1C20C7BA98F0}" type="datetime1">
              <a:rPr lang="el-GR" smtClean="0"/>
              <a:pPr/>
              <a:t>19/1/2020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pPr rtl="0"/>
              <a:t>‹#›</a:t>
            </a:fld>
            <a:endParaRPr lang="el-GR" noProof="0"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l-GR" dirty="0" smtClean="0"/>
              <a:t>Στυλ κύριου τίτλου</a:t>
            </a:r>
            <a:endParaRPr lang="el-GR" noProof="0" dirty="0"/>
          </a:p>
        </p:txBody>
      </p:sp>
      <p:sp>
        <p:nvSpPr>
          <p:cNvPr id="3" name="Σύμβολο κράτησης θέσης κειμένου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a:p>
            <a:pPr lvl="5" rtl="0"/>
            <a:r>
              <a:rPr lang="el-GR" noProof="0" dirty="0"/>
              <a:t>Έκτου επιπέδου</a:t>
            </a:r>
          </a:p>
          <a:p>
            <a:pPr lvl="6" rtl="0"/>
            <a:r>
              <a:rPr lang="el-GR" noProof="0" dirty="0"/>
              <a:t>Έβδομου επιπέδου</a:t>
            </a:r>
          </a:p>
          <a:p>
            <a:pPr lvl="7" rtl="0"/>
            <a:r>
              <a:rPr lang="el-GR" noProof="0" dirty="0"/>
              <a:t>Όγδοου επιπέδου</a:t>
            </a:r>
          </a:p>
          <a:p>
            <a:pPr lvl="8" rtl="0"/>
            <a:r>
              <a:rPr lang="el-GR" noProof="0" dirty="0"/>
              <a:t>Ένατου επιπέδου</a:t>
            </a:r>
          </a:p>
        </p:txBody>
      </p:sp>
      <p:sp>
        <p:nvSpPr>
          <p:cNvPr id="4" name="Σύμβολο κράτησης θέσης ημερομηνίας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fld id="{F0EF520F-0664-4D73-A0B0-86099C398907}" type="datetime1">
              <a:rPr lang="el-GR" smtClean="0"/>
              <a:pPr/>
              <a:t>19/1/2020</a:t>
            </a:fld>
            <a:endParaRPr lang="el-GR" dirty="0"/>
          </a:p>
        </p:txBody>
      </p:sp>
      <p:sp>
        <p:nvSpPr>
          <p:cNvPr id="5" name="Σύμβολο κράτησης θέσης υποσέλιδου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el-GR" noProof="0" dirty="0"/>
          </a:p>
        </p:txBody>
      </p:sp>
      <p:sp>
        <p:nvSpPr>
          <p:cNvPr id="6" name="Σύμβολο κράτησης θέσης αριθμού διαφάνειας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el-GR" smtClean="0"/>
              <a:pPr/>
              <a:t>‹#›</a:t>
            </a:fld>
            <a:endParaRPr lang="el-GR" dirty="0"/>
          </a:p>
        </p:txBody>
      </p:sp>
      <p:grpSp>
        <p:nvGrpSpPr>
          <p:cNvPr id="15" name="Ομάδα 14"/>
          <p:cNvGrpSpPr/>
          <p:nvPr/>
        </p:nvGrpSpPr>
        <p:grpSpPr>
          <a:xfrm>
            <a:off x="1103376" y="1219201"/>
            <a:ext cx="9985248" cy="84403"/>
            <a:chOff x="1073150" y="1219201"/>
            <a:chExt cx="10058400" cy="63125"/>
          </a:xfrm>
        </p:grpSpPr>
        <p:cxnSp>
          <p:nvCxnSpPr>
            <p:cNvPr id="13" name="Ευθεία γραμμή σύνδεσης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58800" y="2237874"/>
            <a:ext cx="10642600" cy="2273911"/>
          </a:xfrm>
        </p:spPr>
        <p:txBody>
          <a:bodyPr>
            <a:normAutofit/>
          </a:bodyPr>
          <a:lstStyle/>
          <a:p>
            <a:r>
              <a:rPr lang="en-US" sz="3000" dirty="0" smtClean="0">
                <a:cs typeface="Arial" pitchFamily="34" charset="0"/>
              </a:rPr>
              <a:t>25. ‘Tragedy and the epic cycle’</a:t>
            </a:r>
            <a:br>
              <a:rPr lang="en-US" sz="3000" dirty="0" smtClean="0">
                <a:cs typeface="Arial" pitchFamily="34" charset="0"/>
              </a:rPr>
            </a:br>
            <a:r>
              <a:rPr lang="en-US" sz="2800" dirty="0" smtClean="0">
                <a:cs typeface="Arial" pitchFamily="34" charset="0"/>
              </a:rPr>
              <a:t>Alan h. </a:t>
            </a:r>
            <a:r>
              <a:rPr lang="en-US" sz="2800" dirty="0" err="1" smtClean="0">
                <a:cs typeface="Arial" pitchFamily="34" charset="0"/>
              </a:rPr>
              <a:t>sommerstein</a:t>
            </a:r>
            <a:r>
              <a:rPr lang="en-US" sz="3000" dirty="0" smtClean="0">
                <a:cs typeface="Arial" pitchFamily="34" charset="0"/>
              </a:rPr>
              <a:t/>
            </a:r>
            <a:br>
              <a:rPr lang="en-US" sz="3000" dirty="0" smtClean="0">
                <a:cs typeface="Arial" pitchFamily="34" charset="0"/>
              </a:rPr>
            </a:br>
            <a:r>
              <a:rPr lang="en-US" sz="3000" dirty="0" smtClean="0">
                <a:cs typeface="Arial" pitchFamily="34" charset="0"/>
              </a:rPr>
              <a:t/>
            </a:r>
            <a:br>
              <a:rPr lang="en-US" sz="3000" dirty="0" smtClean="0">
                <a:cs typeface="Arial" pitchFamily="34" charset="0"/>
              </a:rPr>
            </a:br>
            <a:r>
              <a:rPr lang="en-US" sz="2000" dirty="0" err="1" smtClean="0">
                <a:cs typeface="Arial" pitchFamily="34" charset="0"/>
              </a:rPr>
              <a:t>fantuzzI</a:t>
            </a:r>
            <a:r>
              <a:rPr lang="en-US" sz="2000" dirty="0" smtClean="0">
                <a:cs typeface="Arial" pitchFamily="34" charset="0"/>
              </a:rPr>
              <a:t> M., TSAGALIS CH. (2015), The </a:t>
            </a:r>
            <a:r>
              <a:rPr lang="en-US" sz="2000" dirty="0" err="1" smtClean="0">
                <a:cs typeface="Arial" pitchFamily="34" charset="0"/>
              </a:rPr>
              <a:t>greek</a:t>
            </a:r>
            <a:r>
              <a:rPr lang="en-US" sz="2000" dirty="0" smtClean="0">
                <a:cs typeface="Arial" pitchFamily="34" charset="0"/>
              </a:rPr>
              <a:t> epic cycle and its ancient reception, a companion, </a:t>
            </a:r>
            <a:r>
              <a:rPr lang="en-US" sz="2000" dirty="0" err="1" smtClean="0">
                <a:cs typeface="Arial" pitchFamily="34" charset="0"/>
              </a:rPr>
              <a:t>cambridge</a:t>
            </a:r>
            <a:r>
              <a:rPr lang="en-US" sz="2000" dirty="0" smtClean="0">
                <a:cs typeface="Arial" pitchFamily="34" charset="0"/>
              </a:rPr>
              <a:t>, </a:t>
            </a:r>
            <a:r>
              <a:rPr lang="en-US" sz="2000" dirty="0" err="1" smtClean="0">
                <a:cs typeface="Arial" pitchFamily="34" charset="0"/>
              </a:rPr>
              <a:t>cambridge</a:t>
            </a:r>
            <a:r>
              <a:rPr lang="en-US" sz="2000" dirty="0" smtClean="0">
                <a:cs typeface="Arial" pitchFamily="34" charset="0"/>
              </a:rPr>
              <a:t> university press: 461 - 486</a:t>
            </a:r>
            <a:endParaRPr lang="el-GR" sz="3000" dirty="0">
              <a:cs typeface="Arial" pitchFamily="34" charset="0"/>
            </a:endParaRPr>
          </a:p>
        </p:txBody>
      </p:sp>
      <p:sp>
        <p:nvSpPr>
          <p:cNvPr id="3" name="2 - Υπότιτλος"/>
          <p:cNvSpPr>
            <a:spLocks noGrp="1"/>
          </p:cNvSpPr>
          <p:nvPr>
            <p:ph type="subTitle" idx="1"/>
          </p:nvPr>
        </p:nvSpPr>
        <p:spPr>
          <a:xfrm>
            <a:off x="533400" y="4511784"/>
            <a:ext cx="10667999" cy="1165116"/>
          </a:xfrm>
        </p:spPr>
        <p:txBody>
          <a:bodyPr>
            <a:normAutofit/>
          </a:bodyPr>
          <a:lstStyle/>
          <a:p>
            <a:r>
              <a:rPr lang="el-GR" dirty="0" smtClean="0"/>
              <a:t>Παναγιώτα </a:t>
            </a:r>
            <a:r>
              <a:rPr lang="el-GR" dirty="0" err="1" smtClean="0"/>
              <a:t>Ραγκαβάνη</a:t>
            </a:r>
            <a:endParaRPr lang="el-GR" dirty="0" smtClean="0"/>
          </a:p>
          <a:p>
            <a:r>
              <a:rPr lang="el-GR" dirty="0" smtClean="0"/>
              <a:t>Ιανουάριος 2019</a:t>
            </a:r>
          </a:p>
          <a:p>
            <a:r>
              <a:rPr lang="el-GR" dirty="0" smtClean="0"/>
              <a:t>Διδάσκων: Μ. Χριστόπουλος</a:t>
            </a:r>
          </a:p>
          <a:p>
            <a:r>
              <a:rPr lang="el-GR" dirty="0" smtClean="0"/>
              <a:t>ΠΜΣ 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0" y="1600200"/>
            <a:ext cx="12192000" cy="5257800"/>
          </a:xfrm>
        </p:spPr>
        <p:txBody>
          <a:bodyPr>
            <a:normAutofit/>
          </a:bodyPr>
          <a:lstStyle/>
          <a:p>
            <a:pPr>
              <a:buClr>
                <a:schemeClr val="accent2"/>
              </a:buClr>
              <a:buFontTx/>
              <a:buChar char="►"/>
            </a:pPr>
            <a:r>
              <a:rPr lang="el-GR" sz="2200" dirty="0" smtClean="0"/>
              <a:t> Δεν αποτελούν, ωστόσο, όλες οι ιστορίες προφανές τραγικό υλικό.</a:t>
            </a:r>
            <a:br>
              <a:rPr lang="el-GR" sz="2200" dirty="0" smtClean="0"/>
            </a:br>
            <a:r>
              <a:rPr lang="el-GR" sz="2200" dirty="0" smtClean="0"/>
              <a:t>4 από αυτές περιέχουν τον φόνο ενός στενού συγγενή, </a:t>
            </a:r>
            <a:br>
              <a:rPr lang="el-GR" sz="2200" dirty="0" smtClean="0"/>
            </a:br>
            <a:r>
              <a:rPr lang="el-GR" sz="2200" dirty="0" smtClean="0"/>
              <a:t>αλλά στις άλλες 3 (</a:t>
            </a:r>
            <a:r>
              <a:rPr lang="el-GR" sz="2200" i="1" dirty="0" smtClean="0"/>
              <a:t>Τήλεφος, Παλαμήδης, Φιλοκτήτης</a:t>
            </a:r>
            <a:r>
              <a:rPr lang="el-GR" sz="2200" dirty="0" smtClean="0"/>
              <a:t>) δεν διαπράττεται ούτε υπονοείται αυτός ο τρόμος. </a:t>
            </a:r>
            <a:br>
              <a:rPr lang="el-GR" sz="2200" dirty="0" smtClean="0"/>
            </a:br>
            <a:endParaRPr lang="el-GR" sz="2200" dirty="0" smtClean="0"/>
          </a:p>
          <a:p>
            <a:pPr>
              <a:buClr>
                <a:schemeClr val="accent2"/>
              </a:buClr>
              <a:buFontTx/>
              <a:buChar char="►"/>
            </a:pPr>
            <a:r>
              <a:rPr lang="el-GR" sz="2200" dirty="0" smtClean="0"/>
              <a:t>Ίσως απλά διαπιστώθηκε εμπειρικά ότι αυτές οι ιστορίες έφτιαχναν ένα καλό θέατρο. </a:t>
            </a:r>
            <a:br>
              <a:rPr lang="el-GR" sz="2200" dirty="0" smtClean="0"/>
            </a:br>
            <a:endParaRPr lang="el-GR" sz="2200" dirty="0" smtClean="0"/>
          </a:p>
          <a:p>
            <a:pPr>
              <a:buClr>
                <a:schemeClr val="accent2"/>
              </a:buClr>
              <a:buFontTx/>
              <a:buChar char="►"/>
            </a:pPr>
            <a:r>
              <a:rPr lang="el-GR" sz="2200" dirty="0" smtClean="0"/>
              <a:t>Όπως θα δούμε, τουλάχιστον μία από αυτές, η ιστορία του Παλαμήδη, έπρεπε να μετατραπεί εντελώς για τον στόχο αυτό, και το νέο της μοτίβο, που καθιερώθηκε από τον Αισχύλο , το ακολούθησαν στενά και οι δύο διάδοχοί του.</a:t>
            </a:r>
            <a:br>
              <a:rPr lang="el-GR" sz="2200" dirty="0" smtClean="0"/>
            </a:b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10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12821" y="1600200"/>
            <a:ext cx="11454063" cy="4572000"/>
          </a:xfrm>
        </p:spPr>
        <p:txBody>
          <a:bodyPr>
            <a:normAutofit/>
          </a:bodyPr>
          <a:lstStyle/>
          <a:p>
            <a:pPr>
              <a:buClr>
                <a:schemeClr val="accent2"/>
              </a:buClr>
              <a:buFontTx/>
              <a:buChar char="►"/>
            </a:pPr>
            <a:r>
              <a:rPr lang="el-GR" sz="2200" dirty="0" smtClean="0"/>
              <a:t> Σε κάθε περίπτωση, θα ήταν απαραίτητο να αναδιαμορφωθεί η επική ιστορία αρκετά,  ώστε να γίνει κατάλληλη για θεατρική παρουσίαση. </a:t>
            </a:r>
            <a:br>
              <a:rPr lang="el-GR" sz="2200" dirty="0" smtClean="0"/>
            </a:br>
            <a:endParaRPr lang="el-GR" sz="2200" dirty="0" smtClean="0"/>
          </a:p>
          <a:p>
            <a:pPr>
              <a:buClr>
                <a:schemeClr val="accent2"/>
              </a:buClr>
              <a:buFontTx/>
              <a:buChar char="►"/>
            </a:pPr>
            <a:r>
              <a:rPr lang="el-GR" sz="2200" dirty="0" smtClean="0"/>
              <a:t>Η αλλαγή από την αφήγηση στη μίμηση θα απαιτούσε να εκφέρουν  οι χαρακτήρες περισσότερα λόγια ακόμη και από αυτό που είχε κάνει ο ποιητής της </a:t>
            </a:r>
            <a:r>
              <a:rPr lang="el-GR" sz="2200" i="1" dirty="0" err="1" smtClean="0"/>
              <a:t>Ιλιάδας</a:t>
            </a:r>
            <a:r>
              <a:rPr lang="el-GR" sz="2200" dirty="0" smtClean="0"/>
              <a:t> , πέρα από τους Κυκλικούς ποιητές.</a:t>
            </a:r>
            <a:br>
              <a:rPr lang="el-GR" sz="2200" dirty="0" smtClean="0"/>
            </a:br>
            <a:endParaRPr lang="el-GR" sz="2200" dirty="0" smtClean="0"/>
          </a:p>
          <a:p>
            <a:pPr>
              <a:buClr>
                <a:schemeClr val="accent2"/>
              </a:buClr>
              <a:buFontTx/>
              <a:buChar char="►"/>
            </a:pPr>
            <a:r>
              <a:rPr lang="el-GR" sz="2200" dirty="0" smtClean="0"/>
              <a:t>Ο δραματουργός θα έπρεπε να επιλέξει για άμεση αναπαράσταση μόνο εκείνα τα τμήματα του επεισοδίου που το ακροατήριο θα μπορούσε λογικά να δεχτεί ως συνεχή δράση, κανονικά δηλαδή σε μία μόνο τοποθεσία, </a:t>
            </a:r>
            <a:br>
              <a:rPr lang="el-GR" sz="2200" dirty="0" smtClean="0"/>
            </a:br>
            <a:r>
              <a:rPr lang="el-GR" sz="2200" dirty="0" smtClean="0"/>
              <a:t>αναφέροντας προγενέστερα γεγονότα με τη μέθοδο της αναδρομικής αφήγησης </a:t>
            </a:r>
            <a:br>
              <a:rPr lang="el-GR" sz="2200" dirty="0" smtClean="0"/>
            </a:br>
            <a:r>
              <a:rPr lang="el-GR" sz="2200" dirty="0" smtClean="0"/>
              <a:t>και γεγονότα που έλαβαν χώρα σε μέρος μακριά από την δραματική σκηνή μέσω των λόγων των αγγελιαφόρων και παρόμοιων μηχανισμών.</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11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288758" y="1600200"/>
            <a:ext cx="11598442" cy="4572000"/>
          </a:xfrm>
        </p:spPr>
        <p:txBody>
          <a:bodyPr/>
          <a:lstStyle/>
          <a:p>
            <a:pPr>
              <a:buClr>
                <a:schemeClr val="accent2"/>
              </a:buClr>
              <a:buFontTx/>
              <a:buChar char="►"/>
            </a:pPr>
            <a:r>
              <a:rPr lang="el-GR" dirty="0" smtClean="0"/>
              <a:t> </a:t>
            </a:r>
            <a:r>
              <a:rPr lang="el-GR" sz="2200" dirty="0" smtClean="0"/>
              <a:t>Και η ίδια η ιστορία ίσως χρειαζόταν αλλαγές για να παράσχει την ένταση και τον ενθουσιασμό , ή το έλεος και τον φόβο, που ήταν απαραίτητα για μια επιτυχημένη τραγωδία – η απλά για να προσφέρουν μια συνεχή αλληλουχία γεγονότων επαρκούς έκτασης και περιπλοκών για να δημιουργηθεί το δράμα.</a:t>
            </a:r>
            <a:br>
              <a:rPr lang="el-GR" sz="2200" dirty="0" smtClean="0"/>
            </a:br>
            <a:r>
              <a:rPr lang="el-GR" sz="2200" dirty="0" smtClean="0"/>
              <a:t/>
            </a:r>
            <a:br>
              <a:rPr lang="el-GR" sz="2200" dirty="0" smtClean="0"/>
            </a:br>
            <a:endParaRPr lang="el-GR" sz="2200" dirty="0" smtClean="0"/>
          </a:p>
          <a:p>
            <a:pPr>
              <a:buClr>
                <a:schemeClr val="accent2"/>
              </a:buClr>
              <a:buFontTx/>
              <a:buChar char="►"/>
            </a:pPr>
            <a:r>
              <a:rPr lang="el-GR" sz="2200" dirty="0" smtClean="0"/>
              <a:t>Συχνά δεν μπορούμε να δούμε ξεκάθαρα τα ίχνη αυτής της διαδικασίας, λόγω </a:t>
            </a:r>
            <a:r>
              <a:rPr lang="en-US" sz="2200" dirty="0" smtClean="0"/>
              <a:t> </a:t>
            </a:r>
            <a:r>
              <a:rPr lang="el-GR" sz="2200" dirty="0" smtClean="0"/>
              <a:t>της αποσπασματικότητας των πληροφοριών μας για μία ή περισσότερες σχετιζόμενες τραγωδίες, ή για το Κυκλικό τους πρότυπο, ή και για τα δύο. Κάποιες φορές, ωστόσο, είμαστε πιο τυχεροί.</a:t>
            </a:r>
            <a:endParaRPr lang="el-GR"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12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rtl="0"/>
            <a:r>
              <a:rPr lang="el-GR" sz="2800" b="1" u="sng" dirty="0" smtClean="0">
                <a:effectLst>
                  <a:outerShdw blurRad="38100" dist="38100" dir="2700000" algn="tl">
                    <a:srgbClr val="000000">
                      <a:alpha val="43137"/>
                    </a:srgbClr>
                  </a:outerShdw>
                </a:effectLst>
              </a:rPr>
              <a:t>3 ΕΠΕΙΣΟΔΙΑ ΑΠΟ ΤΑ </a:t>
            </a:r>
            <a:r>
              <a:rPr lang="el-GR" sz="2800" b="1" i="1" u="sng" dirty="0" smtClean="0">
                <a:effectLst>
                  <a:outerShdw blurRad="38100" dist="38100" dir="2700000" algn="tl">
                    <a:srgbClr val="000000">
                      <a:alpha val="43137"/>
                    </a:srgbClr>
                  </a:outerShdw>
                </a:effectLst>
              </a:rPr>
              <a:t>ΚΥΠΡΙΑ</a:t>
            </a:r>
            <a:endParaRPr lang="el-GR" sz="2800" b="1" i="1" u="sng" dirty="0">
              <a:effectLst>
                <a:outerShdw blurRad="38100" dist="38100" dir="2700000" algn="tl">
                  <a:srgbClr val="000000">
                    <a:alpha val="43137"/>
                  </a:srgbClr>
                </a:outerShdw>
              </a:effectLst>
            </a:endParaRPr>
          </a:p>
        </p:txBody>
      </p:sp>
      <p:sp>
        <p:nvSpPr>
          <p:cNvPr id="3" name="Σύμβολο κράτησης θέσης κειμένου 2"/>
          <p:cNvSpPr>
            <a:spLocks noGrp="1"/>
          </p:cNvSpPr>
          <p:nvPr>
            <p:ph type="body" idx="1"/>
          </p:nvPr>
        </p:nvSpPr>
        <p:spPr/>
        <p:txBody>
          <a:bodyPr rtlCol="0">
            <a:normAutofit/>
          </a:bodyPr>
          <a:lstStyle/>
          <a:p>
            <a:pPr rtl="0"/>
            <a:r>
              <a:rPr lang="el-GR" sz="2700" b="1" u="sng" dirty="0" smtClean="0">
                <a:effectLst>
                  <a:outerShdw blurRad="38100" dist="38100" dir="2700000" algn="tl">
                    <a:srgbClr val="000000">
                      <a:alpha val="43137"/>
                    </a:srgbClr>
                  </a:outerShdw>
                </a:effectLst>
              </a:rPr>
              <a:t>(</a:t>
            </a:r>
            <a:r>
              <a:rPr lang="en-US" sz="2700" b="1" u="sng" dirty="0" smtClean="0">
                <a:effectLst>
                  <a:outerShdw blurRad="38100" dist="38100" dir="2700000" algn="tl">
                    <a:srgbClr val="000000">
                      <a:alpha val="43137"/>
                    </a:srgbClr>
                  </a:outerShdw>
                </a:effectLst>
              </a:rPr>
              <a:t>4</a:t>
            </a:r>
            <a:r>
              <a:rPr lang="el-GR" sz="2700" b="1" u="sng" dirty="0" smtClean="0">
                <a:effectLst>
                  <a:outerShdw blurRad="38100" dist="38100" dir="2700000" algn="tl">
                    <a:srgbClr val="000000">
                      <a:alpha val="43137"/>
                    </a:srgbClr>
                  </a:outerShdw>
                </a:effectLst>
              </a:rPr>
              <a:t>65-</a:t>
            </a:r>
            <a:r>
              <a:rPr lang="en-US" sz="2700" b="1" u="sng" dirty="0" smtClean="0">
                <a:effectLst>
                  <a:outerShdw blurRad="38100" dist="38100" dir="2700000" algn="tl">
                    <a:srgbClr val="000000">
                      <a:alpha val="43137"/>
                    </a:srgbClr>
                  </a:outerShdw>
                </a:effectLst>
              </a:rPr>
              <a:t>4</a:t>
            </a:r>
            <a:r>
              <a:rPr lang="el-GR" sz="2700" b="1" u="sng" dirty="0" smtClean="0">
                <a:effectLst>
                  <a:outerShdw blurRad="38100" dist="38100" dir="2700000" algn="tl">
                    <a:srgbClr val="000000">
                      <a:alpha val="43137"/>
                    </a:srgbClr>
                  </a:outerShdw>
                </a:effectLst>
              </a:rPr>
              <a:t>67)</a:t>
            </a:r>
            <a:endParaRPr lang="el-GR" sz="2700" b="1" u="sng" dirty="0">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13</a:t>
            </a:fld>
            <a:endParaRPr lang="el-GR" noProof="0" dirty="0"/>
          </a:p>
        </p:txBody>
      </p:sp>
    </p:spTree>
    <p:extLst>
      <p:ext uri="{BB962C8B-B14F-4D97-AF65-F5344CB8AC3E}">
        <p14:creationId xmlns:p14="http://schemas.microsoft.com/office/powerpoint/2010/main" val="132884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b="1" u="sng" dirty="0">
              <a:effectLst>
                <a:outerShdw blurRad="38100" dist="38100" dir="2700000" algn="tl">
                  <a:srgbClr val="000000">
                    <a:alpha val="43137"/>
                  </a:srgbClr>
                </a:outerShdw>
              </a:effectLst>
            </a:endParaRPr>
          </a:p>
        </p:txBody>
      </p:sp>
      <p:sp>
        <p:nvSpPr>
          <p:cNvPr id="9" name="8 - Θέση περιεχομένου"/>
          <p:cNvSpPr>
            <a:spLocks noGrp="1"/>
          </p:cNvSpPr>
          <p:nvPr>
            <p:ph idx="1"/>
          </p:nvPr>
        </p:nvSpPr>
        <p:spPr>
          <a:xfrm>
            <a:off x="0" y="1347537"/>
            <a:ext cx="12192000" cy="5510463"/>
          </a:xfrm>
        </p:spPr>
        <p:txBody>
          <a:bodyPr>
            <a:normAutofit/>
          </a:bodyPr>
          <a:lstStyle/>
          <a:p>
            <a:pPr>
              <a:buClr>
                <a:schemeClr val="accent2"/>
              </a:buClr>
            </a:pPr>
            <a:r>
              <a:rPr lang="el-GR" sz="2200" dirty="0" smtClean="0"/>
              <a:t> Για την </a:t>
            </a:r>
            <a:r>
              <a:rPr lang="el-GR" sz="2200" b="1" dirty="0" smtClean="0"/>
              <a:t>θεραπεία του Τήλεφου</a:t>
            </a:r>
            <a:r>
              <a:rPr lang="el-GR" sz="2200" dirty="0" smtClean="0"/>
              <a:t>, </a:t>
            </a:r>
            <a:br>
              <a:rPr lang="el-GR" sz="2200" dirty="0" smtClean="0"/>
            </a:br>
            <a:r>
              <a:rPr lang="el-GR" sz="2200" dirty="0" smtClean="0"/>
              <a:t>στην περίληψη των </a:t>
            </a:r>
            <a:r>
              <a:rPr lang="el-GR" sz="2200" i="1" dirty="0" smtClean="0"/>
              <a:t>Κυπρίων</a:t>
            </a:r>
            <a:r>
              <a:rPr lang="el-GR" sz="2200" dirty="0" smtClean="0"/>
              <a:t> του Πρόκλου, μαθαίνουμε μόνο ότι ο Τήλεφος, καθοδηγούμενος από έναν χρησμό, ήρθε στο Άργος, και ο Αχιλλέας τον θεράπευσε σε αντάλλαγμα μιας υπόσχεσης ότι θα καθοδηγούσε τον στόλο στο ταξίδι του στην Τροία (μια πολύ σημαντική λειτουργία, λαμβάνοντας υπόψη το καταστροφικό τους λάθος στην πρώτη απόπειρα να αποπλεύσουν).</a:t>
            </a:r>
            <a:r>
              <a:rPr lang="en-US" sz="2200" dirty="0" smtClean="0"/>
              <a:t/>
            </a:r>
            <a:br>
              <a:rPr lang="en-US" sz="2200" dirty="0" smtClean="0"/>
            </a:br>
            <a:endParaRPr lang="en-US" sz="2200" dirty="0" smtClean="0"/>
          </a:p>
          <a:p>
            <a:pPr>
              <a:buClr>
                <a:schemeClr val="accent2"/>
              </a:buClr>
            </a:pPr>
            <a:r>
              <a:rPr lang="el-GR" sz="2200" dirty="0" smtClean="0"/>
              <a:t>Το αποτέλεσμα εδώ μοιάζει σαν μια ξεκάθαρη συμφωνία που προσφέρει και στις δύο πλευρές πλεονεκτήματα.</a:t>
            </a:r>
            <a:br>
              <a:rPr lang="el-GR" sz="2200" dirty="0" smtClean="0"/>
            </a:br>
            <a:endParaRPr lang="el-GR" sz="2200" dirty="0" smtClean="0"/>
          </a:p>
          <a:p>
            <a:pPr>
              <a:buClr>
                <a:schemeClr val="accent2"/>
              </a:buClr>
            </a:pPr>
            <a:r>
              <a:rPr lang="el-GR" sz="2200" dirty="0" smtClean="0"/>
              <a:t>Ακόμη, ξέρουμε ότι στο έργο του Ευριπίδη ο Τήλεφος σε κάποια σκηνή άρπαξε το βρέφος Ορέστη σαν όμηρο και απείλησε να τον σκοτώσει, αν οι Έλληνες αρνούνταν να θεραπεύσουν την πληγή του. Υπάρχουν τόσο </a:t>
            </a:r>
            <a:r>
              <a:rPr lang="el-GR" sz="2200" dirty="0" err="1" smtClean="0"/>
              <a:t>κειμενικές</a:t>
            </a:r>
            <a:r>
              <a:rPr lang="el-GR" sz="2200" dirty="0" smtClean="0"/>
              <a:t> όσο και καλλιτεχνικές αποδείξεις ότι ήδη υπήρχε μια παρόμοια σκηνή στο έργο του Αισχύλου τουλάχιστον  20 χρόνια νωρίτερα.</a:t>
            </a:r>
          </a:p>
          <a:p>
            <a:pPr>
              <a:buClr>
                <a:schemeClr val="accent2"/>
              </a:buClr>
            </a:pPr>
            <a:endParaRPr lang="el-GR" sz="2200" dirty="0"/>
          </a:p>
        </p:txBody>
      </p:sp>
      <p:sp>
        <p:nvSpPr>
          <p:cNvPr id="7" name="6 - Θέση αριθμού διαφάνειας"/>
          <p:cNvSpPr>
            <a:spLocks noGrp="1"/>
          </p:cNvSpPr>
          <p:nvPr>
            <p:ph type="sldNum" sz="quarter" idx="12"/>
          </p:nvPr>
        </p:nvSpPr>
        <p:spPr/>
        <p:txBody>
          <a:bodyPr/>
          <a:lstStyle/>
          <a:p>
            <a:pPr rtl="0"/>
            <a:fld id="{0FF54DE5-C571-48E8-A5BC-B369434E2F44}" type="slidenum">
              <a:rPr lang="el-GR" noProof="0" smtClean="0"/>
              <a:pPr rtl="0"/>
              <a:t>14</a:t>
            </a:fld>
            <a:endParaRPr lang="el-GR" noProof="0" dirty="0"/>
          </a:p>
        </p:txBody>
      </p:sp>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4" name="3 - Θέση περιεχομένου"/>
          <p:cNvSpPr>
            <a:spLocks noGrp="1"/>
          </p:cNvSpPr>
          <p:nvPr>
            <p:ph idx="1"/>
          </p:nvPr>
        </p:nvSpPr>
        <p:spPr>
          <a:xfrm>
            <a:off x="336884" y="1600200"/>
            <a:ext cx="11550316" cy="4572000"/>
          </a:xfrm>
        </p:spPr>
        <p:txBody>
          <a:bodyPr>
            <a:normAutofit/>
          </a:bodyPr>
          <a:lstStyle/>
          <a:p>
            <a:pPr>
              <a:buClr>
                <a:schemeClr val="accent2"/>
              </a:buClr>
            </a:pPr>
            <a:r>
              <a:rPr lang="el-GR" sz="2200" dirty="0" smtClean="0"/>
              <a:t>Αν είναι έτσι, θα φαινόταν πως η επινόηση του Αισχύλου, επιτυχημένη καθώς ήταν,  συνέβη ώστε να θεωρηθεί (στην Αθήνα τουλάχιστον) μέρος της κανονικής μορφής (</a:t>
            </a:r>
            <a:r>
              <a:rPr lang="en-US" sz="2200" dirty="0" smtClean="0"/>
              <a:t>canonical form) </a:t>
            </a:r>
            <a:r>
              <a:rPr lang="el-GR" sz="2200" dirty="0" smtClean="0"/>
              <a:t>του μύθου, και ότι ο Ευριπίδης, όταν δημιούργησε το δικό του έργο, δεν το θεώρησε πια σαν να ήταν τα </a:t>
            </a:r>
            <a:r>
              <a:rPr lang="el-GR" sz="2200" i="1" dirty="0" smtClean="0"/>
              <a:t>Κύπρια</a:t>
            </a:r>
            <a:r>
              <a:rPr lang="el-GR" sz="2200" dirty="0" smtClean="0"/>
              <a:t> τροποποιημένα, αλλά σαν να ήταν ο Αισχύλος τροποποιημένος.</a:t>
            </a:r>
            <a:br>
              <a:rPr lang="el-GR" sz="2200" dirty="0" smtClean="0"/>
            </a:br>
            <a:endParaRPr lang="el-GR" sz="2200" dirty="0" smtClean="0"/>
          </a:p>
          <a:p>
            <a:pPr>
              <a:buClr>
                <a:schemeClr val="accent2"/>
              </a:buClr>
            </a:pPr>
            <a:r>
              <a:rPr lang="el-GR" sz="2200" dirty="0" smtClean="0"/>
              <a:t>Θα δούμε αργότερα ότι αυτή είναι συχνά η θέση που καταλαμβάνει ο Ευριπίδης σε σχέση με τους προκατόχους του.</a:t>
            </a:r>
            <a:endParaRPr lang="el-GR" sz="2200" dirty="0"/>
          </a:p>
        </p:txBody>
      </p:sp>
      <p:sp>
        <p:nvSpPr>
          <p:cNvPr id="3" name="2 - Θέση αριθμού διαφάνειας"/>
          <p:cNvSpPr>
            <a:spLocks noGrp="1"/>
          </p:cNvSpPr>
          <p:nvPr>
            <p:ph type="sldNum" sz="quarter" idx="12"/>
          </p:nvPr>
        </p:nvSpPr>
        <p:spPr/>
        <p:txBody>
          <a:bodyPr/>
          <a:lstStyle/>
          <a:p>
            <a:pPr rtl="0"/>
            <a:fld id="{0FF54DE5-C571-48E8-A5BC-B369434E2F44}" type="slidenum">
              <a:rPr lang="el-GR" noProof="0" smtClean="0"/>
              <a:pPr rtl="0"/>
              <a:t>15</a:t>
            </a:fld>
            <a:endParaRPr lang="el-GR" noProof="0" dirty="0"/>
          </a:p>
        </p:txBody>
      </p:sp>
    </p:spTree>
    <p:extLst>
      <p:ext uri="{BB962C8B-B14F-4D97-AF65-F5344CB8AC3E}">
        <p14:creationId xmlns:p14="http://schemas.microsoft.com/office/powerpoint/2010/main" val="1527004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4" name="3 - Θέση περιεχομένου"/>
          <p:cNvSpPr>
            <a:spLocks noGrp="1"/>
          </p:cNvSpPr>
          <p:nvPr>
            <p:ph idx="1"/>
          </p:nvPr>
        </p:nvSpPr>
        <p:spPr>
          <a:xfrm>
            <a:off x="0" y="1443789"/>
            <a:ext cx="12192000" cy="4728411"/>
          </a:xfrm>
        </p:spPr>
        <p:txBody>
          <a:bodyPr>
            <a:normAutofit/>
          </a:bodyPr>
          <a:lstStyle/>
          <a:p>
            <a:pPr>
              <a:buClr>
                <a:schemeClr val="accent2"/>
              </a:buClr>
            </a:pPr>
            <a:r>
              <a:rPr lang="el-GR" sz="2200" dirty="0" smtClean="0"/>
              <a:t>Στα έργα </a:t>
            </a:r>
            <a:r>
              <a:rPr lang="el-GR" sz="2200" i="1" dirty="0" smtClean="0"/>
              <a:t>Ιφιγένεια</a:t>
            </a:r>
            <a:r>
              <a:rPr lang="el-GR" sz="2200" dirty="0" smtClean="0"/>
              <a:t> και </a:t>
            </a:r>
            <a:r>
              <a:rPr lang="el-GR" sz="2200" i="1" dirty="0" smtClean="0"/>
              <a:t>Παλαμήδης</a:t>
            </a:r>
            <a:r>
              <a:rPr lang="el-GR" sz="2200" dirty="0" smtClean="0"/>
              <a:t>, επίσης,</a:t>
            </a:r>
            <a:br>
              <a:rPr lang="el-GR" sz="2200" dirty="0" smtClean="0"/>
            </a:br>
            <a:r>
              <a:rPr lang="el-GR" sz="2200" dirty="0" smtClean="0"/>
              <a:t>ο Αισχύλος φαίνεται να έχει θέσει το τραγικό μοτίβο.</a:t>
            </a:r>
            <a:br>
              <a:rPr lang="el-GR" sz="2200" dirty="0" smtClean="0"/>
            </a:br>
            <a:endParaRPr lang="el-GR" sz="2200" dirty="0" smtClean="0"/>
          </a:p>
          <a:p>
            <a:pPr>
              <a:buClr>
                <a:schemeClr val="accent2"/>
              </a:buClr>
            </a:pPr>
            <a:r>
              <a:rPr lang="el-GR" sz="2200" dirty="0" smtClean="0"/>
              <a:t>Στα Κύπρια δεν υπάρχει λόγος να πιστέψουμε ότι η μητέρα της Ιφιγένειας, η Κλυταιμνήστρα, ήρθε μαζί της στην Αυλίδα. </a:t>
            </a:r>
          </a:p>
          <a:p>
            <a:pPr>
              <a:buClr>
                <a:schemeClr val="accent2"/>
              </a:buClr>
            </a:pPr>
            <a:r>
              <a:rPr lang="el-GR" sz="2200" dirty="0" smtClean="0"/>
              <a:t>Ο Αισχύλος, όμως, ο Σοφοκλής και ο Ευριπίδης, όλοι φαίνεται να αισθάνθηκαν ότι ένας από τους καλύτερους τρόπους να επωφεληθούν από την ιστορία ήταν να την παρουσιάσουν εν μέρει μέσα από τα μάτια μιας γυναίκας η οποία, όπως γνώριζε και το ακροατήριο, θα έπαιρνε μια μέρα την εκδίκησή της για αυτό που ετοιμαζόταν να κάνει ο σύζυγός της.</a:t>
            </a:r>
          </a:p>
          <a:p>
            <a:pPr>
              <a:buClr>
                <a:schemeClr val="accent2"/>
              </a:buClr>
            </a:pPr>
            <a:endParaRPr lang="el-GR" sz="2200" dirty="0"/>
          </a:p>
        </p:txBody>
      </p:sp>
      <p:sp>
        <p:nvSpPr>
          <p:cNvPr id="2" name="1 - Θέση αριθμού διαφάνειας"/>
          <p:cNvSpPr>
            <a:spLocks noGrp="1"/>
          </p:cNvSpPr>
          <p:nvPr>
            <p:ph type="sldNum" sz="quarter" idx="12"/>
          </p:nvPr>
        </p:nvSpPr>
        <p:spPr/>
        <p:txBody>
          <a:bodyPr/>
          <a:lstStyle/>
          <a:p>
            <a:pPr rtl="0"/>
            <a:fld id="{0FF54DE5-C571-48E8-A5BC-B369434E2F44}" type="slidenum">
              <a:rPr lang="el-GR" noProof="0" smtClean="0"/>
              <a:pPr rtl="0"/>
              <a:t>16</a:t>
            </a:fld>
            <a:endParaRPr lang="el-GR" noProof="0" dirty="0"/>
          </a:p>
        </p:txBody>
      </p:sp>
    </p:spTree>
    <p:extLst>
      <p:ext uri="{BB962C8B-B14F-4D97-AF65-F5344CB8AC3E}">
        <p14:creationId xmlns:p14="http://schemas.microsoft.com/office/powerpoint/2010/main" val="1800380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graphicFrame>
        <p:nvGraphicFramePr>
          <p:cNvPr id="9" name="8 - Θέση περιεχομένου"/>
          <p:cNvGraphicFramePr>
            <a:graphicFrameLocks noGrp="1"/>
          </p:cNvGraphicFramePr>
          <p:nvPr>
            <p:ph sz="half" idx="1"/>
          </p:nvPr>
        </p:nvGraphicFramePr>
        <p:xfrm>
          <a:off x="647700" y="1383630"/>
          <a:ext cx="10758237" cy="4535905"/>
        </p:xfrm>
        <a:graphic>
          <a:graphicData uri="http://schemas.openxmlformats.org/drawingml/2006/table">
            <a:tbl>
              <a:tblPr firstRow="1" bandRow="1">
                <a:tableStyleId>{5C22544A-7EE6-4342-B048-85BDC9FD1C3A}</a:tableStyleId>
              </a:tblPr>
              <a:tblGrid>
                <a:gridCol w="3586079"/>
                <a:gridCol w="3586079"/>
                <a:gridCol w="3586079"/>
              </a:tblGrid>
              <a:tr h="4535905">
                <a:tc>
                  <a:txBody>
                    <a:bodyPr/>
                    <a:lstStyle/>
                    <a:p>
                      <a:pPr>
                        <a:buClr>
                          <a:schemeClr val="accent2"/>
                        </a:buClr>
                        <a:buFont typeface="Wingdings" pitchFamily="2" charset="2"/>
                        <a:buChar char="§"/>
                      </a:pPr>
                      <a:r>
                        <a:rPr lang="el-GR" sz="2200" dirty="0" smtClean="0"/>
                        <a:t> </a:t>
                      </a:r>
                      <a:r>
                        <a:rPr lang="el-GR" sz="2200" b="0" dirty="0" smtClean="0">
                          <a:solidFill>
                            <a:schemeClr val="tx1"/>
                          </a:solidFill>
                        </a:rPr>
                        <a:t>Η</a:t>
                      </a:r>
                      <a:r>
                        <a:rPr lang="el-GR" sz="2200" b="0" baseline="0" dirty="0" smtClean="0">
                          <a:solidFill>
                            <a:schemeClr val="tx1"/>
                          </a:solidFill>
                        </a:rPr>
                        <a:t> μεταχείριση της Ιφιγένειας στην Αυλίδα από τον Ευριπίδη είναι πολύ γνωστή (και για αυτόν τον σκοπό δεν έχει σημασία πόσο μέρος του έργου είναι όντως έργο του Ευριπίδη).</a:t>
                      </a:r>
                      <a:endParaRPr lang="el-GR" sz="2200" dirty="0"/>
                    </a:p>
                  </a:txBody>
                  <a:tcPr>
                    <a:noFill/>
                  </a:tcPr>
                </a:tc>
                <a:tc>
                  <a:txBody>
                    <a:bodyPr/>
                    <a:lstStyle/>
                    <a:p>
                      <a:pPr>
                        <a:buClr>
                          <a:schemeClr val="accent2"/>
                        </a:buClr>
                        <a:buFont typeface="Wingdings" pitchFamily="2" charset="2"/>
                        <a:buChar char="§"/>
                      </a:pPr>
                      <a:r>
                        <a:rPr lang="el-GR" sz="2200" b="0" dirty="0" smtClean="0">
                          <a:solidFill>
                            <a:schemeClr val="tx1"/>
                          </a:solidFill>
                        </a:rPr>
                        <a:t> Στο έργο του Αισχύλου</a:t>
                      </a:r>
                      <a:r>
                        <a:rPr lang="el-GR" sz="2200" b="0" baseline="0" dirty="0" smtClean="0">
                          <a:solidFill>
                            <a:schemeClr val="tx1"/>
                          </a:solidFill>
                        </a:rPr>
                        <a:t> κάποιος είπε: </a:t>
                      </a:r>
                      <a:br>
                        <a:rPr lang="el-GR" sz="2200" b="0" baseline="0" dirty="0" smtClean="0">
                          <a:solidFill>
                            <a:schemeClr val="tx1"/>
                          </a:solidFill>
                        </a:rPr>
                      </a:br>
                      <a:r>
                        <a:rPr lang="el-GR" sz="2200" b="0" baseline="0" dirty="0" smtClean="0">
                          <a:solidFill>
                            <a:schemeClr val="tx1"/>
                          </a:solidFill>
                        </a:rPr>
                        <a:t>‘δεν είναι σωστό να</a:t>
                      </a:r>
                      <a:r>
                        <a:rPr lang="en-US" sz="2200" b="0" baseline="0" dirty="0" smtClean="0">
                          <a:solidFill>
                            <a:schemeClr val="tx1"/>
                          </a:solidFill>
                        </a:rPr>
                        <a:t> </a:t>
                      </a:r>
                      <a:r>
                        <a:rPr lang="el-GR" sz="2200" b="0" baseline="0" dirty="0" smtClean="0">
                          <a:solidFill>
                            <a:schemeClr val="tx1"/>
                          </a:solidFill>
                        </a:rPr>
                        <a:t>διασύρουμε γυναίκες’ – κάτι το οποίο ακούγεται σαν να ήταν τα λόγια μιας γυναίκας σίγουρης για τον εαυτό της, που αρνείται να είναι υποδουλωμένη στους άνδρες, όμοια με την Κλυταιμνήστρα του έργου </a:t>
                      </a:r>
                      <a:r>
                        <a:rPr lang="el-GR" sz="2200" b="0" i="1" baseline="0" dirty="0" smtClean="0">
                          <a:solidFill>
                            <a:schemeClr val="tx1"/>
                          </a:solidFill>
                        </a:rPr>
                        <a:t>Αγαμέμνων</a:t>
                      </a:r>
                      <a:r>
                        <a:rPr lang="el-GR" sz="2200" b="0" baseline="0" dirty="0" smtClean="0">
                          <a:solidFill>
                            <a:schemeClr val="tx1"/>
                          </a:solidFill>
                        </a:rPr>
                        <a:t>.</a:t>
                      </a:r>
                      <a:endParaRPr lang="el-GR" sz="2200" b="0" dirty="0">
                        <a:solidFill>
                          <a:schemeClr val="tx1"/>
                        </a:solidFill>
                      </a:endParaRPr>
                    </a:p>
                  </a:txBody>
                  <a:tcPr>
                    <a:noFill/>
                  </a:tcPr>
                </a:tc>
                <a:tc>
                  <a:txBody>
                    <a:bodyPr/>
                    <a:lstStyle/>
                    <a:p>
                      <a:pPr>
                        <a:buClr>
                          <a:schemeClr val="accent2"/>
                        </a:buClr>
                        <a:buFont typeface="Wingdings" pitchFamily="2" charset="2"/>
                        <a:buChar char="§"/>
                      </a:pPr>
                      <a:r>
                        <a:rPr lang="el-GR" sz="2200" b="0" dirty="0" smtClean="0">
                          <a:solidFill>
                            <a:schemeClr val="tx1"/>
                          </a:solidFill>
                        </a:rPr>
                        <a:t>Στο έργο</a:t>
                      </a:r>
                      <a:r>
                        <a:rPr lang="el-GR" sz="2200" b="0" baseline="0" dirty="0" smtClean="0">
                          <a:solidFill>
                            <a:schemeClr val="tx1"/>
                          </a:solidFill>
                        </a:rPr>
                        <a:t> του Σοφοκλή φαίνεται ότι η Κλυταιμνήστρα αναλαμβάνει δράση με διαφορετικό τρόπο, που, πράγματι, θα μπορούσε να θεωρηθεί ότι υπονοείται (και ίσως ξεκάθαρα) στην επική αναφορά. </a:t>
                      </a:r>
                      <a:endParaRPr lang="el-GR" sz="2200" b="0" dirty="0">
                        <a:solidFill>
                          <a:schemeClr val="tx1"/>
                        </a:solidFill>
                      </a:endParaRPr>
                    </a:p>
                  </a:txBody>
                  <a:tcPr>
                    <a:noFill/>
                  </a:tcPr>
                </a:tc>
              </a:tr>
            </a:tbl>
          </a:graphicData>
        </a:graphic>
      </p:graphicFrame>
      <p:sp>
        <p:nvSpPr>
          <p:cNvPr id="7" name="6 - Θέση περιεχομένου"/>
          <p:cNvSpPr>
            <a:spLocks noGrp="1"/>
          </p:cNvSpPr>
          <p:nvPr>
            <p:ph sz="half" idx="2"/>
          </p:nvPr>
        </p:nvSpPr>
        <p:spPr>
          <a:xfrm>
            <a:off x="11790947" y="1600200"/>
            <a:ext cx="72190" cy="4571999"/>
          </a:xfrm>
        </p:spPr>
        <p:txBody>
          <a:bodyPr/>
          <a:lstStyle/>
          <a:p>
            <a:endParaRPr lang="el-GR" dirty="0"/>
          </a:p>
        </p:txBody>
      </p:sp>
      <p:sp>
        <p:nvSpPr>
          <p:cNvPr id="5" name="4 - Θέση αριθμού διαφάνειας"/>
          <p:cNvSpPr>
            <a:spLocks noGrp="1"/>
          </p:cNvSpPr>
          <p:nvPr>
            <p:ph type="sldNum" sz="quarter" idx="12"/>
          </p:nvPr>
        </p:nvSpPr>
        <p:spPr/>
        <p:txBody>
          <a:bodyPr/>
          <a:lstStyle/>
          <a:p>
            <a:pPr rtl="0"/>
            <a:fld id="{0FF54DE5-C571-48E8-A5BC-B369434E2F44}" type="slidenum">
              <a:rPr lang="el-GR" noProof="0" smtClean="0"/>
              <a:pPr rtl="0"/>
              <a:t>17</a:t>
            </a:fld>
            <a:endParaRPr lang="el-GR" noProof="0" dirty="0"/>
          </a:p>
        </p:txBody>
      </p:sp>
    </p:spTree>
    <p:extLst>
      <p:ext uri="{BB962C8B-B14F-4D97-AF65-F5344CB8AC3E}">
        <p14:creationId xmlns:p14="http://schemas.microsoft.com/office/powerpoint/2010/main" val="3197023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7" name="6 - Θέση περιεχομένου"/>
          <p:cNvSpPr>
            <a:spLocks noGrp="1"/>
          </p:cNvSpPr>
          <p:nvPr>
            <p:ph idx="1"/>
          </p:nvPr>
        </p:nvSpPr>
        <p:spPr>
          <a:xfrm>
            <a:off x="0" y="1395663"/>
            <a:ext cx="12192000" cy="5462337"/>
          </a:xfrm>
        </p:spPr>
        <p:txBody>
          <a:bodyPr>
            <a:normAutofit/>
          </a:bodyPr>
          <a:lstStyle/>
          <a:p>
            <a:pPr>
              <a:buClr>
                <a:schemeClr val="accent2"/>
              </a:buClr>
            </a:pPr>
            <a:r>
              <a:rPr lang="el-GR" sz="2200" dirty="0" smtClean="0"/>
              <a:t>Δύο μυθογραφικές αναφορές (</a:t>
            </a:r>
            <a:r>
              <a:rPr lang="en-US" sz="2200" dirty="0" err="1" smtClean="0"/>
              <a:t>Hyg</a:t>
            </a:r>
            <a:r>
              <a:rPr lang="en-US" sz="2200" dirty="0" smtClean="0"/>
              <a:t>. </a:t>
            </a:r>
            <a:r>
              <a:rPr lang="en-US" sz="2200" i="1" dirty="0" err="1" smtClean="0"/>
              <a:t>Fab</a:t>
            </a:r>
            <a:r>
              <a:rPr lang="en-US" sz="2200" dirty="0" smtClean="0"/>
              <a:t>. 98 </a:t>
            </a:r>
            <a:r>
              <a:rPr lang="el-GR" sz="2200" dirty="0" smtClean="0"/>
              <a:t>και </a:t>
            </a:r>
            <a:r>
              <a:rPr lang="en-US" sz="2200" dirty="0" smtClean="0"/>
              <a:t>Ps. </a:t>
            </a:r>
            <a:r>
              <a:rPr lang="en-US" sz="2200" dirty="0" err="1" smtClean="0"/>
              <a:t>Apollod</a:t>
            </a:r>
            <a:r>
              <a:rPr lang="en-US" sz="2200" dirty="0" smtClean="0"/>
              <a:t>. </a:t>
            </a:r>
            <a:r>
              <a:rPr lang="en-US" sz="2200" i="1" dirty="0" err="1" smtClean="0"/>
              <a:t>Epit</a:t>
            </a:r>
            <a:r>
              <a:rPr lang="en-US" sz="2200" dirty="0" smtClean="0"/>
              <a:t>. 3.22)</a:t>
            </a:r>
            <a:r>
              <a:rPr lang="el-GR" sz="2200" dirty="0" smtClean="0"/>
              <a:t> αναφέρουν ότι ο Οδυσσέας στάλθηκε στην Κλυταιμνήστρα (είτε μαζί με τον Διομήδη είτε με τον αγγελιαφόρο Ταλθύβιο), για να πάρει μαζί του την Ιφιγένεια, με την πρόφαση ότι επρόκειτο να παντρευτεί τον Αχιλλέα. </a:t>
            </a:r>
            <a:br>
              <a:rPr lang="el-GR" sz="2200" dirty="0" smtClean="0"/>
            </a:br>
            <a:endParaRPr lang="el-GR" sz="2200" dirty="0" smtClean="0"/>
          </a:p>
          <a:p>
            <a:pPr>
              <a:buClr>
                <a:schemeClr val="accent2"/>
              </a:buClr>
            </a:pPr>
            <a:r>
              <a:rPr lang="el-GR" sz="2200" dirty="0" smtClean="0"/>
              <a:t>Και σε έναν στίχο που αντλείται από τον Σοφοκλή (</a:t>
            </a:r>
            <a:r>
              <a:rPr lang="en-US" sz="2200" dirty="0" err="1" smtClean="0"/>
              <a:t>TrGF</a:t>
            </a:r>
            <a:r>
              <a:rPr lang="en-US" sz="2200" dirty="0" smtClean="0"/>
              <a:t> F 305) </a:t>
            </a:r>
            <a:r>
              <a:rPr lang="el-GR" sz="2200" dirty="0" smtClean="0"/>
              <a:t>είναι ο Οδυσσέας, μαθαίνουμε, που συγχαίρει την Κλυταιμνήστρα </a:t>
            </a:r>
            <a:r>
              <a:rPr lang="el-GR" sz="2200" dirty="0" err="1" smtClean="0"/>
              <a:t>επείδή</a:t>
            </a:r>
            <a:r>
              <a:rPr lang="el-GR" sz="2200" dirty="0" smtClean="0"/>
              <a:t> ‘έχει κερδίσει την ανώτερη θέση ανάμεσα στις νόμιμες συζύγους’’. </a:t>
            </a:r>
          </a:p>
          <a:p>
            <a:pPr>
              <a:buClr>
                <a:schemeClr val="accent2"/>
              </a:buClr>
            </a:pPr>
            <a:r>
              <a:rPr lang="el-GR" sz="2200" dirty="0" smtClean="0"/>
              <a:t>Φαίνεται, επομένως, ότι το έργο του Σοφοκλή τοποθετήθηκε στο Άργος/Μυκήνες και είχε στο επίκεντρο να πειστεί η Κλυταιμνήστρα. Η ίδια η Ιφιγένεια πρέπει και αυτή να έπαιζε σημαντικό ρόλο (ήταν, άλλωστε, το όνομα του χαρακτήρα της ο τίτλος), </a:t>
            </a:r>
          </a:p>
          <a:p>
            <a:pPr>
              <a:buClr>
                <a:schemeClr val="accent2"/>
              </a:buClr>
            </a:pPr>
            <a:r>
              <a:rPr lang="el-GR" sz="2200" dirty="0" smtClean="0"/>
              <a:t>αλλά σε αντίθεση με την Ιφιγένεια του Ευριπίδη (και ίσως του Αισχύλου) θα είχε δράσει έτσι χωρίς να ξέρει ποια ήταν η μοίρα που την περίμενε, εκτός αν κάποιος από τους συντρόφους του Οδυσσέα της είχε αποκαλύψει την αλήθεια. </a:t>
            </a:r>
          </a:p>
        </p:txBody>
      </p:sp>
      <p:sp>
        <p:nvSpPr>
          <p:cNvPr id="5" name="4 - Θέση αριθμού διαφάνειας"/>
          <p:cNvSpPr>
            <a:spLocks noGrp="1"/>
          </p:cNvSpPr>
          <p:nvPr>
            <p:ph type="sldNum" sz="quarter" idx="12"/>
          </p:nvPr>
        </p:nvSpPr>
        <p:spPr/>
        <p:txBody>
          <a:bodyPr/>
          <a:lstStyle/>
          <a:p>
            <a:pPr rtl="0"/>
            <a:fld id="{0FF54DE5-C571-48E8-A5BC-B369434E2F44}" type="slidenum">
              <a:rPr lang="el-GR" noProof="0" smtClean="0"/>
              <a:pPr rtl="0"/>
              <a:t>18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3" name="2 - Θέση περιεχομένου"/>
          <p:cNvSpPr>
            <a:spLocks noGrp="1"/>
          </p:cNvSpPr>
          <p:nvPr>
            <p:ph idx="1"/>
          </p:nvPr>
        </p:nvSpPr>
        <p:spPr>
          <a:xfrm>
            <a:off x="312821" y="1600200"/>
            <a:ext cx="11478126" cy="4572000"/>
          </a:xfrm>
        </p:spPr>
        <p:txBody>
          <a:bodyPr>
            <a:normAutofit/>
          </a:bodyPr>
          <a:lstStyle/>
          <a:p>
            <a:pPr>
              <a:buClr>
                <a:schemeClr val="accent2"/>
              </a:buClr>
            </a:pPr>
            <a:r>
              <a:rPr lang="el-GR" sz="2200" dirty="0" smtClean="0"/>
              <a:t>Ξέρουμε πώς παρουσιάζεται </a:t>
            </a:r>
            <a:r>
              <a:rPr lang="el-GR" sz="2200" b="1" dirty="0" smtClean="0"/>
              <a:t>η δολοφονία του Παλαμήδη </a:t>
            </a:r>
            <a:r>
              <a:rPr lang="el-GR" sz="2200" dirty="0" smtClean="0"/>
              <a:t>στα </a:t>
            </a:r>
            <a:r>
              <a:rPr lang="el-GR" sz="2200" i="1" dirty="0" smtClean="0"/>
              <a:t>Κύπρια</a:t>
            </a:r>
            <a:r>
              <a:rPr lang="el-GR" sz="2200" dirty="0" smtClean="0"/>
              <a:t>:</a:t>
            </a:r>
            <a:br>
              <a:rPr lang="el-GR" sz="2200" dirty="0" smtClean="0"/>
            </a:br>
            <a:r>
              <a:rPr lang="el-GR" sz="2200" dirty="0" smtClean="0"/>
              <a:t>πνίγηκε από τον Διομήδη και τον Οδυσσέα όταν είχε  εξορμήσει για ψάρεμα ( </a:t>
            </a:r>
            <a:r>
              <a:rPr lang="en-US" sz="2200" dirty="0" smtClean="0"/>
              <a:t>PEG F30 = F 20 D. = F 27 W.).</a:t>
            </a:r>
          </a:p>
          <a:p>
            <a:pPr>
              <a:buClr>
                <a:schemeClr val="accent2"/>
              </a:buClr>
            </a:pPr>
            <a:r>
              <a:rPr lang="el-GR" sz="2200" dirty="0" smtClean="0"/>
              <a:t>Θα μπορούσε εύλογα να αναρωτηθεί κανείς για ποιον λόγο ένας ήρωας τόσο έξυπνος πήρε το ρίσκο να ανέβει στη βάρκα μαζί με δύο άνδρες, ο ένας εκ των οποίων, τουλάχιστον, ήταν παλιός εχθρός του. Ο Κυκλικός ποιητής, όμως, θα μπορούσε να έχει δώσει και την εξήγηση (π.χ. ότι ο Οδυσσέας είχε προσποιηθεί συμφιλίωση</a:t>
            </a:r>
            <a:r>
              <a:rPr lang="en-US" sz="2200" dirty="0" smtClean="0"/>
              <a:t> </a:t>
            </a:r>
            <a:r>
              <a:rPr lang="el-GR" sz="2200" dirty="0" smtClean="0"/>
              <a:t>ή ότι ο Παλαμήδης είχε βγει μόνος του και οι δολοφόνοι του πήραν μια άλλη βάρκα και τον αναχαίτισαν).</a:t>
            </a:r>
            <a:br>
              <a:rPr lang="el-GR" sz="2200" dirty="0" smtClean="0"/>
            </a:br>
            <a:endParaRPr lang="el-GR" sz="2200" dirty="0" smtClean="0"/>
          </a:p>
          <a:p>
            <a:pPr>
              <a:buClr>
                <a:schemeClr val="accent2"/>
              </a:buClr>
            </a:pPr>
            <a:r>
              <a:rPr lang="el-GR" sz="2200" dirty="0" smtClean="0"/>
              <a:t>Σε κάθε περίπτωση, δεν ήταν αυτό ένα κατάλληλο σενάριο για ένα δράμα.</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19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l-GR" b="1" u="sng" dirty="0" smtClean="0">
                <a:effectLst>
                  <a:outerShdw blurRad="38100" dist="38100" dir="2700000" algn="tl">
                    <a:srgbClr val="000000">
                      <a:alpha val="43137"/>
                    </a:srgbClr>
                  </a:outerShdw>
                </a:effectLst>
              </a:rPr>
              <a:t>ΕΙΣΑΓΩΓΗ (461-465)</a:t>
            </a:r>
            <a:endParaRPr lang="el-GR" b="1" u="sng" dirty="0">
              <a:effectLst>
                <a:outerShdw blurRad="38100" dist="38100" dir="2700000" algn="tl">
                  <a:srgbClr val="000000">
                    <a:alpha val="43137"/>
                  </a:srgbClr>
                </a:outerShdw>
              </a:effectLst>
            </a:endParaRPr>
          </a:p>
        </p:txBody>
      </p:sp>
      <p:sp>
        <p:nvSpPr>
          <p:cNvPr id="14" name="Σύμβολο κράτησης θέσης περιεχομένου 13"/>
          <p:cNvSpPr>
            <a:spLocks noGrp="1"/>
          </p:cNvSpPr>
          <p:nvPr>
            <p:ph idx="1"/>
          </p:nvPr>
        </p:nvSpPr>
        <p:spPr>
          <a:xfrm>
            <a:off x="360947" y="1371601"/>
            <a:ext cx="11831053" cy="5486400"/>
          </a:xfrm>
        </p:spPr>
        <p:txBody>
          <a:bodyPr rtlCol="0">
            <a:normAutofit/>
          </a:bodyPr>
          <a:lstStyle/>
          <a:p>
            <a:pPr rtl="0">
              <a:buClr>
                <a:schemeClr val="accent2"/>
              </a:buClr>
              <a:buFontTx/>
              <a:buChar char="►"/>
            </a:pPr>
            <a:r>
              <a:rPr lang="el-GR" sz="2200" dirty="0" smtClean="0"/>
              <a:t>Στο 23</a:t>
            </a:r>
            <a:r>
              <a:rPr lang="el-GR" sz="2200" baseline="30000" dirty="0" smtClean="0"/>
              <a:t>ο</a:t>
            </a:r>
            <a:r>
              <a:rPr lang="el-GR" sz="2200" dirty="0" smtClean="0"/>
              <a:t> κεφάλαιο της </a:t>
            </a:r>
            <a:r>
              <a:rPr lang="el-GR" sz="2200" i="1" dirty="0" smtClean="0"/>
              <a:t>Ποιητικής</a:t>
            </a:r>
            <a:r>
              <a:rPr lang="el-GR" sz="2200" dirty="0" smtClean="0"/>
              <a:t> του ο Αριστοτέλης ισχυρίζεται ότι ένα επικό έργο, όπως και μια τραγωδία, θα έπρεπε να συντίθενται γύρω από μία μόνο πράξη, που να αποτελεί ένα όλον, να είναι ολοκληρωμένη και που να έχει μία αρχή, μέση και τέλος (</a:t>
            </a:r>
            <a:r>
              <a:rPr lang="en-US" sz="2200" dirty="0" smtClean="0"/>
              <a:t>1459a20-1). </a:t>
            </a:r>
            <a:r>
              <a:rPr lang="el-GR" sz="2200" dirty="0" smtClean="0"/>
              <a:t/>
            </a:r>
            <a:br>
              <a:rPr lang="el-GR" sz="2200" dirty="0" smtClean="0"/>
            </a:br>
            <a:endParaRPr lang="el-GR" sz="2200" dirty="0" smtClean="0"/>
          </a:p>
          <a:p>
            <a:pPr rtl="0">
              <a:buClr>
                <a:schemeClr val="accent2"/>
              </a:buClr>
              <a:buFontTx/>
              <a:buChar char="►"/>
            </a:pPr>
            <a:r>
              <a:rPr lang="el-GR" sz="2200" dirty="0" smtClean="0"/>
              <a:t> Ο Αριστοτέλης επαινεί τον Όμηρο επειδή το αντιλήφθηκε αυτό και επειδή επέλεξε ως θέμα του ούτε καν το σύνολο του Τρωικού πολέμου, αλλά μόνο ένα συνεκτικό μέρος του (τα γεγονότα που προκύπτουν την διαμάχη ανάμεσα στον Αχιλλέα και τον Αγαμέμνονα):</a:t>
            </a:r>
            <a:br>
              <a:rPr lang="el-GR" sz="2200" dirty="0" smtClean="0"/>
            </a:br>
            <a:endParaRPr lang="el-GR" sz="2200" dirty="0" smtClean="0"/>
          </a:p>
          <a:p>
            <a:pPr>
              <a:buClr>
                <a:schemeClr val="accent2"/>
              </a:buClr>
              <a:buFontTx/>
              <a:buChar char="►"/>
            </a:pPr>
            <a:r>
              <a:rPr lang="el-GR" sz="2200" dirty="0" smtClean="0"/>
              <a:t>Αντίθετα, οι άλλοι επικοί ποιητές γράφουν ποιήματα για ένα πρόσωπο ή για μία χρονική περίοδο ή για μία πράξη, με πολλά όμως μέρη, όπως για παράδειγμα, ο ποιητής των </a:t>
            </a:r>
            <a:r>
              <a:rPr lang="el-GR" sz="2200" i="1" dirty="0" smtClean="0"/>
              <a:t>Κυπρίων</a:t>
            </a:r>
            <a:r>
              <a:rPr lang="el-GR" sz="2200" dirty="0" smtClean="0"/>
              <a:t> αλλά και της </a:t>
            </a:r>
            <a:r>
              <a:rPr lang="el-GR" sz="2200" i="1" dirty="0" smtClean="0"/>
              <a:t>Μικρής </a:t>
            </a:r>
            <a:r>
              <a:rPr lang="el-GR" sz="2200" i="1" dirty="0" err="1" smtClean="0"/>
              <a:t>Ιλιάδας</a:t>
            </a:r>
            <a:r>
              <a:rPr lang="el-GR" sz="2200" dirty="0" smtClean="0"/>
              <a:t>. Κατά συνέπεια, από την </a:t>
            </a:r>
            <a:r>
              <a:rPr lang="el-GR" sz="2200" i="1" dirty="0" err="1" smtClean="0"/>
              <a:t>Ιλιάδα</a:t>
            </a:r>
            <a:r>
              <a:rPr lang="el-GR" sz="2200" dirty="0" smtClean="0"/>
              <a:t> και την </a:t>
            </a:r>
            <a:r>
              <a:rPr lang="el-GR" sz="2200" i="1" dirty="0" smtClean="0"/>
              <a:t>Οδύσσεια</a:t>
            </a:r>
            <a:r>
              <a:rPr lang="el-GR" sz="2200" dirty="0" smtClean="0"/>
              <a:t> μπορούν να γίνουν, από την καθεμιά τους, μία ή, έστω, δύο μόνο τραγωδίες, ενώ από τα </a:t>
            </a:r>
            <a:r>
              <a:rPr lang="el-GR" sz="2200" i="1" dirty="0" smtClean="0"/>
              <a:t>Κύπρια</a:t>
            </a:r>
            <a:r>
              <a:rPr lang="el-GR" sz="2200" dirty="0" smtClean="0"/>
              <a:t> πολλές και από την </a:t>
            </a:r>
            <a:r>
              <a:rPr lang="el-GR" sz="2200" i="1" dirty="0" smtClean="0"/>
              <a:t>Μικρή </a:t>
            </a:r>
            <a:r>
              <a:rPr lang="el-GR" sz="2200" i="1" dirty="0" err="1" smtClean="0"/>
              <a:t>Ιλιάδα</a:t>
            </a:r>
            <a:r>
              <a:rPr lang="el-GR" sz="2200" i="1" dirty="0" smtClean="0"/>
              <a:t> </a:t>
            </a:r>
            <a:r>
              <a:rPr lang="el-GR" sz="2200" dirty="0" smtClean="0"/>
              <a:t>οκτώ,</a:t>
            </a:r>
            <a:r>
              <a:rPr lang="en-US" sz="2200" dirty="0" smtClean="0"/>
              <a:t> </a:t>
            </a:r>
            <a:r>
              <a:rPr lang="el-GR" sz="2200" dirty="0" smtClean="0"/>
              <a:t/>
            </a:r>
            <a:br>
              <a:rPr lang="el-GR" sz="2200" dirty="0" smtClean="0"/>
            </a:br>
            <a:r>
              <a:rPr lang="el-GR" sz="2200" dirty="0" smtClean="0"/>
              <a:t>για παράδειγμα</a:t>
            </a:r>
            <a:r>
              <a:rPr lang="el-GR" sz="2200" i="1" dirty="0" smtClean="0"/>
              <a:t>: Η κρίση των όπλων, Φιλοκτήτης, Νεοπτόλεμος, </a:t>
            </a:r>
            <a:r>
              <a:rPr lang="el-GR" sz="2200" i="1" dirty="0" err="1" smtClean="0"/>
              <a:t>Ευρύπυλος</a:t>
            </a:r>
            <a:r>
              <a:rPr lang="el-GR" sz="2200" i="1" dirty="0" smtClean="0"/>
              <a:t>, Ο Οδυσσέας ζητιάνος, Γυναίκες της Σπάρτης, Άλωση της Τροίας και Απόπλους</a:t>
            </a:r>
            <a:r>
              <a:rPr lang="el-GR" sz="2200" dirty="0" smtClean="0"/>
              <a:t/>
            </a:r>
            <a:br>
              <a:rPr lang="el-GR" sz="2200" dirty="0" smtClean="0"/>
            </a:br>
            <a:r>
              <a:rPr lang="el-GR" sz="2200" dirty="0" smtClean="0"/>
              <a:t>(ή πάνω από 8 στα χειρόγραφα = + </a:t>
            </a:r>
            <a:r>
              <a:rPr lang="el-GR" sz="2200" i="1" dirty="0" err="1" smtClean="0"/>
              <a:t>Σίνων</a:t>
            </a:r>
            <a:r>
              <a:rPr lang="el-GR" sz="2200" dirty="0" smtClean="0"/>
              <a:t> και </a:t>
            </a:r>
            <a:r>
              <a:rPr lang="el-GR" sz="2200" i="1" dirty="0" err="1" smtClean="0"/>
              <a:t>Τρωαδίτισσες</a:t>
            </a:r>
            <a:r>
              <a:rPr lang="el-GR" sz="2200" dirty="0" smtClean="0"/>
              <a:t>).</a:t>
            </a:r>
            <a:endParaRPr lang="en-US" sz="2200" dirty="0" smtClean="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a:t>
            </a:fld>
            <a:endParaRPr lang="el-GR" noProof="0" dirty="0"/>
          </a:p>
        </p:txBody>
      </p:sp>
    </p:spTree>
    <p:extLst>
      <p:ext uri="{BB962C8B-B14F-4D97-AF65-F5344CB8AC3E}">
        <p14:creationId xmlns:p14="http://schemas.microsoft.com/office/powerpoint/2010/main" val="1654255301"/>
      </p:ext>
    </p:extLst>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3" name="2 - Θέση περιεχομένου"/>
          <p:cNvSpPr>
            <a:spLocks noGrp="1"/>
          </p:cNvSpPr>
          <p:nvPr>
            <p:ph idx="1"/>
          </p:nvPr>
        </p:nvSpPr>
        <p:spPr>
          <a:xfrm>
            <a:off x="385011" y="1419726"/>
            <a:ext cx="11454063" cy="4981074"/>
          </a:xfrm>
        </p:spPr>
        <p:txBody>
          <a:bodyPr>
            <a:normAutofit lnSpcReduction="10000"/>
          </a:bodyPr>
          <a:lstStyle/>
          <a:p>
            <a:pPr>
              <a:buClr>
                <a:schemeClr val="accent2"/>
              </a:buClr>
            </a:pPr>
            <a:r>
              <a:rPr lang="el-GR" sz="2200" dirty="0" smtClean="0"/>
              <a:t>Διαθέτουμε 4 εκδοχές της ιστορίας:</a:t>
            </a:r>
            <a:br>
              <a:rPr lang="el-GR" sz="2200" dirty="0" smtClean="0"/>
            </a:br>
            <a:r>
              <a:rPr lang="el-GR" sz="2200" dirty="0" smtClean="0"/>
              <a:t>2 από μυθογράφους</a:t>
            </a:r>
            <a:br>
              <a:rPr lang="el-GR" sz="2200" dirty="0" smtClean="0"/>
            </a:br>
            <a:r>
              <a:rPr lang="el-GR" sz="2200" dirty="0" smtClean="0"/>
              <a:t> (</a:t>
            </a:r>
            <a:r>
              <a:rPr lang="en-US" sz="2200" dirty="0" err="1" smtClean="0"/>
              <a:t>Hygin</a:t>
            </a:r>
            <a:r>
              <a:rPr lang="en-US" sz="2200" dirty="0" smtClean="0"/>
              <a:t>. </a:t>
            </a:r>
            <a:r>
              <a:rPr lang="en-US" sz="2200" dirty="0" err="1" smtClean="0"/>
              <a:t>Fab</a:t>
            </a:r>
            <a:r>
              <a:rPr lang="en-US" sz="2200" dirty="0" smtClean="0"/>
              <a:t>. 105; Ps.-</a:t>
            </a:r>
            <a:r>
              <a:rPr lang="en-US" sz="2200" dirty="0" err="1" smtClean="0"/>
              <a:t>Apollod</a:t>
            </a:r>
            <a:r>
              <a:rPr lang="en-US" sz="2200" dirty="0" smtClean="0"/>
              <a:t>. </a:t>
            </a:r>
            <a:r>
              <a:rPr lang="en-US" sz="2200" dirty="0" err="1" smtClean="0"/>
              <a:t>Epit</a:t>
            </a:r>
            <a:r>
              <a:rPr lang="en-US" sz="2200" dirty="0" smtClean="0"/>
              <a:t>. 3.7–8</a:t>
            </a:r>
            <a:r>
              <a:rPr lang="el-GR" sz="2200" dirty="0" smtClean="0"/>
              <a:t>), </a:t>
            </a:r>
            <a:br>
              <a:rPr lang="el-GR" sz="2200" dirty="0" smtClean="0"/>
            </a:br>
            <a:r>
              <a:rPr lang="el-GR" sz="2200" dirty="0" smtClean="0"/>
              <a:t>2 από αρχαίους σχολιαστές του Ευριπίδη και του Βιργιλίου </a:t>
            </a:r>
            <a:br>
              <a:rPr lang="el-GR" sz="2200" dirty="0" smtClean="0"/>
            </a:br>
            <a:r>
              <a:rPr lang="el-GR" sz="2200" dirty="0" smtClean="0"/>
              <a:t>(Σ </a:t>
            </a:r>
            <a:r>
              <a:rPr lang="en-US" sz="2200" dirty="0" smtClean="0"/>
              <a:t>Eur. Or. 432; </a:t>
            </a:r>
            <a:r>
              <a:rPr lang="en-US" sz="2200" dirty="0" err="1" smtClean="0"/>
              <a:t>Servius</a:t>
            </a:r>
            <a:r>
              <a:rPr lang="en-US" sz="2200" dirty="0" smtClean="0"/>
              <a:t> on </a:t>
            </a:r>
            <a:r>
              <a:rPr lang="en-US" sz="2200" dirty="0" err="1" smtClean="0"/>
              <a:t>Virg</a:t>
            </a:r>
            <a:r>
              <a:rPr lang="en-US" sz="2200" dirty="0" smtClean="0"/>
              <a:t>. </a:t>
            </a:r>
            <a:r>
              <a:rPr lang="en-US" sz="2200" dirty="0" err="1" smtClean="0"/>
              <a:t>Aen</a:t>
            </a:r>
            <a:r>
              <a:rPr lang="en-US" sz="2200" dirty="0" smtClean="0"/>
              <a:t>. 2.81.</a:t>
            </a:r>
            <a:r>
              <a:rPr lang="el-GR" sz="2200" dirty="0" smtClean="0"/>
              <a:t>).</a:t>
            </a:r>
          </a:p>
          <a:p>
            <a:pPr>
              <a:buClr>
                <a:schemeClr val="accent2"/>
              </a:buClr>
            </a:pPr>
            <a:r>
              <a:rPr lang="el-GR" sz="2200" dirty="0" smtClean="0"/>
              <a:t>Αυτές φαίνονται εύκολα προσαρμόσιμες σε δραματική παρουσίαση και ευρέως, ίσως και ορθώς, πιστεύεται ότι όλες τους ανάγονται στις 3 τραγωδίες του 5</a:t>
            </a:r>
            <a:r>
              <a:rPr lang="el-GR" sz="2200" baseline="30000" dirty="0" smtClean="0"/>
              <a:t>ου</a:t>
            </a:r>
            <a:r>
              <a:rPr lang="el-GR" sz="2200" dirty="0" smtClean="0"/>
              <a:t> αιώνα.</a:t>
            </a:r>
            <a:endParaRPr lang="en-US" sz="2200" dirty="0" smtClean="0"/>
          </a:p>
          <a:p>
            <a:pPr>
              <a:buClr>
                <a:schemeClr val="accent2"/>
              </a:buClr>
            </a:pPr>
            <a:r>
              <a:rPr lang="el-GR" sz="2200" dirty="0" smtClean="0"/>
              <a:t>Αν είναι έτσι, ο Αισχύλος δημιούργησε μια νέα μορφή της ιστορίας που αποδείχτηκε τόσο αποτελεσματική ώστε και για τον Σοφοκλή και τον Ευριπίδη ήταν ευχάριστο να δημιουργήσουν παραλλαγές της και να την κάνουν πιο επιτηδευμένη:</a:t>
            </a:r>
          </a:p>
          <a:p>
            <a:pPr>
              <a:buClr>
                <a:schemeClr val="accent2"/>
              </a:buClr>
            </a:pPr>
            <a:r>
              <a:rPr lang="el-GR" sz="2200" dirty="0" smtClean="0"/>
              <a:t>Και στις 3 τραγωδίες ο Οδυσσέας, μόνος ή με συνεργούς, οργάνωσε τον φόνο του Παλαμήδη αφού τον καταδίκασε με τη κατηγορία της δήθεν προδοσίας, με τη βοήθεια πλαστών αποδείξεων</a:t>
            </a:r>
            <a:br>
              <a:rPr lang="el-GR" sz="2200" dirty="0" smtClean="0"/>
            </a:br>
            <a:r>
              <a:rPr lang="el-GR" sz="2200" dirty="0" smtClean="0"/>
              <a:t> (ένα γράμμα φερόμενο να έχει σταλεί στον, ή από τον, Τρώα βασιλιά και μια ποσότητα χρυσού τοποθετημένη στη σκηνή ή καλύβα του Παλαμήδη).</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3 ΕΠΕΙΣΟΔΙΑ ΑΠΌ ΤΑ ΚΥΠΡΙΑ</a:t>
            </a:r>
            <a:endParaRPr lang="el-GR" dirty="0"/>
          </a:p>
        </p:txBody>
      </p:sp>
      <p:sp>
        <p:nvSpPr>
          <p:cNvPr id="3" name="2 - Θέση περιεχομένου"/>
          <p:cNvSpPr>
            <a:spLocks noGrp="1"/>
          </p:cNvSpPr>
          <p:nvPr>
            <p:ph idx="1"/>
          </p:nvPr>
        </p:nvSpPr>
        <p:spPr>
          <a:xfrm>
            <a:off x="385011" y="1600200"/>
            <a:ext cx="11502189" cy="4572000"/>
          </a:xfrm>
        </p:spPr>
        <p:txBody>
          <a:bodyPr>
            <a:normAutofit/>
          </a:bodyPr>
          <a:lstStyle/>
          <a:p>
            <a:pPr>
              <a:buClr>
                <a:schemeClr val="accent2"/>
              </a:buClr>
            </a:pPr>
            <a:r>
              <a:rPr lang="el-GR" sz="2200" dirty="0" smtClean="0"/>
              <a:t>Έτσι, δόθηκε περιθώριο για μια δίκη που έφερε τους δύο αντιμέτωπους σε μία δικαστική διαμάχη μεταξύ των δύο </a:t>
            </a:r>
            <a:r>
              <a:rPr lang="el-GR" sz="2200" dirty="0" err="1" smtClean="0"/>
              <a:t>εξυπνοτέρων</a:t>
            </a:r>
            <a:r>
              <a:rPr lang="el-GR" sz="2200" dirty="0" smtClean="0"/>
              <a:t> στο Ελληνικό στράτευμα </a:t>
            </a:r>
          </a:p>
          <a:p>
            <a:pPr>
              <a:buClr>
                <a:schemeClr val="accent2"/>
              </a:buClr>
            </a:pPr>
            <a:r>
              <a:rPr lang="el-GR" sz="2200" dirty="0" smtClean="0"/>
              <a:t>-αν και στον Σοφοκλή φαίνεται ότι ο Οδυσσέας εξουδετέρωσε την ευφράδεια του αντιπάλου  μιλώντας ο ίδιος προς υπεράσπιση του Παλαμήδη και καταλήγοντας με την προσφορά να ψάξουν τη σκηνή του (μία προσφορά που φυσιολογικά μόνο ένας αθώος θα πρότεινε).</a:t>
            </a:r>
          </a:p>
          <a:p>
            <a:pPr>
              <a:buClr>
                <a:schemeClr val="accent2"/>
              </a:buClr>
            </a:pPr>
            <a:r>
              <a:rPr lang="el-GR" sz="2200" dirty="0" smtClean="0"/>
              <a:t>Στο τέλος του έργου του Αισχύλου, αλλά και του Ευριπίδη, ο πατέρας του Παλαμήδη , ο Ναύπλιος, ήρθε στην Τροία, απαιτώντας (επί </a:t>
            </a:r>
            <a:r>
              <a:rPr lang="el-GR" sz="2200" dirty="0" err="1" smtClean="0"/>
              <a:t>ματαίω</a:t>
            </a:r>
            <a:r>
              <a:rPr lang="el-GR" sz="2200" dirty="0" smtClean="0"/>
              <a:t>) να αποδοθεί δικαιοσύνη στον θάνατο του γιου του.</a:t>
            </a:r>
          </a:p>
          <a:p>
            <a:pPr>
              <a:buClr>
                <a:schemeClr val="accent2"/>
              </a:buClr>
            </a:pPr>
            <a:r>
              <a:rPr lang="el-GR" sz="2200" dirty="0" smtClean="0"/>
              <a:t>(Ο Σοφοκλής έφτιαξε ξεχωριστό έργο για αυτό το επεισόδιο, το </a:t>
            </a:r>
            <a:r>
              <a:rPr lang="el-GR" sz="2200" i="1" dirty="0" smtClean="0"/>
              <a:t>Ναύπλιος </a:t>
            </a:r>
            <a:r>
              <a:rPr lang="el-GR" sz="2200" i="1" dirty="0" err="1" smtClean="0"/>
              <a:t>Καταπλέων</a:t>
            </a:r>
            <a:r>
              <a:rPr lang="el-GR" sz="2200" dirty="0" smtClean="0"/>
              <a:t>).</a:t>
            </a:r>
          </a:p>
          <a:p>
            <a:pPr>
              <a:buClr>
                <a:schemeClr val="accent2"/>
              </a:buClr>
            </a:pPr>
            <a:r>
              <a:rPr lang="el-GR" sz="2200" dirty="0" smtClean="0"/>
              <a:t>Δεν ξέρουμε αν το περιστατικό αυτό υπήρχε στην αφήγηση των </a:t>
            </a:r>
            <a:r>
              <a:rPr lang="el-GR" sz="2200" i="1" dirty="0" smtClean="0"/>
              <a:t>Κυπρίων</a:t>
            </a:r>
            <a:r>
              <a:rPr lang="el-GR" sz="2200" dirty="0" smtClean="0"/>
              <a:t>.</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smtClean="0">
                <a:solidFill>
                  <a:schemeClr val="bg1">
                    <a:lumMod val="20000"/>
                    <a:lumOff val="80000"/>
                  </a:schemeClr>
                </a:solidFill>
                <a:effectLst>
                  <a:outerShdw blurRad="38100" dist="38100" dir="2700000" algn="tl">
                    <a:srgbClr val="000000">
                      <a:alpha val="43137"/>
                    </a:srgbClr>
                  </a:outerShdw>
                </a:effectLst>
              </a:rPr>
              <a:t>ΦΙΛΟΚΤΗΤΗΣ</a:t>
            </a:r>
            <a:endParaRPr lang="el-GR" sz="2800" b="1" u="sng" dirty="0">
              <a:solidFill>
                <a:schemeClr val="bg1">
                  <a:lumMod val="20000"/>
                  <a:lumOff val="80000"/>
                </a:schemeClr>
              </a:solidFill>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solidFill>
                  <a:schemeClr val="bg1">
                    <a:lumMod val="20000"/>
                    <a:lumOff val="80000"/>
                  </a:schemeClr>
                </a:solidFill>
              </a:rPr>
              <a:t>467- 468</a:t>
            </a:r>
            <a:endParaRPr lang="el-GR" sz="2200" dirty="0">
              <a:solidFill>
                <a:schemeClr val="bg1">
                  <a:lumMod val="20000"/>
                  <a:lumOff val="80000"/>
                </a:schemeClr>
              </a:solidFill>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b="1" u="sng" dirty="0">
              <a:effectLst>
                <a:outerShdw blurRad="38100" dist="38100" dir="2700000" algn="tl">
                  <a:srgbClr val="000000">
                    <a:alpha val="43137"/>
                  </a:srgbClr>
                </a:outerShdw>
              </a:effectLst>
            </a:endParaRPr>
          </a:p>
        </p:txBody>
      </p:sp>
      <p:sp>
        <p:nvSpPr>
          <p:cNvPr id="6" name="5 - Θέση περιεχομένου"/>
          <p:cNvSpPr>
            <a:spLocks noGrp="1"/>
          </p:cNvSpPr>
          <p:nvPr>
            <p:ph idx="1"/>
          </p:nvPr>
        </p:nvSpPr>
        <p:spPr>
          <a:xfrm>
            <a:off x="409074" y="1600200"/>
            <a:ext cx="10678026" cy="4572000"/>
          </a:xfrm>
        </p:spPr>
        <p:txBody>
          <a:bodyPr>
            <a:normAutofit/>
          </a:bodyPr>
          <a:lstStyle/>
          <a:p>
            <a:pPr>
              <a:buClr>
                <a:schemeClr val="accent2"/>
              </a:buClr>
              <a:buFont typeface="Wingdings" pitchFamily="2" charset="2"/>
              <a:buChar char="v"/>
            </a:pPr>
            <a:r>
              <a:rPr lang="el-GR" sz="2200" dirty="0" smtClean="0"/>
              <a:t> Η μεταφορά του Φιλοκτήτη από την Λήμνο ήταν ένα πάγιο τμήμα του έπους του Τρωικού Πολέμου, και με συνέπεια το αναφέρει και ο Πρόκλος στην περίληψη της </a:t>
            </a:r>
            <a:r>
              <a:rPr lang="el-GR" sz="2200" i="1" dirty="0" smtClean="0"/>
              <a:t>Μικρής </a:t>
            </a:r>
            <a:r>
              <a:rPr lang="el-GR" sz="2200" i="1" dirty="0" err="1" smtClean="0"/>
              <a:t>Ιλιάδας</a:t>
            </a:r>
            <a:r>
              <a:rPr lang="el-GR" sz="2200" i="1" dirty="0" smtClean="0"/>
              <a:t> </a:t>
            </a:r>
            <a:r>
              <a:rPr lang="el-GR" sz="2200" dirty="0" smtClean="0"/>
              <a:t>(</a:t>
            </a:r>
            <a:r>
              <a:rPr lang="en-US" sz="2200" dirty="0" smtClean="0"/>
              <a:t>arg. Lines 211 – 12 </a:t>
            </a:r>
            <a:r>
              <a:rPr lang="en-US" sz="2200" dirty="0" err="1" smtClean="0"/>
              <a:t>Severyns</a:t>
            </a:r>
            <a:r>
              <a:rPr lang="en-US" sz="2200" dirty="0" smtClean="0"/>
              <a:t>),</a:t>
            </a:r>
            <a:r>
              <a:rPr lang="el-GR" sz="2200" dirty="0" smtClean="0"/>
              <a:t/>
            </a:r>
            <a:br>
              <a:rPr lang="el-GR" sz="2200" dirty="0" smtClean="0"/>
            </a:br>
            <a:endParaRPr lang="el-GR" sz="2200" dirty="0" smtClean="0"/>
          </a:p>
          <a:p>
            <a:pPr>
              <a:buClr>
                <a:schemeClr val="accent2"/>
              </a:buClr>
              <a:buFont typeface="Wingdings" pitchFamily="2" charset="2"/>
              <a:buChar char="v"/>
            </a:pPr>
            <a:r>
              <a:rPr lang="el-GR" sz="2200" dirty="0" smtClean="0"/>
              <a:t>όπου μαθαίνουμε ότι η αποστολή διενεργήθηκε από τον Διομήδη και ότι προέκυψε από μια προφητεία σχετικά με την κατάληψη της Τροίας από τον αιχμάλωτο Τρώα μάντη Έλενο. </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dirty="0"/>
          </a:p>
        </p:txBody>
      </p:sp>
      <p:sp>
        <p:nvSpPr>
          <p:cNvPr id="3" name="2 - Θέση περιεχομένου"/>
          <p:cNvSpPr>
            <a:spLocks noGrp="1"/>
          </p:cNvSpPr>
          <p:nvPr>
            <p:ph idx="1"/>
          </p:nvPr>
        </p:nvSpPr>
        <p:spPr/>
        <p:txBody>
          <a:bodyPr>
            <a:normAutofit/>
          </a:bodyPr>
          <a:lstStyle/>
          <a:p>
            <a:pPr>
              <a:buClr>
                <a:schemeClr val="accent2"/>
              </a:buClr>
              <a:buFont typeface="Wingdings" pitchFamily="2" charset="2"/>
              <a:buChar char="v"/>
            </a:pPr>
            <a:r>
              <a:rPr lang="el-GR" sz="2200" dirty="0" smtClean="0"/>
              <a:t> Και στις 3 γνωστές τραγικές εκδοχές ο Οδυσσέας, μαθαίνουμε, ήταν ο αρχηγός της αποστολής.</a:t>
            </a:r>
          </a:p>
          <a:p>
            <a:pPr>
              <a:buClr>
                <a:schemeClr val="accent2"/>
              </a:buClr>
              <a:buFont typeface="Wingdings" pitchFamily="2" charset="2"/>
              <a:buChar char="v"/>
            </a:pPr>
            <a:r>
              <a:rPr lang="el-GR" sz="2200" dirty="0" smtClean="0"/>
              <a:t>Στον </a:t>
            </a:r>
            <a:r>
              <a:rPr lang="el-GR" sz="2200" dirty="0" err="1" smtClean="0"/>
              <a:t>Αιχύλο</a:t>
            </a:r>
            <a:r>
              <a:rPr lang="el-GR" sz="2200" dirty="0" smtClean="0"/>
              <a:t> ήταν μόνος του. Μόνο στον Ευριπίδη τον ακολούθησε ο Διομήδης.</a:t>
            </a:r>
          </a:p>
          <a:p>
            <a:pPr>
              <a:buClr>
                <a:schemeClr val="accent2"/>
              </a:buClr>
              <a:buFont typeface="Wingdings" pitchFamily="2" charset="2"/>
              <a:buChar char="v"/>
            </a:pPr>
            <a:r>
              <a:rPr lang="el-GR" sz="2200" dirty="0" smtClean="0"/>
              <a:t>Ο ψ-Απολλόδωρος (</a:t>
            </a:r>
            <a:r>
              <a:rPr lang="en-US" sz="2200" dirty="0" err="1" smtClean="0"/>
              <a:t>Epit</a:t>
            </a:r>
            <a:r>
              <a:rPr lang="en-US" sz="2200" dirty="0" smtClean="0"/>
              <a:t>. 5.8)</a:t>
            </a:r>
            <a:r>
              <a:rPr lang="el-GR" sz="2200" dirty="0" smtClean="0"/>
              <a:t> λέει ότι ο Φιλοκτήτης μεταφέρθηκε στην Τροία από τον Οδυσσέα  μαζί με τον Διομήδη.</a:t>
            </a:r>
            <a:br>
              <a:rPr lang="el-GR" sz="2200" dirty="0" smtClean="0"/>
            </a:br>
            <a:r>
              <a:rPr lang="el-GR" sz="2200" dirty="0" smtClean="0"/>
              <a:t>&gt;&gt;&gt; </a:t>
            </a:r>
            <a:br>
              <a:rPr lang="el-GR" sz="2200" dirty="0" smtClean="0"/>
            </a:br>
            <a:r>
              <a:rPr lang="el-GR" sz="2200" dirty="0" smtClean="0"/>
              <a:t>Αλλοιώνει την επική αναφορά χρησιμοποιώντας τον Ευριπίδη ή το όνομα του Οδυσσέα παραλήφθηκε από το κείμενο του Πρόκλου;</a:t>
            </a:r>
            <a:br>
              <a:rPr lang="el-GR" sz="2200" dirty="0" smtClean="0"/>
            </a:br>
            <a:endParaRPr lang="el-GR" sz="2200" dirty="0" smtClean="0"/>
          </a:p>
          <a:p>
            <a:pPr>
              <a:buClr>
                <a:schemeClr val="accent2"/>
              </a:buClr>
              <a:buNone/>
            </a:pP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dirty="0"/>
          </a:p>
        </p:txBody>
      </p:sp>
      <p:sp>
        <p:nvSpPr>
          <p:cNvPr id="3" name="2 - Θέση περιεχομένου"/>
          <p:cNvSpPr>
            <a:spLocks noGrp="1"/>
          </p:cNvSpPr>
          <p:nvPr>
            <p:ph idx="1"/>
          </p:nvPr>
        </p:nvSpPr>
        <p:spPr>
          <a:xfrm>
            <a:off x="409074" y="1419726"/>
            <a:ext cx="11478126" cy="5077326"/>
          </a:xfrm>
        </p:spPr>
        <p:txBody>
          <a:bodyPr>
            <a:normAutofit lnSpcReduction="10000"/>
          </a:bodyPr>
          <a:lstStyle/>
          <a:p>
            <a:pPr>
              <a:buClr>
                <a:schemeClr val="accent2"/>
              </a:buClr>
              <a:buFont typeface="Wingdings" pitchFamily="2" charset="2"/>
              <a:buChar char="v"/>
            </a:pPr>
            <a:r>
              <a:rPr lang="en-US" sz="2200" dirty="0" smtClean="0"/>
              <a:t> </a:t>
            </a:r>
            <a:r>
              <a:rPr lang="el-GR" sz="2200" dirty="0" smtClean="0"/>
              <a:t>Με άλλα λόγια,</a:t>
            </a:r>
            <a:br>
              <a:rPr lang="el-GR" sz="2200" dirty="0" smtClean="0"/>
            </a:br>
            <a:r>
              <a:rPr lang="el-GR" sz="2200" dirty="0" smtClean="0"/>
              <a:t> α) ο Αισχύλος παρέλειψε τον Διομήδη από την  επική ιστορία που ήθελε την αποστολή να εκτελούν δύο άνδρες, </a:t>
            </a:r>
            <a:br>
              <a:rPr lang="el-GR" sz="2200" dirty="0" smtClean="0"/>
            </a:br>
            <a:r>
              <a:rPr lang="el-GR" sz="2200" dirty="0" smtClean="0"/>
              <a:t/>
            </a:r>
            <a:br>
              <a:rPr lang="el-GR" sz="2200" dirty="0" smtClean="0"/>
            </a:br>
            <a:r>
              <a:rPr lang="el-GR" sz="2200" dirty="0" smtClean="0"/>
              <a:t>β) ή τον αντικατέστησε με τον Οδυσσέα;</a:t>
            </a:r>
            <a:br>
              <a:rPr lang="el-GR" sz="2200" dirty="0" smtClean="0"/>
            </a:br>
            <a:endParaRPr lang="el-GR" sz="2200" dirty="0" smtClean="0"/>
          </a:p>
          <a:p>
            <a:pPr>
              <a:buClr>
                <a:schemeClr val="accent2"/>
              </a:buClr>
              <a:buFont typeface="Wingdings" pitchFamily="2" charset="2"/>
              <a:buChar char="v"/>
            </a:pPr>
            <a:r>
              <a:rPr lang="el-GR" sz="2200" dirty="0" smtClean="0"/>
              <a:t>Αν ισχύει το πρώτο, ίσως απλώς αποδίδει μια απλούστευση απαραίτητη σε μία εποχή που οι τραγωδίες αναπαρίστανται από  μόνο 2 ηθοποιούς.</a:t>
            </a:r>
            <a:br>
              <a:rPr lang="el-GR" sz="2200" dirty="0" smtClean="0"/>
            </a:br>
            <a:endParaRPr lang="el-GR" sz="2200" dirty="0" smtClean="0"/>
          </a:p>
          <a:p>
            <a:pPr>
              <a:buClr>
                <a:schemeClr val="accent2"/>
              </a:buClr>
              <a:buFont typeface="Wingdings" pitchFamily="2" charset="2"/>
              <a:buChar char="v"/>
            </a:pPr>
            <a:r>
              <a:rPr lang="el-GR" sz="2200" dirty="0" smtClean="0"/>
              <a:t>Αν ισχύει το δεύτερο, θα είχε κρίνει τον Οδυσσέα  ως έναν καταλληλότερο χαρακτήρα από τον Διομήδη για μια τραγική αναπαράσταση της ιστορίας, στην οποία τόσα πολλά πρέπει να εξαρτώνται από τον προφορικό λόγο, με τον Οδυσσέα να είναι, ως γνωστόν, εύγλωττος και πανούργος:</a:t>
            </a:r>
            <a:br>
              <a:rPr lang="el-GR" sz="2200" dirty="0" smtClean="0"/>
            </a:br>
            <a:r>
              <a:rPr lang="el-GR" sz="2200" dirty="0" smtClean="0"/>
              <a:t>έκανε τον Οδυσσέα να επινοεί μία περίτεχνη ψευδή ιστορία καταστροφών που θα είχαν πέσει πάνω στο στράτευμα, συμπεριλαμβανομένου του θανάτου, σαν να ήταν εγκληματίες, του Αγαμέμνονα και του ίδιου του εαυτού του (του Οδυσσέα) (</a:t>
            </a:r>
            <a:r>
              <a:rPr lang="en-US" sz="2200" dirty="0" err="1" smtClean="0"/>
              <a:t>Dio</a:t>
            </a:r>
            <a:r>
              <a:rPr lang="en-US" sz="2200" dirty="0" smtClean="0"/>
              <a:t> </a:t>
            </a:r>
            <a:r>
              <a:rPr lang="en-US" sz="2200" dirty="0" err="1" smtClean="0"/>
              <a:t>Chrys</a:t>
            </a:r>
            <a:r>
              <a:rPr lang="en-US" sz="2200" dirty="0" smtClean="0"/>
              <a:t>. 52.10)</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dirty="0"/>
          </a:p>
        </p:txBody>
      </p:sp>
      <p:sp>
        <p:nvSpPr>
          <p:cNvPr id="3" name="2 - Θέση περιεχομένου"/>
          <p:cNvSpPr>
            <a:spLocks noGrp="1"/>
          </p:cNvSpPr>
          <p:nvPr>
            <p:ph idx="1"/>
          </p:nvPr>
        </p:nvSpPr>
        <p:spPr>
          <a:xfrm>
            <a:off x="0" y="1323475"/>
            <a:ext cx="12192000" cy="5534526"/>
          </a:xfrm>
        </p:spPr>
        <p:txBody>
          <a:bodyPr>
            <a:normAutofit/>
          </a:bodyPr>
          <a:lstStyle/>
          <a:p>
            <a:pPr>
              <a:buClr>
                <a:schemeClr val="accent2"/>
              </a:buClr>
              <a:buFont typeface="Wingdings" pitchFamily="2" charset="2"/>
              <a:buChar char="v"/>
            </a:pPr>
            <a:r>
              <a:rPr lang="en-US" sz="2200" dirty="0" smtClean="0"/>
              <a:t> </a:t>
            </a:r>
            <a:r>
              <a:rPr lang="el-GR" sz="2200" dirty="0" smtClean="0"/>
              <a:t>Πράγματι, υπάρχει απόδειξη ότι στην εποχή του Αισχύλου υπήρχε μια εκδοχή της ιστορίας σύμφωνα με την οποία η αποστολή ήταν για 2: </a:t>
            </a:r>
          </a:p>
          <a:p>
            <a:pPr>
              <a:buClr>
                <a:schemeClr val="accent2"/>
              </a:buClr>
              <a:buFont typeface="Wingdings" pitchFamily="2" charset="2"/>
              <a:buChar char="v"/>
            </a:pPr>
            <a:r>
              <a:rPr lang="el-GR" sz="2200" dirty="0" smtClean="0"/>
              <a:t>Ο Πίνδαρος, </a:t>
            </a:r>
            <a:r>
              <a:rPr lang="el-GR" sz="2200" i="1" dirty="0" smtClean="0"/>
              <a:t>στον Πρώτο </a:t>
            </a:r>
            <a:r>
              <a:rPr lang="el-GR" sz="2200" i="1" dirty="0" err="1" smtClean="0"/>
              <a:t>Πυθιόνικο</a:t>
            </a:r>
            <a:r>
              <a:rPr lang="el-GR" sz="2200" i="1" dirty="0" smtClean="0"/>
              <a:t> </a:t>
            </a:r>
            <a:r>
              <a:rPr lang="el-GR" sz="2200" dirty="0" smtClean="0"/>
              <a:t>(που εκτελέστηκε το 470) λέει (52-3) ότι ο Φιλοκτήτης μεταφέρθηκε από την Λήμνο από θεοειδείς ήρωες,</a:t>
            </a:r>
          </a:p>
          <a:p>
            <a:pPr>
              <a:buClr>
                <a:schemeClr val="accent2"/>
              </a:buClr>
              <a:buFont typeface="Wingdings" pitchFamily="2" charset="2"/>
              <a:buChar char="v"/>
            </a:pPr>
            <a:r>
              <a:rPr lang="el-GR" sz="2200" dirty="0" smtClean="0"/>
              <a:t>επομένως, κατά πάσα πιθανότητα, ήδη στην </a:t>
            </a:r>
            <a:r>
              <a:rPr lang="el-GR" sz="2200" i="1" dirty="0" smtClean="0"/>
              <a:t>Μικρή </a:t>
            </a:r>
            <a:r>
              <a:rPr lang="el-GR" sz="2200" i="1" dirty="0" err="1" smtClean="0"/>
              <a:t>Ιλιάδα</a:t>
            </a:r>
            <a:r>
              <a:rPr lang="el-GR" sz="2200" i="1" dirty="0" smtClean="0"/>
              <a:t> </a:t>
            </a:r>
            <a:r>
              <a:rPr lang="el-GR" sz="2200" dirty="0" smtClean="0"/>
              <a:t>ο Οδυσσέας είχε ανάμειξη σε αυτό το επεισόδιο, όπως σχεδόν και σε άλλη δράση (έξω από το ίδιο το πεδίο μάχης) μεταξύ του θανάτου του Αίαντα και την κατάληψη της πόλης.</a:t>
            </a:r>
            <a:br>
              <a:rPr lang="el-GR" sz="2200" dirty="0" smtClean="0"/>
            </a:br>
            <a:r>
              <a:rPr lang="el-GR" sz="2200" dirty="0" smtClean="0"/>
              <a:t>(την αιχμαλώτιση του Έλενου, την αποστολή στη Σκύρο για τη μεταφορά του Νεοπτόλεμου, τις δύο μυστικές αποστολές στην Τροία, και την επάνδρωση –αν και όχι την κατασκευή- του Δούρειου Ίππου).</a:t>
            </a:r>
          </a:p>
          <a:p>
            <a:pPr>
              <a:buClr>
                <a:schemeClr val="accent2"/>
              </a:buClr>
              <a:buFont typeface="Wingdings" pitchFamily="2" charset="2"/>
              <a:buChar char="v"/>
            </a:pPr>
            <a:r>
              <a:rPr lang="el-GR" sz="2200" dirty="0" smtClean="0"/>
              <a:t>Αν είναι έτσι, ο Αισχύλος, αφαιρώντας τον Διομήδη, αφαίρεσε την πιθανότητα χρήσης βίας στην μεταφορά του Φιλοκτήτη και άφησε τον Οδυσσέα μόνο του, εξ ολοκλήρου βασισμένο στην πειθώ, την εξαπάτηση και τη κλοπή.</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dirty="0"/>
          </a:p>
        </p:txBody>
      </p:sp>
      <p:sp>
        <p:nvSpPr>
          <p:cNvPr id="3" name="2 - Θέση περιεχομένου"/>
          <p:cNvSpPr>
            <a:spLocks noGrp="1"/>
          </p:cNvSpPr>
          <p:nvPr>
            <p:ph idx="1"/>
          </p:nvPr>
        </p:nvSpPr>
        <p:spPr>
          <a:xfrm>
            <a:off x="288758" y="1323474"/>
            <a:ext cx="11550316" cy="5221705"/>
          </a:xfrm>
        </p:spPr>
        <p:txBody>
          <a:bodyPr>
            <a:normAutofit/>
          </a:bodyPr>
          <a:lstStyle/>
          <a:p>
            <a:pPr>
              <a:buClr>
                <a:schemeClr val="accent2"/>
              </a:buClr>
              <a:buFont typeface="Wingdings" pitchFamily="2" charset="2"/>
              <a:buChar char="v"/>
            </a:pPr>
            <a:r>
              <a:rPr lang="en-US" sz="2200" dirty="0" smtClean="0"/>
              <a:t> O </a:t>
            </a:r>
            <a:r>
              <a:rPr lang="el-GR" sz="2200" dirty="0" smtClean="0"/>
              <a:t>Ευριπίδης (431) και ο Σοφοκλής (409) έκαναν μεγάλες καινοτομίες.</a:t>
            </a:r>
          </a:p>
          <a:p>
            <a:pPr>
              <a:buClr>
                <a:schemeClr val="accent2"/>
              </a:buClr>
              <a:buFont typeface="Wingdings" pitchFamily="2" charset="2"/>
              <a:buChar char="v"/>
            </a:pPr>
            <a:r>
              <a:rPr lang="el-GR" sz="2200" dirty="0" smtClean="0"/>
              <a:t>Ο Ευριπίδης</a:t>
            </a:r>
            <a:br>
              <a:rPr lang="el-GR" sz="2200" dirty="0" smtClean="0"/>
            </a:br>
            <a:r>
              <a:rPr lang="el-GR" sz="2200" dirty="0" smtClean="0"/>
              <a:t>παρουσίασε τους Τρώες να στέλνουν μια αντιπροσωπεία στη Λήμνο προκειμένου να πείσουν τον Φιλοκτήτη να βοηθήσει τη δική τους πλευρά. </a:t>
            </a:r>
            <a:br>
              <a:rPr lang="el-GR" sz="2200" dirty="0" smtClean="0"/>
            </a:br>
            <a:r>
              <a:rPr lang="el-GR" sz="2200" dirty="0" smtClean="0"/>
              <a:t/>
            </a:r>
            <a:br>
              <a:rPr lang="el-GR" sz="2200" dirty="0" smtClean="0"/>
            </a:br>
            <a:r>
              <a:rPr lang="el-GR" sz="2200" dirty="0" smtClean="0"/>
              <a:t>Έφερε, επίσης, τον Διομήδη πίσω στην ιστορία – όχι απλώς επειδή είχε 3 ηθοποιούς διαθέσιμους, αλλά επειδή η δική του επιδίωξη επέβαλε να παίξει ο Διομήδης καθοριστικό ρόλο στην πλοκή. </a:t>
            </a:r>
            <a:br>
              <a:rPr lang="el-GR" sz="2200" dirty="0" smtClean="0"/>
            </a:br>
            <a:r>
              <a:rPr lang="el-GR" sz="2200" dirty="0" smtClean="0"/>
              <a:t/>
            </a:r>
            <a:br>
              <a:rPr lang="el-GR" sz="2200" dirty="0" smtClean="0"/>
            </a:br>
            <a:r>
              <a:rPr lang="el-GR" sz="2200" dirty="0" smtClean="0"/>
              <a:t>Δυστυχώς δεν ξέρουμε σίγουρα τι ρόλος ήταν, μιας και η αξιόλογη απόδειξή μας για το έργο του Ευριπίδη δεν αναφέρει τίποτα πέρα από την παρουσία του Διομήδη.</a:t>
            </a:r>
            <a:br>
              <a:rPr lang="el-GR" sz="2200" dirty="0" smtClean="0"/>
            </a:br>
            <a:r>
              <a:rPr lang="el-GR" sz="2200" dirty="0" smtClean="0"/>
              <a:t/>
            </a:r>
            <a:br>
              <a:rPr lang="el-GR" sz="2200" dirty="0" smtClean="0"/>
            </a:br>
            <a:r>
              <a:rPr lang="el-GR" sz="2200" dirty="0" smtClean="0"/>
              <a:t>Είναι, ακόμη, συμβατό με τα στοιχεία μας ότι ο Ευριπίδης τον διατήρησε σιωπηλό, όπως τον </a:t>
            </a:r>
            <a:r>
              <a:rPr lang="el-GR" sz="2200" dirty="0" err="1" smtClean="0"/>
              <a:t>Πυλάδη</a:t>
            </a:r>
            <a:r>
              <a:rPr lang="el-GR" sz="2200" dirty="0" smtClean="0"/>
              <a:t> στα έργα της εκδίκησης του Ορέστη, και τον χρησιμοποίησε μόνο για να παράσχει έναν χρήσιμο βοηθό (π.χ. για τη κλοπή του τόξου του Φιλοκτήτη ή για την άσκηση βίας στον ίδιο τον Φιλοκτήτη).</a:t>
            </a:r>
          </a:p>
          <a:p>
            <a:pPr>
              <a:buClr>
                <a:schemeClr val="accent2"/>
              </a:buClr>
              <a:buFont typeface="Wingdings" pitchFamily="2" charset="2"/>
              <a:buChar char="v"/>
            </a:pP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ΦΙΛΟΚΤΗΤΗΣ</a:t>
            </a:r>
            <a:endParaRPr lang="el-GR" dirty="0"/>
          </a:p>
        </p:txBody>
      </p:sp>
      <p:sp>
        <p:nvSpPr>
          <p:cNvPr id="3" name="2 - Θέση περιεχομένου"/>
          <p:cNvSpPr>
            <a:spLocks noGrp="1"/>
          </p:cNvSpPr>
          <p:nvPr>
            <p:ph idx="1"/>
          </p:nvPr>
        </p:nvSpPr>
        <p:spPr/>
        <p:txBody>
          <a:bodyPr>
            <a:normAutofit/>
          </a:bodyPr>
          <a:lstStyle/>
          <a:p>
            <a:pPr>
              <a:buClr>
                <a:schemeClr val="accent2"/>
              </a:buClr>
              <a:buFont typeface="Wingdings" pitchFamily="2" charset="2"/>
              <a:buChar char="v"/>
            </a:pPr>
            <a:r>
              <a:rPr lang="el-GR" sz="2200" dirty="0" smtClean="0"/>
              <a:t> Ο Σοφοκλής προχωρά σε μία εξίσου δραστική αλλαγή,</a:t>
            </a:r>
            <a:br>
              <a:rPr lang="el-GR" sz="2200" dirty="0" smtClean="0"/>
            </a:br>
            <a:r>
              <a:rPr lang="el-GR" sz="2200" dirty="0" smtClean="0"/>
              <a:t/>
            </a:r>
            <a:br>
              <a:rPr lang="el-GR" sz="2200" dirty="0" smtClean="0"/>
            </a:br>
            <a:r>
              <a:rPr lang="el-GR" sz="2200" dirty="0" smtClean="0"/>
              <a:t> παρουσιάζοντας τον Νεοπτόλεμο, ο οποίος, σύμφωνα με την </a:t>
            </a:r>
            <a:r>
              <a:rPr lang="el-GR" sz="2200" i="1" dirty="0" smtClean="0"/>
              <a:t>Μικρή </a:t>
            </a:r>
            <a:r>
              <a:rPr lang="el-GR" sz="2200" i="1" dirty="0" err="1" smtClean="0"/>
              <a:t>Ιλιάδα</a:t>
            </a:r>
            <a:r>
              <a:rPr lang="el-GR" sz="2200" i="1" dirty="0" smtClean="0"/>
              <a:t> </a:t>
            </a:r>
            <a:r>
              <a:rPr lang="el-GR" sz="2200" dirty="0" smtClean="0"/>
              <a:t>(</a:t>
            </a:r>
            <a:r>
              <a:rPr lang="en-US" sz="2200" dirty="0" smtClean="0"/>
              <a:t>arg. Lines 217-21 </a:t>
            </a:r>
            <a:r>
              <a:rPr lang="en-US" sz="2200" dirty="0" err="1" smtClean="0"/>
              <a:t>Severyns</a:t>
            </a:r>
            <a:r>
              <a:rPr lang="en-US" sz="2200" dirty="0" smtClean="0"/>
              <a:t>) </a:t>
            </a:r>
            <a:r>
              <a:rPr lang="el-GR" sz="2200" dirty="0" smtClean="0"/>
              <a:t>ήταν ακόμη, τη σχετική περίοδο, στην Σκύρο με τη μητέρα του και τους γονείς της, </a:t>
            </a:r>
            <a:br>
              <a:rPr lang="el-GR" sz="2200" dirty="0" smtClean="0"/>
            </a:br>
            <a:r>
              <a:rPr lang="el-GR" sz="2200" dirty="0" smtClean="0"/>
              <a:t/>
            </a:r>
            <a:br>
              <a:rPr lang="el-GR" sz="2200" dirty="0" smtClean="0"/>
            </a:br>
            <a:r>
              <a:rPr lang="el-GR" sz="2200" dirty="0" smtClean="0"/>
              <a:t>και κάνοντας το μεγαλύτερο μέρος της δράσης να λάβει χώρα , ας το πούμε έτσι, στο μυαλό του.</a:t>
            </a:r>
            <a:r>
              <a:rPr lang="en-US" sz="2200" dirty="0" smtClean="0"/>
              <a:t> (?)</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err="1" smtClean="0">
                <a:effectLst>
                  <a:outerShdw blurRad="38100" dist="38100" dir="2700000" algn="tl">
                    <a:srgbClr val="000000">
                      <a:alpha val="43137"/>
                    </a:srgbClr>
                  </a:outerShdw>
                </a:effectLst>
              </a:rPr>
              <a:t>ορεστησ</a:t>
            </a:r>
            <a:endParaRPr lang="el-GR" sz="2800" b="1" u="sng" dirty="0">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t>468-9</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29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5" name="4 - Θέση περιεχομένου"/>
          <p:cNvSpPr>
            <a:spLocks noGrp="1"/>
          </p:cNvSpPr>
          <p:nvPr>
            <p:ph idx="1"/>
          </p:nvPr>
        </p:nvSpPr>
        <p:spPr>
          <a:xfrm>
            <a:off x="288757" y="1395663"/>
            <a:ext cx="11903243" cy="5462337"/>
          </a:xfrm>
        </p:spPr>
        <p:txBody>
          <a:bodyPr>
            <a:normAutofit/>
          </a:bodyPr>
          <a:lstStyle/>
          <a:p>
            <a:pPr marL="457200" indent="-457200">
              <a:buClr>
                <a:schemeClr val="accent2"/>
              </a:buClr>
              <a:buFontTx/>
              <a:buChar char="►"/>
            </a:pPr>
            <a:r>
              <a:rPr lang="el-GR" sz="2200" dirty="0" smtClean="0"/>
              <a:t>Δεν ισχύει, όμως, ο ισχυρισμός ότι κάποιος θα έφτιαχνε μόνο μία ή δύο τραγωδίες από την </a:t>
            </a:r>
            <a:r>
              <a:rPr lang="el-GR" sz="2200" i="1" dirty="0" err="1" smtClean="0"/>
              <a:t>Ιλιάδα</a:t>
            </a:r>
            <a:r>
              <a:rPr lang="el-GR" sz="2200" dirty="0" smtClean="0"/>
              <a:t> ή την </a:t>
            </a:r>
            <a:r>
              <a:rPr lang="el-GR" sz="2200" i="1" dirty="0" smtClean="0"/>
              <a:t>Οδύσσεια</a:t>
            </a:r>
            <a:r>
              <a:rPr lang="el-GR" sz="2200" dirty="0" smtClean="0"/>
              <a:t>, αφού</a:t>
            </a:r>
          </a:p>
          <a:p>
            <a:pPr marL="457200" indent="-457200">
              <a:buClr>
                <a:schemeClr val="accent2"/>
              </a:buClr>
              <a:buFontTx/>
              <a:buChar char="►"/>
            </a:pPr>
            <a:r>
              <a:rPr lang="el-GR" sz="2200" dirty="0" smtClean="0"/>
              <a:t>Ο Αισχύλος δημιούργησε μια πλήρη τριλογία από κάθε έπος:</a:t>
            </a:r>
            <a:br>
              <a:rPr lang="el-GR" sz="2200" dirty="0" smtClean="0"/>
            </a:br>
            <a:r>
              <a:rPr lang="el-GR" sz="2200" dirty="0" smtClean="0"/>
              <a:t>από </a:t>
            </a:r>
            <a:r>
              <a:rPr lang="el-GR" sz="2200" dirty="0" err="1" smtClean="0"/>
              <a:t>Ιλιάδα</a:t>
            </a:r>
            <a:r>
              <a:rPr lang="el-GR" sz="2200" dirty="0" smtClean="0"/>
              <a:t>: </a:t>
            </a:r>
            <a:r>
              <a:rPr lang="el-GR" sz="2200" i="1" dirty="0" smtClean="0"/>
              <a:t>Μυρμιδόνες</a:t>
            </a:r>
            <a:r>
              <a:rPr lang="el-GR" sz="2200" dirty="0" smtClean="0"/>
              <a:t>, </a:t>
            </a:r>
            <a:r>
              <a:rPr lang="el-GR" sz="2200" i="1" dirty="0" smtClean="0"/>
              <a:t>Νηρηίδες</a:t>
            </a:r>
            <a:r>
              <a:rPr lang="el-GR" sz="2200" dirty="0" smtClean="0"/>
              <a:t>, </a:t>
            </a:r>
            <a:r>
              <a:rPr lang="el-GR" sz="2200" i="1" dirty="0" err="1" smtClean="0"/>
              <a:t>Φρύγες</a:t>
            </a:r>
            <a:r>
              <a:rPr lang="el-GR" sz="2200" dirty="0" smtClean="0"/>
              <a:t/>
            </a:r>
            <a:br>
              <a:rPr lang="el-GR" sz="2200" dirty="0" smtClean="0"/>
            </a:br>
            <a:r>
              <a:rPr lang="el-GR" sz="2200" dirty="0" smtClean="0"/>
              <a:t>από Οδύσσεια: </a:t>
            </a:r>
            <a:r>
              <a:rPr lang="el-GR" sz="2200" i="1" dirty="0" smtClean="0"/>
              <a:t>Ψυχαγωγοί, Πηνελόπη, </a:t>
            </a:r>
            <a:r>
              <a:rPr lang="el-GR" sz="2200" i="1" dirty="0" err="1" smtClean="0"/>
              <a:t>Οστολόγοι</a:t>
            </a:r>
            <a:r>
              <a:rPr lang="el-GR" sz="2200" dirty="0" smtClean="0"/>
              <a:t>. Ακολουθούσε και το σατυρικό δράμα </a:t>
            </a:r>
            <a:r>
              <a:rPr lang="el-GR" sz="2200" i="1" dirty="0" smtClean="0"/>
              <a:t>Κίρκη</a:t>
            </a:r>
            <a:r>
              <a:rPr lang="el-GR" sz="2200" dirty="0" smtClean="0"/>
              <a:t>. </a:t>
            </a:r>
            <a:br>
              <a:rPr lang="el-GR" sz="2200" dirty="0" smtClean="0"/>
            </a:br>
            <a:endParaRPr lang="el-GR" sz="2200" dirty="0" smtClean="0"/>
          </a:p>
          <a:p>
            <a:pPr marL="457200" indent="-457200">
              <a:buClr>
                <a:schemeClr val="accent2"/>
              </a:buClr>
              <a:buFontTx/>
              <a:buChar char="►"/>
            </a:pPr>
            <a:r>
              <a:rPr lang="el-GR" sz="2200" dirty="0" smtClean="0"/>
              <a:t>Ο Σοφοκλής ίσως έγραψε τρία έργα βασιζόμενα σε επεισόδια της Οδύσσειας:</a:t>
            </a:r>
            <a:br>
              <a:rPr lang="el-GR" sz="2200" dirty="0" smtClean="0"/>
            </a:br>
            <a:r>
              <a:rPr lang="el-GR" sz="2200" i="1" dirty="0" smtClean="0"/>
              <a:t>Ναυσικά</a:t>
            </a:r>
            <a:r>
              <a:rPr lang="el-GR" sz="2200" dirty="0" smtClean="0"/>
              <a:t>, </a:t>
            </a:r>
            <a:r>
              <a:rPr lang="el-GR" sz="2200" i="1" dirty="0" err="1" smtClean="0"/>
              <a:t>Πλύντριαι</a:t>
            </a:r>
            <a:r>
              <a:rPr lang="el-GR" sz="2200" dirty="0" smtClean="0"/>
              <a:t>: 6</a:t>
            </a:r>
            <a:r>
              <a:rPr lang="el-GR" sz="2200" baseline="30000" dirty="0" smtClean="0"/>
              <a:t>ο</a:t>
            </a:r>
            <a:r>
              <a:rPr lang="el-GR" sz="2200" dirty="0" smtClean="0"/>
              <a:t> βιβλίο</a:t>
            </a:r>
            <a:br>
              <a:rPr lang="el-GR" sz="2200" dirty="0" smtClean="0"/>
            </a:br>
            <a:r>
              <a:rPr lang="el-GR" sz="2200" i="1" dirty="0" err="1" smtClean="0"/>
              <a:t>Φαιακείς</a:t>
            </a:r>
            <a:r>
              <a:rPr lang="el-GR" sz="2200" dirty="0" smtClean="0"/>
              <a:t>: ίσως 7</a:t>
            </a:r>
            <a:r>
              <a:rPr lang="el-GR" sz="2200" baseline="30000" dirty="0" smtClean="0"/>
              <a:t>ο</a:t>
            </a:r>
            <a:r>
              <a:rPr lang="el-GR" sz="2200" dirty="0" smtClean="0"/>
              <a:t> – 12</a:t>
            </a:r>
            <a:r>
              <a:rPr lang="el-GR" sz="2200" baseline="30000" dirty="0" smtClean="0"/>
              <a:t>ο</a:t>
            </a:r>
            <a:r>
              <a:rPr lang="el-GR" sz="2200" dirty="0" smtClean="0"/>
              <a:t> βιβλίο ή κάποιο σημείο έπειτα</a:t>
            </a:r>
            <a:br>
              <a:rPr lang="el-GR" sz="2200" dirty="0" smtClean="0"/>
            </a:br>
            <a:r>
              <a:rPr lang="el-GR" sz="2200" i="1" dirty="0" err="1" smtClean="0"/>
              <a:t>Νίπτρα</a:t>
            </a:r>
            <a:r>
              <a:rPr lang="el-GR" sz="2200" dirty="0" smtClean="0"/>
              <a:t>: 19</a:t>
            </a:r>
            <a:r>
              <a:rPr lang="el-GR" sz="2200" baseline="30000" dirty="0" smtClean="0"/>
              <a:t>ο</a:t>
            </a:r>
            <a:r>
              <a:rPr lang="el-GR" sz="2200" dirty="0" smtClean="0"/>
              <a:t> βιβλίο ή ίσως αναφερόταν στα γεγονότα που ακολουθούν τον θάνατο του Οδυσσέα και ταυτίζονται με το έργο </a:t>
            </a:r>
            <a:r>
              <a:rPr lang="el-GR" sz="2200" i="1" dirty="0" smtClean="0"/>
              <a:t>Οδυσσεύς</a:t>
            </a:r>
            <a:r>
              <a:rPr lang="el-GR" sz="2200" dirty="0" smtClean="0"/>
              <a:t> </a:t>
            </a:r>
            <a:r>
              <a:rPr lang="el-GR" sz="2200" i="1" dirty="0" err="1" smtClean="0"/>
              <a:t>Ακανθοπλήξ</a:t>
            </a:r>
            <a:r>
              <a:rPr lang="el-GR" sz="2200" dirty="0" smtClean="0"/>
              <a:t> του Σοφοκλή.</a:t>
            </a:r>
            <a:br>
              <a:rPr lang="el-GR" sz="2200" dirty="0" smtClean="0"/>
            </a:br>
            <a:endParaRPr lang="el-GR" sz="2200" dirty="0" smtClean="0"/>
          </a:p>
        </p:txBody>
      </p:sp>
      <p:sp>
        <p:nvSpPr>
          <p:cNvPr id="6" name="5 - Θέση αριθμού διαφάνειας"/>
          <p:cNvSpPr>
            <a:spLocks noGrp="1"/>
          </p:cNvSpPr>
          <p:nvPr>
            <p:ph type="sldNum" sz="quarter" idx="12"/>
          </p:nvPr>
        </p:nvSpPr>
        <p:spPr/>
        <p:txBody>
          <a:bodyPr/>
          <a:lstStyle/>
          <a:p>
            <a:pPr rtl="0"/>
            <a:fld id="{0FF54DE5-C571-48E8-A5BC-B369434E2F44}" type="slidenum">
              <a:rPr lang="el-GR" noProof="0" smtClean="0"/>
              <a:pPr rtl="0"/>
              <a:t>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ΟΡΕΣΤΗΣ</a:t>
            </a:r>
            <a:endParaRPr lang="el-GR" b="1" u="sng" dirty="0">
              <a:effectLst>
                <a:outerShdw blurRad="38100" dist="38100" dir="2700000" algn="tl">
                  <a:srgbClr val="000000">
                    <a:alpha val="43137"/>
                  </a:srgbClr>
                </a:outerShdw>
              </a:effectLst>
            </a:endParaRPr>
          </a:p>
        </p:txBody>
      </p:sp>
      <p:sp>
        <p:nvSpPr>
          <p:cNvPr id="6" name="5 - Θέση περιεχομένου"/>
          <p:cNvSpPr>
            <a:spLocks noGrp="1"/>
          </p:cNvSpPr>
          <p:nvPr>
            <p:ph idx="1"/>
          </p:nvPr>
        </p:nvSpPr>
        <p:spPr>
          <a:xfrm>
            <a:off x="433137" y="1600200"/>
            <a:ext cx="11405937" cy="4572000"/>
          </a:xfrm>
        </p:spPr>
        <p:txBody>
          <a:bodyPr>
            <a:normAutofit/>
          </a:bodyPr>
          <a:lstStyle/>
          <a:p>
            <a:pPr>
              <a:buClr>
                <a:schemeClr val="accent2"/>
              </a:buClr>
              <a:buFont typeface="Courier New" pitchFamily="49" charset="0"/>
              <a:buChar char="o"/>
            </a:pPr>
            <a:r>
              <a:rPr lang="el-GR" sz="2200" dirty="0" smtClean="0"/>
              <a:t>Ξέρουμε αρκετά πράγματα για την παρουσίαση της εκδίκησης του Ορέστη, τόσο στην ποίηση όσο και στην τέχνη, πριν από την </a:t>
            </a:r>
            <a:r>
              <a:rPr lang="el-GR" sz="2200" i="1" dirty="0" err="1" smtClean="0"/>
              <a:t>Ορέστεια</a:t>
            </a:r>
            <a:r>
              <a:rPr lang="el-GR" sz="2200" dirty="0" smtClean="0"/>
              <a:t> του Αισχύλου.</a:t>
            </a:r>
          </a:p>
          <a:p>
            <a:pPr>
              <a:buClr>
                <a:schemeClr val="accent2"/>
              </a:buClr>
              <a:buFont typeface="Courier New" pitchFamily="49" charset="0"/>
              <a:buChar char="o"/>
            </a:pPr>
            <a:r>
              <a:rPr lang="el-GR" sz="2200" dirty="0" smtClean="0"/>
              <a:t>Από την παρουσίασή της στους </a:t>
            </a:r>
            <a:r>
              <a:rPr lang="el-GR" sz="2200" i="1" dirty="0" smtClean="0"/>
              <a:t>Νόστους</a:t>
            </a:r>
            <a:r>
              <a:rPr lang="el-GR" sz="2200" dirty="0" smtClean="0"/>
              <a:t> ξέρουμε μόνο ότι ο </a:t>
            </a:r>
            <a:r>
              <a:rPr lang="el-GR" sz="2200" dirty="0" err="1" smtClean="0"/>
              <a:t>Πυλάδης</a:t>
            </a:r>
            <a:r>
              <a:rPr lang="el-GR" sz="2200" dirty="0" smtClean="0"/>
              <a:t> συμμετείχε (</a:t>
            </a:r>
            <a:r>
              <a:rPr lang="en-US" sz="2200" i="1" dirty="0" err="1" smtClean="0"/>
              <a:t>Nost</a:t>
            </a:r>
            <a:r>
              <a:rPr lang="en-US" sz="2200" dirty="0" smtClean="0"/>
              <a:t>. Arg. Lines 301-3 </a:t>
            </a:r>
            <a:r>
              <a:rPr lang="en-US" sz="2200" dirty="0" err="1" smtClean="0"/>
              <a:t>Severyns</a:t>
            </a:r>
            <a:r>
              <a:rPr lang="en-US" sz="2200" dirty="0" smtClean="0"/>
              <a:t>)</a:t>
            </a:r>
            <a:endParaRPr lang="el-GR" sz="2200" dirty="0" smtClean="0"/>
          </a:p>
          <a:p>
            <a:pPr>
              <a:buClr>
                <a:schemeClr val="accent2"/>
              </a:buClr>
              <a:buFont typeface="Courier New" pitchFamily="49" charset="0"/>
              <a:buChar char="o"/>
            </a:pPr>
            <a:r>
              <a:rPr lang="el-GR" sz="2200" dirty="0" smtClean="0"/>
              <a:t>Και ακολουθούν σε αυτό και οι 3 τραγικοί</a:t>
            </a:r>
            <a:br>
              <a:rPr lang="el-GR" sz="2200" dirty="0" smtClean="0"/>
            </a:br>
            <a:r>
              <a:rPr lang="el-GR" sz="2200" dirty="0" smtClean="0"/>
              <a:t>(Εκτός, όμως, από ένα διάσημο σημείο στον Αισχύλο [</a:t>
            </a:r>
            <a:r>
              <a:rPr lang="en-US" sz="2200" i="1" dirty="0" err="1" smtClean="0"/>
              <a:t>Choeph</a:t>
            </a:r>
            <a:r>
              <a:rPr lang="en-US" sz="2200" dirty="0" smtClean="0"/>
              <a:t>. 900-2</a:t>
            </a:r>
            <a:r>
              <a:rPr lang="el-GR" sz="2200" dirty="0" smtClean="0"/>
              <a:t>]).</a:t>
            </a:r>
            <a:br>
              <a:rPr lang="el-GR" sz="2200" dirty="0" smtClean="0"/>
            </a:br>
            <a:endParaRPr lang="en-US" sz="2200" dirty="0" smtClean="0"/>
          </a:p>
          <a:p>
            <a:pPr>
              <a:buClr>
                <a:schemeClr val="accent2"/>
              </a:buClr>
              <a:buFont typeface="Courier New" pitchFamily="49" charset="0"/>
              <a:buChar char="o"/>
            </a:pPr>
            <a:r>
              <a:rPr lang="el-GR" sz="2200" dirty="0" smtClean="0"/>
              <a:t>Όλοι διατηρούν σιωπηλό τον </a:t>
            </a:r>
            <a:r>
              <a:rPr lang="el-GR" sz="2200" dirty="0" err="1" smtClean="0"/>
              <a:t>Πυλάδη</a:t>
            </a:r>
            <a:r>
              <a:rPr lang="el-GR" sz="2200" dirty="0" smtClean="0"/>
              <a:t> καθ’ όλη τη διάρκεια (αν και στην </a:t>
            </a:r>
            <a:r>
              <a:rPr lang="el-GR" sz="2200" i="1" dirty="0" smtClean="0"/>
              <a:t>Ιφιγένεια εν </a:t>
            </a:r>
            <a:r>
              <a:rPr lang="el-GR" sz="2200" i="1" dirty="0" err="1" smtClean="0"/>
              <a:t>Ταύροις</a:t>
            </a:r>
            <a:r>
              <a:rPr lang="el-GR" sz="2200" i="1" dirty="0" smtClean="0"/>
              <a:t> </a:t>
            </a:r>
            <a:r>
              <a:rPr lang="el-GR" sz="2200" dirty="0" smtClean="0"/>
              <a:t>και στον </a:t>
            </a:r>
            <a:r>
              <a:rPr lang="el-GR" sz="2200" i="1" dirty="0" smtClean="0"/>
              <a:t>Ορέστη</a:t>
            </a:r>
            <a:r>
              <a:rPr lang="el-GR" sz="2200" dirty="0" smtClean="0"/>
              <a:t> ο Ευριπίδης τον κάνει να μιλά).</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ΟΡΕΣΤΗΣ</a:t>
            </a:r>
            <a:endParaRPr lang="el-GR" dirty="0"/>
          </a:p>
        </p:txBody>
      </p:sp>
      <p:sp>
        <p:nvSpPr>
          <p:cNvPr id="3" name="2 - Θέση περιεχομένου"/>
          <p:cNvSpPr>
            <a:spLocks noGrp="1"/>
          </p:cNvSpPr>
          <p:nvPr>
            <p:ph idx="1"/>
          </p:nvPr>
        </p:nvSpPr>
        <p:spPr>
          <a:xfrm>
            <a:off x="0" y="1419726"/>
            <a:ext cx="12192000" cy="5438274"/>
          </a:xfrm>
        </p:spPr>
        <p:txBody>
          <a:bodyPr>
            <a:normAutofit/>
          </a:bodyPr>
          <a:lstStyle/>
          <a:p>
            <a:pPr>
              <a:buClr>
                <a:schemeClr val="accent2"/>
              </a:buClr>
              <a:buFont typeface="Courier New" pitchFamily="49" charset="0"/>
              <a:buChar char="o"/>
            </a:pPr>
            <a:r>
              <a:rPr lang="el-GR" sz="2200" dirty="0" smtClean="0"/>
              <a:t>Το κίνητρο του Αισχύλου για να το κάνει αυτό είναι αρκετά ξεκάθαρο:</a:t>
            </a:r>
            <a:br>
              <a:rPr lang="el-GR" sz="2200" dirty="0" smtClean="0"/>
            </a:br>
            <a:r>
              <a:rPr lang="el-GR" sz="2200" dirty="0" smtClean="0"/>
              <a:t/>
            </a:r>
            <a:br>
              <a:rPr lang="el-GR" sz="2200" dirty="0" smtClean="0"/>
            </a:br>
            <a:r>
              <a:rPr lang="el-GR" sz="2200" dirty="0" smtClean="0"/>
              <a:t>Ήθελε να μεγιστοποιήσει την επίδραση του ενός λόγου που προφέρει ο </a:t>
            </a:r>
            <a:r>
              <a:rPr lang="el-GR" sz="2200" dirty="0" err="1" smtClean="0"/>
              <a:t>Πυλάδης</a:t>
            </a:r>
            <a:r>
              <a:rPr lang="el-GR" sz="2200" dirty="0" smtClean="0"/>
              <a:t>, όταν ο Ορέστης είναι προσωρινά ανίκανος να προετοιμαστεί για να σκοτώσει τη μητέρα του και ο </a:t>
            </a:r>
            <a:r>
              <a:rPr lang="el-GR" sz="2200" dirty="0" err="1" smtClean="0"/>
              <a:t>Πυλάδης</a:t>
            </a:r>
            <a:r>
              <a:rPr lang="el-GR" sz="2200" dirty="0" smtClean="0"/>
              <a:t> του υπενθυμίζει πως, αν δεν το κάνει, θα γίνει εχθρός του Απόλλωνα.</a:t>
            </a:r>
            <a:br>
              <a:rPr lang="el-GR" sz="2200" dirty="0" smtClean="0"/>
            </a:br>
            <a:endParaRPr lang="el-GR" sz="2200" dirty="0" smtClean="0"/>
          </a:p>
          <a:p>
            <a:pPr>
              <a:buClr>
                <a:schemeClr val="accent2"/>
              </a:buClr>
              <a:buFont typeface="Courier New" pitchFamily="49" charset="0"/>
              <a:buChar char="o"/>
            </a:pPr>
            <a:r>
              <a:rPr lang="el-GR" sz="2200" dirty="0" smtClean="0"/>
              <a:t>Δεν είναι εξίσου προφανές γιατί κάνουν το ίδιο ο Ευριπίδης κι ο Σοφοκλής.</a:t>
            </a:r>
          </a:p>
          <a:p>
            <a:pPr>
              <a:buClr>
                <a:schemeClr val="accent2"/>
              </a:buClr>
              <a:buFont typeface="Courier New" pitchFamily="49" charset="0"/>
              <a:buChar char="o"/>
            </a:pPr>
            <a:r>
              <a:rPr lang="el-GR" sz="2200" dirty="0" smtClean="0"/>
              <a:t>Είναι αλήθεια πως ένας ομιλών </a:t>
            </a:r>
            <a:r>
              <a:rPr lang="el-GR" sz="2200" dirty="0" err="1" smtClean="0"/>
              <a:t>Πυλάδης</a:t>
            </a:r>
            <a:r>
              <a:rPr lang="el-GR" sz="2200" dirty="0" smtClean="0"/>
              <a:t>, πάνω στη σκηνή μαζί με τον Ορέστη σχεδόν σε κάθε επεισόδιο, θα απασχολούσε τον έναν από τους 3 ηθοποιούς λιγότερο ή περισσότερο μόνιμα.</a:t>
            </a:r>
          </a:p>
          <a:p>
            <a:pPr>
              <a:buClr>
                <a:schemeClr val="accent2"/>
              </a:buClr>
              <a:buFont typeface="Courier New" pitchFamily="49" charset="0"/>
              <a:buChar char="o"/>
            </a:pPr>
            <a:r>
              <a:rPr lang="el-GR" sz="2200" dirty="0" smtClean="0"/>
              <a:t>Σε αυτή την περίπτωση, όμως, γιατί τελικά να έχουμε τον </a:t>
            </a:r>
            <a:r>
              <a:rPr lang="el-GR" sz="2200" dirty="0" err="1" smtClean="0"/>
              <a:t>Πυλάδη</a:t>
            </a:r>
            <a:r>
              <a:rPr lang="el-GR" sz="2200" dirty="0" smtClean="0"/>
              <a:t> σαν χαρακτήρα;</a:t>
            </a:r>
          </a:p>
          <a:p>
            <a:pPr>
              <a:buClr>
                <a:schemeClr val="accent2"/>
              </a:buClr>
              <a:buFont typeface="Courier New" pitchFamily="49" charset="0"/>
              <a:buChar char="o"/>
            </a:pPr>
            <a:r>
              <a:rPr lang="el-GR" sz="2200" dirty="0" smtClean="0"/>
              <a:t>Δίνει στον Ορέστη ένα καθοριστικό 2 προς 1 προβάδισμα στις δύο αντιπαραθέσεις τους, αλλά ακόμη κι ένας νέος και δραστήριος δούλος (αντί για τον ηλικιωμένο παιδαγωγό του Σοφοκλή) θα μπορούσε να παίξει τον ίδιο ρόλο εξίσου καλά.</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ΟΡΕΣΤΗΣ</a:t>
            </a:r>
            <a:endParaRPr lang="el-GR" dirty="0"/>
          </a:p>
        </p:txBody>
      </p:sp>
      <p:sp>
        <p:nvSpPr>
          <p:cNvPr id="3" name="2 - Θέση περιεχομένου"/>
          <p:cNvSpPr>
            <a:spLocks noGrp="1"/>
          </p:cNvSpPr>
          <p:nvPr>
            <p:ph idx="1"/>
          </p:nvPr>
        </p:nvSpPr>
        <p:spPr>
          <a:xfrm>
            <a:off x="385011" y="1371599"/>
            <a:ext cx="11454063" cy="5125453"/>
          </a:xfrm>
        </p:spPr>
        <p:txBody>
          <a:bodyPr>
            <a:normAutofit/>
          </a:bodyPr>
          <a:lstStyle/>
          <a:p>
            <a:pPr>
              <a:buClr>
                <a:schemeClr val="accent2"/>
              </a:buClr>
              <a:buFont typeface="Courier New" pitchFamily="49" charset="0"/>
              <a:buChar char="o"/>
            </a:pPr>
            <a:r>
              <a:rPr lang="el-GR" sz="2200" dirty="0" smtClean="0"/>
              <a:t>Στον Αισχύλο, φαίνεται πιθανό ότι ο </a:t>
            </a:r>
            <a:r>
              <a:rPr lang="el-GR" sz="2200" dirty="0" err="1" smtClean="0"/>
              <a:t>Πυλάδης</a:t>
            </a:r>
            <a:r>
              <a:rPr lang="el-GR" sz="2200" dirty="0" smtClean="0"/>
              <a:t> δεν εμφανίζεται ούτε στη τελευταία σκηνή, όταν όλη η προσοχή πρέπει να είναι συγκεντρωμένη στον Ορέστη</a:t>
            </a:r>
            <a:br>
              <a:rPr lang="el-GR" sz="2200" dirty="0" smtClean="0"/>
            </a:br>
            <a:r>
              <a:rPr lang="el-GR" sz="2200" dirty="0" smtClean="0"/>
              <a:t>-τον εκδικητή του πατέρα του, δολοφόνο της μητέρας του,  το θήραμα των Ερινυών που τον καταδιώκουν, τον ικέτη του Απόλλωνα.</a:t>
            </a:r>
            <a:br>
              <a:rPr lang="el-GR" sz="2200" dirty="0" smtClean="0"/>
            </a:br>
            <a:endParaRPr lang="el-GR" sz="2200" dirty="0" smtClean="0"/>
          </a:p>
          <a:p>
            <a:pPr>
              <a:buClr>
                <a:schemeClr val="accent2"/>
              </a:buClr>
              <a:buFont typeface="Courier New" pitchFamily="49" charset="0"/>
              <a:buChar char="o"/>
            </a:pPr>
            <a:r>
              <a:rPr lang="el-GR" sz="2200" dirty="0" smtClean="0"/>
              <a:t>Στον Ευριπίδη και τον Σοφοκλή βρίσκεται επί σκηνής ως το τέλος, ή σχεδόν ως το τέλος:</a:t>
            </a:r>
          </a:p>
          <a:p>
            <a:pPr>
              <a:buClr>
                <a:schemeClr val="accent2"/>
              </a:buClr>
              <a:buFont typeface="Courier New" pitchFamily="49" charset="0"/>
              <a:buChar char="o"/>
            </a:pPr>
            <a:r>
              <a:rPr lang="el-GR" sz="2200" dirty="0" smtClean="0"/>
              <a:t>Στον Σοφοκλή χρειάζεται για να βοηθήσει να σπρώξει τον Αίγισθο μέσα στο παλάτι για να σκοτωθεί, στην τελευταία δηλαδή σκηνή του έργου (1468: </a:t>
            </a:r>
            <a:r>
              <a:rPr lang="el-GR" sz="2200" dirty="0" err="1" smtClean="0"/>
              <a:t>χαλᾶτε</a:t>
            </a:r>
            <a:r>
              <a:rPr lang="el-GR" sz="2200" dirty="0" smtClean="0"/>
              <a:t>).</a:t>
            </a:r>
          </a:p>
          <a:p>
            <a:pPr>
              <a:buClr>
                <a:schemeClr val="accent2"/>
              </a:buClr>
              <a:buFont typeface="Courier New" pitchFamily="49" charset="0"/>
              <a:buChar char="o"/>
            </a:pPr>
            <a:r>
              <a:rPr lang="el-GR" sz="2200" dirty="0" smtClean="0"/>
              <a:t>Στον Ευριπίδη φεύγει μαζί με την Ηλέκτρα, αφού ο Ορέστης έχει λάβει καθοδήγηση από τους από μηχανής θεούς να του δώσει την αδελφή του ως σύζυγο (αυτός ο γάμος αναφέρεται 4 φορές στην τελευταία σκηνή, ίσως για να αντιπαρατεθεί στον ανάρμοστο και ανεκπλήρωτο ‘γάμο’ στον οποίο η Ηλέκτρα είχε παγιδευτεί στην αρχή του έργου).</a:t>
            </a:r>
          </a:p>
          <a:p>
            <a:pPr>
              <a:buClr>
                <a:schemeClr val="accent2"/>
              </a:buClr>
              <a:buFont typeface="Courier New" pitchFamily="49" charset="0"/>
              <a:buChar char="o"/>
            </a:pPr>
            <a:r>
              <a:rPr lang="el-GR" sz="2200" dirty="0" smtClean="0"/>
              <a:t>Ίσως αυτός ο γάμος είναι η πραγματική ένδειξη στη σημασία του </a:t>
            </a:r>
            <a:r>
              <a:rPr lang="el-GR" sz="2200" dirty="0" err="1" smtClean="0"/>
              <a:t>Πυλάδη</a:t>
            </a:r>
            <a:r>
              <a:rPr lang="el-GR" sz="2200" dirty="0" smtClean="0"/>
              <a:t>.</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ΟΡΕΣΤΗΣ</a:t>
            </a:r>
            <a:endParaRPr lang="el-GR" dirty="0"/>
          </a:p>
        </p:txBody>
      </p:sp>
      <p:sp>
        <p:nvSpPr>
          <p:cNvPr id="3" name="2 - Θέση περιεχομένου"/>
          <p:cNvSpPr>
            <a:spLocks noGrp="1"/>
          </p:cNvSpPr>
          <p:nvPr>
            <p:ph idx="1"/>
          </p:nvPr>
        </p:nvSpPr>
        <p:spPr>
          <a:xfrm>
            <a:off x="385011" y="1323473"/>
            <a:ext cx="11430000" cy="5221705"/>
          </a:xfrm>
        </p:spPr>
        <p:txBody>
          <a:bodyPr>
            <a:normAutofit/>
          </a:bodyPr>
          <a:lstStyle/>
          <a:p>
            <a:pPr>
              <a:buClr>
                <a:schemeClr val="accent2"/>
              </a:buClr>
              <a:buFont typeface="Courier New" pitchFamily="49" charset="0"/>
              <a:buChar char="o"/>
            </a:pPr>
            <a:r>
              <a:rPr lang="el-GR" sz="2200" dirty="0" smtClean="0"/>
              <a:t>Αν και ποτέ δεν γίνεται λόγος για αυτόν στον Αισχύλο ή στον Σοφοκλή, ήταν ενδεχομένως παράδοση </a:t>
            </a:r>
            <a:br>
              <a:rPr lang="el-GR" sz="2200" dirty="0" smtClean="0"/>
            </a:br>
            <a:r>
              <a:rPr lang="el-GR" sz="2200" dirty="0" smtClean="0"/>
              <a:t>– ο Ελλάνικος (</a:t>
            </a:r>
            <a:r>
              <a:rPr lang="en-US" sz="2200" dirty="0" smtClean="0"/>
              <a:t>EGM F 155)</a:t>
            </a:r>
            <a:r>
              <a:rPr lang="el-GR" sz="2200" dirty="0" smtClean="0"/>
              <a:t> μπορεί να δώσει και τα ονόματα των δύο απογόνων του ζεύγους- </a:t>
            </a:r>
            <a:br>
              <a:rPr lang="el-GR" sz="2200" dirty="0" smtClean="0"/>
            </a:br>
            <a:endParaRPr lang="el-GR" sz="2200" dirty="0" smtClean="0"/>
          </a:p>
          <a:p>
            <a:pPr>
              <a:buClr>
                <a:schemeClr val="accent2"/>
              </a:buClr>
              <a:buFont typeface="Courier New" pitchFamily="49" charset="0"/>
              <a:buChar char="o"/>
            </a:pPr>
            <a:r>
              <a:rPr lang="el-GR" sz="2200" dirty="0" smtClean="0"/>
              <a:t>Και ίσως να αναφερόταν και στους </a:t>
            </a:r>
            <a:r>
              <a:rPr lang="el-GR" sz="2200" i="1" dirty="0" smtClean="0"/>
              <a:t>Νόστους</a:t>
            </a:r>
            <a:r>
              <a:rPr lang="el-GR" sz="2200" dirty="0" smtClean="0"/>
              <a:t>.</a:t>
            </a:r>
          </a:p>
          <a:p>
            <a:pPr>
              <a:buClr>
                <a:schemeClr val="accent2"/>
              </a:buClr>
              <a:buFont typeface="Courier New" pitchFamily="49" charset="0"/>
              <a:buChar char="o"/>
            </a:pPr>
            <a:endParaRPr lang="el-GR" sz="2200" dirty="0" smtClean="0"/>
          </a:p>
          <a:p>
            <a:pPr>
              <a:buClr>
                <a:schemeClr val="accent2"/>
              </a:buClr>
              <a:buFont typeface="Courier New" pitchFamily="49" charset="0"/>
              <a:buChar char="o"/>
            </a:pPr>
            <a:r>
              <a:rPr lang="el-GR" sz="2200" dirty="0" smtClean="0"/>
              <a:t>Σε όλους τους τραγικούς η ανάρμοστα παρατεταμένη παρθενία της Ηλέκτρας είναι εξέχουσα ανάμεσα στα δεινά του οίκου του Αγαμέμνονα, και η παρουσία του </a:t>
            </a:r>
            <a:r>
              <a:rPr lang="el-GR" sz="2200" dirty="0" err="1" smtClean="0"/>
              <a:t>Πυλάδη</a:t>
            </a:r>
            <a:r>
              <a:rPr lang="el-GR" sz="2200" dirty="0" smtClean="0"/>
              <a:t> ίσως να υπενθυμίζει ότι και το σφάλμα αυτό θα διορθωθεί, μαζί με τον ανεκδίκητο φόνο, την αποκλήρωση του Ορέστη και την τυραννική διακυβέρνηση του Αίγισθου και της Κλυταιμνήστρας στο Άργος/Μυκήνες.</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err="1" smtClean="0">
                <a:solidFill>
                  <a:schemeClr val="bg1">
                    <a:lumMod val="20000"/>
                    <a:lumOff val="80000"/>
                  </a:schemeClr>
                </a:solidFill>
                <a:effectLst>
                  <a:outerShdw blurRad="38100" dist="38100" dir="2700000" algn="tl">
                    <a:srgbClr val="000000">
                      <a:alpha val="43137"/>
                    </a:srgbClr>
                  </a:outerShdw>
                </a:effectLst>
              </a:rPr>
              <a:t>Μεοσ</a:t>
            </a:r>
            <a:r>
              <a:rPr lang="el-GR" sz="2800" b="1" u="sng" dirty="0" smtClean="0">
                <a:solidFill>
                  <a:schemeClr val="bg1">
                    <a:lumMod val="20000"/>
                    <a:lumOff val="80000"/>
                  </a:schemeClr>
                </a:solidFill>
                <a:effectLst>
                  <a:outerShdw blurRad="38100" dist="38100" dir="2700000" algn="tl">
                    <a:srgbClr val="000000">
                      <a:alpha val="43137"/>
                    </a:srgbClr>
                  </a:outerShdw>
                </a:effectLst>
              </a:rPr>
              <a:t> ΜΥΘΟΣ ΣΤΟ ΚΥΚΛΙΚΟ </a:t>
            </a:r>
            <a:r>
              <a:rPr lang="el-GR" sz="2800" b="1" u="sng" dirty="0" err="1" smtClean="0">
                <a:solidFill>
                  <a:schemeClr val="bg1">
                    <a:lumMod val="20000"/>
                    <a:lumOff val="80000"/>
                  </a:schemeClr>
                </a:solidFill>
                <a:effectLst>
                  <a:outerShdw blurRad="38100" dist="38100" dir="2700000" algn="tl">
                    <a:srgbClr val="000000">
                      <a:alpha val="43137"/>
                    </a:srgbClr>
                  </a:outerShdw>
                </a:effectLst>
              </a:rPr>
              <a:t>πλαισιο</a:t>
            </a:r>
            <a:endParaRPr lang="el-GR" sz="2800" b="1" u="sng" dirty="0">
              <a:solidFill>
                <a:schemeClr val="bg1">
                  <a:lumMod val="20000"/>
                  <a:lumOff val="80000"/>
                </a:schemeClr>
              </a:solidFill>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solidFill>
                  <a:schemeClr val="bg1">
                    <a:lumMod val="20000"/>
                    <a:lumOff val="80000"/>
                  </a:schemeClr>
                </a:solidFill>
              </a:rPr>
              <a:t>469-474</a:t>
            </a:r>
            <a:endParaRPr lang="el-GR" sz="2200" dirty="0">
              <a:solidFill>
                <a:schemeClr val="bg1">
                  <a:lumMod val="20000"/>
                  <a:lumOff val="80000"/>
                </a:schemeClr>
              </a:solidFill>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85011" y="1323473"/>
            <a:ext cx="11430000" cy="5221705"/>
          </a:xfrm>
        </p:spPr>
        <p:txBody>
          <a:bodyPr>
            <a:normAutofit/>
          </a:bodyPr>
          <a:lstStyle/>
          <a:p>
            <a:pPr>
              <a:buClr>
                <a:schemeClr val="accent2"/>
              </a:buClr>
              <a:buFont typeface="Courier New" pitchFamily="49" charset="0"/>
              <a:buChar char="o"/>
            </a:pPr>
            <a:r>
              <a:rPr lang="el-GR" sz="2200" dirty="0" smtClean="0"/>
              <a:t>Οι δραματουργοί μπορεί όχι μόνο να τροποποιούν, δραστικά κάποιες φορές, τις ιστορίες που βρίσκουν στον Κύκλο. Μπορεί και να εισάγουν, μέσα στο ίδιο πλαίσιο, ιστορίες εξ ολοκλήρου άγνωστες στον Κύκλο.</a:t>
            </a:r>
          </a:p>
          <a:p>
            <a:pPr>
              <a:buClr>
                <a:schemeClr val="accent2"/>
              </a:buClr>
              <a:buFont typeface="Courier New" pitchFamily="49" charset="0"/>
              <a:buChar char="o"/>
            </a:pPr>
            <a:r>
              <a:rPr lang="el-GR" sz="2200" dirty="0" smtClean="0"/>
              <a:t>Ο Αισχύλος φαίνεται να το κάνει αυτό για να ληφθούν υπόψη Αθηναϊκές ειδικά εκδοχές των μύθων που κανονικά ανήκουν σε άλλες πόλεις</a:t>
            </a:r>
            <a:br>
              <a:rPr lang="el-GR" sz="2200" dirty="0" smtClean="0"/>
            </a:br>
            <a:r>
              <a:rPr lang="el-GR" sz="2200" dirty="0" smtClean="0"/>
              <a:t>- την παρέμβαση του Θησέα προκειμένου να διασφαλίσει την ταφή των 7 επί Θήβας (</a:t>
            </a:r>
            <a:r>
              <a:rPr lang="el-GR" sz="2200" i="1" dirty="0" err="1" smtClean="0"/>
              <a:t>Ελευσίνιαι</a:t>
            </a:r>
            <a:r>
              <a:rPr lang="en-US" sz="2200" dirty="0" smtClean="0"/>
              <a:t>)</a:t>
            </a:r>
            <a:r>
              <a:rPr lang="el-GR" sz="2200" dirty="0" smtClean="0"/>
              <a:t>, τη δίκη του Ορέστη στον Άρειο Πάγο </a:t>
            </a:r>
            <a:r>
              <a:rPr lang="en-US" sz="2200" dirty="0" smtClean="0"/>
              <a:t>(</a:t>
            </a:r>
            <a:r>
              <a:rPr lang="el-GR" sz="2200" i="1" smtClean="0"/>
              <a:t>Ευμενίδες</a:t>
            </a:r>
            <a:r>
              <a:rPr lang="en-US" sz="2200" smtClean="0"/>
              <a:t>). </a:t>
            </a:r>
            <a:r>
              <a:rPr lang="el-GR" sz="2200" dirty="0" smtClean="0"/>
              <a:t/>
            </a:r>
            <a:br>
              <a:rPr lang="el-GR" sz="2200" dirty="0" smtClean="0"/>
            </a:br>
            <a:r>
              <a:rPr lang="el-GR" sz="2200" dirty="0" smtClean="0"/>
              <a:t/>
            </a:r>
            <a:br>
              <a:rPr lang="el-GR" sz="2200" dirty="0" smtClean="0"/>
            </a:br>
            <a:endParaRPr lang="en-US" sz="2200" dirty="0" smtClean="0"/>
          </a:p>
          <a:p>
            <a:pPr>
              <a:buClr>
                <a:schemeClr val="accent2"/>
              </a:buClr>
              <a:buFont typeface="Courier New" pitchFamily="49" charset="0"/>
              <a:buChar char="o"/>
            </a:pPr>
            <a:r>
              <a:rPr lang="el-GR" sz="2200" dirty="0" smtClean="0"/>
              <a:t>Και ο Σοφοκλής μπορεί να κάνει το ίδιο, όπως στον </a:t>
            </a:r>
            <a:r>
              <a:rPr lang="el-GR" sz="2200" i="1" dirty="0" smtClean="0"/>
              <a:t>Οιδίποδα επί </a:t>
            </a:r>
            <a:r>
              <a:rPr lang="el-GR" sz="2200" i="1" dirty="0" err="1" smtClean="0"/>
              <a:t>Κολονώ</a:t>
            </a:r>
            <a:r>
              <a:rPr lang="el-GR" sz="2200" dirty="0" smtClean="0"/>
              <a:t>, αλλά είναι επίσης έτοιμος να δημιουργήσει νέο μύθο χωρίς τέτοια δικαιολογία:</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85011" y="1323473"/>
            <a:ext cx="11430000" cy="5221705"/>
          </a:xfrm>
        </p:spPr>
        <p:txBody>
          <a:bodyPr>
            <a:normAutofit/>
          </a:bodyPr>
          <a:lstStyle/>
          <a:p>
            <a:pPr>
              <a:buClr>
                <a:schemeClr val="accent2"/>
              </a:buClr>
              <a:buFont typeface="Courier New" pitchFamily="49" charset="0"/>
              <a:buChar char="o"/>
            </a:pPr>
            <a:r>
              <a:rPr lang="el-GR" sz="2200" dirty="0" smtClean="0"/>
              <a:t>Το πιο εξόφθαλμο παράδειγμα είναι η </a:t>
            </a:r>
            <a:r>
              <a:rPr lang="el-GR" sz="2200" b="1" i="1" dirty="0" smtClean="0">
                <a:solidFill>
                  <a:srgbClr val="FF0000"/>
                </a:solidFill>
              </a:rPr>
              <a:t>Αντιγόνη</a:t>
            </a:r>
            <a:r>
              <a:rPr lang="el-GR" sz="2200" dirty="0" smtClean="0"/>
              <a:t>.</a:t>
            </a:r>
          </a:p>
          <a:p>
            <a:pPr>
              <a:buClr>
                <a:schemeClr val="accent2"/>
              </a:buClr>
              <a:buFont typeface="Courier New" pitchFamily="49" charset="0"/>
              <a:buChar char="o"/>
            </a:pPr>
            <a:r>
              <a:rPr lang="el-GR" sz="2200" dirty="0" smtClean="0"/>
              <a:t>Δεν υπάρχει απόδειξη ότι η ιστορία της ανυπακοής της Αντιγόνης απέναντι στο διάταγμα που απαγόρευε την ταφή του Πολυνείκη υπήρχε πριν τον Σοφοκλή </a:t>
            </a:r>
            <a:br>
              <a:rPr lang="el-GR" sz="2200" dirty="0" smtClean="0"/>
            </a:br>
            <a:r>
              <a:rPr lang="el-GR" sz="2200" dirty="0" smtClean="0"/>
              <a:t>(αφού η τελευταία σκηνή στους </a:t>
            </a:r>
            <a:r>
              <a:rPr lang="el-GR" sz="2200" i="1" dirty="0" smtClean="0"/>
              <a:t>7 επί Θήβας </a:t>
            </a:r>
            <a:r>
              <a:rPr lang="el-GR" sz="2200" dirty="0" smtClean="0"/>
              <a:t>του Αισχύλου είναι αμφίβολη).</a:t>
            </a:r>
          </a:p>
          <a:p>
            <a:pPr>
              <a:buClr>
                <a:schemeClr val="accent2"/>
              </a:buClr>
              <a:buFont typeface="Courier New" pitchFamily="49" charset="0"/>
              <a:buChar char="o"/>
            </a:pPr>
            <a:r>
              <a:rPr lang="el-GR" sz="2200" dirty="0" smtClean="0"/>
              <a:t>Ο Σοφοκλής την παρεμβάλλει στην ιστορία </a:t>
            </a:r>
            <a:br>
              <a:rPr lang="el-GR" sz="2200" dirty="0" smtClean="0"/>
            </a:br>
            <a:r>
              <a:rPr lang="el-GR" sz="2200" dirty="0" smtClean="0"/>
              <a:t>ανάμεσα στη μάχη όπου ο Ετεοκλής και ο Πολυνείκης αλληλοσκοτώνονται (η οποία θα έπρεπε να είναι η κλιμάκωση της </a:t>
            </a:r>
            <a:r>
              <a:rPr lang="el-GR" sz="2200" i="1" dirty="0" err="1" smtClean="0"/>
              <a:t>Θηβαίδας</a:t>
            </a:r>
            <a:r>
              <a:rPr lang="el-GR" sz="2200" dirty="0" smtClean="0"/>
              <a:t>) </a:t>
            </a:r>
            <a:br>
              <a:rPr lang="el-GR" sz="2200" dirty="0" smtClean="0"/>
            </a:br>
            <a:r>
              <a:rPr lang="el-GR" sz="2200" dirty="0" smtClean="0"/>
              <a:t/>
            </a:r>
            <a:br>
              <a:rPr lang="el-GR" sz="2200" dirty="0" smtClean="0"/>
            </a:br>
            <a:r>
              <a:rPr lang="el-GR" sz="2200" dirty="0" smtClean="0"/>
              <a:t>και στην ταφή των 7 μέσω της παρέμβασης του Θησέα (όχι στη </a:t>
            </a:r>
            <a:r>
              <a:rPr lang="el-GR" sz="2200" i="1" dirty="0" err="1" smtClean="0"/>
              <a:t>Θηβαίδα</a:t>
            </a:r>
            <a:r>
              <a:rPr lang="el-GR" sz="2200" dirty="0" smtClean="0"/>
              <a:t> αλλά πολύ γνωστή ιστορία σε όλους τους Αθηναίους και εξαιρετική πηγή της Αθηναϊκής υπερηφάνειας). </a:t>
            </a:r>
          </a:p>
          <a:p>
            <a:pPr>
              <a:buClr>
                <a:schemeClr val="accent2"/>
              </a:buClr>
              <a:buFont typeface="Courier New" pitchFamily="49" charset="0"/>
              <a:buChar char="o"/>
            </a:pPr>
            <a:r>
              <a:rPr lang="el-GR" sz="2200" dirty="0" smtClean="0"/>
              <a:t>Ταιριάζει σε αυτή τη θέση χωρίς δυσκολία, αφού, παρόλο που περιέχει πολλά τρομερά γεγονότα, κανένα από αυτά δεν επηρεάζει την επακόλουθη πορεία του έπους.</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85011" y="1323473"/>
            <a:ext cx="11430000" cy="5221705"/>
          </a:xfrm>
        </p:spPr>
        <p:txBody>
          <a:bodyPr>
            <a:normAutofit lnSpcReduction="10000"/>
          </a:bodyPr>
          <a:lstStyle/>
          <a:p>
            <a:pPr>
              <a:buClr>
                <a:schemeClr val="accent2"/>
              </a:buClr>
              <a:buFont typeface="Courier New" pitchFamily="49" charset="0"/>
              <a:buChar char="o"/>
            </a:pPr>
            <a:r>
              <a:rPr lang="en-US" sz="2200" dirty="0" smtClean="0"/>
              <a:t>H </a:t>
            </a:r>
            <a:r>
              <a:rPr lang="el-GR" sz="2200" dirty="0" smtClean="0"/>
              <a:t>Αντιγόνη, φαίνεται, πρέπει να πεθάνει χωρίς να έχει αποκτήσει παιδί </a:t>
            </a:r>
            <a:br>
              <a:rPr lang="el-GR" sz="2200" dirty="0" smtClean="0"/>
            </a:br>
            <a:r>
              <a:rPr lang="el-GR" sz="2200" dirty="0" smtClean="0"/>
              <a:t>(τουλάχιστον μέχρι ο Ευριπίδης να της δώσει έναν γιο [</a:t>
            </a:r>
            <a:r>
              <a:rPr lang="en-US" sz="2200" dirty="0" smtClean="0"/>
              <a:t>Hypothesis of ‘Aristophanes of Byzantium’ to Soph. Ant.</a:t>
            </a:r>
            <a:r>
              <a:rPr lang="el-GR" sz="2200" dirty="0" smtClean="0"/>
              <a:t>]).</a:t>
            </a:r>
          </a:p>
          <a:p>
            <a:pPr>
              <a:buClr>
                <a:schemeClr val="accent2"/>
              </a:buClr>
              <a:buFont typeface="Courier New" pitchFamily="49" charset="0"/>
              <a:buChar char="o"/>
            </a:pPr>
            <a:r>
              <a:rPr lang="el-GR" sz="2200" dirty="0" smtClean="0"/>
              <a:t>Αναφορικά, όμως, με τη φύση ακόμη και τον χρόνο του θανάτου της φαίνεται πως δεν υπήρχε σταθερή παράδοση, και τουλάχιστον έναν πρώιμος ποιητής, ο ελεγειακός ποιητής Μίμνερμος, φαίνεται να τον έχει τοποθετήσει πριν από τον θάνατο των αδελφών της, αφού διαβάζουμε σε μια από τις υποθέσεις στο έργο του Σοφοκλή:</a:t>
            </a:r>
          </a:p>
          <a:p>
            <a:pPr>
              <a:buClr>
                <a:schemeClr val="accent2"/>
              </a:buClr>
              <a:buFont typeface="Courier New" pitchFamily="49" charset="0"/>
              <a:buChar char="o"/>
            </a:pPr>
            <a:r>
              <a:rPr lang="el-GR" sz="2200" dirty="0" smtClean="0"/>
              <a:t>Οι ιστορίες για την ηρωίδα, και για την αδελφή της Ισμήνη, βρίσκονται σε σύγκρουση μεταξύ τους. Ο Ίων στους Διθυράμβους του (</a:t>
            </a:r>
            <a:r>
              <a:rPr lang="en-US" sz="2200" dirty="0" smtClean="0"/>
              <a:t>PMG F 740)</a:t>
            </a:r>
            <a:r>
              <a:rPr lang="el-GR" sz="2200" dirty="0" smtClean="0"/>
              <a:t> λέει ότι και οι δύο κάηκαν μέχρι θανάτου μέσα στον ναό της Ήρας από τον </a:t>
            </a:r>
            <a:r>
              <a:rPr lang="el-GR" sz="2200" dirty="0" err="1" smtClean="0"/>
              <a:t>Λεοδάμαντα</a:t>
            </a:r>
            <a:r>
              <a:rPr lang="el-GR" sz="2200" dirty="0" smtClean="0"/>
              <a:t>, τον γιο του Ετεοκλή (έναν από τους Επιγόνους). Όμως, ο Μίμνερμος (</a:t>
            </a:r>
            <a:r>
              <a:rPr lang="en-US" sz="2200" dirty="0" smtClean="0"/>
              <a:t>IEG F 21)</a:t>
            </a:r>
            <a:r>
              <a:rPr lang="el-GR" sz="2200" dirty="0" smtClean="0"/>
              <a:t> λέει ότι η Ισμήνη πέθανε από τα χέρια του </a:t>
            </a:r>
            <a:r>
              <a:rPr lang="el-GR" sz="2200" dirty="0" err="1" smtClean="0"/>
              <a:t>Τυδέα</a:t>
            </a:r>
            <a:r>
              <a:rPr lang="el-GR" sz="2200" dirty="0" smtClean="0"/>
              <a:t>, μετά από προτροπή της Αθηνάς, όταν συνευρισκόταν με τον </a:t>
            </a:r>
            <a:r>
              <a:rPr lang="el-GR" sz="2200" dirty="0" err="1" smtClean="0"/>
              <a:t>Θεοκλύμενο</a:t>
            </a:r>
            <a:r>
              <a:rPr lang="el-GR" sz="2200" dirty="0" smtClean="0"/>
              <a:t>.</a:t>
            </a:r>
            <a:br>
              <a:rPr lang="el-GR" sz="2200" dirty="0" smtClean="0"/>
            </a:br>
            <a:r>
              <a:rPr lang="en-US" sz="2200" dirty="0" smtClean="0"/>
              <a:t>Hypothesis of ‘</a:t>
            </a:r>
            <a:r>
              <a:rPr lang="en-US" sz="2200" dirty="0" err="1" smtClean="0"/>
              <a:t>Salustius</a:t>
            </a:r>
            <a:r>
              <a:rPr lang="en-US" sz="2200" dirty="0" smtClean="0"/>
              <a:t>’ to Soph. Ant.</a:t>
            </a:r>
            <a:endParaRPr lang="el-GR" sz="2200" dirty="0" smtClean="0"/>
          </a:p>
          <a:p>
            <a:pPr>
              <a:buClr>
                <a:schemeClr val="accent2"/>
              </a:buClr>
              <a:buFont typeface="Courier New" pitchFamily="49" charset="0"/>
              <a:buChar char="o"/>
            </a:pPr>
            <a:r>
              <a:rPr lang="el-GR" sz="2200" dirty="0" smtClean="0"/>
              <a:t>Στο σημείο αυτό πρέπει να υπάρχει κενό (</a:t>
            </a:r>
            <a:r>
              <a:rPr lang="en-US" sz="2200" dirty="0" smtClean="0"/>
              <a:t>lacuna)</a:t>
            </a:r>
            <a:r>
              <a:rPr lang="el-GR" sz="2200" dirty="0" smtClean="0"/>
              <a:t> στο οποίο χάνεται και η αναφορά του Μίμνερμου στον θάνατο της Αντιγόνης, αφού η επόμενη πρότασή του ξεκινά ως εξής:</a:t>
            </a:r>
            <a:br>
              <a:rPr lang="el-GR" sz="2200" dirty="0" smtClean="0"/>
            </a:br>
            <a:r>
              <a:rPr lang="el-GR" sz="2200" dirty="0" smtClean="0"/>
              <a:t>‘ Αυτές είναι οι παράξενες ιστορίες που λέγονται για τις ηρωίδες’.</a:t>
            </a:r>
          </a:p>
          <a:p>
            <a:pPr>
              <a:buClr>
                <a:schemeClr val="accent2"/>
              </a:buClr>
              <a:buFont typeface="Courier New" pitchFamily="49" charset="0"/>
              <a:buChar char="o"/>
            </a:pP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85011" y="1323473"/>
            <a:ext cx="11430000" cy="5221705"/>
          </a:xfrm>
        </p:spPr>
        <p:txBody>
          <a:bodyPr>
            <a:normAutofit/>
          </a:bodyPr>
          <a:lstStyle/>
          <a:p>
            <a:pPr>
              <a:buClr>
                <a:schemeClr val="accent2"/>
              </a:buClr>
              <a:buFont typeface="Courier New" pitchFamily="49" charset="0"/>
              <a:buChar char="o"/>
            </a:pPr>
            <a:r>
              <a:rPr lang="el-GR" sz="2200" dirty="0" smtClean="0"/>
              <a:t>Η ιστορία για τον </a:t>
            </a:r>
            <a:r>
              <a:rPr lang="el-GR" sz="2200" dirty="0" err="1" smtClean="0"/>
              <a:t>Τυδέα</a:t>
            </a:r>
            <a:r>
              <a:rPr lang="el-GR" sz="2200" dirty="0" smtClean="0"/>
              <a:t>, την Ισμήνη και τον </a:t>
            </a:r>
            <a:r>
              <a:rPr lang="el-GR" sz="2200" dirty="0" err="1" smtClean="0"/>
              <a:t>Θεοκλύμενο</a:t>
            </a:r>
            <a:r>
              <a:rPr lang="el-GR" sz="2200" dirty="0" smtClean="0"/>
              <a:t> (ή </a:t>
            </a:r>
            <a:r>
              <a:rPr lang="el-GR" sz="2200" dirty="0" err="1" smtClean="0"/>
              <a:t>Περικλύμενο</a:t>
            </a:r>
            <a:r>
              <a:rPr lang="el-GR" sz="2200" dirty="0" smtClean="0"/>
              <a:t>) είναι, επίσης, γνωστή, σε κάπως διαφορετικές μορφές, από την αρχαϊκή τέχνη  </a:t>
            </a:r>
            <a:br>
              <a:rPr lang="el-GR" sz="2200" dirty="0" smtClean="0"/>
            </a:br>
            <a:r>
              <a:rPr lang="el-GR" sz="2200" dirty="0" smtClean="0"/>
              <a:t>(</a:t>
            </a:r>
            <a:r>
              <a:rPr lang="en-US" sz="2200" dirty="0" smtClean="0"/>
              <a:t>Paris, Louvre E640=LIMC ‘</a:t>
            </a:r>
            <a:r>
              <a:rPr lang="en-US" sz="2200" dirty="0" err="1" smtClean="0"/>
              <a:t>Ismene</a:t>
            </a:r>
            <a:r>
              <a:rPr lang="en-US" sz="2200" dirty="0" smtClean="0"/>
              <a:t>’ i.3 (Corinthian amphora, c. 560 BC), where the </a:t>
            </a:r>
            <a:r>
              <a:rPr lang="en-US" sz="2200" dirty="0" err="1" smtClean="0"/>
              <a:t>ﬂeeing</a:t>
            </a:r>
            <a:r>
              <a:rPr lang="en-US" sz="2200" dirty="0" smtClean="0"/>
              <a:t> man is named as </a:t>
            </a:r>
            <a:r>
              <a:rPr lang="en-US" sz="2200" dirty="0" err="1" smtClean="0"/>
              <a:t>Periclymenus</a:t>
            </a:r>
            <a:r>
              <a:rPr lang="en-US" sz="2200" dirty="0" smtClean="0"/>
              <a:t>; Athens, Nat. Mus. </a:t>
            </a:r>
            <a:r>
              <a:rPr lang="en-US" sz="2200" dirty="0" err="1" smtClean="0"/>
              <a:t>Acr</a:t>
            </a:r>
            <a:r>
              <a:rPr lang="en-US" sz="2200" dirty="0" smtClean="0"/>
              <a:t>. 603=LIMC ‘</a:t>
            </a:r>
            <a:r>
              <a:rPr lang="en-US" sz="2200" dirty="0" err="1" smtClean="0"/>
              <a:t>Ismene</a:t>
            </a:r>
            <a:r>
              <a:rPr lang="en-US" sz="2200" dirty="0" smtClean="0"/>
              <a:t>’ i.4 (Attic black-</a:t>
            </a:r>
            <a:r>
              <a:rPr lang="en-US" sz="2200" dirty="0" err="1" smtClean="0"/>
              <a:t>ﬁgure</a:t>
            </a:r>
            <a:r>
              <a:rPr lang="en-US" sz="2200" dirty="0" smtClean="0"/>
              <a:t> </a:t>
            </a:r>
            <a:r>
              <a:rPr lang="en-US" sz="2200" dirty="0" err="1" smtClean="0"/>
              <a:t>skyphos</a:t>
            </a:r>
            <a:r>
              <a:rPr lang="en-US" sz="2200" dirty="0" smtClean="0"/>
              <a:t>, 575–550 BC)</a:t>
            </a:r>
            <a:r>
              <a:rPr lang="el-GR" sz="2200" dirty="0" smtClean="0"/>
              <a:t/>
            </a:r>
            <a:br>
              <a:rPr lang="el-GR" sz="2200" dirty="0" smtClean="0"/>
            </a:br>
            <a:r>
              <a:rPr lang="el-GR" sz="2200" dirty="0" smtClean="0"/>
              <a:t/>
            </a:r>
            <a:br>
              <a:rPr lang="el-GR" sz="2200" dirty="0" smtClean="0"/>
            </a:br>
            <a:r>
              <a:rPr lang="el-GR" sz="2200" dirty="0" smtClean="0"/>
              <a:t>και από τον μυθογράφο του 5</a:t>
            </a:r>
            <a:r>
              <a:rPr lang="el-GR" sz="2200" baseline="30000" dirty="0" smtClean="0"/>
              <a:t>ου</a:t>
            </a:r>
            <a:r>
              <a:rPr lang="el-GR" sz="2200" dirty="0" smtClean="0"/>
              <a:t> αιώνα Φερεκύδη </a:t>
            </a:r>
            <a:br>
              <a:rPr lang="el-GR" sz="2200" dirty="0" smtClean="0"/>
            </a:br>
            <a:r>
              <a:rPr lang="el-GR" sz="2200" dirty="0" smtClean="0"/>
              <a:t>(</a:t>
            </a:r>
            <a:r>
              <a:rPr lang="en-US" sz="2200" dirty="0" err="1" smtClean="0"/>
              <a:t>Pherec</a:t>
            </a:r>
            <a:r>
              <a:rPr lang="en-US" sz="2200" dirty="0" smtClean="0"/>
              <a:t>. EGM F 95 (</a:t>
            </a:r>
            <a:r>
              <a:rPr lang="en-US" sz="2200" dirty="0" err="1" smtClean="0"/>
              <a:t>Ismene</a:t>
            </a:r>
            <a:r>
              <a:rPr lang="en-US" sz="2200" dirty="0" smtClean="0"/>
              <a:t> killed by </a:t>
            </a:r>
            <a:r>
              <a:rPr lang="en-US" sz="2200" dirty="0" err="1" smtClean="0"/>
              <a:t>Tydeus</a:t>
            </a:r>
            <a:r>
              <a:rPr lang="en-US" sz="2200" dirty="0" smtClean="0"/>
              <a:t> at a spring, thenceforth named after her; no further details given)</a:t>
            </a:r>
            <a:r>
              <a:rPr lang="el-GR" sz="2200" dirty="0" smtClean="0"/>
              <a:t>,</a:t>
            </a:r>
            <a:br>
              <a:rPr lang="el-GR" sz="2200" dirty="0" smtClean="0"/>
            </a:br>
            <a:endParaRPr lang="el-GR" sz="2200" dirty="0" smtClean="0"/>
          </a:p>
          <a:p>
            <a:pPr>
              <a:buClr>
                <a:schemeClr val="accent2"/>
              </a:buClr>
              <a:buFont typeface="Courier New" pitchFamily="49" charset="0"/>
              <a:buChar char="o"/>
            </a:pPr>
            <a:r>
              <a:rPr lang="el-GR" sz="2200" dirty="0" smtClean="0"/>
              <a:t>Και ίσως να αντλείται από την </a:t>
            </a:r>
            <a:r>
              <a:rPr lang="el-GR" sz="2200" i="1" dirty="0" err="1" smtClean="0"/>
              <a:t>Θηβαίδα</a:t>
            </a:r>
            <a:r>
              <a:rPr lang="el-GR" sz="2200" dirty="0" smtClean="0"/>
              <a:t>, αφού ο </a:t>
            </a:r>
            <a:r>
              <a:rPr lang="el-GR" sz="2200" dirty="0" err="1" smtClean="0"/>
              <a:t>Περικλύμενος</a:t>
            </a:r>
            <a:r>
              <a:rPr lang="el-GR" sz="2200" dirty="0" smtClean="0"/>
              <a:t> ήταν ένας χαρακτήρας αυτού του ποιήματος, ένας από τους 7 Θηβαίους νικητές, που σκότωσε τον </a:t>
            </a:r>
            <a:r>
              <a:rPr lang="el-GR" sz="2200" dirty="0" err="1" smtClean="0"/>
              <a:t>Παρθενοπαίο</a:t>
            </a:r>
            <a:r>
              <a:rPr lang="el-GR" sz="2200" dirty="0" smtClean="0"/>
              <a:t> (</a:t>
            </a:r>
            <a:r>
              <a:rPr lang="en-US" sz="2200" dirty="0" smtClean="0"/>
              <a:t>Th. PEG F 6 = F 4 D= F 10 W.).</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85011" y="1323473"/>
            <a:ext cx="11430000" cy="5221705"/>
          </a:xfrm>
        </p:spPr>
        <p:txBody>
          <a:bodyPr>
            <a:normAutofit/>
          </a:bodyPr>
          <a:lstStyle/>
          <a:p>
            <a:pPr>
              <a:buClr>
                <a:schemeClr val="accent2"/>
              </a:buClr>
              <a:buFont typeface="Courier New" pitchFamily="49" charset="0"/>
              <a:buChar char="o"/>
            </a:pPr>
            <a:r>
              <a:rPr lang="el-GR" sz="2200" dirty="0" smtClean="0"/>
              <a:t>Αν είναι έτσι, ο Σοφοκλής κράτησε την Ισμήνη ζωντανή για να παίξει έναν νέο ρόλο, και ίσως να έκανε ακριβώς το ίδιο και για την Αντιγόνη.</a:t>
            </a:r>
          </a:p>
          <a:p>
            <a:pPr>
              <a:buClr>
                <a:schemeClr val="accent2"/>
              </a:buClr>
              <a:buFont typeface="Courier New" pitchFamily="49" charset="0"/>
              <a:buChar char="o"/>
            </a:pPr>
            <a:r>
              <a:rPr lang="el-GR" sz="2200" dirty="0" smtClean="0"/>
              <a:t>Σίγουρα αυτό το έκανε για τον Αίμονα, ο οποίος στην επική αναφορά (</a:t>
            </a:r>
            <a:r>
              <a:rPr lang="en-US" sz="2200" dirty="0" err="1" smtClean="0"/>
              <a:t>Oed</a:t>
            </a:r>
            <a:r>
              <a:rPr lang="en-US" sz="2200" dirty="0" smtClean="0"/>
              <a:t>. PEG F1=D.=F 3 W.)</a:t>
            </a:r>
            <a:r>
              <a:rPr lang="el-GR" sz="2200" dirty="0" smtClean="0"/>
              <a:t> σκοτώθηκε από τη Σφίγγα, προτού ο Οιδίποδας έρθει στη Θήβα και, επομένως, προτού η Αντιγόνη γεννηθεί.</a:t>
            </a:r>
          </a:p>
          <a:p>
            <a:pPr>
              <a:buClr>
                <a:schemeClr val="accent2"/>
              </a:buClr>
              <a:buFont typeface="Courier New" pitchFamily="49" charset="0"/>
              <a:buChar char="o"/>
            </a:pPr>
            <a:r>
              <a:rPr lang="el-GR" sz="2200" dirty="0" smtClean="0"/>
              <a:t>Το μοναδικό άλλο αμετάκλητο γεγονός που </a:t>
            </a:r>
            <a:r>
              <a:rPr lang="el-GR" sz="2200" i="1" dirty="0" smtClean="0"/>
              <a:t>συμβαίνει</a:t>
            </a:r>
            <a:r>
              <a:rPr lang="el-GR" sz="2200" dirty="0" smtClean="0"/>
              <a:t> στην Αντιγόνη είναι ο θάνατος της συζύγου του Κρέοντα, Ευρυδίκης. Αυτή, όμως, όπως πολλές άλλες γυναίκες στις μυθικές γενεαλογίες, δεν έχει να κάνει τίποτα άλλο αξιόλογο πέρα από τη γέννηση των παιδιών της και μπορεί να πεθάνει όποτε βολεύει τον εκάστοτε αφηγητή. </a:t>
            </a:r>
          </a:p>
          <a:p>
            <a:pPr>
              <a:buClr>
                <a:schemeClr val="accent2"/>
              </a:buClr>
              <a:buFont typeface="Courier New" pitchFamily="49" charset="0"/>
              <a:buChar char="o"/>
            </a:pPr>
            <a:r>
              <a:rPr lang="el-GR" sz="2200" dirty="0" smtClean="0"/>
              <a:t>Όσον αφορά τον ίδιο τον Κρέοντα, αυτός είναι συντετριμμένος πνευματικά, αλλά συνεχίζει να ζει (έχοντας μετά βίας διαφύγει τον θάνατο στα χέρια του εξαγριωμένου γιου του), και δεν υπάρχει καμία ένδειξη ότι σταμάτησε να είναι ο κυβερνήτης της Θήβας</a:t>
            </a:r>
            <a:br>
              <a:rPr lang="el-GR" sz="2200" dirty="0" smtClean="0"/>
            </a:br>
            <a:r>
              <a:rPr lang="el-GR" sz="2200" dirty="0" smtClean="0"/>
              <a:t>(όπου, σύμφωνα με μια παγιωμένη ιστορία, θα γίνει αργότερα ο πρώτος πεθερός του Ηρακλή).</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39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5" name="4 - Θέση περιεχομένου"/>
          <p:cNvSpPr>
            <a:spLocks noGrp="1"/>
          </p:cNvSpPr>
          <p:nvPr>
            <p:ph idx="1"/>
          </p:nvPr>
        </p:nvSpPr>
        <p:spPr>
          <a:xfrm>
            <a:off x="385011" y="1600200"/>
            <a:ext cx="11502189" cy="4572000"/>
          </a:xfrm>
        </p:spPr>
        <p:txBody>
          <a:bodyPr>
            <a:noAutofit/>
          </a:bodyPr>
          <a:lstStyle/>
          <a:p>
            <a:pPr>
              <a:buClr>
                <a:schemeClr val="accent2"/>
              </a:buClr>
              <a:buFontTx/>
              <a:buChar char="►"/>
            </a:pPr>
            <a:r>
              <a:rPr lang="el-GR" sz="2200" dirty="0" smtClean="0"/>
              <a:t>Η </a:t>
            </a:r>
            <a:r>
              <a:rPr lang="el-GR" sz="2200" i="1" dirty="0" smtClean="0"/>
              <a:t>Οδύσσεια</a:t>
            </a:r>
            <a:r>
              <a:rPr lang="el-GR" sz="2200" dirty="0" smtClean="0"/>
              <a:t>, πολύ περισσότερο από την </a:t>
            </a:r>
            <a:r>
              <a:rPr lang="el-GR" sz="2200" i="1" dirty="0" err="1" smtClean="0"/>
              <a:t>Ιλιάδα</a:t>
            </a:r>
            <a:r>
              <a:rPr lang="el-GR" sz="2200" dirty="0" smtClean="0"/>
              <a:t>, περιλαμβάνει μέσα στη συνολική της ενότητα πολλά επεισόδια που, αν κάποιος το θέλει, μπορεί να μεταχειριστεί ως αυτόνομες ιστορίες.</a:t>
            </a:r>
            <a:r>
              <a:rPr lang="en-US" sz="2200" dirty="0" smtClean="0"/>
              <a:t/>
            </a:r>
            <a:br>
              <a:rPr lang="en-US" sz="2200" dirty="0" smtClean="0"/>
            </a:br>
            <a:endParaRPr lang="en-US" sz="2200" dirty="0" smtClean="0"/>
          </a:p>
          <a:p>
            <a:pPr>
              <a:buClr>
                <a:schemeClr val="accent2"/>
              </a:buClr>
              <a:buFontTx/>
              <a:buChar char="►"/>
            </a:pPr>
            <a:r>
              <a:rPr lang="en-US" sz="2200" dirty="0" smtClean="0"/>
              <a:t>To </a:t>
            </a:r>
            <a:r>
              <a:rPr lang="el-GR" sz="2200" dirty="0" smtClean="0"/>
              <a:t>σχετικό επιχείρημα του Αριστοτέλη αναφορικά με τα Κύκλια έπη, ιδιαίτερα για τα δύο που ξεχωρίζει, τα </a:t>
            </a:r>
            <a:r>
              <a:rPr lang="el-GR" sz="2200" i="1" dirty="0" smtClean="0"/>
              <a:t>Κύπρια</a:t>
            </a:r>
            <a:r>
              <a:rPr lang="el-GR" sz="2200" dirty="0" smtClean="0"/>
              <a:t> και την </a:t>
            </a:r>
            <a:r>
              <a:rPr lang="el-GR" sz="2200" i="1" dirty="0" smtClean="0"/>
              <a:t>Μικρή </a:t>
            </a:r>
            <a:r>
              <a:rPr lang="el-GR" sz="2200" i="1" dirty="0" err="1" smtClean="0"/>
              <a:t>Ιλιάδα</a:t>
            </a:r>
            <a:r>
              <a:rPr lang="el-GR" sz="2200" dirty="0" smtClean="0"/>
              <a:t>, ήταν ότι  αποτελούνταν σχεδόν εξ ολοκλήρου από τέτοια επεισόδια, με λίγη, αν όχι καμία, συνολική ενότητα.</a:t>
            </a:r>
            <a:br>
              <a:rPr lang="el-GR" sz="2200" dirty="0" smtClean="0"/>
            </a:br>
            <a:endParaRPr lang="el-GR" sz="2200" dirty="0" smtClean="0"/>
          </a:p>
          <a:p>
            <a:pPr>
              <a:buClr>
                <a:schemeClr val="accent2"/>
              </a:buClr>
              <a:buFontTx/>
              <a:buChar char="►"/>
            </a:pPr>
            <a:r>
              <a:rPr lang="el-GR" sz="2200" dirty="0" smtClean="0"/>
              <a:t>Πράγματι, όπως ο Αριστοτέλης υπονοεί, τις αξιοποίησαν μαζικά οι μεγάλοι τραγικοί,</a:t>
            </a:r>
            <a:r>
              <a:rPr lang="en-US" sz="2200" dirty="0" smtClean="0"/>
              <a:t> </a:t>
            </a:r>
            <a:r>
              <a:rPr lang="el-GR" sz="2200" dirty="0" smtClean="0"/>
              <a:t>στον βαθμό των περίπου 22 έργων στο </a:t>
            </a:r>
            <a:r>
              <a:rPr lang="en-US" sz="2200" dirty="0" smtClean="0"/>
              <a:t>corpus </a:t>
            </a:r>
            <a:r>
              <a:rPr lang="el-GR" sz="2200" dirty="0" smtClean="0"/>
              <a:t>του Αισχύλου, 23 στον Ευριπίδη, και όχι λιγότερο από 47 στον Σοφοκλή.</a:t>
            </a:r>
            <a:br>
              <a:rPr lang="el-GR" sz="2200" dirty="0" smtClean="0"/>
            </a:br>
            <a:endParaRPr lang="el-GR" sz="2200" dirty="0" smtClean="0"/>
          </a:p>
          <a:p>
            <a:pPr>
              <a:buClr>
                <a:schemeClr val="accent2"/>
              </a:buClr>
              <a:buFontTx/>
              <a:buChar char="►"/>
            </a:pPr>
            <a:r>
              <a:rPr lang="el-GR" sz="2200" dirty="0" smtClean="0"/>
              <a:t>Πιο δημοφιλής, βέβαια, πηγή ήταν τα </a:t>
            </a:r>
            <a:r>
              <a:rPr lang="el-GR" sz="2200" i="1" dirty="0" smtClean="0"/>
              <a:t>Κύπρια</a:t>
            </a:r>
            <a:r>
              <a:rPr lang="el-GR" sz="2200" dirty="0" smtClean="0"/>
              <a:t> παρά η </a:t>
            </a:r>
            <a:r>
              <a:rPr lang="el-GR" sz="2200" i="1" dirty="0" smtClean="0"/>
              <a:t>Μικρή </a:t>
            </a:r>
            <a:r>
              <a:rPr lang="el-GR" sz="2200" i="1" dirty="0" err="1" smtClean="0"/>
              <a:t>Ιλιάδα</a:t>
            </a:r>
            <a:r>
              <a:rPr lang="el-GR" sz="2200" i="1" dirty="0" smtClean="0"/>
              <a:t>.</a:t>
            </a:r>
            <a:endParaRPr lang="el-GR" sz="2200" i="1" dirty="0"/>
          </a:p>
        </p:txBody>
      </p:sp>
      <p:sp>
        <p:nvSpPr>
          <p:cNvPr id="6" name="5 - Θέση αριθμού διαφάνειας"/>
          <p:cNvSpPr>
            <a:spLocks noGrp="1"/>
          </p:cNvSpPr>
          <p:nvPr>
            <p:ph type="sldNum" sz="quarter" idx="12"/>
          </p:nvPr>
        </p:nvSpPr>
        <p:spPr/>
        <p:txBody>
          <a:bodyPr/>
          <a:lstStyle/>
          <a:p>
            <a:pPr rtl="0"/>
            <a:fld id="{0FF54DE5-C571-48E8-A5BC-B369434E2F44}" type="slidenum">
              <a:rPr lang="el-GR" noProof="0" smtClean="0"/>
              <a:pPr rtl="0"/>
              <a:t>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762000" y="1636295"/>
            <a:ext cx="9946105" cy="5221705"/>
          </a:xfrm>
        </p:spPr>
        <p:txBody>
          <a:bodyPr>
            <a:normAutofit/>
          </a:bodyPr>
          <a:lstStyle/>
          <a:p>
            <a:pPr>
              <a:buClr>
                <a:schemeClr val="accent2"/>
              </a:buClr>
              <a:buFont typeface="Courier New" pitchFamily="49" charset="0"/>
              <a:buChar char="o"/>
            </a:pPr>
            <a:r>
              <a:rPr lang="el-GR" sz="2200" dirty="0" smtClean="0"/>
              <a:t>Επομένως,  στο τέλος της </a:t>
            </a:r>
            <a:r>
              <a:rPr lang="el-GR" sz="2200" i="1" dirty="0" smtClean="0"/>
              <a:t>Αντιγόνης</a:t>
            </a:r>
            <a:r>
              <a:rPr lang="el-GR" sz="2200" dirty="0" smtClean="0"/>
              <a:t> όλα είναι έτοιμα για τα γεγονότα που παραδοσιακά ακολουθούν, συμπεριλαμβανομένης της εξόρμησης του Θησέα και, έπειτα, του πολέμου των Επιγόνων ( είτε ένα από τα 2 ή και τα 2 ίσως προλέγονται στην </a:t>
            </a:r>
            <a:r>
              <a:rPr lang="el-GR" sz="2200" i="1" dirty="0" smtClean="0"/>
              <a:t>Αντιγόνη</a:t>
            </a:r>
            <a:r>
              <a:rPr lang="el-GR" sz="2200" dirty="0" smtClean="0"/>
              <a:t> 1080-3).</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Το χαμένο έργο </a:t>
            </a:r>
            <a:r>
              <a:rPr lang="el-GR" sz="2200" b="1" i="1" dirty="0" smtClean="0">
                <a:solidFill>
                  <a:srgbClr val="FF0000"/>
                </a:solidFill>
              </a:rPr>
              <a:t>Ευρύαλος</a:t>
            </a:r>
            <a:r>
              <a:rPr lang="el-GR" sz="2200" dirty="0" smtClean="0"/>
              <a:t> του Σοφοκλή είναι ίσως άλλη μια τέτοια παρεμβολή στην ιστορία ενός Κυκλικού ποιήματος, αυτή τη φορά της </a:t>
            </a:r>
            <a:r>
              <a:rPr lang="el-GR" sz="2200" i="1" dirty="0" err="1" smtClean="0"/>
              <a:t>Τηλεγόνειας</a:t>
            </a:r>
            <a:r>
              <a:rPr lang="el-GR" sz="2200" dirty="0" smtClean="0"/>
              <a:t>.</a:t>
            </a:r>
            <a:br>
              <a:rPr lang="el-GR" sz="2200" dirty="0" smtClean="0"/>
            </a:br>
            <a:endParaRPr lang="el-GR" sz="2200" dirty="0" smtClean="0"/>
          </a:p>
          <a:p>
            <a:pPr>
              <a:buClr>
                <a:schemeClr val="accent2"/>
              </a:buClr>
              <a:buFont typeface="Courier New" pitchFamily="49" charset="0"/>
              <a:buChar char="o"/>
            </a:pPr>
            <a:r>
              <a:rPr lang="el-GR" sz="2200" dirty="0" smtClean="0"/>
              <a:t>Ο Πρόκλος δίνει μια αρκετά λεπτομερή περίληψη αυτού του έργου (δεδομένου μάλιστα ότι αποτελείτο από μόνο 2 βιβλία) και φαίνεται να διατηρεί τον Οδυσσέα ιδιαίτερα απασχολημένο, με μια απουσία στην Θεσπρωτία που διαρκεί αρκετά ώστε ένας γιος να γεννηθεί εκεί, να μεγαλώσει και να γίνει βασιλιάς, και μόλις που να παράσχει την ευκαιρία να συμβούν τα γεγονότα που διηγείται ο Παρθένιος (</a:t>
            </a:r>
            <a:r>
              <a:rPr lang="en-US" sz="2200" i="1" dirty="0" err="1" smtClean="0"/>
              <a:t>Erot</a:t>
            </a:r>
            <a:r>
              <a:rPr lang="en-US" sz="2200" i="1" dirty="0" smtClean="0"/>
              <a:t>. Path</a:t>
            </a:r>
            <a:r>
              <a:rPr lang="en-US" sz="2200" dirty="0" smtClean="0"/>
              <a:t>. 3) </a:t>
            </a:r>
            <a:r>
              <a:rPr lang="el-GR" sz="2200" dirty="0" smtClean="0"/>
              <a:t>στην ιστορία που αποδίδει στον </a:t>
            </a:r>
            <a:r>
              <a:rPr lang="el-GR" sz="2200" i="1" dirty="0" smtClean="0"/>
              <a:t>Ευρύαλο</a:t>
            </a:r>
            <a:r>
              <a:rPr lang="el-GR" sz="2200" dirty="0" smtClean="0"/>
              <a:t> του Σοφοκλή: </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Ο </a:t>
            </a:r>
            <a:r>
              <a:rPr lang="el-GR" sz="2200" dirty="0" err="1" smtClean="0"/>
              <a:t>Οδυσσέας…όταν</a:t>
            </a:r>
            <a:r>
              <a:rPr lang="el-GR" sz="2200" dirty="0" smtClean="0"/>
              <a:t> είχε σκοτώσει τους μνηστήρες πήγε στην Ήπειρο εξαιτίας κάποιων οιωνών, και βίασε την </a:t>
            </a:r>
            <a:r>
              <a:rPr lang="el-GR" sz="2200" dirty="0" err="1" smtClean="0"/>
              <a:t>Ευίππη</a:t>
            </a:r>
            <a:r>
              <a:rPr lang="el-GR" sz="2200" dirty="0" smtClean="0"/>
              <a:t>, την κόρη του Τυρίμμα, αφού ο Τυρίμμας τον είχε υποδεχθεί σαν φίλο και τον διασκέδασε με πολύ ενθουσιασμό. Αυτή του γέννησε έναν γιο ονόματι Ευρύαλο. Όταν αυτός ενηλικιώθηκε, η μητέρα του τον έστειλε στην Ιθάκη, δίνοντάς του διάφορα συμβολικά αντικείμενα σφραγισμένα σε μία διπλωμένη πλάκα. Ο Οδυσσέας έτυχε να απουσιάζει εκείνη την περίοδο, και η Πηνελόπη, μαθαίνοντας για την άφιξη του Ευρύαλου, και έχοντας ήδη μάθει  με άλλους τρόπους για τη σχέση του Οδυσσέα μα την </a:t>
            </a:r>
            <a:r>
              <a:rPr lang="el-GR" sz="2200" dirty="0" err="1" smtClean="0"/>
              <a:t>Ευίππη</a:t>
            </a:r>
            <a:r>
              <a:rPr lang="el-GR" sz="2200" dirty="0" smtClean="0"/>
              <a:t>, έπεισε τον Οδυσσέα, όταν επιστρέψει και προτού μάθει κάτι από όσα είχαν συμβεί, να σκοτώσει τον Ευρύαλο, ισχυριζόμενη ότι συνωμοτούσε εναντίον του. Και ο Οδυσσέας, επειδή δεν είχε εκ φύσεως έλεγχο του εαυτού του και επειδή δεν ήταν εν γένει άριστου ηθικού χαρακτήρα, έγινε ο δολοφόνος του γιου του. Όχι πολύ μετά από αυτή τη πράξη, τραυματίστηκε από τον ίδιο του τον γιο με ένα δηλητηριώδες κεντρί και πέθανε.</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Επομένως, η ιστορία του Ευρύαλου μπορεί εξίσου να είναι επινόηση του Σοφοκλή.</a:t>
            </a:r>
          </a:p>
          <a:p>
            <a:pPr>
              <a:buClr>
                <a:schemeClr val="accent2"/>
              </a:buClr>
              <a:buFont typeface="Courier New" pitchFamily="49" charset="0"/>
              <a:buChar char="o"/>
            </a:pPr>
            <a:r>
              <a:rPr lang="el-GR" sz="2200" dirty="0" smtClean="0"/>
              <a:t>Για ακόμη μια φορά, η παρεμβολή διατηρεί τη δομή του έπους –και, εδώ, της </a:t>
            </a:r>
            <a:r>
              <a:rPr lang="el-GR" sz="2200" i="1" dirty="0" err="1" smtClean="0"/>
              <a:t>Τηλεγόνειας</a:t>
            </a:r>
            <a:r>
              <a:rPr lang="el-GR" sz="2200" dirty="0" smtClean="0"/>
              <a:t>, απαράλλαχτη. </a:t>
            </a:r>
          </a:p>
          <a:p>
            <a:pPr>
              <a:buClr>
                <a:schemeClr val="accent2"/>
              </a:buClr>
              <a:buFont typeface="Courier New" pitchFamily="49" charset="0"/>
              <a:buChar char="o"/>
            </a:pPr>
            <a:r>
              <a:rPr lang="el-GR" sz="2200" dirty="0" smtClean="0"/>
              <a:t>Η μοναδική αλλαγή στον μύθο υπήρξε ο θάνατος του Ευρύαλου, που ποτέ δεν υπήρξε καν στην </a:t>
            </a:r>
            <a:r>
              <a:rPr lang="el-GR" sz="2200" i="1" dirty="0" err="1" smtClean="0"/>
              <a:t>Τηλεγόνεια</a:t>
            </a:r>
            <a:r>
              <a:rPr lang="el-GR" sz="2200" dirty="0" smtClean="0"/>
              <a:t>.</a:t>
            </a:r>
          </a:p>
          <a:p>
            <a:pPr>
              <a:buClr>
                <a:schemeClr val="accent2"/>
              </a:buClr>
              <a:buFont typeface="Courier New" pitchFamily="49" charset="0"/>
              <a:buChar char="o"/>
            </a:pPr>
            <a:r>
              <a:rPr lang="el-GR" sz="2200" dirty="0" smtClean="0"/>
              <a:t>Αλλά η καινοτομία έχει θεμελιωδώς αλλάξει τον τρόπο που εξετάζουμε άλλα γεγονότα που πράγματι υπήρχαν στον προγενέστερο ποίημα.</a:t>
            </a:r>
          </a:p>
          <a:p>
            <a:pPr>
              <a:buClr>
                <a:schemeClr val="accent2"/>
              </a:buClr>
              <a:buFont typeface="Courier New" pitchFamily="49" charset="0"/>
              <a:buChar char="o"/>
            </a:pPr>
            <a:r>
              <a:rPr lang="el-GR" sz="2200" dirty="0" smtClean="0"/>
              <a:t>Η τελευταία πρόταση του Παρθένιου φαίνεται να υπονοεί ότι ο επικείμενος θάνατος του Οδυσσέα από τον </a:t>
            </a:r>
            <a:r>
              <a:rPr lang="el-GR" sz="2200" dirty="0" err="1" smtClean="0"/>
              <a:t>Τηλέγονο</a:t>
            </a:r>
            <a:r>
              <a:rPr lang="el-GR" sz="2200" dirty="0" smtClean="0"/>
              <a:t> είχε προαναγγελθεί στο τέλος του </a:t>
            </a:r>
            <a:r>
              <a:rPr lang="el-GR" sz="2200" i="1" dirty="0" smtClean="0"/>
              <a:t>Ευρύαλου</a:t>
            </a:r>
            <a:r>
              <a:rPr lang="el-GR" sz="2200" dirty="0" smtClean="0"/>
              <a:t>, αναμφισβήτητα από έναν από μηχανής θεό ή ισοδύναμο.</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Στην ίδια την </a:t>
            </a:r>
            <a:r>
              <a:rPr lang="el-GR" sz="2200" i="1" dirty="0" err="1" smtClean="0"/>
              <a:t>Τηλεγόνεια</a:t>
            </a:r>
            <a:r>
              <a:rPr lang="el-GR" sz="2200" dirty="0" smtClean="0"/>
              <a:t>, από όσο μπορούμε να πούμε, καμιά προσπάθεια δεν έγινε για να εξηγηθεί ο θάνατος του Οδυσσέα, για να φανεί σαν να ήταν η αναπόφευκτη ή ενδεχόμενη συνέπεια προηγούμενων ανθρώπινων δράσεων ή σαν συνέπεια μιας νοητής θεϊκής ενέργειας.</a:t>
            </a:r>
            <a:br>
              <a:rPr lang="el-GR" sz="2200" dirty="0" smtClean="0"/>
            </a:br>
            <a:endParaRPr lang="el-GR" sz="2200" dirty="0" smtClean="0"/>
          </a:p>
          <a:p>
            <a:pPr>
              <a:buClr>
                <a:schemeClr val="accent2"/>
              </a:buClr>
              <a:buFont typeface="Courier New" pitchFamily="49" charset="0"/>
              <a:buChar char="o"/>
            </a:pPr>
            <a:r>
              <a:rPr lang="el-GR" sz="2200" dirty="0" smtClean="0"/>
              <a:t>Ο </a:t>
            </a:r>
            <a:r>
              <a:rPr lang="el-GR" sz="2200" dirty="0" err="1" smtClean="0"/>
              <a:t>Τηλέγονος</a:t>
            </a:r>
            <a:r>
              <a:rPr lang="el-GR" sz="2200" dirty="0" smtClean="0"/>
              <a:t> αναζητούσε τον πατέρα του, έφτασε στην Ιθάκη, άρχισε να καταστρέφει την χώρα (ίσως έχοντας άγνοια ότι ήταν η πατρίδα του πατέρα του), αντιμετωπίστηκε από ένα Ιθακήσιο στράτευμα με αρχηγό τον Οδυσσέα, και τον σκότωσε χωρίς να ξέρει ποιος ήταν.</a:t>
            </a:r>
          </a:p>
          <a:p>
            <a:pPr>
              <a:buClr>
                <a:schemeClr val="accent2"/>
              </a:buClr>
              <a:buFont typeface="Courier New" pitchFamily="49" charset="0"/>
              <a:buChar char="o"/>
            </a:pPr>
            <a:endParaRPr lang="el-GR" sz="2200" dirty="0" smtClean="0"/>
          </a:p>
          <a:p>
            <a:pPr>
              <a:buClr>
                <a:schemeClr val="accent2"/>
              </a:buClr>
              <a:buFont typeface="Courier New" pitchFamily="49" charset="0"/>
              <a:buChar char="o"/>
            </a:pPr>
            <a:r>
              <a:rPr lang="el-GR" sz="2200" dirty="0" smtClean="0"/>
              <a:t>Τι είχε κάνει, όμως, ο Οδυσσέας, ώστε θα μπορούσαμε να το δεχτούμε σαν κάτι διαφορετικό από τερατούργημα;</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Το έργο του Σοφοκλή έδινε την απάντηση, αρκετά, ενδεχομένως, αναλυτικά:</a:t>
            </a:r>
          </a:p>
          <a:p>
            <a:pPr>
              <a:buClr>
                <a:schemeClr val="accent2"/>
              </a:buClr>
              <a:buFont typeface="Courier New" pitchFamily="49" charset="0"/>
              <a:buChar char="o"/>
            </a:pPr>
            <a:r>
              <a:rPr lang="el-GR" sz="2200" dirty="0" smtClean="0"/>
              <a:t>Ο ίδιος, όχι πολύ πριν, είχε σκοτώσει έναν αθώο άνδρα που ήταν πράγματι και αυτός γιος του, και οι αναφορές του Παρθένιου στον χαρακτήρα του υπονοούν ότι θα μπορούσε να ξέρει ότι ενεργούσε χωρίς να έχει επαρκείς αποδείξεις (και  ίσως ότι δεν έδωσε καν στον Ευρύαλο την ευκαιρία να αποκρούσει τις κατηγορίες εναντίον του). </a:t>
            </a:r>
          </a:p>
          <a:p>
            <a:pPr>
              <a:buClr>
                <a:schemeClr val="accent2"/>
              </a:buClr>
              <a:buFont typeface="Courier New" pitchFamily="49" charset="0"/>
              <a:buChar char="o"/>
            </a:pPr>
            <a:r>
              <a:rPr lang="el-GR" sz="2200" dirty="0" smtClean="0"/>
              <a:t>Η Πηνελόπη εμφανίζεται εξίσου αξιόμεμπτη (με τον παραδοσιακό τρόπο της θετής μητέρας ή ισοδύναμα), αλλά είχε την δικαιολογία ότι ο Οδυσσέας της είχε κρύψει τις απιστίες του</a:t>
            </a:r>
            <a:br>
              <a:rPr lang="el-GR" sz="2200" dirty="0" smtClean="0"/>
            </a:br>
            <a:r>
              <a:rPr lang="el-GR" sz="2200" dirty="0" smtClean="0"/>
              <a:t>(όπως κάνει στην </a:t>
            </a:r>
            <a:r>
              <a:rPr lang="el-GR" sz="2200" i="1" dirty="0" smtClean="0"/>
              <a:t>Οδύσσεια</a:t>
            </a:r>
            <a:r>
              <a:rPr lang="el-GR" sz="2200" dirty="0" smtClean="0"/>
              <a:t>, όταν, καθώς βρίσκονται στο κρεβάτι τη νύχτα της επανένωσής τους, της λέει τα πάντα για τις περιπλανήσεις του, αλλά αναφέρει την Κίρκη μόνο σαν κάποια που επιδέξια συνωμότησε εναντίον του, ενώ δίνει την ισχυρή εντύπωση ότι ποτέ δεν είχε γίνει εραστής της </a:t>
            </a:r>
            <a:r>
              <a:rPr lang="el-GR" sz="2200" dirty="0" err="1" smtClean="0"/>
              <a:t>Καλυψούς</a:t>
            </a:r>
            <a:r>
              <a:rPr lang="el-GR" sz="2200" dirty="0" smtClean="0"/>
              <a:t>).</a:t>
            </a:r>
            <a:br>
              <a:rPr lang="el-GR" sz="2200" dirty="0" smtClean="0"/>
            </a:br>
            <a:endParaRPr lang="el-GR" sz="2200" dirty="0" smtClean="0"/>
          </a:p>
          <a:p>
            <a:pPr>
              <a:buClr>
                <a:schemeClr val="accent2"/>
              </a:buClr>
              <a:buFont typeface="Courier New" pitchFamily="49" charset="0"/>
              <a:buChar char="o"/>
            </a:pPr>
            <a:r>
              <a:rPr lang="el-GR" sz="2200" dirty="0" smtClean="0"/>
              <a:t>Επομένως, μια αντιληπτή ανεπάρκεια της Κυκλικής ιστορίας αποκαθίσταται. </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Ο Ευριπίδης προχωράει ακόμη περισσότερο αυτή την τάση.</a:t>
            </a:r>
          </a:p>
          <a:p>
            <a:pPr>
              <a:buClr>
                <a:schemeClr val="accent2"/>
              </a:buClr>
              <a:buFont typeface="Courier New" pitchFamily="49" charset="0"/>
              <a:buChar char="o"/>
            </a:pPr>
            <a:r>
              <a:rPr lang="el-GR" sz="2200" dirty="0" smtClean="0"/>
              <a:t>Από τα 23 έργα του των οποίων το περιεχόμενο περιλαμβάνει χαρακτήρες από ένα Κύκλιο έπος μέσα στην περίοδο του μυθολογικού χρόνου που αυτό το έπος καλύπτει, περίπου 9 αναπαριστούν ιστορίες οι οποίες, από όσο μπορούμε να ξέρουμε, ήταν εξ ολοκλήρου ή σχεδόν εξ ολοκλήρου, απούσες από τον Κύκλο.</a:t>
            </a:r>
          </a:p>
          <a:p>
            <a:pPr>
              <a:buClr>
                <a:schemeClr val="accent2"/>
              </a:buClr>
              <a:buFont typeface="Courier New" pitchFamily="49" charset="0"/>
              <a:buChar char="o"/>
            </a:pPr>
            <a:endParaRPr lang="el-GR" sz="2200" dirty="0" smtClean="0"/>
          </a:p>
          <a:p>
            <a:pPr>
              <a:buClr>
                <a:schemeClr val="accent2"/>
              </a:buClr>
              <a:buFont typeface="Courier New" pitchFamily="49" charset="0"/>
              <a:buChar char="o"/>
            </a:pPr>
            <a:r>
              <a:rPr lang="el-GR" sz="2200" dirty="0" smtClean="0"/>
              <a:t>Η υπόθεση της </a:t>
            </a:r>
            <a:r>
              <a:rPr lang="el-GR" sz="2200" b="1" i="1" dirty="0" smtClean="0">
                <a:solidFill>
                  <a:srgbClr val="FF0000"/>
                </a:solidFill>
              </a:rPr>
              <a:t>Υψιπύλης</a:t>
            </a:r>
            <a:r>
              <a:rPr lang="el-GR" sz="2200" dirty="0" smtClean="0"/>
              <a:t> είναι συνδεδεμένη σε μία ιστορία σχετικά με την εξόρμηση των 7 εναντίον της Θήβας, τον θάνατο του παιδιού </a:t>
            </a:r>
            <a:r>
              <a:rPr lang="el-GR" sz="2200" dirty="0" err="1" smtClean="0"/>
              <a:t>Αρχέμορου</a:t>
            </a:r>
            <a:r>
              <a:rPr lang="el-GR" sz="2200" dirty="0" smtClean="0"/>
              <a:t> (ή Οφέλτη) και την ίδρυση των </a:t>
            </a:r>
            <a:r>
              <a:rPr lang="el-GR" sz="2200" dirty="0" err="1" smtClean="0"/>
              <a:t>Νέμεων</a:t>
            </a:r>
            <a:r>
              <a:rPr lang="el-GR" sz="2200" dirty="0" smtClean="0"/>
              <a:t> Αγώνων, η οποία είχε ήδη χρησιμοποιηθεί από τον Αισχύλο στα </a:t>
            </a:r>
            <a:r>
              <a:rPr lang="el-GR" sz="2200" i="1" dirty="0" err="1" smtClean="0"/>
              <a:t>Νέμεά</a:t>
            </a:r>
            <a:r>
              <a:rPr lang="el-GR" sz="2200" dirty="0" smtClean="0"/>
              <a:t> του (ίσως σατυρικό δράμα) και που εμφανίζεται δύο φορές στην λυρική ποίηση του 6</a:t>
            </a:r>
            <a:r>
              <a:rPr lang="el-GR" sz="2200" baseline="30000" dirty="0" smtClean="0"/>
              <a:t>ου</a:t>
            </a:r>
            <a:r>
              <a:rPr lang="el-GR" sz="2200" dirty="0" smtClean="0"/>
              <a:t> και 5</a:t>
            </a:r>
            <a:r>
              <a:rPr lang="el-GR" sz="2200" baseline="30000" dirty="0" smtClean="0"/>
              <a:t>ου</a:t>
            </a:r>
            <a:r>
              <a:rPr lang="el-GR" sz="2200" dirty="0" smtClean="0"/>
              <a:t> αιώνα (</a:t>
            </a:r>
            <a:r>
              <a:rPr lang="it-IT" sz="2200" dirty="0" smtClean="0"/>
              <a:t>Simon. PMG F 553; Bacchyl. 9.10–20).</a:t>
            </a:r>
            <a:endParaRPr lang="el-GR" sz="2200" dirty="0" smtClean="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Είναι λογικό να υποθέσουμε ότι η ιστορία υπήρχε ήδη στην </a:t>
            </a:r>
            <a:r>
              <a:rPr lang="el-GR" sz="2200" i="1" dirty="0" err="1" smtClean="0"/>
              <a:t>Θηβαίδα</a:t>
            </a:r>
            <a:r>
              <a:rPr lang="el-GR" sz="2200" dirty="0" smtClean="0"/>
              <a:t> σαν ένα περιστατικό στην εξόρμηση από το Άργος προς τη Θήβα.</a:t>
            </a:r>
          </a:p>
          <a:p>
            <a:pPr>
              <a:buClr>
                <a:schemeClr val="accent2"/>
              </a:buClr>
              <a:buFont typeface="Courier New" pitchFamily="49" charset="0"/>
              <a:buChar char="o"/>
            </a:pPr>
            <a:r>
              <a:rPr lang="el-GR" sz="2200" dirty="0" smtClean="0"/>
              <a:t>Όμως, στο έργο του Ευριπίδη κυριαρχεί η φιγούρα της Υψιπύλης και η επανένωσή της με τους γιους της, και η </a:t>
            </a:r>
            <a:r>
              <a:rPr lang="el-GR" sz="2200" dirty="0" err="1" smtClean="0"/>
              <a:t>Λήμνια</a:t>
            </a:r>
            <a:r>
              <a:rPr lang="el-GR" sz="2200" dirty="0" smtClean="0"/>
              <a:t> Υψιπύλη δεν έχει καμία σχέση με τους 7 επί Θήβας</a:t>
            </a:r>
            <a:br>
              <a:rPr lang="el-GR" sz="2200" dirty="0" smtClean="0"/>
            </a:br>
            <a:r>
              <a:rPr lang="el-GR" sz="2200" dirty="0" smtClean="0"/>
              <a:t>-ανήκει σε ένα εντελώς διαφορετικό έπος-κύκλο, τον Αργοναυτικό, και ο πατέρας των από καιρό χαμένων γιων της ήταν ο Ιάσονας-</a:t>
            </a:r>
            <a:br>
              <a:rPr lang="el-GR" sz="2200" dirty="0" smtClean="0"/>
            </a:br>
            <a:r>
              <a:rPr lang="el-GR" sz="2200" dirty="0" smtClean="0"/>
              <a:t>και δεν υπάρχει καμία ένδειξη ότι διαδραμάτιζε κάποιον ρόλο στην ιστορία με τα </a:t>
            </a:r>
            <a:r>
              <a:rPr lang="el-GR" sz="2200" dirty="0" err="1" smtClean="0"/>
              <a:t>Νέμεα</a:t>
            </a:r>
            <a:r>
              <a:rPr lang="el-GR" sz="2200" dirty="0" smtClean="0"/>
              <a:t> πριν από τον Ευριπίδη.</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Ο </a:t>
            </a:r>
            <a:r>
              <a:rPr lang="el-GR" sz="2200" b="1" i="1" dirty="0" smtClean="0">
                <a:solidFill>
                  <a:srgbClr val="FF0000"/>
                </a:solidFill>
              </a:rPr>
              <a:t>Χρύσιππος</a:t>
            </a:r>
            <a:r>
              <a:rPr lang="el-GR" sz="2200" dirty="0" smtClean="0"/>
              <a:t> του Ευριπίδη παρουσίαζε την ιστορία απαγωγής και βιασμού από τον Λάιο του Χρύσιππου, του γιου του Πέλοπα, τελειώνοντας ενδεχομένως με την αυτοκτονία του Χρύσιππου και  μία κατάρα του Πέλοπα στον Λάιο, η οποία έγινε η αιτία των επακόλουθων καταστροφών στην οικογένεια του Λάιου.</a:t>
            </a:r>
          </a:p>
          <a:p>
            <a:pPr>
              <a:buClr>
                <a:schemeClr val="accent2"/>
              </a:buClr>
              <a:buFont typeface="Courier New" pitchFamily="49" charset="0"/>
              <a:buChar char="o"/>
            </a:pPr>
            <a:r>
              <a:rPr lang="el-GR" sz="2200" dirty="0" err="1" smtClean="0"/>
              <a:t>Πρωιμότερες</a:t>
            </a:r>
            <a:r>
              <a:rPr lang="el-GR" sz="2200" dirty="0" smtClean="0"/>
              <a:t> αναφορές είτε δεν δίνουν ξεκάθαρη αιτιολόγηση στις καταστροφές αυτές (όπως </a:t>
            </a:r>
            <a:r>
              <a:rPr lang="el-GR" sz="2200" i="1" dirty="0" smtClean="0"/>
              <a:t>οι 7 επί Θήβας </a:t>
            </a:r>
            <a:r>
              <a:rPr lang="el-GR" sz="2200" dirty="0" smtClean="0"/>
              <a:t>του Αισχύλου) ή τις αποδίδουν στην περιφρόνηση ενός χρησμού του Απόλλωνα από τον Λάιο, ο οποίος, μέσα σε διάφορους όρους, τον προειδοποιούσε για τη γέννηση ενός γιου, χωρίς να προσφέρεται καμία εξήγηση του ίδιου του χρησμού, και συχνά έχει υπάρξει δελεαστικό να χρησιμοποιείται αυτή η ιστορία του Χρύσιππου για να καλύψει το κενό.</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443789"/>
            <a:ext cx="11365832" cy="5414211"/>
          </a:xfrm>
        </p:spPr>
        <p:txBody>
          <a:bodyPr>
            <a:normAutofit/>
          </a:bodyPr>
          <a:lstStyle/>
          <a:p>
            <a:pPr>
              <a:buClr>
                <a:schemeClr val="accent2"/>
              </a:buClr>
              <a:buFont typeface="Courier New" pitchFamily="49" charset="0"/>
              <a:buChar char="o"/>
            </a:pPr>
            <a:r>
              <a:rPr lang="el-GR" sz="2200" dirty="0" smtClean="0"/>
              <a:t>Σίγουρα θα περιμέναμε ότι κάποια πρώτη αιτία ή αρχή των δεινών θα βρισκόταν στην αρχή της </a:t>
            </a:r>
            <a:r>
              <a:rPr lang="el-GR" sz="2200" i="1" dirty="0" smtClean="0"/>
              <a:t>Οιδιπόδειας</a:t>
            </a:r>
            <a:r>
              <a:rPr lang="el-GR" sz="2200" dirty="0" smtClean="0"/>
              <a:t>, όπως η επιθυμία του Δία να εξοντώσει τον ανθρώπινο πληθυσμό της γης βρίσκεται στην αρχή των </a:t>
            </a:r>
            <a:r>
              <a:rPr lang="el-GR" sz="2200" i="1" dirty="0" smtClean="0"/>
              <a:t>Κυπρίων</a:t>
            </a:r>
            <a:r>
              <a:rPr lang="el-GR" sz="2200" dirty="0" smtClean="0"/>
              <a:t>.</a:t>
            </a:r>
          </a:p>
          <a:p>
            <a:pPr>
              <a:buClr>
                <a:schemeClr val="accent2"/>
              </a:buClr>
              <a:buFont typeface="Courier New" pitchFamily="49" charset="0"/>
              <a:buChar char="o"/>
            </a:pPr>
            <a:r>
              <a:rPr lang="el-GR" sz="2200" dirty="0" smtClean="0"/>
              <a:t>Όμως κάτι τέτοιο είναι απίθανο. Δεν υπάρχει ένδειξη της ιστορίας Λάιου – Χρύσιππου πριν από τον Ευριπίδη, και η πασίγνωστη ιστορία για τον θάνατο του Χρύσιππου στην εποχή του φαίνεται να ήταν μια εντελώς διαφορετική ιστορία. </a:t>
            </a:r>
            <a:br>
              <a:rPr lang="el-GR" sz="2200" dirty="0" smtClean="0"/>
            </a:br>
            <a:endParaRPr lang="el-GR" sz="2200" dirty="0" smtClean="0"/>
          </a:p>
          <a:p>
            <a:pPr>
              <a:buClr>
                <a:schemeClr val="accent2"/>
              </a:buClr>
              <a:buFont typeface="Courier New" pitchFamily="49" charset="0"/>
              <a:buChar char="o"/>
            </a:pPr>
            <a:r>
              <a:rPr lang="el-GR" sz="2200" dirty="0" smtClean="0"/>
              <a:t>Ο Ελλάνικος (</a:t>
            </a:r>
            <a:r>
              <a:rPr lang="en-US" sz="2200" dirty="0" smtClean="0"/>
              <a:t>EGM F 157) </a:t>
            </a:r>
            <a:r>
              <a:rPr lang="el-GR" sz="2200" dirty="0" smtClean="0"/>
              <a:t>παρουσίαζε μια εκδοχή που δεν περιελάμβανε καθόλου τον Λάιο:</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49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104900" y="76200"/>
            <a:ext cx="9980682" cy="766011"/>
          </a:xfrm>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5" name="4 - Θέση περιεχομένου"/>
          <p:cNvSpPr>
            <a:spLocks noGrp="1"/>
          </p:cNvSpPr>
          <p:nvPr>
            <p:ph idx="1"/>
          </p:nvPr>
        </p:nvSpPr>
        <p:spPr>
          <a:xfrm>
            <a:off x="0" y="986589"/>
            <a:ext cx="12192000" cy="5871411"/>
          </a:xfrm>
        </p:spPr>
        <p:txBody>
          <a:bodyPr>
            <a:normAutofit lnSpcReduction="10000"/>
          </a:bodyPr>
          <a:lstStyle/>
          <a:p>
            <a:pPr>
              <a:buClr>
                <a:schemeClr val="accent2"/>
              </a:buClr>
              <a:buFontTx/>
              <a:buChar char="►"/>
            </a:pPr>
            <a:r>
              <a:rPr lang="el-GR" dirty="0" smtClean="0"/>
              <a:t> </a:t>
            </a:r>
            <a:r>
              <a:rPr lang="el-GR" sz="2200" dirty="0" smtClean="0"/>
              <a:t>Είναι αξιοσημείωτο ότι οι τραγωδίες που βασίζονται σε ιστορίες από τα Κύκλια έπη αποτελούν τα 6 από τα 7 σωζόμενα έργα του Σοφοκλή,</a:t>
            </a:r>
            <a:br>
              <a:rPr lang="el-GR" sz="2200" dirty="0" smtClean="0"/>
            </a:br>
            <a:r>
              <a:rPr lang="el-GR" sz="2200" dirty="0" smtClean="0"/>
              <a:t>4 από τα 6 γνήσια σωζόμενα του Αισχύλου και</a:t>
            </a:r>
            <a:br>
              <a:rPr lang="el-GR" sz="2200" dirty="0" smtClean="0"/>
            </a:br>
            <a:r>
              <a:rPr lang="el-GR" sz="2200" dirty="0" smtClean="0"/>
              <a:t>τα 10  (</a:t>
            </a:r>
            <a:r>
              <a:rPr lang="en-US" sz="2200" dirty="0" smtClean="0"/>
              <a:t>select plays) </a:t>
            </a:r>
            <a:r>
              <a:rPr lang="el-GR" sz="2200" dirty="0" smtClean="0"/>
              <a:t>του Ευριπίδη (που χρωστάνε την επιβίωσή τους στην ύστερη αρχαιότητα και στο Βυζαντινό σχολικό πρόγραμμα σπουδών) περιέχουν πέντε ιστορίες βασιζόμενες στον Κύκλο, σίγουρα ένα ποσοστό μεγαλύτερο από </a:t>
            </a:r>
            <a:r>
              <a:rPr lang="el-GR" sz="2200" dirty="0" err="1" smtClean="0"/>
              <a:t>ό,τι</a:t>
            </a:r>
            <a:r>
              <a:rPr lang="el-GR" sz="2200" dirty="0" smtClean="0"/>
              <a:t> θα περιμέναμε αν η επιλογή ήταν τυχαία.</a:t>
            </a:r>
            <a:br>
              <a:rPr lang="el-GR" sz="2200" dirty="0" smtClean="0"/>
            </a:br>
            <a:endParaRPr lang="el-GR" sz="2200" dirty="0" smtClean="0"/>
          </a:p>
          <a:p>
            <a:pPr>
              <a:buClr>
                <a:schemeClr val="accent2"/>
              </a:buClr>
              <a:buFontTx/>
              <a:buChar char="►"/>
            </a:pPr>
            <a:r>
              <a:rPr lang="en-US" sz="2200" dirty="0" smtClean="0"/>
              <a:t> </a:t>
            </a:r>
            <a:r>
              <a:rPr lang="el-GR" sz="2200" dirty="0" smtClean="0"/>
              <a:t>Αυτή η προτίμηση ίσως, όμως, να οφείλεται σε μια εστίαση αυτών που έκαναν τις επιλογές προς συγκεκριμένους χαρακτήρες και ιστορίες παρά στον ίδιο τον Κύκλο.</a:t>
            </a:r>
            <a:br>
              <a:rPr lang="el-GR" sz="2200" dirty="0" smtClean="0"/>
            </a:br>
            <a:endParaRPr lang="el-GR" sz="2200" dirty="0" smtClean="0"/>
          </a:p>
          <a:p>
            <a:pPr>
              <a:buClr>
                <a:schemeClr val="accent2"/>
              </a:buClr>
              <a:buFontTx/>
              <a:buChar char="►"/>
            </a:pPr>
            <a:r>
              <a:rPr lang="el-GR" sz="2200" dirty="0" smtClean="0"/>
              <a:t>Για παράδειγμα,</a:t>
            </a:r>
            <a:br>
              <a:rPr lang="el-GR" sz="2200" dirty="0" smtClean="0"/>
            </a:br>
            <a:r>
              <a:rPr lang="el-GR" sz="2200" dirty="0" smtClean="0"/>
              <a:t>5  έργα γύρω από τον Οιδίποδα, τη διαμάχη ανάμεσα στους γιους του και τις άμεσες συνέπειές της,</a:t>
            </a:r>
            <a:br>
              <a:rPr lang="el-GR" sz="2200" dirty="0" smtClean="0"/>
            </a:br>
            <a:r>
              <a:rPr lang="el-GR" sz="2200" dirty="0" smtClean="0"/>
              <a:t>6 γύρω από τον φόνο του Αγαμέμνονα, την εκδίκηση του Ορέστη, και τις άμεσες συνέπειές της, και</a:t>
            </a:r>
            <a:br>
              <a:rPr lang="el-GR" sz="2200" dirty="0" smtClean="0"/>
            </a:br>
            <a:r>
              <a:rPr lang="el-GR" sz="2200" dirty="0" smtClean="0"/>
              <a:t>4 βασίζονται </a:t>
            </a:r>
            <a:r>
              <a:rPr lang="el-GR" sz="2200" i="1" dirty="0" smtClean="0"/>
              <a:t>στην Μικρή </a:t>
            </a:r>
            <a:r>
              <a:rPr lang="el-GR" sz="2200" i="1" dirty="0" err="1" smtClean="0"/>
              <a:t>Ιλιάδα</a:t>
            </a:r>
            <a:r>
              <a:rPr lang="el-GR" sz="2200" i="1" dirty="0" smtClean="0"/>
              <a:t> </a:t>
            </a:r>
            <a:r>
              <a:rPr lang="el-GR" sz="2200" dirty="0" smtClean="0"/>
              <a:t>ή την </a:t>
            </a:r>
            <a:r>
              <a:rPr lang="el-GR" sz="2200" i="1" dirty="0" smtClean="0"/>
              <a:t>Ιλίου </a:t>
            </a:r>
            <a:r>
              <a:rPr lang="el-GR" sz="2200" i="1" dirty="0" err="1" smtClean="0"/>
              <a:t>Πέρσιν</a:t>
            </a:r>
            <a:r>
              <a:rPr lang="el-GR" sz="2200" i="1" dirty="0" smtClean="0"/>
              <a:t> </a:t>
            </a:r>
            <a:r>
              <a:rPr lang="el-GR" sz="2200" dirty="0" smtClean="0"/>
              <a:t>( </a:t>
            </a:r>
            <a:r>
              <a:rPr lang="el-GR" sz="2200" i="1" dirty="0" smtClean="0"/>
              <a:t>Αίας, Φιλοκτήτης </a:t>
            </a:r>
            <a:r>
              <a:rPr lang="el-GR" sz="2200" dirty="0" smtClean="0"/>
              <a:t>του Σοφοκλή, </a:t>
            </a:r>
            <a:r>
              <a:rPr lang="el-GR" sz="2200" i="1" dirty="0" smtClean="0"/>
              <a:t>Εκάβη, Τρωάδες</a:t>
            </a:r>
            <a:r>
              <a:rPr lang="el-GR" sz="2200" dirty="0" smtClean="0"/>
              <a:t> του Ευριπίδη), αφορώντας πρόσωπα που είναι ή θεωρούν τους εαυτούς τους ως θύματα του Αγαμέμνονα, του Μενέλαου και του Οδυσσέα.</a:t>
            </a:r>
            <a:br>
              <a:rPr lang="el-GR" sz="2200" dirty="0" smtClean="0"/>
            </a:br>
            <a:endParaRPr lang="el-GR" sz="2200" dirty="0" smtClean="0"/>
          </a:p>
          <a:p>
            <a:pPr>
              <a:buClr>
                <a:schemeClr val="accent2"/>
              </a:buClr>
              <a:buFontTx/>
              <a:buChar char="►"/>
            </a:pPr>
            <a:endParaRPr lang="el-GR" sz="2200" dirty="0"/>
          </a:p>
        </p:txBody>
      </p:sp>
      <p:sp>
        <p:nvSpPr>
          <p:cNvPr id="6" name="5 - Θέση αριθμού διαφάνειας"/>
          <p:cNvSpPr>
            <a:spLocks noGrp="1"/>
          </p:cNvSpPr>
          <p:nvPr>
            <p:ph type="sldNum" sz="quarter" idx="12"/>
          </p:nvPr>
        </p:nvSpPr>
        <p:spPr/>
        <p:txBody>
          <a:bodyPr/>
          <a:lstStyle/>
          <a:p>
            <a:pPr rtl="0"/>
            <a:fld id="{0FF54DE5-C571-48E8-A5BC-B369434E2F44}" type="slidenum">
              <a:rPr lang="el-GR" noProof="0" smtClean="0"/>
              <a:pPr rtl="0"/>
              <a:t>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684421"/>
            <a:ext cx="11365832" cy="5173579"/>
          </a:xfrm>
        </p:spPr>
        <p:txBody>
          <a:bodyPr>
            <a:normAutofit/>
          </a:bodyPr>
          <a:lstStyle/>
          <a:p>
            <a:pPr>
              <a:buClr>
                <a:schemeClr val="accent2"/>
              </a:buClr>
              <a:buFont typeface="Courier New" pitchFamily="49" charset="0"/>
              <a:buChar char="o"/>
            </a:pPr>
            <a:r>
              <a:rPr lang="el-GR" sz="2200" dirty="0" smtClean="0"/>
              <a:t>Στην εκδοχή του Ελλάνικου, ο Πέλοπας, έχοντας γιο έναν Χρύσιππο από την πρώτη του γυναίκα, παντρεύτηκε την Ιπποδάμεια, την κόρη του Οινόμαου, από την οποία απέκτησε αρκετά παιδιά. Αλλά ο Χρύσιππος ήταν ο αγαπημένος του, και η μητριά του νεαρού μαζί με τα παιδιά της ζήλευαν, φοβούμενοι ότι ίσως σε αυτόν θα περνούσε η βασιλική κυριαρχία, και συνωμότησαν για τον θάνατό του, δίνοντας στους μεγαλύτερους γιους της Ιπποδάμειας, τον Ατρέα και τον Θυέστη, τον ηγετικό ρόλο. Αφού σκότωσαν τον Χρύσιππο, ο Πέλοπας τα έμαθε όλα και εξόρισε τους γιους που διέπραξαν τη δολοφονία με τα ίδια τους τα χέρια και τους καταράστηκε με την ευχή να δολοφονηθούν και αυτοί και οι απόγονοί τους.</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ΝΕΟΣ ΜΥΘΟΣ ΣΤΟ ΚΥΚΛΙΚΟ ΠΛΑΙΣΙΟ</a:t>
            </a:r>
            <a:endParaRPr lang="el-GR" dirty="0"/>
          </a:p>
        </p:txBody>
      </p:sp>
      <p:sp>
        <p:nvSpPr>
          <p:cNvPr id="3" name="2 - Θέση περιεχομένου"/>
          <p:cNvSpPr>
            <a:spLocks noGrp="1"/>
          </p:cNvSpPr>
          <p:nvPr>
            <p:ph idx="1"/>
          </p:nvPr>
        </p:nvSpPr>
        <p:spPr>
          <a:xfrm>
            <a:off x="352926" y="1684421"/>
            <a:ext cx="11365832" cy="5173579"/>
          </a:xfrm>
        </p:spPr>
        <p:txBody>
          <a:bodyPr>
            <a:normAutofit/>
          </a:bodyPr>
          <a:lstStyle/>
          <a:p>
            <a:pPr>
              <a:buClr>
                <a:schemeClr val="accent2"/>
              </a:buClr>
              <a:buFont typeface="Courier New" pitchFamily="49" charset="0"/>
              <a:buChar char="o"/>
            </a:pPr>
            <a:r>
              <a:rPr lang="el-GR" sz="2200" dirty="0" smtClean="0"/>
              <a:t>Και ο Θουκυδίδης (1.9.2), που δεν είχε μεγάλη συμπάθεια για τον Ελλάνικο (1.97.2),  θεώρησε αυτήν ως την πρότυπη αναφορά, σχεδόν σαν να μην είχε ακούσει ποτέ την ιστορία του Λάιου.</a:t>
            </a:r>
          </a:p>
          <a:p>
            <a:pPr>
              <a:buClr>
                <a:schemeClr val="accent2"/>
              </a:buClr>
              <a:buFont typeface="Courier New" pitchFamily="49" charset="0"/>
              <a:buChar char="o"/>
            </a:pPr>
            <a:r>
              <a:rPr lang="el-GR" sz="2200" dirty="0" smtClean="0"/>
              <a:t>Υπήρχε μια πρώιμη εκδοχή της ιστορίας του Χρύσιππου στην οποία είχε υπάρξει θύμα ομοφυλοφιλικής απαγωγής, αλλά ο απαγωγέας ήταν ο Δίας (</a:t>
            </a:r>
            <a:r>
              <a:rPr lang="en-US" sz="2200" dirty="0" err="1" smtClean="0"/>
              <a:t>Praxilla</a:t>
            </a:r>
            <a:r>
              <a:rPr lang="en-US" sz="2200" dirty="0" smtClean="0"/>
              <a:t> PMG751</a:t>
            </a:r>
            <a:r>
              <a:rPr lang="el-GR" sz="2200" dirty="0" smtClean="0"/>
              <a:t>).</a:t>
            </a:r>
            <a:br>
              <a:rPr lang="el-GR" sz="2200" dirty="0" smtClean="0"/>
            </a:br>
            <a:r>
              <a:rPr lang="el-GR" sz="2200" dirty="0" smtClean="0"/>
              <a:t/>
            </a:r>
            <a:br>
              <a:rPr lang="el-GR" sz="2200" dirty="0" smtClean="0"/>
            </a:br>
            <a:endParaRPr lang="el-GR" sz="2200" dirty="0" smtClean="0"/>
          </a:p>
          <a:p>
            <a:pPr>
              <a:buClr>
                <a:schemeClr val="accent2"/>
              </a:buClr>
              <a:buFont typeface="Courier New" pitchFamily="49" charset="0"/>
              <a:buChar char="o"/>
            </a:pPr>
            <a:r>
              <a:rPr lang="el-GR" sz="2200" dirty="0" smtClean="0"/>
              <a:t>Ο Ευριπίδης φαίνεται στον </a:t>
            </a:r>
            <a:r>
              <a:rPr lang="el-GR" sz="2200" i="1" dirty="0" smtClean="0"/>
              <a:t>Χρύσιππο</a:t>
            </a:r>
            <a:r>
              <a:rPr lang="el-GR" sz="2200" dirty="0" smtClean="0"/>
              <a:t>, όπως και στην </a:t>
            </a:r>
            <a:r>
              <a:rPr lang="el-GR" sz="2200" i="1" dirty="0" smtClean="0"/>
              <a:t>Υψιπύλη</a:t>
            </a:r>
            <a:r>
              <a:rPr lang="el-GR" sz="2200" dirty="0" smtClean="0"/>
              <a:t>, σαν να πήρε έναν χαρακτήρα από ένα έπος-κύκλο και να τον επέβαλε σε ένα διαφορετικό</a:t>
            </a:r>
            <a:br>
              <a:rPr lang="el-GR" sz="2200" dirty="0" smtClean="0"/>
            </a:br>
            <a:r>
              <a:rPr lang="el-GR" sz="2200" dirty="0" smtClean="0"/>
              <a:t>-πρακτικά, έναν χαρακτήρα που πέθανε νέος χωρίς απογόνους, για να δημιουργήσει κάτι που θα γινόταν αποτελεσματικά ένας νέος μύθος (και σε αυτή την περίπτωση με αρκετή επιρροή).</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smtClean="0">
                <a:effectLst>
                  <a:outerShdw blurRad="38100" dist="38100" dir="2700000" algn="tl">
                    <a:srgbClr val="000000">
                      <a:alpha val="43137"/>
                    </a:srgbClr>
                  </a:outerShdw>
                </a:effectLst>
              </a:rPr>
              <a:t>ΑΠΕΙΛΩΝΤΑΣ ΝΑ ΚΑΤΑΣΤΡΑΦΕΙ ΤΟ ΕΠΟΣ</a:t>
            </a:r>
            <a:endParaRPr lang="el-GR" sz="2800" b="1" u="sng" dirty="0">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t>474-5</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ΑΠΕΙΛΩΝΤΑΣ ΝΑ ΚΑΤΑΣΤΡΑΦΕΙ ΤΟ ΕΠΟΣ</a:t>
            </a:r>
            <a:endParaRPr lang="el-GR" dirty="0"/>
          </a:p>
        </p:txBody>
      </p:sp>
      <p:sp>
        <p:nvSpPr>
          <p:cNvPr id="3" name="2 - Θέση περιεχομένου"/>
          <p:cNvSpPr>
            <a:spLocks noGrp="1"/>
          </p:cNvSpPr>
          <p:nvPr>
            <p:ph idx="1"/>
          </p:nvPr>
        </p:nvSpPr>
        <p:spPr>
          <a:xfrm>
            <a:off x="352926" y="1684421"/>
            <a:ext cx="11365832" cy="5173579"/>
          </a:xfrm>
        </p:spPr>
        <p:txBody>
          <a:bodyPr>
            <a:normAutofit/>
          </a:bodyPr>
          <a:lstStyle/>
          <a:p>
            <a:pPr>
              <a:buClr>
                <a:schemeClr val="accent2"/>
              </a:buClr>
              <a:buFont typeface="Courier New" pitchFamily="49" charset="0"/>
              <a:buChar char="o"/>
            </a:pPr>
            <a:r>
              <a:rPr lang="el-GR" sz="2200" dirty="0" smtClean="0"/>
              <a:t>Ένας από τους βασικούς περιορισμούς στις μυθικές καινοτομίες από τους τραγικούς (και άλλους) ποιητές ήταν ότι δεν μπορούσαν να δημιουργήσουν νέες ιστορίες που θα υπονόμευαν την ακεραιότητα άλλων τμημάτων του υπάρχοντος μυθικού </a:t>
            </a:r>
            <a:r>
              <a:rPr lang="en-US" sz="2200" dirty="0" smtClean="0"/>
              <a:t>corpus.</a:t>
            </a:r>
            <a:endParaRPr lang="el-GR" sz="2200" dirty="0" smtClean="0"/>
          </a:p>
          <a:p>
            <a:pPr>
              <a:buClr>
                <a:schemeClr val="accent2"/>
              </a:buClr>
              <a:buFont typeface="Courier New" pitchFamily="49" charset="0"/>
              <a:buChar char="o"/>
            </a:pPr>
            <a:r>
              <a:rPr lang="el-GR" sz="2200" dirty="0" smtClean="0"/>
              <a:t>Δεν μπορούσαν, για παράδειγμα, να επιτρέψουν να αιχμαλωτιστεί και να καταστραφεί η Θήβα από τους 7 ή να αποπλεύσει ο Αγαμέμνονας για την πατρίδα χωρίς να έχει καταλάβει την Τροία.</a:t>
            </a:r>
            <a:br>
              <a:rPr lang="el-GR" sz="2200" dirty="0" smtClean="0"/>
            </a:br>
            <a:endParaRPr lang="el-GR" sz="2200" dirty="0" smtClean="0"/>
          </a:p>
          <a:p>
            <a:pPr>
              <a:buClr>
                <a:schemeClr val="accent2"/>
              </a:buClr>
              <a:buFont typeface="Courier New" pitchFamily="49" charset="0"/>
              <a:buChar char="o"/>
            </a:pPr>
            <a:r>
              <a:rPr lang="el-GR" sz="2200" dirty="0" smtClean="0"/>
              <a:t>Ο μηχανισμός, όμως, του από μηχανής θεού, τους επέτρεπε να έχουν το δικό τους μερίδιο, να αλλάζουν τον καθιερωμένο μύθο με θεμελιώδεις τρόπους και, παράλληλα, να τον αφήνουν απαράλλαχτο. </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ΑΠΕΙΛΩΝΤΑΣ ΝΑ ΚΑΤΑΣΤΡΑΦΕΙ ΤΟ ΕΠΟΣ</a:t>
            </a:r>
            <a:endParaRPr lang="el-GR" dirty="0"/>
          </a:p>
        </p:txBody>
      </p:sp>
      <p:sp>
        <p:nvSpPr>
          <p:cNvPr id="3" name="2 - Θέση περιεχομένου"/>
          <p:cNvSpPr>
            <a:spLocks noGrp="1"/>
          </p:cNvSpPr>
          <p:nvPr>
            <p:ph idx="1"/>
          </p:nvPr>
        </p:nvSpPr>
        <p:spPr>
          <a:xfrm>
            <a:off x="352926" y="1684421"/>
            <a:ext cx="11365832" cy="5173579"/>
          </a:xfrm>
        </p:spPr>
        <p:txBody>
          <a:bodyPr>
            <a:normAutofit/>
          </a:bodyPr>
          <a:lstStyle/>
          <a:p>
            <a:pPr>
              <a:buClr>
                <a:schemeClr val="accent2"/>
              </a:buClr>
              <a:buFont typeface="Courier New" pitchFamily="49" charset="0"/>
              <a:buChar char="o"/>
            </a:pPr>
            <a:r>
              <a:rPr lang="el-GR" sz="2200" dirty="0" smtClean="0"/>
              <a:t>Στον </a:t>
            </a:r>
            <a:r>
              <a:rPr lang="el-GR" sz="2200" b="1" i="1" dirty="0" smtClean="0">
                <a:solidFill>
                  <a:srgbClr val="FF0000"/>
                </a:solidFill>
              </a:rPr>
              <a:t>Φιλοκτήτη</a:t>
            </a:r>
            <a:r>
              <a:rPr lang="el-GR" sz="2200" dirty="0" smtClean="0"/>
              <a:t> του Σοφοκλή, όταν η τελευταία προσπάθεια του Νεοπτόλεμου να πείσει τον Φιλοκτήτη να έρθει στην Τροία αποτυγχάνει, ο Φιλοκτήτης επικαλείται την εκπλήρωση της  παλιότερης υπόσχεσης του Νεοπτόλεμου να έρθει και να τον επιστρέψει στην πατρίδα στην Ελλάδα (1367-72, 1398-1401)</a:t>
            </a:r>
            <a:r>
              <a:rPr lang="en-US" sz="2200" dirty="0" smtClean="0"/>
              <a:t>, </a:t>
            </a:r>
            <a:r>
              <a:rPr lang="el-GR" sz="2200" dirty="0" smtClean="0"/>
              <a:t> και ετοιμάζονται να ξεκινήσουν το ταξίδι (που θα καταστήσει ανέφικτη την κατάληψη της Τροίας), όταν ο Ηρακλής εμφανίζεται και ζητάει από τον παλιό του φίλο Φιλοκτήτη να πάει στην Τροία, όπου μαζί με τον Νεοπτόλεμο θα κερδίσει δόξα.</a:t>
            </a:r>
            <a:br>
              <a:rPr lang="el-GR" sz="2200" dirty="0" smtClean="0"/>
            </a:br>
            <a:r>
              <a:rPr lang="el-GR" sz="2200" dirty="0" smtClean="0"/>
              <a:t/>
            </a:r>
            <a:br>
              <a:rPr lang="el-GR" sz="2200" dirty="0" smtClean="0"/>
            </a:br>
            <a:endParaRPr lang="el-GR" sz="2200" dirty="0" smtClean="0"/>
          </a:p>
          <a:p>
            <a:pPr>
              <a:buClr>
                <a:schemeClr val="accent2"/>
              </a:buClr>
              <a:buFont typeface="Courier New" pitchFamily="49" charset="0"/>
              <a:buChar char="o"/>
            </a:pPr>
            <a:r>
              <a:rPr lang="el-GR" sz="2200" dirty="0" smtClean="0"/>
              <a:t>Έναν χρόνο αργότερα, στον </a:t>
            </a:r>
            <a:r>
              <a:rPr lang="el-GR" sz="2200" b="1" i="1" dirty="0" smtClean="0">
                <a:solidFill>
                  <a:srgbClr val="FF0000"/>
                </a:solidFill>
              </a:rPr>
              <a:t>Ορέστη</a:t>
            </a:r>
            <a:r>
              <a:rPr lang="el-GR" sz="2200" dirty="0" smtClean="0"/>
              <a:t>, ο Ευριπίδης κάνει το ίδιο με ακόμη θεαματικότερο τρόπο.</a:t>
            </a:r>
          </a:p>
          <a:p>
            <a:pPr>
              <a:buClr>
                <a:schemeClr val="accent2"/>
              </a:buClr>
              <a:buFont typeface="Courier New" pitchFamily="49" charset="0"/>
              <a:buChar char="o"/>
            </a:pPr>
            <a:r>
              <a:rPr lang="el-GR" sz="2200" dirty="0" smtClean="0"/>
              <a:t>Δεν ξέρουμε τι αναφερόταν στους </a:t>
            </a:r>
            <a:r>
              <a:rPr lang="el-GR" sz="2200" i="1" dirty="0" smtClean="0"/>
              <a:t>Νόστους</a:t>
            </a:r>
            <a:r>
              <a:rPr lang="el-GR" sz="2200" dirty="0" smtClean="0"/>
              <a:t> σχετικά με τα επακόλουθα της εκδίκησης του Ορέστη αλλά σίγουρα δεν ήταν τα εξής:</a:t>
            </a:r>
          </a:p>
          <a:p>
            <a:pPr>
              <a:buClr>
                <a:schemeClr val="accent2"/>
              </a:buClr>
              <a:buFont typeface="Courier New" pitchFamily="49" charset="0"/>
              <a:buChar char="o"/>
            </a:pPr>
            <a:endParaRPr lang="el-GR" sz="2200" dirty="0" smtClean="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ΑΠΕΙΛΩΝΤΑΣ ΝΑ ΚΑΤΑΣΤΡΑΦΕΙ ΤΟ ΕΠΟΣ</a:t>
            </a:r>
            <a:endParaRPr lang="el-GR" dirty="0"/>
          </a:p>
        </p:txBody>
      </p:sp>
      <p:sp>
        <p:nvSpPr>
          <p:cNvPr id="3" name="2 - Θέση περιεχομένου"/>
          <p:cNvSpPr>
            <a:spLocks noGrp="1"/>
          </p:cNvSpPr>
          <p:nvPr>
            <p:ph idx="1"/>
          </p:nvPr>
        </p:nvSpPr>
        <p:spPr>
          <a:xfrm>
            <a:off x="0" y="1371601"/>
            <a:ext cx="12192000" cy="5486400"/>
          </a:xfrm>
        </p:spPr>
        <p:txBody>
          <a:bodyPr>
            <a:normAutofit lnSpcReduction="10000"/>
          </a:bodyPr>
          <a:lstStyle/>
          <a:p>
            <a:pPr>
              <a:buClr>
                <a:schemeClr val="accent2"/>
              </a:buClr>
              <a:buFont typeface="Courier New" pitchFamily="49" charset="0"/>
              <a:buChar char="o"/>
            </a:pPr>
            <a:r>
              <a:rPr lang="el-GR" sz="2200" dirty="0" smtClean="0"/>
              <a:t>Στο έργο, ο Ορέστης, αφού σκότωσε τον Αίγισθο και την Κλυταιμνήστρα, δεν έφυγε από το Άργος για τους Δελφούς ή για κάπου άλλου. Μία άμεση επίθεση τόσο ψυχικής όσο και σωματικής ασθένειας τον περιόρισε στο κρεβάτι του, και, ταυτόχρονα, αυτός και η Ηλέκτρα επρόκειτο να δικαστούν από τους </a:t>
            </a:r>
            <a:r>
              <a:rPr lang="el-GR" sz="2200" dirty="0" err="1" smtClean="0"/>
              <a:t>Αργείους</a:t>
            </a:r>
            <a:r>
              <a:rPr lang="el-GR" sz="2200" dirty="0" smtClean="0"/>
              <a:t> για τη δολοφονία της Κλυταιμνήστρας. Δεν βρίσκουν δραστική βοήθεια από τον πρόσφατα αφιχθέντα Μενέλαο, και έπειτα από μια συλλογική συζήτηση (όχι δίκη) καταδικάζονται σε θάνατο, αλλά η καταδίκη κλίνει μεταξύ του λιθοβολισμού και της υποχρεωτικής αυτοκτονίας. Μαζί με τον </a:t>
            </a:r>
            <a:r>
              <a:rPr lang="el-GR" sz="2200" dirty="0" err="1" smtClean="0"/>
              <a:t>Πυλάδη</a:t>
            </a:r>
            <a:r>
              <a:rPr lang="el-GR" sz="2200" dirty="0" smtClean="0"/>
              <a:t> (ο οποίος έχει αποκηρυχθεί και εξορισθεί από τον πατέρα του κι έχει επιστρέψει για να βοηθήσει τον φίλο του Ορέστη) συνωμοτούν για να διασφαλίσουν τη σωτηρία τους σκοτώνοντας την Ελένη (η οποία σχεδόν δεν είναι δημοφιλής στο Άργος όπως αυτοί), παίρνοντας την Ερμιόνη όμηρο, και απειλώντας να κατακάψουν το παλάτι με αυτή και τους ίδιους μέσα, αν δεν τους δοθεί συγχώρεση. Τη στιγμή που ετοιμάζονται να εκτελέσουν την απειλή τους, ο Απόλλων εμφανίζεται σαν από μηχανής θεός και δίνει μια σειρά από οδηγίες που έχουν σαν αποτέλεσμα την ακύρωση ολόκληρης της δράσης του έργου. Έχει μαζί του την Ελένη, η οποία σώθηκε από το σπαθί του Ορέστη κι έγινε αθάνατη. Ο Ορέστης πρόκειται να εξοριστεί προσωρινά, αφού δικαστεί και αθωωθεί στον Άρειο Πάγο, κι </a:t>
            </a:r>
            <a:r>
              <a:rPr lang="el-GR" sz="2200" dirty="0" err="1" smtClean="0"/>
              <a:t>έπειται</a:t>
            </a:r>
            <a:r>
              <a:rPr lang="el-GR" sz="2200" dirty="0" smtClean="0"/>
              <a:t> να γίνει βασιλιάς του Άργους και να παντρευτεί την Ερμιόνη (στον λαιμό της οποίας κρέμεται το ξίφος του σχεδόν για ένα τέταρτο). Η Ηλέκτρα θα παντρευτεί τον </a:t>
            </a:r>
            <a:r>
              <a:rPr lang="el-GR" sz="2200" dirty="0" err="1" smtClean="0"/>
              <a:t>Πυλάδη</a:t>
            </a:r>
            <a:r>
              <a:rPr lang="el-GR" sz="2200" dirty="0" smtClean="0"/>
              <a:t> και όλοι θα ζήσουν ευτυχισμένοι στο εξής (εκτός από τον Νεοπτόλεμο, που προηγουμένως είχε αρραβωνιαστεί την Ερμιόνη, ο οποίος δεν είχε ρόλο στο έργο και θα σκοτωθεί στους </a:t>
            </a:r>
            <a:r>
              <a:rPr lang="el-GR" sz="2200" dirty="0" err="1" smtClean="0"/>
              <a:t>Δελδούς</a:t>
            </a:r>
            <a:r>
              <a:rPr lang="el-GR" sz="2200" dirty="0" smtClean="0"/>
              <a:t>).</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sz="2800" b="1" u="sng" dirty="0">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t>475-7</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371601"/>
            <a:ext cx="12192000" cy="5486400"/>
          </a:xfrm>
        </p:spPr>
        <p:txBody>
          <a:bodyPr>
            <a:normAutofit/>
          </a:bodyPr>
          <a:lstStyle/>
          <a:p>
            <a:pPr>
              <a:buClr>
                <a:schemeClr val="accent2"/>
              </a:buClr>
              <a:buFont typeface="Courier New" pitchFamily="49" charset="0"/>
              <a:buChar char="o"/>
            </a:pPr>
            <a:r>
              <a:rPr lang="el-GR" sz="2200" dirty="0" smtClean="0"/>
              <a:t>Ενώ ο Ευριπίδης ήταν σίγουρα έτοιμος συχνά να κάνει ριζικές καινοτομίες στον μύθο και την πλοκή, δεν ήταν απαραίτητα –και ίσως ούτε και τυπικά- η εκδοχή της ιστορίας από τον Επικό Κύκλο την οποία έθετε ως σημείο αφετηρίας.</a:t>
            </a:r>
          </a:p>
          <a:p>
            <a:pPr>
              <a:buClr>
                <a:schemeClr val="accent2"/>
              </a:buClr>
              <a:buFont typeface="Courier New" pitchFamily="49" charset="0"/>
              <a:buChar char="o"/>
            </a:pPr>
            <a:r>
              <a:rPr lang="el-GR" sz="2200" dirty="0" smtClean="0"/>
              <a:t>Ο </a:t>
            </a:r>
            <a:r>
              <a:rPr lang="el-GR" sz="2200" i="1" dirty="0" smtClean="0"/>
              <a:t>Ορέστης</a:t>
            </a:r>
            <a:r>
              <a:rPr lang="el-GR" sz="2200" dirty="0" smtClean="0"/>
              <a:t> είναι ο διάδοχος μιας μακράς τραγικής παράδοσης (που η ίδια σε μεγάλο βαθμό οφείλεται στην πρώιμη ποίηση, ιδίως την </a:t>
            </a:r>
            <a:r>
              <a:rPr lang="el-GR" sz="2200" i="1" dirty="0" err="1" smtClean="0"/>
              <a:t>Ορέστεια</a:t>
            </a:r>
            <a:r>
              <a:rPr lang="el-GR" sz="2200" dirty="0" smtClean="0"/>
              <a:t> του Στησίχορου) η οποία περιλαμβάνει όχι μόνο έργα του Αισχύλου και του Σοφοκλή αλλά και την ίδια την </a:t>
            </a:r>
            <a:r>
              <a:rPr lang="el-GR" sz="2200" i="1" dirty="0" smtClean="0"/>
              <a:t>Ηλέκτρα</a:t>
            </a:r>
            <a:r>
              <a:rPr lang="el-GR" sz="2200" dirty="0" smtClean="0"/>
              <a:t> του Ευριπίδη.</a:t>
            </a:r>
          </a:p>
          <a:p>
            <a:pPr>
              <a:buClr>
                <a:schemeClr val="accent2"/>
              </a:buClr>
              <a:buFont typeface="Courier New" pitchFamily="49" charset="0"/>
              <a:buChar char="o"/>
            </a:pPr>
            <a:r>
              <a:rPr lang="el-GR" sz="2200" dirty="0" smtClean="0"/>
              <a:t>Η </a:t>
            </a:r>
            <a:r>
              <a:rPr lang="el-GR" sz="2200" i="1" dirty="0" smtClean="0"/>
              <a:t>Υψιπύλη</a:t>
            </a:r>
            <a:r>
              <a:rPr lang="el-GR" sz="2200" dirty="0" smtClean="0"/>
              <a:t> βασίζεται εν μέρει σε μια ιστορία που, όπως είδαμε, προηγουμένως είχε παρουσιαστεί από τον Αισχύλο, και εν μέρει στο μοτίβο της επανένωσης μητέρας-παιδιού που είχε   ήδη γίνει κοινότυπο στην τραγωδία του όψιμου 5</a:t>
            </a:r>
            <a:r>
              <a:rPr lang="el-GR" sz="2200" baseline="30000" dirty="0" smtClean="0"/>
              <a:t>ου</a:t>
            </a:r>
            <a:r>
              <a:rPr lang="el-GR" sz="2200" dirty="0" smtClean="0"/>
              <a:t> αιώνα.</a:t>
            </a:r>
          </a:p>
          <a:p>
            <a:pPr>
              <a:buClr>
                <a:schemeClr val="accent2"/>
              </a:buClr>
              <a:buFont typeface="Courier New" pitchFamily="49" charset="0"/>
              <a:buChar char="o"/>
            </a:pPr>
            <a:r>
              <a:rPr lang="el-GR" sz="2200" dirty="0" smtClean="0"/>
              <a:t>Η </a:t>
            </a:r>
            <a:r>
              <a:rPr lang="el-GR" sz="2200" i="1" dirty="0" smtClean="0"/>
              <a:t>Αντιγόνη</a:t>
            </a:r>
            <a:r>
              <a:rPr lang="el-GR" sz="2200" dirty="0" smtClean="0"/>
              <a:t> του Ευριπίδη χτίζεται απευθείας πάνω σε αυτή του Σοφοκλή, και ούτω καθεξής.</a:t>
            </a:r>
          </a:p>
          <a:p>
            <a:pPr>
              <a:buClr>
                <a:schemeClr val="accent2"/>
              </a:buClr>
              <a:buFont typeface="Courier New" pitchFamily="49" charset="0"/>
              <a:buChar char="o"/>
            </a:pPr>
            <a:endParaRPr lang="el-GR" sz="2200" dirty="0" smtClean="0"/>
          </a:p>
          <a:p>
            <a:pPr>
              <a:buClr>
                <a:schemeClr val="accent2"/>
              </a:buClr>
              <a:buFont typeface="Courier New" pitchFamily="49" charset="0"/>
              <a:buChar char="o"/>
            </a:pPr>
            <a:r>
              <a:rPr lang="el-GR" sz="2200" dirty="0" smtClean="0"/>
              <a:t>Ο Αισχύλος και ο Σοφοκλής, από την άλλη, συχνά φαίνονται να τοποθετούν τους εαυτούς τους σε άμεση συσχέτιση με τον Κύκλο, και έχουν διαφορετικές αποκρίσεις σε αυτόν:</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371601"/>
            <a:ext cx="12192000" cy="5486400"/>
          </a:xfrm>
        </p:spPr>
        <p:txBody>
          <a:bodyPr>
            <a:normAutofit/>
          </a:bodyPr>
          <a:lstStyle/>
          <a:p>
            <a:pPr>
              <a:buClr>
                <a:schemeClr val="accent2"/>
              </a:buClr>
              <a:buFont typeface="Courier New" pitchFamily="49" charset="0"/>
              <a:buChar char="o"/>
            </a:pPr>
            <a:r>
              <a:rPr lang="el-GR" sz="2200" b="1" dirty="0" smtClean="0">
                <a:solidFill>
                  <a:srgbClr val="FF0000"/>
                </a:solidFill>
              </a:rPr>
              <a:t>Ο Αισχύλος </a:t>
            </a:r>
            <a:r>
              <a:rPr lang="el-GR" sz="2200" dirty="0" smtClean="0"/>
              <a:t>είναι αυτός που δραστηριοποιείται στην τριλογία με συνοχή, ενώ ένας μόνο μύθος, ή μια ακολουθία μύθων που </a:t>
            </a:r>
            <a:r>
              <a:rPr lang="el-GR" sz="2200" dirty="0" err="1" smtClean="0"/>
              <a:t>αιτιακά</a:t>
            </a:r>
            <a:r>
              <a:rPr lang="el-GR" sz="2200" dirty="0" smtClean="0"/>
              <a:t> συνδέονται, παρουσιάζονται μέσω μιας σειράς έργων που όλα μαζί σχηματίζουν μία παραγωγή (μαζί με ένα σατυρικό δράμα που συνήθως παρουσιάζει ένα διαφορετικό τμήμα του ίδιου μυθικού συμπλέγματος).</a:t>
            </a:r>
          </a:p>
          <a:p>
            <a:pPr>
              <a:buClr>
                <a:schemeClr val="accent2"/>
              </a:buClr>
              <a:buFont typeface="Courier New" pitchFamily="49" charset="0"/>
              <a:buChar char="o"/>
            </a:pPr>
            <a:r>
              <a:rPr lang="el-GR" sz="2200" dirty="0" smtClean="0"/>
              <a:t>Ο Αισχύλος χρησιμοποίησε την </a:t>
            </a:r>
            <a:r>
              <a:rPr lang="el-GR" sz="2200" i="1" dirty="0" err="1" smtClean="0"/>
              <a:t>Ιλιάδα</a:t>
            </a:r>
            <a:r>
              <a:rPr lang="el-GR" sz="2200" dirty="0" smtClean="0"/>
              <a:t> και την </a:t>
            </a:r>
            <a:r>
              <a:rPr lang="el-GR" sz="2200" i="1" dirty="0" smtClean="0"/>
              <a:t>Οδύσσεια</a:t>
            </a:r>
            <a:r>
              <a:rPr lang="el-GR" sz="2200" dirty="0" smtClean="0"/>
              <a:t> με παρόμοιο τρόπο, και το ίδιο έκανε με πολλά μέρη του Κύκλου.</a:t>
            </a:r>
          </a:p>
          <a:p>
            <a:pPr>
              <a:buClr>
                <a:schemeClr val="accent2"/>
              </a:buClr>
              <a:buFont typeface="Courier New" pitchFamily="49" charset="0"/>
              <a:buChar char="o"/>
            </a:pPr>
            <a:r>
              <a:rPr lang="el-GR" sz="2200" dirty="0" smtClean="0"/>
              <a:t>Το μεγαλύτερο μέρος του Θηβαϊκού έπους, από την επέλαση των Επιγόνων και τη μητροκτονία του </a:t>
            </a:r>
            <a:r>
              <a:rPr lang="el-GR" sz="2200" dirty="0" err="1" smtClean="0"/>
              <a:t>Αλκμαίονα</a:t>
            </a:r>
            <a:r>
              <a:rPr lang="el-GR" sz="2200" dirty="0" smtClean="0"/>
              <a:t>,  καλύφθηκε σε δύο παραγωγές, μία που εκτεινόταν ως την αμοιβαία δολοφονία του Ετεοκλή και του Πολυνείκη (</a:t>
            </a:r>
            <a:r>
              <a:rPr lang="en-US" sz="2200" i="1" dirty="0" err="1" smtClean="0"/>
              <a:t>Laius</a:t>
            </a:r>
            <a:r>
              <a:rPr lang="en-US" sz="2200" i="1" dirty="0" smtClean="0"/>
              <a:t>, Oedipus, Seven against Thebes, The Sphinx</a:t>
            </a:r>
            <a:r>
              <a:rPr lang="el-GR" sz="2200" dirty="0" smtClean="0"/>
              <a:t>)  και μία που άρχιζε την ιστορία από αυτό ακριβώς το σημείο (</a:t>
            </a:r>
            <a:r>
              <a:rPr lang="en-US" sz="2200" i="1" dirty="0" smtClean="0"/>
              <a:t>The</a:t>
            </a:r>
            <a:r>
              <a:rPr lang="el-GR" sz="2200" i="1" dirty="0" smtClean="0"/>
              <a:t> </a:t>
            </a:r>
            <a:r>
              <a:rPr lang="en-US" sz="2200" i="1" dirty="0" err="1" smtClean="0"/>
              <a:t>Eleusinians</a:t>
            </a:r>
            <a:r>
              <a:rPr lang="en-US" sz="2200" i="1" dirty="0" smtClean="0"/>
              <a:t>,</a:t>
            </a:r>
            <a:r>
              <a:rPr lang="el-GR" sz="2200" i="1" dirty="0" smtClean="0"/>
              <a:t> </a:t>
            </a:r>
            <a:r>
              <a:rPr lang="en-US" sz="2200" i="1" dirty="0" err="1" smtClean="0"/>
              <a:t>TheWomen</a:t>
            </a:r>
            <a:r>
              <a:rPr lang="el-GR" sz="2200" i="1" dirty="0" smtClean="0"/>
              <a:t> </a:t>
            </a:r>
            <a:r>
              <a:rPr lang="en-US" sz="2200" i="1" dirty="0" smtClean="0"/>
              <a:t>of</a:t>
            </a:r>
            <a:r>
              <a:rPr lang="el-GR" sz="2200" i="1" dirty="0" smtClean="0"/>
              <a:t> </a:t>
            </a:r>
            <a:r>
              <a:rPr lang="en-US" sz="2200" i="1" dirty="0" err="1" smtClean="0"/>
              <a:t>Argos,The</a:t>
            </a:r>
            <a:r>
              <a:rPr lang="el-GR" sz="2200" i="1" dirty="0" smtClean="0"/>
              <a:t>  </a:t>
            </a:r>
            <a:r>
              <a:rPr lang="en-US" sz="2200" i="1" dirty="0" err="1" smtClean="0"/>
              <a:t>Epigonoi</a:t>
            </a:r>
            <a:r>
              <a:rPr lang="el-GR" sz="2200" dirty="0" smtClean="0"/>
              <a:t>).</a:t>
            </a:r>
            <a:endParaRPr lang="en-US" sz="2200" dirty="0" smtClean="0"/>
          </a:p>
          <a:p>
            <a:pPr>
              <a:buClr>
                <a:schemeClr val="accent2"/>
              </a:buClr>
              <a:buFont typeface="Courier New" pitchFamily="49" charset="0"/>
              <a:buChar char="o"/>
            </a:pPr>
            <a:r>
              <a:rPr lang="el-GR" sz="2200" dirty="0" smtClean="0"/>
              <a:t>Η κεντρική ιστορία της </a:t>
            </a:r>
            <a:r>
              <a:rPr lang="el-GR" sz="2200" i="1" dirty="0" err="1" smtClean="0"/>
              <a:t>Αιθιοπίδας</a:t>
            </a:r>
            <a:r>
              <a:rPr lang="el-GR" sz="2200" dirty="0" smtClean="0"/>
              <a:t> δραματοποιήθηκε στον </a:t>
            </a:r>
            <a:r>
              <a:rPr lang="el-GR" sz="2200" i="1" dirty="0" smtClean="0"/>
              <a:t>Μέμνονα</a:t>
            </a:r>
            <a:r>
              <a:rPr lang="el-GR" sz="2200" dirty="0" smtClean="0"/>
              <a:t> και στη </a:t>
            </a:r>
            <a:r>
              <a:rPr lang="el-GR" sz="2200" i="1" dirty="0" smtClean="0"/>
              <a:t>Ψυχοστασία</a:t>
            </a:r>
            <a:r>
              <a:rPr lang="el-GR" sz="2200" dirty="0" smtClean="0"/>
              <a:t>, που ίσως προηγούνται από το έργο </a:t>
            </a:r>
            <a:r>
              <a:rPr lang="en-US" sz="2200" i="1" dirty="0" smtClean="0"/>
              <a:t>The </a:t>
            </a:r>
            <a:r>
              <a:rPr lang="en-US" sz="2200" i="1" dirty="0" err="1" smtClean="0"/>
              <a:t>Carians</a:t>
            </a:r>
            <a:r>
              <a:rPr lang="en-US" sz="2200" i="1" dirty="0" smtClean="0"/>
              <a:t> </a:t>
            </a:r>
            <a:r>
              <a:rPr lang="el-GR" sz="2200" dirty="0" smtClean="0"/>
              <a:t>( στο οποίο η μητέρα ενός άλλου ημίθεου ήρωα, του Σαρπηδόνα, μαθαίνει για τον θάνατό του στην Τροία) ή ακολουθούνται από ένα έργο για τον θάνατο του Αχιλλέα.</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371601"/>
            <a:ext cx="12192000" cy="5486400"/>
          </a:xfrm>
        </p:spPr>
        <p:txBody>
          <a:bodyPr>
            <a:normAutofit/>
          </a:bodyPr>
          <a:lstStyle/>
          <a:p>
            <a:pPr>
              <a:buClr>
                <a:schemeClr val="accent2"/>
              </a:buClr>
              <a:buFont typeface="Courier New" pitchFamily="49" charset="0"/>
              <a:buChar char="o"/>
            </a:pPr>
            <a:r>
              <a:rPr lang="el-GR" sz="2200" dirty="0" smtClean="0"/>
              <a:t>Το πρώτο μείζον επεισόδιο της </a:t>
            </a:r>
            <a:r>
              <a:rPr lang="el-GR" sz="2200" i="1" dirty="0" smtClean="0"/>
              <a:t>Μικρής </a:t>
            </a:r>
            <a:r>
              <a:rPr lang="el-GR" sz="2200" i="1" dirty="0" err="1" smtClean="0"/>
              <a:t>Ιλιάδας</a:t>
            </a:r>
            <a:r>
              <a:rPr lang="el-GR" sz="2200" i="1" dirty="0" smtClean="0"/>
              <a:t> </a:t>
            </a:r>
            <a:r>
              <a:rPr lang="el-GR" sz="2200" dirty="0" smtClean="0"/>
              <a:t>ήταν το θέμα μιας τριλογίας για τον θάνατο του Αίαντα και τα αποτελέσματά του (</a:t>
            </a:r>
            <a:r>
              <a:rPr lang="en-US" sz="2200" i="1" dirty="0" smtClean="0"/>
              <a:t>The</a:t>
            </a:r>
            <a:r>
              <a:rPr lang="el-GR" sz="2200" i="1" dirty="0" smtClean="0"/>
              <a:t> </a:t>
            </a:r>
            <a:r>
              <a:rPr lang="en-US" sz="2200" i="1" dirty="0" smtClean="0"/>
              <a:t>Award</a:t>
            </a:r>
            <a:r>
              <a:rPr lang="el-GR" sz="2200" i="1" dirty="0" smtClean="0"/>
              <a:t> </a:t>
            </a:r>
            <a:r>
              <a:rPr lang="en-US" sz="2200" i="1" dirty="0" smtClean="0"/>
              <a:t>of</a:t>
            </a:r>
            <a:r>
              <a:rPr lang="el-GR" sz="2200" i="1" dirty="0" smtClean="0"/>
              <a:t> </a:t>
            </a:r>
            <a:r>
              <a:rPr lang="en-US" sz="2200" i="1" dirty="0" smtClean="0"/>
              <a:t>the</a:t>
            </a:r>
            <a:r>
              <a:rPr lang="el-GR" sz="2200" i="1" dirty="0" smtClean="0"/>
              <a:t> </a:t>
            </a:r>
            <a:r>
              <a:rPr lang="en-US" sz="2200" i="1" dirty="0" smtClean="0"/>
              <a:t>Arms,</a:t>
            </a:r>
            <a:r>
              <a:rPr lang="el-GR" sz="2200" i="1" dirty="0" smtClean="0"/>
              <a:t> </a:t>
            </a:r>
            <a:r>
              <a:rPr lang="en-US" sz="2200" i="1" dirty="0" smtClean="0"/>
              <a:t>The</a:t>
            </a:r>
            <a:r>
              <a:rPr lang="el-GR" sz="2200" i="1" dirty="0" smtClean="0"/>
              <a:t> </a:t>
            </a:r>
            <a:r>
              <a:rPr lang="en-US" sz="2200" i="1" dirty="0" smtClean="0"/>
              <a:t>Thracian</a:t>
            </a:r>
            <a:r>
              <a:rPr lang="el-GR" sz="2200" i="1" dirty="0" smtClean="0"/>
              <a:t> </a:t>
            </a:r>
            <a:r>
              <a:rPr lang="en-US" sz="2200" i="1" dirty="0" err="1" smtClean="0"/>
              <a:t>Women,The</a:t>
            </a:r>
            <a:r>
              <a:rPr lang="el-GR" sz="2200" i="1" dirty="0" smtClean="0"/>
              <a:t> </a:t>
            </a:r>
            <a:r>
              <a:rPr lang="en-US" sz="2200" i="1" dirty="0" smtClean="0"/>
              <a:t>Women</a:t>
            </a:r>
            <a:r>
              <a:rPr lang="el-GR" sz="2200" i="1" dirty="0" smtClean="0"/>
              <a:t> </a:t>
            </a:r>
            <a:r>
              <a:rPr lang="en-US" sz="2200" i="1" dirty="0" smtClean="0"/>
              <a:t>of </a:t>
            </a:r>
            <a:r>
              <a:rPr lang="el-GR" sz="2200" i="1" dirty="0" smtClean="0"/>
              <a:t> </a:t>
            </a:r>
            <a:r>
              <a:rPr lang="en-US" sz="2200" i="1" dirty="0" smtClean="0"/>
              <a:t>Salamis</a:t>
            </a:r>
            <a:r>
              <a:rPr lang="el-GR" sz="2200" dirty="0" smtClean="0"/>
              <a:t>).</a:t>
            </a:r>
          </a:p>
          <a:p>
            <a:pPr>
              <a:buClr>
                <a:schemeClr val="accent2"/>
              </a:buClr>
              <a:buFont typeface="Courier New" pitchFamily="49" charset="0"/>
              <a:buChar char="o"/>
            </a:pPr>
            <a:r>
              <a:rPr lang="el-GR" sz="2200" dirty="0" smtClean="0"/>
              <a:t>Και η </a:t>
            </a:r>
            <a:r>
              <a:rPr lang="el-GR" sz="2200" i="1" dirty="0" err="1" smtClean="0"/>
              <a:t>Ορέστεια</a:t>
            </a:r>
            <a:r>
              <a:rPr lang="el-GR" sz="2200" dirty="0" smtClean="0"/>
              <a:t> βασίζεται σε δύο τμήματα των </a:t>
            </a:r>
            <a:r>
              <a:rPr lang="el-GR" sz="2200" i="1" dirty="0" smtClean="0"/>
              <a:t>Νόστων</a:t>
            </a:r>
            <a:r>
              <a:rPr lang="el-GR" sz="2200" dirty="0" smtClean="0"/>
              <a:t> που ήταν τόσο κυρίαρχα στις αρχαίες προσλήψεις του ποιήματος, ώστε συχνά το ανέφεραν ως </a:t>
            </a:r>
            <a:r>
              <a:rPr lang="en-US" sz="2200" i="1" dirty="0" smtClean="0"/>
              <a:t>The Return of the </a:t>
            </a:r>
            <a:r>
              <a:rPr lang="en-US" sz="2200" i="1" dirty="0" err="1" smtClean="0"/>
              <a:t>Atreidae</a:t>
            </a:r>
            <a:r>
              <a:rPr lang="en-US" sz="2200" i="1" dirty="0" smtClean="0"/>
              <a:t> </a:t>
            </a:r>
            <a:r>
              <a:rPr lang="el-GR" sz="2200" dirty="0" smtClean="0"/>
              <a:t>( ο δεύτερος </a:t>
            </a:r>
            <a:r>
              <a:rPr lang="el-GR" sz="2200" dirty="0" err="1" smtClean="0"/>
              <a:t>Ατρείδης</a:t>
            </a:r>
            <a:r>
              <a:rPr lang="el-GR" sz="2200" dirty="0" smtClean="0"/>
              <a:t>, ο Μενέλαος, συχνά αναφέρεται στον </a:t>
            </a:r>
            <a:r>
              <a:rPr lang="el-GR" sz="2200" i="1" dirty="0" smtClean="0"/>
              <a:t>Αγαμέμνονα</a:t>
            </a:r>
            <a:r>
              <a:rPr lang="el-GR" sz="2200" dirty="0" smtClean="0"/>
              <a:t> και είναι  κεντρικός χαρακτήρας στο σατυρικό δράμα </a:t>
            </a:r>
            <a:r>
              <a:rPr lang="en-US" sz="2200" i="1" dirty="0" smtClean="0"/>
              <a:t>Proteus</a:t>
            </a:r>
            <a:r>
              <a:rPr lang="el-GR" sz="2200" dirty="0" smtClean="0"/>
              <a:t>. </a:t>
            </a:r>
          </a:p>
          <a:p>
            <a:pPr>
              <a:buClr>
                <a:schemeClr val="accent2"/>
              </a:buClr>
              <a:buFont typeface="Courier New" pitchFamily="49" charset="0"/>
              <a:buChar char="o"/>
            </a:pPr>
            <a:r>
              <a:rPr lang="el-GR" sz="2200" dirty="0" smtClean="0"/>
              <a:t>Τα </a:t>
            </a:r>
            <a:r>
              <a:rPr lang="el-GR" sz="2200" i="1" dirty="0" smtClean="0"/>
              <a:t>Κύπρια</a:t>
            </a:r>
            <a:r>
              <a:rPr lang="el-GR" sz="2200" dirty="0" smtClean="0"/>
              <a:t> δεν χρησιμοποιήθηκαν με αυτόν τον τρόπο, ίσως επειδή ήταν εξαιρετικά επεισοδιακά ακόμη και για τα δεδομένα του Κύκλου. Μπορούμε να εντοπίσουμε μια ακολουθία που περιλαμβάνει τα έργα </a:t>
            </a:r>
            <a:r>
              <a:rPr lang="en-US" sz="2200" i="1" dirty="0" smtClean="0"/>
              <a:t>The </a:t>
            </a:r>
            <a:r>
              <a:rPr lang="en-US" sz="2200" i="1" dirty="0" err="1" smtClean="0"/>
              <a:t>Mysians</a:t>
            </a:r>
            <a:r>
              <a:rPr lang="el-GR" sz="2200" i="1" dirty="0" smtClean="0"/>
              <a:t> </a:t>
            </a:r>
            <a:r>
              <a:rPr lang="el-GR" sz="2200" dirty="0" smtClean="0"/>
              <a:t>και </a:t>
            </a:r>
            <a:r>
              <a:rPr lang="en-US" sz="2200" i="1" dirty="0" err="1" smtClean="0"/>
              <a:t>Telephus</a:t>
            </a:r>
            <a:r>
              <a:rPr lang="el-GR" sz="2200" i="1" dirty="0" smtClean="0"/>
              <a:t>, </a:t>
            </a:r>
            <a:r>
              <a:rPr lang="el-GR" sz="2200" dirty="0" smtClean="0"/>
              <a:t>αλλά δεν είναι σαφές αν υπήρχε ένα τρίτο έργο (έχει προταθεί η </a:t>
            </a:r>
            <a:r>
              <a:rPr lang="el-GR" sz="2200" i="1" dirty="0" smtClean="0"/>
              <a:t>Ιφιγένεια</a:t>
            </a:r>
            <a:r>
              <a:rPr lang="el-GR" sz="2200" dirty="0" smtClean="0"/>
              <a:t>, αλλά θα υπήρχε μικρή σύνδεση μεταξύ του πρώτου έργου και του τρίτου).</a:t>
            </a:r>
            <a:endParaRPr lang="el-GR" sz="2200" i="1" dirty="0" smtClean="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59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5" name="4 - Θέση περιεχομένου"/>
          <p:cNvSpPr>
            <a:spLocks noGrp="1"/>
          </p:cNvSpPr>
          <p:nvPr>
            <p:ph idx="1"/>
          </p:nvPr>
        </p:nvSpPr>
        <p:spPr/>
        <p:txBody>
          <a:bodyPr>
            <a:normAutofit/>
          </a:bodyPr>
          <a:lstStyle/>
          <a:p>
            <a:pPr>
              <a:buClr>
                <a:schemeClr val="accent2"/>
              </a:buClr>
              <a:buFontTx/>
              <a:buChar char="►"/>
            </a:pPr>
            <a:r>
              <a:rPr lang="el-GR" sz="2200" dirty="0" smtClean="0"/>
              <a:t> Καμία τραγωδία του Αισχύλου, του Σοφοκλή ή του Ευριπίδη δεν βασίζεται στην </a:t>
            </a:r>
            <a:r>
              <a:rPr lang="el-GR" sz="2200" i="1" dirty="0" smtClean="0"/>
              <a:t>Τιτανομαχία</a:t>
            </a:r>
            <a:r>
              <a:rPr lang="el-GR" sz="2200" dirty="0" smtClean="0"/>
              <a:t>, από όσο μπορούμε να ξέρουμε. </a:t>
            </a:r>
          </a:p>
          <a:p>
            <a:pPr>
              <a:buClr>
                <a:schemeClr val="accent2"/>
              </a:buClr>
              <a:buFontTx/>
              <a:buChar char="►"/>
            </a:pPr>
            <a:r>
              <a:rPr lang="el-GR" sz="2200" dirty="0" smtClean="0"/>
              <a:t>Αυτό δεν μας εκπλήσσει: τα θέματα της τραγωδίας είναι οι δοκιμασίες της ανθρώπινης ζωής.</a:t>
            </a:r>
            <a:br>
              <a:rPr lang="el-GR" sz="2200" dirty="0" smtClean="0"/>
            </a:br>
            <a:endParaRPr lang="el-GR" sz="2200" dirty="0" smtClean="0"/>
          </a:p>
          <a:p>
            <a:pPr>
              <a:buClr>
                <a:schemeClr val="accent2"/>
              </a:buClr>
              <a:buFontTx/>
              <a:buChar char="►"/>
            </a:pPr>
            <a:r>
              <a:rPr lang="el-GR" sz="2200" dirty="0" smtClean="0"/>
              <a:t>Η συμβολή των άλλων </a:t>
            </a:r>
            <a:r>
              <a:rPr lang="el-GR" sz="2200" dirty="0" err="1" smtClean="0"/>
              <a:t>Κυκλίων</a:t>
            </a:r>
            <a:r>
              <a:rPr lang="el-GR" sz="2200" dirty="0" smtClean="0"/>
              <a:t> επών στα έργα αυτών των δραματουργών συνοψίζονται στον ακόλουθο πίνακα:</a:t>
            </a:r>
            <a:endParaRPr lang="el-GR" sz="2200" dirty="0"/>
          </a:p>
        </p:txBody>
      </p:sp>
      <p:sp>
        <p:nvSpPr>
          <p:cNvPr id="6" name="5 - Θέση αριθμού διαφάνειας"/>
          <p:cNvSpPr>
            <a:spLocks noGrp="1"/>
          </p:cNvSpPr>
          <p:nvPr>
            <p:ph type="sldNum" sz="quarter" idx="12"/>
          </p:nvPr>
        </p:nvSpPr>
        <p:spPr/>
        <p:txBody>
          <a:bodyPr/>
          <a:lstStyle/>
          <a:p>
            <a:pPr rtl="0"/>
            <a:fld id="{0FF54DE5-C571-48E8-A5BC-B369434E2F44}" type="slidenum">
              <a:rPr lang="el-GR" noProof="0" smtClean="0"/>
              <a:pPr rtl="0"/>
              <a:t>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371601"/>
            <a:ext cx="12192000" cy="5486400"/>
          </a:xfrm>
        </p:spPr>
        <p:txBody>
          <a:bodyPr>
            <a:normAutofit/>
          </a:bodyPr>
          <a:lstStyle/>
          <a:p>
            <a:pPr>
              <a:buClr>
                <a:schemeClr val="accent2"/>
              </a:buClr>
              <a:buFont typeface="Courier New" pitchFamily="49" charset="0"/>
              <a:buChar char="o"/>
            </a:pPr>
            <a:r>
              <a:rPr lang="el-GR" sz="2200" dirty="0" smtClean="0"/>
              <a:t>Η αγαπημένη πρακτική του Σοφοκλή φαίνεται πως είναι να παίρνει 2 επεισόδια από ένα Κύκλιο έπος και να τα συνδυάζει σε ένα έργο.</a:t>
            </a:r>
          </a:p>
          <a:p>
            <a:pPr>
              <a:buClr>
                <a:schemeClr val="accent2"/>
              </a:buClr>
              <a:buFont typeface="Courier New" pitchFamily="49" charset="0"/>
              <a:buChar char="o"/>
            </a:pPr>
            <a:r>
              <a:rPr lang="el-GR" sz="2200" dirty="0" smtClean="0"/>
              <a:t>Το έργο </a:t>
            </a:r>
            <a:r>
              <a:rPr lang="en-US" sz="2200" dirty="0" smtClean="0"/>
              <a:t>The </a:t>
            </a:r>
            <a:r>
              <a:rPr lang="en-US" sz="2200" dirty="0" err="1" smtClean="0"/>
              <a:t>Laconian</a:t>
            </a:r>
            <a:r>
              <a:rPr lang="en-US" sz="2200" dirty="0" smtClean="0"/>
              <a:t> Women </a:t>
            </a:r>
            <a:r>
              <a:rPr lang="el-GR" sz="2200" dirty="0" smtClean="0"/>
              <a:t> είναι ένα καλό παράδειγμα. Τα στοιχεία που έχουμε για αυτό δείχνουν ότι το θέμα του ήταν η κλοπή του Παλλαδίου (Μικρή Ιλ. </a:t>
            </a:r>
            <a:r>
              <a:rPr lang="en-US" sz="2200" dirty="0" smtClean="0"/>
              <a:t>Arg. Lines 228-9 </a:t>
            </a:r>
            <a:r>
              <a:rPr lang="en-US" sz="2200" dirty="0" err="1" smtClean="0"/>
              <a:t>Severyns</a:t>
            </a:r>
            <a:r>
              <a:rPr lang="en-US" sz="2200" dirty="0" smtClean="0"/>
              <a:t> and PEG F 25= F9 D= F11 W.), </a:t>
            </a:r>
            <a:r>
              <a:rPr lang="el-GR" sz="2200" dirty="0" smtClean="0"/>
              <a:t>ενώ άλλα χαρακτηριστικά (όπως η προφανής ανάμειξη της Ελένης –οι Σπαρτιάτισσες γυναίκες πρέπει να ήταν δούλες της- δείχνουν περισσότερο προς την προηγούμενη αποστολή του Οδυσσέα στην Τροία, οπότε ήρθε σε επαφή μαζί της, και έκαναν μια συμφωνία για την κατάληψη της πόλης (</a:t>
            </a:r>
            <a:r>
              <a:rPr lang="en-US" sz="2200" dirty="0" err="1" smtClean="0"/>
              <a:t>Ilias</a:t>
            </a:r>
            <a:r>
              <a:rPr lang="en-US" sz="2200" dirty="0" smtClean="0"/>
              <a:t> </a:t>
            </a:r>
            <a:r>
              <a:rPr lang="en-US" sz="2200" dirty="0" err="1" smtClean="0"/>
              <a:t>parva</a:t>
            </a:r>
            <a:r>
              <a:rPr lang="en-US" sz="2200" dirty="0" smtClean="0"/>
              <a:t> arg. lines 224–7 </a:t>
            </a:r>
            <a:r>
              <a:rPr lang="en-US" sz="2200" dirty="0" err="1" smtClean="0"/>
              <a:t>Severyns</a:t>
            </a:r>
            <a:r>
              <a:rPr lang="en-US" sz="2200" dirty="0" smtClean="0"/>
              <a:t> and PEG F 7, 6=F 8 D.=F 8–10 W.)</a:t>
            </a:r>
            <a:r>
              <a:rPr lang="el-GR" sz="2200" dirty="0" smtClean="0"/>
              <a:t/>
            </a:r>
            <a:br>
              <a:rPr lang="el-GR" sz="2200" dirty="0" smtClean="0"/>
            </a:br>
            <a:r>
              <a:rPr lang="el-GR" sz="2200" dirty="0" smtClean="0"/>
              <a:t/>
            </a:r>
            <a:br>
              <a:rPr lang="el-GR" sz="2200" dirty="0" smtClean="0"/>
            </a:br>
            <a:endParaRPr lang="el-GR" sz="2200" dirty="0" smtClean="0"/>
          </a:p>
          <a:p>
            <a:pPr>
              <a:buClr>
                <a:schemeClr val="accent2"/>
              </a:buClr>
              <a:buFont typeface="Courier New" pitchFamily="49" charset="0"/>
              <a:buChar char="o"/>
            </a:pPr>
            <a:r>
              <a:rPr lang="el-GR" sz="2200" dirty="0" smtClean="0"/>
              <a:t>Άλλα έργα στα οποία ο Σοφοκλής έκανε κάτι παρόμοια είναι τα εξής:</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371601"/>
            <a:ext cx="12192000" cy="5486400"/>
          </a:xfrm>
        </p:spPr>
        <p:txBody>
          <a:bodyPr>
            <a:normAutofit/>
          </a:bodyPr>
          <a:lstStyle/>
          <a:p>
            <a:pPr>
              <a:buClr>
                <a:schemeClr val="accent2"/>
              </a:buClr>
              <a:buFont typeface="Courier New" pitchFamily="49" charset="0"/>
              <a:buChar char="o"/>
            </a:pPr>
            <a:r>
              <a:rPr lang="en-US" sz="2200" dirty="0" smtClean="0"/>
              <a:t>The </a:t>
            </a:r>
            <a:r>
              <a:rPr lang="en-US" sz="2200" i="1" dirty="0" smtClean="0"/>
              <a:t>Diners</a:t>
            </a:r>
            <a:r>
              <a:rPr lang="en-US" sz="2200" dirty="0" smtClean="0"/>
              <a:t> (</a:t>
            </a:r>
            <a:r>
              <a:rPr lang="el-GR" sz="2200" dirty="0" smtClean="0"/>
              <a:t>μια διαμάχη μεταξύ του Αγαμέμνονα και του Αχιλλέα στην Τένεδο από τα Κύπρια,</a:t>
            </a:r>
            <a:r>
              <a:rPr lang="en-US" sz="2200" dirty="0" smtClean="0"/>
              <a:t> (arg. lines 146–7 </a:t>
            </a:r>
            <a:r>
              <a:rPr lang="en-US" sz="2200" dirty="0" err="1" smtClean="0"/>
              <a:t>Severyns</a:t>
            </a:r>
            <a:r>
              <a:rPr lang="en-US" sz="2200" dirty="0" smtClean="0"/>
              <a:t>),</a:t>
            </a:r>
            <a:r>
              <a:rPr lang="el-GR" sz="2200" dirty="0" smtClean="0"/>
              <a:t>  και μια διαμάχη μεταξύ του Αχιλλέα και του Οδυσσέα σε αδιευκρίνιστη τοποθεσία, που αναφέρεται στην Οδύσσεια (8.75-8). Ο Σοφοκλής φαίνεται πως έκανε τον Οδυσσέα να παρέμβει στη διαμάχη Αγαμέμνονα-Αχιλλέα και να στρέψει την οργή του Αχιλλέα πάνω του).</a:t>
            </a:r>
            <a:br>
              <a:rPr lang="el-GR" sz="2200" dirty="0" smtClean="0"/>
            </a:br>
            <a:endParaRPr lang="el-GR" sz="2200" dirty="0" smtClean="0"/>
          </a:p>
          <a:p>
            <a:pPr>
              <a:buClr>
                <a:schemeClr val="accent2"/>
              </a:buClr>
              <a:buFont typeface="Courier New" pitchFamily="49" charset="0"/>
              <a:buChar char="o"/>
            </a:pPr>
            <a:r>
              <a:rPr lang="el-GR" sz="2200" i="1" dirty="0" smtClean="0"/>
              <a:t>Ποιμένες</a:t>
            </a:r>
            <a:r>
              <a:rPr lang="el-GR" sz="2200" dirty="0" smtClean="0"/>
              <a:t>: οι πρώτες 2 μάχες του Τρωικού πολέμου, συμπεριλαμβανομένου του θανάτου του Πρωτεσίλαου και του Κύκνου (</a:t>
            </a:r>
            <a:r>
              <a:rPr lang="en-US" sz="2200" dirty="0" smtClean="0"/>
              <a:t>(</a:t>
            </a:r>
            <a:r>
              <a:rPr lang="en-US" sz="2200" dirty="0" err="1" smtClean="0"/>
              <a:t>Cypr</a:t>
            </a:r>
            <a:r>
              <a:rPr lang="en-US" sz="2200" dirty="0" smtClean="0"/>
              <a:t>. arg. lines 148–51 </a:t>
            </a:r>
            <a:r>
              <a:rPr lang="en-US" sz="2200" dirty="0" err="1" smtClean="0"/>
              <a:t>Severyns</a:t>
            </a:r>
            <a:r>
              <a:rPr lang="en-US" sz="2200" dirty="0" smtClean="0"/>
              <a:t>)</a:t>
            </a:r>
            <a:r>
              <a:rPr lang="el-GR" sz="2200" dirty="0" smtClean="0"/>
              <a:t/>
            </a:r>
            <a:br>
              <a:rPr lang="el-GR" sz="2200" dirty="0" smtClean="0"/>
            </a:br>
            <a:endParaRPr lang="el-GR" sz="2200" dirty="0" smtClean="0"/>
          </a:p>
          <a:p>
            <a:pPr>
              <a:buClr>
                <a:schemeClr val="accent2"/>
              </a:buClr>
              <a:buFont typeface="Courier New" pitchFamily="49" charset="0"/>
              <a:buChar char="o"/>
            </a:pPr>
            <a:r>
              <a:rPr lang="el-GR" sz="2200" i="1" dirty="0" smtClean="0"/>
              <a:t>Φιλοκτήτης</a:t>
            </a:r>
            <a:r>
              <a:rPr lang="el-GR" sz="2200" dirty="0" smtClean="0"/>
              <a:t>: η άφιξη στην Τροία του Φιλοκτήτη και του Νεοπτόλεμου </a:t>
            </a:r>
            <a:r>
              <a:rPr lang="en-US" sz="2200" dirty="0" smtClean="0"/>
              <a:t>(</a:t>
            </a:r>
            <a:r>
              <a:rPr lang="en-US" sz="2200" dirty="0" err="1" smtClean="0"/>
              <a:t>Ilias</a:t>
            </a:r>
            <a:r>
              <a:rPr lang="en-US" sz="2200" dirty="0" smtClean="0"/>
              <a:t> </a:t>
            </a:r>
            <a:r>
              <a:rPr lang="en-US" sz="2200" dirty="0" err="1" smtClean="0"/>
              <a:t>parva</a:t>
            </a:r>
            <a:r>
              <a:rPr lang="en-US" sz="2200" dirty="0" smtClean="0"/>
              <a:t> arg. lines 211–21 </a:t>
            </a:r>
            <a:r>
              <a:rPr lang="en-US" sz="2200" dirty="0" err="1" smtClean="0"/>
              <a:t>Severyns</a:t>
            </a:r>
            <a:r>
              <a:rPr lang="en-US" sz="2200" dirty="0" smtClean="0"/>
              <a:t>)</a:t>
            </a:r>
            <a:r>
              <a:rPr lang="el-GR" sz="2200" dirty="0" smtClean="0"/>
              <a:t> – ο Σοφοκλής αντιστρέφει τη σειρά αυτών των γεγονότων, προκειμένου να φέρει τον Νεοπτόλεμο στην ιστορία του Φιλοκτήτη.</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ΑΙΣΧΥΛΟΣ ΚΑΙ ΣΟΦΟΚΛΗΣ: ΣΥΓΚΡΟΥΟΜΕΝΕΣ ΠΡΟΣΕΓΓΙΣΕΙΣ</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i="1" dirty="0" smtClean="0"/>
              <a:t>Πολυξένη</a:t>
            </a:r>
            <a:r>
              <a:rPr lang="el-GR" sz="2200" dirty="0" smtClean="0"/>
              <a:t>: η θυσία της Πολυξένης από την Ιλίου </a:t>
            </a:r>
            <a:r>
              <a:rPr lang="el-GR" sz="2200" dirty="0" err="1" smtClean="0"/>
              <a:t>Πέρσιν</a:t>
            </a:r>
            <a:r>
              <a:rPr lang="el-GR" sz="2200" dirty="0" smtClean="0"/>
              <a:t> (</a:t>
            </a:r>
            <a:r>
              <a:rPr lang="en-US" sz="2200" dirty="0" smtClean="0"/>
              <a:t>arg. line 274 </a:t>
            </a:r>
            <a:r>
              <a:rPr lang="en-US" sz="2200" dirty="0" err="1" smtClean="0"/>
              <a:t>Severyns</a:t>
            </a:r>
            <a:r>
              <a:rPr lang="el-GR" sz="2200" dirty="0" smtClean="0"/>
              <a:t>) και η διαμάχη μεταξύ Αγαμέμνονα και Μενέλαου σχετικά με τον χρόνο επιστροφής, από τους Νόστους (</a:t>
            </a:r>
            <a:r>
              <a:rPr lang="en-US" sz="2200" dirty="0" smtClean="0"/>
              <a:t>(arg.lines279–80</a:t>
            </a:r>
            <a:r>
              <a:rPr lang="el-GR" sz="2200" dirty="0" smtClean="0"/>
              <a:t> </a:t>
            </a:r>
            <a:r>
              <a:rPr lang="en-US" sz="2200" dirty="0" err="1" smtClean="0"/>
              <a:t>Severyns</a:t>
            </a:r>
            <a:r>
              <a:rPr lang="en-US" sz="2200" dirty="0" smtClean="0"/>
              <a:t>,</a:t>
            </a:r>
            <a:r>
              <a:rPr lang="el-GR" sz="2200" dirty="0" smtClean="0"/>
              <a:t> αλλά και </a:t>
            </a:r>
            <a:r>
              <a:rPr lang="en-US" sz="2200" i="1" dirty="0" smtClean="0"/>
              <a:t>Odyssey</a:t>
            </a:r>
            <a:r>
              <a:rPr lang="en-US" sz="2200" dirty="0" smtClean="0"/>
              <a:t> 3.130–64</a:t>
            </a:r>
            <a:r>
              <a:rPr lang="el-GR" sz="2200" dirty="0" smtClean="0"/>
              <a:t>). Ο Σοφοκλής τοποθετεί το τελευταίο πρώτο και ενοποιεί το δράμα του κάνοντας τον Αχιλλέα να εμποδίσει τον στόλο πριν αποπλεύσει ώσπου να τελεστεί η θυσία.</a:t>
            </a:r>
            <a:br>
              <a:rPr lang="el-GR" sz="2200" dirty="0" smtClean="0"/>
            </a:br>
            <a:endParaRPr lang="el-GR" sz="2200" dirty="0" smtClean="0"/>
          </a:p>
          <a:p>
            <a:pPr>
              <a:buClr>
                <a:schemeClr val="accent2"/>
              </a:buClr>
              <a:buFont typeface="Courier New" pitchFamily="49" charset="0"/>
              <a:buChar char="o"/>
            </a:pPr>
            <a:r>
              <a:rPr lang="el-GR" sz="2200" i="1" dirty="0" smtClean="0"/>
              <a:t>Τεύκρος</a:t>
            </a:r>
            <a:r>
              <a:rPr lang="el-GR" sz="2200" dirty="0" smtClean="0"/>
              <a:t>: η επιστροφή του Τεύκρου, η άφιξη των νέων για τον θάνατο του Αίαντα και μία προφανώς επινενοημένη επίσκεψη του Οδυσσέα στη Σαλαμίνα.</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800" b="1" u="sng" dirty="0" smtClean="0">
                <a:effectLst>
                  <a:outerShdw blurRad="38100" dist="38100" dir="2700000" algn="tl">
                    <a:srgbClr val="000000">
                      <a:alpha val="43137"/>
                    </a:srgbClr>
                  </a:outerShdw>
                </a:effectLst>
              </a:rPr>
              <a:t>ΟΙΔΙΠΟΥΣ ΚΑΙ ΑΠΟΓΟΝΟΙ</a:t>
            </a:r>
            <a:endParaRPr lang="el-GR" sz="2800" b="1" u="sng" dirty="0">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t>477-480</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Συνοψίζοντας: </a:t>
            </a:r>
            <a:br>
              <a:rPr lang="el-GR" sz="2200" dirty="0" smtClean="0"/>
            </a:br>
            <a:endParaRPr lang="el-GR" sz="2200" dirty="0" smtClean="0"/>
          </a:p>
          <a:p>
            <a:pPr>
              <a:buClr>
                <a:schemeClr val="accent2"/>
              </a:buClr>
              <a:buFont typeface="Courier New" pitchFamily="49" charset="0"/>
              <a:buChar char="o"/>
            </a:pPr>
            <a:r>
              <a:rPr lang="el-GR" sz="2200" dirty="0" smtClean="0"/>
              <a:t>Πώς χειρίστηκαν οι 3 τραγικοί την ιστορία του Οιδίποδα και των παιδιών του, που υπάρχει στην </a:t>
            </a:r>
            <a:r>
              <a:rPr lang="el-GR" sz="2200" i="1" dirty="0" smtClean="0"/>
              <a:t>Οιδιπόδεια</a:t>
            </a:r>
            <a:r>
              <a:rPr lang="el-GR" sz="2200" dirty="0" smtClean="0"/>
              <a:t> και τη </a:t>
            </a:r>
            <a:r>
              <a:rPr lang="el-GR" sz="2200" i="1" dirty="0" smtClean="0"/>
              <a:t>Θηβαΐδα</a:t>
            </a:r>
            <a:r>
              <a:rPr lang="el-GR" sz="2200" dirty="0" smtClean="0"/>
              <a:t>. </a:t>
            </a:r>
            <a:br>
              <a:rPr lang="el-GR" sz="2200" dirty="0" smtClean="0"/>
            </a:br>
            <a:endParaRPr lang="el-GR" sz="2200" dirty="0" smtClean="0"/>
          </a:p>
          <a:p>
            <a:pPr>
              <a:buClr>
                <a:schemeClr val="accent2"/>
              </a:buClr>
              <a:buFont typeface="Courier New" pitchFamily="49" charset="0"/>
              <a:buChar char="o"/>
            </a:pPr>
            <a:r>
              <a:rPr lang="el-GR" sz="2200" dirty="0" smtClean="0"/>
              <a:t>Τυπικά, ο Αισχύλος παρουσίασε την ιστορία σε τριλογία, ενώ ο Σοφοκλής κι ο Ευριπίδης σε τρία διακριτά έργα ο καθένας.</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Ο </a:t>
            </a:r>
            <a:r>
              <a:rPr lang="el-GR" sz="2200" b="1" dirty="0" smtClean="0">
                <a:solidFill>
                  <a:srgbClr val="FF0000"/>
                </a:solidFill>
              </a:rPr>
              <a:t>Αισχύλος</a:t>
            </a:r>
            <a:r>
              <a:rPr lang="el-GR" sz="2200" dirty="0" smtClean="0"/>
              <a:t> σίγουρα έκανε τουλάχιστον κάποιες αλλαγές στην ιστορία που λεγόταν στο έπος</a:t>
            </a:r>
            <a:br>
              <a:rPr lang="el-GR" sz="2200" dirty="0" smtClean="0"/>
            </a:br>
            <a:endParaRPr lang="el-GR" sz="2200" dirty="0" smtClean="0"/>
          </a:p>
          <a:p>
            <a:pPr>
              <a:buClr>
                <a:schemeClr val="accent2"/>
              </a:buClr>
              <a:buFont typeface="Courier New" pitchFamily="49" charset="0"/>
              <a:buChar char="o"/>
            </a:pPr>
            <a:r>
              <a:rPr lang="el-GR" sz="2200" dirty="0" smtClean="0"/>
              <a:t>-για παράδειγμα, αντικαθιστά τον </a:t>
            </a:r>
            <a:r>
              <a:rPr lang="el-GR" sz="2200" dirty="0" err="1" smtClean="0"/>
              <a:t>Περικλύμενο</a:t>
            </a:r>
            <a:r>
              <a:rPr lang="el-GR" sz="2200" dirty="0" smtClean="0"/>
              <a:t> από Υποκριτή σαν αντίπαλο του </a:t>
            </a:r>
            <a:r>
              <a:rPr lang="el-GR" sz="2200" dirty="0" err="1" smtClean="0"/>
              <a:t>Παρθενοπαίου</a:t>
            </a:r>
            <a:r>
              <a:rPr lang="el-GR" sz="2200" dirty="0" smtClean="0"/>
              <a:t/>
            </a:r>
            <a:br>
              <a:rPr lang="el-GR" sz="2200" dirty="0" smtClean="0"/>
            </a:br>
            <a:r>
              <a:rPr lang="el-GR" sz="2200" dirty="0" smtClean="0"/>
              <a:t>(</a:t>
            </a:r>
            <a:r>
              <a:rPr lang="en-US" sz="2200" dirty="0" smtClean="0"/>
              <a:t>n.50: </a:t>
            </a:r>
            <a:r>
              <a:rPr lang="el-GR" sz="2200" dirty="0" smtClean="0"/>
              <a:t>Ίσως επειδή ο </a:t>
            </a:r>
            <a:r>
              <a:rPr lang="el-GR" sz="2200" dirty="0" err="1" smtClean="0"/>
              <a:t>Περικλύμενος</a:t>
            </a:r>
            <a:r>
              <a:rPr lang="el-GR" sz="2200" dirty="0" smtClean="0"/>
              <a:t> ήταν στενά συνδεδεμένος με την ιστορία της αποπλάνησης της Ισμήνης, κάτι που ο Αισχύλος δεν ήθελε να </a:t>
            </a:r>
            <a:r>
              <a:rPr lang="el-GR" sz="2200" dirty="0" err="1" smtClean="0"/>
              <a:t>χρησιμοποίησει</a:t>
            </a:r>
            <a:r>
              <a:rPr lang="el-GR" sz="2200" dirty="0" smtClean="0"/>
              <a:t>. Υποκριτής (αρχηγός/ κορυφαίος ???) ήταν ένα σύνηθες όνομα για μικρότερους χαρακτήρες σε διάφορους μύθους, κάποιοι από τους οποίους (π.χ. </a:t>
            </a:r>
            <a:r>
              <a:rPr lang="el-GR" sz="2200" dirty="0" err="1" smtClean="0"/>
              <a:t>Λήμνιοι</a:t>
            </a:r>
            <a:r>
              <a:rPr lang="el-GR" sz="2200" dirty="0" smtClean="0"/>
              <a:t> στον </a:t>
            </a:r>
            <a:r>
              <a:rPr lang="el-GR" sz="2200" i="1" dirty="0" smtClean="0"/>
              <a:t>Φιλοκτήτη</a:t>
            </a:r>
            <a:r>
              <a:rPr lang="el-GR" sz="2200" dirty="0" smtClean="0"/>
              <a:t> του Ευριπίδη) ήταν σίγουρα ή πιθανώς </a:t>
            </a:r>
            <a:r>
              <a:rPr lang="en-US" sz="2200" dirty="0" smtClean="0"/>
              <a:t>ad hoc </a:t>
            </a:r>
            <a:r>
              <a:rPr lang="el-GR" sz="2200" dirty="0" smtClean="0"/>
              <a:t>δημιουργημένοι).</a:t>
            </a:r>
          </a:p>
          <a:p>
            <a:pPr>
              <a:buClr>
                <a:schemeClr val="accent2"/>
              </a:buClr>
              <a:buFont typeface="Courier New" pitchFamily="49" charset="0"/>
              <a:buChar char="o"/>
            </a:pPr>
            <a:r>
              <a:rPr lang="el-GR" sz="2200" dirty="0" smtClean="0"/>
              <a:t>Δεν μπορούμε, όμως, να εντοπίσουμε καμία μείζονα αλλαγή, εκτός του ότι ο Αισχύλος δεν ακολούθησε την Οιδιπόδεια προσφέροντας στον Οιδίποδα μια δεύτερη σύζυγο προκειμένου τα παιδιά του να μην είναι καρπός αιμομιξίας.</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Μπορούμε, ωστόσο, να εντοπίσουμε ένα τουλάχιστον σημείο όπου φαίνεται να ακολουθεί πιστά το έπος:</a:t>
            </a:r>
          </a:p>
          <a:p>
            <a:pPr>
              <a:buClr>
                <a:schemeClr val="accent2"/>
              </a:buClr>
              <a:buFont typeface="Courier New" pitchFamily="49" charset="0"/>
              <a:buChar char="o"/>
            </a:pPr>
            <a:r>
              <a:rPr lang="el-GR" sz="2200" dirty="0" smtClean="0"/>
              <a:t>Η κατάρα του Οιδίποδα στους γιους του λέγεται πως είχε προφερθεί επειδή ο ίδιος ήταν οργισμένος λόγω της απαράδεκτης αντιμετώπισής του (</a:t>
            </a:r>
            <a:r>
              <a:rPr lang="el-GR" sz="2200" i="1" dirty="0" smtClean="0"/>
              <a:t>7 επί Θήβας 785-6</a:t>
            </a:r>
            <a:r>
              <a:rPr lang="el-GR" sz="2200" dirty="0" smtClean="0"/>
              <a:t>), που ανταποκρίνεται σε ένα από τα δύο κίνητρα που αναφέρονται από την </a:t>
            </a:r>
            <a:r>
              <a:rPr lang="el-GR" sz="2200" i="1" dirty="0" smtClean="0"/>
              <a:t>Θηβαΐδα</a:t>
            </a:r>
            <a:r>
              <a:rPr lang="el-GR" sz="2200" dirty="0" smtClean="0"/>
              <a:t> (ότι θεώρησε προσβολή την αποστολή ενός κατώτερου κομματιού κρέατος από μια θυσία: </a:t>
            </a:r>
            <a:r>
              <a:rPr lang="en-US" sz="2200" dirty="0" smtClean="0"/>
              <a:t>PEG F3= D.=W.)</a:t>
            </a:r>
            <a:r>
              <a:rPr lang="el-GR" sz="2200" dirty="0" smtClean="0"/>
              <a:t>.</a:t>
            </a:r>
          </a:p>
          <a:p>
            <a:pPr>
              <a:buClr>
                <a:schemeClr val="accent2"/>
              </a:buClr>
              <a:buFont typeface="Courier New" pitchFamily="49" charset="0"/>
              <a:buChar char="o"/>
            </a:pPr>
            <a:r>
              <a:rPr lang="el-GR" sz="2200" i="1" dirty="0" smtClean="0"/>
              <a:t>Στο 7 επί Θήβας, </a:t>
            </a:r>
            <a:r>
              <a:rPr lang="el-GR" sz="2200" dirty="0" smtClean="0"/>
              <a:t>η ιστορία είναι διαμορφωμένη ώστε να δίνει έμφαση σε συγκεκριμένα στοιχεία και, κυρίως, ώστε να κάνει την διαμάχη να εξελιχθεί από μια επίθεση στην πόλη από τον εχθρικό στρατό, μέσα από σειρά μεμονωμένων μονομαχιών στις 7 πύλες,  ώσπου τελικά να επικεντρωθεί αποκλειστικά στα δύο αδέρφια που αλληλοσκοτώνονται.</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Πολλά από το παρασκήνιο θεωρούνται δεδομένα, με το κοινό να προϋποτίθεται πως τα γνωρίζει:</a:t>
            </a:r>
            <a:br>
              <a:rPr lang="el-GR" sz="2200" dirty="0" smtClean="0"/>
            </a:br>
            <a:r>
              <a:rPr lang="el-GR" sz="2200" dirty="0" smtClean="0"/>
              <a:t>-πως ο </a:t>
            </a:r>
            <a:r>
              <a:rPr lang="el-GR" sz="2200" dirty="0" err="1" smtClean="0"/>
              <a:t>Τυδέας</a:t>
            </a:r>
            <a:r>
              <a:rPr lang="el-GR" sz="2200" dirty="0" smtClean="0"/>
              <a:t> και ο Πολυνείκης ήταν ετεροθαλή αδέλφια του Άδραστου, για ποιον λόγο ο </a:t>
            </a:r>
            <a:r>
              <a:rPr lang="el-GR" sz="2200" dirty="0" err="1" smtClean="0"/>
              <a:t>Αμφιάραως</a:t>
            </a:r>
            <a:r>
              <a:rPr lang="el-GR" sz="2200" dirty="0" smtClean="0"/>
              <a:t> ήταν μέλος μιας εκστρατείας που τη θεωρούσαν ανήθικη (</a:t>
            </a:r>
            <a:r>
              <a:rPr lang="en-US" sz="2200" dirty="0" smtClean="0"/>
              <a:t>Seven 570–89, 609–12) </a:t>
            </a:r>
            <a:r>
              <a:rPr lang="el-GR" sz="2200" dirty="0" smtClean="0"/>
              <a:t>, ποια ήταν η μητέρα του </a:t>
            </a:r>
            <a:r>
              <a:rPr lang="el-GR" sz="2200" dirty="0" err="1" smtClean="0"/>
              <a:t>Παρθενοπαίου</a:t>
            </a:r>
            <a:r>
              <a:rPr lang="el-GR" sz="2200" dirty="0" smtClean="0"/>
              <a:t>.</a:t>
            </a:r>
          </a:p>
          <a:p>
            <a:pPr>
              <a:buClr>
                <a:schemeClr val="accent2"/>
              </a:buClr>
              <a:buFont typeface="Courier New" pitchFamily="49" charset="0"/>
              <a:buChar char="o"/>
            </a:pPr>
            <a:endParaRPr lang="el-GR" sz="2200" dirty="0" smtClean="0"/>
          </a:p>
          <a:p>
            <a:pPr>
              <a:buClr>
                <a:schemeClr val="accent2"/>
              </a:buClr>
              <a:buFont typeface="Courier New" pitchFamily="49" charset="0"/>
              <a:buChar char="o"/>
            </a:pPr>
            <a:r>
              <a:rPr lang="el-GR" sz="2200" dirty="0" smtClean="0"/>
              <a:t>Η </a:t>
            </a:r>
            <a:r>
              <a:rPr lang="el-GR" sz="2200" i="1" dirty="0" err="1" smtClean="0"/>
              <a:t>Θηβαίδα</a:t>
            </a:r>
            <a:r>
              <a:rPr lang="el-GR" sz="2200" dirty="0" smtClean="0"/>
              <a:t> θα είναι το μοναδικό ποίημα που περιείχε όλες αυτές τις πληροφορίες, και ο Αισχύλος ίσως να την ακολούθησε αρκετά στερνά για τα ‘γεγονότα’ της ιστορίας εκτός από σημεία από τα οποία είχε συγκεκριμένο λόγο να </a:t>
            </a:r>
            <a:r>
              <a:rPr lang="el-GR" sz="2200" dirty="0" err="1" smtClean="0"/>
              <a:t>αποκλείνει</a:t>
            </a:r>
            <a:r>
              <a:rPr lang="el-GR" sz="2200" dirty="0" smtClean="0"/>
              <a:t>.</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Ότι ο Οιδίποδας ανακάλυψε την ενοχή του μετά από δική του προσπάθεια εκτιμάται πως ήταν γνωστό στην Αντιγόνη του Αισχύλου (που είχε παραχθεί νωρίτερα από τον </a:t>
            </a:r>
            <a:r>
              <a:rPr lang="el-GR" sz="2200" i="1" dirty="0" smtClean="0"/>
              <a:t>Οιδίποδα  τύραννο </a:t>
            </a:r>
            <a:r>
              <a:rPr lang="el-GR" sz="2200" dirty="0" smtClean="0"/>
              <a:t>).</a:t>
            </a:r>
          </a:p>
          <a:p>
            <a:pPr>
              <a:buClr>
                <a:schemeClr val="accent2"/>
              </a:buClr>
              <a:buFont typeface="Courier New" pitchFamily="49" charset="0"/>
              <a:buChar char="o"/>
            </a:pPr>
            <a:r>
              <a:rPr lang="el-GR" sz="2200" dirty="0" smtClean="0"/>
              <a:t>Ότι έβγαλε μόνος του τα μάτια του αναφέρεται στους </a:t>
            </a:r>
            <a:r>
              <a:rPr lang="el-GR" sz="2200" i="1" dirty="0" smtClean="0"/>
              <a:t>7 επί Θήβας </a:t>
            </a:r>
            <a:r>
              <a:rPr lang="el-GR" sz="2200" dirty="0" smtClean="0"/>
              <a:t>του Αισχύλου (784).</a:t>
            </a:r>
          </a:p>
          <a:p>
            <a:pPr>
              <a:buClr>
                <a:schemeClr val="accent2"/>
              </a:buClr>
              <a:buFont typeface="Courier New" pitchFamily="49" charset="0"/>
              <a:buChar char="o"/>
            </a:pPr>
            <a:r>
              <a:rPr lang="el-GR" sz="2200" dirty="0" smtClean="0"/>
              <a:t>Προφανώς, λοιπόν, στον </a:t>
            </a:r>
            <a:r>
              <a:rPr lang="el-GR" sz="2200" i="1" dirty="0" smtClean="0"/>
              <a:t>Οιδίποδα</a:t>
            </a:r>
            <a:r>
              <a:rPr lang="el-GR" sz="2200" dirty="0" smtClean="0"/>
              <a:t> του Αισχύλου έκανε και τα δύο, και η αυτό – τύφλωση λογικά ίσως αποδίδεται στο έπος </a:t>
            </a:r>
            <a:r>
              <a:rPr lang="el-GR" sz="2200" i="1" dirty="0" smtClean="0"/>
              <a:t>Οιδιπόδεια</a:t>
            </a:r>
            <a:r>
              <a:rPr lang="el-GR" sz="2200" dirty="0" smtClean="0"/>
              <a:t>.</a:t>
            </a:r>
            <a:br>
              <a:rPr lang="el-GR" sz="2200" dirty="0" smtClean="0"/>
            </a:br>
            <a:endParaRPr lang="el-GR" sz="2200" dirty="0" smtClean="0"/>
          </a:p>
          <a:p>
            <a:pPr>
              <a:buClr>
                <a:schemeClr val="accent2"/>
              </a:buClr>
              <a:buFont typeface="Courier New" pitchFamily="49" charset="0"/>
              <a:buChar char="o"/>
            </a:pPr>
            <a:r>
              <a:rPr lang="el-GR" sz="2200" dirty="0" smtClean="0"/>
              <a:t>Στον Οιδίποδα τύραννο ο </a:t>
            </a:r>
            <a:r>
              <a:rPr lang="el-GR" sz="2200" b="1" dirty="0" smtClean="0">
                <a:solidFill>
                  <a:srgbClr val="FF0000"/>
                </a:solidFill>
              </a:rPr>
              <a:t>Σοφοκλής</a:t>
            </a:r>
            <a:r>
              <a:rPr lang="el-GR" sz="2200" dirty="0" smtClean="0"/>
              <a:t> αναμφισβήτητα δημιούργησε έναν νέο μηχανισμό για την ανακάλυψη, και σχεδόν σίγουρα ανακάλυψε επίσης ένα περιστατικό που κάνει τεράστια διαφορά στην κατανόησή μας της ιστορίας, τον χρησμό που δόθηκε στον Οιδίποδα (</a:t>
            </a:r>
            <a:r>
              <a:rPr lang="en-US" sz="2200" dirty="0" smtClean="0"/>
              <a:t>OT 788-93)</a:t>
            </a:r>
            <a:r>
              <a:rPr lang="el-GR" sz="2200" dirty="0" smtClean="0"/>
              <a:t> ότι θα σκότωνε τον πατέρα του και θα </a:t>
            </a:r>
            <a:r>
              <a:rPr lang="el-GR" sz="2200" dirty="0" err="1" smtClean="0"/>
              <a:t>παντρευτόταν</a:t>
            </a:r>
            <a:r>
              <a:rPr lang="el-GR" sz="2200" dirty="0" smtClean="0"/>
              <a:t> τη μητέρα του.</a:t>
            </a:r>
          </a:p>
          <a:p>
            <a:pPr>
              <a:buClr>
                <a:schemeClr val="accent2"/>
              </a:buClr>
              <a:buFont typeface="Courier New" pitchFamily="49" charset="0"/>
              <a:buChar char="o"/>
            </a:pPr>
            <a:r>
              <a:rPr lang="el-GR" sz="2200" dirty="0" smtClean="0"/>
              <a:t>(Ο προηγούμενος χρησμός στον Λάιο ότι θα σκοτωνόταν από τον γιό του ήταν σίγουρα μέρος της ιστορίας εξ αρχής, αφού χρειάζεται το κίνητρο για την έκθεση του  βρέφους και το δέσιμο ή τρύπημα των ποδιών του).</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Άφησε, επίσης, αβέβαιο στο τέλος αν ο Οιδίποδας θα παρέμενε στη Θήβα (όπως σίγουρα έκανε στον Αισχύλο, όπου εκτιμάται πως </a:t>
            </a:r>
            <a:r>
              <a:rPr lang="el-GR" sz="2200" dirty="0" err="1" smtClean="0"/>
              <a:t>τάφηκε</a:t>
            </a:r>
            <a:r>
              <a:rPr lang="el-GR" sz="2200" dirty="0" smtClean="0"/>
              <a:t> εκεί, και ίσως και στο έπος) ή αν θα πήγαινε εξόριστος.</a:t>
            </a:r>
            <a:br>
              <a:rPr lang="el-GR" sz="2200" dirty="0" smtClean="0"/>
            </a:br>
            <a:endParaRPr lang="el-GR" sz="2200" dirty="0" smtClean="0"/>
          </a:p>
          <a:p>
            <a:pPr>
              <a:buClr>
                <a:schemeClr val="accent2"/>
              </a:buClr>
              <a:buFont typeface="Courier New" pitchFamily="49" charset="0"/>
              <a:buChar char="o"/>
            </a:pPr>
            <a:r>
              <a:rPr lang="el-GR" sz="2200" dirty="0" smtClean="0"/>
              <a:t>Στην </a:t>
            </a:r>
            <a:r>
              <a:rPr lang="el-GR" sz="2200" i="1" dirty="0" smtClean="0"/>
              <a:t>Αντιγόνη</a:t>
            </a:r>
            <a:r>
              <a:rPr lang="el-GR" sz="2200" dirty="0" smtClean="0"/>
              <a:t>, όπως έχουμε δει, ο Σοφοκλής δημιούργησε μια εντελώς νέα ιστορία μέσα στο Θηβαϊκό πλαίσιο,  διατηρώντας τουλάχιστον έναν και ίσως διάφορους χαρακτήρες ζωντανούς περισσότερο από </a:t>
            </a:r>
            <a:r>
              <a:rPr lang="el-GR" sz="2200" dirty="0" err="1" smtClean="0"/>
              <a:t>ό,τι</a:t>
            </a:r>
            <a:r>
              <a:rPr lang="el-GR" sz="2200" dirty="0" smtClean="0"/>
              <a:t> ήταν παραδοσιακό να συμβεί. </a:t>
            </a:r>
          </a:p>
          <a:p>
            <a:pPr>
              <a:buClr>
                <a:schemeClr val="accent2"/>
              </a:buClr>
              <a:buFont typeface="Courier New" pitchFamily="49" charset="0"/>
              <a:buChar char="o"/>
            </a:pPr>
            <a:r>
              <a:rPr lang="el-GR" sz="2200" dirty="0" smtClean="0"/>
              <a:t>Ακόμη, ωστόσο, δείχνει μια αρκετά λεπτομερή γνώση της κληρονομημένης ιστορίας.</a:t>
            </a:r>
          </a:p>
          <a:p>
            <a:pPr>
              <a:buClr>
                <a:schemeClr val="accent2"/>
              </a:buClr>
              <a:buFont typeface="Courier New" pitchFamily="49" charset="0"/>
              <a:buChar char="o"/>
            </a:pPr>
            <a:r>
              <a:rPr lang="el-GR" sz="2200" dirty="0" smtClean="0"/>
              <a:t>Σήμερα, δεν έχουμε ιδέα τι ακριβώς εννοείται, όταν η </a:t>
            </a:r>
            <a:r>
              <a:rPr lang="el-GR" sz="2200" dirty="0" err="1" smtClean="0"/>
              <a:t>Ευριδίκη</a:t>
            </a:r>
            <a:r>
              <a:rPr lang="el-GR" sz="2200" dirty="0" smtClean="0"/>
              <a:t> αναφέρεται (</a:t>
            </a:r>
            <a:r>
              <a:rPr lang="en-US" sz="2200" dirty="0" smtClean="0"/>
              <a:t>Ant. 1302–5, cf. 1312–13) </a:t>
            </a:r>
            <a:r>
              <a:rPr lang="el-GR" sz="2200" dirty="0" smtClean="0"/>
              <a:t>) να έχει  θρηνήσει το κρεβάτι του Μεγαρέα, που πέθανε πρωτύτερα, και καταράστηκε τον Κρέοντα ως τον δολοφόνο των γιων του: </a:t>
            </a:r>
            <a:br>
              <a:rPr lang="el-GR" sz="2200" dirty="0" smtClean="0"/>
            </a:br>
            <a:r>
              <a:rPr lang="el-GR" sz="2200" dirty="0" smtClean="0"/>
              <a:t>καταλαβαίνουμε πως ο Μεγαρέας πέθανε και πως κατά κάποιον τρόπο υπεύθυνος ήταν ο Κρέοντας, αλλά δεν ξέρουμε τη φύση αυτής της ευθύνης του.</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69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6" name="5 - Ορθογώνιο"/>
          <p:cNvSpPr/>
          <p:nvPr/>
        </p:nvSpPr>
        <p:spPr>
          <a:xfrm>
            <a:off x="529389" y="385011"/>
            <a:ext cx="10732169" cy="616016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6" name="Picture 2"/>
          <p:cNvPicPr>
            <a:picLocks noChangeAspect="1" noChangeArrowheads="1"/>
          </p:cNvPicPr>
          <p:nvPr/>
        </p:nvPicPr>
        <p:blipFill>
          <a:blip r:embed="rId2"/>
          <a:srcRect/>
          <a:stretch>
            <a:fillRect/>
          </a:stretch>
        </p:blipFill>
        <p:spPr bwMode="auto">
          <a:xfrm>
            <a:off x="894495" y="432290"/>
            <a:ext cx="9909863" cy="5984641"/>
          </a:xfrm>
          <a:prstGeom prst="rect">
            <a:avLst/>
          </a:prstGeom>
          <a:noFill/>
          <a:ln w="9525">
            <a:noFill/>
            <a:miter lim="800000"/>
            <a:headEnd/>
            <a:tailEnd/>
          </a:ln>
          <a:effectLst/>
        </p:spPr>
      </p:pic>
      <p:sp>
        <p:nvSpPr>
          <p:cNvPr id="7" name="6 - Θέση αριθμού διαφάνειας"/>
          <p:cNvSpPr>
            <a:spLocks noGrp="1"/>
          </p:cNvSpPr>
          <p:nvPr>
            <p:ph type="sldNum" sz="quarter" idx="12"/>
          </p:nvPr>
        </p:nvSpPr>
        <p:spPr/>
        <p:txBody>
          <a:bodyPr/>
          <a:lstStyle/>
          <a:p>
            <a:pPr rtl="0"/>
            <a:fld id="{0FF54DE5-C571-48E8-A5BC-B369434E2F44}" type="slidenum">
              <a:rPr lang="el-GR" noProof="0" smtClean="0"/>
              <a:pPr rtl="0"/>
              <a:t>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Το κοινό του Σοφοκλή θα το γνώριζε, και δεν το γνώριζε από τον Αισχύλο </a:t>
            </a:r>
            <a:br>
              <a:rPr lang="el-GR" sz="2200" dirty="0" smtClean="0"/>
            </a:br>
            <a:r>
              <a:rPr lang="el-GR" sz="2200" dirty="0" smtClean="0"/>
              <a:t>- αν και στο  7 επί Θήβας (473-9) ο Μεγαρέας είναι ο μόνος από αυτούς που αμύνονται στις πύλες, εκτός από τον ίδιο τον Ετεοκλή, του οποίου ο θάνατος προβλέπεται σαν πιθανότητα.</a:t>
            </a:r>
          </a:p>
          <a:p>
            <a:pPr>
              <a:buClr>
                <a:schemeClr val="accent2"/>
              </a:buClr>
              <a:buFont typeface="Courier New" pitchFamily="49" charset="0"/>
              <a:buChar char="o"/>
            </a:pPr>
            <a:r>
              <a:rPr lang="el-GR" sz="2200" dirty="0" smtClean="0"/>
              <a:t>Ίσως, λοιπόν, να το γνώριζαν από το έπος, το οποίο για άλλη μια φορά προϋποτίθεται στο παρασκήνιο κάθε φορά που δεν φεύγουμε ξεκάθαρα από αυτό.</a:t>
            </a:r>
          </a:p>
          <a:p>
            <a:pPr>
              <a:buClr>
                <a:schemeClr val="accent2"/>
              </a:buClr>
              <a:buFont typeface="Courier New" pitchFamily="49" charset="0"/>
              <a:buChar char="o"/>
            </a:pPr>
            <a:r>
              <a:rPr lang="el-GR" sz="2200" dirty="0" smtClean="0"/>
              <a:t>Προηγούμενες νύξεις στο έργο του Σοφοκλή φανερώνουν, όταν διαβάζονται με τα μετέπειτα χωρία, ότι ο Τειρεσίας κάποια στιγμή (ίσως και την προηγούμενη ημέρα) είχε δηλώσει ότι η Θήβα θα σωζόταν μόνο αν ένας γιος του Κρέοντα πέθαινε, και ο Κρέοντας τον υπάκουσε –ο γιος ήταν ο Μεγαρέας.</a:t>
            </a:r>
          </a:p>
          <a:p>
            <a:pPr>
              <a:buClr>
                <a:schemeClr val="accent2"/>
              </a:buClr>
              <a:buFont typeface="Courier New" pitchFamily="49" charset="0"/>
              <a:buChar char="o"/>
            </a:pPr>
            <a:r>
              <a:rPr lang="el-GR" sz="2200" dirty="0" smtClean="0"/>
              <a:t>Στο έπος αυτό θα ήταν τρομερή στιγμή, αφού ο Αίμων, όπως έχουμε δει, είχε ήδη σκοτωθεί από τη Σφίγγα. Ο Σοφοκλής τα αντέστρεψε: ο Μεγαρέας πέθανε πρώτος και ο Αίμονας είναι τώρα ο μοναδικός γιος του Κρέοντα –κάτι που ο Κρέοντας γρήγορα ξεχνά όταν ο Αίμονας του ασκεί κριτική.</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Ο </a:t>
            </a:r>
            <a:r>
              <a:rPr lang="el-GR" sz="2200" i="1" dirty="0" smtClean="0"/>
              <a:t>Οιδίπους επί </a:t>
            </a:r>
            <a:r>
              <a:rPr lang="el-GR" sz="2200" i="1" dirty="0" err="1" smtClean="0"/>
              <a:t>Κολωνώ</a:t>
            </a:r>
            <a:r>
              <a:rPr lang="el-GR" sz="2200" i="1" dirty="0" smtClean="0"/>
              <a:t>, </a:t>
            </a:r>
            <a:r>
              <a:rPr lang="el-GR" sz="2200" dirty="0" smtClean="0"/>
              <a:t>από την άλλη, φέρει μικρή άμεση σχέση με τον Κύκλο:</a:t>
            </a:r>
          </a:p>
          <a:p>
            <a:pPr>
              <a:buClr>
                <a:schemeClr val="accent2"/>
              </a:buClr>
              <a:buFont typeface="Courier New" pitchFamily="49" charset="0"/>
              <a:buChar char="o"/>
            </a:pPr>
            <a:r>
              <a:rPr lang="el-GR" sz="2200" dirty="0" smtClean="0"/>
              <a:t>Το κύριο περικείμενό του είναι μάλλον τα δύο προηγούμενα έργα του Σοφοκλή, στο ένα από τα οποία έπεται (</a:t>
            </a:r>
            <a:r>
              <a:rPr lang="en-US" sz="2200" dirty="0" smtClean="0"/>
              <a:t>sequel)</a:t>
            </a:r>
            <a:r>
              <a:rPr lang="el-GR" sz="2200" dirty="0" smtClean="0"/>
              <a:t> και στο άλλο προηγείται (</a:t>
            </a:r>
            <a:r>
              <a:rPr lang="en-US" sz="2200" dirty="0" smtClean="0"/>
              <a:t>prequel).</a:t>
            </a:r>
            <a:endParaRPr lang="el-GR" sz="2200" dirty="0" smtClean="0"/>
          </a:p>
          <a:p>
            <a:pPr>
              <a:buClr>
                <a:schemeClr val="accent2"/>
              </a:buClr>
              <a:buFont typeface="Courier New" pitchFamily="49" charset="0"/>
              <a:buChar char="o"/>
            </a:pPr>
            <a:r>
              <a:rPr lang="el-GR" sz="2200" dirty="0" smtClean="0"/>
              <a:t>Γνωρίζουμε τα λεπτομερή γεγονότα (που παρουσιάζονται </a:t>
            </a:r>
            <a:r>
              <a:rPr lang="el-GR" sz="2200" i="1" dirty="0" smtClean="0"/>
              <a:t>στον Οιδίποδα τύραννο</a:t>
            </a:r>
            <a:r>
              <a:rPr lang="el-GR" sz="2200" dirty="0" smtClean="0"/>
              <a:t>) τα οποία το καθιστούν θεμιτό για αυτόν να ισχυρίζεται ότι, όταν σκότωσε τον Λάιο, αμυνόταν.</a:t>
            </a:r>
          </a:p>
          <a:p>
            <a:pPr>
              <a:buClr>
                <a:schemeClr val="accent2"/>
              </a:buClr>
              <a:buFont typeface="Courier New" pitchFamily="49" charset="0"/>
              <a:buChar char="o"/>
            </a:pPr>
            <a:r>
              <a:rPr lang="el-GR" sz="2200" dirty="0" smtClean="0"/>
              <a:t>Γνωρίζουμε ότι η αποφασιστικότητα της Αντιγόνης να επιστρέψει στην Θήβα και η υπόσχεσή της να θάψει τον Πολυνείκη, αν πέθαινε στον πόλεμο, θα γίνει η αιτία του δικού της θανάτου.</a:t>
            </a:r>
          </a:p>
          <a:p>
            <a:pPr>
              <a:buClr>
                <a:schemeClr val="accent2"/>
              </a:buClr>
              <a:buFont typeface="Courier New" pitchFamily="49" charset="0"/>
              <a:buChar char="o"/>
            </a:pPr>
            <a:r>
              <a:rPr lang="el-GR" sz="2200" dirty="0" smtClean="0"/>
              <a:t>Δεν ξέρουμε, όμως, τίποτα σημαντικό για το περιεχόμενο των δύο προηγούμενων έργων, εκτός πράγματι από την τοπογραφία του  προαστιακού χωριού του Κολωνού.</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Ο </a:t>
            </a:r>
            <a:r>
              <a:rPr lang="el-GR" sz="2200" b="1" dirty="0" smtClean="0">
                <a:solidFill>
                  <a:srgbClr val="FF0000"/>
                </a:solidFill>
              </a:rPr>
              <a:t>Ευριπίδης</a:t>
            </a:r>
            <a:r>
              <a:rPr lang="el-GR" sz="2200" dirty="0" smtClean="0"/>
              <a:t> δραματοποίησε μέρη της ιστορίας σε 4 έργα –κατά την ακολουθία του μύθου, τα έργα </a:t>
            </a:r>
            <a:r>
              <a:rPr lang="el-GR" sz="2200" i="1" dirty="0" smtClean="0"/>
              <a:t>Οιδίπους, Υψιπύλη,  </a:t>
            </a:r>
            <a:r>
              <a:rPr lang="el-GR" sz="2200" i="1" dirty="0" err="1" smtClean="0"/>
              <a:t>Φοίνισσαι</a:t>
            </a:r>
            <a:r>
              <a:rPr lang="el-GR" sz="2200" i="1" dirty="0" smtClean="0"/>
              <a:t>, Αντιγόνη.</a:t>
            </a:r>
          </a:p>
          <a:p>
            <a:pPr>
              <a:buClr>
                <a:schemeClr val="accent2"/>
              </a:buClr>
              <a:buFont typeface="Courier New" pitchFamily="49" charset="0"/>
              <a:buChar char="o"/>
            </a:pPr>
            <a:r>
              <a:rPr lang="el-GR" sz="2200" dirty="0" smtClean="0"/>
              <a:t>Υπάρχει μεγάλη αβεβαιότητα σχετικά με την πλοκή του </a:t>
            </a:r>
            <a:r>
              <a:rPr lang="el-GR" sz="2200" i="1" dirty="0" smtClean="0"/>
              <a:t>Οιδίποδα</a:t>
            </a:r>
            <a:r>
              <a:rPr lang="el-GR" sz="2200" dirty="0" smtClean="0"/>
              <a:t>, αλλά τίποτα δεν μας δείχνει ότι ο Ευριπίδης βασιζόταν στην </a:t>
            </a:r>
            <a:r>
              <a:rPr lang="el-GR" sz="2200" i="1" dirty="0" smtClean="0"/>
              <a:t>Οιδιπόδεια</a:t>
            </a:r>
            <a:r>
              <a:rPr lang="el-GR" sz="2200" dirty="0" smtClean="0"/>
              <a:t>, εκτός ίσως αν υπήρχε κάτι τέτοιο στη λεπτομερή περιγραφή που δίνει Ο Οιδίποδας ή κάποιος άλλος για την αντιμετώπιση της Σφίγγας </a:t>
            </a:r>
            <a:r>
              <a:rPr lang="en-US" sz="2200" dirty="0" smtClean="0"/>
              <a:t> (Eur. </a:t>
            </a:r>
            <a:r>
              <a:rPr lang="en-US" sz="2200" dirty="0" err="1" smtClean="0"/>
              <a:t>TrGF</a:t>
            </a:r>
            <a:r>
              <a:rPr lang="en-US" sz="2200" dirty="0" smtClean="0"/>
              <a:t> F 540, 540 a). </a:t>
            </a:r>
            <a:endParaRPr lang="el-GR" sz="2200" dirty="0" smtClean="0"/>
          </a:p>
          <a:p>
            <a:pPr>
              <a:buClr>
                <a:schemeClr val="accent2"/>
              </a:buClr>
              <a:buFont typeface="Courier New" pitchFamily="49" charset="0"/>
              <a:buChar char="o"/>
            </a:pPr>
            <a:r>
              <a:rPr lang="el-GR" sz="2200" dirty="0" smtClean="0"/>
              <a:t>Μονίμως, όμως, ενδιαφερόταν ο Ευριπίδης να διαφέρει από τον Σοφοκλή, όπως κάνει σε δύο άλλα στοιχεία του έργου για τα οποία μπορούμε να είμαστε αρκετά σίγουροι:</a:t>
            </a:r>
            <a:br>
              <a:rPr lang="el-GR" sz="2200" dirty="0" smtClean="0"/>
            </a:br>
            <a:r>
              <a:rPr lang="el-GR" sz="2200" dirty="0" smtClean="0"/>
              <a:t/>
            </a:r>
            <a:br>
              <a:rPr lang="el-GR" sz="2200" dirty="0" smtClean="0"/>
            </a:br>
            <a:r>
              <a:rPr lang="el-GR" sz="2200" dirty="0" smtClean="0"/>
              <a:t>- ότι ο Οιδίποδας δεν αυτό – τυφλώθηκε αλλά ότι τυφλώθηκε παρά τη θέλησή του από τους δούλους του Λάιου </a:t>
            </a:r>
            <a:r>
              <a:rPr lang="en-US" sz="2200" dirty="0" smtClean="0"/>
              <a:t> (</a:t>
            </a:r>
            <a:r>
              <a:rPr lang="en-US" sz="2200" dirty="0" err="1" smtClean="0"/>
              <a:t>TrGF</a:t>
            </a:r>
            <a:r>
              <a:rPr lang="en-US" sz="2200" dirty="0" smtClean="0"/>
              <a:t> F 541)</a:t>
            </a:r>
            <a:r>
              <a:rPr lang="el-GR" sz="2200" dirty="0" smtClean="0"/>
              <a:t> και</a:t>
            </a:r>
            <a:br>
              <a:rPr lang="el-GR" sz="2200" dirty="0" smtClean="0"/>
            </a:br>
            <a:r>
              <a:rPr lang="el-GR" sz="2200" dirty="0" smtClean="0"/>
              <a:t>- ότι η Ιοκάστη επέλεξε να συνεχίσει τη ζωή της και να μοιραστεί τις ταλαιπωρίες των παιδιών και του συζύγου της.</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Στην </a:t>
            </a:r>
            <a:r>
              <a:rPr lang="el-GR" sz="2200" i="1" dirty="0" smtClean="0"/>
              <a:t>Αντιγόνη</a:t>
            </a:r>
            <a:r>
              <a:rPr lang="el-GR" sz="2200" dirty="0" smtClean="0"/>
              <a:t>, επίσης,  αφετηρία του  Ευριπίδη υπήρξε ο Σοφοκλής:</a:t>
            </a:r>
          </a:p>
          <a:p>
            <a:pPr>
              <a:buClr>
                <a:schemeClr val="accent2"/>
              </a:buClr>
              <a:buFont typeface="Courier New" pitchFamily="49" charset="0"/>
              <a:buChar char="o"/>
            </a:pPr>
            <a:r>
              <a:rPr lang="el-GR" sz="2200" dirty="0" smtClean="0"/>
              <a:t>Σε αυτή την περίπτωση, και σχετικά με την προσπάθεια να ταφεί ο Πολυνείκη και σχετικά με τον επιδιωκόμενο γάμο της Αντιγόνης και του Αίμονα. </a:t>
            </a:r>
            <a:br>
              <a:rPr lang="el-GR" sz="2200" dirty="0" smtClean="0"/>
            </a:br>
            <a:endParaRPr lang="el-GR" sz="2200" dirty="0" smtClean="0"/>
          </a:p>
          <a:p>
            <a:pPr>
              <a:buClr>
                <a:schemeClr val="accent2"/>
              </a:buClr>
              <a:buFont typeface="Courier New" pitchFamily="49" charset="0"/>
              <a:buChar char="o"/>
            </a:pPr>
            <a:r>
              <a:rPr lang="el-GR" sz="2200" dirty="0" smtClean="0"/>
              <a:t>Στον Σοφοκλή, ο Αίμονας δεν αναφέρεται καθόλου μέχρι η Αντιγόνη να έχει ήδη καταδικαστεί σε θάνατο.</a:t>
            </a:r>
          </a:p>
          <a:p>
            <a:pPr>
              <a:buClr>
                <a:schemeClr val="accent2"/>
              </a:buClr>
              <a:buFont typeface="Courier New" pitchFamily="49" charset="0"/>
              <a:buChar char="o"/>
            </a:pPr>
            <a:r>
              <a:rPr lang="el-GR" sz="2200" dirty="0" smtClean="0"/>
              <a:t>Στον Ευριπίδη συμμετείχε στην ταφή του Πολυνείκη και, στο τέλος, αντίθετα από κάθε προηγούμενο έργο, ο γάμος έγινε και απέκτησαν έναν γιο, τον </a:t>
            </a:r>
            <a:r>
              <a:rPr lang="el-GR" sz="2200" dirty="0" err="1" smtClean="0"/>
              <a:t>Μαίονα</a:t>
            </a:r>
            <a:r>
              <a:rPr lang="el-GR" sz="2200" dirty="0" smtClean="0"/>
              <a:t>.</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Ένας </a:t>
            </a:r>
            <a:r>
              <a:rPr lang="el-GR" sz="2200" dirty="0" err="1" smtClean="0"/>
              <a:t>Μαίων</a:t>
            </a:r>
            <a:r>
              <a:rPr lang="el-GR" sz="2200" dirty="0" smtClean="0"/>
              <a:t>, γιος του Αίμονα, αναφέρεται στην </a:t>
            </a:r>
            <a:r>
              <a:rPr lang="el-GR" sz="2200" dirty="0" err="1" smtClean="0"/>
              <a:t>Ιλιάδα</a:t>
            </a:r>
            <a:r>
              <a:rPr lang="el-GR" sz="2200" dirty="0" smtClean="0"/>
              <a:t> (3.391-8) ότι ήταν ένας από τους αρχηγούς μιας ενέδρας εναντίον του </a:t>
            </a:r>
            <a:r>
              <a:rPr lang="el-GR" sz="2200" dirty="0" err="1" smtClean="0"/>
              <a:t>Τυδέα</a:t>
            </a:r>
            <a:r>
              <a:rPr lang="el-GR" sz="2200" dirty="0" smtClean="0"/>
              <a:t>, καθώς αυτός επέστρεφε από τη Θήβα στο στράτευμά του, μόνος ,αφού είχαν σκοτωθεί οι 49 σύντροφοί του, και σταλμένος στην πατρίδα με τα νέα της σφαγής.</a:t>
            </a:r>
            <a:br>
              <a:rPr lang="el-GR" sz="2200" dirty="0" smtClean="0"/>
            </a:br>
            <a:endParaRPr lang="el-GR" sz="2200" dirty="0" smtClean="0"/>
          </a:p>
          <a:p>
            <a:pPr>
              <a:buClr>
                <a:schemeClr val="accent2"/>
              </a:buClr>
              <a:buFont typeface="Courier New" pitchFamily="49" charset="0"/>
              <a:buChar char="o"/>
            </a:pPr>
            <a:r>
              <a:rPr lang="el-GR" sz="2200" dirty="0" smtClean="0"/>
              <a:t>Είναι σίγουρα πιθανό πως ήταν εγγονός του Κρέοντα (αν η ιστορία που προϋποτίθεται περιελάμβανε την σφαγή του Αίμονα από τη Σφίγγα) και ότι το επεισόδιο αυτό υπήρχε στη </a:t>
            </a:r>
            <a:r>
              <a:rPr lang="el-GR" sz="2200" i="1" dirty="0" smtClean="0"/>
              <a:t>Θηβαΐδα</a:t>
            </a:r>
            <a:r>
              <a:rPr lang="el-GR" sz="2200" dirty="0" smtClean="0"/>
              <a:t>, αλλά, αν αυτό ισχύει, ο Ευριπίδης δεν χρωστάει τίποτα στο έπος πέρα από ένα όνομα.</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Στο έργο </a:t>
            </a:r>
            <a:r>
              <a:rPr lang="el-GR" sz="2200" i="1" dirty="0" err="1" smtClean="0"/>
              <a:t>Φοίνισσαι</a:t>
            </a:r>
            <a:r>
              <a:rPr lang="el-GR" sz="2200" dirty="0" smtClean="0"/>
              <a:t> το παρασκήνιο βρίσκεται στους 7 επί Θήβας του Αισχύλου, το οποίο σε κάποια σημεία υπενθυμίζεται ρητά.</a:t>
            </a:r>
          </a:p>
          <a:p>
            <a:pPr>
              <a:buClr>
                <a:schemeClr val="accent2"/>
              </a:buClr>
              <a:buFont typeface="Courier New" pitchFamily="49" charset="0"/>
              <a:buChar char="o"/>
            </a:pPr>
            <a:r>
              <a:rPr lang="el-GR" sz="2200" dirty="0" smtClean="0"/>
              <a:t>Ωστόσο, η απαίτηση του Τειρεσία για τον θάνατο ενός γιου του Κρέοντα, που δεν αναφέρεται από τον Αισχύλο και μόνο με ασάφεια αποδίδεται στον Σοφοκλή, τώρα επανεμφανίζεται σαν ένα μείζον, αν όχι απομονωμένο, επεισόδιο:</a:t>
            </a:r>
          </a:p>
          <a:p>
            <a:pPr>
              <a:buClr>
                <a:schemeClr val="accent2"/>
              </a:buClr>
              <a:buFont typeface="Courier New" pitchFamily="49" charset="0"/>
              <a:buChar char="o"/>
            </a:pPr>
            <a:r>
              <a:rPr lang="el-GR" sz="2200" dirty="0" smtClean="0"/>
              <a:t>Λίγο μετά αφότου ο Πολυνείκης ζήτησε στον Κρέοντα να διασφαλίσει την τέλεση του γάμου της Αντιγόνης με τον Αίμονα, ο Τειρεσίας, που καλείται να συμβουλεύσει για τον πόλεμο, λέει ότι, για να σωθεί η Θήβα, ο Κρέων πρέπει να θυσιάσει τον άλλο γιο του. Δεν είναι όμως ένας ενήλικας γιος, όπως ο πολεμιστής Μεγαρέας, αλλά ένας νεότερος, λίγο πιο μεγάλος από μικρό αγόρι, με το προφανώς επινενοημένο όνο </a:t>
            </a:r>
            <a:r>
              <a:rPr lang="el-GR" sz="2200" dirty="0" err="1" smtClean="0"/>
              <a:t>Μενοικέας</a:t>
            </a:r>
            <a:r>
              <a:rPr lang="el-GR" sz="2200" dirty="0" smtClean="0"/>
              <a:t> (αυτό του παππού του).</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Ο Κρέων αρνείται και λέει στον </a:t>
            </a:r>
            <a:r>
              <a:rPr lang="el-GR" sz="2200" dirty="0" err="1" smtClean="0"/>
              <a:t>Μενοικέα</a:t>
            </a:r>
            <a:r>
              <a:rPr lang="el-GR" sz="2200" dirty="0" smtClean="0"/>
              <a:t> να αναχωρήσει για τη Δωδώνη. </a:t>
            </a:r>
          </a:p>
          <a:p>
            <a:pPr>
              <a:buClr>
                <a:schemeClr val="accent2"/>
              </a:buClr>
              <a:buFont typeface="Courier New" pitchFamily="49" charset="0"/>
              <a:buChar char="o"/>
            </a:pPr>
            <a:r>
              <a:rPr lang="el-GR" sz="2200" dirty="0" smtClean="0"/>
              <a:t>Ο </a:t>
            </a:r>
            <a:r>
              <a:rPr lang="el-GR" sz="2200" dirty="0" err="1" smtClean="0"/>
              <a:t>Μενοικέας</a:t>
            </a:r>
            <a:r>
              <a:rPr lang="el-GR" sz="2200" dirty="0" smtClean="0"/>
              <a:t> προσποιείται πως συμφωνεί, αλλά έπειτα θυσιάζεται.</a:t>
            </a:r>
          </a:p>
          <a:p>
            <a:pPr>
              <a:buClr>
                <a:schemeClr val="accent2"/>
              </a:buClr>
              <a:buFont typeface="Courier New" pitchFamily="49" charset="0"/>
              <a:buChar char="o"/>
            </a:pPr>
            <a:r>
              <a:rPr lang="el-GR" sz="2200" dirty="0" smtClean="0"/>
              <a:t>Ο θάνατος του </a:t>
            </a:r>
            <a:r>
              <a:rPr lang="el-GR" sz="2200" dirty="0" err="1" smtClean="0"/>
              <a:t>Μενοικέα</a:t>
            </a:r>
            <a:r>
              <a:rPr lang="el-GR" sz="2200" dirty="0" smtClean="0"/>
              <a:t> αναφέρεται αρκετές φορές στις επόμενες σκηνές (1080–2, 1204–7, 1310–21, 1327).</a:t>
            </a:r>
          </a:p>
          <a:p>
            <a:pPr>
              <a:buClr>
                <a:schemeClr val="accent2"/>
              </a:buClr>
              <a:buFont typeface="Courier New" pitchFamily="49" charset="0"/>
              <a:buChar char="o"/>
            </a:pPr>
            <a:r>
              <a:rPr lang="el-GR" sz="2200" dirty="0" smtClean="0"/>
              <a:t>Μόλις, όμως, φτάνουν τα νέα της αμοιβαίας σφαγής του Ετεοκλή και του Πολυνείκη και η αυτοκτονία της Ιοκάστης, ο </a:t>
            </a:r>
            <a:r>
              <a:rPr lang="el-GR" sz="2200" dirty="0" err="1" smtClean="0"/>
              <a:t>Μενοικέας</a:t>
            </a:r>
            <a:r>
              <a:rPr lang="el-GR" sz="2200" dirty="0" smtClean="0"/>
              <a:t> ξεχνιέται και οι κανονισμοί για την ταφή του, που ο Κρέοντας ήταν έτοιμος να ξεκινήσει (1317-21) δεν πραγματοποιούνται ποτέ σε κανένα σημείο του έργου.</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ΟΙΔΙΠΟΥΣ ΚΑΙ ΑΠΟΓΟΝΟΙ</a:t>
            </a:r>
            <a:endParaRPr lang="el-GR" dirty="0"/>
          </a:p>
        </p:txBody>
      </p:sp>
      <p:sp>
        <p:nvSpPr>
          <p:cNvPr id="3" name="2 - Θέση περιεχομένου"/>
          <p:cNvSpPr>
            <a:spLocks noGrp="1"/>
          </p:cNvSpPr>
          <p:nvPr>
            <p:ph idx="1"/>
          </p:nvPr>
        </p:nvSpPr>
        <p:spPr>
          <a:xfrm>
            <a:off x="0" y="1588167"/>
            <a:ext cx="12192000" cy="5269833"/>
          </a:xfrm>
        </p:spPr>
        <p:txBody>
          <a:bodyPr>
            <a:normAutofit/>
          </a:bodyPr>
          <a:lstStyle/>
          <a:p>
            <a:pPr>
              <a:buClr>
                <a:schemeClr val="accent2"/>
              </a:buClr>
              <a:buFont typeface="Courier New" pitchFamily="49" charset="0"/>
              <a:buChar char="o"/>
            </a:pPr>
            <a:r>
              <a:rPr lang="el-GR" sz="2200" dirty="0" smtClean="0"/>
              <a:t>Επόμενοι δραματουργοί (π.χ.  Θεοδέκτης 4</a:t>
            </a:r>
            <a:r>
              <a:rPr lang="el-GR" sz="2200" baseline="30000" dirty="0" smtClean="0"/>
              <a:t>ος</a:t>
            </a:r>
            <a:r>
              <a:rPr lang="el-GR" sz="2200" dirty="0" smtClean="0"/>
              <a:t> αι.), συνέχισαν να δουλεύουν πάνω στα επεισόδια του Κύκλου τα οποία είχαν ήδη εκμεταλλευτεί οι προκάτοχοί τους και, περιστασιακά, ν α προσθέτουν νέα.</a:t>
            </a:r>
          </a:p>
          <a:p>
            <a:pPr>
              <a:buClr>
                <a:schemeClr val="accent2"/>
              </a:buClr>
              <a:buFont typeface="Courier New" pitchFamily="49" charset="0"/>
              <a:buChar char="o"/>
            </a:pPr>
            <a:r>
              <a:rPr lang="el-GR" sz="2200" dirty="0" smtClean="0"/>
              <a:t>- για παράδειγμα, όσο, τουλάχιστον, γνωρίζουμε, η δολοφονία του Θερσίτη από τον Αχιλλέα (από την </a:t>
            </a:r>
            <a:r>
              <a:rPr lang="el-GR" sz="2200" i="1" dirty="0" err="1" smtClean="0"/>
              <a:t>Αιθιοπίδα</a:t>
            </a:r>
            <a:r>
              <a:rPr lang="el-GR" sz="2200" dirty="0" smtClean="0"/>
              <a:t>) δραματοποιήθηκε από τον ποιητή του 4</a:t>
            </a:r>
            <a:r>
              <a:rPr lang="el-GR" sz="2200" baseline="30000" dirty="0" smtClean="0"/>
              <a:t>ου</a:t>
            </a:r>
            <a:r>
              <a:rPr lang="el-GR" sz="2200" dirty="0" smtClean="0"/>
              <a:t> αιώνα </a:t>
            </a:r>
            <a:r>
              <a:rPr lang="el-GR" sz="2200" dirty="0" err="1" smtClean="0"/>
              <a:t>Χαιρέμονα</a:t>
            </a:r>
            <a:r>
              <a:rPr lang="el-GR" sz="2200" dirty="0" smtClean="0"/>
              <a:t>.</a:t>
            </a:r>
          </a:p>
          <a:p>
            <a:pPr>
              <a:buClr>
                <a:schemeClr val="accent2"/>
              </a:buClr>
              <a:buFont typeface="Courier New" pitchFamily="49" charset="0"/>
              <a:buChar char="o"/>
            </a:pPr>
            <a:r>
              <a:rPr lang="el-GR" sz="2200" dirty="0" smtClean="0"/>
              <a:t>Αυτά, όμως, τα επεισόδια ήταν σταχυολογήματα μετά από μια συλλογή που, όπως είδαμε, απαρτίστηκε κυρίως, με διαφορετικούς τρόπους, στην πορεία του 5</a:t>
            </a:r>
            <a:r>
              <a:rPr lang="el-GR" sz="2200" baseline="30000" dirty="0" smtClean="0"/>
              <a:t>ου</a:t>
            </a:r>
            <a:r>
              <a:rPr lang="el-GR" sz="2200" dirty="0" smtClean="0"/>
              <a:t> αιώνα, από τον Αισχύλο και τον Σοφοκλή.</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n-US" sz="2800" b="1" u="sng" dirty="0" smtClean="0">
                <a:effectLst>
                  <a:outerShdw blurRad="38100" dist="38100" dir="2700000" algn="tl">
                    <a:srgbClr val="000000">
                      <a:alpha val="43137"/>
                    </a:srgbClr>
                  </a:outerShdw>
                </a:effectLst>
              </a:rPr>
              <a:t>APPENDIX: </a:t>
            </a:r>
            <a:r>
              <a:rPr lang="el-GR" sz="2800" b="1" u="sng" dirty="0" smtClean="0">
                <a:effectLst>
                  <a:outerShdw blurRad="38100" dist="38100" dir="2700000" algn="tl">
                    <a:srgbClr val="000000">
                      <a:alpha val="43137"/>
                    </a:srgbClr>
                  </a:outerShdw>
                </a:effectLst>
              </a:rPr>
              <a:t>ΤΡΑΓΩΔΙΕΣ ΒΑΣΙΣΜΕΝΕΣ ΣΤΑ ΚΥΚΛΙΑ ΕΠΗ</a:t>
            </a:r>
            <a:endParaRPr lang="el-GR" sz="2800" b="1" u="sng" dirty="0">
              <a:effectLst>
                <a:outerShdw blurRad="38100" dist="38100" dir="2700000" algn="tl">
                  <a:srgbClr val="000000">
                    <a:alpha val="43137"/>
                  </a:srgbClr>
                </a:outerShdw>
              </a:effectLst>
            </a:endParaRPr>
          </a:p>
        </p:txBody>
      </p:sp>
      <p:sp>
        <p:nvSpPr>
          <p:cNvPr id="6" name="5 - Θέση κειμένου"/>
          <p:cNvSpPr>
            <a:spLocks noGrp="1"/>
          </p:cNvSpPr>
          <p:nvPr>
            <p:ph type="body" idx="1"/>
          </p:nvPr>
        </p:nvSpPr>
        <p:spPr/>
        <p:txBody>
          <a:bodyPr>
            <a:normAutofit/>
          </a:bodyPr>
          <a:lstStyle/>
          <a:p>
            <a:r>
              <a:rPr lang="el-GR" sz="2200" dirty="0" smtClean="0"/>
              <a:t>481-486</a:t>
            </a: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ΑΙΣΧΥΛΟΣ</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572000"/>
          </a:xfrm>
        </p:spPr>
        <p:txBody>
          <a:bodyPr/>
          <a:lstStyle/>
          <a:p>
            <a:r>
              <a:rPr lang="en-US" sz="2200" i="1" dirty="0" err="1" smtClean="0">
                <a:solidFill>
                  <a:schemeClr val="bg1">
                    <a:lumMod val="20000"/>
                    <a:lumOff val="80000"/>
                  </a:schemeClr>
                </a:solidFill>
                <a:latin typeface="+mj-lt"/>
              </a:rPr>
              <a:t>Oedipodea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Laius</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Sphinxs</a:t>
            </a:r>
            <a:r>
              <a:rPr lang="en-US" sz="2200" i="1" dirty="0" smtClean="0">
                <a:solidFill>
                  <a:schemeClr val="bg1">
                    <a:lumMod val="20000"/>
                    <a:lumOff val="80000"/>
                  </a:schemeClr>
                </a:solidFill>
                <a:latin typeface="+mj-lt"/>
              </a:rPr>
              <a:t>, Oedipus(in part)</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Thebaid</a:t>
            </a:r>
            <a:r>
              <a:rPr lang="en-US" sz="2200" i="1" dirty="0" smtClean="0">
                <a:solidFill>
                  <a:schemeClr val="bg1">
                    <a:lumMod val="20000"/>
                    <a:lumOff val="80000"/>
                  </a:schemeClr>
                </a:solidFill>
                <a:latin typeface="+mj-lt"/>
              </a:rPr>
              <a:t>:</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Oedipus</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(in</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part),</a:t>
            </a:r>
            <a:r>
              <a:rPr lang="el-GR"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Nemea,The</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Seven</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against</a:t>
            </a:r>
            <a:r>
              <a:rPr lang="el-GR"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Thebes,The</a:t>
            </a:r>
            <a:r>
              <a:rPr lang="el-GR"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Eleusinians</a:t>
            </a:r>
            <a:r>
              <a:rPr lang="en-US" sz="2200" i="1" dirty="0" smtClean="0">
                <a:solidFill>
                  <a:schemeClr val="bg1">
                    <a:lumMod val="20000"/>
                    <a:lumOff val="80000"/>
                  </a:schemeClr>
                </a:solidFill>
                <a:latin typeface="+mj-lt"/>
              </a:rPr>
              <a:t>, The Women of Argos (</a:t>
            </a:r>
            <a:r>
              <a:rPr lang="en-US" sz="2200" i="1" dirty="0" err="1" smtClean="0">
                <a:solidFill>
                  <a:schemeClr val="bg1">
                    <a:lumMod val="20000"/>
                    <a:lumOff val="80000"/>
                  </a:schemeClr>
                </a:solidFill>
                <a:latin typeface="+mj-lt"/>
              </a:rPr>
              <a:t>Argeiai</a:t>
            </a:r>
            <a:r>
              <a:rPr lang="en-US" sz="2200" i="1" dirty="0" smtClean="0">
                <a:solidFill>
                  <a:schemeClr val="bg1">
                    <a:lumMod val="20000"/>
                    <a:lumOff val="80000"/>
                  </a:schemeClr>
                </a:solidFill>
                <a:latin typeface="+mj-lt"/>
              </a:rPr>
              <a:t>)</a:t>
            </a:r>
          </a:p>
          <a:p>
            <a:r>
              <a:rPr lang="en-US" sz="2200" i="1" dirty="0" err="1" smtClean="0">
                <a:solidFill>
                  <a:schemeClr val="bg1">
                    <a:lumMod val="20000"/>
                    <a:lumOff val="80000"/>
                  </a:schemeClr>
                </a:solidFill>
              </a:rPr>
              <a:t>Epigonoi</a:t>
            </a:r>
            <a:r>
              <a:rPr lang="en-US" sz="2200" i="1" dirty="0" smtClean="0">
                <a:solidFill>
                  <a:schemeClr val="bg1">
                    <a:lumMod val="20000"/>
                    <a:lumOff val="80000"/>
                  </a:schemeClr>
                </a:solidFill>
              </a:rPr>
              <a:t>: The </a:t>
            </a:r>
            <a:r>
              <a:rPr lang="en-US" sz="2200" i="1" dirty="0" err="1" smtClean="0">
                <a:solidFill>
                  <a:schemeClr val="bg1">
                    <a:lumMod val="20000"/>
                    <a:lumOff val="80000"/>
                  </a:schemeClr>
                </a:solidFill>
              </a:rPr>
              <a:t>Epigonoi</a:t>
            </a:r>
            <a:endParaRPr lang="en-US" sz="2200" i="1" dirty="0" smtClean="0">
              <a:solidFill>
                <a:schemeClr val="bg1">
                  <a:lumMod val="20000"/>
                  <a:lumOff val="80000"/>
                </a:schemeClr>
              </a:solidFill>
            </a:endParaRPr>
          </a:p>
          <a:p>
            <a:r>
              <a:rPr lang="en-US" sz="2200" i="1" dirty="0" err="1" smtClean="0">
                <a:solidFill>
                  <a:schemeClr val="bg1">
                    <a:lumMod val="20000"/>
                    <a:lumOff val="80000"/>
                  </a:schemeClr>
                </a:solidFill>
              </a:rPr>
              <a:t>Alcmeonis</a:t>
            </a:r>
            <a:r>
              <a:rPr lang="en-US" sz="2200" i="1" dirty="0" smtClean="0">
                <a:solidFill>
                  <a:schemeClr val="bg1">
                    <a:lumMod val="20000"/>
                    <a:lumOff val="80000"/>
                  </a:schemeClr>
                </a:solidFill>
              </a:rPr>
              <a:t>: </a:t>
            </a:r>
            <a:r>
              <a:rPr lang="el-GR" sz="2200" i="1" dirty="0" smtClean="0">
                <a:solidFill>
                  <a:schemeClr val="bg1">
                    <a:lumMod val="20000"/>
                    <a:lumOff val="80000"/>
                  </a:schemeClr>
                </a:solidFill>
              </a:rPr>
              <a:t>κανένα</a:t>
            </a:r>
          </a:p>
          <a:p>
            <a:r>
              <a:rPr lang="en-US" sz="2200" i="1" dirty="0" err="1" smtClean="0">
                <a:solidFill>
                  <a:schemeClr val="bg1">
                    <a:lumMod val="20000"/>
                    <a:lumOff val="80000"/>
                  </a:schemeClr>
                </a:solidFill>
              </a:rPr>
              <a:t>Cypria</a:t>
            </a:r>
            <a:r>
              <a:rPr lang="en-US" sz="2200" i="1" dirty="0" smtClean="0">
                <a:solidFill>
                  <a:schemeClr val="bg1">
                    <a:lumMod val="20000"/>
                    <a:lumOff val="80000"/>
                  </a:schemeClr>
                </a:solidFill>
              </a:rPr>
              <a:t>: The Chamber – makers (</a:t>
            </a:r>
            <a:r>
              <a:rPr lang="en-US" sz="2200" i="1" dirty="0" err="1" smtClean="0">
                <a:solidFill>
                  <a:schemeClr val="bg1">
                    <a:lumMod val="20000"/>
                    <a:lumOff val="80000"/>
                  </a:schemeClr>
                </a:solidFill>
              </a:rPr>
              <a:t>Thalamopoioi</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Telephus</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Iphigeneia</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Palamedes</a:t>
            </a:r>
            <a:endParaRPr lang="en-US" sz="2200" i="1" dirty="0" smtClean="0">
              <a:solidFill>
                <a:schemeClr val="bg1">
                  <a:lumMod val="20000"/>
                  <a:lumOff val="80000"/>
                </a:schemeClr>
              </a:solidFill>
            </a:endParaRPr>
          </a:p>
          <a:p>
            <a:r>
              <a:rPr lang="en-US" sz="2200" i="1" dirty="0" err="1" smtClean="0">
                <a:solidFill>
                  <a:schemeClr val="bg1">
                    <a:lumMod val="20000"/>
                    <a:lumOff val="80000"/>
                  </a:schemeClr>
                </a:solidFill>
              </a:rPr>
              <a:t>Aethiopis</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Memnon</a:t>
            </a:r>
            <a:r>
              <a:rPr lang="en-US" sz="2200" i="1" dirty="0" smtClean="0">
                <a:solidFill>
                  <a:schemeClr val="bg1">
                    <a:lumMod val="20000"/>
                    <a:lumOff val="80000"/>
                  </a:schemeClr>
                </a:solidFill>
              </a:rPr>
              <a:t>, The Weighing of Souls (</a:t>
            </a:r>
            <a:r>
              <a:rPr lang="en-US" sz="2200" i="1" dirty="0" err="1" smtClean="0">
                <a:solidFill>
                  <a:schemeClr val="bg1">
                    <a:lumMod val="20000"/>
                    <a:lumOff val="80000"/>
                  </a:schemeClr>
                </a:solidFill>
              </a:rPr>
              <a:t>Psuxostasia</a:t>
            </a:r>
            <a:r>
              <a:rPr lang="en-US" sz="2200" i="1" dirty="0" smtClean="0">
                <a:solidFill>
                  <a:schemeClr val="bg1">
                    <a:lumMod val="20000"/>
                    <a:lumOff val="80000"/>
                  </a:schemeClr>
                </a:solidFill>
              </a:rPr>
              <a:t>)</a:t>
            </a:r>
          </a:p>
          <a:p>
            <a:r>
              <a:rPr lang="en-US" sz="2200" i="1" dirty="0" err="1" smtClean="0">
                <a:solidFill>
                  <a:schemeClr val="bg1">
                    <a:lumMod val="20000"/>
                    <a:lumOff val="80000"/>
                  </a:schemeClr>
                </a:solidFill>
              </a:rPr>
              <a:t>Ilias</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parva</a:t>
            </a:r>
            <a:r>
              <a:rPr lang="en-US" sz="2200" i="1" dirty="0" smtClean="0">
                <a:solidFill>
                  <a:schemeClr val="bg1">
                    <a:lumMod val="20000"/>
                    <a:lumOff val="80000"/>
                  </a:schemeClr>
                </a:solidFill>
              </a:rPr>
              <a:t>/</a:t>
            </a:r>
            <a:r>
              <a:rPr lang="en-US" sz="2200" i="1" dirty="0" err="1" smtClean="0">
                <a:solidFill>
                  <a:schemeClr val="bg1">
                    <a:lumMod val="20000"/>
                    <a:lumOff val="80000"/>
                  </a:schemeClr>
                </a:solidFill>
              </a:rPr>
              <a:t>Iliou</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persis</a:t>
            </a:r>
            <a:r>
              <a:rPr lang="en-US" sz="2200" i="1" dirty="0" smtClean="0">
                <a:solidFill>
                  <a:schemeClr val="bg1">
                    <a:lumMod val="20000"/>
                    <a:lumOff val="80000"/>
                  </a:schemeClr>
                </a:solidFill>
              </a:rPr>
              <a:t>: The Award of the Arms (</a:t>
            </a:r>
            <a:r>
              <a:rPr lang="en-US" sz="2200" i="1" dirty="0" err="1" smtClean="0">
                <a:solidFill>
                  <a:schemeClr val="bg1">
                    <a:lumMod val="20000"/>
                    <a:lumOff val="80000"/>
                  </a:schemeClr>
                </a:solidFill>
              </a:rPr>
              <a:t>Hoplon</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Krisis</a:t>
            </a:r>
            <a:r>
              <a:rPr lang="en-US" sz="2200" i="1" dirty="0" smtClean="0">
                <a:solidFill>
                  <a:schemeClr val="bg1">
                    <a:lumMod val="20000"/>
                    <a:lumOff val="80000"/>
                  </a:schemeClr>
                </a:solidFill>
              </a:rPr>
              <a:t>), the Thracian Women (</a:t>
            </a:r>
            <a:r>
              <a:rPr lang="en-US" sz="2200" i="1" dirty="0" err="1" smtClean="0">
                <a:solidFill>
                  <a:schemeClr val="bg1">
                    <a:lumMod val="20000"/>
                    <a:lumOff val="80000"/>
                  </a:schemeClr>
                </a:solidFill>
              </a:rPr>
              <a:t>Thrassa</a:t>
            </a:r>
            <a:r>
              <a:rPr lang="en-US" sz="2200" i="1" dirty="0" smtClean="0">
                <a:solidFill>
                  <a:schemeClr val="bg1">
                    <a:lumMod val="20000"/>
                    <a:lumOff val="80000"/>
                  </a:schemeClr>
                </a:solidFill>
              </a:rPr>
              <a:t>), </a:t>
            </a:r>
            <a:r>
              <a:rPr lang="en-US" sz="2200" i="1" dirty="0" err="1" smtClean="0">
                <a:solidFill>
                  <a:schemeClr val="bg1">
                    <a:lumMod val="20000"/>
                    <a:lumOff val="80000"/>
                  </a:schemeClr>
                </a:solidFill>
              </a:rPr>
              <a:t>Philoctetes</a:t>
            </a:r>
            <a:endParaRPr lang="el-GR" sz="2200" i="1" dirty="0">
              <a:solidFill>
                <a:schemeClr val="bg1">
                  <a:lumMod val="20000"/>
                  <a:lumOff val="80000"/>
                </a:schemeClr>
              </a:solidFill>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79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104900" y="76201"/>
            <a:ext cx="9980682" cy="549442"/>
          </a:xfrm>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5" name="4 - Θέση περιεχομένου"/>
          <p:cNvSpPr>
            <a:spLocks noGrp="1"/>
          </p:cNvSpPr>
          <p:nvPr>
            <p:ph idx="1"/>
          </p:nvPr>
        </p:nvSpPr>
        <p:spPr>
          <a:xfrm>
            <a:off x="0" y="673768"/>
            <a:ext cx="12192000" cy="6184232"/>
          </a:xfrm>
        </p:spPr>
        <p:txBody>
          <a:bodyPr>
            <a:noAutofit/>
          </a:bodyPr>
          <a:lstStyle/>
          <a:p>
            <a:pPr>
              <a:buClr>
                <a:schemeClr val="accent2"/>
              </a:buClr>
              <a:buFontTx/>
              <a:buChar char="►"/>
            </a:pPr>
            <a:r>
              <a:rPr lang="el-GR" sz="2200" dirty="0" smtClean="0"/>
              <a:t> Και στους 3 δραματουργούς το Τρωικό έπος έχει πιο κεντρική θέση από το Θηβαϊκό, αλλά, σε αντίθεση με αυτό που ίσως θα περίμενε  κάποιος που γνωρίζει τους τραγικούς μόνο από τα εκτενή τους έργα, η υπεροχή είναι πολύ πιο έντονη στον Σοφοκλή από τον Αισχύλο και τον Ευριπίδη.</a:t>
            </a:r>
            <a:br>
              <a:rPr lang="el-GR" sz="2200" dirty="0" smtClean="0"/>
            </a:br>
            <a:endParaRPr lang="el-GR" sz="2200" dirty="0" smtClean="0"/>
          </a:p>
          <a:p>
            <a:pPr>
              <a:buClr>
                <a:schemeClr val="accent2"/>
              </a:buClr>
              <a:buFontTx/>
              <a:buChar char="►"/>
            </a:pPr>
            <a:r>
              <a:rPr lang="el-GR" sz="2200" dirty="0" smtClean="0"/>
              <a:t>Στον Σοφοκλή και τον Ευριπίδη, όχι όμως στον </a:t>
            </a:r>
            <a:r>
              <a:rPr lang="el-GR" sz="2200" dirty="0" err="1" smtClean="0"/>
              <a:t>Ασιχύλο</a:t>
            </a:r>
            <a:r>
              <a:rPr lang="el-GR" sz="2200" dirty="0" smtClean="0"/>
              <a:t>, τα </a:t>
            </a:r>
            <a:r>
              <a:rPr lang="el-GR" sz="2200" i="1" dirty="0" smtClean="0"/>
              <a:t>Κύπρια</a:t>
            </a:r>
            <a:r>
              <a:rPr lang="el-GR" sz="2200" dirty="0" smtClean="0"/>
              <a:t> συνεισφέρουν περισσότερο από κάθε άλλο έπος. Και στα 3 </a:t>
            </a:r>
            <a:r>
              <a:rPr lang="en-US" sz="2200" dirty="0" smtClean="0"/>
              <a:t>corpora </a:t>
            </a:r>
            <a:r>
              <a:rPr lang="el-GR" sz="2200" dirty="0" smtClean="0"/>
              <a:t>μαζί παρέχουν το 29% όλου του Κύκλιου υλικού.</a:t>
            </a:r>
            <a:br>
              <a:rPr lang="el-GR" sz="2200" dirty="0" smtClean="0"/>
            </a:br>
            <a:endParaRPr lang="el-GR" sz="2200" dirty="0" smtClean="0"/>
          </a:p>
          <a:p>
            <a:pPr>
              <a:buClr>
                <a:schemeClr val="accent2"/>
              </a:buClr>
              <a:buFontTx/>
              <a:buChar char="►"/>
            </a:pPr>
            <a:r>
              <a:rPr lang="el-GR" sz="2200" dirty="0" smtClean="0"/>
              <a:t>Η </a:t>
            </a:r>
            <a:r>
              <a:rPr lang="el-GR" sz="2200" i="1" dirty="0" err="1" smtClean="0"/>
              <a:t>Αιθιοπίς</a:t>
            </a:r>
            <a:r>
              <a:rPr lang="el-GR" sz="2200" dirty="0" smtClean="0"/>
              <a:t> ελάχιστα παρουσιάζεται, ίσως επειδή ανήκει στα πιο πυκνά δομημένα ποιήματα του Κύκλου: εκτός από το αρχικό επεισόδιο της </a:t>
            </a:r>
            <a:r>
              <a:rPr lang="el-GR" sz="2200" dirty="0" err="1" smtClean="0"/>
              <a:t>Πενθεσίλειας</a:t>
            </a:r>
            <a:r>
              <a:rPr lang="el-GR" sz="2200" dirty="0" smtClean="0"/>
              <a:t> αφηγείτο μια συνεχή, </a:t>
            </a:r>
            <a:r>
              <a:rPr lang="el-GR" sz="2200" dirty="0" err="1" smtClean="0"/>
              <a:t>αιτιακά</a:t>
            </a:r>
            <a:r>
              <a:rPr lang="el-GR" sz="2200" dirty="0" smtClean="0"/>
              <a:t> συνδεόμενη σειρά γεγονότων που οδηγούσαν στον θάνατο και την ταφή του Αχιλλέα.</a:t>
            </a:r>
            <a:br>
              <a:rPr lang="el-GR" sz="2200" dirty="0" smtClean="0"/>
            </a:br>
            <a:endParaRPr lang="el-GR" sz="2200" dirty="0" smtClean="0"/>
          </a:p>
          <a:p>
            <a:pPr>
              <a:buClr>
                <a:schemeClr val="accent2"/>
              </a:buClr>
              <a:buFontTx/>
              <a:buChar char="►"/>
            </a:pPr>
            <a:r>
              <a:rPr lang="el-GR" sz="2200" dirty="0" smtClean="0"/>
              <a:t>Ελάχιστη είναι και η παρουσία τον </a:t>
            </a:r>
            <a:r>
              <a:rPr lang="en-US" sz="2200" dirty="0" smtClean="0"/>
              <a:t>‘sequel</a:t>
            </a:r>
            <a:r>
              <a:rPr lang="el-GR" sz="2200" dirty="0" smtClean="0"/>
              <a:t>’ ποιημάτων: οι </a:t>
            </a:r>
            <a:r>
              <a:rPr lang="el-GR" sz="2200" i="1" dirty="0" smtClean="0"/>
              <a:t>Επίγονοι, η </a:t>
            </a:r>
            <a:r>
              <a:rPr lang="el-GR" sz="2200" i="1" dirty="0" err="1" smtClean="0"/>
              <a:t>Αλκμαινωνίς</a:t>
            </a:r>
            <a:r>
              <a:rPr lang="el-GR" sz="2200" i="1" dirty="0" smtClean="0"/>
              <a:t> </a:t>
            </a:r>
            <a:r>
              <a:rPr lang="el-GR" sz="2200" dirty="0" smtClean="0"/>
              <a:t>(η οποία όμως ήταν πολύ δημοφιλής σε άλλους σύγχρονους και ύστερους δραματουργούς) και η </a:t>
            </a:r>
            <a:r>
              <a:rPr lang="el-GR" sz="2200" i="1" dirty="0" err="1" smtClean="0"/>
              <a:t>Τηλεγόνεια</a:t>
            </a:r>
            <a:r>
              <a:rPr lang="el-GR" sz="2200" dirty="0" smtClean="0"/>
              <a:t>.</a:t>
            </a:r>
            <a:br>
              <a:rPr lang="el-GR" sz="2200" dirty="0" smtClean="0"/>
            </a:br>
            <a:endParaRPr lang="el-GR" sz="2200" dirty="0" smtClean="0"/>
          </a:p>
          <a:p>
            <a:pPr>
              <a:buClr>
                <a:schemeClr val="accent2"/>
              </a:buClr>
              <a:buFontTx/>
              <a:buChar char="►"/>
            </a:pPr>
            <a:r>
              <a:rPr lang="el-GR" sz="2200" dirty="0" smtClean="0"/>
              <a:t>Μόνο ο Σοφοκλής έγραψε στα δράματά του τουλάχιστον μια ιστορία από καθένα από τα έπη.</a:t>
            </a:r>
            <a:endParaRPr lang="el-GR" sz="2200" dirty="0"/>
          </a:p>
        </p:txBody>
      </p:sp>
      <p:sp>
        <p:nvSpPr>
          <p:cNvPr id="6" name="5 - Θέση αριθμού διαφάνειας"/>
          <p:cNvSpPr>
            <a:spLocks noGrp="1"/>
          </p:cNvSpPr>
          <p:nvPr>
            <p:ph type="sldNum" sz="quarter" idx="12"/>
          </p:nvPr>
        </p:nvSpPr>
        <p:spPr/>
        <p:txBody>
          <a:bodyPr/>
          <a:lstStyle/>
          <a:p>
            <a:pPr rtl="0"/>
            <a:fld id="{0FF54DE5-C571-48E8-A5BC-B369434E2F44}" type="slidenum">
              <a:rPr lang="el-GR" noProof="0" smtClean="0"/>
              <a:pPr rtl="0"/>
              <a:t>8</a:t>
            </a:fld>
            <a:endParaRPr lang="el-GR" noProof="0" dirty="0"/>
          </a:p>
        </p:txBody>
      </p:sp>
    </p:spTree>
    <p:extLst>
      <p:ext uri="{BB962C8B-B14F-4D97-AF65-F5344CB8AC3E}">
        <p14:creationId xmlns:p14="http://schemas.microsoft.com/office/powerpoint/2010/main" val="131564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ΑΙΣΧΥΛΟΣ</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572000"/>
          </a:xfrm>
        </p:spPr>
        <p:txBody>
          <a:bodyPr/>
          <a:lstStyle/>
          <a:p>
            <a:r>
              <a:rPr lang="en-US" sz="2200" i="1" dirty="0" err="1" smtClean="0">
                <a:solidFill>
                  <a:schemeClr val="bg1">
                    <a:lumMod val="20000"/>
                    <a:lumOff val="80000"/>
                  </a:schemeClr>
                </a:solidFill>
                <a:latin typeface="+mj-lt"/>
              </a:rPr>
              <a:t>Nostoi</a:t>
            </a:r>
            <a:r>
              <a:rPr lang="en-US" sz="2200" i="1" dirty="0" smtClean="0">
                <a:solidFill>
                  <a:schemeClr val="bg1">
                    <a:lumMod val="20000"/>
                    <a:lumOff val="80000"/>
                  </a:schemeClr>
                </a:solidFill>
                <a:latin typeface="+mj-lt"/>
              </a:rPr>
              <a:t>: Proteus, The Women of Salamis (</a:t>
            </a:r>
            <a:r>
              <a:rPr lang="en-US" sz="2200" i="1" dirty="0" err="1" smtClean="0">
                <a:solidFill>
                  <a:schemeClr val="bg1">
                    <a:lumMod val="20000"/>
                    <a:lumOff val="80000"/>
                  </a:schemeClr>
                </a:solidFill>
                <a:latin typeface="+mj-lt"/>
              </a:rPr>
              <a:t>Salaminiai</a:t>
            </a:r>
            <a:r>
              <a:rPr lang="en-US" sz="2200" i="1" dirty="0" smtClean="0">
                <a:solidFill>
                  <a:schemeClr val="bg1">
                    <a:lumMod val="20000"/>
                    <a:lumOff val="80000"/>
                  </a:schemeClr>
                </a:solidFill>
                <a:latin typeface="+mj-lt"/>
              </a:rPr>
              <a:t>), Agamemnon, The </a:t>
            </a:r>
            <a:r>
              <a:rPr lang="en-US" sz="2200" i="1" dirty="0" err="1" smtClean="0">
                <a:solidFill>
                  <a:schemeClr val="bg1">
                    <a:lumMod val="20000"/>
                    <a:lumOff val="80000"/>
                  </a:schemeClr>
                </a:solidFill>
                <a:latin typeface="+mj-lt"/>
              </a:rPr>
              <a:t>libetion</a:t>
            </a:r>
            <a:r>
              <a:rPr lang="en-US" sz="2200" i="1" dirty="0" smtClean="0">
                <a:solidFill>
                  <a:schemeClr val="bg1">
                    <a:lumMod val="20000"/>
                    <a:lumOff val="80000"/>
                  </a:schemeClr>
                </a:solidFill>
                <a:latin typeface="+mj-lt"/>
              </a:rPr>
              <a:t> Bearers (</a:t>
            </a:r>
            <a:r>
              <a:rPr lang="en-US" sz="2200" i="1" dirty="0" err="1" smtClean="0">
                <a:solidFill>
                  <a:schemeClr val="bg1">
                    <a:lumMod val="20000"/>
                    <a:lumOff val="80000"/>
                  </a:schemeClr>
                </a:solidFill>
                <a:latin typeface="+mj-lt"/>
              </a:rPr>
              <a:t>Choephoroi</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Eumenides</a:t>
            </a:r>
            <a:endParaRPr lang="en-US"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Telegony</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κανένα</a:t>
            </a:r>
            <a:endParaRPr lang="el-GR" sz="2200" i="1" dirty="0">
              <a:solidFill>
                <a:schemeClr val="bg1">
                  <a:lumMod val="20000"/>
                  <a:lumOff val="80000"/>
                </a:schemeClr>
              </a:solidFill>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80</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ΣΟΦΟΚΛΗΣ</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572000"/>
          </a:xfrm>
        </p:spPr>
        <p:txBody>
          <a:bodyPr/>
          <a:lstStyle/>
          <a:p>
            <a:r>
              <a:rPr lang="en-US" sz="2200" i="1" dirty="0" err="1" smtClean="0">
                <a:solidFill>
                  <a:schemeClr val="bg1">
                    <a:lumMod val="20000"/>
                    <a:lumOff val="80000"/>
                  </a:schemeClr>
                </a:solidFill>
                <a:latin typeface="+mj-lt"/>
              </a:rPr>
              <a:t>Oedipodea</a:t>
            </a:r>
            <a:r>
              <a:rPr lang="en-US" sz="2200" i="1" dirty="0" smtClean="0">
                <a:solidFill>
                  <a:schemeClr val="bg1">
                    <a:lumMod val="20000"/>
                    <a:lumOff val="80000"/>
                  </a:schemeClr>
                </a:solidFill>
                <a:latin typeface="+mj-lt"/>
              </a:rPr>
              <a:t>: Oedipus the King</a:t>
            </a:r>
          </a:p>
          <a:p>
            <a:r>
              <a:rPr lang="en-US" sz="2200" i="1" dirty="0" err="1" smtClean="0">
                <a:solidFill>
                  <a:schemeClr val="bg1">
                    <a:lumMod val="20000"/>
                    <a:lumOff val="80000"/>
                  </a:schemeClr>
                </a:solidFill>
                <a:latin typeface="+mj-lt"/>
              </a:rPr>
              <a:t>Thebaid</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Amphiaraus</a:t>
            </a:r>
            <a:r>
              <a:rPr lang="en-US" sz="2200" i="1" dirty="0" smtClean="0">
                <a:solidFill>
                  <a:schemeClr val="bg1">
                    <a:lumMod val="20000"/>
                    <a:lumOff val="80000"/>
                  </a:schemeClr>
                </a:solidFill>
                <a:latin typeface="+mj-lt"/>
              </a:rPr>
              <a:t>, Oedipus at </a:t>
            </a:r>
            <a:r>
              <a:rPr lang="en-US" sz="2200" i="1" dirty="0" err="1" smtClean="0">
                <a:solidFill>
                  <a:schemeClr val="bg1">
                    <a:lumMod val="20000"/>
                    <a:lumOff val="80000"/>
                  </a:schemeClr>
                </a:solidFill>
                <a:latin typeface="+mj-lt"/>
              </a:rPr>
              <a:t>Colonus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Antigone</a:t>
            </a:r>
            <a:endParaRPr lang="en-US"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Epigonoi</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Epigonoi</a:t>
            </a:r>
            <a:endParaRPr lang="en-US"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Alcmeonis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Alcmaon</a:t>
            </a:r>
            <a:endParaRPr lang="en-US"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Cypria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Alexandros</a:t>
            </a:r>
            <a:r>
              <a:rPr lang="en-US" sz="2200" i="1" dirty="0" smtClean="0">
                <a:solidFill>
                  <a:schemeClr val="bg1">
                    <a:lumMod val="20000"/>
                    <a:lumOff val="80000"/>
                  </a:schemeClr>
                </a:solidFill>
                <a:latin typeface="+mj-lt"/>
              </a:rPr>
              <a:t>, Momus, Eris, The lovers of Achilles (</a:t>
            </a:r>
            <a:r>
              <a:rPr lang="en-US" sz="2200" i="1" dirty="0" err="1" smtClean="0">
                <a:solidFill>
                  <a:schemeClr val="bg1">
                    <a:lumMod val="20000"/>
                    <a:lumOff val="80000"/>
                  </a:schemeClr>
                </a:solidFill>
                <a:latin typeface="+mj-lt"/>
              </a:rPr>
              <a:t>Achilleos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Erastai</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Judgement</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Krisis</a:t>
            </a:r>
            <a:r>
              <a:rPr lang="en-US" sz="2200" i="1" dirty="0" smtClean="0">
                <a:solidFill>
                  <a:schemeClr val="bg1">
                    <a:lumMod val="20000"/>
                    <a:lumOff val="80000"/>
                  </a:schemeClr>
                </a:solidFill>
                <a:latin typeface="+mj-lt"/>
              </a:rPr>
              <a:t>), The Abduction of Helen (</a:t>
            </a:r>
            <a:r>
              <a:rPr lang="en-US" sz="2200" i="1" dirty="0" err="1" smtClean="0">
                <a:solidFill>
                  <a:schemeClr val="bg1">
                    <a:lumMod val="20000"/>
                    <a:lumOff val="80000"/>
                  </a:schemeClr>
                </a:solidFill>
                <a:latin typeface="+mj-lt"/>
              </a:rPr>
              <a:t>Helenes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Harpage</a:t>
            </a:r>
            <a:r>
              <a:rPr lang="en-US" sz="2200" i="1" dirty="0" smtClean="0">
                <a:solidFill>
                  <a:schemeClr val="bg1">
                    <a:lumMod val="20000"/>
                    <a:lumOff val="80000"/>
                  </a:schemeClr>
                </a:solidFill>
                <a:latin typeface="+mj-lt"/>
              </a:rPr>
              <a:t>), The Madness of Odysseus (Odysseus </a:t>
            </a:r>
            <a:r>
              <a:rPr lang="en-US" sz="2200" i="1" dirty="0" err="1" smtClean="0">
                <a:solidFill>
                  <a:schemeClr val="bg1">
                    <a:lumMod val="20000"/>
                    <a:lumOff val="80000"/>
                  </a:schemeClr>
                </a:solidFill>
                <a:latin typeface="+mj-lt"/>
              </a:rPr>
              <a:t>Mainomenos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Telephus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Iphigeneia</a:t>
            </a:r>
            <a:r>
              <a:rPr lang="en-US" sz="2200" i="1" dirty="0" smtClean="0">
                <a:solidFill>
                  <a:schemeClr val="bg1">
                    <a:lumMod val="20000"/>
                    <a:lumOff val="80000"/>
                  </a:schemeClr>
                </a:solidFill>
                <a:latin typeface="+mj-lt"/>
              </a:rPr>
              <a:t>, The Diners (</a:t>
            </a:r>
            <a:r>
              <a:rPr lang="en-US" sz="2200" i="1" dirty="0" err="1" smtClean="0">
                <a:solidFill>
                  <a:schemeClr val="bg1">
                    <a:lumMod val="20000"/>
                    <a:lumOff val="80000"/>
                  </a:schemeClr>
                </a:solidFill>
                <a:latin typeface="+mj-lt"/>
              </a:rPr>
              <a:t>Syndeipnoi</a:t>
            </a:r>
            <a:r>
              <a:rPr lang="en-US" sz="2200" i="1" dirty="0" smtClean="0">
                <a:solidFill>
                  <a:schemeClr val="bg1">
                    <a:lumMod val="20000"/>
                    <a:lumOff val="80000"/>
                  </a:schemeClr>
                </a:solidFill>
                <a:latin typeface="+mj-lt"/>
              </a:rPr>
              <a:t>), The Demand for Helen (</a:t>
            </a:r>
            <a:r>
              <a:rPr lang="en-US" sz="2200" i="1" dirty="0" err="1" smtClean="0">
                <a:solidFill>
                  <a:schemeClr val="bg1">
                    <a:lumMod val="20000"/>
                    <a:lumOff val="80000"/>
                  </a:schemeClr>
                </a:solidFill>
                <a:latin typeface="+mj-lt"/>
              </a:rPr>
              <a:t>Helenes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Apaitesis</a:t>
            </a:r>
            <a:r>
              <a:rPr lang="en-US" sz="2200" i="1" dirty="0" smtClean="0">
                <a:solidFill>
                  <a:schemeClr val="bg1">
                    <a:lumMod val="20000"/>
                    <a:lumOff val="80000"/>
                  </a:schemeClr>
                </a:solidFill>
                <a:latin typeface="+mj-lt"/>
              </a:rPr>
              <a:t>), The Shepherds (</a:t>
            </a:r>
            <a:r>
              <a:rPr lang="en-US" sz="2200" i="1" dirty="0" err="1" smtClean="0">
                <a:solidFill>
                  <a:schemeClr val="bg1">
                    <a:lumMod val="20000"/>
                    <a:lumOff val="80000"/>
                  </a:schemeClr>
                </a:solidFill>
                <a:latin typeface="+mj-lt"/>
              </a:rPr>
              <a:t>Poimenes</a:t>
            </a:r>
            <a:r>
              <a:rPr lang="en-US" sz="2200" i="1" dirty="0" smtClean="0">
                <a:solidFill>
                  <a:schemeClr val="bg1">
                    <a:lumMod val="20000"/>
                    <a:lumOff val="80000"/>
                  </a:schemeClr>
                </a:solidFill>
                <a:latin typeface="+mj-lt"/>
              </a:rPr>
              <a:t>), Troilus, The Captive Women (</a:t>
            </a:r>
            <a:r>
              <a:rPr lang="en-US" sz="2200" i="1" dirty="0" err="1" smtClean="0">
                <a:solidFill>
                  <a:schemeClr val="bg1">
                    <a:lumMod val="20000"/>
                    <a:lumOff val="80000"/>
                  </a:schemeClr>
                </a:solidFill>
                <a:latin typeface="+mj-lt"/>
              </a:rPr>
              <a:t>Aichmalotides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Palamedes</a:t>
            </a:r>
            <a:r>
              <a:rPr lang="en-US" sz="2200" i="1" dirty="0" smtClean="0">
                <a:solidFill>
                  <a:schemeClr val="bg1">
                    <a:lumMod val="20000"/>
                    <a:lumOff val="80000"/>
                  </a:schemeClr>
                </a:solidFill>
                <a:latin typeface="+mj-lt"/>
              </a:rPr>
              <a:t>, The Arrival of </a:t>
            </a:r>
            <a:r>
              <a:rPr lang="en-US" sz="2200" i="1" dirty="0" err="1" smtClean="0">
                <a:solidFill>
                  <a:schemeClr val="bg1">
                    <a:lumMod val="20000"/>
                    <a:lumOff val="80000"/>
                  </a:schemeClr>
                </a:solidFill>
                <a:latin typeface="+mj-lt"/>
              </a:rPr>
              <a:t>Nauplius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Nauplios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Katapleon</a:t>
            </a:r>
            <a:r>
              <a:rPr lang="en-US" sz="2200" i="1" dirty="0" smtClean="0">
                <a:solidFill>
                  <a:schemeClr val="bg1">
                    <a:lumMod val="20000"/>
                    <a:lumOff val="80000"/>
                  </a:schemeClr>
                </a:solidFill>
                <a:latin typeface="+mj-lt"/>
              </a:rPr>
              <a:t>)</a:t>
            </a:r>
          </a:p>
          <a:p>
            <a:r>
              <a:rPr lang="en-US" sz="2200" i="1" dirty="0" err="1" smtClean="0">
                <a:solidFill>
                  <a:schemeClr val="bg1">
                    <a:lumMod val="20000"/>
                    <a:lumOff val="80000"/>
                  </a:schemeClr>
                </a:solidFill>
                <a:latin typeface="+mj-lt"/>
              </a:rPr>
              <a:t>Aethiopis</a:t>
            </a:r>
            <a:r>
              <a:rPr lang="en-US" sz="2200" i="1" dirty="0" smtClean="0">
                <a:solidFill>
                  <a:schemeClr val="bg1">
                    <a:lumMod val="20000"/>
                    <a:lumOff val="80000"/>
                  </a:schemeClr>
                </a:solidFill>
                <a:latin typeface="+mj-lt"/>
              </a:rPr>
              <a:t>: The Ethiopians (</a:t>
            </a:r>
            <a:r>
              <a:rPr lang="en-US" sz="2200" i="1" dirty="0" err="1" smtClean="0">
                <a:solidFill>
                  <a:schemeClr val="bg1">
                    <a:lumMod val="20000"/>
                    <a:lumOff val="80000"/>
                  </a:schemeClr>
                </a:solidFill>
                <a:latin typeface="+mj-lt"/>
              </a:rPr>
              <a:t>Aithiopes</a:t>
            </a:r>
            <a:r>
              <a:rPr lang="en-US" sz="2200" i="1" dirty="0" smtClean="0">
                <a:solidFill>
                  <a:schemeClr val="bg1">
                    <a:lumMod val="20000"/>
                    <a:lumOff val="80000"/>
                  </a:schemeClr>
                </a:solidFill>
                <a:latin typeface="+mj-lt"/>
              </a:rPr>
              <a:t>)</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81</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ΣΟΦΟΚΛΗΣ</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572000"/>
          </a:xfrm>
        </p:spPr>
        <p:txBody>
          <a:bodyPr/>
          <a:lstStyle/>
          <a:p>
            <a:r>
              <a:rPr lang="en-US" sz="2200" i="1" dirty="0" err="1" smtClean="0">
                <a:solidFill>
                  <a:schemeClr val="bg1">
                    <a:lumMod val="20000"/>
                    <a:lumOff val="80000"/>
                  </a:schemeClr>
                </a:solidFill>
                <a:latin typeface="+mj-lt"/>
              </a:rPr>
              <a:t>Ilias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parva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Iliou</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persus</a:t>
            </a:r>
            <a:r>
              <a:rPr lang="en-US" sz="2200" i="1" dirty="0" smtClean="0">
                <a:solidFill>
                  <a:schemeClr val="bg1">
                    <a:lumMod val="20000"/>
                    <a:lumOff val="80000"/>
                  </a:schemeClr>
                </a:solidFill>
                <a:latin typeface="+mj-lt"/>
              </a:rPr>
              <a:t>: Ajax, The </a:t>
            </a:r>
            <a:r>
              <a:rPr lang="en-US" sz="2200" i="1" dirty="0" err="1" smtClean="0">
                <a:solidFill>
                  <a:schemeClr val="bg1">
                    <a:lumMod val="20000"/>
                    <a:lumOff val="80000"/>
                  </a:schemeClr>
                </a:solidFill>
                <a:latin typeface="+mj-lt"/>
              </a:rPr>
              <a:t>Scyrians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Skyrioi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Eyrypylus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at Troy, The </a:t>
            </a:r>
            <a:r>
              <a:rPr lang="en-US" sz="2200" i="1" dirty="0" err="1" smtClean="0">
                <a:solidFill>
                  <a:schemeClr val="bg1">
                    <a:lumMod val="20000"/>
                    <a:lumOff val="80000"/>
                  </a:schemeClr>
                </a:solidFill>
                <a:latin typeface="+mj-lt"/>
              </a:rPr>
              <a:t>Laconian</a:t>
            </a:r>
            <a:r>
              <a:rPr lang="en-US" sz="2200" i="1" dirty="0" smtClean="0">
                <a:solidFill>
                  <a:schemeClr val="bg1">
                    <a:lumMod val="20000"/>
                    <a:lumOff val="80000"/>
                  </a:schemeClr>
                </a:solidFill>
                <a:latin typeface="+mj-lt"/>
              </a:rPr>
              <a:t> Women (</a:t>
            </a:r>
            <a:r>
              <a:rPr lang="en-US" sz="2200" i="1" dirty="0" err="1" smtClean="0">
                <a:solidFill>
                  <a:schemeClr val="bg1">
                    <a:lumMod val="20000"/>
                    <a:lumOff val="80000"/>
                  </a:schemeClr>
                </a:solidFill>
                <a:latin typeface="+mj-lt"/>
              </a:rPr>
              <a:t>Lakainai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Sinon</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Laocoon</a:t>
            </a:r>
            <a:r>
              <a:rPr lang="en-US" sz="2200" i="1" dirty="0" smtClean="0">
                <a:solidFill>
                  <a:schemeClr val="bg1">
                    <a:lumMod val="20000"/>
                    <a:lumOff val="80000"/>
                  </a:schemeClr>
                </a:solidFill>
                <a:latin typeface="+mj-lt"/>
              </a:rPr>
              <a:t>, Ajax the </a:t>
            </a:r>
            <a:r>
              <a:rPr lang="en-US" sz="2200" i="1" dirty="0" err="1" smtClean="0">
                <a:solidFill>
                  <a:schemeClr val="bg1">
                    <a:lumMod val="20000"/>
                    <a:lumOff val="80000"/>
                  </a:schemeClr>
                </a:solidFill>
                <a:latin typeface="+mj-lt"/>
              </a:rPr>
              <a:t>Locrian</a:t>
            </a:r>
            <a:r>
              <a:rPr lang="en-US" sz="2200" i="1" dirty="0" smtClean="0">
                <a:solidFill>
                  <a:schemeClr val="bg1">
                    <a:lumMod val="20000"/>
                    <a:lumOff val="80000"/>
                  </a:schemeClr>
                </a:solidFill>
                <a:latin typeface="+mj-lt"/>
              </a:rPr>
              <a:t> (Ajax </a:t>
            </a:r>
            <a:r>
              <a:rPr lang="en-US" sz="2200" i="1" dirty="0" err="1" smtClean="0">
                <a:solidFill>
                  <a:schemeClr val="bg1">
                    <a:lumMod val="20000"/>
                    <a:lumOff val="80000"/>
                  </a:schemeClr>
                </a:solidFill>
                <a:latin typeface="+mj-lt"/>
              </a:rPr>
              <a:t>Locros</a:t>
            </a:r>
            <a:r>
              <a:rPr lang="en-US" sz="2200" i="1" dirty="0" smtClean="0">
                <a:solidFill>
                  <a:schemeClr val="bg1">
                    <a:lumMod val="20000"/>
                    <a:lumOff val="80000"/>
                  </a:schemeClr>
                </a:solidFill>
                <a:latin typeface="+mj-lt"/>
              </a:rPr>
              <a:t>), The Sons of </a:t>
            </a:r>
            <a:r>
              <a:rPr lang="en-US" sz="2200" i="1" dirty="0" err="1" smtClean="0">
                <a:solidFill>
                  <a:schemeClr val="bg1">
                    <a:lumMod val="20000"/>
                    <a:lumOff val="80000"/>
                  </a:schemeClr>
                </a:solidFill>
                <a:latin typeface="+mj-lt"/>
              </a:rPr>
              <a:t>Antenor</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Antenoridai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Polyxene</a:t>
            </a:r>
            <a:r>
              <a:rPr lang="en-US" sz="2200" i="1" dirty="0" smtClean="0">
                <a:solidFill>
                  <a:schemeClr val="bg1">
                    <a:lumMod val="20000"/>
                    <a:lumOff val="80000"/>
                  </a:schemeClr>
                </a:solidFill>
                <a:latin typeface="+mj-lt"/>
              </a:rPr>
              <a:t> (in part).</a:t>
            </a:r>
          </a:p>
          <a:p>
            <a:r>
              <a:rPr lang="en-US" sz="2200" i="1" dirty="0" err="1" smtClean="0">
                <a:solidFill>
                  <a:schemeClr val="bg1">
                    <a:lumMod val="20000"/>
                    <a:lumOff val="80000"/>
                  </a:schemeClr>
                </a:solidFill>
                <a:latin typeface="+mj-lt"/>
              </a:rPr>
              <a:t>Nostoi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Polyxene</a:t>
            </a:r>
            <a:r>
              <a:rPr lang="en-US" sz="2200" i="1" dirty="0" smtClean="0">
                <a:solidFill>
                  <a:schemeClr val="bg1">
                    <a:lumMod val="20000"/>
                    <a:lumOff val="80000"/>
                  </a:schemeClr>
                </a:solidFill>
                <a:latin typeface="+mj-lt"/>
              </a:rPr>
              <a:t> (in part), </a:t>
            </a:r>
            <a:r>
              <a:rPr lang="en-US" sz="2200" i="1" dirty="0" err="1" smtClean="0">
                <a:solidFill>
                  <a:schemeClr val="bg1">
                    <a:lumMod val="20000"/>
                    <a:lumOff val="80000"/>
                  </a:schemeClr>
                </a:solidFill>
                <a:latin typeface="+mj-lt"/>
              </a:rPr>
              <a:t>Nauplius</a:t>
            </a:r>
            <a:r>
              <a:rPr lang="en-US" sz="2200" i="1" dirty="0" smtClean="0">
                <a:solidFill>
                  <a:schemeClr val="bg1">
                    <a:lumMod val="20000"/>
                    <a:lumOff val="80000"/>
                  </a:schemeClr>
                </a:solidFill>
                <a:latin typeface="+mj-lt"/>
              </a:rPr>
              <a:t> and the Beacon (</a:t>
            </a:r>
            <a:r>
              <a:rPr lang="en-US" sz="2200" i="1" dirty="0" err="1" smtClean="0">
                <a:solidFill>
                  <a:schemeClr val="bg1">
                    <a:lumMod val="20000"/>
                    <a:lumOff val="80000"/>
                  </a:schemeClr>
                </a:solidFill>
                <a:latin typeface="+mj-lt"/>
              </a:rPr>
              <a:t>Nauplios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Pyrkaeus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Teucer</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Peleus</a:t>
            </a:r>
            <a:r>
              <a:rPr lang="en-US" sz="2200" i="1" dirty="0" smtClean="0">
                <a:solidFill>
                  <a:schemeClr val="bg1">
                    <a:lumMod val="20000"/>
                    <a:lumOff val="80000"/>
                  </a:schemeClr>
                </a:solidFill>
                <a:latin typeface="+mj-lt"/>
              </a:rPr>
              <a:t>, Hermione, Electra, </a:t>
            </a:r>
            <a:r>
              <a:rPr lang="en-US" sz="2200" i="1" dirty="0" err="1" smtClean="0">
                <a:solidFill>
                  <a:schemeClr val="bg1">
                    <a:lumMod val="20000"/>
                    <a:lumOff val="80000"/>
                  </a:schemeClr>
                </a:solidFill>
                <a:latin typeface="+mj-lt"/>
              </a:rPr>
              <a:t>Erigone</a:t>
            </a:r>
            <a:endParaRPr lang="en-US"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Telegony</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Euryalus</a:t>
            </a:r>
            <a:r>
              <a:rPr lang="en-US" sz="2200" i="1" dirty="0" smtClean="0">
                <a:solidFill>
                  <a:schemeClr val="bg1">
                    <a:lumMod val="20000"/>
                    <a:lumOff val="80000"/>
                  </a:schemeClr>
                </a:solidFill>
                <a:latin typeface="+mj-lt"/>
              </a:rPr>
              <a:t>, Odysseus and the Fatal Spine (</a:t>
            </a:r>
            <a:r>
              <a:rPr lang="en-US" sz="2200" i="1" dirty="0" err="1" smtClean="0">
                <a:solidFill>
                  <a:schemeClr val="bg1">
                    <a:lumMod val="20000"/>
                    <a:lumOff val="80000"/>
                  </a:schemeClr>
                </a:solidFill>
                <a:latin typeface="+mj-lt"/>
              </a:rPr>
              <a:t>Oddyseus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Akanthoplex</a:t>
            </a:r>
            <a:r>
              <a:rPr lang="en-US" sz="2200" i="1" dirty="0" smtClean="0">
                <a:solidFill>
                  <a:schemeClr val="bg1">
                    <a:lumMod val="20000"/>
                    <a:lumOff val="80000"/>
                  </a:schemeClr>
                </a:solidFill>
                <a:latin typeface="+mj-lt"/>
              </a:rPr>
              <a:t>)</a:t>
            </a:r>
          </a:p>
          <a:p>
            <a:endParaRPr lang="en-US" sz="2200" i="1" dirty="0" smtClean="0">
              <a:solidFill>
                <a:schemeClr val="bg1">
                  <a:lumMod val="20000"/>
                  <a:lumOff val="80000"/>
                </a:schemeClr>
              </a:solidFill>
              <a:latin typeface="+mj-lt"/>
            </a:endParaRPr>
          </a:p>
          <a:p>
            <a:r>
              <a:rPr lang="el-GR" sz="2200" i="1" dirty="0" smtClean="0">
                <a:solidFill>
                  <a:schemeClr val="bg1">
                    <a:lumMod val="20000"/>
                    <a:lumOff val="80000"/>
                  </a:schemeClr>
                </a:solidFill>
                <a:latin typeface="+mj-lt"/>
              </a:rPr>
              <a:t>Αβέβαια: </a:t>
            </a:r>
            <a:r>
              <a:rPr lang="en-US" sz="2200" i="1" dirty="0" smtClean="0">
                <a:solidFill>
                  <a:schemeClr val="bg1">
                    <a:lumMod val="20000"/>
                    <a:lumOff val="80000"/>
                  </a:schemeClr>
                </a:solidFill>
                <a:latin typeface="+mj-lt"/>
              </a:rPr>
              <a:t>Andromache, Helen’s Wedding (</a:t>
            </a:r>
            <a:r>
              <a:rPr lang="en-US" sz="2200" i="1" dirty="0" err="1" smtClean="0">
                <a:solidFill>
                  <a:schemeClr val="bg1">
                    <a:lumMod val="20000"/>
                    <a:lumOff val="80000"/>
                  </a:schemeClr>
                </a:solidFill>
                <a:latin typeface="+mj-lt"/>
              </a:rPr>
              <a:t>Helenes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Gamos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Clytaemnestra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Priam</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Tyndareos</a:t>
            </a:r>
            <a:endParaRPr lang="en-US" sz="2200" i="1" dirty="0" smtClean="0">
              <a:solidFill>
                <a:schemeClr val="bg1">
                  <a:lumMod val="20000"/>
                  <a:lumOff val="80000"/>
                </a:schemeClr>
              </a:solidFill>
              <a:latin typeface="+mj-l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82</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ΕΥΡΙΠΙΔΗΣ</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848726"/>
          </a:xfrm>
        </p:spPr>
        <p:txBody>
          <a:bodyPr>
            <a:normAutofit lnSpcReduction="10000"/>
          </a:bodyPr>
          <a:lstStyle/>
          <a:p>
            <a:r>
              <a:rPr lang="en-US" sz="2200" i="1" dirty="0" err="1" smtClean="0">
                <a:solidFill>
                  <a:schemeClr val="bg1">
                    <a:lumMod val="20000"/>
                    <a:lumOff val="80000"/>
                  </a:schemeClr>
                </a:solidFill>
                <a:latin typeface="+mj-lt"/>
              </a:rPr>
              <a:t>Oedipodea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Chrysippus</a:t>
            </a:r>
            <a:r>
              <a:rPr lang="en-US" sz="2200" i="1" dirty="0" smtClean="0">
                <a:solidFill>
                  <a:schemeClr val="bg1">
                    <a:lumMod val="20000"/>
                    <a:lumOff val="80000"/>
                  </a:schemeClr>
                </a:solidFill>
                <a:latin typeface="+mj-lt"/>
              </a:rPr>
              <a:t>, Oedipus</a:t>
            </a:r>
          </a:p>
          <a:p>
            <a:r>
              <a:rPr lang="en-US" sz="2200" i="1" dirty="0" err="1" smtClean="0">
                <a:solidFill>
                  <a:schemeClr val="bg1">
                    <a:lumMod val="20000"/>
                    <a:lumOff val="80000"/>
                  </a:schemeClr>
                </a:solidFill>
                <a:latin typeface="+mj-lt"/>
              </a:rPr>
              <a:t>Thebaid</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Hypsipyle</a:t>
            </a:r>
            <a:r>
              <a:rPr lang="en-US" sz="2200" i="1" dirty="0" smtClean="0">
                <a:solidFill>
                  <a:schemeClr val="bg1">
                    <a:lumMod val="20000"/>
                    <a:lumOff val="80000"/>
                  </a:schemeClr>
                </a:solidFill>
                <a:latin typeface="+mj-lt"/>
              </a:rPr>
              <a:t>, The Phoenician Maidens, The Suppliants, </a:t>
            </a:r>
            <a:r>
              <a:rPr lang="en-US" sz="2200" i="1" dirty="0" err="1" smtClean="0">
                <a:solidFill>
                  <a:schemeClr val="bg1">
                    <a:lumMod val="20000"/>
                    <a:lumOff val="80000"/>
                  </a:schemeClr>
                </a:solidFill>
                <a:latin typeface="+mj-lt"/>
              </a:rPr>
              <a:t>Antigone</a:t>
            </a:r>
            <a:r>
              <a:rPr lang="en-US" sz="2200" i="1" dirty="0" smtClean="0">
                <a:solidFill>
                  <a:schemeClr val="bg1">
                    <a:lumMod val="20000"/>
                    <a:lumOff val="80000"/>
                  </a:schemeClr>
                </a:solidFill>
                <a:latin typeface="+mj-lt"/>
              </a:rPr>
              <a:t> </a:t>
            </a:r>
          </a:p>
          <a:p>
            <a:r>
              <a:rPr lang="en-US" sz="2200" i="1" dirty="0" err="1" smtClean="0">
                <a:solidFill>
                  <a:schemeClr val="bg1">
                    <a:lumMod val="20000"/>
                    <a:lumOff val="80000"/>
                  </a:schemeClr>
                </a:solidFill>
                <a:latin typeface="+mj-lt"/>
              </a:rPr>
              <a:t>Epigonoi</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κανένα</a:t>
            </a:r>
          </a:p>
          <a:p>
            <a:r>
              <a:rPr lang="en-US" sz="2200" i="1" dirty="0" err="1" smtClean="0">
                <a:solidFill>
                  <a:schemeClr val="bg1">
                    <a:lumMod val="20000"/>
                    <a:lumOff val="80000"/>
                  </a:schemeClr>
                </a:solidFill>
                <a:latin typeface="+mj-lt"/>
              </a:rPr>
              <a:t>Acmeonis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Alcmaon</a:t>
            </a:r>
            <a:r>
              <a:rPr lang="en-US" sz="2200" i="1" dirty="0" smtClean="0">
                <a:solidFill>
                  <a:schemeClr val="bg1">
                    <a:lumMod val="20000"/>
                    <a:lumOff val="80000"/>
                  </a:schemeClr>
                </a:solidFill>
                <a:latin typeface="+mj-lt"/>
              </a:rPr>
              <a:t> in Corinth, </a:t>
            </a:r>
            <a:r>
              <a:rPr lang="en-US" sz="2200" i="1" dirty="0" err="1" smtClean="0">
                <a:solidFill>
                  <a:schemeClr val="bg1">
                    <a:lumMod val="20000"/>
                    <a:lumOff val="80000"/>
                  </a:schemeClr>
                </a:solidFill>
                <a:latin typeface="+mj-lt"/>
              </a:rPr>
              <a:t>Alcmaon</a:t>
            </a:r>
            <a:r>
              <a:rPr lang="en-US" sz="2200" i="1" dirty="0" smtClean="0">
                <a:solidFill>
                  <a:schemeClr val="bg1">
                    <a:lumMod val="20000"/>
                    <a:lumOff val="80000"/>
                  </a:schemeClr>
                </a:solidFill>
                <a:latin typeface="+mj-lt"/>
              </a:rPr>
              <a:t> at </a:t>
            </a:r>
            <a:r>
              <a:rPr lang="en-US" sz="2200" i="1" dirty="0" err="1" smtClean="0">
                <a:solidFill>
                  <a:schemeClr val="bg1">
                    <a:lumMod val="20000"/>
                    <a:lumOff val="80000"/>
                  </a:schemeClr>
                </a:solidFill>
                <a:latin typeface="+mj-lt"/>
              </a:rPr>
              <a:t>Psophis</a:t>
            </a:r>
            <a:r>
              <a:rPr lang="en-US" sz="2200" i="1" dirty="0" smtClean="0">
                <a:solidFill>
                  <a:schemeClr val="bg1">
                    <a:lumMod val="20000"/>
                    <a:lumOff val="80000"/>
                  </a:schemeClr>
                </a:solidFill>
                <a:latin typeface="+mj-lt"/>
              </a:rPr>
              <a:t> </a:t>
            </a:r>
          </a:p>
          <a:p>
            <a:r>
              <a:rPr lang="en-US" sz="2200" i="1" dirty="0" err="1" smtClean="0">
                <a:solidFill>
                  <a:schemeClr val="bg1">
                    <a:lumMod val="20000"/>
                    <a:lumOff val="80000"/>
                  </a:schemeClr>
                </a:solidFill>
                <a:latin typeface="+mj-lt"/>
              </a:rPr>
              <a:t>Cypria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Alexandros</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Scyrians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Skyrioi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Telephus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Iphigeneia</a:t>
            </a:r>
            <a:r>
              <a:rPr lang="en-US" sz="2200" i="1" dirty="0" smtClean="0">
                <a:solidFill>
                  <a:schemeClr val="bg1">
                    <a:lumMod val="20000"/>
                    <a:lumOff val="80000"/>
                  </a:schemeClr>
                </a:solidFill>
                <a:latin typeface="+mj-lt"/>
              </a:rPr>
              <a:t> at Aulis, Tennes,74 </a:t>
            </a:r>
            <a:r>
              <a:rPr lang="en-US" sz="2200" i="1" dirty="0" err="1" smtClean="0">
                <a:solidFill>
                  <a:schemeClr val="bg1">
                    <a:lumMod val="20000"/>
                    <a:lumOff val="80000"/>
                  </a:schemeClr>
                </a:solidFill>
                <a:latin typeface="+mj-lt"/>
              </a:rPr>
              <a:t>Protesilaus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Palamedes</a:t>
            </a:r>
            <a:endParaRPr lang="en-US" sz="2200" i="1" dirty="0" smtClean="0">
              <a:solidFill>
                <a:schemeClr val="bg1">
                  <a:lumMod val="20000"/>
                  <a:lumOff val="80000"/>
                </a:schemeClr>
              </a:solidFill>
              <a:latin typeface="+mj-lt"/>
            </a:endParaRPr>
          </a:p>
          <a:p>
            <a:r>
              <a:rPr lang="el-GR" sz="2200" i="1" dirty="0" smtClean="0">
                <a:solidFill>
                  <a:schemeClr val="bg1">
                    <a:lumMod val="20000"/>
                    <a:lumOff val="80000"/>
                  </a:schemeClr>
                </a:solidFill>
                <a:latin typeface="+mj-lt"/>
              </a:rPr>
              <a:t>Α</a:t>
            </a:r>
            <a:r>
              <a:rPr lang="en-US" sz="2200" i="1" dirty="0" err="1" smtClean="0">
                <a:solidFill>
                  <a:schemeClr val="bg1">
                    <a:lumMod val="20000"/>
                    <a:lumOff val="80000"/>
                  </a:schemeClr>
                </a:solidFill>
                <a:latin typeface="+mj-lt"/>
              </a:rPr>
              <a:t>ethiopis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κανένα</a:t>
            </a:r>
          </a:p>
          <a:p>
            <a:r>
              <a:rPr lang="en-US" sz="2200" i="1" dirty="0" err="1" smtClean="0">
                <a:solidFill>
                  <a:schemeClr val="bg1">
                    <a:lumMod val="20000"/>
                    <a:lumOff val="80000"/>
                  </a:schemeClr>
                </a:solidFill>
                <a:latin typeface="+mj-lt"/>
              </a:rPr>
              <a:t>Ilias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parva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Iliou</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persis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Epeiuss</a:t>
            </a:r>
            <a:r>
              <a:rPr lang="en-US" sz="2200" i="1" dirty="0" smtClean="0">
                <a:solidFill>
                  <a:schemeClr val="bg1">
                    <a:lumMod val="20000"/>
                    <a:lumOff val="80000"/>
                  </a:schemeClr>
                </a:solidFill>
                <a:latin typeface="+mj-lt"/>
              </a:rPr>
              <a:t>, Hecuba </a:t>
            </a:r>
          </a:p>
          <a:p>
            <a:r>
              <a:rPr lang="en-US" sz="2200" i="1" dirty="0" err="1" smtClean="0">
                <a:solidFill>
                  <a:schemeClr val="bg1">
                    <a:lumMod val="20000"/>
                    <a:lumOff val="80000"/>
                  </a:schemeClr>
                </a:solidFill>
                <a:latin typeface="+mj-lt"/>
              </a:rPr>
              <a:t>Nostoi</a:t>
            </a:r>
            <a:r>
              <a:rPr lang="en-US" sz="2200" i="1" dirty="0" smtClean="0">
                <a:solidFill>
                  <a:schemeClr val="bg1">
                    <a:lumMod val="20000"/>
                    <a:lumOff val="80000"/>
                  </a:schemeClr>
                </a:solidFill>
                <a:latin typeface="+mj-lt"/>
              </a:rPr>
              <a:t>: The Trojan Women, Helen, Electra, Orestes, Andromache </a:t>
            </a:r>
          </a:p>
          <a:p>
            <a:r>
              <a:rPr lang="en-US" sz="2200" i="1" dirty="0" err="1" smtClean="0">
                <a:solidFill>
                  <a:schemeClr val="bg1">
                    <a:lumMod val="20000"/>
                    <a:lumOff val="80000"/>
                  </a:schemeClr>
                </a:solidFill>
                <a:latin typeface="+mj-lt"/>
              </a:rPr>
              <a:t>Telegony</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κανένα</a:t>
            </a:r>
            <a:endParaRPr lang="en-US" sz="2200" i="1" dirty="0" smtClean="0">
              <a:solidFill>
                <a:schemeClr val="bg1">
                  <a:lumMod val="20000"/>
                  <a:lumOff val="80000"/>
                </a:schemeClr>
              </a:solidFill>
              <a:latin typeface="+mj-l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83</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ΚΑΤΩΤΕΡΟΙ ΤΡΑΓΙΚΟΙ</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600200"/>
            <a:ext cx="11502190" cy="4848726"/>
          </a:xfrm>
        </p:spPr>
        <p:txBody>
          <a:bodyPr>
            <a:normAutofit/>
          </a:bodyPr>
          <a:lstStyle/>
          <a:p>
            <a:r>
              <a:rPr lang="en-US" sz="2200" i="1" dirty="0" err="1" smtClean="0">
                <a:solidFill>
                  <a:schemeClr val="bg1">
                    <a:lumMod val="20000"/>
                    <a:lumOff val="80000"/>
                  </a:schemeClr>
                </a:solidFill>
                <a:latin typeface="+mj-lt"/>
              </a:rPr>
              <a:t>Phrynichus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cf.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13 (Troilus) </a:t>
            </a:r>
            <a:endParaRPr lang="el-GR" sz="2200" i="1" dirty="0" smtClean="0">
              <a:solidFill>
                <a:schemeClr val="bg1">
                  <a:lumMod val="20000"/>
                  <a:lumOff val="80000"/>
                </a:schemeClr>
              </a:solidFill>
              <a:latin typeface="+mj-lt"/>
            </a:endParaRPr>
          </a:p>
          <a:p>
            <a:r>
              <a:rPr lang="en-US" sz="2200" i="1" dirty="0" smtClean="0">
                <a:solidFill>
                  <a:schemeClr val="bg1">
                    <a:lumMod val="20000"/>
                    <a:lumOff val="80000"/>
                  </a:schemeClr>
                </a:solidFill>
                <a:latin typeface="+mj-lt"/>
              </a:rPr>
              <a:t>Aristarchus of </a:t>
            </a:r>
            <a:r>
              <a:rPr lang="en-US" sz="2200" i="1" dirty="0" err="1" smtClean="0">
                <a:solidFill>
                  <a:schemeClr val="bg1">
                    <a:lumMod val="20000"/>
                    <a:lumOff val="80000"/>
                  </a:schemeClr>
                </a:solidFill>
                <a:latin typeface="+mj-lt"/>
              </a:rPr>
              <a:t>Tegea</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Thebes: cf.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5 (</a:t>
            </a:r>
            <a:r>
              <a:rPr lang="en-US" sz="2200" i="1" dirty="0" err="1" smtClean="0">
                <a:solidFill>
                  <a:schemeClr val="bg1">
                    <a:lumMod val="20000"/>
                    <a:lumOff val="80000"/>
                  </a:schemeClr>
                </a:solidFill>
                <a:latin typeface="+mj-lt"/>
              </a:rPr>
              <a:t>Parthenopaeus</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smtClean="0">
                <a:solidFill>
                  <a:schemeClr val="bg1">
                    <a:lumMod val="20000"/>
                    <a:lumOff val="80000"/>
                  </a:schemeClr>
                </a:solidFill>
                <a:latin typeface="+mj-lt"/>
              </a:rPr>
              <a:t>Euripides the Younger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a:t>
            </a:r>
            <a:r>
              <a:rPr lang="en-US" sz="2200" i="1" dirty="0" err="1" smtClean="0">
                <a:solidFill>
                  <a:schemeClr val="bg1">
                    <a:lumMod val="20000"/>
                    <a:lumOff val="80000"/>
                  </a:schemeClr>
                </a:solidFill>
                <a:latin typeface="+mj-lt"/>
              </a:rPr>
              <a:t>Polyxene</a:t>
            </a:r>
            <a:r>
              <a:rPr lang="en-US" sz="2200" i="1" dirty="0" smtClean="0">
                <a:solidFill>
                  <a:schemeClr val="bg1">
                    <a:lumMod val="20000"/>
                    <a:lumOff val="80000"/>
                  </a:schemeClr>
                </a:solidFill>
                <a:latin typeface="+mj-lt"/>
              </a:rPr>
              <a:t>, Orestes</a:t>
            </a:r>
            <a:endParaRPr lang="el-GR" sz="2200" i="1" dirty="0" smtClean="0">
              <a:solidFill>
                <a:schemeClr val="bg1">
                  <a:lumMod val="20000"/>
                  <a:lumOff val="80000"/>
                </a:schemeClr>
              </a:solidFill>
              <a:latin typeface="+mj-lt"/>
            </a:endParaRPr>
          </a:p>
          <a:p>
            <a:r>
              <a:rPr lang="en-US" sz="2200" i="1" dirty="0" smtClean="0">
                <a:solidFill>
                  <a:schemeClr val="bg1">
                    <a:lumMod val="20000"/>
                    <a:lumOff val="80000"/>
                  </a:schemeClr>
                </a:solidFill>
                <a:latin typeface="+mj-lt"/>
              </a:rPr>
              <a:t>Ion of Chios</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Troy: The Watchmen (</a:t>
            </a:r>
            <a:r>
              <a:rPr lang="en-US" sz="2200" i="1" dirty="0" err="1" smtClean="0">
                <a:solidFill>
                  <a:schemeClr val="bg1">
                    <a:lumMod val="20000"/>
                    <a:lumOff val="80000"/>
                  </a:schemeClr>
                </a:solidFill>
                <a:latin typeface="+mj-lt"/>
              </a:rPr>
              <a:t>Phrouroi</a:t>
            </a:r>
            <a:r>
              <a:rPr lang="en-US" sz="2200" i="1" dirty="0" smtClean="0">
                <a:solidFill>
                  <a:schemeClr val="bg1">
                    <a:lumMod val="20000"/>
                    <a:lumOff val="80000"/>
                  </a:schemeClr>
                </a:solidFill>
                <a:latin typeface="+mj-lt"/>
              </a:rPr>
              <a:t>),</a:t>
            </a:r>
            <a:r>
              <a:rPr lang="en-US" sz="2200" i="1" dirty="0" err="1" smtClean="0">
                <a:solidFill>
                  <a:schemeClr val="bg1">
                    <a:lumMod val="20000"/>
                    <a:lumOff val="80000"/>
                  </a:schemeClr>
                </a:solidFill>
                <a:latin typeface="+mj-lt"/>
              </a:rPr>
              <a:t>Teucer</a:t>
            </a:r>
            <a:r>
              <a:rPr lang="en-US" sz="2200" i="1" dirty="0" smtClean="0">
                <a:solidFill>
                  <a:schemeClr val="bg1">
                    <a:lumMod val="20000"/>
                    <a:lumOff val="80000"/>
                  </a:schemeClr>
                </a:solidFill>
                <a:latin typeface="+mj-lt"/>
              </a:rPr>
              <a:t>, Agamemnon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n-US" sz="2200" i="1" dirty="0" smtClean="0">
                <a:solidFill>
                  <a:schemeClr val="bg1">
                    <a:lumMod val="20000"/>
                    <a:lumOff val="80000"/>
                  </a:schemeClr>
                </a:solidFill>
                <a:latin typeface="+mj-lt"/>
              </a:rPr>
              <a:t>Uncertain: The </a:t>
            </a:r>
            <a:r>
              <a:rPr lang="en-US" sz="2200" i="1" dirty="0" err="1" smtClean="0">
                <a:solidFill>
                  <a:schemeClr val="bg1">
                    <a:lumMod val="20000"/>
                    <a:lumOff val="80000"/>
                  </a:schemeClr>
                </a:solidFill>
                <a:latin typeface="+mj-lt"/>
              </a:rPr>
              <a:t>Argives</a:t>
            </a:r>
            <a:r>
              <a:rPr lang="en-US" sz="2200" i="1" dirty="0" smtClean="0">
                <a:solidFill>
                  <a:schemeClr val="bg1">
                    <a:lumMod val="20000"/>
                    <a:lumOff val="80000"/>
                  </a:schemeClr>
                </a:solidFill>
                <a:latin typeface="+mj-lt"/>
              </a:rPr>
              <a:t> </a:t>
            </a:r>
          </a:p>
          <a:p>
            <a:r>
              <a:rPr lang="en-US" sz="2200" i="1" dirty="0" err="1" smtClean="0">
                <a:solidFill>
                  <a:schemeClr val="bg1">
                    <a:lumMod val="20000"/>
                    <a:lumOff val="80000"/>
                  </a:schemeClr>
                </a:solidFill>
                <a:latin typeface="+mj-lt"/>
              </a:rPr>
              <a:t>Achaeus</a:t>
            </a:r>
            <a:r>
              <a:rPr lang="en-US" sz="2200" i="1" dirty="0" smtClean="0">
                <a:solidFill>
                  <a:schemeClr val="bg1">
                    <a:lumMod val="20000"/>
                    <a:lumOff val="80000"/>
                  </a:schemeClr>
                </a:solidFill>
                <a:latin typeface="+mj-lt"/>
              </a:rPr>
              <a:t> I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Oedipus, </a:t>
            </a:r>
            <a:r>
              <a:rPr lang="en-US" sz="2200" i="1" dirty="0" err="1" smtClean="0">
                <a:solidFill>
                  <a:schemeClr val="bg1">
                    <a:lumMod val="20000"/>
                    <a:lumOff val="80000"/>
                  </a:schemeClr>
                </a:solidFill>
                <a:latin typeface="+mj-lt"/>
              </a:rPr>
              <a:t>Adrastus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Alcmaon</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Alphesiboea</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Troy: Momus (?), </a:t>
            </a:r>
            <a:r>
              <a:rPr lang="en-US" sz="2200" i="1" dirty="0" err="1" smtClean="0">
                <a:solidFill>
                  <a:schemeClr val="bg1">
                    <a:lumMod val="20000"/>
                    <a:lumOff val="80000"/>
                  </a:schemeClr>
                </a:solidFill>
                <a:latin typeface="+mj-lt"/>
              </a:rPr>
              <a:t>Cycnus</a:t>
            </a:r>
            <a:r>
              <a:rPr lang="en-US" sz="2200" i="1" dirty="0" smtClean="0">
                <a:solidFill>
                  <a:schemeClr val="bg1">
                    <a:lumMod val="20000"/>
                    <a:lumOff val="80000"/>
                  </a:schemeClr>
                </a:solidFill>
                <a:latin typeface="+mj-lt"/>
              </a:rPr>
              <a:t> (?),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Iophon</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Troy: </a:t>
            </a:r>
            <a:r>
              <a:rPr lang="en-US" sz="2200" i="1" dirty="0" err="1" smtClean="0">
                <a:solidFill>
                  <a:schemeClr val="bg1">
                    <a:lumMod val="20000"/>
                    <a:lumOff val="80000"/>
                  </a:schemeClr>
                </a:solidFill>
                <a:latin typeface="+mj-lt"/>
              </a:rPr>
              <a:t>Telephus</a:t>
            </a:r>
            <a:r>
              <a:rPr lang="en-US" sz="2200" i="1" dirty="0" smtClean="0">
                <a:solidFill>
                  <a:schemeClr val="bg1">
                    <a:lumMod val="20000"/>
                    <a:lumOff val="80000"/>
                  </a:schemeClr>
                </a:solidFill>
                <a:latin typeface="+mj-lt"/>
              </a:rPr>
              <a:t>, the</a:t>
            </a:r>
            <a:r>
              <a:rPr lang="el-GR"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Iliou</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persis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Iliou</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persis</a:t>
            </a:r>
            <a:r>
              <a:rPr lang="en-US" sz="2200" i="1" dirty="0" smtClean="0">
                <a:solidFill>
                  <a:schemeClr val="bg1">
                    <a:lumMod val="20000"/>
                    <a:lumOff val="80000"/>
                  </a:schemeClr>
                </a:solidFill>
                <a:latin typeface="+mj-lt"/>
              </a:rPr>
              <a:t>)</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Philocles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Oedipus; cf. </a:t>
            </a:r>
            <a:r>
              <a:rPr lang="en-US" sz="2200" i="1" dirty="0" err="1" smtClean="0">
                <a:solidFill>
                  <a:schemeClr val="bg1">
                    <a:lumMod val="20000"/>
                    <a:lumOff val="80000"/>
                  </a:schemeClr>
                </a:solidFill>
                <a:latin typeface="+mj-lt"/>
              </a:rPr>
              <a:t>alsoTrGF</a:t>
            </a:r>
            <a:r>
              <a:rPr lang="en-US" sz="2200" i="1" dirty="0" smtClean="0">
                <a:solidFill>
                  <a:schemeClr val="bg1">
                    <a:lumMod val="20000"/>
                    <a:lumOff val="80000"/>
                  </a:schemeClr>
                </a:solidFill>
                <a:latin typeface="+mj-lt"/>
              </a:rPr>
              <a:t> F 3 (</a:t>
            </a:r>
            <a:r>
              <a:rPr lang="en-US" sz="2200" i="1" dirty="0" err="1" smtClean="0">
                <a:solidFill>
                  <a:schemeClr val="bg1">
                    <a:lumMod val="20000"/>
                    <a:lumOff val="80000"/>
                  </a:schemeClr>
                </a:solidFill>
                <a:latin typeface="+mj-lt"/>
              </a:rPr>
              <a:t>Parthenopaeus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Troy: </a:t>
            </a:r>
            <a:r>
              <a:rPr lang="en-US" sz="2200" i="1" dirty="0" err="1" smtClean="0">
                <a:solidFill>
                  <a:schemeClr val="bg1">
                    <a:lumMod val="20000"/>
                    <a:lumOff val="80000"/>
                  </a:schemeClr>
                </a:solidFill>
                <a:latin typeface="+mj-lt"/>
              </a:rPr>
              <a:t>Priam</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Nauplius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Erigone</a:t>
            </a:r>
            <a:r>
              <a:rPr lang="en-US" sz="2200" i="1" dirty="0" smtClean="0">
                <a:solidFill>
                  <a:schemeClr val="bg1">
                    <a:lumMod val="20000"/>
                    <a:lumOff val="80000"/>
                  </a:schemeClr>
                </a:solidFill>
                <a:latin typeface="+mj-lt"/>
              </a:rPr>
              <a:t>; cf. also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2 (Hermione) </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84</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ΚΑΤΩΤΕΡΟΙ ΤΡΑΓΙΚΟΙ</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371600"/>
            <a:ext cx="11502190" cy="5197642"/>
          </a:xfrm>
        </p:spPr>
        <p:txBody>
          <a:bodyPr>
            <a:normAutofit lnSpcReduction="10000"/>
          </a:bodyPr>
          <a:lstStyle/>
          <a:p>
            <a:r>
              <a:rPr lang="en-US" sz="2200" i="1" dirty="0" err="1" smtClean="0">
                <a:solidFill>
                  <a:schemeClr val="bg1">
                    <a:lumMod val="20000"/>
                    <a:lumOff val="80000"/>
                  </a:schemeClr>
                </a:solidFill>
                <a:latin typeface="+mj-lt"/>
              </a:rPr>
              <a:t>Theognis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cf.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2 (Hermione)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Xenocles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I Thebes: Oedipus</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Nicomachus</a:t>
            </a:r>
            <a:r>
              <a:rPr lang="en-US" sz="2200" i="1" dirty="0" smtClean="0">
                <a:solidFill>
                  <a:schemeClr val="bg1">
                    <a:lumMod val="20000"/>
                    <a:lumOff val="80000"/>
                  </a:schemeClr>
                </a:solidFill>
                <a:latin typeface="+mj-lt"/>
              </a:rPr>
              <a:t> I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Oedipus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Callistratus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Amphilochus</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Agathon</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Alcmaon</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a:t>
            </a:r>
            <a:r>
              <a:rPr lang="en-US" sz="2200" i="1" dirty="0" err="1" smtClean="0">
                <a:solidFill>
                  <a:schemeClr val="bg1">
                    <a:lumMod val="20000"/>
                    <a:lumOff val="80000"/>
                  </a:schemeClr>
                </a:solidFill>
                <a:latin typeface="+mj-lt"/>
              </a:rPr>
              <a:t>Telephus</a:t>
            </a:r>
            <a:r>
              <a:rPr lang="en-US" sz="2200" i="1" dirty="0" smtClean="0">
                <a:solidFill>
                  <a:schemeClr val="bg1">
                    <a:lumMod val="20000"/>
                    <a:lumOff val="80000"/>
                  </a:schemeClr>
                </a:solidFill>
                <a:latin typeface="+mj-lt"/>
              </a:rPr>
              <a:t>; cf. </a:t>
            </a:r>
            <a:r>
              <a:rPr lang="en-US" sz="2200" i="1" dirty="0" err="1" smtClean="0">
                <a:solidFill>
                  <a:schemeClr val="bg1">
                    <a:lumMod val="20000"/>
                    <a:lumOff val="80000"/>
                  </a:schemeClr>
                </a:solidFill>
                <a:latin typeface="+mj-lt"/>
              </a:rPr>
              <a:t>alsoTrGF</a:t>
            </a:r>
            <a:r>
              <a:rPr lang="en-US" sz="2200" i="1" dirty="0" smtClean="0">
                <a:solidFill>
                  <a:schemeClr val="bg1">
                    <a:lumMod val="20000"/>
                    <a:lumOff val="80000"/>
                  </a:schemeClr>
                </a:solidFill>
                <a:latin typeface="+mj-lt"/>
              </a:rPr>
              <a:t> F 17 (</a:t>
            </a:r>
            <a:r>
              <a:rPr lang="en-US" sz="2200" i="1" dirty="0" err="1" smtClean="0">
                <a:solidFill>
                  <a:schemeClr val="bg1">
                    <a:lumMod val="20000"/>
                    <a:lumOff val="80000"/>
                  </a:schemeClr>
                </a:solidFill>
                <a:latin typeface="+mj-lt"/>
              </a:rPr>
              <a:t>Pylades</a:t>
            </a:r>
            <a:r>
              <a:rPr lang="en-US" sz="2200" i="1" dirty="0" smtClean="0">
                <a:solidFill>
                  <a:schemeClr val="bg1">
                    <a:lumMod val="20000"/>
                    <a:lumOff val="80000"/>
                  </a:schemeClr>
                </a:solidFill>
                <a:latin typeface="+mj-lt"/>
              </a:rPr>
              <a:t>)</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Meletus</a:t>
            </a:r>
            <a:r>
              <a:rPr lang="en-US" sz="2200" i="1" dirty="0" smtClean="0">
                <a:solidFill>
                  <a:schemeClr val="bg1">
                    <a:lumMod val="20000"/>
                    <a:lumOff val="80000"/>
                  </a:schemeClr>
                </a:solidFill>
                <a:latin typeface="+mj-lt"/>
              </a:rPr>
              <a:t> II</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Thebes: </a:t>
            </a:r>
            <a:r>
              <a:rPr lang="en-US" sz="2200" i="1" dirty="0" err="1" smtClean="0">
                <a:solidFill>
                  <a:schemeClr val="bg1">
                    <a:lumMod val="20000"/>
                    <a:lumOff val="80000"/>
                  </a:schemeClr>
                </a:solidFill>
                <a:latin typeface="+mj-lt"/>
              </a:rPr>
              <a:t>Oedipodea</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tetralogy</a:t>
            </a:r>
            <a:r>
              <a:rPr lang="en-US" sz="2200" i="1" dirty="0" smtClean="0">
                <a:solidFill>
                  <a:schemeClr val="bg1">
                    <a:lumMod val="20000"/>
                    <a:lumOff val="80000"/>
                  </a:schemeClr>
                </a:solidFill>
                <a:latin typeface="+mj-lt"/>
              </a:rPr>
              <a:t>) </a:t>
            </a:r>
          </a:p>
          <a:p>
            <a:r>
              <a:rPr lang="en-US" sz="2200" i="1" dirty="0" smtClean="0">
                <a:solidFill>
                  <a:schemeClr val="bg1">
                    <a:lumMod val="20000"/>
                    <a:lumOff val="80000"/>
                  </a:schemeClr>
                </a:solidFill>
                <a:latin typeface="+mj-lt"/>
              </a:rPr>
              <a:t>Antiphon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Andromache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Timotheus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Alcmaon</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Alphesiboea</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Astydamas</a:t>
            </a:r>
            <a:r>
              <a:rPr lang="en-US" sz="2200" i="1" dirty="0" smtClean="0">
                <a:solidFill>
                  <a:schemeClr val="bg1">
                    <a:lumMod val="20000"/>
                    <a:lumOff val="80000"/>
                  </a:schemeClr>
                </a:solidFill>
                <a:latin typeface="+mj-lt"/>
              </a:rPr>
              <a:t> II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Parthenopaeus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Antigone</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Epigonoi</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Alcmeon</a:t>
            </a:r>
            <a:r>
              <a:rPr lang="en-US" sz="2200" i="1" dirty="0" smtClean="0">
                <a:solidFill>
                  <a:schemeClr val="bg1">
                    <a:lumMod val="20000"/>
                    <a:lumOff val="80000"/>
                  </a:schemeClr>
                </a:solidFill>
                <a:latin typeface="+mj-lt"/>
              </a:rPr>
              <a:t> </a:t>
            </a:r>
            <a:r>
              <a:rPr lang="el-GR" sz="2200" dirty="0" smtClean="0">
                <a:solidFill>
                  <a:schemeClr val="bg1">
                    <a:lumMod val="20000"/>
                    <a:lumOff val="80000"/>
                  </a:schemeClr>
                </a:solidFill>
                <a:latin typeface="+mj-lt"/>
              </a:rPr>
              <a:t/>
            </a:r>
            <a:br>
              <a:rPr lang="el-GR" sz="2200" dirty="0" smtClean="0">
                <a:solidFill>
                  <a:schemeClr val="bg1">
                    <a:lumMod val="20000"/>
                    <a:lumOff val="80000"/>
                  </a:schemeClr>
                </a:solidFill>
                <a:latin typeface="+mj-lt"/>
              </a:rPr>
            </a:br>
            <a:r>
              <a:rPr lang="el-GR" sz="2200" dirty="0" smtClean="0">
                <a:solidFill>
                  <a:schemeClr val="bg1">
                    <a:lumMod val="20000"/>
                    <a:lumOff val="80000"/>
                  </a:schemeClr>
                </a:solidFill>
                <a:latin typeface="+mj-lt"/>
              </a:rPr>
              <a:t>:</a:t>
            </a:r>
            <a:r>
              <a:rPr lang="en-US" sz="2200" dirty="0" smtClean="0">
                <a:solidFill>
                  <a:schemeClr val="bg1">
                    <a:lumMod val="20000"/>
                    <a:lumOff val="80000"/>
                  </a:schemeClr>
                </a:solidFill>
                <a:latin typeface="+mj-lt"/>
              </a:rPr>
              <a:t>Troy: </a:t>
            </a:r>
            <a:r>
              <a:rPr lang="en-US" sz="2200" dirty="0" err="1" smtClean="0">
                <a:solidFill>
                  <a:schemeClr val="bg1">
                    <a:lumMod val="20000"/>
                    <a:lumOff val="80000"/>
                  </a:schemeClr>
                </a:solidFill>
                <a:latin typeface="+mj-lt"/>
              </a:rPr>
              <a:t>Palamedes</a:t>
            </a:r>
            <a:r>
              <a:rPr lang="en-US" sz="2200" dirty="0" smtClean="0">
                <a:solidFill>
                  <a:schemeClr val="bg1">
                    <a:lumMod val="20000"/>
                    <a:lumOff val="80000"/>
                  </a:schemeClr>
                </a:solidFill>
                <a:latin typeface="+mj-lt"/>
              </a:rPr>
              <a:t>, </a:t>
            </a:r>
            <a:r>
              <a:rPr lang="en-US" sz="2200" dirty="0" err="1" smtClean="0">
                <a:solidFill>
                  <a:schemeClr val="bg1">
                    <a:lumMod val="20000"/>
                    <a:lumOff val="80000"/>
                  </a:schemeClr>
                </a:solidFill>
                <a:latin typeface="+mj-lt"/>
              </a:rPr>
              <a:t>Nauplius</a:t>
            </a:r>
            <a:r>
              <a:rPr lang="en-US" sz="2200" dirty="0" smtClean="0">
                <a:solidFill>
                  <a:schemeClr val="bg1">
                    <a:lumMod val="20000"/>
                    <a:lumOff val="80000"/>
                  </a:schemeClr>
                </a:solidFill>
                <a:latin typeface="+mj-lt"/>
              </a:rPr>
              <a:t>, The Madness of Ajax (</a:t>
            </a:r>
            <a:r>
              <a:rPr lang="en-US" sz="2200" dirty="0" err="1" smtClean="0">
                <a:solidFill>
                  <a:schemeClr val="bg1">
                    <a:lumMod val="20000"/>
                    <a:lumOff val="80000"/>
                  </a:schemeClr>
                </a:solidFill>
                <a:latin typeface="+mj-lt"/>
              </a:rPr>
              <a:t>Aiax</a:t>
            </a:r>
            <a:r>
              <a:rPr lang="en-US" sz="2200" dirty="0" smtClean="0">
                <a:solidFill>
                  <a:schemeClr val="bg1">
                    <a:lumMod val="20000"/>
                    <a:lumOff val="80000"/>
                  </a:schemeClr>
                </a:solidFill>
                <a:latin typeface="+mj-lt"/>
              </a:rPr>
              <a:t> </a:t>
            </a:r>
            <a:r>
              <a:rPr lang="en-US" sz="2200" dirty="0" err="1" smtClean="0">
                <a:solidFill>
                  <a:schemeClr val="bg1">
                    <a:lumMod val="20000"/>
                    <a:lumOff val="80000"/>
                  </a:schemeClr>
                </a:solidFill>
                <a:latin typeface="+mj-lt"/>
              </a:rPr>
              <a:t>Mainomenos</a:t>
            </a:r>
            <a:r>
              <a:rPr lang="en-US" sz="2200" dirty="0" smtClean="0">
                <a:solidFill>
                  <a:schemeClr val="bg1">
                    <a:lumMod val="20000"/>
                    <a:lumOff val="80000"/>
                  </a:schemeClr>
                </a:solidFill>
                <a:latin typeface="+mj-lt"/>
              </a:rPr>
              <a:t>) </a:t>
            </a: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85</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ΚΑΤΩΤΕΡΟΙ ΤΡΑΓΙΚΟΙ</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371600"/>
            <a:ext cx="11502190" cy="5197642"/>
          </a:xfrm>
        </p:spPr>
        <p:txBody>
          <a:bodyPr>
            <a:normAutofit/>
          </a:bodyPr>
          <a:lstStyle/>
          <a:p>
            <a:r>
              <a:rPr lang="en-US" sz="2200" i="1" dirty="0" smtClean="0">
                <a:solidFill>
                  <a:schemeClr val="bg1">
                    <a:lumMod val="20000"/>
                    <a:lumOff val="80000"/>
                  </a:schemeClr>
                </a:solidFill>
                <a:latin typeface="+mj-lt"/>
              </a:rPr>
              <a:t>Ps.-</a:t>
            </a:r>
            <a:r>
              <a:rPr lang="en-US" sz="2200" i="1" dirty="0" err="1" smtClean="0">
                <a:solidFill>
                  <a:schemeClr val="bg1">
                    <a:lumMod val="20000"/>
                    <a:lumOff val="80000"/>
                  </a:schemeClr>
                </a:solidFill>
                <a:latin typeface="+mj-lt"/>
              </a:rPr>
              <a:t>Apollodorus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The Greeks (Hellenes) (?), The Fatal Spine (</a:t>
            </a:r>
            <a:r>
              <a:rPr lang="en-US" sz="2200" i="1" dirty="0" err="1" smtClean="0">
                <a:solidFill>
                  <a:schemeClr val="bg1">
                    <a:lumMod val="20000"/>
                    <a:lumOff val="80000"/>
                  </a:schemeClr>
                </a:solidFill>
                <a:latin typeface="+mj-lt"/>
              </a:rPr>
              <a:t>Akanthopl</a:t>
            </a:r>
            <a:r>
              <a:rPr lang="el-GR" sz="2200" i="1" dirty="0" smtClean="0">
                <a:solidFill>
                  <a:schemeClr val="bg1">
                    <a:lumMod val="20000"/>
                    <a:lumOff val="80000"/>
                  </a:schemeClr>
                </a:solidFill>
                <a:latin typeface="+mj-lt"/>
              </a:rPr>
              <a:t>Λ</a:t>
            </a:r>
            <a:r>
              <a:rPr lang="en-US" sz="2200" i="1" dirty="0" smtClean="0">
                <a:solidFill>
                  <a:schemeClr val="bg1">
                    <a:lumMod val="20000"/>
                    <a:lumOff val="80000"/>
                  </a:schemeClr>
                </a:solidFill>
                <a:latin typeface="+mj-lt"/>
              </a:rPr>
              <a:t>ex)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Carcinus</a:t>
            </a:r>
            <a:r>
              <a:rPr lang="en-US" sz="2200" i="1" dirty="0" smtClean="0">
                <a:solidFill>
                  <a:schemeClr val="bg1">
                    <a:lumMod val="20000"/>
                    <a:lumOff val="80000"/>
                  </a:schemeClr>
                </a:solidFill>
                <a:latin typeface="+mj-lt"/>
              </a:rPr>
              <a:t> II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Oedipus, </a:t>
            </a:r>
            <a:r>
              <a:rPr lang="en-US" sz="2200" i="1" dirty="0" err="1" smtClean="0">
                <a:solidFill>
                  <a:schemeClr val="bg1">
                    <a:lumMod val="20000"/>
                    <a:lumOff val="80000"/>
                  </a:schemeClr>
                </a:solidFill>
                <a:latin typeface="+mj-lt"/>
              </a:rPr>
              <a:t>Amphiaraus</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Troy: Ajax, Orestes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Chaeremon</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Alphesiboea</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The Slaying of </a:t>
            </a:r>
            <a:r>
              <a:rPr lang="en-US" sz="2200" i="1" dirty="0" err="1" smtClean="0">
                <a:solidFill>
                  <a:schemeClr val="bg1">
                    <a:lumMod val="20000"/>
                    <a:lumOff val="80000"/>
                  </a:schemeClr>
                </a:solidFill>
                <a:latin typeface="+mj-lt"/>
              </a:rPr>
              <a:t>Thersites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Achilleus</a:t>
            </a:r>
            <a:r>
              <a:rPr lang="en-US" sz="2200" i="1" dirty="0" smtClean="0">
                <a:solidFill>
                  <a:schemeClr val="bg1">
                    <a:lumMod val="20000"/>
                    <a:lumOff val="80000"/>
                  </a:schemeClr>
                </a:solidFill>
                <a:latin typeface="+mj-lt"/>
              </a:rPr>
              <a:t> </a:t>
            </a:r>
            <a:r>
              <a:rPr lang="en-US" sz="2200" i="1" dirty="0" err="1" smtClean="0">
                <a:solidFill>
                  <a:schemeClr val="bg1">
                    <a:lumMod val="20000"/>
                    <a:lumOff val="80000"/>
                  </a:schemeClr>
                </a:solidFill>
                <a:latin typeface="+mj-lt"/>
              </a:rPr>
              <a:t>Thersitoktonos</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Theodectas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Oedipus, </a:t>
            </a:r>
            <a:r>
              <a:rPr lang="en-US" sz="2200" i="1" dirty="0" err="1" smtClean="0">
                <a:solidFill>
                  <a:schemeClr val="bg1">
                    <a:lumMod val="20000"/>
                    <a:lumOff val="80000"/>
                  </a:schemeClr>
                </a:solidFill>
                <a:latin typeface="+mj-lt"/>
              </a:rPr>
              <a:t>Alcmeon</a:t>
            </a:r>
            <a:r>
              <a:rPr lang="en-US" sz="2200" i="1" dirty="0" smtClean="0">
                <a:solidFill>
                  <a:schemeClr val="bg1">
                    <a:lumMod val="20000"/>
                    <a:lumOff val="80000"/>
                  </a:schemeClr>
                </a:solidFill>
                <a:latin typeface="+mj-lt"/>
              </a:rPr>
              <a:t> T</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err="1" smtClean="0">
                <a:solidFill>
                  <a:schemeClr val="bg1">
                    <a:lumMod val="20000"/>
                    <a:lumOff val="80000"/>
                  </a:schemeClr>
                </a:solidFill>
                <a:latin typeface="+mj-lt"/>
              </a:rPr>
              <a:t>roy</a:t>
            </a:r>
            <a:r>
              <a:rPr lang="en-US" sz="2200" i="1" dirty="0" smtClean="0">
                <a:solidFill>
                  <a:schemeClr val="bg1">
                    <a:lumMod val="20000"/>
                    <a:lumOff val="80000"/>
                  </a:schemeClr>
                </a:solidFill>
                <a:latin typeface="+mj-lt"/>
              </a:rPr>
              <a:t>: Helen, Ajax, </a:t>
            </a:r>
            <a:r>
              <a:rPr lang="en-US" sz="2200" i="1" dirty="0" err="1" smtClean="0">
                <a:solidFill>
                  <a:schemeClr val="bg1">
                    <a:lumMod val="20000"/>
                    <a:lumOff val="80000"/>
                  </a:schemeClr>
                </a:solidFill>
                <a:latin typeface="+mj-lt"/>
              </a:rPr>
              <a:t>Philoctetes</a:t>
            </a:r>
            <a:r>
              <a:rPr lang="en-US" sz="2200" i="1" dirty="0" smtClean="0">
                <a:solidFill>
                  <a:schemeClr val="bg1">
                    <a:lumMod val="20000"/>
                    <a:lumOff val="80000"/>
                  </a:schemeClr>
                </a:solidFill>
                <a:latin typeface="+mj-lt"/>
              </a:rPr>
              <a:t>, Orestes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Aphareus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Orestes</a:t>
            </a:r>
            <a:r>
              <a:rPr lang="el-GR" sz="2200" i="1" dirty="0" smtClean="0">
                <a:solidFill>
                  <a:schemeClr val="bg1">
                    <a:lumMod val="20000"/>
                    <a:lumOff val="80000"/>
                  </a:schemeClr>
                </a:solidFill>
                <a:latin typeface="+mj-lt"/>
              </a:rPr>
              <a:t>\</a:t>
            </a:r>
          </a:p>
          <a:p>
            <a:r>
              <a:rPr lang="en-US" sz="2200" i="1" dirty="0" err="1" smtClean="0">
                <a:solidFill>
                  <a:schemeClr val="bg1">
                    <a:lumMod val="20000"/>
                    <a:lumOff val="80000"/>
                  </a:schemeClr>
                </a:solidFill>
                <a:latin typeface="+mj-lt"/>
              </a:rPr>
              <a:t>Euaretus</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Thebes: [</a:t>
            </a:r>
            <a:r>
              <a:rPr lang="en-US" sz="2200" i="1" dirty="0" err="1" smtClean="0">
                <a:solidFill>
                  <a:schemeClr val="bg1">
                    <a:lumMod val="20000"/>
                    <a:lumOff val="80000"/>
                  </a:schemeClr>
                </a:solidFill>
                <a:latin typeface="+mj-lt"/>
              </a:rPr>
              <a:t>Alc</a:t>
            </a:r>
            <a:r>
              <a:rPr lang="en-US" sz="2200" i="1" dirty="0" smtClean="0">
                <a:solidFill>
                  <a:schemeClr val="bg1">
                    <a:lumMod val="20000"/>
                    <a:lumOff val="80000"/>
                  </a:schemeClr>
                </a:solidFill>
                <a:latin typeface="+mj-lt"/>
              </a:rPr>
              <a:t>]me[o]n.(?)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a:t>
            </a:r>
            <a:r>
              <a:rPr lang="en-US" sz="2200" i="1" dirty="0" err="1" smtClean="0">
                <a:solidFill>
                  <a:schemeClr val="bg1">
                    <a:lumMod val="20000"/>
                    <a:lumOff val="80000"/>
                  </a:schemeClr>
                </a:solidFill>
                <a:latin typeface="+mj-lt"/>
              </a:rPr>
              <a:t>Teucer</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Timocles</a:t>
            </a: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 Thebes: Oedipus </a:t>
            </a:r>
            <a:endParaRPr lang="el-GR" sz="2200" i="1" dirty="0" smtClean="0">
              <a:solidFill>
                <a:schemeClr val="bg1">
                  <a:lumMod val="20000"/>
                  <a:lumOff val="80000"/>
                </a:schemeClr>
              </a:solidFill>
              <a:latin typeface="+mj-lt"/>
            </a:endParaRPr>
          </a:p>
          <a:p>
            <a:pPr>
              <a:buNone/>
            </a:pPr>
            <a:endParaRPr lang="en-US" sz="2200" dirty="0" smtClean="0">
              <a:solidFill>
                <a:schemeClr val="bg1">
                  <a:lumMod val="20000"/>
                  <a:lumOff val="80000"/>
                </a:schemeClr>
              </a:solidFill>
              <a:latin typeface="+mj-l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86</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ΚΑΤΩΤΕΡΟΙ ΤΡΑΓΙΚΟΙ</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371600"/>
            <a:ext cx="11502190" cy="5197642"/>
          </a:xfrm>
        </p:spPr>
        <p:txBody>
          <a:bodyPr>
            <a:normAutofit/>
          </a:bodyPr>
          <a:lstStyle/>
          <a:p>
            <a:r>
              <a:rPr lang="en-US" sz="2200" dirty="0" smtClean="0">
                <a:solidFill>
                  <a:schemeClr val="bg1">
                    <a:lumMod val="20000"/>
                    <a:lumOff val="80000"/>
                  </a:schemeClr>
                </a:solidFill>
                <a:latin typeface="+mj-lt"/>
              </a:rPr>
              <a:t>Diogenes of </a:t>
            </a:r>
            <a:r>
              <a:rPr lang="en-US" sz="2200" dirty="0" err="1" smtClean="0">
                <a:solidFill>
                  <a:schemeClr val="bg1">
                    <a:lumMod val="20000"/>
                    <a:lumOff val="80000"/>
                  </a:schemeClr>
                </a:solidFill>
                <a:latin typeface="+mj-lt"/>
              </a:rPr>
              <a:t>Sinope</a:t>
            </a:r>
            <a:r>
              <a:rPr lang="en-US" sz="2200" dirty="0" smtClean="0">
                <a:solidFill>
                  <a:schemeClr val="bg1">
                    <a:lumMod val="20000"/>
                    <a:lumOff val="80000"/>
                  </a:schemeClr>
                </a:solidFill>
                <a:latin typeface="+mj-lt"/>
              </a:rPr>
              <a:t> </a:t>
            </a:r>
            <a:r>
              <a:rPr lang="el-GR" sz="2200"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a:t>
            </a:r>
            <a:r>
              <a:rPr lang="en-US" sz="2200" i="1" dirty="0" err="1" smtClean="0">
                <a:solidFill>
                  <a:schemeClr val="bg1">
                    <a:lumMod val="20000"/>
                    <a:lumOff val="80000"/>
                  </a:schemeClr>
                </a:solidFill>
                <a:latin typeface="+mj-lt"/>
              </a:rPr>
              <a:t>Chrysippus</a:t>
            </a:r>
            <a:r>
              <a:rPr lang="en-US" sz="2200" i="1" dirty="0" smtClean="0">
                <a:solidFill>
                  <a:schemeClr val="bg1">
                    <a:lumMod val="20000"/>
                    <a:lumOff val="80000"/>
                  </a:schemeClr>
                </a:solidFill>
                <a:latin typeface="+mj-lt"/>
              </a:rPr>
              <a:t>, Oedipus Troy: Helen </a:t>
            </a:r>
            <a:endParaRPr lang="el-GR" sz="2200" i="1" dirty="0" smtClean="0">
              <a:solidFill>
                <a:schemeClr val="bg1">
                  <a:lumMod val="20000"/>
                  <a:lumOff val="80000"/>
                </a:schemeClr>
              </a:solidFill>
              <a:latin typeface="+mj-lt"/>
            </a:endParaRPr>
          </a:p>
          <a:p>
            <a:r>
              <a:rPr lang="en-US" sz="2200" dirty="0" err="1" smtClean="0">
                <a:solidFill>
                  <a:schemeClr val="bg1">
                    <a:lumMod val="20000"/>
                    <a:lumOff val="80000"/>
                  </a:schemeClr>
                </a:solidFill>
                <a:latin typeface="+mj-lt"/>
              </a:rPr>
              <a:t>Sosiphanes</a:t>
            </a:r>
            <a:r>
              <a:rPr lang="en-US" sz="2200" dirty="0" smtClean="0">
                <a:solidFill>
                  <a:schemeClr val="bg1">
                    <a:lumMod val="20000"/>
                    <a:lumOff val="80000"/>
                  </a:schemeClr>
                </a:solidFill>
                <a:latin typeface="+mj-lt"/>
              </a:rPr>
              <a:t> </a:t>
            </a:r>
            <a:r>
              <a:rPr lang="el-GR" sz="2200"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Thebes: cf.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4 (</a:t>
            </a:r>
            <a:r>
              <a:rPr lang="en-US" sz="2200" i="1" dirty="0" err="1" smtClean="0">
                <a:solidFill>
                  <a:schemeClr val="bg1">
                    <a:lumMod val="20000"/>
                    <a:lumOff val="80000"/>
                  </a:schemeClr>
                </a:solidFill>
                <a:latin typeface="+mj-lt"/>
              </a:rPr>
              <a:t>Laius</a:t>
            </a:r>
            <a:r>
              <a:rPr lang="en-US" sz="2200" i="1" dirty="0" smtClean="0">
                <a:solidFill>
                  <a:schemeClr val="bg1">
                    <a:lumMod val="20000"/>
                    <a:lumOff val="80000"/>
                  </a:schemeClr>
                </a:solidFill>
                <a:latin typeface="+mj-lt"/>
              </a:rPr>
              <a:t>) </a:t>
            </a:r>
            <a:r>
              <a:rPr lang="el-GR" sz="2200" i="1" dirty="0" smtClean="0">
                <a:solidFill>
                  <a:schemeClr val="bg1">
                    <a:lumMod val="20000"/>
                    <a:lumOff val="80000"/>
                  </a:schemeClr>
                </a:solidFill>
                <a:latin typeface="+mj-lt"/>
              </a:rPr>
              <a:t/>
            </a:r>
            <a:br>
              <a:rPr lang="el-GR" sz="2200" i="1" dirty="0" smtClean="0">
                <a:solidFill>
                  <a:schemeClr val="bg1">
                    <a:lumMod val="20000"/>
                    <a:lumOff val="80000"/>
                  </a:schemeClr>
                </a:solidFill>
                <a:latin typeface="+mj-lt"/>
              </a:rPr>
            </a:br>
            <a:r>
              <a:rPr lang="el-GR" sz="2200" i="1" dirty="0" smtClean="0">
                <a:solidFill>
                  <a:schemeClr val="bg1">
                    <a:lumMod val="20000"/>
                    <a:lumOff val="80000"/>
                  </a:schemeClr>
                </a:solidFill>
                <a:latin typeface="+mj-lt"/>
              </a:rPr>
              <a:t>:</a:t>
            </a:r>
            <a:r>
              <a:rPr lang="en-US" sz="2200" i="1" dirty="0" smtClean="0">
                <a:solidFill>
                  <a:schemeClr val="bg1">
                    <a:lumMod val="20000"/>
                    <a:lumOff val="80000"/>
                  </a:schemeClr>
                </a:solidFill>
                <a:latin typeface="+mj-lt"/>
              </a:rPr>
              <a:t>Troy: cf. </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5 (children of Menelaus and Helen),</a:t>
            </a:r>
            <a:r>
              <a:rPr lang="en-US" sz="2200" i="1" dirty="0" err="1" smtClean="0">
                <a:solidFill>
                  <a:schemeClr val="bg1">
                    <a:lumMod val="20000"/>
                    <a:lumOff val="80000"/>
                  </a:schemeClr>
                </a:solidFill>
                <a:latin typeface="+mj-lt"/>
              </a:rPr>
              <a:t>TrGF</a:t>
            </a:r>
            <a:r>
              <a:rPr lang="en-US" sz="2200" i="1" dirty="0" smtClean="0">
                <a:solidFill>
                  <a:schemeClr val="bg1">
                    <a:lumMod val="20000"/>
                    <a:lumOff val="80000"/>
                  </a:schemeClr>
                </a:solidFill>
                <a:latin typeface="+mj-lt"/>
              </a:rPr>
              <a:t> F 7 (son of </a:t>
            </a:r>
            <a:r>
              <a:rPr lang="en-US" sz="2200" i="1" dirty="0" err="1" smtClean="0">
                <a:solidFill>
                  <a:schemeClr val="bg1">
                    <a:lumMod val="20000"/>
                    <a:lumOff val="80000"/>
                  </a:schemeClr>
                </a:solidFill>
                <a:latin typeface="+mj-lt"/>
              </a:rPr>
              <a:t>Neoptolemus</a:t>
            </a:r>
            <a:r>
              <a:rPr lang="en-US" sz="2200" i="1" dirty="0" smtClean="0">
                <a:solidFill>
                  <a:schemeClr val="bg1">
                    <a:lumMod val="20000"/>
                    <a:lumOff val="80000"/>
                  </a:schemeClr>
                </a:solidFill>
                <a:latin typeface="+mj-lt"/>
              </a:rPr>
              <a:t> and Hermione)</a:t>
            </a:r>
          </a:p>
          <a:p>
            <a:pPr>
              <a:buNone/>
            </a:pPr>
            <a:endParaRPr lang="el-GR" sz="2200" dirty="0" smtClean="0">
              <a:solidFill>
                <a:schemeClr val="bg1">
                  <a:lumMod val="20000"/>
                  <a:lumOff val="80000"/>
                </a:schemeClr>
              </a:solidFill>
              <a:latin typeface="+mj-lt"/>
            </a:endParaRPr>
          </a:p>
          <a:p>
            <a:endParaRPr lang="en-US" sz="2200" dirty="0" smtClean="0">
              <a:solidFill>
                <a:schemeClr val="bg1">
                  <a:lumMod val="20000"/>
                  <a:lumOff val="80000"/>
                </a:schemeClr>
              </a:solidFill>
              <a:latin typeface="+mj-l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87</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u="sng" dirty="0" smtClean="0">
                <a:solidFill>
                  <a:schemeClr val="bg1">
                    <a:lumMod val="20000"/>
                    <a:lumOff val="80000"/>
                  </a:schemeClr>
                </a:solidFill>
                <a:effectLst>
                  <a:outerShdw blurRad="38100" dist="38100" dir="2700000" algn="tl">
                    <a:srgbClr val="000000">
                      <a:alpha val="43137"/>
                    </a:srgbClr>
                  </a:outerShdw>
                </a:effectLst>
              </a:rPr>
              <a:t>ΤΙΤΛΟΙ ΕΡΓΩΝ ΧΩΡΙΣ ΣΥΓΓΡΑΦΕΑ</a:t>
            </a:r>
            <a:endParaRPr lang="el-GR" b="1" u="sng" dirty="0">
              <a:solidFill>
                <a:schemeClr val="bg1">
                  <a:lumMod val="20000"/>
                  <a:lumOff val="80000"/>
                </a:schemeClr>
              </a:solidFill>
              <a:effectLst>
                <a:outerShdw blurRad="38100" dist="38100" dir="2700000" algn="tl">
                  <a:srgbClr val="000000">
                    <a:alpha val="43137"/>
                  </a:srgbClr>
                </a:outerShdw>
              </a:effectLst>
            </a:endParaRPr>
          </a:p>
        </p:txBody>
      </p:sp>
      <p:sp>
        <p:nvSpPr>
          <p:cNvPr id="8" name="7 - Θέση περιεχομένου"/>
          <p:cNvSpPr>
            <a:spLocks noGrp="1"/>
          </p:cNvSpPr>
          <p:nvPr>
            <p:ph idx="1"/>
          </p:nvPr>
        </p:nvSpPr>
        <p:spPr>
          <a:xfrm>
            <a:off x="336884" y="1371600"/>
            <a:ext cx="11502190" cy="5197642"/>
          </a:xfrm>
        </p:spPr>
        <p:txBody>
          <a:bodyPr>
            <a:normAutofit/>
          </a:bodyPr>
          <a:lstStyle/>
          <a:p>
            <a:pPr>
              <a:buNone/>
            </a:pPr>
            <a:endParaRPr lang="el-GR" sz="2200" dirty="0" smtClean="0">
              <a:solidFill>
                <a:schemeClr val="bg1">
                  <a:lumMod val="20000"/>
                  <a:lumOff val="80000"/>
                </a:schemeClr>
              </a:solidFill>
              <a:latin typeface="+mj-lt"/>
            </a:endParaRPr>
          </a:p>
          <a:p>
            <a:r>
              <a:rPr lang="en-US" sz="2200" i="1" dirty="0" smtClean="0">
                <a:solidFill>
                  <a:schemeClr val="bg1">
                    <a:lumMod val="20000"/>
                    <a:lumOff val="80000"/>
                  </a:schemeClr>
                </a:solidFill>
                <a:latin typeface="+mj-lt"/>
              </a:rPr>
              <a:t>The</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Beggar</a:t>
            </a:r>
            <a:r>
              <a:rPr lang="el-GR" sz="2200" i="1" dirty="0" smtClean="0">
                <a:solidFill>
                  <a:schemeClr val="bg1">
                    <a:lumMod val="20000"/>
                    <a:lumOff val="80000"/>
                  </a:schemeClr>
                </a:solidFill>
                <a:latin typeface="+mj-lt"/>
              </a:rPr>
              <a:t> </a:t>
            </a:r>
            <a:r>
              <a:rPr lang="en-US" sz="2200" i="1" dirty="0" smtClean="0">
                <a:solidFill>
                  <a:schemeClr val="bg1">
                    <a:lumMod val="20000"/>
                    <a:lumOff val="80000"/>
                  </a:schemeClr>
                </a:solidFill>
                <a:latin typeface="+mj-lt"/>
              </a:rPr>
              <a:t>Mission,</a:t>
            </a:r>
          </a:p>
          <a:p>
            <a:r>
              <a:rPr lang="en-US" sz="2200" i="1" dirty="0" smtClean="0">
                <a:solidFill>
                  <a:schemeClr val="bg1">
                    <a:lumMod val="20000"/>
                    <a:lumOff val="80000"/>
                  </a:schemeClr>
                </a:solidFill>
                <a:latin typeface="+mj-lt"/>
              </a:rPr>
              <a:t>The Departure,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Neoptolemus</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n-US" sz="2200" i="1" dirty="0" err="1" smtClean="0">
                <a:solidFill>
                  <a:schemeClr val="bg1">
                    <a:lumMod val="20000"/>
                    <a:lumOff val="80000"/>
                  </a:schemeClr>
                </a:solidFill>
                <a:latin typeface="+mj-lt"/>
              </a:rPr>
              <a:t>Aegisthus</a:t>
            </a:r>
            <a:r>
              <a:rPr lang="en-US" sz="2200" i="1" dirty="0" smtClean="0">
                <a:solidFill>
                  <a:schemeClr val="bg1">
                    <a:lumMod val="20000"/>
                    <a:lumOff val="80000"/>
                  </a:schemeClr>
                </a:solidFill>
                <a:latin typeface="+mj-lt"/>
              </a:rPr>
              <a:t>, </a:t>
            </a:r>
            <a:endParaRPr lang="el-GR" sz="2200" i="1" dirty="0" smtClean="0">
              <a:solidFill>
                <a:schemeClr val="bg1">
                  <a:lumMod val="20000"/>
                  <a:lumOff val="80000"/>
                </a:schemeClr>
              </a:solidFill>
              <a:latin typeface="+mj-lt"/>
            </a:endParaRPr>
          </a:p>
          <a:p>
            <a:r>
              <a:rPr lang="el-GR" sz="2200" i="1" dirty="0" smtClean="0">
                <a:solidFill>
                  <a:schemeClr val="bg1">
                    <a:lumMod val="20000"/>
                    <a:lumOff val="80000"/>
                  </a:schemeClr>
                </a:solidFill>
                <a:latin typeface="+mj-lt"/>
              </a:rPr>
              <a:t>Ίσως</a:t>
            </a:r>
            <a:r>
              <a:rPr lang="en-US" sz="2200" i="1" dirty="0" smtClean="0">
                <a:solidFill>
                  <a:schemeClr val="bg1">
                    <a:lumMod val="20000"/>
                    <a:lumOff val="80000"/>
                  </a:schemeClr>
                </a:solidFill>
                <a:latin typeface="+mj-lt"/>
              </a:rPr>
              <a:t> the  </a:t>
            </a:r>
            <a:r>
              <a:rPr lang="en-US" sz="2200" i="1" dirty="0" err="1" smtClean="0">
                <a:solidFill>
                  <a:schemeClr val="bg1">
                    <a:lumMod val="20000"/>
                    <a:lumOff val="80000"/>
                  </a:schemeClr>
                </a:solidFill>
                <a:latin typeface="+mj-lt"/>
              </a:rPr>
              <a:t>Aletes</a:t>
            </a:r>
            <a:endParaRPr lang="en-US" sz="2200" i="1" dirty="0" smtClean="0">
              <a:solidFill>
                <a:schemeClr val="bg1">
                  <a:lumMod val="20000"/>
                  <a:lumOff val="80000"/>
                </a:schemeClr>
              </a:solidFill>
              <a:latin typeface="+mj-lt"/>
            </a:endParaRPr>
          </a:p>
          <a:p>
            <a:endParaRPr lang="en-US" sz="2200" dirty="0" smtClean="0">
              <a:solidFill>
                <a:schemeClr val="bg1">
                  <a:lumMod val="20000"/>
                  <a:lumOff val="80000"/>
                </a:schemeClr>
              </a:solidFill>
              <a:latin typeface="+mj-lt"/>
            </a:endParaRPr>
          </a:p>
          <a:p>
            <a:r>
              <a:rPr lang="en-US" sz="2200" dirty="0" smtClean="0">
                <a:solidFill>
                  <a:schemeClr val="bg1">
                    <a:lumMod val="20000"/>
                    <a:lumOff val="80000"/>
                  </a:schemeClr>
                </a:solidFill>
                <a:latin typeface="+mj-lt"/>
              </a:rPr>
              <a:t>(T</a:t>
            </a:r>
            <a:r>
              <a:rPr lang="el-GR" sz="2200" dirty="0" smtClean="0">
                <a:solidFill>
                  <a:schemeClr val="bg1">
                    <a:lumMod val="20000"/>
                    <a:lumOff val="80000"/>
                  </a:schemeClr>
                </a:solidFill>
                <a:latin typeface="+mj-lt"/>
              </a:rPr>
              <a:t>α πρώτα 3 αναφέρονται από τον Αριστοτέλη, ο </a:t>
            </a:r>
            <a:r>
              <a:rPr lang="el-GR" sz="2200" i="1" dirty="0" smtClean="0">
                <a:solidFill>
                  <a:schemeClr val="bg1">
                    <a:lumMod val="20000"/>
                    <a:lumOff val="80000"/>
                  </a:schemeClr>
                </a:solidFill>
                <a:latin typeface="+mj-lt"/>
              </a:rPr>
              <a:t>Αίγισθος</a:t>
            </a:r>
            <a:r>
              <a:rPr lang="el-GR" sz="2200" dirty="0" smtClean="0">
                <a:solidFill>
                  <a:schemeClr val="bg1">
                    <a:lumMod val="20000"/>
                    <a:lumOff val="80000"/>
                  </a:schemeClr>
                </a:solidFill>
                <a:latin typeface="+mj-lt"/>
              </a:rPr>
              <a:t> από τον Φιλόδημο και το </a:t>
            </a:r>
            <a:r>
              <a:rPr lang="en-US" sz="2200" i="1" dirty="0" err="1" smtClean="0">
                <a:solidFill>
                  <a:schemeClr val="bg1">
                    <a:lumMod val="20000"/>
                    <a:lumOff val="80000"/>
                  </a:schemeClr>
                </a:solidFill>
                <a:latin typeface="+mj-lt"/>
              </a:rPr>
              <a:t>Aletes</a:t>
            </a:r>
            <a:r>
              <a:rPr lang="en-US" sz="2200" dirty="0" smtClean="0">
                <a:solidFill>
                  <a:schemeClr val="bg1">
                    <a:lumMod val="20000"/>
                    <a:lumOff val="80000"/>
                  </a:schemeClr>
                </a:solidFill>
                <a:latin typeface="+mj-lt"/>
              </a:rPr>
              <a:t> </a:t>
            </a:r>
            <a:r>
              <a:rPr lang="el-GR" sz="2200" dirty="0" smtClean="0">
                <a:solidFill>
                  <a:schemeClr val="bg1">
                    <a:lumMod val="20000"/>
                    <a:lumOff val="80000"/>
                  </a:schemeClr>
                </a:solidFill>
                <a:latin typeface="+mj-lt"/>
              </a:rPr>
              <a:t>μάλλον του 5</a:t>
            </a:r>
            <a:r>
              <a:rPr lang="el-GR" sz="2200" baseline="30000" dirty="0" smtClean="0">
                <a:solidFill>
                  <a:schemeClr val="bg1">
                    <a:lumMod val="20000"/>
                    <a:lumOff val="80000"/>
                  </a:schemeClr>
                </a:solidFill>
                <a:latin typeface="+mj-lt"/>
              </a:rPr>
              <a:t>ου</a:t>
            </a:r>
            <a:r>
              <a:rPr lang="el-GR" sz="2200" dirty="0" smtClean="0">
                <a:solidFill>
                  <a:schemeClr val="bg1">
                    <a:lumMod val="20000"/>
                    <a:lumOff val="80000"/>
                  </a:schemeClr>
                </a:solidFill>
                <a:latin typeface="+mj-lt"/>
              </a:rPr>
              <a:t> αιώνα, αλλιώς δεν θα υπήρχε η απόδοσή του στον Σοφοκλή).</a:t>
            </a:r>
            <a:endParaRPr lang="en-US" sz="2200" dirty="0" smtClean="0">
              <a:solidFill>
                <a:schemeClr val="bg1">
                  <a:lumMod val="20000"/>
                  <a:lumOff val="80000"/>
                </a:schemeClr>
              </a:solidFill>
              <a:latin typeface="+mj-lt"/>
            </a:endParaRPr>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88</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effectLst>
                  <a:outerShdw blurRad="38100" dist="38100" dir="2700000" algn="tl">
                    <a:srgbClr val="000000">
                      <a:alpha val="43137"/>
                    </a:srgbClr>
                  </a:outerShdw>
                </a:effectLst>
              </a:rPr>
              <a:t>ΕΙΣΑΓΩΓΗ</a:t>
            </a:r>
            <a:endParaRPr lang="el-GR" b="1" u="sng"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0" y="1600200"/>
            <a:ext cx="12192000" cy="4920916"/>
          </a:xfrm>
        </p:spPr>
        <p:txBody>
          <a:bodyPr>
            <a:normAutofit/>
          </a:bodyPr>
          <a:lstStyle/>
          <a:p>
            <a:pPr>
              <a:buClr>
                <a:schemeClr val="accent2"/>
              </a:buClr>
              <a:buFontTx/>
              <a:buChar char="►"/>
            </a:pPr>
            <a:r>
              <a:rPr lang="el-GR" sz="2200" dirty="0" smtClean="0"/>
              <a:t> Μέσα στα Κύκλια έπη κάποιες ιστορίες ήταν ιδιαίτερα προτιμητέες και 7 από αυτές χρησιμοποιήθηκαν και από τους 3 μεγάλους τραγικούς:</a:t>
            </a:r>
            <a:br>
              <a:rPr lang="el-GR" sz="2200" dirty="0" smtClean="0"/>
            </a:br>
            <a:r>
              <a:rPr lang="el-GR" sz="2200" dirty="0" smtClean="0"/>
              <a:t/>
            </a:r>
            <a:br>
              <a:rPr lang="el-GR" sz="2200" dirty="0" smtClean="0"/>
            </a:br>
            <a:r>
              <a:rPr lang="el-GR" sz="2200" dirty="0" smtClean="0"/>
              <a:t>1. Η ανακάλυψη της πατροκτονίας του Οιδίποδα και η αιμομιξία (Οιδιπόδεια)</a:t>
            </a:r>
            <a:br>
              <a:rPr lang="el-GR" sz="2200" dirty="0" smtClean="0"/>
            </a:br>
            <a:r>
              <a:rPr lang="el-GR" sz="2200" dirty="0" smtClean="0"/>
              <a:t>2. Η αμοιβαία αδελφοκτονία του Ετεοκλή και του Πολυνείκη (</a:t>
            </a:r>
            <a:r>
              <a:rPr lang="el-GR" sz="2200" dirty="0" err="1" smtClean="0"/>
              <a:t>Θηβαίδα</a:t>
            </a:r>
            <a:r>
              <a:rPr lang="el-GR" sz="2200" dirty="0" smtClean="0"/>
              <a:t>)</a:t>
            </a:r>
            <a:br>
              <a:rPr lang="el-GR" sz="2200" dirty="0" smtClean="0"/>
            </a:br>
            <a:r>
              <a:rPr lang="el-GR" sz="2200" dirty="0" smtClean="0"/>
              <a:t>3. Η θεραπεία του Τήλεφου (Κύπρια)</a:t>
            </a:r>
            <a:br>
              <a:rPr lang="el-GR" sz="2200" dirty="0" smtClean="0"/>
            </a:br>
            <a:r>
              <a:rPr lang="el-GR" sz="2200" dirty="0" smtClean="0"/>
              <a:t>4. Η θυσία της Ιφιγένειας (Κύπρια)</a:t>
            </a:r>
            <a:br>
              <a:rPr lang="el-GR" sz="2200" dirty="0" smtClean="0"/>
            </a:br>
            <a:r>
              <a:rPr lang="el-GR" sz="2200" dirty="0" smtClean="0"/>
              <a:t>5. Η δολοφονία του Παλαμήδη (Κύπρια)</a:t>
            </a:r>
            <a:br>
              <a:rPr lang="el-GR" sz="2200" dirty="0" smtClean="0"/>
            </a:br>
            <a:r>
              <a:rPr lang="el-GR" sz="2200" dirty="0" smtClean="0"/>
              <a:t>6. Η μεταφορά του Φιλοκτήτη από τη Λήμνο στην Τροία (Μικρή </a:t>
            </a:r>
            <a:r>
              <a:rPr lang="el-GR" sz="2200" dirty="0" err="1" smtClean="0"/>
              <a:t>Ιλιάδα</a:t>
            </a:r>
            <a:r>
              <a:rPr lang="el-GR" sz="2200" dirty="0" smtClean="0"/>
              <a:t>)</a:t>
            </a:r>
            <a:br>
              <a:rPr lang="el-GR" sz="2200" dirty="0" smtClean="0"/>
            </a:br>
            <a:r>
              <a:rPr lang="el-GR" sz="2200" dirty="0" smtClean="0"/>
              <a:t>7. Η εκδίκηση του Ορέστη και οι συνέπειές της (Νόστοι).</a:t>
            </a:r>
            <a:br>
              <a:rPr lang="el-GR" sz="2200" dirty="0" smtClean="0"/>
            </a:br>
            <a:endParaRPr lang="el-GR" sz="2200" dirty="0" smtClean="0"/>
          </a:p>
          <a:p>
            <a:pPr>
              <a:buClr>
                <a:schemeClr val="accent2"/>
              </a:buClr>
              <a:buNone/>
            </a:pPr>
            <a:r>
              <a:rPr lang="el-GR" sz="2200" dirty="0" smtClean="0"/>
              <a:t/>
            </a:r>
            <a:br>
              <a:rPr lang="el-GR" sz="2200" dirty="0" smtClean="0"/>
            </a:br>
            <a:endParaRPr lang="el-GR" sz="2200" dirty="0"/>
          </a:p>
        </p:txBody>
      </p:sp>
      <p:sp>
        <p:nvSpPr>
          <p:cNvPr id="4" name="3 - Θέση αριθμού διαφάνειας"/>
          <p:cNvSpPr>
            <a:spLocks noGrp="1"/>
          </p:cNvSpPr>
          <p:nvPr>
            <p:ph type="sldNum" sz="quarter" idx="12"/>
          </p:nvPr>
        </p:nvSpPr>
        <p:spPr/>
        <p:txBody>
          <a:bodyPr/>
          <a:lstStyle/>
          <a:p>
            <a:pPr rtl="0"/>
            <a:fld id="{0FF54DE5-C571-48E8-A5BC-B369434E2F44}" type="slidenum">
              <a:rPr lang="el-GR" noProof="0" smtClean="0"/>
              <a:pPr rtl="0"/>
              <a:t>9</a:t>
            </a:fld>
            <a:endParaRPr lang="el-GR" noProof="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f03431380">
  <a:themeElements>
    <a:clrScheme name="Προσαρμοσμένος 12">
      <a:dk1>
        <a:sysClr val="windowText" lastClr="000000"/>
      </a:dk1>
      <a:lt1>
        <a:srgbClr val="DACAAB"/>
      </a:lt1>
      <a:dk2>
        <a:srgbClr val="424456"/>
      </a:dk2>
      <a:lt2>
        <a:srgbClr val="DEDEDE"/>
      </a:lt2>
      <a:accent1>
        <a:srgbClr val="53548A"/>
      </a:accent1>
      <a:accent2>
        <a:srgbClr val="C00000"/>
      </a:accent2>
      <a:accent3>
        <a:srgbClr val="A04DA3"/>
      </a:accent3>
      <a:accent4>
        <a:srgbClr val="C4652D"/>
      </a:accent4>
      <a:accent5>
        <a:srgbClr val="8B5D3D"/>
      </a:accent5>
      <a:accent6>
        <a:srgbClr val="5C92B5"/>
      </a:accent6>
      <a:hlink>
        <a:srgbClr val="67AFBD"/>
      </a:hlink>
      <a:folHlink>
        <a:srgbClr val="C2A874"/>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_9411646_TF03431380_TF03431380" id="{856076FB-12A4-41CA-A0E0-E0A93572E056}" vid="{AE29B9E4-3226-42B4-A682-6BC5B733C8E4}"/>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schemas.microsoft.com/office/2006/documentManagement/types"/>
    <ds:schemaRef ds:uri="http://purl.org/dc/elements/1.1/"/>
    <ds:schemaRef ds:uri="4873beb7-5857-4685-be1f-d57550cc96cc"/>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Civic</Template>
  <TotalTime>0</TotalTime>
  <Words>5635</Words>
  <Application>Microsoft Office PowerPoint</Application>
  <PresentationFormat>Προσαρμογή</PresentationFormat>
  <Paragraphs>472</Paragraphs>
  <Slides>88</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88</vt:i4>
      </vt:variant>
    </vt:vector>
  </HeadingPairs>
  <TitlesOfParts>
    <vt:vector size="89" baseType="lpstr">
      <vt:lpstr>tf03431380</vt:lpstr>
      <vt:lpstr>25. ‘Tragedy and the epic cycle’ Alan h. sommerstein  fantuzzI M., TSAGALIS CH. (2015), The greek epic cycle and its ancient reception, a companion, cambridge, cambridge university press: 461 - 486</vt:lpstr>
      <vt:lpstr>ΕΙΣΑΓΩΓΗ (461-465)</vt:lpstr>
      <vt:lpstr>ΕΙΣΑΓΩΓΗ</vt:lpstr>
      <vt:lpstr>ΕΙΣΑΓΩΓΗ</vt:lpstr>
      <vt:lpstr>ΕΙΣΑΓΩΓΗ</vt:lpstr>
      <vt:lpstr>ΕΙΣΑΓΩΓΗ</vt:lpstr>
      <vt:lpstr>Παρουσίαση του PowerPoint</vt:lpstr>
      <vt:lpstr>ΕΙΣΑΓΩΓΗ</vt:lpstr>
      <vt:lpstr>ΕΙΣΑΓΩΓΗ</vt:lpstr>
      <vt:lpstr>ΕΙΣΑΓΩΓΗ</vt:lpstr>
      <vt:lpstr>ΕΙΣΑΓΩΓΗ</vt:lpstr>
      <vt:lpstr>ΕΙΣΑΓΩΓΗ</vt:lpstr>
      <vt:lpstr>3 ΕΠΕΙΣΟΔΙΑ ΑΠΟ ΤΑ ΚΥΠΡΙΑ</vt:lpstr>
      <vt:lpstr>3 ΕΠΕΙΣΟΔΙΑ ΑΠΌ ΤΑ ΚΥΠΡΙΑ</vt:lpstr>
      <vt:lpstr>3 ΕΠΕΙΣΟΔΙΑ ΑΠΌ ΤΑ ΚΥΠΡΙΑ</vt:lpstr>
      <vt:lpstr>3 ΕΠΕΙΣΟΔΙΑ ΑΠΌ ΤΑ ΚΥΠΡΙΑ</vt:lpstr>
      <vt:lpstr>3 ΕΠΕΙΣΟΔΙΑ ΑΠΌ ΤΑ ΚΥΠΡΙΑ</vt:lpstr>
      <vt:lpstr>3 ΕΠΕΙΣΟΔΙΑ ΑΠΌ ΤΑ ΚΥΠΡΙΑ</vt:lpstr>
      <vt:lpstr>3 ΕΠΕΙΣΟΔΙΑ ΑΠΌ ΤΑ ΚΥΠΡΙΑ</vt:lpstr>
      <vt:lpstr>3 ΕΠΕΙΣΟΔΙΑ ΑΠΌ ΤΑ ΚΥΠΡΙΑ</vt:lpstr>
      <vt:lpstr>3 ΕΠΕΙΣΟΔΙΑ ΑΠΌ ΤΑ ΚΥΠΡΙΑ</vt:lpstr>
      <vt:lpstr>ΦΙΛΟΚΤΗΤΗΣ</vt:lpstr>
      <vt:lpstr>ΦΙΛΟΚΤΗΤΗΣ</vt:lpstr>
      <vt:lpstr>ΦΙΛΟΚΤΗΤΗΣ</vt:lpstr>
      <vt:lpstr>ΦΙΛΟΚΤΗΤΗΣ</vt:lpstr>
      <vt:lpstr>ΦΙΛΟΚΤΗΤΗΣ</vt:lpstr>
      <vt:lpstr>ΦΙΛΟΚΤΗΤΗΣ</vt:lpstr>
      <vt:lpstr>ΦΙΛΟΚΤΗΤΗΣ</vt:lpstr>
      <vt:lpstr>ορεστησ</vt:lpstr>
      <vt:lpstr>ΟΡΕΣΤΗΣ</vt:lpstr>
      <vt:lpstr>ΟΡΕΣΤΗΣ</vt:lpstr>
      <vt:lpstr>ΟΡΕΣΤΗΣ</vt:lpstr>
      <vt:lpstr>ΟΡΕΣΤΗΣ</vt:lpstr>
      <vt:lpstr>Μεοσ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ΝΕΟΣ ΜΥΘΟΣ ΣΤΟ ΚΥΚΛΙΚΟ ΠΛΑΙΣΙΟ</vt:lpstr>
      <vt:lpstr>ΑΠΕΙΛΩΝΤΑΣ ΝΑ ΚΑΤΑΣΤΡΑΦΕΙ ΤΟ ΕΠΟΣ</vt:lpstr>
      <vt:lpstr>ΑΠΕΙΛΩΝΤΑΣ ΝΑ ΚΑΤΑΣΤΡΑΦΕΙ ΤΟ ΕΠΟΣ</vt:lpstr>
      <vt:lpstr>ΑΠΕΙΛΩΝΤΑΣ ΝΑ ΚΑΤΑΣΤΡΑΦΕΙ ΤΟ ΕΠΟΣ</vt:lpstr>
      <vt:lpstr>ΑΠΕΙΛΩΝΤΑΣ ΝΑ ΚΑΤΑΣΤΡΑΦΕΙ ΤΟ ΕΠΟΣ</vt:lpstr>
      <vt:lpstr>ΑΙΣΧΥΛΟΣ ΚΑΙ ΣΟΦΟΚΛΗΣ: ΣΥΓΚΡΟΥΟΜΕΝΕΣ ΠΡΟΣΕΓΓΙΣΕΙΣ</vt:lpstr>
      <vt:lpstr>ΑΙΣΧΥΛΟΣ ΚΑΙ ΣΟΦΟΚΛΗΣ: ΣΥΓΚΡΟΥΟΜΕΝΕΣ ΠΡΟΣΕΓΓΙΣΕΙΣ</vt:lpstr>
      <vt:lpstr>ΑΙΣΧΥΛΟΣ ΚΑΙ ΣΟΦΟΚΛΗΣ: ΣΥΓΚΡΟΥΟΜΕΝΕΣ ΠΡΟΣΕΓΓΙΣΕΙΣ</vt:lpstr>
      <vt:lpstr>ΑΙΣΧΥΛΟΣ ΚΑΙ ΣΟΦΟΚΛΗΣ: ΣΥΓΚΡΟΥΟΜΕΝΕΣ ΠΡΟΣΕΓΓΙΣΕΙΣ</vt:lpstr>
      <vt:lpstr>ΑΙΣΧΥΛΟΣ ΚΑΙ ΣΟΦΟΚΛΗΣ: ΣΥΓΚΡΟΥΟΜΕΝΕΣ ΠΡΟΣΕΓΓΙΣΕΙΣ</vt:lpstr>
      <vt:lpstr>ΑΙΣΧΥΛΟΣ ΚΑΙ ΣΟΦΟΚΛΗΣ: ΣΥΓΚΡΟΥΟΜΕΝΕΣ ΠΡΟΣΕΓΓΙΣΕΙΣ</vt:lpstr>
      <vt:lpstr>ΑΙΣΧΥΛΟΣ ΚΑΙ ΣΟΦΟΚΛΗΣ: ΣΥΓΚΡΟΥΟΜΕΝΕΣ ΠΡΟΣΕΓΓΙΣΕΙΣ</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ΟΙΔΙΠΟΥΣ ΚΑΙ ΑΠΟΓΟΝΟΙ</vt:lpstr>
      <vt:lpstr>APPENDIX: ΤΡΑΓΩΔΙΕΣ ΒΑΣΙΣΜΕΝΕΣ ΣΤΑ ΚΥΚΛΙΑ ΕΠΗ</vt:lpstr>
      <vt:lpstr>ΑΙΣΧΥΛΟΣ</vt:lpstr>
      <vt:lpstr>ΑΙΣΧΥΛΟΣ</vt:lpstr>
      <vt:lpstr>ΣΟΦΟΚΛΗΣ</vt:lpstr>
      <vt:lpstr>ΣΟΦΟΚΛΗΣ</vt:lpstr>
      <vt:lpstr>ΕΥΡΙΠΙΔΗΣ</vt:lpstr>
      <vt:lpstr>ΚΑΤΩΤΕΡΟΙ ΤΡΑΓΙΚΟΙ</vt:lpstr>
      <vt:lpstr>ΚΑΤΩΤΕΡΟΙ ΤΡΑΓΙΚΟΙ</vt:lpstr>
      <vt:lpstr>ΚΑΤΩΤΕΡΟΙ ΤΡΑΓΙΚΟΙ</vt:lpstr>
      <vt:lpstr>ΚΑΤΩΤΕΡΟΙ ΤΡΑΓΙΚΟΙ</vt:lpstr>
      <vt:lpstr>ΤΙΤΛΟΙ ΕΡΓΩΝ ΧΩΡΙΣ ΣΥΓΓΡΑΦΕΑ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2019-12-23T19:35:12Z</dcterms:created>
  <dcterms:modified xsi:type="dcterms:W3CDTF">2020-01-19T14:40:03Z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