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0"/>
  </p:notesMasterIdLst>
  <p:sldIdLst>
    <p:sldId id="580" r:id="rId2"/>
    <p:sldId id="932" r:id="rId3"/>
    <p:sldId id="902" r:id="rId4"/>
    <p:sldId id="892" r:id="rId5"/>
    <p:sldId id="895" r:id="rId6"/>
    <p:sldId id="944" r:id="rId7"/>
    <p:sldId id="953" r:id="rId8"/>
    <p:sldId id="946" r:id="rId9"/>
    <p:sldId id="894" r:id="rId10"/>
    <p:sldId id="896" r:id="rId11"/>
    <p:sldId id="960" r:id="rId12"/>
    <p:sldId id="961" r:id="rId13"/>
    <p:sldId id="962" r:id="rId14"/>
    <p:sldId id="963" r:id="rId15"/>
    <p:sldId id="908" r:id="rId16"/>
    <p:sldId id="898" r:id="rId17"/>
    <p:sldId id="901" r:id="rId18"/>
    <p:sldId id="899" r:id="rId19"/>
    <p:sldId id="912" r:id="rId20"/>
    <p:sldId id="913" r:id="rId21"/>
    <p:sldId id="930" r:id="rId22"/>
    <p:sldId id="916" r:id="rId23"/>
    <p:sldId id="915" r:id="rId24"/>
    <p:sldId id="909" r:id="rId25"/>
    <p:sldId id="903" r:id="rId26"/>
    <p:sldId id="964" r:id="rId27"/>
    <p:sldId id="917" r:id="rId28"/>
    <p:sldId id="937" r:id="rId29"/>
    <p:sldId id="920" r:id="rId30"/>
    <p:sldId id="965" r:id="rId31"/>
    <p:sldId id="966" r:id="rId32"/>
    <p:sldId id="918" r:id="rId33"/>
    <p:sldId id="928" r:id="rId34"/>
    <p:sldId id="931" r:id="rId35"/>
    <p:sldId id="957" r:id="rId36"/>
    <p:sldId id="938" r:id="rId37"/>
    <p:sldId id="939" r:id="rId38"/>
    <p:sldId id="941" r:id="rId39"/>
    <p:sldId id="947" r:id="rId40"/>
    <p:sldId id="940" r:id="rId41"/>
    <p:sldId id="949" r:id="rId42"/>
    <p:sldId id="948" r:id="rId43"/>
    <p:sldId id="921" r:id="rId44"/>
    <p:sldId id="922" r:id="rId45"/>
    <p:sldId id="923" r:id="rId46"/>
    <p:sldId id="925" r:id="rId47"/>
    <p:sldId id="929" r:id="rId48"/>
    <p:sldId id="95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oor" initials="PeBo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  <a:srgbClr val="CCCCFF"/>
    <a:srgbClr val="CCECFF"/>
    <a:srgbClr val="99CCFF"/>
    <a:srgbClr val="3399FF"/>
    <a:srgbClr val="66CCFF"/>
    <a:srgbClr val="3195B9"/>
    <a:srgbClr val="FFFF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89785" autoAdjust="0"/>
  </p:normalViewPr>
  <p:slideViewPr>
    <p:cSldViewPr>
      <p:cViewPr varScale="1">
        <p:scale>
          <a:sx n="75" d="100"/>
          <a:sy n="75" d="100"/>
        </p:scale>
        <p:origin x="-144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6ECDD-336B-4FBD-9C6B-349A3AB19A91}" type="datetimeFigureOut">
              <a:rPr lang="el-GR"/>
              <a:pPr>
                <a:defRPr/>
              </a:pPr>
              <a:t>3/6/2020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825397-6477-4DFD-8A82-A414C67289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40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14 - Ορθογώνιο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F93-E8B9-49F0-AACD-F5579A4FD8F0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12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0C0D6-C88E-4DC2-A734-B15294953A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4FEB-C096-437B-8BF3-1CC948269E96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A634-8883-42F7-B259-C21295FE91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203D-E804-4C7B-BA3C-339FCACD5F8C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29E0-3236-4205-B454-85A93D5A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36DE-1E9F-4145-B1A2-E3685CF4D8ED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22A4-8809-4BD9-9994-560FE9D28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4 - Ορθογώνιο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9FB8-E03C-4046-8A82-AA268B1A8AE9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B111-B79D-4EB5-87C5-6E145A0CD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7FF-B915-4914-818C-23943E1D51F0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7AEE-B299-44B9-AD7C-C622E944D3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D074-75B6-48A2-8037-7D919462B75D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DA6C-FAAD-4B91-8DCA-8B9ABC12AE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3E25-DABC-4E9C-918B-71B6AA1561A8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BE05-F5A3-4C81-90F7-0BDDAC46C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8DD9-4779-461D-B134-C15C71CE5BC5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918B-FA54-4AE4-9545-3C4C8AD59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10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8C23-C814-4033-9536-52DD72792FC0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BBF6-9096-4480-8B19-A36BDB785D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- Ορθογώνιο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1 - Ορθογώνιο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3EC1-922F-4534-A570-CAC9022CFA5A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80E1-E508-43AD-8B72-42924B64DF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205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B795FE-FA3E-4C3E-B193-BB9A311CE84C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1E1C9D-C2C5-469F-8387-43468ACC4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6" r:id="rId2"/>
    <p:sldLayoutId id="2147484014" r:id="rId3"/>
    <p:sldLayoutId id="2147484007" r:id="rId4"/>
    <p:sldLayoutId id="2147484008" r:id="rId5"/>
    <p:sldLayoutId id="2147484009" r:id="rId6"/>
    <p:sldLayoutId id="2147484010" r:id="rId7"/>
    <p:sldLayoutId id="2147484015" r:id="rId8"/>
    <p:sldLayoutId id="2147484016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677799" y="3359314"/>
            <a:ext cx="3596305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l-GR" sz="2400" b="1" dirty="0" smtClean="0">
                <a:solidFill>
                  <a:srgbClr val="003399"/>
                </a:solidFill>
              </a:rPr>
              <a:t>Μάριος</a:t>
            </a:r>
            <a:r>
              <a:rPr lang="de-DE" sz="2400" b="1" dirty="0" smtClean="0">
                <a:solidFill>
                  <a:srgbClr val="003399"/>
                </a:solidFill>
              </a:rPr>
              <a:t> </a:t>
            </a:r>
            <a:r>
              <a:rPr lang="el-GR" sz="2400" b="1" dirty="0" smtClean="0">
                <a:solidFill>
                  <a:srgbClr val="003399"/>
                </a:solidFill>
              </a:rPr>
              <a:t>Παπασωτηρίου</a:t>
            </a:r>
            <a:endParaRPr lang="de-DE" sz="2400" b="1" dirty="0" smtClean="0">
              <a:solidFill>
                <a:srgbClr val="003399"/>
              </a:solidFill>
            </a:endParaRPr>
          </a:p>
          <a:p>
            <a:pPr marL="457200" indent="-457200" algn="ctr" defTabSz="762000" eaLnBrk="0" hangingPunct="0"/>
            <a:endParaRPr lang="de-DE" sz="10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de-DE" sz="1600" b="1" dirty="0" err="1" smtClean="0">
                <a:solidFill>
                  <a:srgbClr val="666699"/>
                </a:solidFill>
              </a:rPr>
              <a:t>mpapasotir</a:t>
            </a:r>
            <a:r>
              <a:rPr lang="en-US" sz="1600" b="1" dirty="0" err="1" smtClean="0">
                <a:solidFill>
                  <a:srgbClr val="666699"/>
                </a:solidFill>
              </a:rPr>
              <a:t>iou</a:t>
            </a:r>
            <a:r>
              <a:rPr lang="de-DE" sz="1600" b="1" dirty="0" smtClean="0">
                <a:solidFill>
                  <a:srgbClr val="666699"/>
                </a:solidFill>
              </a:rPr>
              <a:t>@</a:t>
            </a:r>
            <a:r>
              <a:rPr lang="de-DE" sz="1600" b="1" dirty="0" err="1" smtClean="0">
                <a:solidFill>
                  <a:srgbClr val="666699"/>
                </a:solidFill>
              </a:rPr>
              <a:t>yahoo.com</a:t>
            </a:r>
            <a:endParaRPr lang="de-DE" sz="1600" b="1" dirty="0" smtClean="0">
              <a:solidFill>
                <a:srgbClr val="666699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90812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Διαμεσοσωληναριακές νόσοι</a:t>
            </a:r>
          </a:p>
        </p:txBody>
      </p:sp>
      <p:pic>
        <p:nvPicPr>
          <p:cNvPr id="1026" name="Picture 2" descr="C:\Users\Μάριος Παπασωτηρίου\Pictures\Λογότυπα Παν. Πατρών\LOGO-UP-4COLOR-STAM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5013176"/>
            <a:ext cx="1879205" cy="1843220"/>
          </a:xfrm>
          <a:prstGeom prst="rect">
            <a:avLst/>
          </a:prstGeom>
          <a:noFill/>
        </p:spPr>
      </p:pic>
      <p:pic>
        <p:nvPicPr>
          <p:cNvPr id="1027" name="Picture 3" descr="C:\Users\Μάριος Παπασωτηρίου\Pictures\ΠΓΝ Πατρώ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28118" y="5445376"/>
            <a:ext cx="4480386" cy="13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1816"/>
            <a:ext cx="8291264" cy="421344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Αντίδραση υπερευαισθησίας (τυπικά στη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μεθικιλίνη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Πυρετική κίνηση (&lt; 38</a:t>
            </a:r>
            <a:r>
              <a:rPr lang="el-GR" sz="2200" b="1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Κηλιδοβλατιδώδες εξάνθημα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Αρθραλγίες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Ηωσινοφιλία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Αυξημένα επίπεδα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IgE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στον ορό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Όλες οι εκδηλώσεις σε λιγότερο από 10% των ασθενών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– Οξεία Διάμεση Νεφρίτιδα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2195736" y="4437112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Εξωνεφρικές εκδηλώσεις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220072" y="6525344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Praga</a:t>
            </a:r>
            <a:r>
              <a:rPr lang="en-US" sz="1400" b="1" dirty="0" smtClean="0"/>
              <a:t> M et al. Kidney </a:t>
            </a:r>
            <a:r>
              <a:rPr lang="en-US" sz="1400" b="1" dirty="0" err="1" smtClean="0"/>
              <a:t>Int</a:t>
            </a:r>
            <a:r>
              <a:rPr lang="en-US" sz="1400" b="1" dirty="0" smtClean="0"/>
              <a:t> (2010) 77, 956–961</a:t>
            </a:r>
            <a:endParaRPr lang="el-GR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3" y="2033084"/>
            <a:ext cx="2294704" cy="27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5336232"/>
            <a:ext cx="8291264" cy="152176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Διήθηση του διάμεσου χώρου, από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Τ-λεμφοκύτταρα, μονοκύτταρα-μακροφάγα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πλασματοκύτταρα,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ηωσινόφιλα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Διάμεσο οίδημα με διαχωρισμό των σωληναρίων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720000"/>
            <a:chOff x="0" y="2"/>
            <a:chExt cx="9144000" cy="72201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722018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51637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Ιστοπαθολογική εικόνα</a:t>
              </a: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86296" y="4767535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Φυσιολογικά σπειράματα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- Ομάδα"/>
          <p:cNvGrpSpPr/>
          <p:nvPr/>
        </p:nvGrpSpPr>
        <p:grpSpPr>
          <a:xfrm>
            <a:off x="1907704" y="764704"/>
            <a:ext cx="5075172" cy="3960000"/>
            <a:chOff x="1907704" y="764704"/>
            <a:chExt cx="5075172" cy="396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1907704" y="764704"/>
              <a:ext cx="5075172" cy="39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9 - Ευθύγραμμο βέλος σύνδεσης"/>
            <p:cNvCxnSpPr/>
            <p:nvPr/>
          </p:nvCxnSpPr>
          <p:spPr>
            <a:xfrm>
              <a:off x="3275856" y="1916832"/>
              <a:ext cx="720080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Ευθύγραμμο βέλος σύνδεσης"/>
            <p:cNvCxnSpPr/>
            <p:nvPr/>
          </p:nvCxnSpPr>
          <p:spPr>
            <a:xfrm flipH="1" flipV="1">
              <a:off x="5292080" y="2420888"/>
              <a:ext cx="720080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5668888"/>
            <a:ext cx="8291264" cy="9284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Σε περιπτώσεις ΟΔΝ από φάρμακα, λοιμώξεις,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σαρκοείδωση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και συν. </a:t>
            </a:r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Sjögren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720000"/>
            <a:chOff x="0" y="2"/>
            <a:chExt cx="9144000" cy="72201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722018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51637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Ιστοπαθολογική εικόνα</a:t>
              </a: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9380" y="801168"/>
            <a:ext cx="67275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86296" y="5055567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Ουδετεροφιλικά κοκκιώματα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644008" y="65776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 err="1" smtClean="0"/>
              <a:t>Joss</a:t>
            </a:r>
            <a:r>
              <a:rPr lang="de-DE" sz="1400" b="1" dirty="0" smtClean="0"/>
              <a:t> N et al. </a:t>
            </a:r>
            <a:r>
              <a:rPr lang="de-DE" sz="1400" b="1" dirty="0" err="1" smtClean="0"/>
              <a:t>Clin</a:t>
            </a:r>
            <a:r>
              <a:rPr lang="de-DE" sz="1400" b="1" dirty="0" smtClean="0"/>
              <a:t> J Am </a:t>
            </a:r>
            <a:r>
              <a:rPr lang="de-DE" sz="1400" b="1" dirty="0" err="1" smtClean="0"/>
              <a:t>Soc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Nephrol</a:t>
            </a:r>
            <a:r>
              <a:rPr lang="de-DE" sz="1400" b="1" dirty="0" smtClean="0"/>
              <a:t>. 2007;2:222–30. 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5668888"/>
            <a:ext cx="8568952" cy="9284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Συνήθως αρνητικός για εναποθέσεις ανοσοσφαιρινών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Παρουσία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IgG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στην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TBM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σε ΟΔΝ από ΜΣΑΦ,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μεθικιλίνη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720000"/>
            <a:chOff x="0" y="2"/>
            <a:chExt cx="9144000" cy="72201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722018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51637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Ιστοπαθολογική εικόνα</a:t>
              </a:r>
            </a:p>
          </p:txBody>
        </p:sp>
      </p:grpSp>
      <p:sp>
        <p:nvSpPr>
          <p:cNvPr id="8" name="7 - TextBox"/>
          <p:cNvSpPr txBox="1"/>
          <p:nvPr/>
        </p:nvSpPr>
        <p:spPr>
          <a:xfrm>
            <a:off x="86296" y="5055567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Ανοσοφθορισμός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9380" y="801168"/>
            <a:ext cx="67275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2095872"/>
            <a:ext cx="8291264" cy="414144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Παρουσία ηωσινοφίλων στα ούρα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Hansel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Θετικό όταν 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&gt; 1% των λευκών είναι ηωσινόφιλα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Μικρή ευαισθησία (67%)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Ειδικότητα 87%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Σπινθηρογράφημα με γάλλιο 67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Αυξημένη πρόσληψη σε ΟΔΝ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Χωρίς ειδικότητα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(θετικό σε πυελονεφρίτιδα, ΣΝ, όγκους)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– Οξεία Διάμεση Νεφρίτιδα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2195736" y="4653136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Gold standard: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Βιοψία νεφρού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292080" y="6525344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Linton AL et al. </a:t>
            </a:r>
            <a:r>
              <a:rPr lang="en-US" sz="1400" b="1" i="1" dirty="0" err="1" smtClean="0"/>
              <a:t>Clin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Nephrol</a:t>
            </a:r>
            <a:r>
              <a:rPr lang="en-US" sz="1400" b="1" i="1" dirty="0" smtClean="0"/>
              <a:t>. 1985;24:84-87.</a:t>
            </a:r>
            <a:endParaRPr lang="el-GR" sz="14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92756" y="159918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Υποβοηθητικές άλλες εξετάσεις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papasotiriou\Desktop\Διαμεσοσωληναριακές νόσοι\biopsy-gun-500x500.png"/>
          <p:cNvPicPr>
            <a:picLocks noChangeAspect="1" noChangeArrowheads="1"/>
          </p:cNvPicPr>
          <p:nvPr/>
        </p:nvPicPr>
        <p:blipFill>
          <a:blip r:embed="rId2" cstate="email"/>
          <a:srcRect l="4302" r="9380" b="12616"/>
          <a:stretch>
            <a:fillRect/>
          </a:stretch>
        </p:blipFill>
        <p:spPr bwMode="auto">
          <a:xfrm rot="16200000">
            <a:off x="6500108" y="2869244"/>
            <a:ext cx="327277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1816"/>
            <a:ext cx="8291264" cy="4861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Βελτίωση της νεφρικής λειτουργίας σε φυσιολογικά επίπεδα στο 90%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Μέση διάρκεια για πλήρη ύφεση: 1,5 μήνες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Βελτίωση της νεφρικής λειτουργίας σε φυσιολογικά επίπεδα μόνο στο 50 – 60% των ασθενών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Επιδεινωμένη νεφρική λειτουργία για εβδομάδες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Διάρκεια Οξείας Νεφρικής Βλάβης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Έκταση της ίνωσης του διάμεσου χώρου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Φυσική πορεία – Οξεία Διάμεση Νεφρίτιδα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Μεθικιλίνη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148064" y="6525344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Gonz</a:t>
            </a:r>
            <a:r>
              <a:rPr lang="en-US" sz="1400" b="1" dirty="0" smtClean="0"/>
              <a:t>a</a:t>
            </a:r>
            <a:r>
              <a:rPr lang="de-DE" sz="1400" b="1" dirty="0" err="1" smtClean="0"/>
              <a:t>lez</a:t>
            </a:r>
            <a:r>
              <a:rPr lang="de-DE" sz="1400" b="1" dirty="0" smtClean="0"/>
              <a:t> E et al. </a:t>
            </a:r>
            <a:r>
              <a:rPr lang="de-DE" sz="1400" b="1" i="1" dirty="0" err="1" smtClean="0"/>
              <a:t>Kidney</a:t>
            </a:r>
            <a:r>
              <a:rPr lang="de-DE" sz="1400" b="1" i="1" dirty="0" smtClean="0"/>
              <a:t> Int. 2008;73:940-946.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92756" y="2823319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Άλλα φάρμακα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92756" y="452386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Προγνωστικοί δείκτες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1816"/>
            <a:ext cx="8291264" cy="4573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Σχετίζεται με τη χορήγηση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όλων των ΜΣΑΦ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και των εκλεκτικών αποκλειστών των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COX-2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υποδοχέων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Συνήθως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άτομα &gt; 50 ετών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Μετά από μακροχρόνια χορήγηση χωρίς όμως χρονικό περιορισμό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Εξωνεφρικές εκδηλώσεις &lt; 10%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ΔΔ από αιμοδυναμικά σχετιζόμενη ΟΝΒ, νέκρωση νεφρικών θηλών, ΜΣΑΦ σχετιζόμενη ΜΝ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ΜΣΑΦ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292080" y="6577607"/>
            <a:ext cx="4041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Cupta</a:t>
            </a:r>
            <a:r>
              <a:rPr lang="en-US" sz="1400" b="1" dirty="0" smtClean="0"/>
              <a:t> M et al. BMJ Case Rep. 2013:15;2013.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92756" y="447950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Νεφρωσικό σύνδρομο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1816"/>
            <a:ext cx="8291264" cy="421344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Ιδιοσυγκρασιακή αντίδραση υπερευαισθησίας που δεν σχετίζεται με το χρόνο έκθεσης και τη δόση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Μη ειδικά συμπτώματα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60% άσηπτη πυουρία – 10% ηωσινοφιλουρία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&lt;10% πυρετό – εξάνθημα – ηωσινοφιλουρία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γυναίκες (1,5:1) και άτομα μεγαλύτερης ηλικίας  συχνότερα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Καλή πρόγνωση με πλήρη ύφεση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2195736" y="2636912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2195736" y="4437112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PPI’s (</a:t>
            </a:r>
            <a:r>
              <a:rPr lang="el-G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πραζόλες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88024" y="6381328"/>
            <a:ext cx="4464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Ricketson</a:t>
            </a:r>
            <a:r>
              <a:rPr lang="en-US" sz="1400" b="1" dirty="0" smtClean="0"/>
              <a:t> J et al. CMAJ • MARCH 3, 2009 • 180(5)</a:t>
            </a:r>
            <a:endParaRPr lang="el-GR" sz="1400" b="1" dirty="0" smtClean="0"/>
          </a:p>
          <a:p>
            <a:r>
              <a:rPr lang="en-US" sz="1400" b="1" dirty="0" smtClean="0"/>
              <a:t>Sierra F et al. Aliment </a:t>
            </a:r>
            <a:r>
              <a:rPr lang="en-US" sz="1400" b="1" dirty="0" err="1" smtClean="0"/>
              <a:t>Pharmacol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Ther</a:t>
            </a:r>
            <a:r>
              <a:rPr lang="en-US" sz="1400" b="1" dirty="0" smtClean="0"/>
              <a:t> 26, 545–553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1816"/>
            <a:ext cx="8291264" cy="471750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Εμφανίζεται πιο συχνά σε ασθενείς με ΧΝΝ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Συνοδεύεται από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Εξάνθημα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Διαταραχές ηπατική βιοχημείας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Σπάνια με συν.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Stevens – Johnson 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Οφείλεται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Ελαττωμένη απέκκριση της οξυπουρινόλης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Καθίζηση μικροκρυστάλλων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αλοπουρινόλης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2195736" y="2276872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2195736" y="4365104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Αλοπουρινόλη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724128" y="6525344"/>
            <a:ext cx="348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Rossert</a:t>
            </a:r>
            <a:r>
              <a:rPr lang="en-US" sz="1400" b="1" dirty="0" smtClean="0"/>
              <a:t> J. </a:t>
            </a:r>
            <a:r>
              <a:rPr lang="en-US" sz="1400" b="1" i="1" dirty="0" smtClean="0"/>
              <a:t>Kidney Int. 2001;60:</a:t>
            </a:r>
            <a:r>
              <a:rPr lang="el-GR" sz="1400" b="1" dirty="0" smtClean="0"/>
              <a:t>804-817.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4581128"/>
            <a:ext cx="8640960" cy="194421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Μείωση της επίπτωσής τους λόγω χρήσης αντιβιοτικών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ΟΔΝ ανοσολογικής αρχής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απουσία διήθησης του νεφρικού ιστού από το λοιμογόνο παράγοντα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Ύφεση της νόσου με την αντιμετώπιση του αιτίου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Λοιμώδη αίτια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88024" y="6577607"/>
            <a:ext cx="4427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Raghavan</a:t>
            </a:r>
            <a:r>
              <a:rPr lang="en-US" sz="1400" b="1" dirty="0" smtClean="0"/>
              <a:t>  R et al. </a:t>
            </a:r>
            <a:r>
              <a:rPr lang="en-US" sz="1400" b="1" dirty="0" err="1" smtClean="0"/>
              <a:t>Clin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Nephrol</a:t>
            </a:r>
            <a:r>
              <a:rPr lang="en-US" sz="1400" b="1" dirty="0" smtClean="0"/>
              <a:t>. 2014;82(3):149-62</a:t>
            </a:r>
            <a:endParaRPr lang="el-GR" sz="1400" b="1" dirty="0"/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683568" y="1910576"/>
          <a:ext cx="7992888" cy="238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Βακτήρια</a:t>
                      </a:r>
                      <a:endParaRPr lang="el-GR" sz="18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Ιοί</a:t>
                      </a:r>
                      <a:endParaRPr lang="el-GR" sz="18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Παράσιτα </a:t>
                      </a:r>
                      <a:endParaRPr lang="el-GR" sz="18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Άλλα </a:t>
                      </a:r>
                      <a:endParaRPr lang="el-GR" sz="18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Βρουκέλλα </a:t>
                      </a: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E. Coli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Λεγιονέλλα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Λεπτόσπειρα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Μυκοβακτηρίδιο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Σταφυλόκοκκος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Στρεπτόκοκκος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Αδενοϊοί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CMV</a:t>
                      </a: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EBV</a:t>
                      </a: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HAV</a:t>
                      </a: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HBV</a:t>
                      </a: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HSV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Hantavirus</a:t>
                      </a:r>
                      <a:endParaRPr lang="el-GR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Τοξόπλασμα </a:t>
                      </a:r>
                    </a:p>
                    <a:p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Λεϊσμάνια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Χλαμύδια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Μυκόπλασμα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8316416" cy="4608512"/>
          </a:xfrm>
          <a:noFill/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Ο διάμεσος χώρος αποτελείται από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Θεμέλια ουσία: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Δίκτυο από ίνες κολλαγόνου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(I, III)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πρωτεογλυκάνες,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γλυκοπρωτεϊνες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και διάμεσο υγρό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Τύπου Ι διάμεσα κύτταρα: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Ινοβλάστες που παράγουν και αποδομούν τη θεμέλια ουσία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Τύπου ΙΙ διάμεσα κύτταρα: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μονοκύτταρα/μακροφάγα με ικανότητα φαγοκυττάρωσης (σε όλο το παρέγχυμα) και δενδριτικά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αντιγονο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-παρουσιαστικά κύτταρα (κυρίως στο φλοιό)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836712"/>
            <a:chOff x="0" y="2"/>
            <a:chExt cx="9144000" cy="839057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83905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25584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Διαμεσοσωληναριακός χώρος</a:t>
              </a: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92756" y="1052736"/>
            <a:ext cx="8950200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Τα σωληνάρια και ό μεταξύ τους (διάμεσος) χώρος καταλαμβάνει το </a:t>
            </a:r>
            <a:r>
              <a:rPr lang="en-US" sz="2400" b="1" dirty="0" smtClean="0">
                <a:solidFill>
                  <a:schemeClr val="bg1"/>
                </a:solidFill>
              </a:rPr>
              <a:t>80% </a:t>
            </a:r>
            <a:r>
              <a:rPr lang="el-GR" sz="2400" b="1" dirty="0" smtClean="0">
                <a:solidFill>
                  <a:schemeClr val="bg1"/>
                </a:solidFill>
              </a:rPr>
              <a:t>της νεφρικής μάζας.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788024" y="6577607"/>
            <a:ext cx="443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Braden</a:t>
            </a:r>
            <a:r>
              <a:rPr lang="de-DE" sz="1400" b="1" dirty="0" smtClean="0"/>
              <a:t> GL et al. </a:t>
            </a:r>
            <a:r>
              <a:rPr lang="de-DE" sz="1400" b="1" i="1" dirty="0" smtClean="0"/>
              <a:t>Am J </a:t>
            </a:r>
            <a:r>
              <a:rPr lang="de-DE" sz="1400" b="1" i="1" dirty="0" err="1" smtClean="0"/>
              <a:t>Kidney</a:t>
            </a:r>
            <a:r>
              <a:rPr lang="de-DE" sz="1400" b="1" i="1" dirty="0" smtClean="0"/>
              <a:t> Dis. 2005;3:560-572.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508518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Τα τρωκτικά αποτελούν το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reservoir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του ιού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Μεταδίδεται μέσω της αεροφόρου οδού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Συμπτώματα περιλαμβάνουν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Πυρετό, κεφαλαλγία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Κοιλιακό άλγος, ναυτία, έμετο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Θρομβοπενία με αιμορραγικές επιπλοκές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ΟΝΒ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με συνοδό αιματουρία και πρωτεϊνουρία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(καλή πρόγνωση)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Βιοψία: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φλεγμονώδης διήθηση του διάμεσου χώρου (κυρίως μυελού) με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αιμορραγικές εστίες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Λοιμώδη αίτια –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Hantavirus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004048" y="6577607"/>
            <a:ext cx="4113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Krautkramer E</a:t>
            </a:r>
            <a:r>
              <a:rPr lang="el-GR" sz="1400" b="1" dirty="0" smtClean="0"/>
              <a:t> </a:t>
            </a:r>
            <a:r>
              <a:rPr lang="en-US" sz="1400" b="1" dirty="0" smtClean="0"/>
              <a:t>et al</a:t>
            </a:r>
            <a:r>
              <a:rPr lang="de-DE" sz="1400" b="1" dirty="0" smtClean="0"/>
              <a:t>. </a:t>
            </a:r>
            <a:r>
              <a:rPr lang="en-US" sz="1400" b="1" i="1" dirty="0" smtClean="0"/>
              <a:t>Kidney Int. 2012;83:23-27.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4016" y="1591816"/>
            <a:ext cx="4283968" cy="507754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Επιδείνωση νεφρικής λειτουργίας λόγω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Υπερασβεστιαιμίας – υπερασβεστιουρίας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Κοκκιωματώδης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Οξεία Διάμεση Νεφρίτιδα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ΟΝΒ - ήπια πρωτεϊνουρία και άσηπτη πυουρία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Συνοδός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παρατραχειακή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λεμφαδενοπάθεια και συμμετοχή από τους πνεύμονες (&gt; 50%)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Συστηματικές παθήσεις – Σαρκοείδωση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572000" y="6525344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Joss</a:t>
            </a:r>
            <a:r>
              <a:rPr lang="de-DE" sz="1400" b="1" dirty="0" smtClean="0"/>
              <a:t> N</a:t>
            </a:r>
            <a:r>
              <a:rPr lang="el-GR" sz="1400" b="1" dirty="0" smtClean="0"/>
              <a:t> </a:t>
            </a:r>
            <a:r>
              <a:rPr lang="de-DE" sz="1400" b="1" dirty="0" smtClean="0"/>
              <a:t>et al.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Clin</a:t>
            </a:r>
            <a:r>
              <a:rPr lang="en-US" sz="1400" b="1" dirty="0" smtClean="0"/>
              <a:t> J Am Soc </a:t>
            </a:r>
            <a:r>
              <a:rPr lang="en-US" sz="1400" b="1" dirty="0" err="1" smtClean="0"/>
              <a:t>Nephrol</a:t>
            </a:r>
            <a:r>
              <a:rPr lang="en-US" sz="1400" b="1" dirty="0" smtClean="0"/>
              <a:t> 2: 222–230, 2007</a:t>
            </a:r>
            <a:endParaRPr lang="el-GR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780409" y="1752947"/>
            <a:ext cx="37719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95288" y="1718528"/>
          <a:ext cx="8291512" cy="4302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45756"/>
                <a:gridCol w="414575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Διαγνωστικά κριτήρια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IgG4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Διάμεσης Νεφρίτιδας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Ιστοπαθολογικά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Διήθηση διάμεσου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χώρου 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με  &gt; 10 πλασματοκύτταρα θετικά στην </a:t>
                      </a:r>
                      <a:r>
                        <a:rPr lang="en-US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IgG4</a:t>
                      </a:r>
                      <a:endParaRPr lang="el-GR" b="1" baseline="0" dirty="0" smtClean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Παρουσία ανοσοσυμπλεγμάτων στη βασική σωληναριακή μεμβράνη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Ακτινολογικά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Αυξημένο μέγεθος νεφρών</a:t>
                      </a:r>
                    </a:p>
                    <a:p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Διάχυτα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μικρά περιφερικά οζίδια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Ορολογικά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Αυξημένα επίπεδα 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IgG4</a:t>
                      </a:r>
                      <a:r>
                        <a:rPr lang="el-GR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ή ολικής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IgG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στον ορό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Πολυοργανική συμμετοχή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Αυτοάνοση παγκρεατίτιδα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, σκληρυντική </a:t>
                      </a:r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χολαγγειίτιδα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, σιαλαδενίτιδα, </a:t>
                      </a:r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οπισθοπεριτοναϊκή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 ίνωση, φλεγμονώδες αορτικό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ανεύρυσμα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4355976" y="6525344"/>
            <a:ext cx="4832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Raissian</a:t>
            </a:r>
            <a:r>
              <a:rPr lang="de-DE" sz="1400" b="1" dirty="0" smtClean="0"/>
              <a:t> Y</a:t>
            </a:r>
            <a:r>
              <a:rPr lang="el-GR" sz="1400" b="1" dirty="0" smtClean="0"/>
              <a:t> </a:t>
            </a:r>
            <a:r>
              <a:rPr lang="de-DE" sz="1400" b="1" dirty="0" smtClean="0"/>
              <a:t>et al. </a:t>
            </a:r>
            <a:r>
              <a:rPr lang="de-DE" sz="1400" b="1" i="1" dirty="0" smtClean="0"/>
              <a:t>J Am </a:t>
            </a:r>
            <a:r>
              <a:rPr lang="de-DE" sz="1400" b="1" i="1" dirty="0" err="1" smtClean="0"/>
              <a:t>Soc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Nephrol</a:t>
            </a:r>
            <a:r>
              <a:rPr lang="de-DE" sz="1400" b="1" i="1" dirty="0" smtClean="0"/>
              <a:t>. 2011;22:1343-1352.</a:t>
            </a:r>
            <a:endParaRPr lang="el-GR" sz="14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92756" y="9087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Συστηματικές παθήσεις –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IgG4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9304"/>
            <a:ext cx="8291264" cy="471001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Συνήθως σε εφήβους αλλά και σε ενήλικες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Συμπτώματα περιλαμβάνουν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Διαταραχές όρασης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Οφθαλμικό άλγος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Πυρετός, αδυναμία, μυαλγίες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Πρόγνωση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Παιδιά: Πλήρης ύφεση της νόσου με ή χωρίς αγωγή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Ενήλικες: Πιθανή εξέλιξη της νόσου σε ΧΝΝ και χρήζει αγωγής με κορτικοστεροειδή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συν.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TINU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Tubulointerstitial Nephritis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Uveitis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44008" y="6577607"/>
            <a:ext cx="4582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Matsumoto K et al. </a:t>
            </a:r>
            <a:r>
              <a:rPr lang="en-US" sz="1400" b="1" dirty="0" smtClean="0"/>
              <a:t>Am J Case Rep 2015; 16:119-123</a:t>
            </a:r>
            <a:endParaRPr lang="el-GR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349120"/>
            <a:ext cx="359230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papasotiriou\Desktop\Διαμεσοσωληναριακές νόσοι\uveitis-fig2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488" y="2348880"/>
            <a:ext cx="360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91264" cy="496855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Διακοπή χορήγησης της φαρμακευτικής ουσίας που σχετίζεται με την εμφάνιση ΟΔΝ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Χορήγηση κορτικοστεροειδών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επιβεβαιωμένες με βιοψία περιπτώσεις ΟΔΝ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ασθενείς με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βαριά ΟΝΒ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ασθενείς χωρίς βελτίωση της νεφρικής τους λειτουργίας 1 εβδομάδα μετά τη διακοπή του φαρμάκου που σχετίζεται με την εμφάνιση της νόσου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Δόση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mg/kg/d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max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mg/d)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πρεδνιζόνης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για 2 εβδομάδες και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tapering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έως συνολικά 4-6 εβδομάδες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– Οξεία Διάμεση Νεφρίτιδα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27809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Πότε χορηγούνται κορτικοστεροειδή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148064" y="6525344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Gonz</a:t>
            </a:r>
            <a:r>
              <a:rPr lang="el-GR" sz="1400" b="1" dirty="0" smtClean="0"/>
              <a:t>α</a:t>
            </a:r>
            <a:r>
              <a:rPr lang="de-DE" sz="1400" b="1" dirty="0" err="1" smtClean="0"/>
              <a:t>lez</a:t>
            </a:r>
            <a:r>
              <a:rPr lang="de-DE" sz="1400" b="1" dirty="0" smtClean="0"/>
              <a:t> E et al. </a:t>
            </a:r>
            <a:r>
              <a:rPr lang="de-DE" sz="1400" b="1" i="1" dirty="0" err="1" smtClean="0"/>
              <a:t>Kidney</a:t>
            </a:r>
            <a:r>
              <a:rPr lang="de-DE" sz="1400" b="1" i="1" dirty="0" smtClean="0"/>
              <a:t> Int. 2008;73:940-946.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91264" cy="526618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Οξεία Διάμεση Νεφρίτιδα πρέπει να τίθεται πάντα στη ΔΔ σε περιπτώσεις ΟΝΒ όταν έχουν αποκλειστεί τα προνεφρικά και μετανεφρικά αίτια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Τα αίτια περιλαμβάνουν κυρίως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φάρμακα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(ΜΣΑΦ, αντιμικροβιακά),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λοιμώξεις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συστηματικές νόσους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θεραπεία έχει ως στόχο την αφαίρεση του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εκλυτικού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παράγοντα και την αντιμετώπιση της συστηματικής νόσου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χορήγηση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κορτ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/ειδών έχει θέση σε περιπτώσεις που δεν ανταποκρίνονται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Οξεία Διάμεση Νεφρίτιδα – Κύρια σημεία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2195736" y="2420888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2195736" y="5301208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3995936" y="6577607"/>
            <a:ext cx="5214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Praga</a:t>
            </a:r>
            <a:r>
              <a:rPr lang="en-US" sz="1400" b="1" dirty="0" smtClean="0"/>
              <a:t> M et al. </a:t>
            </a:r>
            <a:r>
              <a:rPr lang="de-DE" sz="1400" b="1" dirty="0" err="1" smtClean="0"/>
              <a:t>Nephrol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Dial</a:t>
            </a:r>
            <a:r>
              <a:rPr lang="de-DE" sz="1400" b="1" dirty="0" smtClean="0"/>
              <a:t> Transplant (2015) 30: 1472–1479</a:t>
            </a:r>
            <a:endParaRPr lang="el-GR" sz="1400" b="1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2195736" y="3645024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32048" y="1268760"/>
            <a:ext cx="8316416" cy="5005536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Οξεία Διάμεση Νεφρίτιδα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u="sng" dirty="0" smtClean="0">
                <a:latin typeface="Arial" pitchFamily="34" charset="0"/>
                <a:cs typeface="Arial" pitchFamily="34" charset="0"/>
              </a:rPr>
              <a:t>Χρόνια Διάμεση Νεφρίτιδα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Επιδημιολογία 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Παθογένεια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Αίτια 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Κλινική εικόνα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Ιστοπαθολογία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Ειδικές περιπτώσεις 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Θεραπεία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836712"/>
            <a:chOff x="0" y="2"/>
            <a:chExt cx="9144000" cy="839057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83905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25584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Διαμεσοσωληναριακές νόσοι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1816"/>
            <a:ext cx="8291264" cy="421344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πρωτοπαθής Χρόνια Διάμεση Νεφρίτιδα (ΧΔΝ) δεν αποτελεί συχνή αιτία ΧΝΝ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 επιπολασμός της ΧΔΝ ποικίλει ευρέως. Πιο συχνή εμφάνιση στη Σκωτία και σπάνια στις ΗΠΑ (3-4%)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διακύμανση αυτή οφείλεται στη διαφορετική έκθεση σε παράγοντες κινδύνου (τοξίνες – φάρμακα)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Επιδημιολογία –  Χρόνια Διάμεση Νεφρίτιδα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2195736" y="2607416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2195736" y="3862780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4716016" y="6535095"/>
            <a:ext cx="4467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Rastegar</a:t>
            </a:r>
            <a:r>
              <a:rPr lang="en-US" sz="1400" b="1" dirty="0" smtClean="0"/>
              <a:t> A et al. Kidney Int.1998 Aug;54(2):313-27.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5805264"/>
            <a:ext cx="8568952" cy="720080"/>
          </a:xfrm>
        </p:spPr>
        <p:txBody>
          <a:bodyPr/>
          <a:lstStyle/>
          <a:p>
            <a:pPr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– Χρόνια Διάμεση Νεφρίτιδα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4860032" y="6525344"/>
            <a:ext cx="4297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Duffield JS. </a:t>
            </a:r>
            <a:r>
              <a:rPr lang="de-DE" sz="1400" b="1" dirty="0" smtClean="0"/>
              <a:t>J </a:t>
            </a:r>
            <a:r>
              <a:rPr lang="de-DE" sz="1400" b="1" dirty="0" err="1" smtClean="0"/>
              <a:t>Clin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Invest</a:t>
            </a:r>
            <a:r>
              <a:rPr lang="de-DE" sz="1400" b="1" dirty="0" smtClean="0"/>
              <a:t>. 2014;124(6):2299–2306</a:t>
            </a:r>
            <a:endParaRPr lang="el-GR" sz="1400" b="1" dirty="0"/>
          </a:p>
        </p:txBody>
      </p:sp>
      <p:pic>
        <p:nvPicPr>
          <p:cNvPr id="32769" name="Picture 1"/>
          <p:cNvPicPr>
            <a:picLocks noChangeArrowheads="1"/>
          </p:cNvPicPr>
          <p:nvPr/>
        </p:nvPicPr>
        <p:blipFill>
          <a:blip r:embed="rId2" cstate="email"/>
          <a:srcRect l="1090" r="727"/>
          <a:stretch>
            <a:fillRect/>
          </a:stretch>
        </p:blipFill>
        <p:spPr bwMode="auto">
          <a:xfrm>
            <a:off x="6000" y="1305264"/>
            <a:ext cx="9129127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86296" y="591966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Τελικό αποτέλεσμα η παραγωγή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179512" y="1592263"/>
          <a:ext cx="8748712" cy="4216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74356"/>
                <a:gridCol w="437435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Φάρμακα – τοξίνες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λίθιο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CNI’s, </a:t>
                      </a:r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αριστολοχικό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οξύ)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Νεφροπάθεια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από αναλγητικά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Μεταβολικά αίτια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υπερουριχαιμία, υπερασβεστιαιμία, υποκαλιαιμία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Κληρονομικές νόσοι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AD-PKD, AR-PKD, </a:t>
                      </a:r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νεφρονόφθιση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l-GR" baseline="0" dirty="0" err="1" smtClean="0">
                          <a:latin typeface="Arial" pitchFamily="34" charset="0"/>
                          <a:cs typeface="Arial" pitchFamily="34" charset="0"/>
                        </a:rPr>
                        <a:t>μυελοματώδης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baseline="0" dirty="0" err="1" smtClean="0">
                          <a:latin typeface="Arial" pitchFamily="34" charset="0"/>
                          <a:cs typeface="Arial" pitchFamily="34" charset="0"/>
                        </a:rPr>
                        <a:t>κυστ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. ν.)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Βαρέα μέταλλα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μόλυβδος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, κάδμιο,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Au, Hg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Λοιμώξεις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 (χρόνια πυελονεφρίτιδα, </a:t>
                      </a:r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ξανθοκοκκιωματώδης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 πυελονεφρίτιδα)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Ακτινοβολία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Χρόνια νεφρική απόφραξη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Συστηματικές παθήσεις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ΣΕΛ, σαρκοείδωση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baseline="0" dirty="0" err="1" smtClean="0">
                          <a:latin typeface="Arial" pitchFamily="34" charset="0"/>
                          <a:cs typeface="Arial" pitchFamily="34" charset="0"/>
                        </a:rPr>
                        <a:t>αγγειίτιδες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Αθηροσκληρυντική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νεφρική νόσος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Π.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b="1" baseline="0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μυέλωμα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, λέμφωμα,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LCDD, 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δρεπανοκυτταρική αναιμία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Αίτια – Χρόνια Διάμεση Νεφρίτιδα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51232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Κύριες αιτίες ΧΔΝ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88024" y="6577607"/>
            <a:ext cx="443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Braden</a:t>
            </a:r>
            <a:r>
              <a:rPr lang="de-DE" sz="1400" b="1" dirty="0" smtClean="0"/>
              <a:t> GL et al. </a:t>
            </a:r>
            <a:r>
              <a:rPr lang="de-DE" sz="1400" b="1" i="1" dirty="0" smtClean="0"/>
              <a:t>Am J </a:t>
            </a:r>
            <a:r>
              <a:rPr lang="de-DE" sz="1400" b="1" i="1" dirty="0" err="1" smtClean="0"/>
              <a:t>Kidney</a:t>
            </a:r>
            <a:r>
              <a:rPr lang="de-DE" sz="1400" b="1" i="1" dirty="0" smtClean="0"/>
              <a:t> Dis. 2005;3:560-572.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16416" cy="28083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 όρος διαμεσοσωληναριακές νόσοι αναφέρονται σε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νεφρικές διαταραχές που αφορούν τις δομές εκτός του σπειράματος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όπως τα σωληνάρια ή/και το διάμεσο μεταξύ τους χώρο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Παρότι οι σπειραματικές νόσοι συνοδεύονται από διαταραχές στο διάμεσο χώρο δεν περιλαμβάνονται στις διαμεσοσωληναριακές νόσους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836712"/>
            <a:chOff x="0" y="2"/>
            <a:chExt cx="9144000" cy="839057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83905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25584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Διαμεσοσωληναριακές νόσοι</a:t>
              </a:r>
            </a:p>
          </p:txBody>
        </p:sp>
      </p:grpSp>
      <p:grpSp>
        <p:nvGrpSpPr>
          <p:cNvPr id="10" name="9 - Ομάδα"/>
          <p:cNvGrpSpPr/>
          <p:nvPr/>
        </p:nvGrpSpPr>
        <p:grpSpPr>
          <a:xfrm>
            <a:off x="736476" y="3717032"/>
            <a:ext cx="3619500" cy="2838450"/>
            <a:chOff x="736476" y="3717032"/>
            <a:chExt cx="3619500" cy="2838450"/>
          </a:xfrm>
        </p:grpSpPr>
        <p:pic>
          <p:nvPicPr>
            <p:cNvPr id="1026" name="Picture 2" descr="Kidney biopsy. This is an example of acute interst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36476" y="3717032"/>
              <a:ext cx="3619500" cy="2838450"/>
            </a:xfrm>
            <a:prstGeom prst="rect">
              <a:avLst/>
            </a:prstGeom>
            <a:noFill/>
          </p:spPr>
        </p:pic>
        <p:sp>
          <p:nvSpPr>
            <p:cNvPr id="8" name="7 - TextBox"/>
            <p:cNvSpPr txBox="1"/>
            <p:nvPr/>
          </p:nvSpPr>
          <p:spPr>
            <a:xfrm>
              <a:off x="755576" y="3717032"/>
              <a:ext cx="3600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b="1" dirty="0" smtClean="0">
                  <a:solidFill>
                    <a:schemeClr val="bg1"/>
                  </a:solidFill>
                </a:rPr>
                <a:t>Οξεία διάμεση νεφρίτιδα</a:t>
              </a:r>
              <a:endParaRPr lang="el-GR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10 - Ομάδα"/>
          <p:cNvGrpSpPr/>
          <p:nvPr/>
        </p:nvGrpSpPr>
        <p:grpSpPr>
          <a:xfrm>
            <a:off x="4773276" y="3717032"/>
            <a:ext cx="3619500" cy="2838450"/>
            <a:chOff x="4773276" y="3717032"/>
            <a:chExt cx="3619500" cy="2838450"/>
          </a:xfrm>
        </p:grpSpPr>
        <p:pic>
          <p:nvPicPr>
            <p:cNvPr id="1028" name="Picture 4" descr="Kidney biopsy in interstitial nephritis. Acute cre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73276" y="3717032"/>
              <a:ext cx="3619500" cy="2838450"/>
            </a:xfrm>
            <a:prstGeom prst="rect">
              <a:avLst/>
            </a:prstGeom>
            <a:noFill/>
          </p:spPr>
        </p:pic>
        <p:sp>
          <p:nvSpPr>
            <p:cNvPr id="9" name="8 - TextBox"/>
            <p:cNvSpPr txBox="1"/>
            <p:nvPr/>
          </p:nvSpPr>
          <p:spPr>
            <a:xfrm>
              <a:off x="4788024" y="3717032"/>
              <a:ext cx="3600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b="1" dirty="0" smtClean="0">
                  <a:solidFill>
                    <a:schemeClr val="bg1"/>
                  </a:solidFill>
                </a:rPr>
                <a:t>Χρόνια ΣΝ</a:t>
              </a:r>
              <a:endParaRPr lang="el-GR" sz="2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591816"/>
            <a:ext cx="8568952" cy="4573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Αργή μείωση του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eGFR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Πρώιμη εμφάνιση αναιμίας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Γενική ούρων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Άσηπτη πυουρία (τυπικά)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Λευκοκυτταρικοί κύλινδροι σπάνια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Αιματουρία σπάνια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Αυξημένη ηχογένεια του φλοιού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– Χρόνια Διάμεση Νεφρίτιδα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Νεφρική συμμετοχή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88024" y="6577607"/>
            <a:ext cx="443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Braden</a:t>
            </a:r>
            <a:r>
              <a:rPr lang="de-DE" sz="1400" b="1" dirty="0" smtClean="0"/>
              <a:t> GL et al. </a:t>
            </a:r>
            <a:r>
              <a:rPr lang="de-DE" sz="1400" b="1" i="1" dirty="0" smtClean="0"/>
              <a:t>Am J </a:t>
            </a:r>
            <a:r>
              <a:rPr lang="de-DE" sz="1400" b="1" i="1" dirty="0" err="1" smtClean="0"/>
              <a:t>Kidney</a:t>
            </a:r>
            <a:r>
              <a:rPr lang="de-DE" sz="1400" b="1" i="1" dirty="0" smtClean="0"/>
              <a:t> Dis. 2005;3:560-572.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504" y="4767535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U/S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έλεγχος νεφρών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591816"/>
            <a:ext cx="8568952" cy="4573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Πρωτεϊνουρία &lt; 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g/24h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Σωληναριακής προέλευσης (β2-μικροσφαιρίνη)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Εγγύς ή άπω σωληναριακή βλάβη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Αμινοξουρία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φωσφατουρία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RTA II,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συν.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Fanconi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RTA IV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Διαταραχές συμπυκνωτικής ικανότητας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Πολυουρία –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νυκτουρία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Νεφροπάθεια με απώλεια άλατος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– Χρόνια Διάμεση Νεφρίτιδα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Νεφρική συμμετοχή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88024" y="6577607"/>
            <a:ext cx="443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Braden</a:t>
            </a:r>
            <a:r>
              <a:rPr lang="de-DE" sz="1400" b="1" dirty="0" smtClean="0"/>
              <a:t> GL et al. </a:t>
            </a:r>
            <a:r>
              <a:rPr lang="de-DE" sz="1400" b="1" i="1" dirty="0" smtClean="0"/>
              <a:t>Am J </a:t>
            </a:r>
            <a:r>
              <a:rPr lang="de-DE" sz="1400" b="1" i="1" dirty="0" err="1" smtClean="0"/>
              <a:t>Kidney</a:t>
            </a:r>
            <a:r>
              <a:rPr lang="de-DE" sz="1400" b="1" i="1" dirty="0" smtClean="0"/>
              <a:t> Dis. 2005;3:560-572.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5085184"/>
            <a:ext cx="8291264" cy="11891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Διήθηση του διάμεσου χώρου από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μονοκύτταρα-μακροφάγα,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Τ-λεμφοκύτταρα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και σπάνια από πλασματοκύτταρα, ουδετερόφιλα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720000"/>
            <a:chOff x="0" y="2"/>
            <a:chExt cx="9144000" cy="72201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722018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51637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Ιστοπαθολογική εικόνα</a:t>
              </a: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3995936" y="6550223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smtClean="0"/>
              <a:t>Papasotiriou M et al. Nephrol Dial Trans. 2015;30(7):1112-21</a:t>
            </a:r>
            <a:endParaRPr lang="el-GR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36712"/>
            <a:ext cx="7374375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5013176"/>
            <a:ext cx="8291264" cy="158417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Διάμεση ίνωση και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συσσώρευση κολλαγόνου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(Ι, ΙΙΙ)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Διάταση των σωληναρίων και ατροφία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Θυρεοειδοποίηση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του νεφρικού ιστού (άμορφο υλικό εντός των διατεταμένων σωληναρίων)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720000"/>
            <a:chOff x="0" y="2"/>
            <a:chExt cx="9144000" cy="72201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722018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51637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Ιστοπαθολογική εικόνα</a:t>
              </a: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3995936" y="6550223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smtClean="0"/>
              <a:t>Papasotiriou M et al. Nephrol Dial Trans. 2015;30(7):1112-21</a:t>
            </a:r>
            <a:endParaRPr lang="el-GR" sz="1400" b="1" dirty="0"/>
          </a:p>
        </p:txBody>
      </p:sp>
      <p:grpSp>
        <p:nvGrpSpPr>
          <p:cNvPr id="10" name="9 - Ομάδα"/>
          <p:cNvGrpSpPr/>
          <p:nvPr/>
        </p:nvGrpSpPr>
        <p:grpSpPr>
          <a:xfrm>
            <a:off x="880792" y="764704"/>
            <a:ext cx="7363616" cy="4212008"/>
            <a:chOff x="880792" y="764704"/>
            <a:chExt cx="7363616" cy="42120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80792" y="836712"/>
              <a:ext cx="7363616" cy="41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- TextBox"/>
            <p:cNvSpPr txBox="1"/>
            <p:nvPr/>
          </p:nvSpPr>
          <p:spPr>
            <a:xfrm>
              <a:off x="899592" y="76470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COL  I</a:t>
              </a:r>
              <a:endParaRPr lang="el-G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5085184"/>
            <a:ext cx="8291264" cy="11891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Πιο σπάνια μπορεί να σχηματιστούν κοκκιώματα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Σαρκοείδωση (τυπικά), μυκοβακτηρίδια, μύκητες βακτήρια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720000"/>
            <a:chOff x="0" y="2"/>
            <a:chExt cx="9144000" cy="72201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722018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51637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Ιστοπαθολογική εικόνα</a:t>
              </a: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4139952" y="6577607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Berliner AR et al. Am J Kidney Dis. 2006 Nov;48(5):856-70.</a:t>
            </a:r>
            <a:endParaRPr lang="el-GR" sz="1400" b="1" dirty="0"/>
          </a:p>
        </p:txBody>
      </p:sp>
      <p:grpSp>
        <p:nvGrpSpPr>
          <p:cNvPr id="23" name="22 - Ομάδα"/>
          <p:cNvGrpSpPr/>
          <p:nvPr/>
        </p:nvGrpSpPr>
        <p:grpSpPr>
          <a:xfrm>
            <a:off x="1979712" y="836712"/>
            <a:ext cx="5246818" cy="4140000"/>
            <a:chOff x="1979712" y="836712"/>
            <a:chExt cx="5246818" cy="4140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9712" y="836712"/>
              <a:ext cx="5246818" cy="41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9 - Ευθύγραμμο βέλος σύνδεσης"/>
            <p:cNvCxnSpPr/>
            <p:nvPr/>
          </p:nvCxnSpPr>
          <p:spPr>
            <a:xfrm>
              <a:off x="3923928" y="3573016"/>
              <a:ext cx="720080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Ευθύγραμμο βέλος σύνδεσης"/>
            <p:cNvCxnSpPr/>
            <p:nvPr/>
          </p:nvCxnSpPr>
          <p:spPr>
            <a:xfrm flipV="1">
              <a:off x="4067944" y="4221088"/>
              <a:ext cx="720080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 flipH="1">
              <a:off x="6012160" y="3356992"/>
              <a:ext cx="576064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- Ευθύγραμμο βέλος σύνδεσης"/>
            <p:cNvCxnSpPr/>
            <p:nvPr/>
          </p:nvCxnSpPr>
          <p:spPr>
            <a:xfrm flipH="1">
              <a:off x="6084168" y="4005064"/>
              <a:ext cx="6480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ύγραμμο βέλος σύνδεσης"/>
            <p:cNvCxnSpPr/>
            <p:nvPr/>
          </p:nvCxnSpPr>
          <p:spPr>
            <a:xfrm>
              <a:off x="2195736" y="1700808"/>
              <a:ext cx="720080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ύγραμμο βέλος σύνδεσης"/>
            <p:cNvCxnSpPr/>
            <p:nvPr/>
          </p:nvCxnSpPr>
          <p:spPr>
            <a:xfrm>
              <a:off x="2267744" y="2348880"/>
              <a:ext cx="720080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ύγραμμο βέλος σύνδεσης"/>
            <p:cNvCxnSpPr/>
            <p:nvPr/>
          </p:nvCxnSpPr>
          <p:spPr>
            <a:xfrm flipH="1">
              <a:off x="4427984" y="1772816"/>
              <a:ext cx="720080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ύγραμμο βέλος σύνδεσης"/>
            <p:cNvCxnSpPr/>
            <p:nvPr/>
          </p:nvCxnSpPr>
          <p:spPr>
            <a:xfrm flipH="1" flipV="1">
              <a:off x="4427984" y="2276872"/>
              <a:ext cx="864096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5552256"/>
            <a:ext cx="8291264" cy="9730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Σχετίζεται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Συν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087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ΧΔΝ σχετιζόμενη με Κληρονομικές νόσους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4 - Ομάδα"/>
          <p:cNvGrpSpPr/>
          <p:nvPr/>
        </p:nvGrpSpPr>
        <p:grpSpPr>
          <a:xfrm>
            <a:off x="308780" y="1470036"/>
            <a:ext cx="3639124" cy="2564524"/>
            <a:chOff x="308780" y="1470036"/>
            <a:chExt cx="3639124" cy="2564524"/>
          </a:xfrm>
        </p:grpSpPr>
        <p:grpSp>
          <p:nvGrpSpPr>
            <p:cNvPr id="13" name="12 - Ομάδα"/>
            <p:cNvGrpSpPr/>
            <p:nvPr/>
          </p:nvGrpSpPr>
          <p:grpSpPr>
            <a:xfrm>
              <a:off x="323528" y="1485144"/>
              <a:ext cx="3624376" cy="2549416"/>
              <a:chOff x="323528" y="1485144"/>
              <a:chExt cx="3624376" cy="2549416"/>
            </a:xfrm>
          </p:grpSpPr>
          <p:pic>
            <p:nvPicPr>
              <p:cNvPr id="1026" name="Picture 2" descr="D:\Pictures\football-vs-pkd1.jpg"/>
              <p:cNvPicPr>
                <a:picLocks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7904" y="1485144"/>
                <a:ext cx="3600000" cy="2520000"/>
              </a:xfrm>
              <a:prstGeom prst="rect">
                <a:avLst/>
              </a:prstGeom>
              <a:noFill/>
            </p:spPr>
          </p:pic>
          <p:sp>
            <p:nvSpPr>
              <p:cNvPr id="12" name="11 - Ορθογώνιο"/>
              <p:cNvSpPr/>
              <p:nvPr/>
            </p:nvSpPr>
            <p:spPr>
              <a:xfrm>
                <a:off x="323528" y="3788339"/>
                <a:ext cx="36004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000" b="1" dirty="0" smtClean="0">
                    <a:solidFill>
                      <a:schemeClr val="bg1"/>
                    </a:solidFill>
                  </a:rPr>
                  <a:t>jessfleming.wordpress.com/</a:t>
                </a:r>
                <a:r>
                  <a:rPr lang="de-DE" sz="1000" b="1" dirty="0" err="1" smtClean="0">
                    <a:solidFill>
                      <a:schemeClr val="bg1"/>
                    </a:solidFill>
                  </a:rPr>
                  <a:t>polycystic-kidney-disease</a:t>
                </a:r>
                <a:r>
                  <a:rPr lang="de-DE" sz="1000" b="1" dirty="0" smtClean="0">
                    <a:solidFill>
                      <a:schemeClr val="bg1"/>
                    </a:solidFill>
                  </a:rPr>
                  <a:t>/</a:t>
                </a:r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13 - TextBox"/>
            <p:cNvSpPr txBox="1"/>
            <p:nvPr/>
          </p:nvSpPr>
          <p:spPr>
            <a:xfrm>
              <a:off x="308780" y="147003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AD-PKD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18 - Ομάδα"/>
          <p:cNvGrpSpPr/>
          <p:nvPr/>
        </p:nvGrpSpPr>
        <p:grpSpPr>
          <a:xfrm>
            <a:off x="5292080" y="1455288"/>
            <a:ext cx="3492007" cy="2583904"/>
            <a:chOff x="5292080" y="1607688"/>
            <a:chExt cx="3492007" cy="2583904"/>
          </a:xfrm>
        </p:grpSpPr>
        <p:grpSp>
          <p:nvGrpSpPr>
            <p:cNvPr id="17" name="16 - Ομάδα"/>
            <p:cNvGrpSpPr/>
            <p:nvPr/>
          </p:nvGrpSpPr>
          <p:grpSpPr>
            <a:xfrm>
              <a:off x="5364087" y="1628799"/>
              <a:ext cx="3420000" cy="2562793"/>
              <a:chOff x="5364087" y="1628799"/>
              <a:chExt cx="3420000" cy="2562793"/>
            </a:xfrm>
          </p:grpSpPr>
          <p:pic>
            <p:nvPicPr>
              <p:cNvPr id="1027" name="Picture 3" descr="D:\Pictures\arpkd_recessive_polycystic_kidney_01_2.jpg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364087" y="1628799"/>
                <a:ext cx="3420000" cy="2520000"/>
              </a:xfrm>
              <a:prstGeom prst="rect">
                <a:avLst/>
              </a:prstGeom>
              <a:noFill/>
            </p:spPr>
          </p:pic>
          <p:sp>
            <p:nvSpPr>
              <p:cNvPr id="16" name="15 - Ορθογώνιο"/>
              <p:cNvSpPr/>
              <p:nvPr/>
            </p:nvSpPr>
            <p:spPr>
              <a:xfrm>
                <a:off x="5364088" y="3940435"/>
                <a:ext cx="3078088" cy="251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000" b="1" dirty="0" smtClean="0">
                    <a:solidFill>
                      <a:schemeClr val="bg1"/>
                    </a:solidFill>
                  </a:rPr>
                  <a:t>http://www.humpath.com/spip.php?article4903</a:t>
                </a:r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17 - TextBox"/>
            <p:cNvSpPr txBox="1"/>
            <p:nvPr/>
          </p:nvSpPr>
          <p:spPr>
            <a:xfrm>
              <a:off x="5292080" y="160768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AR-PKD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294032" y="4067780"/>
            <a:ext cx="3658992" cy="2574517"/>
            <a:chOff x="264536" y="4067780"/>
            <a:chExt cx="3658992" cy="2574517"/>
          </a:xfrm>
        </p:grpSpPr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528" y="4077072"/>
              <a:ext cx="360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19 - TextBox"/>
            <p:cNvSpPr txBox="1"/>
            <p:nvPr/>
          </p:nvSpPr>
          <p:spPr>
            <a:xfrm>
              <a:off x="308780" y="4067780"/>
              <a:ext cx="1814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err="1" smtClean="0"/>
                <a:t>Νεφρονόφθιση</a:t>
              </a:r>
              <a:endParaRPr lang="el-GR" b="1" dirty="0"/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264536" y="6396076"/>
              <a:ext cx="3600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Comprehensive Clinical Nephrology</a:t>
              </a:r>
              <a:endParaRPr lang="el-GR" sz="1000" b="1" dirty="0"/>
            </a:p>
          </p:txBody>
        </p:sp>
      </p:grpSp>
      <p:grpSp>
        <p:nvGrpSpPr>
          <p:cNvPr id="29" name="28 - Ομάδα"/>
          <p:cNvGrpSpPr/>
          <p:nvPr/>
        </p:nvGrpSpPr>
        <p:grpSpPr>
          <a:xfrm>
            <a:off x="5292080" y="4064766"/>
            <a:ext cx="3492007" cy="2562082"/>
            <a:chOff x="5292080" y="4035270"/>
            <a:chExt cx="3492007" cy="2562082"/>
          </a:xfrm>
        </p:grpSpPr>
        <p:grpSp>
          <p:nvGrpSpPr>
            <p:cNvPr id="27" name="26 - Ομάδα"/>
            <p:cNvGrpSpPr/>
            <p:nvPr/>
          </p:nvGrpSpPr>
          <p:grpSpPr>
            <a:xfrm>
              <a:off x="5364087" y="4035270"/>
              <a:ext cx="3420000" cy="2562082"/>
              <a:chOff x="5364087" y="4077072"/>
              <a:chExt cx="3420000" cy="2562082"/>
            </a:xfrm>
          </p:grpSpPr>
          <p:pic>
            <p:nvPicPr>
              <p:cNvPr id="1029" name="Picture 5" descr="D:\Pictures\Medullary Sponge Kidney .jpg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364087" y="4077072"/>
                <a:ext cx="3420000" cy="2520000"/>
              </a:xfrm>
              <a:prstGeom prst="rect">
                <a:avLst/>
              </a:prstGeom>
              <a:noFill/>
            </p:spPr>
          </p:pic>
          <p:sp>
            <p:nvSpPr>
              <p:cNvPr id="26" name="25 - Ορθογώνιο"/>
              <p:cNvSpPr/>
              <p:nvPr/>
            </p:nvSpPr>
            <p:spPr>
              <a:xfrm>
                <a:off x="5364088" y="6239044"/>
                <a:ext cx="33843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000" b="1" dirty="0" smtClean="0">
                    <a:solidFill>
                      <a:schemeClr val="bg1"/>
                    </a:solidFill>
                  </a:rPr>
                  <a:t>meddean.luc.edu/</a:t>
                </a:r>
                <a:r>
                  <a:rPr lang="de-DE" sz="1000" b="1" dirty="0" err="1" smtClean="0">
                    <a:solidFill>
                      <a:schemeClr val="bg1"/>
                    </a:solidFill>
                  </a:rPr>
                  <a:t>lumen</a:t>
                </a:r>
                <a:r>
                  <a:rPr lang="de-DE" sz="1000" b="1" dirty="0" smtClean="0">
                    <a:solidFill>
                      <a:schemeClr val="bg1"/>
                    </a:solidFill>
                  </a:rPr>
                  <a:t>/</a:t>
                </a:r>
                <a:r>
                  <a:rPr lang="de-DE" sz="1000" b="1" dirty="0" err="1" smtClean="0">
                    <a:solidFill>
                      <a:schemeClr val="bg1"/>
                    </a:solidFill>
                  </a:rPr>
                  <a:t>meded</a:t>
                </a:r>
                <a:r>
                  <a:rPr lang="de-DE" sz="1000" b="1" dirty="0" smtClean="0">
                    <a:solidFill>
                      <a:schemeClr val="bg1"/>
                    </a:solidFill>
                  </a:rPr>
                  <a:t>/</a:t>
                </a:r>
                <a:r>
                  <a:rPr lang="de-DE" sz="1000" b="1" dirty="0" err="1" smtClean="0">
                    <a:solidFill>
                      <a:schemeClr val="bg1"/>
                    </a:solidFill>
                  </a:rPr>
                  <a:t>radio</a:t>
                </a:r>
                <a:r>
                  <a:rPr lang="de-DE" sz="1000" b="1" dirty="0" smtClean="0">
                    <a:solidFill>
                      <a:schemeClr val="bg1"/>
                    </a:solidFill>
                  </a:rPr>
                  <a:t>/</a:t>
                </a:r>
                <a:r>
                  <a:rPr lang="de-DE" sz="1000" b="1" dirty="0" err="1" smtClean="0">
                    <a:solidFill>
                      <a:schemeClr val="bg1"/>
                    </a:solidFill>
                  </a:rPr>
                  <a:t>curriculum</a:t>
                </a:r>
                <a:r>
                  <a:rPr lang="de-DE" sz="1000" b="1" dirty="0" smtClean="0">
                    <a:solidFill>
                      <a:schemeClr val="bg1"/>
                    </a:solidFill>
                  </a:rPr>
                  <a:t>/</a:t>
                </a:r>
                <a:r>
                  <a:rPr lang="de-DE" sz="1000" b="1" dirty="0" err="1" smtClean="0">
                    <a:solidFill>
                      <a:schemeClr val="bg1"/>
                    </a:solidFill>
                  </a:rPr>
                  <a:t>harrisons</a:t>
                </a:r>
                <a:r>
                  <a:rPr lang="de-DE" sz="1000" b="1" dirty="0" smtClean="0">
                    <a:solidFill>
                      <a:schemeClr val="bg1"/>
                    </a:solidFill>
                  </a:rPr>
                  <a:t>/</a:t>
                </a:r>
                <a:r>
                  <a:rPr lang="de-DE" sz="1000" b="1" dirty="0" err="1" smtClean="0">
                    <a:solidFill>
                      <a:schemeClr val="bg1"/>
                    </a:solidFill>
                  </a:rPr>
                  <a:t>gu</a:t>
                </a:r>
                <a:r>
                  <a:rPr lang="de-DE" sz="1000" b="1" dirty="0" smtClean="0">
                    <a:solidFill>
                      <a:schemeClr val="bg1"/>
                    </a:solidFill>
                  </a:rPr>
                  <a:t>/Kidney_stone7.htm</a:t>
                </a:r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27 - TextBox"/>
            <p:cNvSpPr txBox="1"/>
            <p:nvPr/>
          </p:nvSpPr>
          <p:spPr>
            <a:xfrm>
              <a:off x="5292080" y="4067780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Medullary sponge kidney</a:t>
              </a:r>
              <a:endParaRPr lang="el-G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591816"/>
            <a:ext cx="8568952" cy="471750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υπερουριχαιμία αποτελεί ανεξάρτητο παράγοντα κινδύνου για την ανάπτυξη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XNN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Εναπόθεση κρυστάλλων ουρικού στο μυελό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Ενεργοποίηση του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RAS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και αύξηση του οξειδωτικού στρες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Αρτηριακή υπέρταση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Ήπια πρωτεϊνουρία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Ανενεργό ίζημα ούρων –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διατ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συμπυκνωτικής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ικαν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Δυσανάλογα αυξημένο ουρικό οξύ στον ορό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Υπερουριχαιμία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779912" y="6525344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Johnson RJ et al. </a:t>
            </a:r>
            <a:r>
              <a:rPr lang="en-US" sz="1400" b="1" i="1" dirty="0" err="1" smtClean="0"/>
              <a:t>Nephrol</a:t>
            </a:r>
            <a:r>
              <a:rPr lang="en-US" sz="1400" b="1" i="1" dirty="0" smtClean="0"/>
              <a:t> Dial Transplant. 2013;28:2221-</a:t>
            </a:r>
            <a:r>
              <a:rPr lang="el-GR" sz="1400" b="1" dirty="0" smtClean="0"/>
              <a:t>2228.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504" y="237837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7504" y="411946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Κλινική εικόνα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311272"/>
            <a:ext cx="8568952" cy="53580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Ιστολ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βλάβες &gt; 90% των ασθενών με χρόνια   ουρικό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Κρύσταλλοι ουρικού στο διάμεσο χώρο και σωληνάρια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Χορήγηση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Αλοπουρινόλης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(έναρξη 100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mg/d)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Διατήρηση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eGFR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– μείωση του καρδιαγγειακού κινδύνου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None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836712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Υπερουριχαιμία – Ιστοπαθολογία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7504" y="498368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Θεραπεία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364088" y="6525344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Kanji</a:t>
            </a:r>
            <a:r>
              <a:rPr lang="de-DE" sz="1400" b="1" dirty="0" smtClean="0"/>
              <a:t> et al. BMC </a:t>
            </a:r>
            <a:r>
              <a:rPr lang="de-DE" sz="1400" b="1" dirty="0" err="1" smtClean="0"/>
              <a:t>Nephrology</a:t>
            </a:r>
            <a:r>
              <a:rPr lang="de-DE" sz="1400" b="1" dirty="0" smtClean="0"/>
              <a:t> (2015) 16:58</a:t>
            </a:r>
            <a:endParaRPr lang="el-GR" sz="1400" b="1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6660232" y="134825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19 - Ομάδα"/>
          <p:cNvGrpSpPr/>
          <p:nvPr/>
        </p:nvGrpSpPr>
        <p:grpSpPr>
          <a:xfrm>
            <a:off x="2492107" y="2348880"/>
            <a:ext cx="4168125" cy="2340000"/>
            <a:chOff x="2492107" y="2556924"/>
            <a:chExt cx="4168125" cy="2340000"/>
          </a:xfrm>
        </p:grpSpPr>
        <p:pic>
          <p:nvPicPr>
            <p:cNvPr id="2050" name="Picture 2" descr="C:\Users\mpapasotiriou\Desktop\Διαμεσοσωληναριακές νόσοι\κολ 3 νεφροπάθεια αδενίνης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92107" y="2556924"/>
              <a:ext cx="4168125" cy="2340000"/>
            </a:xfrm>
            <a:prstGeom prst="rect">
              <a:avLst/>
            </a:prstGeom>
            <a:noFill/>
          </p:spPr>
        </p:pic>
        <p:cxnSp>
          <p:nvCxnSpPr>
            <p:cNvPr id="15" name="14 - Ευθύγραμμο βέλος σύνδεσης"/>
            <p:cNvCxnSpPr/>
            <p:nvPr/>
          </p:nvCxnSpPr>
          <p:spPr>
            <a:xfrm flipV="1">
              <a:off x="4067944" y="3284984"/>
              <a:ext cx="144016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ύγραμμο βέλος σύνδεσης"/>
            <p:cNvCxnSpPr/>
            <p:nvPr/>
          </p:nvCxnSpPr>
          <p:spPr>
            <a:xfrm flipH="1" flipV="1">
              <a:off x="2915816" y="2780928"/>
              <a:ext cx="288032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ύγραμμο βέλος σύνδεσης"/>
            <p:cNvCxnSpPr/>
            <p:nvPr/>
          </p:nvCxnSpPr>
          <p:spPr>
            <a:xfrm flipV="1">
              <a:off x="4932040" y="3573016"/>
              <a:ext cx="504056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340768"/>
            <a:ext cx="8568952" cy="4573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μακροχρόνια υποκαλιαιμία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Βλάβες (αναστρέψιμες) εμφανίζονται ήδη στον 1</a:t>
            </a:r>
            <a:r>
              <a:rPr lang="el-GR" sz="2200" b="1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μήνα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Υποκαλιαιμία         νεφρική αγγειοσύσπαση         ισχαιμία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Ενδοκυττάρια οξέωση         κυτταρικός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πολ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σμός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       κύστεις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Αμμωνία         ενεργοποίηση συμπληρώματος          ίνωση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Διαταραχές συμπυκνωτικής ικανότητας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Πολυουρία –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Νυκτουρία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Πολυδιψία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Μειωμένη έκφραση της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AQP-2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087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Υποκαλιαιμική Νεφροπάθεια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851920" y="6525344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Suga</a:t>
            </a:r>
            <a:r>
              <a:rPr lang="en-US" sz="1400" b="1" dirty="0" smtClean="0"/>
              <a:t> SI et al. </a:t>
            </a:r>
            <a:r>
              <a:rPr lang="de-DE" sz="1400" b="1" i="1" dirty="0" smtClean="0"/>
              <a:t>Am J </a:t>
            </a:r>
            <a:r>
              <a:rPr lang="de-DE" sz="1400" b="1" i="1" dirty="0" err="1" smtClean="0"/>
              <a:t>Physiol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Renal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Physiol</a:t>
            </a:r>
            <a:r>
              <a:rPr lang="de-DE" sz="1400" b="1" i="1" dirty="0" smtClean="0"/>
              <a:t> </a:t>
            </a:r>
            <a:r>
              <a:rPr lang="de-DE" sz="1400" b="1" dirty="0" smtClean="0"/>
              <a:t>281: 620–29, 2001.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504" y="21606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7504" y="38298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Κλινικές εκδηλώσεις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2528012" y="278092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6516216" y="278092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3678408" y="321297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7120044" y="321297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1907704" y="364502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6876256" y="364502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340768"/>
            <a:ext cx="8568952" cy="4573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Κενοτόπια –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στα νεφρικά σωληνάρια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Σωληναριακή ατροφία – διάμεση ίνωση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None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Χορήγηση συμπληρωμάτων καλίου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087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Υποκαλιαιμική Νεφροπάθεια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Ιστοπαθολογία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932040" y="6525344"/>
            <a:ext cx="4190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Elitok</a:t>
            </a:r>
            <a:r>
              <a:rPr lang="en-US" sz="1400" b="1" dirty="0" smtClean="0"/>
              <a:t> S et al. </a:t>
            </a:r>
            <a:r>
              <a:rPr lang="en-US" sz="1400" b="1" dirty="0" err="1" smtClean="0"/>
              <a:t>Clin</a:t>
            </a:r>
            <a:r>
              <a:rPr lang="en-US" sz="1400" b="1" dirty="0" smtClean="0"/>
              <a:t> Kidney J. 2016; 9:,4. 543–546</a:t>
            </a:r>
            <a:endParaRPr lang="el-GR" sz="14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107504" y="4911551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Θεραπεία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4 - Ομάδα"/>
          <p:cNvGrpSpPr/>
          <p:nvPr/>
        </p:nvGrpSpPr>
        <p:grpSpPr>
          <a:xfrm>
            <a:off x="2844417" y="2204864"/>
            <a:ext cx="3455775" cy="2556000"/>
            <a:chOff x="971600" y="2204864"/>
            <a:chExt cx="3455775" cy="2556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1600" y="2204864"/>
              <a:ext cx="3455775" cy="25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13 - Ευθύγραμμο βέλος σύνδεσης"/>
            <p:cNvCxnSpPr/>
            <p:nvPr/>
          </p:nvCxnSpPr>
          <p:spPr>
            <a:xfrm flipV="1">
              <a:off x="1907704" y="2996952"/>
              <a:ext cx="0" cy="50405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32048" y="1268760"/>
            <a:ext cx="8316416" cy="5005536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u="sng" dirty="0" smtClean="0">
                <a:latin typeface="Arial" pitchFamily="34" charset="0"/>
                <a:cs typeface="Arial" pitchFamily="34" charset="0"/>
              </a:rPr>
              <a:t>Οξεία Διάμεση Νεφρίτιδα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Χρόνια Διάμεση Νεφρίτιδα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Επιδημιολογία 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Παθογένεια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Αίτια 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Κλινική εικόνα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Ιστοπαθολογία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Ειδικές περιπτώσεις </a:t>
            </a:r>
          </a:p>
          <a:p>
            <a:pPr lvl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Θεραπεία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1"/>
            <a:ext cx="9144190" cy="836712"/>
            <a:chOff x="0" y="2"/>
            <a:chExt cx="9144000" cy="839057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9144000" cy="83905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25584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Διαμεσοσωληναριακές νόσοι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591816"/>
            <a:ext cx="8568952" cy="19812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μακροχρόνια υπερασβεστιαιμία οδηγεί σε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Εναποθέσεις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στο διάμεσο χώρο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Εναποθέσεις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στα σωληνάρια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Μονοκυτταρική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διήθηση και σωληναριακή νέκρωση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Υπερασβεστιαιμία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485381" y="6577607"/>
            <a:ext cx="4767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Berliner AR et al. Am J Kidney Dis. 2006 ;48(5):856-70.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504" y="3284984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Ιστοπαθολογία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789040"/>
            <a:ext cx="3722049" cy="267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- Ευθύγραμμο βέλος σύνδεσης"/>
          <p:cNvCxnSpPr/>
          <p:nvPr/>
        </p:nvCxnSpPr>
        <p:spPr>
          <a:xfrm>
            <a:off x="3419872" y="4365104"/>
            <a:ext cx="720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4427984" y="4725144"/>
            <a:ext cx="64807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556792"/>
            <a:ext cx="8698220" cy="13331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Διαταραχές της συμπυκνωτικής ικανότητας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Ανεπαρκής ανταπόκριση στη βαζοπρεσίνη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α. διαβήτης)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Πολυουρία – πολυδυψία 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Υπερασβεστιαιμία – Κλινική εικόνα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7504" y="2996952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U/S</a:t>
            </a:r>
          </a:p>
        </p:txBody>
      </p:sp>
      <p:pic>
        <p:nvPicPr>
          <p:cNvPr id="1028" name="Picture 4" descr="https://images.radiopaedia.org/images/18004819/0895b5568abe8d239cc8813282a109_gallery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600780"/>
            <a:ext cx="3580541" cy="2880000"/>
          </a:xfrm>
          <a:prstGeom prst="rect">
            <a:avLst/>
          </a:prstGeom>
          <a:noFill/>
        </p:spPr>
      </p:pic>
      <p:pic>
        <p:nvPicPr>
          <p:cNvPr id="1029" name="Picture 5" descr="C:\Users\mpapasotiriou\Desktop\Διαμεσοσωληναριακές νόσοι\nephrocalcinosis%20kidney%203SW0000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600780"/>
            <a:ext cx="3593519" cy="2880000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4485381" y="6577607"/>
            <a:ext cx="4767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Berliner AR et al. Am J Kidney Dis. 2006 ;48(5):856-70.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241324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Οξεία και χρόνια τοξικότητα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παθογένεια σχετίζεται με την αγγειοσύσπαση που επάγουν οι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CNI’s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Ιστοπαθολογικά χαρακτηρίζεται από κατά τόπους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διάμεση ίνωση με ταινιοειδή μορφή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σωληναριακή ατροφία και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υαλίνωση των προσαγωγών αρτηριδίων</a:t>
            </a:r>
            <a:endParaRPr lang="el-GR" sz="24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86296" y="9087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Αναστολείς καλσινευρίνης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35496" y="4480520"/>
            <a:ext cx="5905500" cy="1828800"/>
            <a:chOff x="1691680" y="4725144"/>
            <a:chExt cx="5905500" cy="1828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91680" y="4725144"/>
              <a:ext cx="59055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- Ελεύθερη σχεδίαση"/>
            <p:cNvSpPr/>
            <p:nvPr/>
          </p:nvSpPr>
          <p:spPr>
            <a:xfrm>
              <a:off x="1887794" y="4822723"/>
              <a:ext cx="943896" cy="1563329"/>
            </a:xfrm>
            <a:custGeom>
              <a:avLst/>
              <a:gdLst>
                <a:gd name="connsiteX0" fmla="*/ 0 w 943896"/>
                <a:gd name="connsiteY0" fmla="*/ 0 h 1563329"/>
                <a:gd name="connsiteX1" fmla="*/ 44245 w 943896"/>
                <a:gd name="connsiteY1" fmla="*/ 132735 h 1563329"/>
                <a:gd name="connsiteX2" fmla="*/ 58993 w 943896"/>
                <a:gd name="connsiteY2" fmla="*/ 176980 h 1563329"/>
                <a:gd name="connsiteX3" fmla="*/ 73741 w 943896"/>
                <a:gd name="connsiteY3" fmla="*/ 235974 h 1563329"/>
                <a:gd name="connsiteX4" fmla="*/ 103238 w 943896"/>
                <a:gd name="connsiteY4" fmla="*/ 324464 h 1563329"/>
                <a:gd name="connsiteX5" fmla="*/ 132735 w 943896"/>
                <a:gd name="connsiteY5" fmla="*/ 457200 h 1563329"/>
                <a:gd name="connsiteX6" fmla="*/ 147483 w 943896"/>
                <a:gd name="connsiteY6" fmla="*/ 501445 h 1563329"/>
                <a:gd name="connsiteX7" fmla="*/ 176980 w 943896"/>
                <a:gd name="connsiteY7" fmla="*/ 545690 h 1563329"/>
                <a:gd name="connsiteX8" fmla="*/ 235974 w 943896"/>
                <a:gd name="connsiteY8" fmla="*/ 678425 h 1563329"/>
                <a:gd name="connsiteX9" fmla="*/ 280219 w 943896"/>
                <a:gd name="connsiteY9" fmla="*/ 766916 h 1563329"/>
                <a:gd name="connsiteX10" fmla="*/ 324464 w 943896"/>
                <a:gd name="connsiteY10" fmla="*/ 855406 h 1563329"/>
                <a:gd name="connsiteX11" fmla="*/ 398206 w 943896"/>
                <a:gd name="connsiteY11" fmla="*/ 943896 h 1563329"/>
                <a:gd name="connsiteX12" fmla="*/ 412954 w 943896"/>
                <a:gd name="connsiteY12" fmla="*/ 988142 h 1563329"/>
                <a:gd name="connsiteX13" fmla="*/ 471948 w 943896"/>
                <a:gd name="connsiteY13" fmla="*/ 1076632 h 1563329"/>
                <a:gd name="connsiteX14" fmla="*/ 545690 w 943896"/>
                <a:gd name="connsiteY14" fmla="*/ 1209367 h 1563329"/>
                <a:gd name="connsiteX15" fmla="*/ 589935 w 943896"/>
                <a:gd name="connsiteY15" fmla="*/ 1253612 h 1563329"/>
                <a:gd name="connsiteX16" fmla="*/ 619432 w 943896"/>
                <a:gd name="connsiteY16" fmla="*/ 1297858 h 1563329"/>
                <a:gd name="connsiteX17" fmla="*/ 663677 w 943896"/>
                <a:gd name="connsiteY17" fmla="*/ 1327354 h 1563329"/>
                <a:gd name="connsiteX18" fmla="*/ 707922 w 943896"/>
                <a:gd name="connsiteY18" fmla="*/ 1371600 h 1563329"/>
                <a:gd name="connsiteX19" fmla="*/ 796412 w 943896"/>
                <a:gd name="connsiteY19" fmla="*/ 1430593 h 1563329"/>
                <a:gd name="connsiteX20" fmla="*/ 825909 w 943896"/>
                <a:gd name="connsiteY20" fmla="*/ 1474838 h 1563329"/>
                <a:gd name="connsiteX21" fmla="*/ 914400 w 943896"/>
                <a:gd name="connsiteY21" fmla="*/ 1533832 h 1563329"/>
                <a:gd name="connsiteX22" fmla="*/ 943896 w 943896"/>
                <a:gd name="connsiteY22" fmla="*/ 1563329 h 156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896" h="1563329">
                  <a:moveTo>
                    <a:pt x="0" y="0"/>
                  </a:moveTo>
                  <a:lnTo>
                    <a:pt x="44245" y="132735"/>
                  </a:lnTo>
                  <a:cubicBezTo>
                    <a:pt x="49161" y="147483"/>
                    <a:pt x="55223" y="161898"/>
                    <a:pt x="58993" y="176980"/>
                  </a:cubicBezTo>
                  <a:cubicBezTo>
                    <a:pt x="63909" y="196645"/>
                    <a:pt x="67917" y="216559"/>
                    <a:pt x="73741" y="235974"/>
                  </a:cubicBezTo>
                  <a:cubicBezTo>
                    <a:pt x="82675" y="265755"/>
                    <a:pt x="97140" y="293976"/>
                    <a:pt x="103238" y="324464"/>
                  </a:cubicBezTo>
                  <a:cubicBezTo>
                    <a:pt x="113374" y="375144"/>
                    <a:pt x="118852" y="408608"/>
                    <a:pt x="132735" y="457200"/>
                  </a:cubicBezTo>
                  <a:cubicBezTo>
                    <a:pt x="137006" y="472148"/>
                    <a:pt x="140531" y="487540"/>
                    <a:pt x="147483" y="501445"/>
                  </a:cubicBezTo>
                  <a:cubicBezTo>
                    <a:pt x="155410" y="517299"/>
                    <a:pt x="169781" y="529492"/>
                    <a:pt x="176980" y="545690"/>
                  </a:cubicBezTo>
                  <a:cubicBezTo>
                    <a:pt x="247185" y="703649"/>
                    <a:pt x="169219" y="578293"/>
                    <a:pt x="235974" y="678425"/>
                  </a:cubicBezTo>
                  <a:cubicBezTo>
                    <a:pt x="273043" y="789636"/>
                    <a:pt x="223040" y="652558"/>
                    <a:pt x="280219" y="766916"/>
                  </a:cubicBezTo>
                  <a:cubicBezTo>
                    <a:pt x="313478" y="833434"/>
                    <a:pt x="271628" y="792004"/>
                    <a:pt x="324464" y="855406"/>
                  </a:cubicBezTo>
                  <a:cubicBezTo>
                    <a:pt x="419096" y="968963"/>
                    <a:pt x="324970" y="834044"/>
                    <a:pt x="398206" y="943896"/>
                  </a:cubicBezTo>
                  <a:cubicBezTo>
                    <a:pt x="403122" y="958645"/>
                    <a:pt x="405404" y="974552"/>
                    <a:pt x="412954" y="988142"/>
                  </a:cubicBezTo>
                  <a:cubicBezTo>
                    <a:pt x="430170" y="1019132"/>
                    <a:pt x="471948" y="1076632"/>
                    <a:pt x="471948" y="1076632"/>
                  </a:cubicBezTo>
                  <a:cubicBezTo>
                    <a:pt x="490494" y="1132271"/>
                    <a:pt x="494976" y="1158653"/>
                    <a:pt x="545690" y="1209367"/>
                  </a:cubicBezTo>
                  <a:cubicBezTo>
                    <a:pt x="560438" y="1224115"/>
                    <a:pt x="576583" y="1237589"/>
                    <a:pt x="589935" y="1253612"/>
                  </a:cubicBezTo>
                  <a:cubicBezTo>
                    <a:pt x="601283" y="1267229"/>
                    <a:pt x="606898" y="1285324"/>
                    <a:pt x="619432" y="1297858"/>
                  </a:cubicBezTo>
                  <a:cubicBezTo>
                    <a:pt x="631966" y="1310392"/>
                    <a:pt x="650060" y="1316007"/>
                    <a:pt x="663677" y="1327354"/>
                  </a:cubicBezTo>
                  <a:cubicBezTo>
                    <a:pt x="679700" y="1340707"/>
                    <a:pt x="691458" y="1358795"/>
                    <a:pt x="707922" y="1371600"/>
                  </a:cubicBezTo>
                  <a:cubicBezTo>
                    <a:pt x="735905" y="1393365"/>
                    <a:pt x="796412" y="1430593"/>
                    <a:pt x="796412" y="1430593"/>
                  </a:cubicBezTo>
                  <a:cubicBezTo>
                    <a:pt x="806244" y="1445341"/>
                    <a:pt x="812569" y="1463166"/>
                    <a:pt x="825909" y="1474838"/>
                  </a:cubicBezTo>
                  <a:cubicBezTo>
                    <a:pt x="852589" y="1498183"/>
                    <a:pt x="889333" y="1508764"/>
                    <a:pt x="914400" y="1533832"/>
                  </a:cubicBezTo>
                  <a:lnTo>
                    <a:pt x="943896" y="156332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Ελεύθερη σχεδίαση"/>
            <p:cNvSpPr/>
            <p:nvPr/>
          </p:nvSpPr>
          <p:spPr>
            <a:xfrm>
              <a:off x="5279923" y="4807974"/>
              <a:ext cx="1150988" cy="1725561"/>
            </a:xfrm>
            <a:custGeom>
              <a:avLst/>
              <a:gdLst>
                <a:gd name="connsiteX0" fmla="*/ 0 w 1150988"/>
                <a:gd name="connsiteY0" fmla="*/ 0 h 1725561"/>
                <a:gd name="connsiteX1" fmla="*/ 58993 w 1150988"/>
                <a:gd name="connsiteY1" fmla="*/ 29497 h 1725561"/>
                <a:gd name="connsiteX2" fmla="*/ 103238 w 1150988"/>
                <a:gd name="connsiteY2" fmla="*/ 58994 h 1725561"/>
                <a:gd name="connsiteX3" fmla="*/ 191729 w 1150988"/>
                <a:gd name="connsiteY3" fmla="*/ 88491 h 1725561"/>
                <a:gd name="connsiteX4" fmla="*/ 235974 w 1150988"/>
                <a:gd name="connsiteY4" fmla="*/ 117987 h 1725561"/>
                <a:gd name="connsiteX5" fmla="*/ 324464 w 1150988"/>
                <a:gd name="connsiteY5" fmla="*/ 147484 h 1725561"/>
                <a:gd name="connsiteX6" fmla="*/ 457200 w 1150988"/>
                <a:gd name="connsiteY6" fmla="*/ 235974 h 1725561"/>
                <a:gd name="connsiteX7" fmla="*/ 501445 w 1150988"/>
                <a:gd name="connsiteY7" fmla="*/ 265471 h 1725561"/>
                <a:gd name="connsiteX8" fmla="*/ 545690 w 1150988"/>
                <a:gd name="connsiteY8" fmla="*/ 294968 h 1725561"/>
                <a:gd name="connsiteX9" fmla="*/ 560438 w 1150988"/>
                <a:gd name="connsiteY9" fmla="*/ 339213 h 1725561"/>
                <a:gd name="connsiteX10" fmla="*/ 648929 w 1150988"/>
                <a:gd name="connsiteY10" fmla="*/ 398207 h 1725561"/>
                <a:gd name="connsiteX11" fmla="*/ 693174 w 1150988"/>
                <a:gd name="connsiteY11" fmla="*/ 442452 h 1725561"/>
                <a:gd name="connsiteX12" fmla="*/ 722671 w 1150988"/>
                <a:gd name="connsiteY12" fmla="*/ 486697 h 1725561"/>
                <a:gd name="connsiteX13" fmla="*/ 766916 w 1150988"/>
                <a:gd name="connsiteY13" fmla="*/ 516194 h 1725561"/>
                <a:gd name="connsiteX14" fmla="*/ 811161 w 1150988"/>
                <a:gd name="connsiteY14" fmla="*/ 604684 h 1725561"/>
                <a:gd name="connsiteX15" fmla="*/ 840658 w 1150988"/>
                <a:gd name="connsiteY15" fmla="*/ 693174 h 1725561"/>
                <a:gd name="connsiteX16" fmla="*/ 870154 w 1150988"/>
                <a:gd name="connsiteY16" fmla="*/ 781665 h 1725561"/>
                <a:gd name="connsiteX17" fmla="*/ 884903 w 1150988"/>
                <a:gd name="connsiteY17" fmla="*/ 825910 h 1725561"/>
                <a:gd name="connsiteX18" fmla="*/ 929148 w 1150988"/>
                <a:gd name="connsiteY18" fmla="*/ 870155 h 1725561"/>
                <a:gd name="connsiteX19" fmla="*/ 1017638 w 1150988"/>
                <a:gd name="connsiteY19" fmla="*/ 1047136 h 1725561"/>
                <a:gd name="connsiteX20" fmla="*/ 1047135 w 1150988"/>
                <a:gd name="connsiteY20" fmla="*/ 1091381 h 1725561"/>
                <a:gd name="connsiteX21" fmla="*/ 1076632 w 1150988"/>
                <a:gd name="connsiteY21" fmla="*/ 1135626 h 1725561"/>
                <a:gd name="connsiteX22" fmla="*/ 1106129 w 1150988"/>
                <a:gd name="connsiteY22" fmla="*/ 1224116 h 1725561"/>
                <a:gd name="connsiteX23" fmla="*/ 1120877 w 1150988"/>
                <a:gd name="connsiteY23" fmla="*/ 1268361 h 1725561"/>
                <a:gd name="connsiteX24" fmla="*/ 1135625 w 1150988"/>
                <a:gd name="connsiteY24" fmla="*/ 1327355 h 1725561"/>
                <a:gd name="connsiteX25" fmla="*/ 1150374 w 1150988"/>
                <a:gd name="connsiteY25" fmla="*/ 1725561 h 17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0988" h="1725561">
                  <a:moveTo>
                    <a:pt x="0" y="0"/>
                  </a:moveTo>
                  <a:cubicBezTo>
                    <a:pt x="19664" y="9832"/>
                    <a:pt x="39904" y="18589"/>
                    <a:pt x="58993" y="29497"/>
                  </a:cubicBezTo>
                  <a:cubicBezTo>
                    <a:pt x="74383" y="38291"/>
                    <a:pt x="87040" y="51795"/>
                    <a:pt x="103238" y="58994"/>
                  </a:cubicBezTo>
                  <a:cubicBezTo>
                    <a:pt x="131651" y="71622"/>
                    <a:pt x="165858" y="71244"/>
                    <a:pt x="191729" y="88491"/>
                  </a:cubicBezTo>
                  <a:cubicBezTo>
                    <a:pt x="206477" y="98323"/>
                    <a:pt x="219777" y="110788"/>
                    <a:pt x="235974" y="117987"/>
                  </a:cubicBezTo>
                  <a:cubicBezTo>
                    <a:pt x="264386" y="130615"/>
                    <a:pt x="324464" y="147484"/>
                    <a:pt x="324464" y="147484"/>
                  </a:cubicBezTo>
                  <a:lnTo>
                    <a:pt x="457200" y="235974"/>
                  </a:lnTo>
                  <a:lnTo>
                    <a:pt x="501445" y="265471"/>
                  </a:lnTo>
                  <a:lnTo>
                    <a:pt x="545690" y="294968"/>
                  </a:lnTo>
                  <a:cubicBezTo>
                    <a:pt x="550606" y="309716"/>
                    <a:pt x="549445" y="328220"/>
                    <a:pt x="560438" y="339213"/>
                  </a:cubicBezTo>
                  <a:cubicBezTo>
                    <a:pt x="585506" y="364281"/>
                    <a:pt x="623861" y="373139"/>
                    <a:pt x="648929" y="398207"/>
                  </a:cubicBezTo>
                  <a:cubicBezTo>
                    <a:pt x="663677" y="412955"/>
                    <a:pt x="679821" y="426429"/>
                    <a:pt x="693174" y="442452"/>
                  </a:cubicBezTo>
                  <a:cubicBezTo>
                    <a:pt x="704522" y="456069"/>
                    <a:pt x="710137" y="474163"/>
                    <a:pt x="722671" y="486697"/>
                  </a:cubicBezTo>
                  <a:cubicBezTo>
                    <a:pt x="735205" y="499231"/>
                    <a:pt x="752168" y="506362"/>
                    <a:pt x="766916" y="516194"/>
                  </a:cubicBezTo>
                  <a:cubicBezTo>
                    <a:pt x="820698" y="677544"/>
                    <a:pt x="734925" y="433155"/>
                    <a:pt x="811161" y="604684"/>
                  </a:cubicBezTo>
                  <a:cubicBezTo>
                    <a:pt x="823789" y="633096"/>
                    <a:pt x="830826" y="663677"/>
                    <a:pt x="840658" y="693174"/>
                  </a:cubicBezTo>
                  <a:lnTo>
                    <a:pt x="870154" y="781665"/>
                  </a:lnTo>
                  <a:cubicBezTo>
                    <a:pt x="875070" y="796413"/>
                    <a:pt x="873910" y="814917"/>
                    <a:pt x="884903" y="825910"/>
                  </a:cubicBezTo>
                  <a:lnTo>
                    <a:pt x="929148" y="870155"/>
                  </a:lnTo>
                  <a:cubicBezTo>
                    <a:pt x="969855" y="992275"/>
                    <a:pt x="941399" y="932777"/>
                    <a:pt x="1017638" y="1047136"/>
                  </a:cubicBezTo>
                  <a:lnTo>
                    <a:pt x="1047135" y="1091381"/>
                  </a:lnTo>
                  <a:lnTo>
                    <a:pt x="1076632" y="1135626"/>
                  </a:lnTo>
                  <a:lnTo>
                    <a:pt x="1106129" y="1224116"/>
                  </a:lnTo>
                  <a:cubicBezTo>
                    <a:pt x="1111045" y="1238864"/>
                    <a:pt x="1117107" y="1253279"/>
                    <a:pt x="1120877" y="1268361"/>
                  </a:cubicBezTo>
                  <a:lnTo>
                    <a:pt x="1135625" y="1327355"/>
                  </a:lnTo>
                  <a:cubicBezTo>
                    <a:pt x="1150988" y="1696052"/>
                    <a:pt x="1150374" y="1563227"/>
                    <a:pt x="1150374" y="172556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Ορθογώνιο"/>
          <p:cNvSpPr/>
          <p:nvPr/>
        </p:nvSpPr>
        <p:spPr>
          <a:xfrm>
            <a:off x="4283968" y="6525344"/>
            <a:ext cx="4897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Liptak</a:t>
            </a:r>
            <a:r>
              <a:rPr lang="en-US" sz="1400" b="1" dirty="0" smtClean="0"/>
              <a:t> P et al. Nat </a:t>
            </a:r>
            <a:r>
              <a:rPr lang="en-US" sz="1400" b="1" dirty="0" err="1" smtClean="0"/>
              <a:t>Clin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Pract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Nephrol</a:t>
            </a:r>
            <a:r>
              <a:rPr lang="en-US" sz="1400" b="1" dirty="0" smtClean="0"/>
              <a:t>. 2006 ;2(7):398-404</a:t>
            </a:r>
            <a:endParaRPr lang="el-GR" sz="1400" b="1" dirty="0"/>
          </a:p>
        </p:txBody>
      </p:sp>
      <p:grpSp>
        <p:nvGrpSpPr>
          <p:cNvPr id="16" name="15 - Ομάδα"/>
          <p:cNvGrpSpPr/>
          <p:nvPr/>
        </p:nvGrpSpPr>
        <p:grpSpPr>
          <a:xfrm>
            <a:off x="6012160" y="4149976"/>
            <a:ext cx="3068266" cy="2160000"/>
            <a:chOff x="6012160" y="4149976"/>
            <a:chExt cx="3068266" cy="2160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12160" y="4149976"/>
              <a:ext cx="3068266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14 - Ευθύγραμμο βέλος σύνδεσης"/>
            <p:cNvCxnSpPr/>
            <p:nvPr/>
          </p:nvCxnSpPr>
          <p:spPr>
            <a:xfrm flipV="1">
              <a:off x="6732240" y="5589240"/>
              <a:ext cx="72008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1816"/>
            <a:ext cx="8291264" cy="4573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Σχετίζεται με τη χορήγηση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συνδυασμού </a:t>
            </a: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φαινακετίνης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-ασπιρίνης και καφεΐνης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Ουσιαστικά δεν εμφανίζονται νέα περιστατικά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Δεν προκαλείται από τη λήψη ασπιρίνης – ΜΣΑΦ 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Νεφροπάθεια από αναλγητικά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860032" y="6525344"/>
            <a:ext cx="432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van der </a:t>
            </a:r>
            <a:r>
              <a:rPr lang="de-DE" sz="1400" b="1" dirty="0" err="1" smtClean="0"/>
              <a:t>Woude</a:t>
            </a:r>
            <a:r>
              <a:rPr lang="de-DE" sz="1400" b="1" dirty="0" smtClean="0"/>
              <a:t> FJ et al.</a:t>
            </a:r>
            <a:r>
              <a:rPr lang="en-US" sz="1400" b="1" dirty="0" smtClean="0"/>
              <a:t> </a:t>
            </a:r>
            <a:r>
              <a:rPr lang="en-US" sz="1400" b="1" i="1" dirty="0" smtClean="0"/>
              <a:t>BMC </a:t>
            </a:r>
            <a:r>
              <a:rPr lang="en-US" sz="1400" b="1" i="1" dirty="0" err="1" smtClean="0"/>
              <a:t>Nephrol</a:t>
            </a:r>
            <a:r>
              <a:rPr lang="en-US" sz="1400" b="1" i="1" dirty="0" smtClean="0"/>
              <a:t>. 2007;8:15.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92756" y="3471391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23528" y="4399944"/>
            <a:ext cx="3528392" cy="1477328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Τοξική συγκέντρωση μεταβολιτών της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φαινακετίνης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Μυελική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υποξία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(αναστολή σύνθεσης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PG’s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b="1" dirty="0" smtClean="0"/>
          </a:p>
        </p:txBody>
      </p:sp>
      <p:sp>
        <p:nvSpPr>
          <p:cNvPr id="13" name="12 - TextBox"/>
          <p:cNvSpPr txBox="1"/>
          <p:nvPr/>
        </p:nvSpPr>
        <p:spPr>
          <a:xfrm>
            <a:off x="5364088" y="4293096"/>
            <a:ext cx="3528392" cy="369332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Ισχαιμία μυελικής μοίρας 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5378836" y="5013176"/>
            <a:ext cx="3528392" cy="1200329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Νέκρωση νεφρικών θηλών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Σωληναριακή ατροφία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Διάμεση ίνωση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Ουροθηλιακές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νεοπλασίες</a:t>
            </a:r>
          </a:p>
        </p:txBody>
      </p:sp>
      <p:cxnSp>
        <p:nvCxnSpPr>
          <p:cNvPr id="16" name="15 - Ευθύγραμμο βέλος σύνδεσης"/>
          <p:cNvCxnSpPr>
            <a:stCxn id="12" idx="3"/>
            <a:endCxn id="13" idx="1"/>
          </p:cNvCxnSpPr>
          <p:nvPr/>
        </p:nvCxnSpPr>
        <p:spPr>
          <a:xfrm flipV="1">
            <a:off x="3851920" y="4477762"/>
            <a:ext cx="1512168" cy="6608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>
            <a:stCxn id="12" idx="3"/>
            <a:endCxn id="14" idx="1"/>
          </p:cNvCxnSpPr>
          <p:nvPr/>
        </p:nvCxnSpPr>
        <p:spPr>
          <a:xfrm>
            <a:off x="3851920" y="5138608"/>
            <a:ext cx="1526916" cy="4747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352928" cy="50405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Συσσώρευση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Li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στα επιθηλιακά κύτταρα των αθροιστικών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σωληναρίων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Μικροκυστίδια στο άπω εσπειραμένο σωληνάριο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Πρόκληση Νεφρογενή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Άποιου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Διαβήτη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Μείωση της έκφρασης των ακουαπορινών-2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Υπερασβεστιαιμία – Λευκωματουρία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Μείωση της χορηγούμενης δόσης (άπαξ ημερησίως)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Χορήγηση Αμιλορίδης – Αποτροπή αφυδάτωσης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Νεφροπάθεια από χορήγηση </a:t>
            </a:r>
            <a:r>
              <a:rPr lang="el-G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Λιθίου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92756" y="2247255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Ιστοπαθολογικά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292080" y="6547127"/>
            <a:ext cx="3852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Presne</a:t>
            </a:r>
            <a:r>
              <a:rPr lang="de-DE" sz="1400" b="1" dirty="0" smtClean="0"/>
              <a:t> C et al.</a:t>
            </a:r>
            <a:r>
              <a:rPr lang="en-US" sz="1400" b="1" dirty="0" smtClean="0"/>
              <a:t> </a:t>
            </a:r>
            <a:r>
              <a:rPr lang="en-US" sz="1400" b="1" i="1" dirty="0" smtClean="0"/>
              <a:t>Kidney Int. 2003;64:585-592.</a:t>
            </a:r>
            <a:endParaRPr lang="el-GR" sz="1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92756" y="483954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Θεραπεία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86296" y="303934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Κλινική εικόνα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424936" cy="4573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Χρόνια διάμεση νεφρίτιδα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Διήθηση του διάμεσου χώρου από λεμφοκύτταρα και πλασματοκύτταρα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Κοκκιώδης εναπόθεση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IgG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C3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κατά μήκος της ΤΒΜ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Σωλ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δυσλειτουργία – συν.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Fanconi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– Άπω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RTA (I)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χορήγηση κορτικοστεροειδών έχει θέση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Σύνδρομο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Sjögren -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ΣΕΛ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572000" y="6577607"/>
            <a:ext cx="4629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Francois H </a:t>
            </a:r>
            <a:r>
              <a:rPr lang="de-DE" sz="1400" b="1" dirty="0" err="1" smtClean="0"/>
              <a:t>eta</a:t>
            </a:r>
            <a:r>
              <a:rPr lang="de-DE" sz="1400" b="1" dirty="0" smtClean="0"/>
              <a:t> al. </a:t>
            </a:r>
            <a:r>
              <a:rPr lang="de-DE" sz="1400" b="1" dirty="0" err="1" smtClean="0"/>
              <a:t>Nat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Rev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Nephrol</a:t>
            </a:r>
            <a:r>
              <a:rPr lang="de-DE" sz="1400" b="1" dirty="0" smtClean="0"/>
              <a:t>. 2016;12(2):82-93.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92756" y="32702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Κλινική εικόνα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4558392"/>
            <a:ext cx="2689042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5076056" y="6381328"/>
            <a:ext cx="4191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Ali A et al. J </a:t>
            </a:r>
            <a:r>
              <a:rPr lang="en-US" sz="1400" b="1" dirty="0" err="1" smtClean="0"/>
              <a:t>Nephropathology</a:t>
            </a:r>
            <a:r>
              <a:rPr lang="en-US" sz="1400" b="1" dirty="0" smtClean="0"/>
              <a:t>. 2013; 2(1): 75-80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68952" cy="4573488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Οξεία δηλητηρίαση από Μόλυβδο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Αιμολυτική αναιμία –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περιφ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Νευροπάθεια – εγκεφαλοπάθεια </a:t>
            </a:r>
          </a:p>
          <a:p>
            <a:pPr lvl="1"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Εγγύς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σωλ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Βλάβη         Συν.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Fanconi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Clr>
                <a:srgbClr val="A50021"/>
              </a:buClr>
              <a:buFont typeface="Wingdings" pitchFamily="2" charset="2"/>
              <a:buChar char="v"/>
            </a:pPr>
            <a:endParaRPr lang="el-GR" sz="1100" b="1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Clr>
                <a:srgbClr val="A50021"/>
              </a:buClr>
              <a:buNone/>
            </a:pPr>
            <a:r>
              <a:rPr lang="el-GR" b="1" u="sng" dirty="0" smtClean="0">
                <a:latin typeface="Arial" pitchFamily="34" charset="0"/>
                <a:cs typeface="Arial" pitchFamily="34" charset="0"/>
              </a:rPr>
              <a:t>Χρόνια έκθεση στο Μόλυβδο</a:t>
            </a:r>
          </a:p>
          <a:p>
            <a:pPr lvl="1" algn="ctr"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Ειδικές περιπτώσεις – Βαρέα μέταλλα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836712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Νεφροπάθεια σχετιζόμενη με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Μόλυβδο 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4946788" y="247814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5004048" y="3355260"/>
            <a:ext cx="3528392" cy="92333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Ενδοπυρηνικά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έγκλειστα που περιέχουν σύμπλοκα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στα ΕΣΑ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23528" y="4030854"/>
            <a:ext cx="3528392" cy="92333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Συσσώρευση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στα ΕΣΑ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Υπερουριχαιμία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Αγγειακές βλάβες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5004048" y="4579396"/>
            <a:ext cx="3528392" cy="1477328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Σωληναριακή ατροφία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Διάμεση ίνωση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Χωρίς φλεγμονώδη διήθηση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Πάχυνση μέσου χιτώνα αρτηριολίων</a:t>
            </a:r>
          </a:p>
        </p:txBody>
      </p:sp>
      <p:cxnSp>
        <p:nvCxnSpPr>
          <p:cNvPr id="18" name="17 - Ευθύγραμμο βέλος σύνδεσης"/>
          <p:cNvCxnSpPr>
            <a:stCxn id="15" idx="3"/>
            <a:endCxn id="14" idx="1"/>
          </p:cNvCxnSpPr>
          <p:nvPr/>
        </p:nvCxnSpPr>
        <p:spPr>
          <a:xfrm flipV="1">
            <a:off x="3851920" y="3816925"/>
            <a:ext cx="1152128" cy="6755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5" idx="3"/>
            <a:endCxn id="16" idx="1"/>
          </p:cNvCxnSpPr>
          <p:nvPr/>
        </p:nvCxnSpPr>
        <p:spPr>
          <a:xfrm>
            <a:off x="3851920" y="4492519"/>
            <a:ext cx="1152128" cy="825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Ορθογώνιο"/>
          <p:cNvSpPr/>
          <p:nvPr/>
        </p:nvSpPr>
        <p:spPr>
          <a:xfrm>
            <a:off x="4709482" y="6577607"/>
            <a:ext cx="4615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Lin JL et al. Arch Intern Med. 2001 22;161(2):264-71</a:t>
            </a:r>
            <a:endParaRPr lang="el-GR" sz="14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755576" y="5264040"/>
            <a:ext cx="3672408" cy="1200329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. Υπέρταση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Αυξημένη απέκκριση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στα ούρα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Χορήγηση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CaNa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EDTA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91264" cy="352839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Διακοπή έκθεσης στον αιτιολογικό παράγοντα (φάρμακα, β. μέταλλα, τοξίνες)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Θεραπεία λοιμώξεων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Έλεγχος αρτηριακής πίεσης – χορήγηση α-ΜΕΑ/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ARB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Χορήγηση κορτικοστεροειδών σε ειδικές περιπτώσεις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– Χρόνια Διάμεση Νεφρίτιδα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321297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Φαρμακευτική αγωγή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148064" y="6525344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Gonz</a:t>
            </a:r>
            <a:r>
              <a:rPr lang="en-US" sz="1400" b="1" dirty="0" smtClean="0"/>
              <a:t>a</a:t>
            </a:r>
            <a:r>
              <a:rPr lang="de-DE" sz="1400" b="1" dirty="0" err="1" smtClean="0"/>
              <a:t>lez</a:t>
            </a:r>
            <a:r>
              <a:rPr lang="de-DE" sz="1400" b="1" dirty="0" smtClean="0"/>
              <a:t> E et al. </a:t>
            </a:r>
            <a:r>
              <a:rPr lang="de-DE" sz="1400" b="1" i="1" dirty="0" err="1" smtClean="0"/>
              <a:t>Kidney</a:t>
            </a:r>
            <a:r>
              <a:rPr lang="de-DE" sz="1400" b="1" i="1" dirty="0" smtClean="0"/>
              <a:t> Int. 2008;73:940-946.</a:t>
            </a:r>
            <a:endParaRPr lang="el-GR" sz="14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86296" y="1196752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Γενικά μέτρα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373216"/>
            <a:ext cx="8640960" cy="12241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Διαταραχές συμπυκνωτικής ικανότητας –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σωλ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πρωτεϊνουρία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Διάμεση ίνωση – Σωληναριακή ατροφία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Θεραπεία μη ειδική (α-ΜΕΑ/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ARB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αντιμετώπιση αιτίας)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Συνοπτικά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20 - Ομάδα"/>
          <p:cNvGrpSpPr/>
          <p:nvPr/>
        </p:nvGrpSpPr>
        <p:grpSpPr>
          <a:xfrm>
            <a:off x="58978" y="837208"/>
            <a:ext cx="9028315" cy="4464000"/>
            <a:chOff x="58978" y="1845320"/>
            <a:chExt cx="9028315" cy="4464000"/>
          </a:xfrm>
        </p:grpSpPr>
        <p:pic>
          <p:nvPicPr>
            <p:cNvPr id="1026" name="Picture 2" descr="D:\Pictures\allroads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8978" y="1845320"/>
              <a:ext cx="9028315" cy="4464000"/>
            </a:xfrm>
            <a:prstGeom prst="rect">
              <a:avLst/>
            </a:prstGeom>
            <a:noFill/>
          </p:spPr>
        </p:pic>
        <p:sp>
          <p:nvSpPr>
            <p:cNvPr id="11" name="10 - TextBox"/>
            <p:cNvSpPr txBox="1"/>
            <p:nvPr/>
          </p:nvSpPr>
          <p:spPr>
            <a:xfrm>
              <a:off x="3635896" y="3645024"/>
              <a:ext cx="2448272" cy="76944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b="1" u="sng" dirty="0" smtClean="0">
                  <a:solidFill>
                    <a:srgbClr val="A50021"/>
                  </a:solidFill>
                </a:rPr>
                <a:t>Χρόνια Διάμεση Νεφρίτιδα</a:t>
              </a:r>
              <a:endParaRPr lang="el-GR" sz="2200" b="1" baseline="30000" dirty="0" smtClean="0">
                <a:solidFill>
                  <a:srgbClr val="A50021"/>
                </a:solidFill>
              </a:endParaRPr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611560" y="2204864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Φάρμακα  Τοξίνες </a:t>
              </a:r>
              <a:endParaRPr lang="el-GR" b="1" u="sng" baseline="30000" dirty="0" smtClean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179512" y="3429000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Μεταβολικά αίτια </a:t>
              </a:r>
              <a:endParaRPr lang="el-GR" b="1" u="sng" baseline="30000" dirty="0" smtClean="0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683568" y="4581128"/>
              <a:ext cx="1979712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Βαρέα μέταλλα </a:t>
              </a:r>
              <a:endParaRPr lang="el-GR" b="1" u="sng" baseline="30000" dirty="0" smtClean="0"/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3635896" y="2060848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Συστηματικές παθήσεις </a:t>
              </a:r>
              <a:endParaRPr lang="el-GR" b="1" u="sng" baseline="30000" dirty="0" smtClean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6876256" y="3429000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Νεφροπάθεια από αναλγητικά</a:t>
              </a:r>
              <a:endParaRPr lang="el-GR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6444208" y="2204864"/>
              <a:ext cx="1979712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Λοιμώξεις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l-GR" b="1" baseline="30000" dirty="0" smtClean="0"/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6876256" y="4581128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u="sng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Χρόνια νεφρική απόφραξη</a:t>
              </a:r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2123728" y="5229200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Κληρονομικές νόσοι </a:t>
              </a:r>
              <a:endParaRPr lang="el-GR" b="1" u="sng" baseline="30000" dirty="0" smtClean="0"/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4644008" y="5229200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Σπειραματικές νόσοι</a:t>
              </a:r>
              <a:endParaRPr lang="el-GR" b="1" u="sng" baseline="30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91816"/>
            <a:ext cx="8291264" cy="421344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Μόλις στο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0,5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2,6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% των νεφρικών βιοψιών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Στο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% των νεφρικών βιοψιών ασθενών με ΟΝΒ άγνωστης αιτιολογίας ή μετά από χορήγηση αντιβιοτικών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Στο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75 – 90%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σχετίζεται με χορήγηση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φαρμάκων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Επιδημιολογία –  Οξεία Διάμεση Νεφρίτιδα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2195736" y="2276872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2195736" y="3789040"/>
            <a:ext cx="4392488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3995936" y="6577607"/>
            <a:ext cx="5214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Praga</a:t>
            </a:r>
            <a:r>
              <a:rPr lang="en-US" sz="1400" b="1" dirty="0" smtClean="0"/>
              <a:t> M et al. </a:t>
            </a:r>
            <a:r>
              <a:rPr lang="de-DE" sz="1400" b="1" dirty="0" err="1" smtClean="0"/>
              <a:t>Nephrol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Dial</a:t>
            </a:r>
            <a:r>
              <a:rPr lang="de-DE" sz="1400" b="1" dirty="0" smtClean="0"/>
              <a:t> Transplant (2015) 30: 1472–1479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46085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Ενδογενή νεφρικά αντιγόνα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Συστατικά της σωληναριακής βασικής μεμβράνης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Σωληναριακές πρωτεΐνες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Tamm-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Horsfall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Εξωγενή αντιγόνα</a:t>
            </a:r>
            <a:endParaRPr lang="en-US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Μη νεφρικές πρωτεΐνες (ανοσοσυμπλέγματα)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Φάρμακα – λοιμώδεις παράγοντες (πιο συχνά)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Πρόσδεση στις νεφρικές δομές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(“planted antigen”)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Λειτουργούν ως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απτίνες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τροποποιώντας το ανοσολογικό προφίλ των ενδογενών νεφρικών πρωτεϊνών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Δρουν μιμούμενα τα νεφρικά αντιγόνα (διασταυρούμενη αντίδραση)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Προσδένονται στο διάμεσο χώρο ως ανοσοσυμπλέγματα</a:t>
            </a:r>
            <a:endParaRPr lang="el-GR" sz="56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–  Οξεία Διάμεση Νεφρίτιδα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5292080" y="6525344"/>
            <a:ext cx="3894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Praga</a:t>
            </a:r>
            <a:r>
              <a:rPr lang="en-US" sz="1400" b="1" dirty="0" smtClean="0"/>
              <a:t> M et al. Kidney </a:t>
            </a:r>
            <a:r>
              <a:rPr lang="en-US" sz="1400" b="1" dirty="0" err="1" smtClean="0"/>
              <a:t>Int</a:t>
            </a:r>
            <a:r>
              <a:rPr lang="en-US" sz="1400" b="1" dirty="0" smtClean="0"/>
              <a:t> (2010) 77, 956–961</a:t>
            </a:r>
            <a:endParaRPr lang="el-GR" sz="14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86296" y="980728"/>
            <a:ext cx="8950200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ΟΔΝ αποτελεί μια ανοσολογικής αρχής αντίδραση υπερευαισθησίας σε κάποιο αντιγόνο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–  Οξεία Διάμεση Νεφρίτιδα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0" name="49 - Ευθύγραμμο βέλος σύνδεσης"/>
          <p:cNvCxnSpPr>
            <a:stCxn id="32" idx="2"/>
            <a:endCxn id="22" idx="0"/>
          </p:cNvCxnSpPr>
          <p:nvPr/>
        </p:nvCxnSpPr>
        <p:spPr>
          <a:xfrm flipH="1">
            <a:off x="7353900" y="1998132"/>
            <a:ext cx="0" cy="5832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- Ευθύγραμμο βέλος σύνδεσης"/>
          <p:cNvCxnSpPr>
            <a:stCxn id="22" idx="2"/>
            <a:endCxn id="43" idx="0"/>
          </p:cNvCxnSpPr>
          <p:nvPr/>
        </p:nvCxnSpPr>
        <p:spPr>
          <a:xfrm flipH="1">
            <a:off x="7340884" y="3227724"/>
            <a:ext cx="0" cy="7181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- Ευθύγραμμο βέλος σύνδεσης"/>
          <p:cNvCxnSpPr>
            <a:stCxn id="9" idx="2"/>
            <a:endCxn id="21" idx="0"/>
          </p:cNvCxnSpPr>
          <p:nvPr/>
        </p:nvCxnSpPr>
        <p:spPr>
          <a:xfrm>
            <a:off x="1673472" y="5169449"/>
            <a:ext cx="2826128" cy="6358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ύγραμμο βέλος σύνδεσης"/>
          <p:cNvCxnSpPr>
            <a:stCxn id="43" idx="2"/>
            <a:endCxn id="21" idx="0"/>
          </p:cNvCxnSpPr>
          <p:nvPr/>
        </p:nvCxnSpPr>
        <p:spPr>
          <a:xfrm flipH="1">
            <a:off x="4499600" y="4869160"/>
            <a:ext cx="2841284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- Ευθύγραμμο βέλος σύνδεσης"/>
          <p:cNvCxnSpPr>
            <a:stCxn id="34" idx="1"/>
            <a:endCxn id="13" idx="3"/>
          </p:cNvCxnSpPr>
          <p:nvPr/>
        </p:nvCxnSpPr>
        <p:spPr>
          <a:xfrm flipH="1">
            <a:off x="3203848" y="2620363"/>
            <a:ext cx="432048" cy="4422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- Ευθύγραμμο βέλος σύνδεσης"/>
          <p:cNvCxnSpPr>
            <a:stCxn id="34" idx="3"/>
            <a:endCxn id="22" idx="1"/>
          </p:cNvCxnSpPr>
          <p:nvPr/>
        </p:nvCxnSpPr>
        <p:spPr>
          <a:xfrm>
            <a:off x="5436096" y="2620363"/>
            <a:ext cx="387804" cy="2841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64 - Ομάδα"/>
          <p:cNvGrpSpPr/>
          <p:nvPr/>
        </p:nvGrpSpPr>
        <p:grpSpPr>
          <a:xfrm>
            <a:off x="143472" y="908720"/>
            <a:ext cx="8749008" cy="5819874"/>
            <a:chOff x="143472" y="908720"/>
            <a:chExt cx="8749008" cy="5819874"/>
          </a:xfrm>
        </p:grpSpPr>
        <p:grpSp>
          <p:nvGrpSpPr>
            <p:cNvPr id="62" name="61 - Ομάδα"/>
            <p:cNvGrpSpPr/>
            <p:nvPr/>
          </p:nvGrpSpPr>
          <p:grpSpPr>
            <a:xfrm>
              <a:off x="143472" y="908720"/>
              <a:ext cx="8749008" cy="5819874"/>
              <a:chOff x="143472" y="908720"/>
              <a:chExt cx="8749008" cy="5819874"/>
            </a:xfrm>
          </p:grpSpPr>
          <p:sp>
            <p:nvSpPr>
              <p:cNvPr id="32" name="31 - TextBox"/>
              <p:cNvSpPr txBox="1"/>
              <p:nvPr/>
            </p:nvSpPr>
            <p:spPr>
              <a:xfrm>
                <a:off x="5832480" y="1628800"/>
                <a:ext cx="3060000" cy="369332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err="1" smtClean="0"/>
                  <a:t>Χυμική</a:t>
                </a:r>
                <a:r>
                  <a:rPr lang="el-GR" b="1" u="sng" dirty="0" smtClean="0"/>
                  <a:t> ανοσία</a:t>
                </a:r>
                <a:endParaRPr lang="el-GR" b="1" baseline="30000" dirty="0" smtClean="0"/>
              </a:p>
            </p:txBody>
          </p:sp>
          <p:grpSp>
            <p:nvGrpSpPr>
              <p:cNvPr id="61" name="60 - Ομάδα"/>
              <p:cNvGrpSpPr/>
              <p:nvPr/>
            </p:nvGrpSpPr>
            <p:grpSpPr>
              <a:xfrm>
                <a:off x="143472" y="908720"/>
                <a:ext cx="8740428" cy="5819874"/>
                <a:chOff x="143472" y="908720"/>
                <a:chExt cx="8740428" cy="5819874"/>
              </a:xfrm>
            </p:grpSpPr>
            <p:grpSp>
              <p:nvGrpSpPr>
                <p:cNvPr id="3" name="41 - Ομάδα"/>
                <p:cNvGrpSpPr/>
                <p:nvPr/>
              </p:nvGrpSpPr>
              <p:grpSpPr>
                <a:xfrm>
                  <a:off x="143472" y="908720"/>
                  <a:ext cx="8740428" cy="5819874"/>
                  <a:chOff x="143472" y="908720"/>
                  <a:chExt cx="8740428" cy="5819874"/>
                </a:xfrm>
              </p:grpSpPr>
              <p:sp>
                <p:nvSpPr>
                  <p:cNvPr id="8" name="7 - TextBox"/>
                  <p:cNvSpPr txBox="1"/>
                  <p:nvPr/>
                </p:nvSpPr>
                <p:spPr>
                  <a:xfrm>
                    <a:off x="143472" y="1628800"/>
                    <a:ext cx="3060000" cy="3693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/>
                      <a:t>Κυτταρική Ανοσία</a:t>
                    </a:r>
                    <a:endParaRPr lang="el-GR" b="1" baseline="30000" dirty="0" smtClean="0"/>
                  </a:p>
                </p:txBody>
              </p:sp>
              <p:sp>
                <p:nvSpPr>
                  <p:cNvPr id="9" name="8 - TextBox"/>
                  <p:cNvSpPr txBox="1"/>
                  <p:nvPr/>
                </p:nvSpPr>
                <p:spPr>
                  <a:xfrm>
                    <a:off x="143472" y="3969120"/>
                    <a:ext cx="3060000" cy="1200329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/>
                      <a:t>Ενεργοποίηση των </a:t>
                    </a:r>
                  </a:p>
                  <a:p>
                    <a:pPr algn="ctr"/>
                    <a:r>
                      <a:rPr lang="el-GR" b="1" u="sng" dirty="0" err="1" smtClean="0"/>
                      <a:t>Κυτταροτοξικών</a:t>
                    </a:r>
                    <a:r>
                      <a:rPr lang="el-GR" b="1" u="sng" dirty="0" smtClean="0"/>
                      <a:t> Τ </a:t>
                    </a:r>
                    <a:r>
                      <a:rPr lang="el-GR" b="1" u="sng" dirty="0" err="1" smtClean="0"/>
                      <a:t>Λεμφ</a:t>
                    </a:r>
                    <a:r>
                      <a:rPr lang="el-GR" b="1" u="sng" dirty="0" smtClean="0"/>
                      <a:t>.</a:t>
                    </a:r>
                  </a:p>
                  <a:p>
                    <a:pPr algn="ctr"/>
                    <a:r>
                      <a:rPr lang="el-GR" b="1" u="sng" dirty="0" smtClean="0"/>
                      <a:t>Μακροφάγων</a:t>
                    </a:r>
                  </a:p>
                  <a:p>
                    <a:pPr algn="ctr"/>
                    <a:r>
                      <a:rPr lang="el-GR" b="1" u="sng" dirty="0" smtClean="0"/>
                      <a:t>ΝΚ κυττάρων</a:t>
                    </a:r>
                    <a:endParaRPr lang="el-GR" b="1" dirty="0" smtClean="0"/>
                  </a:p>
                </p:txBody>
              </p:sp>
              <p:sp>
                <p:nvSpPr>
                  <p:cNvPr id="13" name="12 - TextBox"/>
                  <p:cNvSpPr txBox="1"/>
                  <p:nvPr/>
                </p:nvSpPr>
                <p:spPr>
                  <a:xfrm>
                    <a:off x="143848" y="2600968"/>
                    <a:ext cx="3060000" cy="923330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/>
                      <a:t>Διήθηση διάμεσου χώρου </a:t>
                    </a:r>
                  </a:p>
                  <a:p>
                    <a:pPr algn="ctr"/>
                    <a:r>
                      <a:rPr lang="el-GR" b="1" u="sng" dirty="0" smtClean="0"/>
                      <a:t>Ουδετερόφιλα</a:t>
                    </a:r>
                  </a:p>
                  <a:p>
                    <a:pPr algn="ctr"/>
                    <a:r>
                      <a:rPr lang="el-GR" b="1" u="sng" dirty="0" smtClean="0"/>
                      <a:t>Μονοκύτταρα </a:t>
                    </a:r>
                    <a:endParaRPr lang="el-GR" b="1" dirty="0" smtClean="0"/>
                  </a:p>
                </p:txBody>
              </p:sp>
              <p:sp>
                <p:nvSpPr>
                  <p:cNvPr id="14" name="13 - TextBox"/>
                  <p:cNvSpPr txBox="1"/>
                  <p:nvPr/>
                </p:nvSpPr>
                <p:spPr>
                  <a:xfrm>
                    <a:off x="971600" y="908720"/>
                    <a:ext cx="7056784" cy="3693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/>
                      <a:t>Ανοσολογικοί μηχανισμοί στην ΟΔΝ</a:t>
                    </a:r>
                  </a:p>
                </p:txBody>
              </p:sp>
              <p:sp>
                <p:nvSpPr>
                  <p:cNvPr id="21" name="20 - TextBox"/>
                  <p:cNvSpPr txBox="1"/>
                  <p:nvPr/>
                </p:nvSpPr>
                <p:spPr>
                  <a:xfrm>
                    <a:off x="971600" y="5805264"/>
                    <a:ext cx="7056000" cy="923330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/>
                      <a:t>Καταστροφή των δομών του διάμεσου χώρου (σωληνάρια)</a:t>
                    </a:r>
                  </a:p>
                  <a:p>
                    <a:pPr algn="ctr"/>
                    <a:r>
                      <a:rPr lang="el-GR" b="1" u="sng" dirty="0" smtClean="0"/>
                      <a:t>Παραγωγή προ-</a:t>
                    </a:r>
                    <a:r>
                      <a:rPr lang="el-GR" b="1" u="sng" dirty="0" err="1" smtClean="0"/>
                      <a:t>ινωτικών </a:t>
                    </a:r>
                    <a:r>
                      <a:rPr lang="el-GR" b="1" u="sng" dirty="0" smtClean="0"/>
                      <a:t>παραγόντων (</a:t>
                    </a:r>
                    <a:r>
                      <a:rPr lang="en-US" b="1" u="sng" dirty="0" smtClean="0"/>
                      <a:t>TGF-</a:t>
                    </a:r>
                    <a:r>
                      <a:rPr lang="el-GR" b="1" u="sng" dirty="0" smtClean="0"/>
                      <a:t>β</a:t>
                    </a:r>
                    <a:r>
                      <a:rPr lang="en-US" b="1" u="sng" dirty="0" smtClean="0"/>
                      <a:t>, PDGF)</a:t>
                    </a:r>
                    <a:endParaRPr lang="el-GR" b="1" u="sng" dirty="0" smtClean="0"/>
                  </a:p>
                  <a:p>
                    <a:pPr algn="ctr"/>
                    <a:r>
                      <a:rPr lang="el-GR" b="1" u="sng" dirty="0" smtClean="0"/>
                      <a:t>Ενεργοποίηση των </a:t>
                    </a:r>
                    <a:r>
                      <a:rPr lang="el-GR" b="1" u="sng" dirty="0" err="1" smtClean="0"/>
                      <a:t>ινοβλαστών</a:t>
                    </a:r>
                    <a:r>
                      <a:rPr lang="en-US" b="1" u="sng" dirty="0" smtClean="0"/>
                      <a:t> </a:t>
                    </a:r>
                    <a:r>
                      <a:rPr lang="el-GR" b="1" u="sng" dirty="0" smtClean="0"/>
                      <a:t>         παραγωγή </a:t>
                    </a:r>
                    <a:r>
                      <a:rPr lang="en-US" b="1" u="sng" dirty="0" smtClean="0"/>
                      <a:t>ECM</a:t>
                    </a:r>
                    <a:r>
                      <a:rPr lang="el-GR" b="1" u="sng" dirty="0" smtClean="0"/>
                      <a:t> </a:t>
                    </a:r>
                    <a:endParaRPr lang="el-GR" b="1" dirty="0" smtClean="0"/>
                  </a:p>
                </p:txBody>
              </p:sp>
              <p:sp>
                <p:nvSpPr>
                  <p:cNvPr id="22" name="21 - TextBox"/>
                  <p:cNvSpPr txBox="1"/>
                  <p:nvPr/>
                </p:nvSpPr>
                <p:spPr>
                  <a:xfrm>
                    <a:off x="5823900" y="2581393"/>
                    <a:ext cx="3060000" cy="646331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/>
                      <a:t>Ενεργοποίηση των Β Λεμφοκυττάρων</a:t>
                    </a:r>
                    <a:endParaRPr lang="el-GR" b="1" baseline="30000" dirty="0" smtClean="0"/>
                  </a:p>
                </p:txBody>
              </p:sp>
              <p:cxnSp>
                <p:nvCxnSpPr>
                  <p:cNvPr id="16" name="15 - Ευθύγραμμο βέλος σύνδεσης"/>
                  <p:cNvCxnSpPr>
                    <a:endCxn id="8" idx="0"/>
                  </p:cNvCxnSpPr>
                  <p:nvPr/>
                </p:nvCxnSpPr>
                <p:spPr>
                  <a:xfrm flipH="1">
                    <a:off x="1673472" y="1278052"/>
                    <a:ext cx="0" cy="350748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19 - Ευθύγραμμο βέλος σύνδεσης"/>
                  <p:cNvCxnSpPr>
                    <a:stCxn id="8" idx="2"/>
                    <a:endCxn id="13" idx="0"/>
                  </p:cNvCxnSpPr>
                  <p:nvPr/>
                </p:nvCxnSpPr>
                <p:spPr>
                  <a:xfrm>
                    <a:off x="1673472" y="1998132"/>
                    <a:ext cx="376" cy="602836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23 - Ευθύγραμμο βέλος σύνδεσης"/>
                  <p:cNvCxnSpPr>
                    <a:stCxn id="13" idx="2"/>
                    <a:endCxn id="9" idx="0"/>
                  </p:cNvCxnSpPr>
                  <p:nvPr/>
                </p:nvCxnSpPr>
                <p:spPr>
                  <a:xfrm flipH="1">
                    <a:off x="1673472" y="3524298"/>
                    <a:ext cx="376" cy="444822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34 - Ευθύγραμμο βέλος σύνδεσης"/>
                  <p:cNvCxnSpPr/>
                  <p:nvPr/>
                </p:nvCxnSpPr>
                <p:spPr>
                  <a:xfrm>
                    <a:off x="7164288" y="1268760"/>
                    <a:ext cx="0" cy="345752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33 - TextBox"/>
                <p:cNvSpPr txBox="1"/>
                <p:nvPr/>
              </p:nvSpPr>
              <p:spPr>
                <a:xfrm>
                  <a:off x="3635896" y="2204864"/>
                  <a:ext cx="1800200" cy="830997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b="1" u="sng" dirty="0" smtClean="0"/>
                    <a:t>Ενεργοποίηση από τα </a:t>
                  </a:r>
                  <a:r>
                    <a:rPr lang="en-US" sz="1600" b="1" u="sng" dirty="0" smtClean="0"/>
                    <a:t>MHC II </a:t>
                  </a:r>
                  <a:r>
                    <a:rPr lang="el-GR" sz="1600" b="1" u="sng" dirty="0" smtClean="0"/>
                    <a:t>των </a:t>
                  </a:r>
                  <a:r>
                    <a:rPr lang="en-US" sz="1600" b="1" u="sng" dirty="0" err="1" smtClean="0"/>
                    <a:t>Th</a:t>
                  </a:r>
                  <a:r>
                    <a:rPr lang="en-US" sz="1600" b="1" u="sng" dirty="0" smtClean="0"/>
                    <a:t> </a:t>
                  </a:r>
                  <a:r>
                    <a:rPr lang="el-GR" sz="1600" b="1" u="sng" dirty="0" err="1" smtClean="0"/>
                    <a:t>Λεμφ</a:t>
                  </a:r>
                  <a:r>
                    <a:rPr lang="el-GR" sz="1600" b="1" u="sng" dirty="0" smtClean="0"/>
                    <a:t>.</a:t>
                  </a:r>
                  <a:endParaRPr lang="el-GR" sz="1600" b="1" baseline="30000" dirty="0" smtClean="0"/>
                </a:p>
              </p:txBody>
            </p:sp>
          </p:grpSp>
          <p:sp>
            <p:nvSpPr>
              <p:cNvPr id="43" name="42 - TextBox"/>
              <p:cNvSpPr txBox="1"/>
              <p:nvPr/>
            </p:nvSpPr>
            <p:spPr>
              <a:xfrm>
                <a:off x="5810884" y="3945830"/>
                <a:ext cx="3060000" cy="92333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/>
                  <a:t>Παραγωγή αντισωμάτων</a:t>
                </a:r>
              </a:p>
              <a:p>
                <a:pPr algn="ctr"/>
                <a:r>
                  <a:rPr lang="el-GR" b="1" u="sng" dirty="0" smtClean="0"/>
                  <a:t>Ενεργοποίηση του Συμπληρώματος</a:t>
                </a:r>
                <a:endParaRPr lang="el-GR" b="1" baseline="30000" dirty="0" smtClean="0"/>
              </a:p>
            </p:txBody>
          </p:sp>
        </p:grpSp>
        <p:cxnSp>
          <p:nvCxnSpPr>
            <p:cNvPr id="64" name="63 - Ευθύγραμμο βέλος σύνδεσης"/>
            <p:cNvCxnSpPr/>
            <p:nvPr/>
          </p:nvCxnSpPr>
          <p:spPr>
            <a:xfrm>
              <a:off x="5076056" y="6554840"/>
              <a:ext cx="50405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Αίτια – Οξεία Διάμεση Νεφρίτιδα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124744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Συχνότερα αίτια ΟΔΝ: Φάρμακα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855348" y="1772816"/>
          <a:ext cx="7416824" cy="448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08412"/>
                <a:gridCol w="37084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Κατηγορίες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φαρμάκων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Φάρμακα 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Αντιβιοτικά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Πενικιλλίνες</a:t>
                      </a:r>
                      <a:endParaRPr lang="el-G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Κεφαλοσπορίνες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lvl="1"/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Κινολόνες </a:t>
                      </a:r>
                    </a:p>
                    <a:p>
                      <a:pPr lvl="1"/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Άλλα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Αμπικιλίνη</a:t>
                      </a:r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Μεθικιλίνη</a:t>
                      </a:r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Κεφακλόρη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, Κεφτριαξόνη, </a:t>
                      </a:r>
                      <a:r>
                        <a:rPr lang="el-GR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Σιπροφλοξασίνη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, Κοτριμοξαζόλη, </a:t>
                      </a:r>
                      <a:r>
                        <a:rPr lang="el-GR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Λινεζολίδη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ΜΣΑΦ (και </a:t>
                      </a:r>
                      <a:r>
                        <a:rPr lang="en-US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COX-2)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Ινδομεθακίνη</a:t>
                      </a:r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Πιροξικάμη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Διουρητικά</a:t>
                      </a:r>
                      <a:r>
                        <a:rPr lang="el-GR" sz="2000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Φουροσεμίδη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Αντιεπιληπτικά</a:t>
                      </a:r>
                      <a:r>
                        <a:rPr lang="el-GR" sz="2000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Φαινυντοίνη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Η</a:t>
                      </a:r>
                      <a:r>
                        <a:rPr lang="el-GR" sz="2000" b="1" baseline="-2500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ανταγωνιστές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Σιμετιδίνη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PPI’s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Ομεπραζόλη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Άλλα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Αλοπουρινόλη</a:t>
                      </a:r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- Ριφαμπικίνη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- Ορθογώνιο"/>
          <p:cNvSpPr/>
          <p:nvPr/>
        </p:nvSpPr>
        <p:spPr>
          <a:xfrm>
            <a:off x="4458001" y="6577607"/>
            <a:ext cx="472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Perazella</a:t>
            </a:r>
            <a:r>
              <a:rPr lang="en-US" sz="1400" b="1" dirty="0" smtClean="0"/>
              <a:t> MA et al. Nat Rev </a:t>
            </a:r>
            <a:r>
              <a:rPr lang="en-US" sz="1400" b="1" dirty="0" err="1" smtClean="0"/>
              <a:t>Nephrol</a:t>
            </a:r>
            <a:r>
              <a:rPr lang="en-US" sz="1400" b="1" dirty="0" smtClean="0"/>
              <a:t>. 2010;6(8):461-70.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591816"/>
            <a:ext cx="8568952" cy="4573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τυπική παρουσία της νόσου (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μεθικιλίνη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) σχετίζεται με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Οξεία επιδείνωση της νεφρική λειτουργίας (ΟΝΒ)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Λευκωματουρία (&lt; 1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/24h)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Αιματουρία και πυουρία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ηωσινοφιλουρία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 τυπικά χωρίς ερυθροκυτταρικούς κυλίνδρους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Φυσιολογική ΑΠ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Άλγος στην οσφυϊκή χώρα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Νεφροί φυσιολογικού μεγέθους ή ελαφρώς διογκωμένοι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Αυξημένη ηχογένεια του φλοιού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– Οξεία Διάμεση Νεφρίτιδα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980728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Νεφρική συμμετοχή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7504" y="447950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U/S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έλεγχος νεφρών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220072" y="6525344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Praga</a:t>
            </a:r>
            <a:r>
              <a:rPr lang="en-US" sz="1400" b="1" dirty="0" smtClean="0"/>
              <a:t> M et al. Kidney </a:t>
            </a:r>
            <a:r>
              <a:rPr lang="en-US" sz="1400" b="1" dirty="0" err="1" smtClean="0"/>
              <a:t>Int</a:t>
            </a:r>
            <a:r>
              <a:rPr lang="en-US" sz="1400" b="1" dirty="0" smtClean="0"/>
              <a:t> (2010) 77, 956–961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39828</TotalTime>
  <Words>2586</Words>
  <Application>Microsoft Office PowerPoint</Application>
  <PresentationFormat>Προβολή στην οθόνη (4:3)</PresentationFormat>
  <Paragraphs>545</Paragraphs>
  <Slides>48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Μάριος Παπασωτηρίου</dc:creator>
  <cp:lastModifiedBy>Marios Papasotiriou</cp:lastModifiedBy>
  <cp:revision>3196</cp:revision>
  <dcterms:created xsi:type="dcterms:W3CDTF">2013-12-16T11:06:29Z</dcterms:created>
  <dcterms:modified xsi:type="dcterms:W3CDTF">2020-06-03T10:36:20Z</dcterms:modified>
</cp:coreProperties>
</file>