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7" r:id="rId2"/>
    <p:sldId id="256" r:id="rId3"/>
    <p:sldId id="358" r:id="rId4"/>
    <p:sldId id="374" r:id="rId5"/>
    <p:sldId id="375" r:id="rId6"/>
    <p:sldId id="376" r:id="rId7"/>
    <p:sldId id="377" r:id="rId8"/>
    <p:sldId id="378" r:id="rId9"/>
    <p:sldId id="379" r:id="rId10"/>
    <p:sldId id="380" r:id="rId11"/>
    <p:sldId id="381" r:id="rId12"/>
    <p:sldId id="382" r:id="rId13"/>
    <p:sldId id="385" r:id="rId14"/>
    <p:sldId id="386" r:id="rId15"/>
    <p:sldId id="387" r:id="rId16"/>
    <p:sldId id="384" r:id="rId17"/>
    <p:sldId id="388" r:id="rId18"/>
    <p:sldId id="389" r:id="rId19"/>
    <p:sldId id="390" r:id="rId20"/>
    <p:sldId id="393" r:id="rId21"/>
    <p:sldId id="394" r:id="rId22"/>
    <p:sldId id="395" r:id="rId23"/>
    <p:sldId id="396" r:id="rId24"/>
    <p:sldId id="397" r:id="rId25"/>
    <p:sldId id="398" r:id="rId26"/>
    <p:sldId id="399" r:id="rId27"/>
    <p:sldId id="400" r:id="rId28"/>
    <p:sldId id="401" r:id="rId29"/>
    <p:sldId id="402" r:id="rId30"/>
    <p:sldId id="404" r:id="rId31"/>
    <p:sldId id="405" r:id="rId32"/>
    <p:sldId id="406" r:id="rId33"/>
    <p:sldId id="407" r:id="rId34"/>
    <p:sldId id="409" r:id="rId35"/>
    <p:sldId id="410" r:id="rId36"/>
    <p:sldId id="412" r:id="rId37"/>
    <p:sldId id="414" r:id="rId38"/>
    <p:sldId id="415" r:id="rId39"/>
    <p:sldId id="431" r:id="rId40"/>
    <p:sldId id="432" r:id="rId41"/>
    <p:sldId id="433" r:id="rId42"/>
    <p:sldId id="435" r:id="rId43"/>
    <p:sldId id="436" r:id="rId44"/>
    <p:sldId id="437" r:id="rId45"/>
    <p:sldId id="438" r:id="rId46"/>
    <p:sldId id="441" r:id="rId47"/>
    <p:sldId id="439" r:id="rId48"/>
    <p:sldId id="447" r:id="rId49"/>
    <p:sldId id="448" r:id="rId50"/>
    <p:sldId id="449" r:id="rId51"/>
    <p:sldId id="450" r:id="rId52"/>
    <p:sldId id="331" r:id="rId53"/>
    <p:sldId id="269" r:id="rId54"/>
    <p:sldId id="271" r:id="rId55"/>
    <p:sldId id="467" r:id="rId56"/>
    <p:sldId id="275" r:id="rId57"/>
    <p:sldId id="260" r:id="rId58"/>
    <p:sldId id="369" r:id="rId59"/>
    <p:sldId id="322" r:id="rId60"/>
    <p:sldId id="323" r:id="rId61"/>
    <p:sldId id="451" r:id="rId62"/>
    <p:sldId id="452" r:id="rId63"/>
    <p:sldId id="453" r:id="rId64"/>
    <p:sldId id="454" r:id="rId65"/>
    <p:sldId id="455" r:id="rId66"/>
    <p:sldId id="352" r:id="rId67"/>
    <p:sldId id="273" r:id="rId68"/>
    <p:sldId id="456" r:id="rId69"/>
    <p:sldId id="353" r:id="rId70"/>
    <p:sldId id="348" r:id="rId71"/>
    <p:sldId id="350" r:id="rId72"/>
    <p:sldId id="466" r:id="rId73"/>
    <p:sldId id="272" r:id="rId74"/>
    <p:sldId id="297" r:id="rId75"/>
    <p:sldId id="296" r:id="rId76"/>
    <p:sldId id="298" r:id="rId77"/>
    <p:sldId id="332" r:id="rId78"/>
    <p:sldId id="274" r:id="rId79"/>
    <p:sldId id="340" r:id="rId80"/>
    <p:sldId id="344" r:id="rId81"/>
    <p:sldId id="347" r:id="rId82"/>
    <p:sldId id="299" r:id="rId83"/>
    <p:sldId id="325" r:id="rId84"/>
    <p:sldId id="303" r:id="rId85"/>
    <p:sldId id="333" r:id="rId86"/>
    <p:sldId id="304" r:id="rId87"/>
    <p:sldId id="306" r:id="rId88"/>
    <p:sldId id="305" r:id="rId89"/>
    <p:sldId id="356" r:id="rId90"/>
    <p:sldId id="338" r:id="rId91"/>
    <p:sldId id="337" r:id="rId92"/>
    <p:sldId id="457" r:id="rId93"/>
    <p:sldId id="458" r:id="rId94"/>
    <p:sldId id="459" r:id="rId95"/>
    <p:sldId id="461" r:id="rId96"/>
    <p:sldId id="462" r:id="rId97"/>
    <p:sldId id="463" r:id="rId98"/>
    <p:sldId id="464" r:id="rId99"/>
    <p:sldId id="465" r:id="rId100"/>
    <p:sldId id="307" r:id="rId101"/>
    <p:sldId id="372" r:id="rId102"/>
    <p:sldId id="373" r:id="rId103"/>
    <p:sldId id="339" r:id="rId104"/>
    <p:sldId id="308" r:id="rId105"/>
    <p:sldId id="312" r:id="rId106"/>
    <p:sldId id="370" r:id="rId107"/>
    <p:sldId id="315" r:id="rId10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6FDF"/>
    <a:srgbClr val="A4C3FA"/>
    <a:srgbClr val="D2C3DB"/>
    <a:srgbClr val="FFFF00"/>
    <a:srgbClr val="FF0000"/>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6" d="100"/>
          <a:sy n="106" d="100"/>
        </p:scale>
        <p:origin x="-11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jpe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497945-52ED-4560-AAC8-D6EC4C5BDC7A}" type="datetimeFigureOut">
              <a:rPr lang="el-GR" smtClean="0"/>
              <a:pPr/>
              <a:t>19/12/2021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E6C098-3E58-46E4-9C22-C69B795754EB}"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1DF814-286F-40F7-A2B2-7DB845E0C483}" type="slidenum">
              <a:rPr lang="en-US" smtClean="0"/>
              <a:pPr/>
              <a:t>72</a:t>
            </a:fld>
            <a:endParaRPr lang="en-US"/>
          </a:p>
        </p:txBody>
      </p:sp>
    </p:spTree>
    <p:extLst>
      <p:ext uri="{BB962C8B-B14F-4D97-AF65-F5344CB8AC3E}">
        <p14:creationId xmlns="" xmlns:p14="http://schemas.microsoft.com/office/powerpoint/2010/main" val="303781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BFDBDC24-7E6D-4144-9E84-C5A312BFA6BC}"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CCB9A66-22BE-4297-A9D0-942B2A1A14C2}"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3F94252-085D-479E-894B-074F7D7B3BE4}"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A61CD89-95FD-415E-8D12-0BE0EE0F569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3A05D24-BAFD-4B95-B325-24639EECCFDF}"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8355D0E-147F-41FD-95C4-11E72956FDE3}"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8DD714D7-1587-4A8F-9182-50FC6B7765EE}"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E351B9BB-DC0B-4E34-A7E7-94176122D873}"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A25D66C5-A8C1-4403-BEE2-8C7704DFD594}"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B2F92146-760F-4F16-8F83-F64156D8825E}"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9041B0DF-A49E-436F-986D-425454B908F8}"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B84AF2A-96C9-4642-8250-36966AD7B983}"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wmf"/><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7.xml"/><Relationship Id="rId4" Type="http://schemas.openxmlformats.org/officeDocument/2006/relationships/image" Target="../media/image43.wmf"/></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slideLayout" Target="../slideLayouts/slideLayout7.xml"/><Relationship Id="rId4" Type="http://schemas.openxmlformats.org/officeDocument/2006/relationships/image" Target="../media/image67.w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audio" Target="file:///E:\SRY.mp3"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rds.yahoo.com/_ylt=A9G_bF6CMOpHutEArsmJzbkF;_ylu=X3oDMTBqNnNjYTNyBHBvcwM0NgRzZWMDc3IEdnRpZAM-/SIG=1nnfmvm9r/EXP=1206616578/**http:/images.search.yahoo.com/images/view?back=http://images.search.yahoo.com/search/images?p=bacteria+replication&amp;js=1&amp;ni=21&amp;ei=utf-8&amp;fr=yfp-t-501-s&amp;xargs=0&amp;pstart=1&amp;b=43&amp;w=500&amp;h=397&amp;imgurl=bhs.smuhsd.org/bhsnew/academicprog/science/vaughn/Student%20Projects/Paul%20&amp;amp;%20Marcus/binaryfission.jpg&amp;rurl=http://bhs.smuhsd.org/bhsnew/academicprog/science/vaughn/Student%20Projects/Paul%20&amp;amp;%20Marcus/Cell_Replication.html&amp;size=27.7kB&amp;name=binaryfission.jpg&amp;p=bacteria%20replication&amp;type=JPG&amp;oid=bb96f0b210e92fe0&amp;no=46&amp;tt=91" TargetMode="Externa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hyperlink" Target="http://www.google.gr/url?sa=i&amp;rct=j&amp;q=the+evolution+of+life+on+earth&amp;source=images&amp;cd=&amp;cad=rja&amp;docid=sI2h-Lg8j4cnzM&amp;tbnid=ia6yBsGPJlfdcM:&amp;ved=0CAUQjRw&amp;url=http://www.rmg.co.uk/server/show/ConWebDoc.25751&amp;ei=YWZYUcfHLYGNO5DdgKgN&amp;psig=AFQjCNE3ispUPqztWg_kG6b86olyKVMVJw&amp;ust=136483400407883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upload.wikimedia.org/wikipedia/commons/c/c6/PET-image.jpg" TargetMode="Externa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hyperlink" Target="http://upload.wikimedia.org/wikipedia/en/d/d4/Brain_090407.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7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7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8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8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endo.gr/proxy/index.php?url=uggc%252Swprz.raqbwbheanyf.bet%252Spbagrag%252Siby93%252Svffhr1%252S" TargetMode="External"/><Relationship Id="rId2" Type="http://schemas.openxmlformats.org/officeDocument/2006/relationships/image" Target="../media/image157.wmf"/><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hyperlink" Target="http://www.endo.gr/proxy/index.php?url=uggc%252Swprz.raqbwbheanyf.bet%252Spbagrag%252Siby93%252Svffhr1%252Spbire.qgy"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98.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59.jpeg"/><Relationship Id="rId7" Type="http://schemas.openxmlformats.org/officeDocument/2006/relationships/image" Target="../media/image164.jpe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image" Target="../media/image166.jpeg"/></Relationships>
</file>

<file path=ppt/slides/_rels/slide9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95288" y="608013"/>
            <a:ext cx="8335962" cy="5594350"/>
          </a:xfrm>
          <a:prstGeom prst="rect">
            <a:avLst/>
          </a:prstGeom>
          <a:solidFill>
            <a:srgbClr val="9999FF"/>
          </a:solidFill>
          <a:ln w="9525">
            <a:solidFill>
              <a:srgbClr val="FFFF00"/>
            </a:solidFill>
            <a:miter lim="800000"/>
            <a:headEnd/>
            <a:tailEnd/>
          </a:ln>
          <a:effectLst/>
        </p:spPr>
        <p:txBody>
          <a:bodyPr anchor="ctr">
            <a:spAutoFit/>
          </a:bodyPr>
          <a:lstStyle/>
          <a:p>
            <a:pPr indent="457200" algn="ctr"/>
            <a:r>
              <a:rPr lang="el-GR" sz="3600" b="1">
                <a:solidFill>
                  <a:srgbClr val="FFFF00"/>
                </a:solidFill>
              </a:rPr>
              <a:t>Η τοι μέν Χάος γένετ’,</a:t>
            </a:r>
          </a:p>
          <a:p>
            <a:pPr indent="457200" algn="ctr"/>
            <a:r>
              <a:rPr lang="el-GR" sz="3600" b="1">
                <a:solidFill>
                  <a:srgbClr val="FFFF00"/>
                </a:solidFill>
              </a:rPr>
              <a:t> αυτάρ έπειτα Γαί’ ευρύστερνος,..., ήδ’ Έρως, </a:t>
            </a:r>
          </a:p>
          <a:p>
            <a:pPr indent="457200" algn="ctr"/>
            <a:r>
              <a:rPr lang="el-GR" sz="3600" b="1">
                <a:solidFill>
                  <a:srgbClr val="FFFF00"/>
                </a:solidFill>
              </a:rPr>
              <a:t>Ως κάλλιστος εν αθανάτοισι θεοίσι,</a:t>
            </a:r>
          </a:p>
          <a:p>
            <a:pPr indent="457200" algn="ctr"/>
            <a:r>
              <a:rPr lang="el-GR" sz="3600" b="1">
                <a:solidFill>
                  <a:srgbClr val="FFFF00"/>
                </a:solidFill>
              </a:rPr>
              <a:t>λυσιμελής, πάντων δε θεών πάντων τ’ανθρώπων </a:t>
            </a:r>
          </a:p>
          <a:p>
            <a:pPr indent="457200" algn="ctr"/>
            <a:r>
              <a:rPr lang="el-GR" sz="3600" b="1">
                <a:solidFill>
                  <a:srgbClr val="FFFF00"/>
                </a:solidFill>
              </a:rPr>
              <a:t>δάμανται εν στήθεσσι </a:t>
            </a:r>
          </a:p>
          <a:p>
            <a:pPr indent="457200" algn="ctr"/>
            <a:r>
              <a:rPr lang="el-GR" sz="3600" b="1">
                <a:solidFill>
                  <a:srgbClr val="FFFF00"/>
                </a:solidFill>
              </a:rPr>
              <a:t>νόον και επίφρονα βουλήν.</a:t>
            </a:r>
          </a:p>
          <a:p>
            <a:pPr indent="457200" algn="ctr"/>
            <a:endParaRPr lang="el-GR" sz="3600" b="1">
              <a:solidFill>
                <a:srgbClr val="FFFF00"/>
              </a:solidFill>
            </a:endParaRPr>
          </a:p>
          <a:p>
            <a:pPr indent="457200" algn="ctr"/>
            <a:r>
              <a:rPr lang="el-GR" sz="3600" b="1">
                <a:solidFill>
                  <a:srgbClr val="FF0000"/>
                </a:solidFill>
              </a:rPr>
              <a:t>Ησίοδου, Θεογονία 116-122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ChangeArrowheads="1"/>
          </p:cNvSpPr>
          <p:nvPr/>
        </p:nvSpPr>
        <p:spPr bwMode="auto">
          <a:xfrm>
            <a:off x="2331156" y="188913"/>
            <a:ext cx="4763911" cy="381000"/>
          </a:xfrm>
          <a:prstGeom prst="rect">
            <a:avLst/>
          </a:prstGeom>
          <a:solidFill>
            <a:srgbClr val="8651FD"/>
          </a:solidFill>
          <a:ln w="9525">
            <a:noFill/>
            <a:miter lim="800000"/>
            <a:headEnd/>
            <a:tailEnd/>
          </a:ln>
          <a:effectLst/>
        </p:spPr>
        <p:txBody>
          <a:bodyPr anchor="ctr"/>
          <a:lstStyle/>
          <a:p>
            <a:pPr algn="ctr"/>
            <a:r>
              <a:rPr lang="en-US" sz="3200" b="1">
                <a:solidFill>
                  <a:schemeClr val="bg1"/>
                </a:solidFill>
              </a:rPr>
              <a:t>Testicular development</a:t>
            </a:r>
            <a:endParaRPr lang="el-GR" sz="3200" b="1">
              <a:solidFill>
                <a:schemeClr val="bg1"/>
              </a:solidFill>
            </a:endParaRPr>
          </a:p>
        </p:txBody>
      </p:sp>
      <p:sp>
        <p:nvSpPr>
          <p:cNvPr id="77829" name="Rectangle 5"/>
          <p:cNvSpPr>
            <a:spLocks noChangeArrowheads="1"/>
          </p:cNvSpPr>
          <p:nvPr/>
        </p:nvSpPr>
        <p:spPr bwMode="auto">
          <a:xfrm>
            <a:off x="4059767" y="2276475"/>
            <a:ext cx="4896556" cy="2447925"/>
          </a:xfrm>
          <a:prstGeom prst="rect">
            <a:avLst/>
          </a:prstGeom>
          <a:solidFill>
            <a:srgbClr val="8651FD"/>
          </a:solidFill>
          <a:ln w="9525">
            <a:noFill/>
            <a:miter lim="800000"/>
            <a:headEnd/>
            <a:tailEnd/>
          </a:ln>
          <a:effectLst/>
        </p:spPr>
        <p:txBody>
          <a:bodyPr/>
          <a:lstStyle/>
          <a:p>
            <a:pPr marL="342900" indent="-342900">
              <a:lnSpc>
                <a:spcPct val="95000"/>
              </a:lnSpc>
              <a:spcBef>
                <a:spcPct val="20000"/>
              </a:spcBef>
              <a:buClr>
                <a:srgbClr val="FF3399"/>
              </a:buClr>
              <a:buFont typeface="Wingdings 2" pitchFamily="18" charset="2"/>
              <a:buChar char=""/>
            </a:pPr>
            <a:r>
              <a:rPr lang="en-US" sz="2400" b="1">
                <a:solidFill>
                  <a:schemeClr val="bg1"/>
                </a:solidFill>
              </a:rPr>
              <a:t>Presence of chromosome </a:t>
            </a:r>
            <a:r>
              <a:rPr lang="el-GR" sz="2400" b="1">
                <a:solidFill>
                  <a:schemeClr val="bg1"/>
                </a:solidFill>
              </a:rPr>
              <a:t>Υ </a:t>
            </a:r>
            <a:r>
              <a:rPr lang="en-US" sz="2400" b="1">
                <a:solidFill>
                  <a:schemeClr val="bg1"/>
                </a:solidFill>
              </a:rPr>
              <a:t>(TDF) </a:t>
            </a:r>
          </a:p>
          <a:p>
            <a:pPr marL="342900" indent="-342900">
              <a:lnSpc>
                <a:spcPct val="95000"/>
              </a:lnSpc>
              <a:spcBef>
                <a:spcPct val="20000"/>
              </a:spcBef>
              <a:buClr>
                <a:srgbClr val="FF3399"/>
              </a:buClr>
              <a:buFont typeface="Wingdings 2" pitchFamily="18" charset="2"/>
              <a:buChar char=""/>
            </a:pPr>
            <a:r>
              <a:rPr lang="en-US" sz="2400" b="1">
                <a:solidFill>
                  <a:schemeClr val="bg1"/>
                </a:solidFill>
              </a:rPr>
              <a:t>Until the </a:t>
            </a:r>
            <a:r>
              <a:rPr lang="el-GR" sz="2400" b="1">
                <a:solidFill>
                  <a:schemeClr val="bg1"/>
                </a:solidFill>
              </a:rPr>
              <a:t>42</a:t>
            </a:r>
            <a:r>
              <a:rPr lang="el-GR" sz="2400" b="1" baseline="30000">
                <a:solidFill>
                  <a:schemeClr val="bg1"/>
                </a:solidFill>
              </a:rPr>
              <a:t>η</a:t>
            </a:r>
            <a:r>
              <a:rPr lang="el-GR" sz="2400" b="1">
                <a:solidFill>
                  <a:schemeClr val="bg1"/>
                </a:solidFill>
              </a:rPr>
              <a:t> </a:t>
            </a:r>
            <a:r>
              <a:rPr lang="en-US" sz="2400" b="1">
                <a:solidFill>
                  <a:schemeClr val="bg1"/>
                </a:solidFill>
              </a:rPr>
              <a:t>embryonic day </a:t>
            </a:r>
          </a:p>
          <a:p>
            <a:pPr marL="342900" indent="-342900">
              <a:lnSpc>
                <a:spcPct val="95000"/>
              </a:lnSpc>
              <a:spcBef>
                <a:spcPct val="20000"/>
              </a:spcBef>
              <a:buClr>
                <a:srgbClr val="FF3399"/>
              </a:buClr>
              <a:buFont typeface="Wingdings 2" pitchFamily="18" charset="2"/>
              <a:buNone/>
            </a:pPr>
            <a:r>
              <a:rPr lang="en-US" sz="2400" b="1">
                <a:solidFill>
                  <a:schemeClr val="bg1"/>
                </a:solidFill>
              </a:rPr>
              <a:t>    sex is undifferentiated</a:t>
            </a:r>
          </a:p>
          <a:p>
            <a:pPr marL="342900" indent="-342900">
              <a:lnSpc>
                <a:spcPct val="95000"/>
              </a:lnSpc>
              <a:spcBef>
                <a:spcPct val="20000"/>
              </a:spcBef>
              <a:buClr>
                <a:srgbClr val="FF3399"/>
              </a:buClr>
              <a:buFont typeface="Wingdings 2" pitchFamily="18" charset="2"/>
              <a:buChar char=""/>
            </a:pPr>
            <a:r>
              <a:rPr lang="en-US" sz="2400" b="1">
                <a:solidFill>
                  <a:schemeClr val="bg1"/>
                </a:solidFill>
              </a:rPr>
              <a:t>Sex determination starts </a:t>
            </a:r>
          </a:p>
          <a:p>
            <a:pPr marL="342900" indent="-342900">
              <a:lnSpc>
                <a:spcPct val="95000"/>
              </a:lnSpc>
              <a:spcBef>
                <a:spcPct val="20000"/>
              </a:spcBef>
              <a:buClr>
                <a:srgbClr val="FF3399"/>
              </a:buClr>
              <a:buFont typeface="Wingdings 2" pitchFamily="18" charset="2"/>
              <a:buNone/>
            </a:pPr>
            <a:r>
              <a:rPr lang="en-US" sz="2400" b="1">
                <a:solidFill>
                  <a:schemeClr val="bg1"/>
                </a:solidFill>
              </a:rPr>
              <a:t>    from the 6</a:t>
            </a:r>
            <a:r>
              <a:rPr lang="en-US" sz="2400" b="1" baseline="30000">
                <a:solidFill>
                  <a:schemeClr val="bg1"/>
                </a:solidFill>
              </a:rPr>
              <a:t>th</a:t>
            </a:r>
            <a:r>
              <a:rPr lang="en-US" sz="2400" b="1">
                <a:solidFill>
                  <a:schemeClr val="bg1"/>
                </a:solidFill>
              </a:rPr>
              <a:t> week of gestation</a:t>
            </a:r>
            <a:endParaRPr lang="el-GR" sz="2400" b="1">
              <a:solidFill>
                <a:schemeClr val="bg1"/>
              </a:solidFill>
            </a:endParaRPr>
          </a:p>
        </p:txBody>
      </p:sp>
      <p:pic>
        <p:nvPicPr>
          <p:cNvPr id="77832" name="Picture 8" descr="2"/>
          <p:cNvPicPr>
            <a:picLocks noChangeAspect="1" noChangeArrowheads="1"/>
          </p:cNvPicPr>
          <p:nvPr/>
        </p:nvPicPr>
        <p:blipFill>
          <a:blip r:embed="rId2" cstate="print"/>
          <a:srcRect/>
          <a:stretch>
            <a:fillRect/>
          </a:stretch>
        </p:blipFill>
        <p:spPr bwMode="auto">
          <a:xfrm>
            <a:off x="283634" y="765176"/>
            <a:ext cx="3520722" cy="5326063"/>
          </a:xfrm>
          <a:prstGeom prst="rect">
            <a:avLst/>
          </a:prstGeom>
          <a:noFill/>
        </p:spPr>
      </p:pic>
      <p:sp>
        <p:nvSpPr>
          <p:cNvPr id="77833" name="Text Box 9"/>
          <p:cNvSpPr txBox="1">
            <a:spLocks noChangeArrowheads="1"/>
          </p:cNvSpPr>
          <p:nvPr/>
        </p:nvSpPr>
        <p:spPr bwMode="auto">
          <a:xfrm>
            <a:off x="220133" y="6308725"/>
            <a:ext cx="4788490" cy="461665"/>
          </a:xfrm>
          <a:prstGeom prst="rect">
            <a:avLst/>
          </a:prstGeom>
          <a:solidFill>
            <a:srgbClr val="8651FD"/>
          </a:solidFill>
          <a:ln w="9525">
            <a:noFill/>
            <a:miter lim="800000"/>
            <a:headEnd/>
            <a:tailEnd/>
          </a:ln>
          <a:effectLst/>
        </p:spPr>
        <p:txBody>
          <a:bodyPr wrap="none">
            <a:spAutoFit/>
          </a:bodyPr>
          <a:lstStyle/>
          <a:p>
            <a:pPr algn="ctr" eaLnBrk="0" hangingPunct="0"/>
            <a:r>
              <a:rPr lang="en-US" sz="2400" b="1">
                <a:solidFill>
                  <a:schemeClr val="bg1"/>
                </a:solidFill>
              </a:rPr>
              <a:t>Undifferentiated</a:t>
            </a:r>
            <a:r>
              <a:rPr lang="en-US" sz="2400" b="1">
                <a:solidFill>
                  <a:srgbClr val="000000"/>
                </a:solidFill>
              </a:rPr>
              <a:t> </a:t>
            </a:r>
            <a:r>
              <a:rPr lang="en-US" sz="2400" b="1">
                <a:solidFill>
                  <a:schemeClr val="bg1"/>
                </a:solidFill>
              </a:rPr>
              <a:t>gland</a:t>
            </a:r>
            <a:r>
              <a:rPr lang="el-GR" sz="2400" b="1">
                <a:solidFill>
                  <a:schemeClr val="bg1"/>
                </a:solidFill>
              </a:rPr>
              <a:t>: 50</a:t>
            </a:r>
            <a:r>
              <a:rPr lang="en-US" sz="2400" b="1" baseline="30000">
                <a:solidFill>
                  <a:schemeClr val="bg1"/>
                </a:solidFill>
              </a:rPr>
              <a:t>th</a:t>
            </a:r>
            <a:r>
              <a:rPr lang="en-US" sz="2400" b="1">
                <a:solidFill>
                  <a:schemeClr val="bg1"/>
                </a:solidFill>
              </a:rPr>
              <a:t> day</a:t>
            </a:r>
            <a:endParaRPr lang="el-GR" sz="2400" b="1">
              <a:solidFill>
                <a:schemeClr val="bg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533400" y="1066800"/>
            <a:ext cx="7391400" cy="1320800"/>
          </a:xfrm>
          <a:prstGeom prst="rect">
            <a:avLst/>
          </a:prstGeom>
          <a:noFill/>
          <a:ln w="38100">
            <a:solidFill>
              <a:srgbClr val="00FF00"/>
            </a:solidFill>
            <a:miter lim="800000"/>
            <a:headEnd/>
            <a:tailEnd/>
          </a:ln>
          <a:effectLst/>
        </p:spPr>
        <p:txBody>
          <a:bodyPr>
            <a:spAutoFit/>
          </a:bodyPr>
          <a:lstStyle/>
          <a:p>
            <a:pPr>
              <a:spcBef>
                <a:spcPct val="50000"/>
              </a:spcBef>
            </a:pPr>
            <a:r>
              <a:rPr lang="el-GR" sz="3600">
                <a:solidFill>
                  <a:srgbClr val="FFFF00"/>
                </a:solidFill>
                <a:latin typeface="Arial Black" pitchFamily="34" charset="0"/>
              </a:rPr>
              <a:t>Εμμηνόπαυση:</a:t>
            </a:r>
          </a:p>
          <a:p>
            <a:pPr>
              <a:spcBef>
                <a:spcPct val="50000"/>
              </a:spcBef>
            </a:pPr>
            <a:r>
              <a:rPr lang="el-GR" sz="2800">
                <a:solidFill>
                  <a:srgbClr val="FFFF00"/>
                </a:solidFill>
                <a:latin typeface="Arial Black" pitchFamily="34" charset="0"/>
              </a:rPr>
              <a:t>Τελευταία φυσική κολπική αιμόρροια</a:t>
            </a:r>
          </a:p>
        </p:txBody>
      </p:sp>
      <p:sp>
        <p:nvSpPr>
          <p:cNvPr id="72707" name="Text Box 3"/>
          <p:cNvSpPr txBox="1">
            <a:spLocks noChangeArrowheads="1"/>
          </p:cNvSpPr>
          <p:nvPr/>
        </p:nvSpPr>
        <p:spPr bwMode="auto">
          <a:xfrm>
            <a:off x="609600" y="2819400"/>
            <a:ext cx="7391400" cy="1320800"/>
          </a:xfrm>
          <a:prstGeom prst="rect">
            <a:avLst/>
          </a:prstGeom>
          <a:noFill/>
          <a:ln w="38100">
            <a:solidFill>
              <a:srgbClr val="FF0000"/>
            </a:solidFill>
            <a:miter lim="800000"/>
            <a:headEnd/>
            <a:tailEnd/>
          </a:ln>
          <a:effectLst/>
        </p:spPr>
        <p:txBody>
          <a:bodyPr>
            <a:spAutoFit/>
          </a:bodyPr>
          <a:lstStyle/>
          <a:p>
            <a:pPr>
              <a:spcBef>
                <a:spcPct val="50000"/>
              </a:spcBef>
            </a:pPr>
            <a:r>
              <a:rPr lang="el-GR" sz="3600">
                <a:solidFill>
                  <a:srgbClr val="FFFF00"/>
                </a:solidFill>
                <a:latin typeface="Arial Black" pitchFamily="34" charset="0"/>
              </a:rPr>
              <a:t>Κλιμακτήριος:</a:t>
            </a:r>
          </a:p>
          <a:p>
            <a:pPr>
              <a:spcBef>
                <a:spcPct val="50000"/>
              </a:spcBef>
            </a:pPr>
            <a:r>
              <a:rPr lang="el-GR" sz="2800">
                <a:solidFill>
                  <a:srgbClr val="FFFF00"/>
                </a:solidFill>
                <a:latin typeface="Arial Black" pitchFamily="34" charset="0"/>
              </a:rPr>
              <a:t>5-10 χρόνια περί την εμμηνόπαυση</a:t>
            </a:r>
          </a:p>
        </p:txBody>
      </p:sp>
      <p:sp>
        <p:nvSpPr>
          <p:cNvPr id="72708" name="Text Box 4"/>
          <p:cNvSpPr txBox="1">
            <a:spLocks noChangeArrowheads="1"/>
          </p:cNvSpPr>
          <p:nvPr/>
        </p:nvSpPr>
        <p:spPr bwMode="auto">
          <a:xfrm>
            <a:off x="609600" y="4495800"/>
            <a:ext cx="7391400" cy="1320800"/>
          </a:xfrm>
          <a:prstGeom prst="rect">
            <a:avLst/>
          </a:prstGeom>
          <a:noFill/>
          <a:ln w="38100">
            <a:solidFill>
              <a:srgbClr val="00FF00"/>
            </a:solidFill>
            <a:miter lim="800000"/>
            <a:headEnd/>
            <a:tailEnd/>
          </a:ln>
          <a:effectLst/>
        </p:spPr>
        <p:txBody>
          <a:bodyPr>
            <a:spAutoFit/>
          </a:bodyPr>
          <a:lstStyle/>
          <a:p>
            <a:pPr>
              <a:spcBef>
                <a:spcPct val="50000"/>
              </a:spcBef>
            </a:pPr>
            <a:r>
              <a:rPr lang="el-GR" sz="3600">
                <a:solidFill>
                  <a:srgbClr val="FFFF00"/>
                </a:solidFill>
                <a:latin typeface="Arial Black" pitchFamily="34" charset="0"/>
              </a:rPr>
              <a:t>Περιεμμηνόπαυση:</a:t>
            </a:r>
          </a:p>
          <a:p>
            <a:pPr>
              <a:spcBef>
                <a:spcPct val="50000"/>
              </a:spcBef>
            </a:pPr>
            <a:r>
              <a:rPr lang="el-GR" sz="2800">
                <a:solidFill>
                  <a:srgbClr val="FFFF00"/>
                </a:solidFill>
                <a:latin typeface="Arial Black" pitchFamily="34" charset="0"/>
              </a:rPr>
              <a:t>2-3 χρόνια περί την εμμηνόπαυση</a:t>
            </a:r>
            <a:endParaRPr lang="el-GR" sz="2400">
              <a:latin typeface="Times New Roman"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3"/>
          <p:cNvGrpSpPr>
            <a:grpSpLocks/>
          </p:cNvGrpSpPr>
          <p:nvPr/>
        </p:nvGrpSpPr>
        <p:grpSpPr bwMode="auto">
          <a:xfrm>
            <a:off x="609600" y="1371600"/>
            <a:ext cx="8135938" cy="5087938"/>
            <a:chOff x="798" y="960"/>
            <a:chExt cx="4350" cy="3205"/>
          </a:xfrm>
        </p:grpSpPr>
        <p:sp>
          <p:nvSpPr>
            <p:cNvPr id="73732" name="Freeform 4"/>
            <p:cNvSpPr>
              <a:spLocks/>
            </p:cNvSpPr>
            <p:nvPr/>
          </p:nvSpPr>
          <p:spPr bwMode="auto">
            <a:xfrm>
              <a:off x="1246" y="1169"/>
              <a:ext cx="3479" cy="1024"/>
            </a:xfrm>
            <a:custGeom>
              <a:avLst/>
              <a:gdLst>
                <a:gd name="T0" fmla="*/ 0 w 3914"/>
                <a:gd name="T1" fmla="*/ 1019 h 1024"/>
                <a:gd name="T2" fmla="*/ 325 w 3914"/>
                <a:gd name="T3" fmla="*/ 1023 h 1024"/>
                <a:gd name="T4" fmla="*/ 695 w 3914"/>
                <a:gd name="T5" fmla="*/ 991 h 1024"/>
                <a:gd name="T6" fmla="*/ 1038 w 3914"/>
                <a:gd name="T7" fmla="*/ 937 h 1024"/>
                <a:gd name="T8" fmla="*/ 1196 w 3914"/>
                <a:gd name="T9" fmla="*/ 883 h 1024"/>
                <a:gd name="T10" fmla="*/ 1388 w 3914"/>
                <a:gd name="T11" fmla="*/ 801 h 1024"/>
                <a:gd name="T12" fmla="*/ 1823 w 3914"/>
                <a:gd name="T13" fmla="*/ 584 h 1024"/>
                <a:gd name="T14" fmla="*/ 2234 w 3914"/>
                <a:gd name="T15" fmla="*/ 367 h 1024"/>
                <a:gd name="T16" fmla="*/ 2547 w 3914"/>
                <a:gd name="T17" fmla="*/ 231 h 1024"/>
                <a:gd name="T18" fmla="*/ 2910 w 3914"/>
                <a:gd name="T19" fmla="*/ 109 h 1024"/>
                <a:gd name="T20" fmla="*/ 3212 w 3914"/>
                <a:gd name="T21" fmla="*/ 41 h 1024"/>
                <a:gd name="T22" fmla="*/ 3478 w 391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14" h="1024">
                  <a:moveTo>
                    <a:pt x="0" y="1019"/>
                  </a:moveTo>
                  <a:lnTo>
                    <a:pt x="366" y="1023"/>
                  </a:lnTo>
                  <a:lnTo>
                    <a:pt x="782" y="991"/>
                  </a:lnTo>
                  <a:lnTo>
                    <a:pt x="1168" y="937"/>
                  </a:lnTo>
                  <a:lnTo>
                    <a:pt x="1345" y="883"/>
                  </a:lnTo>
                  <a:lnTo>
                    <a:pt x="1562" y="801"/>
                  </a:lnTo>
                  <a:lnTo>
                    <a:pt x="2051" y="584"/>
                  </a:lnTo>
                  <a:lnTo>
                    <a:pt x="2513" y="367"/>
                  </a:lnTo>
                  <a:lnTo>
                    <a:pt x="2866" y="231"/>
                  </a:lnTo>
                  <a:lnTo>
                    <a:pt x="3274" y="109"/>
                  </a:lnTo>
                  <a:lnTo>
                    <a:pt x="3614" y="41"/>
                  </a:lnTo>
                  <a:lnTo>
                    <a:pt x="3913" y="0"/>
                  </a:lnTo>
                </a:path>
              </a:pathLst>
            </a:custGeom>
            <a:solidFill>
              <a:schemeClr val="accent1"/>
            </a:solidFill>
            <a:ln w="50799" cap="rnd" cmpd="sng">
              <a:solidFill>
                <a:srgbClr val="FFCC00"/>
              </a:solidFill>
              <a:prstDash val="solid"/>
              <a:round/>
              <a:headEnd type="none" w="sm" len="sm"/>
              <a:tailEnd type="none" w="sm" len="sm"/>
            </a:ln>
            <a:effectLst/>
          </p:spPr>
          <p:txBody>
            <a:bodyPr/>
            <a:lstStyle/>
            <a:p>
              <a:endParaRPr lang="el-GR"/>
            </a:p>
          </p:txBody>
        </p:sp>
        <p:sp>
          <p:nvSpPr>
            <p:cNvPr id="73733" name="Line 5"/>
            <p:cNvSpPr>
              <a:spLocks noChangeShapeType="1"/>
            </p:cNvSpPr>
            <p:nvPr/>
          </p:nvSpPr>
          <p:spPr bwMode="auto">
            <a:xfrm>
              <a:off x="1130" y="1211"/>
              <a:ext cx="0" cy="2048"/>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34" name="Line 6"/>
            <p:cNvSpPr>
              <a:spLocks noChangeShapeType="1"/>
            </p:cNvSpPr>
            <p:nvPr/>
          </p:nvSpPr>
          <p:spPr bwMode="auto">
            <a:xfrm>
              <a:off x="1226" y="3365"/>
              <a:ext cx="3507" cy="0"/>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35" name="Line 7"/>
            <p:cNvSpPr>
              <a:spLocks noChangeShapeType="1"/>
            </p:cNvSpPr>
            <p:nvPr/>
          </p:nvSpPr>
          <p:spPr bwMode="auto">
            <a:xfrm flipH="1">
              <a:off x="1063" y="1211"/>
              <a:ext cx="67" cy="0"/>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36" name="Line 8"/>
            <p:cNvSpPr>
              <a:spLocks noChangeShapeType="1"/>
            </p:cNvSpPr>
            <p:nvPr/>
          </p:nvSpPr>
          <p:spPr bwMode="auto">
            <a:xfrm flipH="1">
              <a:off x="1063" y="1723"/>
              <a:ext cx="67" cy="0"/>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37" name="Line 9"/>
            <p:cNvSpPr>
              <a:spLocks noChangeShapeType="1"/>
            </p:cNvSpPr>
            <p:nvPr/>
          </p:nvSpPr>
          <p:spPr bwMode="auto">
            <a:xfrm flipH="1">
              <a:off x="1063" y="2235"/>
              <a:ext cx="67" cy="0"/>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38" name="Line 10"/>
            <p:cNvSpPr>
              <a:spLocks noChangeShapeType="1"/>
            </p:cNvSpPr>
            <p:nvPr/>
          </p:nvSpPr>
          <p:spPr bwMode="auto">
            <a:xfrm flipH="1">
              <a:off x="1063" y="2737"/>
              <a:ext cx="67" cy="0"/>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39" name="Line 11"/>
            <p:cNvSpPr>
              <a:spLocks noChangeShapeType="1"/>
            </p:cNvSpPr>
            <p:nvPr/>
          </p:nvSpPr>
          <p:spPr bwMode="auto">
            <a:xfrm flipH="1">
              <a:off x="1063" y="3259"/>
              <a:ext cx="67" cy="0"/>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40" name="Line 12"/>
            <p:cNvSpPr>
              <a:spLocks noChangeShapeType="1"/>
            </p:cNvSpPr>
            <p:nvPr/>
          </p:nvSpPr>
          <p:spPr bwMode="auto">
            <a:xfrm>
              <a:off x="1229" y="3360"/>
              <a:ext cx="0" cy="75"/>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41" name="Line 13"/>
            <p:cNvSpPr>
              <a:spLocks noChangeShapeType="1"/>
            </p:cNvSpPr>
            <p:nvPr/>
          </p:nvSpPr>
          <p:spPr bwMode="auto">
            <a:xfrm>
              <a:off x="2396" y="3360"/>
              <a:ext cx="0" cy="75"/>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42" name="Line 14"/>
            <p:cNvSpPr>
              <a:spLocks noChangeShapeType="1"/>
            </p:cNvSpPr>
            <p:nvPr/>
          </p:nvSpPr>
          <p:spPr bwMode="auto">
            <a:xfrm>
              <a:off x="3552" y="3360"/>
              <a:ext cx="0" cy="75"/>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43" name="Line 15"/>
            <p:cNvSpPr>
              <a:spLocks noChangeShapeType="1"/>
            </p:cNvSpPr>
            <p:nvPr/>
          </p:nvSpPr>
          <p:spPr bwMode="auto">
            <a:xfrm>
              <a:off x="4738" y="3360"/>
              <a:ext cx="0" cy="75"/>
            </a:xfrm>
            <a:prstGeom prst="line">
              <a:avLst/>
            </a:prstGeom>
            <a:noFill/>
            <a:ln w="12700">
              <a:solidFill>
                <a:schemeClr val="bg1"/>
              </a:solidFill>
              <a:round/>
              <a:headEnd type="none" w="sm" len="sm"/>
              <a:tailEnd type="none" w="sm" len="sm"/>
            </a:ln>
            <a:effectLst/>
          </p:spPr>
          <p:txBody>
            <a:bodyPr wrap="none" anchor="ctr"/>
            <a:lstStyle/>
            <a:p>
              <a:endParaRPr lang="el-GR"/>
            </a:p>
          </p:txBody>
        </p:sp>
        <p:sp>
          <p:nvSpPr>
            <p:cNvPr id="73744" name="Rectangle 16"/>
            <p:cNvSpPr>
              <a:spLocks noChangeArrowheads="1"/>
            </p:cNvSpPr>
            <p:nvPr/>
          </p:nvSpPr>
          <p:spPr bwMode="auto">
            <a:xfrm>
              <a:off x="1033" y="3479"/>
              <a:ext cx="4115" cy="288"/>
            </a:xfrm>
            <a:prstGeom prst="rect">
              <a:avLst/>
            </a:prstGeom>
            <a:solidFill>
              <a:schemeClr val="accent1"/>
            </a:solidFill>
            <a:ln w="9525">
              <a:noFill/>
              <a:miter lim="800000"/>
              <a:headEnd/>
              <a:tailEnd/>
            </a:ln>
            <a:effectLst/>
          </p:spPr>
          <p:txBody>
            <a:bodyPr lIns="92075" tIns="46038" rIns="92075" bIns="46038">
              <a:spAutoFit/>
            </a:bodyPr>
            <a:lstStyle/>
            <a:p>
              <a:pPr>
                <a:tabLst>
                  <a:tab pos="285750" algn="ctr"/>
                  <a:tab pos="2092325" algn="ctr"/>
                  <a:tab pos="3906838" algn="ctr"/>
                  <a:tab pos="5811838" algn="ctr"/>
                  <a:tab pos="6515100" algn="ctr"/>
                </a:tabLst>
              </a:pPr>
              <a:r>
                <a:rPr lang="en-US" sz="2400">
                  <a:solidFill>
                    <a:srgbClr val="FFFF00"/>
                  </a:solidFill>
                </a:rPr>
                <a:t>	1850	1900	1950	2000</a:t>
              </a:r>
            </a:p>
          </p:txBody>
        </p:sp>
        <p:sp>
          <p:nvSpPr>
            <p:cNvPr id="73745" name="Rectangle 17"/>
            <p:cNvSpPr>
              <a:spLocks noChangeArrowheads="1"/>
            </p:cNvSpPr>
            <p:nvPr/>
          </p:nvSpPr>
          <p:spPr bwMode="auto">
            <a:xfrm>
              <a:off x="958" y="3647"/>
              <a:ext cx="4116" cy="518"/>
            </a:xfrm>
            <a:prstGeom prst="rect">
              <a:avLst/>
            </a:prstGeom>
            <a:noFill/>
            <a:ln w="9525">
              <a:noFill/>
              <a:miter lim="800000"/>
              <a:headEnd/>
              <a:tailEnd/>
            </a:ln>
            <a:effectLst/>
          </p:spPr>
          <p:txBody>
            <a:bodyPr lIns="92075" tIns="46038" rIns="92075" bIns="46038">
              <a:spAutoFit/>
            </a:bodyPr>
            <a:lstStyle/>
            <a:p>
              <a:pPr algn="ctr">
                <a:tabLst>
                  <a:tab pos="285750" algn="ctr"/>
                  <a:tab pos="2343150" algn="ctr"/>
                  <a:tab pos="4400550" algn="ctr"/>
                  <a:tab pos="6515100" algn="ctr"/>
                </a:tabLst>
              </a:pPr>
              <a:endParaRPr lang="el-GR" sz="2400">
                <a:solidFill>
                  <a:srgbClr val="FFFF00"/>
                </a:solidFill>
              </a:endParaRPr>
            </a:p>
            <a:p>
              <a:pPr algn="ctr">
                <a:tabLst>
                  <a:tab pos="285750" algn="ctr"/>
                  <a:tab pos="2343150" algn="ctr"/>
                  <a:tab pos="4400550" algn="ctr"/>
                  <a:tab pos="6515100" algn="ctr"/>
                </a:tabLst>
              </a:pPr>
              <a:r>
                <a:rPr lang="el-GR" sz="2400">
                  <a:solidFill>
                    <a:srgbClr val="FFFF00"/>
                  </a:solidFill>
                </a:rPr>
                <a:t>χρονολογία</a:t>
              </a:r>
              <a:endParaRPr lang="en-US" sz="2400">
                <a:solidFill>
                  <a:srgbClr val="FFFF00"/>
                </a:solidFill>
              </a:endParaRPr>
            </a:p>
          </p:txBody>
        </p:sp>
        <p:sp>
          <p:nvSpPr>
            <p:cNvPr id="73746" name="Rectangle 18"/>
            <p:cNvSpPr>
              <a:spLocks noChangeArrowheads="1"/>
            </p:cNvSpPr>
            <p:nvPr/>
          </p:nvSpPr>
          <p:spPr bwMode="auto">
            <a:xfrm>
              <a:off x="798" y="3168"/>
              <a:ext cx="286" cy="288"/>
            </a:xfrm>
            <a:prstGeom prst="rect">
              <a:avLst/>
            </a:prstGeom>
            <a:solidFill>
              <a:schemeClr val="accent1"/>
            </a:solidFill>
            <a:ln w="9525">
              <a:noFill/>
              <a:miter lim="800000"/>
              <a:headEnd/>
              <a:tailEnd/>
            </a:ln>
            <a:effectLst/>
          </p:spPr>
          <p:txBody>
            <a:bodyPr lIns="92075" tIns="46038" rIns="92075" bIns="46038">
              <a:spAutoFit/>
            </a:bodyPr>
            <a:lstStyle/>
            <a:p>
              <a:pPr algn="r">
                <a:tabLst>
                  <a:tab pos="285750" algn="ctr"/>
                  <a:tab pos="2343150" algn="ctr"/>
                  <a:tab pos="4400550" algn="ctr"/>
                  <a:tab pos="6515100" algn="ctr"/>
                </a:tabLst>
              </a:pPr>
              <a:r>
                <a:rPr lang="en-US" sz="2400">
                  <a:solidFill>
                    <a:srgbClr val="FFFF00"/>
                  </a:solidFill>
                </a:rPr>
                <a:t>0</a:t>
              </a:r>
            </a:p>
          </p:txBody>
        </p:sp>
        <p:sp>
          <p:nvSpPr>
            <p:cNvPr id="73747" name="Rectangle 19"/>
            <p:cNvSpPr>
              <a:spLocks noChangeArrowheads="1"/>
            </p:cNvSpPr>
            <p:nvPr/>
          </p:nvSpPr>
          <p:spPr bwMode="auto">
            <a:xfrm>
              <a:off x="798" y="2688"/>
              <a:ext cx="286" cy="288"/>
            </a:xfrm>
            <a:prstGeom prst="rect">
              <a:avLst/>
            </a:prstGeom>
            <a:solidFill>
              <a:schemeClr val="accent1"/>
            </a:solidFill>
            <a:ln w="9525">
              <a:noFill/>
              <a:miter lim="800000"/>
              <a:headEnd/>
              <a:tailEnd/>
            </a:ln>
            <a:effectLst/>
          </p:spPr>
          <p:txBody>
            <a:bodyPr lIns="92075" tIns="46038" rIns="92075" bIns="46038">
              <a:spAutoFit/>
            </a:bodyPr>
            <a:lstStyle/>
            <a:p>
              <a:pPr algn="r">
                <a:tabLst>
                  <a:tab pos="285750" algn="ctr"/>
                  <a:tab pos="2343150" algn="ctr"/>
                  <a:tab pos="4400550" algn="ctr"/>
                  <a:tab pos="6515100" algn="ctr"/>
                </a:tabLst>
              </a:pPr>
              <a:r>
                <a:rPr lang="en-US" sz="2400">
                  <a:solidFill>
                    <a:srgbClr val="FFFF00"/>
                  </a:solidFill>
                </a:rPr>
                <a:t>20</a:t>
              </a:r>
            </a:p>
          </p:txBody>
        </p:sp>
        <p:sp>
          <p:nvSpPr>
            <p:cNvPr id="73748" name="Rectangle 20"/>
            <p:cNvSpPr>
              <a:spLocks noChangeArrowheads="1"/>
            </p:cNvSpPr>
            <p:nvPr/>
          </p:nvSpPr>
          <p:spPr bwMode="auto">
            <a:xfrm>
              <a:off x="798" y="2172"/>
              <a:ext cx="286" cy="288"/>
            </a:xfrm>
            <a:prstGeom prst="rect">
              <a:avLst/>
            </a:prstGeom>
            <a:solidFill>
              <a:schemeClr val="accent1"/>
            </a:solidFill>
            <a:ln w="9525">
              <a:noFill/>
              <a:miter lim="800000"/>
              <a:headEnd/>
              <a:tailEnd/>
            </a:ln>
            <a:effectLst/>
          </p:spPr>
          <p:txBody>
            <a:bodyPr lIns="92075" tIns="46038" rIns="92075" bIns="46038">
              <a:spAutoFit/>
            </a:bodyPr>
            <a:lstStyle/>
            <a:p>
              <a:pPr algn="r">
                <a:tabLst>
                  <a:tab pos="285750" algn="ctr"/>
                  <a:tab pos="2343150" algn="ctr"/>
                  <a:tab pos="4400550" algn="ctr"/>
                  <a:tab pos="6515100" algn="ctr"/>
                </a:tabLst>
              </a:pPr>
              <a:r>
                <a:rPr lang="en-US" sz="2400">
                  <a:solidFill>
                    <a:srgbClr val="FFFF00"/>
                  </a:solidFill>
                </a:rPr>
                <a:t>40</a:t>
              </a:r>
            </a:p>
          </p:txBody>
        </p:sp>
        <p:sp>
          <p:nvSpPr>
            <p:cNvPr id="73749" name="Rectangle 21"/>
            <p:cNvSpPr>
              <a:spLocks noChangeArrowheads="1"/>
            </p:cNvSpPr>
            <p:nvPr/>
          </p:nvSpPr>
          <p:spPr bwMode="auto">
            <a:xfrm>
              <a:off x="798" y="1692"/>
              <a:ext cx="286" cy="288"/>
            </a:xfrm>
            <a:prstGeom prst="rect">
              <a:avLst/>
            </a:prstGeom>
            <a:solidFill>
              <a:schemeClr val="accent1"/>
            </a:solidFill>
            <a:ln w="9525">
              <a:noFill/>
              <a:miter lim="800000"/>
              <a:headEnd/>
              <a:tailEnd/>
            </a:ln>
            <a:effectLst/>
          </p:spPr>
          <p:txBody>
            <a:bodyPr lIns="92075" tIns="46038" rIns="92075" bIns="46038">
              <a:spAutoFit/>
            </a:bodyPr>
            <a:lstStyle/>
            <a:p>
              <a:pPr algn="r">
                <a:tabLst>
                  <a:tab pos="285750" algn="ctr"/>
                  <a:tab pos="2343150" algn="ctr"/>
                  <a:tab pos="4400550" algn="ctr"/>
                  <a:tab pos="6515100" algn="ctr"/>
                </a:tabLst>
              </a:pPr>
              <a:r>
                <a:rPr lang="en-US" sz="2400">
                  <a:solidFill>
                    <a:srgbClr val="FFFF00"/>
                  </a:solidFill>
                </a:rPr>
                <a:t>60</a:t>
              </a:r>
            </a:p>
          </p:txBody>
        </p:sp>
        <p:sp>
          <p:nvSpPr>
            <p:cNvPr id="73750" name="Rectangle 22"/>
            <p:cNvSpPr>
              <a:spLocks noChangeArrowheads="1"/>
            </p:cNvSpPr>
            <p:nvPr/>
          </p:nvSpPr>
          <p:spPr bwMode="auto">
            <a:xfrm>
              <a:off x="798" y="1152"/>
              <a:ext cx="286" cy="288"/>
            </a:xfrm>
            <a:prstGeom prst="rect">
              <a:avLst/>
            </a:prstGeom>
            <a:solidFill>
              <a:schemeClr val="accent1"/>
            </a:solidFill>
            <a:ln w="9525">
              <a:noFill/>
              <a:miter lim="800000"/>
              <a:headEnd/>
              <a:tailEnd/>
            </a:ln>
            <a:effectLst/>
          </p:spPr>
          <p:txBody>
            <a:bodyPr lIns="92075" tIns="46038" rIns="92075" bIns="46038">
              <a:spAutoFit/>
            </a:bodyPr>
            <a:lstStyle/>
            <a:p>
              <a:pPr algn="r">
                <a:tabLst>
                  <a:tab pos="285750" algn="ctr"/>
                  <a:tab pos="2343150" algn="ctr"/>
                  <a:tab pos="4400550" algn="ctr"/>
                  <a:tab pos="6515100" algn="ctr"/>
                </a:tabLst>
              </a:pPr>
              <a:r>
                <a:rPr lang="en-US" sz="2400">
                  <a:solidFill>
                    <a:srgbClr val="FFFF00"/>
                  </a:solidFill>
                </a:rPr>
                <a:t>80</a:t>
              </a:r>
            </a:p>
          </p:txBody>
        </p:sp>
        <p:sp>
          <p:nvSpPr>
            <p:cNvPr id="73751" name="Rectangle 23"/>
            <p:cNvSpPr>
              <a:spLocks noChangeArrowheads="1"/>
            </p:cNvSpPr>
            <p:nvPr/>
          </p:nvSpPr>
          <p:spPr bwMode="auto">
            <a:xfrm rot="-1200000">
              <a:off x="2558" y="1255"/>
              <a:ext cx="1780" cy="288"/>
            </a:xfrm>
            <a:prstGeom prst="rect">
              <a:avLst/>
            </a:prstGeom>
            <a:solidFill>
              <a:schemeClr val="accent1"/>
            </a:solidFill>
            <a:ln w="9525">
              <a:noFill/>
              <a:miter lim="800000"/>
              <a:headEnd/>
              <a:tailEnd/>
            </a:ln>
            <a:effectLst/>
          </p:spPr>
          <p:txBody>
            <a:bodyPr wrap="none" lIns="92075" tIns="46038" rIns="92075" bIns="46038">
              <a:spAutoFit/>
            </a:bodyPr>
            <a:lstStyle/>
            <a:p>
              <a:r>
                <a:rPr lang="el-GR" sz="2400">
                  <a:solidFill>
                    <a:srgbClr val="FFFF00"/>
                  </a:solidFill>
                </a:rPr>
                <a:t>Προσδόκιμο επιβίωσης</a:t>
              </a:r>
              <a:endParaRPr lang="en-US" sz="2400">
                <a:solidFill>
                  <a:srgbClr val="FFFF00"/>
                </a:solidFill>
              </a:endParaRPr>
            </a:p>
          </p:txBody>
        </p:sp>
        <p:sp>
          <p:nvSpPr>
            <p:cNvPr id="73752" name="Rectangle 24"/>
            <p:cNvSpPr>
              <a:spLocks noChangeArrowheads="1"/>
            </p:cNvSpPr>
            <p:nvPr/>
          </p:nvSpPr>
          <p:spPr bwMode="auto">
            <a:xfrm>
              <a:off x="3455" y="2064"/>
              <a:ext cx="1682" cy="288"/>
            </a:xfrm>
            <a:prstGeom prst="rect">
              <a:avLst/>
            </a:prstGeom>
            <a:solidFill>
              <a:schemeClr val="accent1"/>
            </a:solidFill>
            <a:ln w="9525">
              <a:noFill/>
              <a:miter lim="800000"/>
              <a:headEnd/>
              <a:tailEnd/>
            </a:ln>
            <a:effectLst/>
          </p:spPr>
          <p:txBody>
            <a:bodyPr wrap="none" lIns="92075" tIns="46038" rIns="92075" bIns="46038">
              <a:spAutoFit/>
            </a:bodyPr>
            <a:lstStyle/>
            <a:p>
              <a:r>
                <a:rPr lang="el-GR" sz="2400">
                  <a:solidFill>
                    <a:srgbClr val="FFFF00"/>
                  </a:solidFill>
                </a:rPr>
                <a:t>Ηλικία εμμηνόπαυσης</a:t>
              </a:r>
              <a:endParaRPr lang="en-US" sz="2400">
                <a:solidFill>
                  <a:srgbClr val="FFFF00"/>
                </a:solidFill>
              </a:endParaRPr>
            </a:p>
          </p:txBody>
        </p:sp>
        <p:sp>
          <p:nvSpPr>
            <p:cNvPr id="73753" name="Rectangle 25"/>
            <p:cNvSpPr>
              <a:spLocks noChangeArrowheads="1"/>
            </p:cNvSpPr>
            <p:nvPr/>
          </p:nvSpPr>
          <p:spPr bwMode="auto">
            <a:xfrm>
              <a:off x="816" y="960"/>
              <a:ext cx="1181" cy="518"/>
            </a:xfrm>
            <a:prstGeom prst="rect">
              <a:avLst/>
            </a:prstGeom>
            <a:noFill/>
            <a:ln w="9525">
              <a:noFill/>
              <a:miter lim="800000"/>
              <a:headEnd/>
              <a:tailEnd/>
            </a:ln>
            <a:effectLst/>
          </p:spPr>
          <p:txBody>
            <a:bodyPr wrap="none" lIns="92075" tIns="46038" rIns="92075" bIns="46038">
              <a:spAutoFit/>
            </a:bodyPr>
            <a:lstStyle/>
            <a:p>
              <a:r>
                <a:rPr lang="el-GR" sz="2400">
                  <a:solidFill>
                    <a:srgbClr val="FFFF00"/>
                  </a:solidFill>
                </a:rPr>
                <a:t>Ηλικία</a:t>
              </a:r>
              <a:r>
                <a:rPr lang="en-US" sz="2400">
                  <a:solidFill>
                    <a:srgbClr val="FFFF00"/>
                  </a:solidFill>
                </a:rPr>
                <a:t> (</a:t>
              </a:r>
              <a:r>
                <a:rPr lang="el-GR" sz="2400">
                  <a:solidFill>
                    <a:srgbClr val="FFFF00"/>
                  </a:solidFill>
                </a:rPr>
                <a:t>χρόνια</a:t>
              </a:r>
              <a:r>
                <a:rPr lang="en-US" sz="2400">
                  <a:solidFill>
                    <a:srgbClr val="FFFF00"/>
                  </a:solidFill>
                </a:rPr>
                <a:t>)</a:t>
              </a:r>
              <a:endParaRPr lang="el-GR" sz="2400">
                <a:solidFill>
                  <a:srgbClr val="FFFF00"/>
                </a:solidFill>
              </a:endParaRPr>
            </a:p>
            <a:p>
              <a:endParaRPr lang="en-US" sz="2400">
                <a:solidFill>
                  <a:srgbClr val="FFFF00"/>
                </a:solidFill>
              </a:endParaRPr>
            </a:p>
          </p:txBody>
        </p:sp>
        <p:sp>
          <p:nvSpPr>
            <p:cNvPr id="73754" name="Line 26"/>
            <p:cNvSpPr>
              <a:spLocks noChangeShapeType="1"/>
            </p:cNvSpPr>
            <p:nvPr/>
          </p:nvSpPr>
          <p:spPr bwMode="auto">
            <a:xfrm>
              <a:off x="1230" y="2016"/>
              <a:ext cx="3513" cy="0"/>
            </a:xfrm>
            <a:prstGeom prst="line">
              <a:avLst/>
            </a:prstGeom>
            <a:noFill/>
            <a:ln w="25399">
              <a:solidFill>
                <a:schemeClr val="bg1"/>
              </a:solidFill>
              <a:prstDash val="sysDot"/>
              <a:round/>
              <a:headEnd type="none" w="sm" len="sm"/>
              <a:tailEnd type="none" w="sm" len="sm"/>
            </a:ln>
            <a:effectLst/>
          </p:spPr>
          <p:txBody>
            <a:bodyPr wrap="none" anchor="ctr"/>
            <a:lstStyle/>
            <a:p>
              <a:endParaRPr lang="el-GR"/>
            </a:p>
          </p:txBody>
        </p:sp>
      </p:grpSp>
      <p:sp>
        <p:nvSpPr>
          <p:cNvPr id="114715" name="Rectangle 27"/>
          <p:cNvSpPr>
            <a:spLocks noChangeArrowheads="1"/>
          </p:cNvSpPr>
          <p:nvPr/>
        </p:nvSpPr>
        <p:spPr bwMode="auto">
          <a:xfrm>
            <a:off x="381000" y="342900"/>
            <a:ext cx="8458200" cy="762000"/>
          </a:xfrm>
          <a:prstGeom prst="rect">
            <a:avLst/>
          </a:prstGeom>
          <a:solidFill>
            <a:srgbClr val="776FDF"/>
          </a:solidFill>
          <a:ln>
            <a:noFill/>
          </a:ln>
          <a:effectLst/>
        </p:spPr>
        <p:txBody>
          <a:bodyPr lIns="92075" tIns="46038" rIns="92075" bIns="46038">
            <a:spAutoFit/>
          </a:bodyPr>
          <a:lstStyle/>
          <a:p>
            <a:pPr>
              <a:defRPr/>
            </a:pPr>
            <a:r>
              <a:rPr lang="el-GR" sz="4000">
                <a:solidFill>
                  <a:srgbClr val="FFFF00"/>
                </a:solidFill>
                <a:effectLst>
                  <a:outerShdw blurRad="38100" dist="38100" dir="2700000" algn="tl">
                    <a:srgbClr val="000000"/>
                  </a:outerShdw>
                </a:effectLst>
              </a:rPr>
              <a:t>Προσδόκιμο επιβίωσης γυναικών</a:t>
            </a:r>
            <a:r>
              <a:rPr lang="en-US" sz="4400">
                <a:solidFill>
                  <a:schemeClr val="tx2"/>
                </a:solidFill>
                <a:effectLst>
                  <a:outerShdw blurRad="38100" dist="38100" dir="2700000" algn="tl">
                    <a:srgbClr val="000000"/>
                  </a:outerShdw>
                </a:effectLst>
                <a:latin typeface="Times New Roman" pitchFamily="18" charset="0"/>
              </a:rPr>
              <a:t> </a:t>
            </a:r>
            <a:endParaRPr lang="en-US" sz="3200">
              <a:solidFill>
                <a:schemeClr val="bg1"/>
              </a:solidFill>
              <a:latin typeface="Times New Roman"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990600" y="838200"/>
            <a:ext cx="1447800" cy="5791200"/>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5779" name="Rectangle 3"/>
          <p:cNvSpPr>
            <a:spLocks noGrp="1" noChangeArrowheads="1"/>
          </p:cNvSpPr>
          <p:nvPr>
            <p:ph type="title"/>
          </p:nvPr>
        </p:nvSpPr>
        <p:spPr>
          <a:xfrm>
            <a:off x="342900" y="228600"/>
            <a:ext cx="8496300" cy="609600"/>
          </a:xfrm>
          <a:solidFill>
            <a:srgbClr val="776FDF"/>
          </a:solidFill>
        </p:spPr>
        <p:txBody>
          <a:bodyPr/>
          <a:lstStyle/>
          <a:p>
            <a:pPr eaLnBrk="1" hangingPunct="1"/>
            <a:r>
              <a:rPr lang="el-GR" sz="3600" b="1" smtClean="0">
                <a:solidFill>
                  <a:schemeClr val="bg1"/>
                </a:solidFill>
              </a:rPr>
              <a:t>ΕΜΜΗΝΟΠΑΥΣΙΑΚΑ ΣΥΜΠΤΩΜΑΤΑ</a:t>
            </a:r>
            <a:endParaRPr lang="en-GB" sz="3600" b="1" smtClean="0">
              <a:solidFill>
                <a:schemeClr val="bg1"/>
              </a:solidFill>
            </a:endParaRPr>
          </a:p>
        </p:txBody>
      </p:sp>
      <p:sp>
        <p:nvSpPr>
          <p:cNvPr id="43012" name="Rectangle 4"/>
          <p:cNvSpPr>
            <a:spLocks noChangeArrowheads="1"/>
          </p:cNvSpPr>
          <p:nvPr/>
        </p:nvSpPr>
        <p:spPr bwMode="auto">
          <a:xfrm>
            <a:off x="990600" y="838200"/>
            <a:ext cx="7924800" cy="5334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l-GR" sz="2400" dirty="0">
                <a:solidFill>
                  <a:schemeClr val="bg1"/>
                </a:solidFill>
                <a:effectLst>
                  <a:outerShdw blurRad="38100" dist="38100" dir="2700000" algn="tl">
                    <a:srgbClr val="000000"/>
                  </a:outerShdw>
                </a:effectLst>
              </a:rPr>
              <a:t>Διάρκεια           Σύστημα        Συμπτώματα/παθήσεις</a:t>
            </a:r>
            <a:endParaRPr lang="en-GB" sz="2400" dirty="0">
              <a:solidFill>
                <a:schemeClr val="bg1"/>
              </a:solidFill>
              <a:effectLst>
                <a:outerShdw blurRad="38100" dist="38100" dir="2700000" algn="tl">
                  <a:srgbClr val="000000"/>
                </a:outerShdw>
              </a:effectLst>
            </a:endParaRPr>
          </a:p>
        </p:txBody>
      </p:sp>
      <p:sp>
        <p:nvSpPr>
          <p:cNvPr id="75781" name="Text Box 5"/>
          <p:cNvSpPr txBox="1">
            <a:spLocks noChangeArrowheads="1"/>
          </p:cNvSpPr>
          <p:nvPr/>
        </p:nvSpPr>
        <p:spPr bwMode="auto">
          <a:xfrm>
            <a:off x="3657600" y="1295400"/>
            <a:ext cx="838200" cy="457200"/>
          </a:xfrm>
          <a:prstGeom prst="rect">
            <a:avLst/>
          </a:prstGeom>
          <a:noFill/>
          <a:ln w="9525">
            <a:noFill/>
            <a:miter lim="800000"/>
            <a:headEnd/>
            <a:tailEnd/>
          </a:ln>
          <a:effectLst/>
        </p:spPr>
        <p:txBody>
          <a:bodyPr>
            <a:spAutoFit/>
          </a:bodyPr>
          <a:lstStyle/>
          <a:p>
            <a:pPr eaLnBrk="0" hangingPunct="0">
              <a:spcBef>
                <a:spcPct val="50000"/>
              </a:spcBef>
            </a:pPr>
            <a:endParaRPr lang="el-GR" sz="2400"/>
          </a:p>
        </p:txBody>
      </p:sp>
      <p:sp>
        <p:nvSpPr>
          <p:cNvPr id="75782" name="Text Box 6"/>
          <p:cNvSpPr txBox="1">
            <a:spLocks noChangeArrowheads="1"/>
          </p:cNvSpPr>
          <p:nvPr/>
        </p:nvSpPr>
        <p:spPr bwMode="auto">
          <a:xfrm>
            <a:off x="990600" y="1447800"/>
            <a:ext cx="1447800" cy="646113"/>
          </a:xfrm>
          <a:prstGeom prst="rect">
            <a:avLst/>
          </a:prstGeom>
          <a:noFill/>
          <a:ln w="9525">
            <a:noFill/>
            <a:miter lim="800000"/>
            <a:headEnd/>
            <a:tailEnd/>
          </a:ln>
          <a:effectLst/>
        </p:spPr>
        <p:txBody>
          <a:bodyPr>
            <a:spAutoFit/>
          </a:bodyPr>
          <a:lstStyle/>
          <a:p>
            <a:pPr algn="ctr" eaLnBrk="0" hangingPunct="0">
              <a:spcBef>
                <a:spcPct val="50000"/>
              </a:spcBef>
            </a:pPr>
            <a:r>
              <a:rPr lang="el-GR"/>
              <a:t>Οξέα (μήνες)</a:t>
            </a:r>
            <a:endParaRPr lang="en-GB"/>
          </a:p>
        </p:txBody>
      </p:sp>
      <p:sp>
        <p:nvSpPr>
          <p:cNvPr id="75783" name="Text Box 7"/>
          <p:cNvSpPr txBox="1">
            <a:spLocks noChangeArrowheads="1"/>
          </p:cNvSpPr>
          <p:nvPr/>
        </p:nvSpPr>
        <p:spPr bwMode="auto">
          <a:xfrm>
            <a:off x="2819400" y="2590800"/>
            <a:ext cx="838200" cy="457200"/>
          </a:xfrm>
          <a:prstGeom prst="rect">
            <a:avLst/>
          </a:prstGeom>
          <a:noFill/>
          <a:ln w="9525">
            <a:noFill/>
            <a:miter lim="800000"/>
            <a:headEnd/>
            <a:tailEnd/>
          </a:ln>
          <a:effectLst/>
        </p:spPr>
        <p:txBody>
          <a:bodyPr>
            <a:spAutoFit/>
          </a:bodyPr>
          <a:lstStyle/>
          <a:p>
            <a:pPr eaLnBrk="0" hangingPunct="0">
              <a:spcBef>
                <a:spcPct val="50000"/>
              </a:spcBef>
            </a:pPr>
            <a:endParaRPr lang="el-GR" sz="2400"/>
          </a:p>
        </p:txBody>
      </p:sp>
      <p:sp>
        <p:nvSpPr>
          <p:cNvPr id="75784" name="Text Box 8"/>
          <p:cNvSpPr txBox="1">
            <a:spLocks noChangeArrowheads="1"/>
          </p:cNvSpPr>
          <p:nvPr/>
        </p:nvSpPr>
        <p:spPr bwMode="auto">
          <a:xfrm>
            <a:off x="2971800" y="4419600"/>
            <a:ext cx="685800" cy="274638"/>
          </a:xfrm>
          <a:prstGeom prst="rect">
            <a:avLst/>
          </a:prstGeom>
          <a:noFill/>
          <a:ln w="9525">
            <a:noFill/>
            <a:miter lim="800000"/>
            <a:headEnd/>
            <a:tailEnd/>
          </a:ln>
          <a:effectLst/>
        </p:spPr>
        <p:txBody>
          <a:bodyPr>
            <a:spAutoFit/>
          </a:bodyPr>
          <a:lstStyle/>
          <a:p>
            <a:pPr eaLnBrk="0" hangingPunct="0">
              <a:spcBef>
                <a:spcPct val="50000"/>
              </a:spcBef>
            </a:pPr>
            <a:endParaRPr lang="el-GR" sz="1200"/>
          </a:p>
        </p:txBody>
      </p:sp>
      <p:sp>
        <p:nvSpPr>
          <p:cNvPr id="75785" name="Text Box 9"/>
          <p:cNvSpPr txBox="1">
            <a:spLocks noChangeArrowheads="1"/>
          </p:cNvSpPr>
          <p:nvPr/>
        </p:nvSpPr>
        <p:spPr bwMode="auto">
          <a:xfrm>
            <a:off x="2590800" y="1955800"/>
            <a:ext cx="2044700" cy="406400"/>
          </a:xfrm>
          <a:prstGeom prst="rect">
            <a:avLst/>
          </a:prstGeom>
          <a:solidFill>
            <a:srgbClr val="FFCC99"/>
          </a:solidFill>
          <a:ln w="9525">
            <a:solidFill>
              <a:srgbClr val="FF00FF"/>
            </a:solidFill>
            <a:miter lim="800000"/>
            <a:headEnd/>
            <a:tailEnd/>
          </a:ln>
          <a:effectLst/>
        </p:spPr>
        <p:txBody>
          <a:bodyPr>
            <a:spAutoFit/>
          </a:bodyPr>
          <a:lstStyle/>
          <a:p>
            <a:pPr eaLnBrk="0" hangingPunct="0">
              <a:spcBef>
                <a:spcPct val="50000"/>
              </a:spcBef>
            </a:pPr>
            <a:r>
              <a:rPr lang="el-GR">
                <a:solidFill>
                  <a:srgbClr val="000099"/>
                </a:solidFill>
              </a:rPr>
              <a:t>Αγγειοκινητικά</a:t>
            </a:r>
            <a:endParaRPr lang="en-GB">
              <a:solidFill>
                <a:srgbClr val="000099"/>
              </a:solidFill>
            </a:endParaRPr>
          </a:p>
        </p:txBody>
      </p:sp>
      <p:sp>
        <p:nvSpPr>
          <p:cNvPr id="75786" name="Text Box 10"/>
          <p:cNvSpPr txBox="1">
            <a:spLocks noChangeArrowheads="1"/>
          </p:cNvSpPr>
          <p:nvPr/>
        </p:nvSpPr>
        <p:spPr bwMode="auto">
          <a:xfrm>
            <a:off x="4038600" y="4419600"/>
            <a:ext cx="838200" cy="457200"/>
          </a:xfrm>
          <a:prstGeom prst="rect">
            <a:avLst/>
          </a:prstGeom>
          <a:noFill/>
          <a:ln w="9525">
            <a:noFill/>
            <a:miter lim="800000"/>
            <a:headEnd/>
            <a:tailEnd/>
          </a:ln>
          <a:effectLst/>
        </p:spPr>
        <p:txBody>
          <a:bodyPr>
            <a:spAutoFit/>
          </a:bodyPr>
          <a:lstStyle/>
          <a:p>
            <a:pPr eaLnBrk="0" hangingPunct="0">
              <a:spcBef>
                <a:spcPct val="50000"/>
              </a:spcBef>
            </a:pPr>
            <a:endParaRPr lang="el-GR" sz="2400">
              <a:solidFill>
                <a:schemeClr val="bg1"/>
              </a:solidFill>
            </a:endParaRPr>
          </a:p>
        </p:txBody>
      </p:sp>
      <p:sp>
        <p:nvSpPr>
          <p:cNvPr id="75787" name="Text Box 11"/>
          <p:cNvSpPr txBox="1">
            <a:spLocks noChangeArrowheads="1"/>
          </p:cNvSpPr>
          <p:nvPr/>
        </p:nvSpPr>
        <p:spPr bwMode="auto">
          <a:xfrm>
            <a:off x="7696200" y="4343400"/>
            <a:ext cx="990600" cy="457200"/>
          </a:xfrm>
          <a:prstGeom prst="rect">
            <a:avLst/>
          </a:prstGeom>
          <a:noFill/>
          <a:ln w="9525">
            <a:noFill/>
            <a:miter lim="800000"/>
            <a:headEnd/>
            <a:tailEnd/>
          </a:ln>
          <a:effectLst/>
        </p:spPr>
        <p:txBody>
          <a:bodyPr>
            <a:spAutoFit/>
          </a:bodyPr>
          <a:lstStyle/>
          <a:p>
            <a:pPr eaLnBrk="0" hangingPunct="0">
              <a:spcBef>
                <a:spcPct val="50000"/>
              </a:spcBef>
            </a:pPr>
            <a:endParaRPr lang="el-GR" sz="2400">
              <a:solidFill>
                <a:schemeClr val="bg1"/>
              </a:solidFill>
            </a:endParaRPr>
          </a:p>
        </p:txBody>
      </p:sp>
      <p:sp>
        <p:nvSpPr>
          <p:cNvPr id="75788" name="Text Box 12"/>
          <p:cNvSpPr txBox="1">
            <a:spLocks noChangeArrowheads="1"/>
          </p:cNvSpPr>
          <p:nvPr/>
        </p:nvSpPr>
        <p:spPr bwMode="auto">
          <a:xfrm>
            <a:off x="5715000" y="1524000"/>
            <a:ext cx="1828800" cy="1239838"/>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l-GR" sz="1600">
                <a:solidFill>
                  <a:schemeClr val="bg1"/>
                </a:solidFill>
              </a:rPr>
              <a:t>Εξάψεις</a:t>
            </a:r>
          </a:p>
          <a:p>
            <a:pPr eaLnBrk="0" hangingPunct="0">
              <a:lnSpc>
                <a:spcPct val="80000"/>
              </a:lnSpc>
              <a:spcBef>
                <a:spcPct val="50000"/>
              </a:spcBef>
            </a:pPr>
            <a:r>
              <a:rPr lang="el-GR" sz="1600">
                <a:solidFill>
                  <a:schemeClr val="bg1"/>
                </a:solidFill>
              </a:rPr>
              <a:t>Εφιδρώσεις</a:t>
            </a:r>
          </a:p>
          <a:p>
            <a:pPr eaLnBrk="0" hangingPunct="0">
              <a:lnSpc>
                <a:spcPct val="80000"/>
              </a:lnSpc>
              <a:spcBef>
                <a:spcPct val="50000"/>
              </a:spcBef>
            </a:pPr>
            <a:r>
              <a:rPr lang="el-GR" sz="1600">
                <a:solidFill>
                  <a:schemeClr val="bg1"/>
                </a:solidFill>
              </a:rPr>
              <a:t>Παλμοί</a:t>
            </a:r>
          </a:p>
          <a:p>
            <a:pPr eaLnBrk="0" hangingPunct="0">
              <a:lnSpc>
                <a:spcPct val="80000"/>
              </a:lnSpc>
              <a:spcBef>
                <a:spcPct val="50000"/>
              </a:spcBef>
            </a:pPr>
            <a:r>
              <a:rPr lang="el-GR" sz="1600">
                <a:solidFill>
                  <a:schemeClr val="bg1"/>
                </a:solidFill>
              </a:rPr>
              <a:t>Κεφαλαλγίες</a:t>
            </a:r>
            <a:endParaRPr lang="en-GB" sz="1600">
              <a:solidFill>
                <a:schemeClr val="bg1"/>
              </a:solidFill>
            </a:endParaRPr>
          </a:p>
        </p:txBody>
      </p:sp>
      <p:sp>
        <p:nvSpPr>
          <p:cNvPr id="75789" name="Line 13"/>
          <p:cNvSpPr>
            <a:spLocks noChangeShapeType="1"/>
          </p:cNvSpPr>
          <p:nvPr/>
        </p:nvSpPr>
        <p:spPr bwMode="auto">
          <a:xfrm>
            <a:off x="1676400" y="2209800"/>
            <a:ext cx="0" cy="3352800"/>
          </a:xfrm>
          <a:prstGeom prst="line">
            <a:avLst/>
          </a:prstGeom>
          <a:noFill/>
          <a:ln w="76200">
            <a:pattFill prst="pct80">
              <a:fgClr>
                <a:srgbClr val="FF0000"/>
              </a:fgClr>
              <a:bgClr>
                <a:srgbClr val="FFFFFF"/>
              </a:bgClr>
            </a:pattFill>
            <a:round/>
            <a:headEnd/>
            <a:tailEnd type="triangle" w="med" len="med"/>
          </a:ln>
          <a:effectLst/>
        </p:spPr>
        <p:txBody>
          <a:bodyPr/>
          <a:lstStyle/>
          <a:p>
            <a:endParaRPr lang="el-GR"/>
          </a:p>
        </p:txBody>
      </p:sp>
      <p:sp>
        <p:nvSpPr>
          <p:cNvPr id="75790" name="Text Box 14"/>
          <p:cNvSpPr txBox="1">
            <a:spLocks noChangeArrowheads="1"/>
          </p:cNvSpPr>
          <p:nvPr/>
        </p:nvSpPr>
        <p:spPr bwMode="auto">
          <a:xfrm>
            <a:off x="990600" y="5791200"/>
            <a:ext cx="1447800" cy="369888"/>
          </a:xfrm>
          <a:prstGeom prst="rect">
            <a:avLst/>
          </a:prstGeom>
          <a:noFill/>
          <a:ln w="9525">
            <a:noFill/>
            <a:miter lim="800000"/>
            <a:headEnd/>
            <a:tailEnd/>
          </a:ln>
          <a:effectLst/>
        </p:spPr>
        <p:txBody>
          <a:bodyPr>
            <a:spAutoFit/>
          </a:bodyPr>
          <a:lstStyle/>
          <a:p>
            <a:pPr algn="ctr" eaLnBrk="0" hangingPunct="0">
              <a:spcBef>
                <a:spcPct val="50000"/>
              </a:spcBef>
            </a:pPr>
            <a:r>
              <a:rPr lang="el-GR"/>
              <a:t>Χρόνια (έτη)</a:t>
            </a:r>
            <a:endParaRPr lang="en-GB"/>
          </a:p>
        </p:txBody>
      </p:sp>
      <p:sp>
        <p:nvSpPr>
          <p:cNvPr id="75791" name="Text Box 15"/>
          <p:cNvSpPr txBox="1">
            <a:spLocks noChangeArrowheads="1"/>
          </p:cNvSpPr>
          <p:nvPr/>
        </p:nvSpPr>
        <p:spPr bwMode="auto">
          <a:xfrm>
            <a:off x="2590800" y="3382963"/>
            <a:ext cx="1790700" cy="406400"/>
          </a:xfrm>
          <a:prstGeom prst="rect">
            <a:avLst/>
          </a:prstGeom>
          <a:solidFill>
            <a:srgbClr val="FFCC99"/>
          </a:solidFill>
          <a:ln w="9525">
            <a:solidFill>
              <a:srgbClr val="FF00FF"/>
            </a:solidFill>
            <a:miter lim="800000"/>
            <a:headEnd/>
            <a:tailEnd/>
          </a:ln>
          <a:effectLst/>
        </p:spPr>
        <p:txBody>
          <a:bodyPr>
            <a:spAutoFit/>
          </a:bodyPr>
          <a:lstStyle/>
          <a:p>
            <a:pPr eaLnBrk="0" hangingPunct="0">
              <a:spcBef>
                <a:spcPct val="50000"/>
              </a:spcBef>
            </a:pPr>
            <a:r>
              <a:rPr lang="el-GR">
                <a:solidFill>
                  <a:srgbClr val="000099"/>
                </a:solidFill>
              </a:rPr>
              <a:t>Ψυχολογικά</a:t>
            </a:r>
            <a:endParaRPr lang="en-GB">
              <a:solidFill>
                <a:srgbClr val="000099"/>
              </a:solidFill>
            </a:endParaRPr>
          </a:p>
        </p:txBody>
      </p:sp>
      <p:sp>
        <p:nvSpPr>
          <p:cNvPr id="75792" name="Text Box 16"/>
          <p:cNvSpPr txBox="1">
            <a:spLocks noChangeArrowheads="1"/>
          </p:cNvSpPr>
          <p:nvPr/>
        </p:nvSpPr>
        <p:spPr bwMode="auto">
          <a:xfrm>
            <a:off x="2590800" y="4706938"/>
            <a:ext cx="2120900" cy="406400"/>
          </a:xfrm>
          <a:prstGeom prst="rect">
            <a:avLst/>
          </a:prstGeom>
          <a:solidFill>
            <a:srgbClr val="FFCC99"/>
          </a:solidFill>
          <a:ln w="9525">
            <a:solidFill>
              <a:srgbClr val="FF00FF"/>
            </a:solidFill>
            <a:miter lim="800000"/>
            <a:headEnd/>
            <a:tailEnd/>
          </a:ln>
          <a:effectLst/>
        </p:spPr>
        <p:txBody>
          <a:bodyPr>
            <a:spAutoFit/>
          </a:bodyPr>
          <a:lstStyle/>
          <a:p>
            <a:pPr eaLnBrk="0" hangingPunct="0">
              <a:spcBef>
                <a:spcPct val="50000"/>
              </a:spcBef>
            </a:pPr>
            <a:r>
              <a:rPr lang="el-GR">
                <a:solidFill>
                  <a:srgbClr val="000099"/>
                </a:solidFill>
              </a:rPr>
              <a:t>Ουρογεννητικά</a:t>
            </a:r>
            <a:endParaRPr lang="en-GB">
              <a:solidFill>
                <a:srgbClr val="000099"/>
              </a:solidFill>
            </a:endParaRPr>
          </a:p>
        </p:txBody>
      </p:sp>
      <p:sp>
        <p:nvSpPr>
          <p:cNvPr id="75793" name="Text Box 17"/>
          <p:cNvSpPr txBox="1">
            <a:spLocks noChangeArrowheads="1"/>
          </p:cNvSpPr>
          <p:nvPr/>
        </p:nvSpPr>
        <p:spPr bwMode="auto">
          <a:xfrm>
            <a:off x="2590800" y="5859463"/>
            <a:ext cx="1905000" cy="406400"/>
          </a:xfrm>
          <a:prstGeom prst="rect">
            <a:avLst/>
          </a:prstGeom>
          <a:solidFill>
            <a:srgbClr val="FFCC99"/>
          </a:solidFill>
          <a:ln w="9525">
            <a:solidFill>
              <a:srgbClr val="FF00FF"/>
            </a:solidFill>
            <a:miter lim="800000"/>
            <a:headEnd/>
            <a:tailEnd/>
          </a:ln>
          <a:effectLst/>
        </p:spPr>
        <p:txBody>
          <a:bodyPr>
            <a:spAutoFit/>
          </a:bodyPr>
          <a:lstStyle/>
          <a:p>
            <a:pPr eaLnBrk="0" hangingPunct="0">
              <a:spcBef>
                <a:spcPct val="50000"/>
              </a:spcBef>
            </a:pPr>
            <a:r>
              <a:rPr lang="el-GR">
                <a:solidFill>
                  <a:srgbClr val="000099"/>
                </a:solidFill>
              </a:rPr>
              <a:t>Μυοσκελετικά</a:t>
            </a:r>
            <a:endParaRPr lang="en-GB">
              <a:solidFill>
                <a:srgbClr val="000099"/>
              </a:solidFill>
            </a:endParaRPr>
          </a:p>
        </p:txBody>
      </p:sp>
      <p:sp>
        <p:nvSpPr>
          <p:cNvPr id="75794" name="AutoShape 18"/>
          <p:cNvSpPr>
            <a:spLocks/>
          </p:cNvSpPr>
          <p:nvPr/>
        </p:nvSpPr>
        <p:spPr bwMode="auto">
          <a:xfrm>
            <a:off x="4876800" y="1600200"/>
            <a:ext cx="533400" cy="1066800"/>
          </a:xfrm>
          <a:prstGeom prst="leftBrace">
            <a:avLst>
              <a:gd name="adj1" fmla="val 16667"/>
              <a:gd name="adj2" fmla="val 50000"/>
            </a:avLst>
          </a:prstGeom>
          <a:noFill/>
          <a:ln w="9525">
            <a:solidFill>
              <a:schemeClr val="bg1"/>
            </a:solidFill>
            <a:round/>
            <a:headEnd/>
            <a:tailEnd/>
          </a:ln>
          <a:effectLst/>
        </p:spPr>
        <p:txBody>
          <a:bodyPr wrap="none" anchor="ctr"/>
          <a:lstStyle/>
          <a:p>
            <a:endParaRPr lang="el-GR">
              <a:solidFill>
                <a:schemeClr val="bg1"/>
              </a:solidFill>
            </a:endParaRPr>
          </a:p>
        </p:txBody>
      </p:sp>
      <p:sp>
        <p:nvSpPr>
          <p:cNvPr id="75795" name="AutoShape 19"/>
          <p:cNvSpPr>
            <a:spLocks/>
          </p:cNvSpPr>
          <p:nvPr/>
        </p:nvSpPr>
        <p:spPr bwMode="auto">
          <a:xfrm>
            <a:off x="4876800" y="3027363"/>
            <a:ext cx="533400" cy="1143000"/>
          </a:xfrm>
          <a:prstGeom prst="leftBrace">
            <a:avLst>
              <a:gd name="adj1" fmla="val 17857"/>
              <a:gd name="adj2" fmla="val 50000"/>
            </a:avLst>
          </a:prstGeom>
          <a:noFill/>
          <a:ln w="9525">
            <a:solidFill>
              <a:schemeClr val="bg1"/>
            </a:solidFill>
            <a:round/>
            <a:headEnd/>
            <a:tailEnd/>
          </a:ln>
          <a:effectLst/>
        </p:spPr>
        <p:txBody>
          <a:bodyPr wrap="none" anchor="ctr"/>
          <a:lstStyle/>
          <a:p>
            <a:endParaRPr lang="el-GR">
              <a:solidFill>
                <a:schemeClr val="bg1"/>
              </a:solidFill>
            </a:endParaRPr>
          </a:p>
        </p:txBody>
      </p:sp>
      <p:sp>
        <p:nvSpPr>
          <p:cNvPr id="75796" name="AutoShape 20"/>
          <p:cNvSpPr>
            <a:spLocks/>
          </p:cNvSpPr>
          <p:nvPr/>
        </p:nvSpPr>
        <p:spPr bwMode="auto">
          <a:xfrm>
            <a:off x="4876800" y="4554538"/>
            <a:ext cx="533400" cy="762000"/>
          </a:xfrm>
          <a:prstGeom prst="leftBrace">
            <a:avLst>
              <a:gd name="adj1" fmla="val 11905"/>
              <a:gd name="adj2" fmla="val 50000"/>
            </a:avLst>
          </a:prstGeom>
          <a:noFill/>
          <a:ln w="9525">
            <a:solidFill>
              <a:schemeClr val="bg1"/>
            </a:solidFill>
            <a:round/>
            <a:headEnd/>
            <a:tailEnd/>
          </a:ln>
          <a:effectLst/>
        </p:spPr>
        <p:txBody>
          <a:bodyPr wrap="none" anchor="ctr"/>
          <a:lstStyle/>
          <a:p>
            <a:endParaRPr lang="el-GR">
              <a:solidFill>
                <a:schemeClr val="bg1"/>
              </a:solidFill>
            </a:endParaRPr>
          </a:p>
        </p:txBody>
      </p:sp>
      <p:sp>
        <p:nvSpPr>
          <p:cNvPr id="75797" name="AutoShape 21"/>
          <p:cNvSpPr>
            <a:spLocks/>
          </p:cNvSpPr>
          <p:nvPr/>
        </p:nvSpPr>
        <p:spPr bwMode="auto">
          <a:xfrm>
            <a:off x="4876800" y="5707063"/>
            <a:ext cx="533400" cy="762000"/>
          </a:xfrm>
          <a:prstGeom prst="leftBrace">
            <a:avLst>
              <a:gd name="adj1" fmla="val 11905"/>
              <a:gd name="adj2" fmla="val 50000"/>
            </a:avLst>
          </a:prstGeom>
          <a:noFill/>
          <a:ln w="9525">
            <a:solidFill>
              <a:schemeClr val="bg1"/>
            </a:solidFill>
            <a:round/>
            <a:headEnd/>
            <a:tailEnd/>
          </a:ln>
          <a:effectLst/>
        </p:spPr>
        <p:txBody>
          <a:bodyPr wrap="none" anchor="ctr"/>
          <a:lstStyle/>
          <a:p>
            <a:endParaRPr lang="el-GR">
              <a:solidFill>
                <a:schemeClr val="bg1"/>
              </a:solidFill>
            </a:endParaRPr>
          </a:p>
        </p:txBody>
      </p:sp>
      <p:sp>
        <p:nvSpPr>
          <p:cNvPr id="75798" name="Text Box 22"/>
          <p:cNvSpPr txBox="1">
            <a:spLocks noChangeArrowheads="1"/>
          </p:cNvSpPr>
          <p:nvPr/>
        </p:nvSpPr>
        <p:spPr bwMode="auto">
          <a:xfrm>
            <a:off x="5715000" y="2951163"/>
            <a:ext cx="3200400" cy="1239837"/>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l-GR" sz="1600">
                <a:solidFill>
                  <a:schemeClr val="bg1"/>
                </a:solidFill>
              </a:rPr>
              <a:t>Απώλεια μνήμης</a:t>
            </a:r>
          </a:p>
          <a:p>
            <a:pPr eaLnBrk="0" hangingPunct="0">
              <a:lnSpc>
                <a:spcPct val="80000"/>
              </a:lnSpc>
              <a:spcBef>
                <a:spcPct val="50000"/>
              </a:spcBef>
            </a:pPr>
            <a:r>
              <a:rPr lang="el-GR" sz="1600">
                <a:solidFill>
                  <a:schemeClr val="bg1"/>
                </a:solidFill>
              </a:rPr>
              <a:t>Αϋπνία</a:t>
            </a:r>
          </a:p>
          <a:p>
            <a:pPr eaLnBrk="0" hangingPunct="0">
              <a:lnSpc>
                <a:spcPct val="80000"/>
              </a:lnSpc>
              <a:spcBef>
                <a:spcPct val="50000"/>
              </a:spcBef>
            </a:pPr>
            <a:r>
              <a:rPr lang="el-GR" sz="1600">
                <a:solidFill>
                  <a:schemeClr val="bg1"/>
                </a:solidFill>
              </a:rPr>
              <a:t>Άγχος</a:t>
            </a:r>
          </a:p>
          <a:p>
            <a:pPr eaLnBrk="0" hangingPunct="0">
              <a:lnSpc>
                <a:spcPct val="80000"/>
              </a:lnSpc>
              <a:spcBef>
                <a:spcPct val="50000"/>
              </a:spcBef>
            </a:pPr>
            <a:r>
              <a:rPr lang="el-GR" sz="1600">
                <a:solidFill>
                  <a:schemeClr val="bg1"/>
                </a:solidFill>
              </a:rPr>
              <a:t>Μεταβολές ψυχικής διάθεσης</a:t>
            </a:r>
            <a:endParaRPr lang="en-GB" sz="1600">
              <a:solidFill>
                <a:schemeClr val="bg1"/>
              </a:solidFill>
            </a:endParaRPr>
          </a:p>
        </p:txBody>
      </p:sp>
      <p:sp>
        <p:nvSpPr>
          <p:cNvPr id="75799" name="Text Box 23"/>
          <p:cNvSpPr txBox="1">
            <a:spLocks noChangeArrowheads="1"/>
          </p:cNvSpPr>
          <p:nvPr/>
        </p:nvSpPr>
        <p:spPr bwMode="auto">
          <a:xfrm>
            <a:off x="5715000" y="4533900"/>
            <a:ext cx="3429000" cy="8001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l-GR" sz="1600">
                <a:solidFill>
                  <a:schemeClr val="bg1"/>
                </a:solidFill>
              </a:rPr>
              <a:t>Ατροφία γεννητικών οργάνων</a:t>
            </a:r>
          </a:p>
          <a:p>
            <a:pPr eaLnBrk="0" hangingPunct="0">
              <a:lnSpc>
                <a:spcPct val="80000"/>
              </a:lnSpc>
              <a:spcBef>
                <a:spcPct val="50000"/>
              </a:spcBef>
            </a:pPr>
            <a:r>
              <a:rPr lang="el-GR" sz="1600">
                <a:solidFill>
                  <a:schemeClr val="bg1"/>
                </a:solidFill>
              </a:rPr>
              <a:t>Συμπτώματα από το κατώτερο ουροποιητικό σύστημα</a:t>
            </a:r>
          </a:p>
        </p:txBody>
      </p:sp>
      <p:sp>
        <p:nvSpPr>
          <p:cNvPr id="75800" name="Text Box 24"/>
          <p:cNvSpPr txBox="1">
            <a:spLocks noChangeArrowheads="1"/>
          </p:cNvSpPr>
          <p:nvPr/>
        </p:nvSpPr>
        <p:spPr bwMode="auto">
          <a:xfrm>
            <a:off x="5715000" y="5630863"/>
            <a:ext cx="3429000" cy="922337"/>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l-GR" sz="1600">
                <a:solidFill>
                  <a:schemeClr val="bg1"/>
                </a:solidFill>
              </a:rPr>
              <a:t>Αρθραλγία</a:t>
            </a:r>
          </a:p>
          <a:p>
            <a:pPr eaLnBrk="0" hangingPunct="0">
              <a:lnSpc>
                <a:spcPct val="80000"/>
              </a:lnSpc>
              <a:spcBef>
                <a:spcPct val="50000"/>
              </a:spcBef>
            </a:pPr>
            <a:r>
              <a:rPr lang="el-GR" sz="1600">
                <a:solidFill>
                  <a:schemeClr val="bg1"/>
                </a:solidFill>
              </a:rPr>
              <a:t>Ραχιαλγία</a:t>
            </a:r>
          </a:p>
          <a:p>
            <a:pPr eaLnBrk="0" hangingPunct="0">
              <a:lnSpc>
                <a:spcPct val="80000"/>
              </a:lnSpc>
              <a:spcBef>
                <a:spcPct val="50000"/>
              </a:spcBef>
            </a:pPr>
            <a:r>
              <a:rPr lang="el-GR" sz="1600">
                <a:solidFill>
                  <a:schemeClr val="bg1"/>
                </a:solidFill>
              </a:rPr>
              <a:t>Οστεοπόρωση</a:t>
            </a:r>
          </a:p>
        </p:txBody>
      </p:sp>
      <p:sp>
        <p:nvSpPr>
          <p:cNvPr id="75801" name="Line 25"/>
          <p:cNvSpPr>
            <a:spLocks noChangeShapeType="1"/>
          </p:cNvSpPr>
          <p:nvPr/>
        </p:nvSpPr>
        <p:spPr bwMode="auto">
          <a:xfrm>
            <a:off x="2590800" y="5486400"/>
            <a:ext cx="6248400" cy="0"/>
          </a:xfrm>
          <a:prstGeom prst="line">
            <a:avLst/>
          </a:prstGeom>
          <a:noFill/>
          <a:ln w="9525" cap="rnd">
            <a:solidFill>
              <a:schemeClr val="tx2"/>
            </a:solidFill>
            <a:prstDash val="sysDot"/>
            <a:round/>
            <a:headEnd/>
            <a:tailEnd/>
          </a:ln>
          <a:effectLst/>
        </p:spPr>
        <p:txBody>
          <a:bodyPr/>
          <a:lstStyle/>
          <a:p>
            <a:endParaRPr lang="el-GR"/>
          </a:p>
        </p:txBody>
      </p:sp>
      <p:sp>
        <p:nvSpPr>
          <p:cNvPr id="75802" name="Line 26"/>
          <p:cNvSpPr>
            <a:spLocks noChangeShapeType="1"/>
          </p:cNvSpPr>
          <p:nvPr/>
        </p:nvSpPr>
        <p:spPr bwMode="auto">
          <a:xfrm>
            <a:off x="2590800" y="4343400"/>
            <a:ext cx="6248400" cy="0"/>
          </a:xfrm>
          <a:prstGeom prst="line">
            <a:avLst/>
          </a:prstGeom>
          <a:noFill/>
          <a:ln w="9525" cap="rnd">
            <a:solidFill>
              <a:schemeClr val="tx2"/>
            </a:solidFill>
            <a:prstDash val="sysDot"/>
            <a:round/>
            <a:headEnd/>
            <a:tailEnd/>
          </a:ln>
          <a:effectLst/>
        </p:spPr>
        <p:txBody>
          <a:bodyPr/>
          <a:lstStyle/>
          <a:p>
            <a:endParaRPr lang="el-GR"/>
          </a:p>
        </p:txBody>
      </p:sp>
      <p:sp>
        <p:nvSpPr>
          <p:cNvPr id="75803" name="Line 27"/>
          <p:cNvSpPr>
            <a:spLocks noChangeShapeType="1"/>
          </p:cNvSpPr>
          <p:nvPr/>
        </p:nvSpPr>
        <p:spPr bwMode="auto">
          <a:xfrm>
            <a:off x="2590800" y="2819400"/>
            <a:ext cx="6248400" cy="0"/>
          </a:xfrm>
          <a:prstGeom prst="line">
            <a:avLst/>
          </a:prstGeom>
          <a:noFill/>
          <a:ln w="9525" cap="rnd">
            <a:solidFill>
              <a:schemeClr val="tx2"/>
            </a:solidFill>
            <a:prstDash val="sysDot"/>
            <a:round/>
            <a:headEnd/>
            <a:tailEnd/>
          </a:ln>
          <a:effectLst/>
        </p:spPr>
        <p:txBody>
          <a:bodyPr/>
          <a:lstStyle/>
          <a:p>
            <a:endParaRPr lang="el-G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Οστεοπόρωση"/>
          <p:cNvPicPr>
            <a:picLocks noChangeAspect="1" noChangeArrowheads="1"/>
          </p:cNvPicPr>
          <p:nvPr/>
        </p:nvPicPr>
        <p:blipFill>
          <a:blip r:embed="rId2"/>
          <a:srcRect/>
          <a:stretch>
            <a:fillRect/>
          </a:stretch>
        </p:blipFill>
        <p:spPr bwMode="auto">
          <a:xfrm>
            <a:off x="304800" y="228600"/>
            <a:ext cx="3886200" cy="6400800"/>
          </a:xfrm>
          <a:prstGeom prst="rect">
            <a:avLst/>
          </a:prstGeom>
          <a:noFill/>
          <a:ln w="9525">
            <a:noFill/>
            <a:miter lim="800000"/>
            <a:headEnd/>
            <a:tailEnd/>
          </a:ln>
        </p:spPr>
      </p:pic>
      <p:pic>
        <p:nvPicPr>
          <p:cNvPr id="76803" name="Picture 3" descr="Εμμηνόπαυση"/>
          <p:cNvPicPr>
            <a:picLocks noChangeAspect="1" noChangeArrowheads="1"/>
          </p:cNvPicPr>
          <p:nvPr/>
        </p:nvPicPr>
        <p:blipFill>
          <a:blip r:embed="rId3"/>
          <a:srcRect/>
          <a:stretch>
            <a:fillRect/>
          </a:stretch>
        </p:blipFill>
        <p:spPr bwMode="auto">
          <a:xfrm>
            <a:off x="4343400" y="228600"/>
            <a:ext cx="4800600" cy="6391275"/>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nvGraphicFramePr>
        <p:xfrm>
          <a:off x="395288" y="908050"/>
          <a:ext cx="1624012" cy="2051050"/>
        </p:xfrm>
        <a:graphic>
          <a:graphicData uri="http://schemas.openxmlformats.org/presentationml/2006/ole">
            <p:oleObj spid="_x0000_s77826" name="Clip" r:id="rId3" imgW="2439988" imgH="4413250" progId="">
              <p:embed/>
            </p:oleObj>
          </a:graphicData>
        </a:graphic>
      </p:graphicFrame>
      <p:graphicFrame>
        <p:nvGraphicFramePr>
          <p:cNvPr id="77827" name="Object 3"/>
          <p:cNvGraphicFramePr>
            <a:graphicFrameLocks noChangeAspect="1"/>
          </p:cNvGraphicFramePr>
          <p:nvPr/>
        </p:nvGraphicFramePr>
        <p:xfrm>
          <a:off x="395288" y="3860800"/>
          <a:ext cx="1938337" cy="1949450"/>
        </p:xfrm>
        <a:graphic>
          <a:graphicData uri="http://schemas.openxmlformats.org/presentationml/2006/ole">
            <p:oleObj spid="_x0000_s77827" name="Clip" r:id="rId4" imgW="4808538" imgH="2787650" progId="">
              <p:embed/>
            </p:oleObj>
          </a:graphicData>
        </a:graphic>
      </p:graphicFrame>
      <p:sp>
        <p:nvSpPr>
          <p:cNvPr id="77828" name="Text Box 4"/>
          <p:cNvSpPr txBox="1">
            <a:spLocks noChangeArrowheads="1"/>
          </p:cNvSpPr>
          <p:nvPr/>
        </p:nvSpPr>
        <p:spPr bwMode="auto">
          <a:xfrm>
            <a:off x="0" y="0"/>
            <a:ext cx="7086600" cy="641350"/>
          </a:xfrm>
          <a:prstGeom prst="rect">
            <a:avLst/>
          </a:prstGeom>
          <a:noFill/>
          <a:ln w="9525">
            <a:noFill/>
            <a:miter lim="800000"/>
            <a:headEnd/>
            <a:tailEnd/>
          </a:ln>
          <a:effectLst/>
        </p:spPr>
        <p:txBody>
          <a:bodyPr>
            <a:spAutoFit/>
          </a:bodyPr>
          <a:lstStyle/>
          <a:p>
            <a:pPr eaLnBrk="0" hangingPunct="0">
              <a:spcBef>
                <a:spcPct val="50000"/>
              </a:spcBef>
            </a:pPr>
            <a:r>
              <a:rPr lang="el-GR" sz="3600" b="1">
                <a:solidFill>
                  <a:srgbClr val="FFFF00"/>
                </a:solidFill>
              </a:rPr>
              <a:t>Θεραπευτικό οπλοστάσιο</a:t>
            </a:r>
            <a:endParaRPr lang="el-GR" sz="3600" b="1"/>
          </a:p>
        </p:txBody>
      </p:sp>
      <p:sp>
        <p:nvSpPr>
          <p:cNvPr id="77829" name="Line 5"/>
          <p:cNvSpPr>
            <a:spLocks noChangeShapeType="1"/>
          </p:cNvSpPr>
          <p:nvPr/>
        </p:nvSpPr>
        <p:spPr bwMode="auto">
          <a:xfrm>
            <a:off x="0" y="692150"/>
            <a:ext cx="9372600" cy="0"/>
          </a:xfrm>
          <a:prstGeom prst="line">
            <a:avLst/>
          </a:prstGeom>
          <a:noFill/>
          <a:ln w="38100">
            <a:solidFill>
              <a:srgbClr val="CC0000"/>
            </a:solidFill>
            <a:round/>
            <a:headEnd/>
            <a:tailEnd/>
          </a:ln>
          <a:effectLst/>
        </p:spPr>
        <p:txBody>
          <a:bodyPr wrap="none" anchor="ctr"/>
          <a:lstStyle/>
          <a:p>
            <a:endParaRPr lang="el-GR"/>
          </a:p>
        </p:txBody>
      </p:sp>
      <p:sp>
        <p:nvSpPr>
          <p:cNvPr id="77830" name="Text Box 6"/>
          <p:cNvSpPr txBox="1">
            <a:spLocks noChangeArrowheads="1"/>
          </p:cNvSpPr>
          <p:nvPr/>
        </p:nvSpPr>
        <p:spPr bwMode="auto">
          <a:xfrm>
            <a:off x="2771775" y="1268413"/>
            <a:ext cx="6118225" cy="4799012"/>
          </a:xfrm>
          <a:prstGeom prst="rect">
            <a:avLst/>
          </a:prstGeom>
          <a:solidFill>
            <a:srgbClr val="776FDF"/>
          </a:solidFill>
          <a:ln w="38100">
            <a:solidFill>
              <a:srgbClr val="FFFF00"/>
            </a:solidFill>
            <a:miter lim="800000"/>
            <a:headEnd/>
            <a:tailEnd/>
          </a:ln>
          <a:effectLst/>
        </p:spPr>
        <p:txBody>
          <a:bodyPr>
            <a:spAutoFit/>
          </a:bodyPr>
          <a:lstStyle/>
          <a:p>
            <a:pPr eaLnBrk="0" hangingPunct="0">
              <a:spcBef>
                <a:spcPct val="50000"/>
              </a:spcBef>
              <a:buClr>
                <a:srgbClr val="CC0000"/>
              </a:buClr>
              <a:buFontTx/>
              <a:buChar char="•"/>
            </a:pPr>
            <a:r>
              <a:rPr lang="el-GR" sz="2800">
                <a:solidFill>
                  <a:schemeClr val="hlink"/>
                </a:solidFill>
                <a:latin typeface="Arial Black" pitchFamily="34" charset="0"/>
              </a:rPr>
              <a:t>   </a:t>
            </a:r>
            <a:r>
              <a:rPr lang="el-GR" sz="3600" b="1">
                <a:solidFill>
                  <a:srgbClr val="FFFF00"/>
                </a:solidFill>
              </a:rPr>
              <a:t>Ασβέστιο</a:t>
            </a:r>
          </a:p>
          <a:p>
            <a:pPr eaLnBrk="0" hangingPunct="0">
              <a:spcBef>
                <a:spcPct val="50000"/>
              </a:spcBef>
              <a:buClr>
                <a:srgbClr val="CC0000"/>
              </a:buClr>
              <a:buFontTx/>
              <a:buChar char="•"/>
            </a:pPr>
            <a:r>
              <a:rPr lang="el-GR" sz="3600" b="1">
                <a:solidFill>
                  <a:srgbClr val="FFFF00"/>
                </a:solidFill>
              </a:rPr>
              <a:t>   Θεραπεία ορμονικής </a:t>
            </a:r>
          </a:p>
          <a:p>
            <a:pPr eaLnBrk="0" hangingPunct="0">
              <a:spcBef>
                <a:spcPct val="50000"/>
              </a:spcBef>
              <a:buClr>
                <a:srgbClr val="CC0000"/>
              </a:buClr>
            </a:pPr>
            <a:r>
              <a:rPr lang="el-GR" sz="3600" b="1">
                <a:solidFill>
                  <a:srgbClr val="FFFF00"/>
                </a:solidFill>
              </a:rPr>
              <a:t>    υποκατάστασης (ΘΟΥ)</a:t>
            </a:r>
          </a:p>
          <a:p>
            <a:pPr eaLnBrk="0" hangingPunct="0">
              <a:spcBef>
                <a:spcPct val="50000"/>
              </a:spcBef>
              <a:buClr>
                <a:srgbClr val="CC0000"/>
              </a:buClr>
              <a:buFontTx/>
              <a:buChar char="•"/>
            </a:pPr>
            <a:r>
              <a:rPr lang="el-GR" sz="3600" b="1">
                <a:solidFill>
                  <a:srgbClr val="FFFF00"/>
                </a:solidFill>
              </a:rPr>
              <a:t>   Ραλοξιφαίνη (</a:t>
            </a:r>
            <a:r>
              <a:rPr lang="en-US" sz="3600" b="1">
                <a:solidFill>
                  <a:srgbClr val="FFFF00"/>
                </a:solidFill>
              </a:rPr>
              <a:t>SERMS)</a:t>
            </a:r>
            <a:endParaRPr lang="el-GR" sz="3600" b="1">
              <a:solidFill>
                <a:srgbClr val="FFFF00"/>
              </a:solidFill>
            </a:endParaRPr>
          </a:p>
          <a:p>
            <a:pPr eaLnBrk="0" hangingPunct="0">
              <a:spcBef>
                <a:spcPct val="50000"/>
              </a:spcBef>
              <a:buClr>
                <a:srgbClr val="CC0000"/>
              </a:buClr>
              <a:buFontTx/>
              <a:buChar char="•"/>
            </a:pPr>
            <a:r>
              <a:rPr lang="el-GR" sz="3600" b="1">
                <a:solidFill>
                  <a:srgbClr val="FFFF00"/>
                </a:solidFill>
              </a:rPr>
              <a:t>  Τιμπολόνη</a:t>
            </a:r>
          </a:p>
          <a:p>
            <a:pPr eaLnBrk="0" hangingPunct="0">
              <a:spcBef>
                <a:spcPct val="50000"/>
              </a:spcBef>
              <a:buClr>
                <a:srgbClr val="CC0000"/>
              </a:buClr>
              <a:buFontTx/>
              <a:buChar char="•"/>
            </a:pPr>
            <a:r>
              <a:rPr lang="el-GR" sz="3600" b="1">
                <a:solidFill>
                  <a:srgbClr val="FFFF00"/>
                </a:solidFill>
              </a:rPr>
              <a:t>  Διφωσφονικά</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nvGraphicFramePr>
        <p:xfrm>
          <a:off x="539750" y="692150"/>
          <a:ext cx="7993063" cy="5638800"/>
        </p:xfrm>
        <a:graphic>
          <a:graphicData uri="http://schemas.openxmlformats.org/presentationml/2006/ole">
            <p:oleObj spid="_x0000_s78850" name="Slide" r:id="rId3" imgW="5019840" imgH="3333600" progId="PowerPoint.Slide.8">
              <p:embed/>
            </p:oleObj>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reeform 2"/>
          <p:cNvSpPr>
            <a:spLocks/>
          </p:cNvSpPr>
          <p:nvPr/>
        </p:nvSpPr>
        <p:spPr bwMode="auto">
          <a:xfrm>
            <a:off x="1585913" y="1844675"/>
            <a:ext cx="4852987" cy="3627438"/>
          </a:xfrm>
          <a:custGeom>
            <a:avLst/>
            <a:gdLst>
              <a:gd name="T0" fmla="*/ 0 w 4988"/>
              <a:gd name="T1" fmla="*/ 3627438 h 2239"/>
              <a:gd name="T2" fmla="*/ 447549 w 4988"/>
              <a:gd name="T3" fmla="*/ 3031236 h 2239"/>
              <a:gd name="T4" fmla="*/ 805588 w 4988"/>
              <a:gd name="T5" fmla="*/ 2140172 h 2239"/>
              <a:gd name="T6" fmla="*/ 1000175 w 4988"/>
              <a:gd name="T7" fmla="*/ 1699501 h 2239"/>
              <a:gd name="T8" fmla="*/ 1186978 w 4988"/>
              <a:gd name="T9" fmla="*/ 1245869 h 2239"/>
              <a:gd name="T10" fmla="*/ 1327080 w 4988"/>
              <a:gd name="T11" fmla="*/ 921846 h 2239"/>
              <a:gd name="T12" fmla="*/ 1677336 w 4988"/>
              <a:gd name="T13" fmla="*/ 351565 h 2239"/>
              <a:gd name="T14" fmla="*/ 1996457 w 4988"/>
              <a:gd name="T15" fmla="*/ 66425 h 2239"/>
              <a:gd name="T16" fmla="*/ 2323363 w 4988"/>
              <a:gd name="T17" fmla="*/ 27542 h 2239"/>
              <a:gd name="T18" fmla="*/ 2626918 w 4988"/>
              <a:gd name="T19" fmla="*/ 234917 h 2239"/>
              <a:gd name="T20" fmla="*/ 2893501 w 4988"/>
              <a:gd name="T21" fmla="*/ 661007 h 2239"/>
              <a:gd name="T22" fmla="*/ 3265161 w 4988"/>
              <a:gd name="T23" fmla="*/ 1466204 h 2239"/>
              <a:gd name="T24" fmla="*/ 3405264 w 4988"/>
              <a:gd name="T25" fmla="*/ 1880954 h 2239"/>
              <a:gd name="T26" fmla="*/ 3576500 w 4988"/>
              <a:gd name="T27" fmla="*/ 2243860 h 2239"/>
              <a:gd name="T28" fmla="*/ 3662118 w 4988"/>
              <a:gd name="T29" fmla="*/ 2464195 h 2239"/>
              <a:gd name="T30" fmla="*/ 3854758 w 4988"/>
              <a:gd name="T31" fmla="*/ 2883805 h 2239"/>
              <a:gd name="T32" fmla="*/ 4130098 w 4988"/>
              <a:gd name="T33" fmla="*/ 3253191 h 2239"/>
              <a:gd name="T34" fmla="*/ 4334414 w 4988"/>
              <a:gd name="T35" fmla="*/ 3445985 h 2239"/>
              <a:gd name="T36" fmla="*/ 4601970 w 4988"/>
              <a:gd name="T37" fmla="*/ 3549672 h 2239"/>
              <a:gd name="T38" fmla="*/ 4852987 w 4988"/>
              <a:gd name="T39" fmla="*/ 3620958 h 22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88" h="2239">
                <a:moveTo>
                  <a:pt x="0" y="2239"/>
                </a:moveTo>
                <a:cubicBezTo>
                  <a:pt x="77" y="2178"/>
                  <a:pt x="322" y="2024"/>
                  <a:pt x="460" y="1871"/>
                </a:cubicBezTo>
                <a:cubicBezTo>
                  <a:pt x="598" y="1718"/>
                  <a:pt x="733" y="1458"/>
                  <a:pt x="828" y="1321"/>
                </a:cubicBezTo>
                <a:cubicBezTo>
                  <a:pt x="923" y="1184"/>
                  <a:pt x="963" y="1141"/>
                  <a:pt x="1028" y="1049"/>
                </a:cubicBezTo>
                <a:cubicBezTo>
                  <a:pt x="1093" y="957"/>
                  <a:pt x="1164" y="849"/>
                  <a:pt x="1220" y="769"/>
                </a:cubicBezTo>
                <a:cubicBezTo>
                  <a:pt x="1276" y="689"/>
                  <a:pt x="1280" y="661"/>
                  <a:pt x="1364" y="569"/>
                </a:cubicBezTo>
                <a:cubicBezTo>
                  <a:pt x="1448" y="477"/>
                  <a:pt x="1609" y="305"/>
                  <a:pt x="1724" y="217"/>
                </a:cubicBezTo>
                <a:cubicBezTo>
                  <a:pt x="1839" y="129"/>
                  <a:pt x="1941" y="74"/>
                  <a:pt x="2052" y="41"/>
                </a:cubicBezTo>
                <a:cubicBezTo>
                  <a:pt x="2163" y="8"/>
                  <a:pt x="2280" y="0"/>
                  <a:pt x="2388" y="17"/>
                </a:cubicBezTo>
                <a:cubicBezTo>
                  <a:pt x="2496" y="34"/>
                  <a:pt x="2602" y="80"/>
                  <a:pt x="2700" y="145"/>
                </a:cubicBezTo>
                <a:cubicBezTo>
                  <a:pt x="2798" y="210"/>
                  <a:pt x="2865" y="281"/>
                  <a:pt x="2974" y="408"/>
                </a:cubicBezTo>
                <a:cubicBezTo>
                  <a:pt x="3083" y="535"/>
                  <a:pt x="3268" y="779"/>
                  <a:pt x="3356" y="905"/>
                </a:cubicBezTo>
                <a:cubicBezTo>
                  <a:pt x="3444" y="1031"/>
                  <a:pt x="3447" y="1081"/>
                  <a:pt x="3500" y="1161"/>
                </a:cubicBezTo>
                <a:cubicBezTo>
                  <a:pt x="3553" y="1241"/>
                  <a:pt x="3632" y="1325"/>
                  <a:pt x="3676" y="1385"/>
                </a:cubicBezTo>
                <a:cubicBezTo>
                  <a:pt x="3720" y="1445"/>
                  <a:pt x="3716" y="1455"/>
                  <a:pt x="3764" y="1521"/>
                </a:cubicBezTo>
                <a:cubicBezTo>
                  <a:pt x="3812" y="1587"/>
                  <a:pt x="3882" y="1699"/>
                  <a:pt x="3962" y="1780"/>
                </a:cubicBezTo>
                <a:cubicBezTo>
                  <a:pt x="4042" y="1861"/>
                  <a:pt x="4163" y="1950"/>
                  <a:pt x="4245" y="2008"/>
                </a:cubicBezTo>
                <a:cubicBezTo>
                  <a:pt x="4327" y="2066"/>
                  <a:pt x="4374" y="2097"/>
                  <a:pt x="4455" y="2127"/>
                </a:cubicBezTo>
                <a:cubicBezTo>
                  <a:pt x="4536" y="2157"/>
                  <a:pt x="4641" y="2173"/>
                  <a:pt x="4730" y="2191"/>
                </a:cubicBezTo>
                <a:cubicBezTo>
                  <a:pt x="4819" y="2209"/>
                  <a:pt x="4934" y="2226"/>
                  <a:pt x="4988" y="2235"/>
                </a:cubicBezTo>
              </a:path>
            </a:pathLst>
          </a:custGeom>
          <a:noFill/>
          <a:ln w="50800" cap="flat" cmpd="sng">
            <a:solidFill>
              <a:srgbClr val="FFFF00"/>
            </a:solidFill>
            <a:prstDash val="solid"/>
            <a:round/>
            <a:headEnd/>
            <a:tailEnd/>
          </a:ln>
          <a:effectLst/>
        </p:spPr>
        <p:txBody>
          <a:bodyPr lIns="92075" tIns="46038" rIns="92075" bIns="46038">
            <a:spAutoFit/>
          </a:bodyPr>
          <a:lstStyle/>
          <a:p>
            <a:endParaRPr lang="el-GR"/>
          </a:p>
        </p:txBody>
      </p:sp>
      <p:sp>
        <p:nvSpPr>
          <p:cNvPr id="80899" name="Rectangle 3"/>
          <p:cNvSpPr>
            <a:spLocks noChangeArrowheads="1"/>
          </p:cNvSpPr>
          <p:nvPr/>
        </p:nvSpPr>
        <p:spPr bwMode="auto">
          <a:xfrm>
            <a:off x="1903413" y="836613"/>
            <a:ext cx="2284412" cy="517525"/>
          </a:xfrm>
          <a:prstGeom prst="rect">
            <a:avLst/>
          </a:prstGeom>
          <a:noFill/>
          <a:ln w="9525">
            <a:noFill/>
            <a:miter lim="800000"/>
            <a:headEnd/>
            <a:tailEnd/>
          </a:ln>
          <a:effectLst/>
        </p:spPr>
        <p:txBody>
          <a:bodyPr lIns="92075" tIns="46038" rIns="92075" bIns="46038"/>
          <a:lstStyle/>
          <a:p>
            <a:pPr algn="ctr" eaLnBrk="0" hangingPunct="0">
              <a:spcBef>
                <a:spcPct val="30000"/>
              </a:spcBef>
              <a:buClr>
                <a:srgbClr val="FFD600"/>
              </a:buClr>
              <a:buFont typeface="Wingdings" pitchFamily="2" charset="2"/>
              <a:buNone/>
            </a:pPr>
            <a:r>
              <a:rPr lang="el-GR">
                <a:solidFill>
                  <a:srgbClr val="FFFF00"/>
                </a:solidFill>
              </a:rPr>
              <a:t>Πρόληξη</a:t>
            </a:r>
          </a:p>
          <a:p>
            <a:pPr algn="ctr" eaLnBrk="0" hangingPunct="0">
              <a:spcBef>
                <a:spcPct val="30000"/>
              </a:spcBef>
              <a:buClr>
                <a:srgbClr val="FFD600"/>
              </a:buClr>
              <a:buFont typeface="Wingdings" pitchFamily="2" charset="2"/>
              <a:buNone/>
            </a:pPr>
            <a:r>
              <a:rPr lang="el-GR">
                <a:solidFill>
                  <a:srgbClr val="FFFF00"/>
                </a:solidFill>
              </a:rPr>
              <a:t>Οστεοπόρωσης</a:t>
            </a:r>
          </a:p>
        </p:txBody>
      </p:sp>
      <p:sp>
        <p:nvSpPr>
          <p:cNvPr id="80900" name="Rectangle 4"/>
          <p:cNvSpPr>
            <a:spLocks noChangeArrowheads="1"/>
          </p:cNvSpPr>
          <p:nvPr/>
        </p:nvSpPr>
        <p:spPr bwMode="auto">
          <a:xfrm>
            <a:off x="4064000" y="908050"/>
            <a:ext cx="2586038" cy="517525"/>
          </a:xfrm>
          <a:prstGeom prst="rect">
            <a:avLst/>
          </a:prstGeom>
          <a:noFill/>
          <a:ln w="9525">
            <a:noFill/>
            <a:miter lim="800000"/>
            <a:headEnd/>
            <a:tailEnd/>
          </a:ln>
          <a:effectLst/>
        </p:spPr>
        <p:txBody>
          <a:bodyPr lIns="92075" tIns="46038" rIns="92075" bIns="46038"/>
          <a:lstStyle/>
          <a:p>
            <a:pPr algn="ctr" eaLnBrk="0" hangingPunct="0">
              <a:buClr>
                <a:srgbClr val="FFD600"/>
              </a:buClr>
              <a:buFont typeface="Wingdings" pitchFamily="2" charset="2"/>
              <a:buNone/>
            </a:pPr>
            <a:r>
              <a:rPr lang="el-GR">
                <a:solidFill>
                  <a:srgbClr val="FFFF00"/>
                </a:solidFill>
              </a:rPr>
              <a:t>Θεραπεία</a:t>
            </a:r>
          </a:p>
          <a:p>
            <a:pPr algn="ctr" eaLnBrk="0" hangingPunct="0">
              <a:buClr>
                <a:srgbClr val="FFD600"/>
              </a:buClr>
              <a:buFont typeface="Wingdings" pitchFamily="2" charset="2"/>
              <a:buNone/>
            </a:pPr>
            <a:r>
              <a:rPr lang="el-GR">
                <a:solidFill>
                  <a:srgbClr val="FFFF00"/>
                </a:solidFill>
              </a:rPr>
              <a:t>οστεοπόρωσης</a:t>
            </a:r>
            <a:endParaRPr lang="en-US">
              <a:solidFill>
                <a:srgbClr val="FFFF00"/>
              </a:solidFill>
            </a:endParaRPr>
          </a:p>
        </p:txBody>
      </p:sp>
      <p:sp>
        <p:nvSpPr>
          <p:cNvPr id="80901" name="Rectangle 5"/>
          <p:cNvSpPr>
            <a:spLocks noChangeArrowheads="1"/>
          </p:cNvSpPr>
          <p:nvPr/>
        </p:nvSpPr>
        <p:spPr bwMode="auto">
          <a:xfrm>
            <a:off x="6457950" y="915988"/>
            <a:ext cx="3200400" cy="517525"/>
          </a:xfrm>
          <a:prstGeom prst="rect">
            <a:avLst/>
          </a:prstGeom>
          <a:noFill/>
          <a:ln w="9525">
            <a:noFill/>
            <a:miter lim="800000"/>
            <a:headEnd/>
            <a:tailEnd/>
          </a:ln>
          <a:effectLst/>
        </p:spPr>
        <p:txBody>
          <a:bodyPr lIns="92075" tIns="46038" rIns="92075" bIns="46038"/>
          <a:lstStyle/>
          <a:p>
            <a:pPr algn="ctr" eaLnBrk="0" hangingPunct="0">
              <a:spcBef>
                <a:spcPct val="30000"/>
              </a:spcBef>
              <a:buClr>
                <a:srgbClr val="FFD600"/>
              </a:buClr>
              <a:buFont typeface="Wingdings" pitchFamily="2" charset="2"/>
              <a:buNone/>
            </a:pPr>
            <a:r>
              <a:rPr lang="el-GR">
                <a:solidFill>
                  <a:srgbClr val="FFFF00"/>
                </a:solidFill>
              </a:rPr>
              <a:t>Παρουσία</a:t>
            </a:r>
          </a:p>
          <a:p>
            <a:pPr algn="ctr" eaLnBrk="0" hangingPunct="0">
              <a:spcBef>
                <a:spcPct val="30000"/>
              </a:spcBef>
              <a:buClr>
                <a:srgbClr val="FFD600"/>
              </a:buClr>
              <a:buFont typeface="Wingdings" pitchFamily="2" charset="2"/>
              <a:buNone/>
            </a:pPr>
            <a:r>
              <a:rPr lang="el-GR">
                <a:solidFill>
                  <a:srgbClr val="FFFF00"/>
                </a:solidFill>
              </a:rPr>
              <a:t>καταγμάτων</a:t>
            </a:r>
            <a:endParaRPr lang="en-US">
              <a:solidFill>
                <a:srgbClr val="FFFF00"/>
              </a:solidFill>
            </a:endParaRPr>
          </a:p>
        </p:txBody>
      </p:sp>
      <p:sp>
        <p:nvSpPr>
          <p:cNvPr id="80902" name="Text Box 6"/>
          <p:cNvSpPr txBox="1">
            <a:spLocks noChangeArrowheads="1"/>
          </p:cNvSpPr>
          <p:nvPr/>
        </p:nvSpPr>
        <p:spPr bwMode="auto">
          <a:xfrm>
            <a:off x="457200" y="5565775"/>
            <a:ext cx="9359900" cy="493713"/>
          </a:xfrm>
          <a:prstGeom prst="rect">
            <a:avLst/>
          </a:prstGeom>
          <a:noFill/>
          <a:ln w="9525">
            <a:noFill/>
            <a:miter lim="800000"/>
            <a:headEnd/>
            <a:tailEnd/>
          </a:ln>
          <a:effectLst/>
        </p:spPr>
        <p:txBody>
          <a:bodyPr lIns="92075" tIns="46038" rIns="92075" bIns="46038">
            <a:spAutoFit/>
          </a:bodyPr>
          <a:lstStyle/>
          <a:p>
            <a:pPr eaLnBrk="0" hangingPunct="0">
              <a:lnSpc>
                <a:spcPct val="120000"/>
              </a:lnSpc>
              <a:spcBef>
                <a:spcPct val="50000"/>
              </a:spcBef>
              <a:tabLst>
                <a:tab pos="285750" algn="ctr"/>
                <a:tab pos="1371600" algn="ctr"/>
                <a:tab pos="2463800" algn="ctr"/>
                <a:tab pos="3543300" algn="ctr"/>
                <a:tab pos="4635500" algn="ctr"/>
                <a:tab pos="5715000" algn="ctr"/>
                <a:tab pos="6800850" algn="ctr"/>
                <a:tab pos="7886700" algn="ctr"/>
                <a:tab pos="8977313" algn="ctr"/>
              </a:tabLst>
            </a:pPr>
            <a:r>
              <a:rPr lang="en-US" sz="2200">
                <a:solidFill>
                  <a:srgbClr val="FFFF00"/>
                </a:solidFill>
              </a:rPr>
              <a:t>	50	55	60	65	70	75	80	85</a:t>
            </a:r>
          </a:p>
        </p:txBody>
      </p:sp>
      <p:sp>
        <p:nvSpPr>
          <p:cNvPr id="80903" name="Arc 7"/>
          <p:cNvSpPr>
            <a:spLocks/>
          </p:cNvSpPr>
          <p:nvPr/>
        </p:nvSpPr>
        <p:spPr bwMode="auto">
          <a:xfrm>
            <a:off x="533400" y="5943600"/>
            <a:ext cx="914400" cy="914400"/>
          </a:xfrm>
          <a:custGeom>
            <a:avLst/>
            <a:gdLst>
              <a:gd name="T0" fmla="*/ 0 w 21600"/>
              <a:gd name="T1" fmla="*/ 0 h 21600"/>
              <a:gd name="T2" fmla="*/ 914400 w 21600"/>
              <a:gd name="T3" fmla="*/ 914400 h 21600"/>
              <a:gd name="T4" fmla="*/ 0 w 21600"/>
              <a:gd name="T5" fmla="*/ 9144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noFill/>
            <a:round/>
            <a:headEnd/>
            <a:tailEnd/>
          </a:ln>
          <a:effectLst>
            <a:outerShdw dist="35921" dir="2700000" algn="ctr" rotWithShape="0">
              <a:schemeClr val="bg2"/>
            </a:outerShdw>
          </a:effectLst>
        </p:spPr>
        <p:txBody>
          <a:bodyPr wrap="none" lIns="92075" tIns="46038" rIns="92075" bIns="46038" anchor="ctr">
            <a:spAutoFit/>
          </a:bodyPr>
          <a:lstStyle/>
          <a:p>
            <a:endParaRPr lang="el-GR"/>
          </a:p>
        </p:txBody>
      </p:sp>
      <p:sp useBgFill="1">
        <p:nvSpPr>
          <p:cNvPr id="80904" name="Rectangle 8"/>
          <p:cNvSpPr>
            <a:spLocks noChangeArrowheads="1"/>
          </p:cNvSpPr>
          <p:nvPr/>
        </p:nvSpPr>
        <p:spPr bwMode="auto">
          <a:xfrm>
            <a:off x="3198813" y="2276475"/>
            <a:ext cx="2354262" cy="530225"/>
          </a:xfrm>
          <a:prstGeom prst="rect">
            <a:avLst/>
          </a:prstGeom>
          <a:ln w="9525">
            <a:noFill/>
            <a:miter lim="800000"/>
            <a:headEnd/>
            <a:tailEnd/>
          </a:ln>
          <a:effectLst/>
        </p:spPr>
        <p:txBody>
          <a:bodyPr lIns="92075" tIns="46038" rIns="92075" bIns="46038"/>
          <a:lstStyle/>
          <a:p>
            <a:pPr algn="ctr" eaLnBrk="0" hangingPunct="0">
              <a:spcBef>
                <a:spcPct val="30000"/>
              </a:spcBef>
              <a:buClr>
                <a:srgbClr val="FFD600"/>
              </a:buClr>
              <a:buFont typeface="Wingdings" pitchFamily="2" charset="2"/>
              <a:buNone/>
            </a:pPr>
            <a:r>
              <a:rPr lang="el-GR" sz="2800">
                <a:solidFill>
                  <a:srgbClr val="FFFF00"/>
                </a:solidFill>
              </a:rPr>
              <a:t>Ραλοξιφαίνη</a:t>
            </a:r>
            <a:endParaRPr lang="en-US" sz="2800">
              <a:solidFill>
                <a:srgbClr val="FFFF00"/>
              </a:solidFill>
            </a:endParaRPr>
          </a:p>
        </p:txBody>
      </p:sp>
      <p:sp>
        <p:nvSpPr>
          <p:cNvPr id="80905" name="Text Box 9"/>
          <p:cNvSpPr txBox="1">
            <a:spLocks noChangeArrowheads="1"/>
          </p:cNvSpPr>
          <p:nvPr/>
        </p:nvSpPr>
        <p:spPr bwMode="auto">
          <a:xfrm>
            <a:off x="606425" y="5876925"/>
            <a:ext cx="9231313" cy="604838"/>
          </a:xfrm>
          <a:prstGeom prst="rect">
            <a:avLst/>
          </a:prstGeom>
          <a:noFill/>
          <a:ln w="9525">
            <a:noFill/>
            <a:miter lim="800000"/>
            <a:headEnd/>
            <a:tailEnd/>
          </a:ln>
          <a:effectLst/>
        </p:spPr>
        <p:txBody>
          <a:bodyPr lIns="92075" tIns="46038" rIns="92075" bIns="46038">
            <a:spAutoFit/>
          </a:bodyPr>
          <a:lstStyle/>
          <a:p>
            <a:pPr algn="ctr" eaLnBrk="0" hangingPunct="0">
              <a:lnSpc>
                <a:spcPct val="120000"/>
              </a:lnSpc>
              <a:spcBef>
                <a:spcPct val="15000"/>
              </a:spcBef>
            </a:pPr>
            <a:r>
              <a:rPr lang="el-GR" sz="2800">
                <a:solidFill>
                  <a:srgbClr val="FFFF00"/>
                </a:solidFill>
              </a:rPr>
              <a:t>Ηλικία</a:t>
            </a:r>
            <a:endParaRPr lang="en-CA" sz="2800">
              <a:solidFill>
                <a:srgbClr val="FFFF00"/>
              </a:solidFill>
            </a:endParaRPr>
          </a:p>
        </p:txBody>
      </p:sp>
      <p:sp>
        <p:nvSpPr>
          <p:cNvPr id="80906" name="Line 10"/>
          <p:cNvSpPr>
            <a:spLocks noChangeShapeType="1"/>
          </p:cNvSpPr>
          <p:nvPr/>
        </p:nvSpPr>
        <p:spPr bwMode="auto">
          <a:xfrm>
            <a:off x="86201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07" name="Line 11"/>
          <p:cNvSpPr>
            <a:spLocks noChangeShapeType="1"/>
          </p:cNvSpPr>
          <p:nvPr/>
        </p:nvSpPr>
        <p:spPr bwMode="auto">
          <a:xfrm>
            <a:off x="194786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08" name="Line 12"/>
          <p:cNvSpPr>
            <a:spLocks noChangeShapeType="1"/>
          </p:cNvSpPr>
          <p:nvPr/>
        </p:nvSpPr>
        <p:spPr bwMode="auto">
          <a:xfrm>
            <a:off x="303371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09" name="Line 13"/>
          <p:cNvSpPr>
            <a:spLocks noChangeShapeType="1"/>
          </p:cNvSpPr>
          <p:nvPr/>
        </p:nvSpPr>
        <p:spPr bwMode="auto">
          <a:xfrm>
            <a:off x="411956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10" name="Line 14"/>
          <p:cNvSpPr>
            <a:spLocks noChangeShapeType="1"/>
          </p:cNvSpPr>
          <p:nvPr/>
        </p:nvSpPr>
        <p:spPr bwMode="auto">
          <a:xfrm>
            <a:off x="519271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11" name="Line 15"/>
          <p:cNvSpPr>
            <a:spLocks noChangeShapeType="1"/>
          </p:cNvSpPr>
          <p:nvPr/>
        </p:nvSpPr>
        <p:spPr bwMode="auto">
          <a:xfrm>
            <a:off x="627856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12" name="Line 16"/>
          <p:cNvSpPr>
            <a:spLocks noChangeShapeType="1"/>
          </p:cNvSpPr>
          <p:nvPr/>
        </p:nvSpPr>
        <p:spPr bwMode="auto">
          <a:xfrm>
            <a:off x="736441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13" name="Line 17"/>
          <p:cNvSpPr>
            <a:spLocks noChangeShapeType="1"/>
          </p:cNvSpPr>
          <p:nvPr/>
        </p:nvSpPr>
        <p:spPr bwMode="auto">
          <a:xfrm>
            <a:off x="845026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14" name="Line 18"/>
          <p:cNvSpPr>
            <a:spLocks noChangeShapeType="1"/>
          </p:cNvSpPr>
          <p:nvPr/>
        </p:nvSpPr>
        <p:spPr bwMode="auto">
          <a:xfrm>
            <a:off x="9536113" y="5562600"/>
            <a:ext cx="0" cy="87313"/>
          </a:xfrm>
          <a:prstGeom prst="line">
            <a:avLst/>
          </a:prstGeom>
          <a:noFill/>
          <a:ln w="28575">
            <a:solidFill>
              <a:schemeClr val="tx1"/>
            </a:solidFill>
            <a:round/>
            <a:headEnd/>
            <a:tailEnd/>
          </a:ln>
          <a:effectLst/>
        </p:spPr>
        <p:txBody>
          <a:bodyPr lIns="92075" tIns="46038" rIns="92075" bIns="46038">
            <a:spAutoFit/>
          </a:bodyPr>
          <a:lstStyle/>
          <a:p>
            <a:endParaRPr lang="el-GR"/>
          </a:p>
        </p:txBody>
      </p:sp>
      <p:sp>
        <p:nvSpPr>
          <p:cNvPr id="80915" name="Line 19"/>
          <p:cNvSpPr>
            <a:spLocks noChangeShapeType="1"/>
          </p:cNvSpPr>
          <p:nvPr/>
        </p:nvSpPr>
        <p:spPr bwMode="auto">
          <a:xfrm flipH="1">
            <a:off x="1946275" y="981075"/>
            <a:ext cx="28575" cy="4587875"/>
          </a:xfrm>
          <a:prstGeom prst="line">
            <a:avLst/>
          </a:prstGeom>
          <a:noFill/>
          <a:ln w="25400">
            <a:solidFill>
              <a:srgbClr val="FFFF00"/>
            </a:solidFill>
            <a:prstDash val="dash"/>
            <a:round/>
            <a:headEnd/>
            <a:tailEnd/>
          </a:ln>
          <a:effectLst/>
        </p:spPr>
        <p:txBody>
          <a:bodyPr lIns="92075" tIns="46038" rIns="92075" bIns="46038">
            <a:spAutoFit/>
          </a:bodyPr>
          <a:lstStyle/>
          <a:p>
            <a:endParaRPr lang="el-GR"/>
          </a:p>
        </p:txBody>
      </p:sp>
      <p:sp>
        <p:nvSpPr>
          <p:cNvPr id="80916" name="Line 20"/>
          <p:cNvSpPr>
            <a:spLocks noChangeShapeType="1"/>
          </p:cNvSpPr>
          <p:nvPr/>
        </p:nvSpPr>
        <p:spPr bwMode="auto">
          <a:xfrm>
            <a:off x="6280150" y="2106613"/>
            <a:ext cx="0" cy="3462337"/>
          </a:xfrm>
          <a:prstGeom prst="line">
            <a:avLst/>
          </a:prstGeom>
          <a:noFill/>
          <a:ln w="25400">
            <a:solidFill>
              <a:srgbClr val="FFFF00"/>
            </a:solidFill>
            <a:prstDash val="dash"/>
            <a:round/>
            <a:headEnd/>
            <a:tailEnd/>
          </a:ln>
          <a:effectLst/>
        </p:spPr>
        <p:txBody>
          <a:bodyPr lIns="92075" tIns="46038" rIns="92075" bIns="46038">
            <a:spAutoFit/>
          </a:bodyPr>
          <a:lstStyle/>
          <a:p>
            <a:endParaRPr lang="el-GR"/>
          </a:p>
        </p:txBody>
      </p:sp>
      <p:sp>
        <p:nvSpPr>
          <p:cNvPr id="80917" name="Line 21"/>
          <p:cNvSpPr>
            <a:spLocks noChangeShapeType="1"/>
          </p:cNvSpPr>
          <p:nvPr/>
        </p:nvSpPr>
        <p:spPr bwMode="auto">
          <a:xfrm>
            <a:off x="3775075" y="1125538"/>
            <a:ext cx="565150" cy="0"/>
          </a:xfrm>
          <a:prstGeom prst="line">
            <a:avLst/>
          </a:prstGeom>
          <a:noFill/>
          <a:ln w="38100">
            <a:solidFill>
              <a:srgbClr val="FFFF00"/>
            </a:solidFill>
            <a:round/>
            <a:headEnd/>
            <a:tailEnd type="triangle" w="med" len="med"/>
          </a:ln>
          <a:effectLst/>
        </p:spPr>
        <p:txBody>
          <a:bodyPr/>
          <a:lstStyle/>
          <a:p>
            <a:endParaRPr lang="el-GR"/>
          </a:p>
        </p:txBody>
      </p:sp>
      <p:sp>
        <p:nvSpPr>
          <p:cNvPr id="80918" name="Line 22"/>
          <p:cNvSpPr>
            <a:spLocks noChangeShapeType="1"/>
          </p:cNvSpPr>
          <p:nvPr/>
        </p:nvSpPr>
        <p:spPr bwMode="auto">
          <a:xfrm>
            <a:off x="6572250" y="1089025"/>
            <a:ext cx="565150" cy="0"/>
          </a:xfrm>
          <a:prstGeom prst="line">
            <a:avLst/>
          </a:prstGeom>
          <a:noFill/>
          <a:ln w="38100">
            <a:solidFill>
              <a:srgbClr val="FFFF00"/>
            </a:solidFill>
            <a:round/>
            <a:headEnd/>
            <a:tailEnd type="triangle" w="med" len="med"/>
          </a:ln>
          <a:effectLst/>
        </p:spPr>
        <p:txBody>
          <a:bodyPr/>
          <a:lstStyle/>
          <a:p>
            <a:endParaRPr lang="el-GR"/>
          </a:p>
        </p:txBody>
      </p:sp>
      <p:sp>
        <p:nvSpPr>
          <p:cNvPr id="80919" name="Freeform 23"/>
          <p:cNvSpPr>
            <a:spLocks/>
          </p:cNvSpPr>
          <p:nvPr/>
        </p:nvSpPr>
        <p:spPr bwMode="auto">
          <a:xfrm>
            <a:off x="2636838" y="1916113"/>
            <a:ext cx="5981700" cy="3578225"/>
          </a:xfrm>
          <a:custGeom>
            <a:avLst/>
            <a:gdLst>
              <a:gd name="T0" fmla="*/ 0 w 3504"/>
              <a:gd name="T1" fmla="*/ 3568700 h 2254"/>
              <a:gd name="T2" fmla="*/ 184367 w 3504"/>
              <a:gd name="T3" fmla="*/ 3406775 h 2254"/>
              <a:gd name="T4" fmla="*/ 358492 w 3504"/>
              <a:gd name="T5" fmla="*/ 3273425 h 2254"/>
              <a:gd name="T6" fmla="*/ 460919 w 3504"/>
              <a:gd name="T7" fmla="*/ 3168650 h 2254"/>
              <a:gd name="T8" fmla="*/ 604316 w 3504"/>
              <a:gd name="T9" fmla="*/ 3063875 h 2254"/>
              <a:gd name="T10" fmla="*/ 737470 w 3504"/>
              <a:gd name="T11" fmla="*/ 2940050 h 2254"/>
              <a:gd name="T12" fmla="*/ 850139 w 3504"/>
              <a:gd name="T13" fmla="*/ 2844800 h 2254"/>
              <a:gd name="T14" fmla="*/ 973051 w 3504"/>
              <a:gd name="T15" fmla="*/ 2701925 h 2254"/>
              <a:gd name="T16" fmla="*/ 1034506 w 3504"/>
              <a:gd name="T17" fmla="*/ 2616200 h 2254"/>
              <a:gd name="T18" fmla="*/ 1157418 w 3504"/>
              <a:gd name="T19" fmla="*/ 2473325 h 2254"/>
              <a:gd name="T20" fmla="*/ 1270087 w 3504"/>
              <a:gd name="T21" fmla="*/ 2311400 h 2254"/>
              <a:gd name="T22" fmla="*/ 1352028 w 3504"/>
              <a:gd name="T23" fmla="*/ 2139950 h 2254"/>
              <a:gd name="T24" fmla="*/ 1423727 w 3504"/>
              <a:gd name="T25" fmla="*/ 1978025 h 2254"/>
              <a:gd name="T26" fmla="*/ 1515910 w 3504"/>
              <a:gd name="T27" fmla="*/ 1739900 h 2254"/>
              <a:gd name="T28" fmla="*/ 1587609 w 3504"/>
              <a:gd name="T29" fmla="*/ 1539875 h 2254"/>
              <a:gd name="T30" fmla="*/ 1669550 w 3504"/>
              <a:gd name="T31" fmla="*/ 1330325 h 2254"/>
              <a:gd name="T32" fmla="*/ 1751491 w 3504"/>
              <a:gd name="T33" fmla="*/ 1120775 h 2254"/>
              <a:gd name="T34" fmla="*/ 1823189 w 3504"/>
              <a:gd name="T35" fmla="*/ 949325 h 2254"/>
              <a:gd name="T36" fmla="*/ 1971708 w 3504"/>
              <a:gd name="T37" fmla="*/ 542925 h 2254"/>
              <a:gd name="T38" fmla="*/ 2222652 w 3504"/>
              <a:gd name="T39" fmla="*/ 192088 h 2254"/>
              <a:gd name="T40" fmla="*/ 2596508 w 3504"/>
              <a:gd name="T41" fmla="*/ 20638 h 2254"/>
              <a:gd name="T42" fmla="*/ 2975486 w 3504"/>
              <a:gd name="T43" fmla="*/ 69850 h 2254"/>
              <a:gd name="T44" fmla="*/ 3308372 w 3504"/>
              <a:gd name="T45" fmla="*/ 334963 h 2254"/>
              <a:gd name="T46" fmla="*/ 3492739 w 3504"/>
              <a:gd name="T47" fmla="*/ 601663 h 2254"/>
              <a:gd name="T48" fmla="*/ 3620772 w 3504"/>
              <a:gd name="T49" fmla="*/ 820738 h 2254"/>
              <a:gd name="T50" fmla="*/ 3721491 w 3504"/>
              <a:gd name="T51" fmla="*/ 1028700 h 2254"/>
              <a:gd name="T52" fmla="*/ 3856353 w 3504"/>
              <a:gd name="T53" fmla="*/ 1339850 h 2254"/>
              <a:gd name="T54" fmla="*/ 4064620 w 3504"/>
              <a:gd name="T55" fmla="*/ 1755775 h 2254"/>
              <a:gd name="T56" fmla="*/ 4344585 w 3504"/>
              <a:gd name="T57" fmla="*/ 2192338 h 2254"/>
              <a:gd name="T58" fmla="*/ 4557973 w 3504"/>
              <a:gd name="T59" fmla="*/ 2473325 h 2254"/>
              <a:gd name="T60" fmla="*/ 4873788 w 3504"/>
              <a:gd name="T61" fmla="*/ 2830513 h 2254"/>
              <a:gd name="T62" fmla="*/ 5285201 w 3504"/>
              <a:gd name="T63" fmla="*/ 3178175 h 2254"/>
              <a:gd name="T64" fmla="*/ 5551509 w 3504"/>
              <a:gd name="T65" fmla="*/ 3354388 h 2254"/>
              <a:gd name="T66" fmla="*/ 5981700 w 3504"/>
              <a:gd name="T67" fmla="*/ 3578225 h 22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04" h="2254">
                <a:moveTo>
                  <a:pt x="0" y="2248"/>
                </a:moveTo>
                <a:cubicBezTo>
                  <a:pt x="18" y="2231"/>
                  <a:pt x="73" y="2177"/>
                  <a:pt x="108" y="2146"/>
                </a:cubicBezTo>
                <a:cubicBezTo>
                  <a:pt x="143" y="2115"/>
                  <a:pt x="183" y="2087"/>
                  <a:pt x="210" y="2062"/>
                </a:cubicBezTo>
                <a:cubicBezTo>
                  <a:pt x="237" y="2037"/>
                  <a:pt x="246" y="2018"/>
                  <a:pt x="270" y="1996"/>
                </a:cubicBezTo>
                <a:cubicBezTo>
                  <a:pt x="294" y="1974"/>
                  <a:pt x="327" y="1954"/>
                  <a:pt x="354" y="1930"/>
                </a:cubicBezTo>
                <a:cubicBezTo>
                  <a:pt x="381" y="1906"/>
                  <a:pt x="408" y="1875"/>
                  <a:pt x="432" y="1852"/>
                </a:cubicBezTo>
                <a:cubicBezTo>
                  <a:pt x="456" y="1829"/>
                  <a:pt x="475" y="1817"/>
                  <a:pt x="498" y="1792"/>
                </a:cubicBezTo>
                <a:cubicBezTo>
                  <a:pt x="521" y="1767"/>
                  <a:pt x="552" y="1726"/>
                  <a:pt x="570" y="1702"/>
                </a:cubicBezTo>
                <a:cubicBezTo>
                  <a:pt x="588" y="1678"/>
                  <a:pt x="588" y="1672"/>
                  <a:pt x="606" y="1648"/>
                </a:cubicBezTo>
                <a:cubicBezTo>
                  <a:pt x="624" y="1624"/>
                  <a:pt x="655" y="1590"/>
                  <a:pt x="678" y="1558"/>
                </a:cubicBezTo>
                <a:cubicBezTo>
                  <a:pt x="701" y="1526"/>
                  <a:pt x="725" y="1491"/>
                  <a:pt x="744" y="1456"/>
                </a:cubicBezTo>
                <a:cubicBezTo>
                  <a:pt x="763" y="1421"/>
                  <a:pt x="777" y="1383"/>
                  <a:pt x="792" y="1348"/>
                </a:cubicBezTo>
                <a:cubicBezTo>
                  <a:pt x="807" y="1313"/>
                  <a:pt x="818" y="1288"/>
                  <a:pt x="834" y="1246"/>
                </a:cubicBezTo>
                <a:cubicBezTo>
                  <a:pt x="850" y="1204"/>
                  <a:pt x="872" y="1142"/>
                  <a:pt x="888" y="1096"/>
                </a:cubicBezTo>
                <a:cubicBezTo>
                  <a:pt x="904" y="1050"/>
                  <a:pt x="915" y="1013"/>
                  <a:pt x="930" y="970"/>
                </a:cubicBezTo>
                <a:cubicBezTo>
                  <a:pt x="945" y="927"/>
                  <a:pt x="962" y="882"/>
                  <a:pt x="978" y="838"/>
                </a:cubicBezTo>
                <a:cubicBezTo>
                  <a:pt x="994" y="794"/>
                  <a:pt x="1011" y="746"/>
                  <a:pt x="1026" y="706"/>
                </a:cubicBezTo>
                <a:cubicBezTo>
                  <a:pt x="1041" y="666"/>
                  <a:pt x="1047" y="659"/>
                  <a:pt x="1068" y="598"/>
                </a:cubicBezTo>
                <a:cubicBezTo>
                  <a:pt x="1089" y="537"/>
                  <a:pt x="1116" y="421"/>
                  <a:pt x="1155" y="342"/>
                </a:cubicBezTo>
                <a:cubicBezTo>
                  <a:pt x="1194" y="263"/>
                  <a:pt x="1241" y="176"/>
                  <a:pt x="1302" y="121"/>
                </a:cubicBezTo>
                <a:cubicBezTo>
                  <a:pt x="1363" y="66"/>
                  <a:pt x="1448" y="26"/>
                  <a:pt x="1521" y="13"/>
                </a:cubicBezTo>
                <a:cubicBezTo>
                  <a:pt x="1594" y="0"/>
                  <a:pt x="1674" y="11"/>
                  <a:pt x="1743" y="44"/>
                </a:cubicBezTo>
                <a:cubicBezTo>
                  <a:pt x="1812" y="77"/>
                  <a:pt x="1888" y="155"/>
                  <a:pt x="1938" y="211"/>
                </a:cubicBezTo>
                <a:cubicBezTo>
                  <a:pt x="1988" y="267"/>
                  <a:pt x="2016" y="328"/>
                  <a:pt x="2046" y="379"/>
                </a:cubicBezTo>
                <a:cubicBezTo>
                  <a:pt x="2076" y="430"/>
                  <a:pt x="2099" y="472"/>
                  <a:pt x="2121" y="517"/>
                </a:cubicBezTo>
                <a:cubicBezTo>
                  <a:pt x="2143" y="562"/>
                  <a:pt x="2157" y="594"/>
                  <a:pt x="2180" y="648"/>
                </a:cubicBezTo>
                <a:cubicBezTo>
                  <a:pt x="2203" y="702"/>
                  <a:pt x="2226" y="768"/>
                  <a:pt x="2259" y="844"/>
                </a:cubicBezTo>
                <a:cubicBezTo>
                  <a:pt x="2292" y="920"/>
                  <a:pt x="2333" y="1016"/>
                  <a:pt x="2381" y="1106"/>
                </a:cubicBezTo>
                <a:cubicBezTo>
                  <a:pt x="2429" y="1196"/>
                  <a:pt x="2497" y="1306"/>
                  <a:pt x="2545" y="1381"/>
                </a:cubicBezTo>
                <a:cubicBezTo>
                  <a:pt x="2593" y="1456"/>
                  <a:pt x="2618" y="1491"/>
                  <a:pt x="2670" y="1558"/>
                </a:cubicBezTo>
                <a:cubicBezTo>
                  <a:pt x="2722" y="1625"/>
                  <a:pt x="2784" y="1709"/>
                  <a:pt x="2855" y="1783"/>
                </a:cubicBezTo>
                <a:cubicBezTo>
                  <a:pt x="2926" y="1857"/>
                  <a:pt x="3030" y="1947"/>
                  <a:pt x="3096" y="2002"/>
                </a:cubicBezTo>
                <a:cubicBezTo>
                  <a:pt x="3162" y="2057"/>
                  <a:pt x="3184" y="2071"/>
                  <a:pt x="3252" y="2113"/>
                </a:cubicBezTo>
                <a:cubicBezTo>
                  <a:pt x="3320" y="2155"/>
                  <a:pt x="3452" y="2225"/>
                  <a:pt x="3504" y="2254"/>
                </a:cubicBezTo>
              </a:path>
            </a:pathLst>
          </a:custGeom>
          <a:noFill/>
          <a:ln w="50800" cap="flat" cmpd="sng">
            <a:solidFill>
              <a:srgbClr val="66FF33"/>
            </a:solidFill>
            <a:prstDash val="solid"/>
            <a:round/>
            <a:headEnd/>
            <a:tailEnd/>
          </a:ln>
          <a:effectLst/>
        </p:spPr>
        <p:txBody>
          <a:bodyPr lIns="92075" tIns="46038" rIns="92075" bIns="46038">
            <a:spAutoFit/>
          </a:bodyPr>
          <a:lstStyle/>
          <a:p>
            <a:endParaRPr lang="el-GR"/>
          </a:p>
        </p:txBody>
      </p:sp>
      <p:sp>
        <p:nvSpPr>
          <p:cNvPr id="80920" name="Rectangle 24"/>
          <p:cNvSpPr>
            <a:spLocks noChangeArrowheads="1"/>
          </p:cNvSpPr>
          <p:nvPr/>
        </p:nvSpPr>
        <p:spPr bwMode="auto">
          <a:xfrm>
            <a:off x="679450" y="4724400"/>
            <a:ext cx="1223963" cy="517525"/>
          </a:xfrm>
          <a:prstGeom prst="rect">
            <a:avLst/>
          </a:prstGeom>
          <a:noFill/>
          <a:ln w="9525">
            <a:noFill/>
            <a:miter lim="800000"/>
            <a:headEnd/>
            <a:tailEnd/>
          </a:ln>
          <a:effectLst/>
        </p:spPr>
        <p:txBody>
          <a:bodyPr lIns="92075" tIns="46038" rIns="92075" bIns="46038"/>
          <a:lstStyle/>
          <a:p>
            <a:pPr algn="ctr" eaLnBrk="0" hangingPunct="0">
              <a:spcBef>
                <a:spcPct val="30000"/>
              </a:spcBef>
              <a:buClr>
                <a:srgbClr val="FFD600"/>
              </a:buClr>
              <a:buFont typeface="Wingdings" pitchFamily="2" charset="2"/>
              <a:buNone/>
            </a:pPr>
            <a:r>
              <a:rPr lang="en-US" sz="2800">
                <a:solidFill>
                  <a:srgbClr val="FF66CC"/>
                </a:solidFill>
              </a:rPr>
              <a:t>HRT</a:t>
            </a:r>
          </a:p>
        </p:txBody>
      </p:sp>
      <p:sp>
        <p:nvSpPr>
          <p:cNvPr id="80921" name="Freeform 25"/>
          <p:cNvSpPr>
            <a:spLocks/>
          </p:cNvSpPr>
          <p:nvPr/>
        </p:nvSpPr>
        <p:spPr bwMode="auto">
          <a:xfrm>
            <a:off x="4137025" y="1916113"/>
            <a:ext cx="4991100" cy="3573462"/>
          </a:xfrm>
          <a:custGeom>
            <a:avLst/>
            <a:gdLst>
              <a:gd name="T0" fmla="*/ 26643 w 3372"/>
              <a:gd name="T1" fmla="*/ 3552602 h 2227"/>
              <a:gd name="T2" fmla="*/ 17762 w 3372"/>
              <a:gd name="T3" fmla="*/ 3562230 h 2227"/>
              <a:gd name="T4" fmla="*/ 133214 w 3372"/>
              <a:gd name="T5" fmla="*/ 3485209 h 2227"/>
              <a:gd name="T6" fmla="*/ 266429 w 3372"/>
              <a:gd name="T7" fmla="*/ 3379304 h 2227"/>
              <a:gd name="T8" fmla="*/ 390762 w 3372"/>
              <a:gd name="T9" fmla="*/ 3292656 h 2227"/>
              <a:gd name="T10" fmla="*/ 488453 w 3372"/>
              <a:gd name="T11" fmla="*/ 3225262 h 2227"/>
              <a:gd name="T12" fmla="*/ 550620 w 3372"/>
              <a:gd name="T13" fmla="*/ 3177124 h 2227"/>
              <a:gd name="T14" fmla="*/ 657191 w 3372"/>
              <a:gd name="T15" fmla="*/ 3090475 h 2227"/>
              <a:gd name="T16" fmla="*/ 799286 w 3372"/>
              <a:gd name="T17" fmla="*/ 2955688 h 2227"/>
              <a:gd name="T18" fmla="*/ 879215 w 3372"/>
              <a:gd name="T19" fmla="*/ 2849784 h 2227"/>
              <a:gd name="T20" fmla="*/ 944342 w 3372"/>
              <a:gd name="T21" fmla="*/ 2756717 h 2227"/>
              <a:gd name="T22" fmla="*/ 1050914 w 3372"/>
              <a:gd name="T23" fmla="*/ 2602674 h 2227"/>
              <a:gd name="T24" fmla="*/ 1153045 w 3372"/>
              <a:gd name="T25" fmla="*/ 2419749 h 2227"/>
              <a:gd name="T26" fmla="*/ 1398751 w 3372"/>
              <a:gd name="T27" fmla="*/ 1972063 h 2227"/>
              <a:gd name="T28" fmla="*/ 1566009 w 3372"/>
              <a:gd name="T29" fmla="*/ 1538819 h 2227"/>
              <a:gd name="T30" fmla="*/ 1656299 w 3372"/>
              <a:gd name="T31" fmla="*/ 1235548 h 2227"/>
              <a:gd name="T32" fmla="*/ 1844280 w 3372"/>
              <a:gd name="T33" fmla="*/ 701214 h 2227"/>
              <a:gd name="T34" fmla="*/ 1983415 w 3372"/>
              <a:gd name="T35" fmla="*/ 423617 h 2227"/>
              <a:gd name="T36" fmla="*/ 2161034 w 3372"/>
              <a:gd name="T37" fmla="*/ 192553 h 2227"/>
              <a:gd name="T38" fmla="*/ 2374177 w 3372"/>
              <a:gd name="T39" fmla="*/ 25674 h 2227"/>
              <a:gd name="T40" fmla="*/ 2693891 w 3372"/>
              <a:gd name="T41" fmla="*/ 38511 h 2227"/>
              <a:gd name="T42" fmla="*/ 2883352 w 3372"/>
              <a:gd name="T43" fmla="*/ 154042 h 2227"/>
              <a:gd name="T44" fmla="*/ 3072812 w 3372"/>
              <a:gd name="T45" fmla="*/ 449290 h 2227"/>
              <a:gd name="T46" fmla="*/ 3170503 w 3372"/>
              <a:gd name="T47" fmla="*/ 712446 h 2227"/>
              <a:gd name="T48" fmla="*/ 3274114 w 3372"/>
              <a:gd name="T49" fmla="*/ 982020 h 2227"/>
              <a:gd name="T50" fmla="*/ 3361444 w 3372"/>
              <a:gd name="T51" fmla="*/ 1192224 h 2227"/>
              <a:gd name="T52" fmla="*/ 3478376 w 3372"/>
              <a:gd name="T53" fmla="*/ 1506727 h 2227"/>
              <a:gd name="T54" fmla="*/ 3658956 w 3372"/>
              <a:gd name="T55" fmla="*/ 1927134 h 2227"/>
              <a:gd name="T56" fmla="*/ 3901702 w 3372"/>
              <a:gd name="T57" fmla="*/ 2368401 h 2227"/>
              <a:gd name="T58" fmla="*/ 4086722 w 3372"/>
              <a:gd name="T59" fmla="*/ 2652417 h 2227"/>
              <a:gd name="T60" fmla="*/ 4360552 w 3372"/>
              <a:gd name="T61" fmla="*/ 3013454 h 2227"/>
              <a:gd name="T62" fmla="*/ 4717270 w 3372"/>
              <a:gd name="T63" fmla="*/ 3364863 h 2227"/>
              <a:gd name="T64" fmla="*/ 4948175 w 3372"/>
              <a:gd name="T65" fmla="*/ 3542974 h 2227"/>
              <a:gd name="T66" fmla="*/ 4971858 w 3372"/>
              <a:gd name="T67" fmla="*/ 3542974 h 2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372" h="2227">
                <a:moveTo>
                  <a:pt x="18" y="2214"/>
                </a:moveTo>
                <a:cubicBezTo>
                  <a:pt x="17" y="2216"/>
                  <a:pt x="0" y="2227"/>
                  <a:pt x="12" y="2220"/>
                </a:cubicBezTo>
                <a:cubicBezTo>
                  <a:pt x="24" y="2213"/>
                  <a:pt x="62" y="2191"/>
                  <a:pt x="90" y="2172"/>
                </a:cubicBezTo>
                <a:cubicBezTo>
                  <a:pt x="118" y="2153"/>
                  <a:pt x="151" y="2126"/>
                  <a:pt x="180" y="2106"/>
                </a:cubicBezTo>
                <a:cubicBezTo>
                  <a:pt x="209" y="2086"/>
                  <a:pt x="239" y="2068"/>
                  <a:pt x="264" y="2052"/>
                </a:cubicBezTo>
                <a:cubicBezTo>
                  <a:pt x="289" y="2036"/>
                  <a:pt x="312" y="2022"/>
                  <a:pt x="330" y="2010"/>
                </a:cubicBezTo>
                <a:cubicBezTo>
                  <a:pt x="348" y="1998"/>
                  <a:pt x="353" y="1994"/>
                  <a:pt x="372" y="1980"/>
                </a:cubicBezTo>
                <a:cubicBezTo>
                  <a:pt x="391" y="1966"/>
                  <a:pt x="416" y="1949"/>
                  <a:pt x="444" y="1926"/>
                </a:cubicBezTo>
                <a:cubicBezTo>
                  <a:pt x="472" y="1903"/>
                  <a:pt x="515" y="1867"/>
                  <a:pt x="540" y="1842"/>
                </a:cubicBezTo>
                <a:cubicBezTo>
                  <a:pt x="565" y="1817"/>
                  <a:pt x="578" y="1797"/>
                  <a:pt x="594" y="1776"/>
                </a:cubicBezTo>
                <a:cubicBezTo>
                  <a:pt x="610" y="1755"/>
                  <a:pt x="619" y="1744"/>
                  <a:pt x="638" y="1718"/>
                </a:cubicBezTo>
                <a:cubicBezTo>
                  <a:pt x="657" y="1692"/>
                  <a:pt x="687" y="1657"/>
                  <a:pt x="710" y="1622"/>
                </a:cubicBezTo>
                <a:cubicBezTo>
                  <a:pt x="733" y="1587"/>
                  <a:pt x="740" y="1574"/>
                  <a:pt x="779" y="1508"/>
                </a:cubicBezTo>
                <a:cubicBezTo>
                  <a:pt x="818" y="1442"/>
                  <a:pt x="899" y="1321"/>
                  <a:pt x="945" y="1229"/>
                </a:cubicBezTo>
                <a:cubicBezTo>
                  <a:pt x="991" y="1138"/>
                  <a:pt x="1030" y="1035"/>
                  <a:pt x="1058" y="959"/>
                </a:cubicBezTo>
                <a:cubicBezTo>
                  <a:pt x="1087" y="882"/>
                  <a:pt x="1087" y="856"/>
                  <a:pt x="1119" y="770"/>
                </a:cubicBezTo>
                <a:cubicBezTo>
                  <a:pt x="1150" y="683"/>
                  <a:pt x="1209" y="521"/>
                  <a:pt x="1246" y="437"/>
                </a:cubicBezTo>
                <a:cubicBezTo>
                  <a:pt x="1283" y="353"/>
                  <a:pt x="1304" y="317"/>
                  <a:pt x="1340" y="264"/>
                </a:cubicBezTo>
                <a:cubicBezTo>
                  <a:pt x="1376" y="211"/>
                  <a:pt x="1416" y="161"/>
                  <a:pt x="1460" y="120"/>
                </a:cubicBezTo>
                <a:cubicBezTo>
                  <a:pt x="1504" y="79"/>
                  <a:pt x="1544" y="32"/>
                  <a:pt x="1604" y="16"/>
                </a:cubicBezTo>
                <a:cubicBezTo>
                  <a:pt x="1664" y="0"/>
                  <a:pt x="1763" y="11"/>
                  <a:pt x="1820" y="24"/>
                </a:cubicBezTo>
                <a:cubicBezTo>
                  <a:pt x="1877" y="37"/>
                  <a:pt x="1905" y="53"/>
                  <a:pt x="1948" y="96"/>
                </a:cubicBezTo>
                <a:cubicBezTo>
                  <a:pt x="1991" y="139"/>
                  <a:pt x="2044" y="222"/>
                  <a:pt x="2076" y="280"/>
                </a:cubicBezTo>
                <a:cubicBezTo>
                  <a:pt x="2108" y="338"/>
                  <a:pt x="2119" y="389"/>
                  <a:pt x="2142" y="444"/>
                </a:cubicBezTo>
                <a:cubicBezTo>
                  <a:pt x="2165" y="499"/>
                  <a:pt x="2191" y="562"/>
                  <a:pt x="2212" y="612"/>
                </a:cubicBezTo>
                <a:cubicBezTo>
                  <a:pt x="2233" y="662"/>
                  <a:pt x="2248" y="689"/>
                  <a:pt x="2271" y="743"/>
                </a:cubicBezTo>
                <a:cubicBezTo>
                  <a:pt x="2294" y="797"/>
                  <a:pt x="2317" y="863"/>
                  <a:pt x="2350" y="939"/>
                </a:cubicBezTo>
                <a:cubicBezTo>
                  <a:pt x="2383" y="1015"/>
                  <a:pt x="2424" y="1111"/>
                  <a:pt x="2472" y="1201"/>
                </a:cubicBezTo>
                <a:cubicBezTo>
                  <a:pt x="2520" y="1291"/>
                  <a:pt x="2588" y="1401"/>
                  <a:pt x="2636" y="1476"/>
                </a:cubicBezTo>
                <a:cubicBezTo>
                  <a:pt x="2684" y="1551"/>
                  <a:pt x="2709" y="1586"/>
                  <a:pt x="2761" y="1653"/>
                </a:cubicBezTo>
                <a:cubicBezTo>
                  <a:pt x="2813" y="1720"/>
                  <a:pt x="2875" y="1804"/>
                  <a:pt x="2946" y="1878"/>
                </a:cubicBezTo>
                <a:cubicBezTo>
                  <a:pt x="3017" y="1952"/>
                  <a:pt x="3121" y="2042"/>
                  <a:pt x="3187" y="2097"/>
                </a:cubicBezTo>
                <a:cubicBezTo>
                  <a:pt x="3253" y="2152"/>
                  <a:pt x="3314" y="2190"/>
                  <a:pt x="3343" y="2208"/>
                </a:cubicBezTo>
                <a:cubicBezTo>
                  <a:pt x="3372" y="2226"/>
                  <a:pt x="3356" y="2208"/>
                  <a:pt x="3359" y="2208"/>
                </a:cubicBezTo>
              </a:path>
            </a:pathLst>
          </a:custGeom>
          <a:noFill/>
          <a:ln w="50800" cap="flat" cmpd="sng">
            <a:solidFill>
              <a:schemeClr val="hlink"/>
            </a:solidFill>
            <a:prstDash val="solid"/>
            <a:round/>
            <a:headEnd/>
            <a:tailEnd/>
          </a:ln>
          <a:effectLst/>
        </p:spPr>
        <p:txBody>
          <a:bodyPr lIns="92075" tIns="46038" rIns="92075" bIns="46038">
            <a:spAutoFit/>
          </a:bodyPr>
          <a:lstStyle/>
          <a:p>
            <a:endParaRPr lang="el-GR"/>
          </a:p>
        </p:txBody>
      </p:sp>
      <p:sp>
        <p:nvSpPr>
          <p:cNvPr id="80922" name="Freeform 26"/>
          <p:cNvSpPr>
            <a:spLocks/>
          </p:cNvSpPr>
          <p:nvPr/>
        </p:nvSpPr>
        <p:spPr bwMode="auto">
          <a:xfrm flipV="1">
            <a:off x="304800" y="5495925"/>
            <a:ext cx="8839200" cy="69850"/>
          </a:xfrm>
          <a:custGeom>
            <a:avLst/>
            <a:gdLst>
              <a:gd name="T0" fmla="*/ 0 w 6078"/>
              <a:gd name="T1" fmla="*/ 0 h 4"/>
              <a:gd name="T2" fmla="*/ 8839200 w 6078"/>
              <a:gd name="T3" fmla="*/ 69850 h 4"/>
              <a:gd name="T4" fmla="*/ 0 60000 65536"/>
              <a:gd name="T5" fmla="*/ 0 60000 65536"/>
            </a:gdLst>
            <a:ahLst/>
            <a:cxnLst>
              <a:cxn ang="T4">
                <a:pos x="T0" y="T1"/>
              </a:cxn>
              <a:cxn ang="T5">
                <a:pos x="T2" y="T3"/>
              </a:cxn>
            </a:cxnLst>
            <a:rect l="0" t="0" r="r" b="b"/>
            <a:pathLst>
              <a:path w="6078" h="4">
                <a:moveTo>
                  <a:pt x="0" y="0"/>
                </a:moveTo>
                <a:lnTo>
                  <a:pt x="6078" y="4"/>
                </a:lnTo>
              </a:path>
            </a:pathLst>
          </a:custGeom>
          <a:noFill/>
          <a:ln w="57150" cmpd="sng">
            <a:solidFill>
              <a:srgbClr val="FFFF00"/>
            </a:solidFill>
            <a:round/>
            <a:headEnd/>
            <a:tailEnd/>
          </a:ln>
          <a:effectLst/>
        </p:spPr>
        <p:txBody>
          <a:bodyPr lIns="92075" tIns="46038" rIns="92075" bIns="46038">
            <a:spAutoFit/>
          </a:bodyPr>
          <a:lstStyle/>
          <a:p>
            <a:endParaRPr lang="el-GR"/>
          </a:p>
        </p:txBody>
      </p:sp>
      <p:sp>
        <p:nvSpPr>
          <p:cNvPr id="80923" name="Text Box 27"/>
          <p:cNvSpPr txBox="1">
            <a:spLocks noChangeArrowheads="1"/>
          </p:cNvSpPr>
          <p:nvPr/>
        </p:nvSpPr>
        <p:spPr bwMode="auto">
          <a:xfrm>
            <a:off x="7519988" y="2636838"/>
            <a:ext cx="1027112" cy="519112"/>
          </a:xfrm>
          <a:prstGeom prst="rect">
            <a:avLst/>
          </a:prstGeom>
          <a:noFill/>
          <a:ln w="12700">
            <a:noFill/>
            <a:miter lim="800000"/>
            <a:headEnd/>
            <a:tailEnd/>
          </a:ln>
          <a:effectLst/>
        </p:spPr>
        <p:txBody>
          <a:bodyPr anchor="ctr">
            <a:spAutoFit/>
          </a:bodyPr>
          <a:lstStyle/>
          <a:p>
            <a:pPr algn="ctr" eaLnBrk="0" hangingPunct="0"/>
            <a:r>
              <a:rPr lang="en-US" sz="2800">
                <a:solidFill>
                  <a:schemeClr val="hlink"/>
                </a:solidFill>
              </a:rPr>
              <a:t>PTH</a:t>
            </a:r>
          </a:p>
        </p:txBody>
      </p:sp>
      <p:sp>
        <p:nvSpPr>
          <p:cNvPr id="80924" name="Freeform 28"/>
          <p:cNvSpPr>
            <a:spLocks/>
          </p:cNvSpPr>
          <p:nvPr/>
        </p:nvSpPr>
        <p:spPr bwMode="auto">
          <a:xfrm>
            <a:off x="393700" y="2295525"/>
            <a:ext cx="1439863" cy="3352800"/>
          </a:xfrm>
          <a:custGeom>
            <a:avLst/>
            <a:gdLst>
              <a:gd name="T0" fmla="*/ 0 w 1483"/>
              <a:gd name="T1" fmla="*/ 3265488 h 2112"/>
              <a:gd name="T2" fmla="*/ 428172 w 1483"/>
              <a:gd name="T3" fmla="*/ 74613 h 2112"/>
              <a:gd name="T4" fmla="*/ 951494 w 1483"/>
              <a:gd name="T5" fmla="*/ 2817813 h 2112"/>
              <a:gd name="T6" fmla="*/ 1439863 w 1483"/>
              <a:gd name="T7" fmla="*/ 3284538 h 2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3" h="2112">
                <a:moveTo>
                  <a:pt x="0" y="2057"/>
                </a:moveTo>
                <a:cubicBezTo>
                  <a:pt x="139" y="1075"/>
                  <a:pt x="278" y="94"/>
                  <a:pt x="441" y="47"/>
                </a:cubicBezTo>
                <a:cubicBezTo>
                  <a:pt x="604" y="0"/>
                  <a:pt x="806" y="1438"/>
                  <a:pt x="980" y="1775"/>
                </a:cubicBezTo>
                <a:cubicBezTo>
                  <a:pt x="1154" y="2112"/>
                  <a:pt x="1399" y="2020"/>
                  <a:pt x="1483" y="2069"/>
                </a:cubicBezTo>
              </a:path>
            </a:pathLst>
          </a:custGeom>
          <a:noFill/>
          <a:ln w="57150" cap="flat" cmpd="sng">
            <a:solidFill>
              <a:srgbClr val="FF66CC"/>
            </a:solidFill>
            <a:prstDash val="solid"/>
            <a:round/>
            <a:headEnd/>
            <a:tailEnd/>
          </a:ln>
          <a:effectLst/>
        </p:spPr>
        <p:txBody>
          <a:bodyPr>
            <a:spAutoFit/>
          </a:bodyPr>
          <a:lstStyle/>
          <a:p>
            <a:endParaRPr lang="el-GR"/>
          </a:p>
        </p:txBody>
      </p:sp>
      <p:sp>
        <p:nvSpPr>
          <p:cNvPr id="80925" name="Rectangle 29"/>
          <p:cNvSpPr>
            <a:spLocks noChangeArrowheads="1"/>
          </p:cNvSpPr>
          <p:nvPr/>
        </p:nvSpPr>
        <p:spPr bwMode="auto">
          <a:xfrm>
            <a:off x="0" y="836613"/>
            <a:ext cx="1933575" cy="517525"/>
          </a:xfrm>
          <a:prstGeom prst="rect">
            <a:avLst/>
          </a:prstGeom>
          <a:noFill/>
          <a:ln w="9525">
            <a:noFill/>
            <a:miter lim="800000"/>
            <a:headEnd/>
            <a:tailEnd/>
          </a:ln>
          <a:effectLst/>
        </p:spPr>
        <p:txBody>
          <a:bodyPr lIns="92075" tIns="46038" rIns="92075" bIns="46038"/>
          <a:lstStyle/>
          <a:p>
            <a:pPr algn="ctr" eaLnBrk="0" hangingPunct="0">
              <a:spcBef>
                <a:spcPct val="30000"/>
              </a:spcBef>
              <a:buClr>
                <a:srgbClr val="FFD600"/>
              </a:buClr>
              <a:buFont typeface="Wingdings" pitchFamily="2" charset="2"/>
              <a:buNone/>
            </a:pPr>
            <a:r>
              <a:rPr lang="el-GR">
                <a:solidFill>
                  <a:srgbClr val="FFFF00"/>
                </a:solidFill>
              </a:rPr>
              <a:t>Αγγειο</a:t>
            </a:r>
          </a:p>
          <a:p>
            <a:pPr algn="ctr" eaLnBrk="0" hangingPunct="0">
              <a:spcBef>
                <a:spcPct val="30000"/>
              </a:spcBef>
              <a:buClr>
                <a:srgbClr val="FFD600"/>
              </a:buClr>
              <a:buFont typeface="Wingdings" pitchFamily="2" charset="2"/>
              <a:buNone/>
            </a:pPr>
            <a:r>
              <a:rPr lang="el-GR">
                <a:solidFill>
                  <a:srgbClr val="FFFF00"/>
                </a:solidFill>
              </a:rPr>
              <a:t>κινητικά</a:t>
            </a:r>
          </a:p>
          <a:p>
            <a:pPr algn="ctr" eaLnBrk="0" hangingPunct="0">
              <a:spcBef>
                <a:spcPct val="30000"/>
              </a:spcBef>
              <a:buClr>
                <a:srgbClr val="FFD600"/>
              </a:buClr>
              <a:buFont typeface="Wingdings" pitchFamily="2" charset="2"/>
              <a:buNone/>
            </a:pPr>
            <a:r>
              <a:rPr lang="el-GR">
                <a:solidFill>
                  <a:srgbClr val="FFFF00"/>
                </a:solidFill>
              </a:rPr>
              <a:t>συμπτώματα</a:t>
            </a:r>
            <a:endParaRPr lang="en-US">
              <a:solidFill>
                <a:srgbClr val="FFFF00"/>
              </a:solidFill>
            </a:endParaRPr>
          </a:p>
        </p:txBody>
      </p:sp>
      <p:sp>
        <p:nvSpPr>
          <p:cNvPr id="80926" name="Line 30"/>
          <p:cNvSpPr>
            <a:spLocks noChangeShapeType="1"/>
          </p:cNvSpPr>
          <p:nvPr/>
        </p:nvSpPr>
        <p:spPr bwMode="auto">
          <a:xfrm>
            <a:off x="1377950" y="1150938"/>
            <a:ext cx="350838" cy="0"/>
          </a:xfrm>
          <a:prstGeom prst="line">
            <a:avLst/>
          </a:prstGeom>
          <a:noFill/>
          <a:ln w="38100">
            <a:solidFill>
              <a:srgbClr val="FFFF00"/>
            </a:solidFill>
            <a:round/>
            <a:headEnd/>
            <a:tailEnd type="triangle" w="med" len="med"/>
          </a:ln>
          <a:effectLst/>
        </p:spPr>
        <p:txBody>
          <a:bodyPr/>
          <a:lstStyle/>
          <a:p>
            <a:endParaRPr lang="el-GR"/>
          </a:p>
        </p:txBody>
      </p:sp>
      <p:sp>
        <p:nvSpPr>
          <p:cNvPr id="80927" name="Rectangle 31"/>
          <p:cNvSpPr>
            <a:spLocks noChangeArrowheads="1"/>
          </p:cNvSpPr>
          <p:nvPr/>
        </p:nvSpPr>
        <p:spPr bwMode="auto">
          <a:xfrm>
            <a:off x="5503863" y="4038600"/>
            <a:ext cx="2554287" cy="528638"/>
          </a:xfrm>
          <a:prstGeom prst="rect">
            <a:avLst/>
          </a:prstGeom>
          <a:solidFill>
            <a:srgbClr val="000098"/>
          </a:solidFill>
          <a:ln w="9525">
            <a:solidFill>
              <a:srgbClr val="000098"/>
            </a:solidFill>
            <a:miter lim="800000"/>
            <a:headEnd/>
            <a:tailEnd/>
          </a:ln>
          <a:effectLst/>
        </p:spPr>
        <p:txBody>
          <a:bodyPr lIns="92075" tIns="46038" rIns="92075" bIns="46038">
            <a:spAutoFit/>
          </a:bodyPr>
          <a:lstStyle/>
          <a:p>
            <a:pPr algn="ctr" eaLnBrk="0" hangingPunct="0">
              <a:buClr>
                <a:srgbClr val="FFD600"/>
              </a:buClr>
              <a:buFont typeface="Wingdings" pitchFamily="2" charset="2"/>
              <a:buNone/>
            </a:pPr>
            <a:r>
              <a:rPr lang="el-GR" sz="2800">
                <a:solidFill>
                  <a:srgbClr val="66FF33"/>
                </a:solidFill>
              </a:rPr>
              <a:t>Διφωσφονικά</a:t>
            </a:r>
            <a:endParaRPr lang="en-US" sz="2800">
              <a:solidFill>
                <a:srgbClr val="66FF33"/>
              </a:solidFill>
            </a:endParaRPr>
          </a:p>
        </p:txBody>
      </p:sp>
      <p:sp>
        <p:nvSpPr>
          <p:cNvPr id="80928" name="Freeform 32"/>
          <p:cNvSpPr>
            <a:spLocks/>
          </p:cNvSpPr>
          <p:nvPr/>
        </p:nvSpPr>
        <p:spPr bwMode="auto">
          <a:xfrm>
            <a:off x="539750" y="1773238"/>
            <a:ext cx="2032000" cy="3709987"/>
          </a:xfrm>
          <a:custGeom>
            <a:avLst/>
            <a:gdLst>
              <a:gd name="T0" fmla="*/ 0 w 4988"/>
              <a:gd name="T1" fmla="*/ 3709987 h 2239"/>
              <a:gd name="T2" fmla="*/ 187394 w 4988"/>
              <a:gd name="T3" fmla="*/ 3100217 h 2239"/>
              <a:gd name="T4" fmla="*/ 337309 w 4988"/>
              <a:gd name="T5" fmla="*/ 2188876 h 2239"/>
              <a:gd name="T6" fmla="*/ 418784 w 4988"/>
              <a:gd name="T7" fmla="*/ 1738176 h 2239"/>
              <a:gd name="T8" fmla="*/ 497001 w 4988"/>
              <a:gd name="T9" fmla="*/ 1274221 h 2239"/>
              <a:gd name="T10" fmla="*/ 555663 w 4988"/>
              <a:gd name="T11" fmla="*/ 942824 h 2239"/>
              <a:gd name="T12" fmla="*/ 702319 w 4988"/>
              <a:gd name="T13" fmla="*/ 359566 h 2239"/>
              <a:gd name="T14" fmla="*/ 835939 w 4988"/>
              <a:gd name="T15" fmla="*/ 67936 h 2239"/>
              <a:gd name="T16" fmla="*/ 972818 w 4988"/>
              <a:gd name="T17" fmla="*/ 28169 h 2239"/>
              <a:gd name="T18" fmla="*/ 1099920 w 4988"/>
              <a:gd name="T19" fmla="*/ 240263 h 2239"/>
              <a:gd name="T20" fmla="*/ 1211541 w 4988"/>
              <a:gd name="T21" fmla="*/ 676049 h 2239"/>
              <a:gd name="T22" fmla="*/ 1367160 w 4988"/>
              <a:gd name="T23" fmla="*/ 1499570 h 2239"/>
              <a:gd name="T24" fmla="*/ 1425822 w 4988"/>
              <a:gd name="T25" fmla="*/ 1923758 h 2239"/>
              <a:gd name="T26" fmla="*/ 1497520 w 4988"/>
              <a:gd name="T27" fmla="*/ 2294923 h 2239"/>
              <a:gd name="T28" fmla="*/ 1533370 w 4988"/>
              <a:gd name="T29" fmla="*/ 2520273 h 2239"/>
              <a:gd name="T30" fmla="*/ 1614030 w 4988"/>
              <a:gd name="T31" fmla="*/ 2949431 h 2239"/>
              <a:gd name="T32" fmla="*/ 1729318 w 4988"/>
              <a:gd name="T33" fmla="*/ 3327224 h 2239"/>
              <a:gd name="T34" fmla="*/ 1814868 w 4988"/>
              <a:gd name="T35" fmla="*/ 3524405 h 2239"/>
              <a:gd name="T36" fmla="*/ 1926897 w 4988"/>
              <a:gd name="T37" fmla="*/ 3630452 h 2239"/>
              <a:gd name="T38" fmla="*/ 2032000 w 4988"/>
              <a:gd name="T39" fmla="*/ 3703359 h 22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88" h="2239">
                <a:moveTo>
                  <a:pt x="0" y="2239"/>
                </a:moveTo>
                <a:cubicBezTo>
                  <a:pt x="77" y="2178"/>
                  <a:pt x="322" y="2024"/>
                  <a:pt x="460" y="1871"/>
                </a:cubicBezTo>
                <a:cubicBezTo>
                  <a:pt x="598" y="1718"/>
                  <a:pt x="733" y="1458"/>
                  <a:pt x="828" y="1321"/>
                </a:cubicBezTo>
                <a:cubicBezTo>
                  <a:pt x="923" y="1184"/>
                  <a:pt x="963" y="1141"/>
                  <a:pt x="1028" y="1049"/>
                </a:cubicBezTo>
                <a:cubicBezTo>
                  <a:pt x="1093" y="957"/>
                  <a:pt x="1164" y="849"/>
                  <a:pt x="1220" y="769"/>
                </a:cubicBezTo>
                <a:cubicBezTo>
                  <a:pt x="1276" y="689"/>
                  <a:pt x="1280" y="661"/>
                  <a:pt x="1364" y="569"/>
                </a:cubicBezTo>
                <a:cubicBezTo>
                  <a:pt x="1448" y="477"/>
                  <a:pt x="1609" y="305"/>
                  <a:pt x="1724" y="217"/>
                </a:cubicBezTo>
                <a:cubicBezTo>
                  <a:pt x="1839" y="129"/>
                  <a:pt x="1941" y="74"/>
                  <a:pt x="2052" y="41"/>
                </a:cubicBezTo>
                <a:cubicBezTo>
                  <a:pt x="2163" y="8"/>
                  <a:pt x="2280" y="0"/>
                  <a:pt x="2388" y="17"/>
                </a:cubicBezTo>
                <a:cubicBezTo>
                  <a:pt x="2496" y="34"/>
                  <a:pt x="2602" y="80"/>
                  <a:pt x="2700" y="145"/>
                </a:cubicBezTo>
                <a:cubicBezTo>
                  <a:pt x="2798" y="210"/>
                  <a:pt x="2865" y="281"/>
                  <a:pt x="2974" y="408"/>
                </a:cubicBezTo>
                <a:cubicBezTo>
                  <a:pt x="3083" y="535"/>
                  <a:pt x="3268" y="779"/>
                  <a:pt x="3356" y="905"/>
                </a:cubicBezTo>
                <a:cubicBezTo>
                  <a:pt x="3444" y="1031"/>
                  <a:pt x="3447" y="1081"/>
                  <a:pt x="3500" y="1161"/>
                </a:cubicBezTo>
                <a:cubicBezTo>
                  <a:pt x="3553" y="1241"/>
                  <a:pt x="3632" y="1325"/>
                  <a:pt x="3676" y="1385"/>
                </a:cubicBezTo>
                <a:cubicBezTo>
                  <a:pt x="3720" y="1445"/>
                  <a:pt x="3716" y="1455"/>
                  <a:pt x="3764" y="1521"/>
                </a:cubicBezTo>
                <a:cubicBezTo>
                  <a:pt x="3812" y="1587"/>
                  <a:pt x="3882" y="1699"/>
                  <a:pt x="3962" y="1780"/>
                </a:cubicBezTo>
                <a:cubicBezTo>
                  <a:pt x="4042" y="1861"/>
                  <a:pt x="4163" y="1950"/>
                  <a:pt x="4245" y="2008"/>
                </a:cubicBezTo>
                <a:cubicBezTo>
                  <a:pt x="4327" y="2066"/>
                  <a:pt x="4374" y="2097"/>
                  <a:pt x="4455" y="2127"/>
                </a:cubicBezTo>
                <a:cubicBezTo>
                  <a:pt x="4536" y="2157"/>
                  <a:pt x="4641" y="2173"/>
                  <a:pt x="4730" y="2191"/>
                </a:cubicBezTo>
                <a:cubicBezTo>
                  <a:pt x="4819" y="2209"/>
                  <a:pt x="4934" y="2226"/>
                  <a:pt x="4988" y="2235"/>
                </a:cubicBezTo>
              </a:path>
            </a:pathLst>
          </a:custGeom>
          <a:noFill/>
          <a:ln w="50800" cap="flat" cmpd="sng">
            <a:solidFill>
              <a:srgbClr val="FFCC00"/>
            </a:solidFill>
            <a:prstDash val="solid"/>
            <a:round/>
            <a:headEnd/>
            <a:tailEnd/>
          </a:ln>
          <a:effectLst/>
        </p:spPr>
        <p:txBody>
          <a:bodyPr lIns="92075" tIns="46038" rIns="92075" bIns="46038">
            <a:spAutoFit/>
          </a:bodyPr>
          <a:lstStyle/>
          <a:p>
            <a:endParaRPr lang="el-GR"/>
          </a:p>
        </p:txBody>
      </p:sp>
      <p:sp>
        <p:nvSpPr>
          <p:cNvPr id="80929" name="Text Box 33"/>
          <p:cNvSpPr txBox="1">
            <a:spLocks noChangeArrowheads="1"/>
          </p:cNvSpPr>
          <p:nvPr/>
        </p:nvSpPr>
        <p:spPr bwMode="auto">
          <a:xfrm>
            <a:off x="1398588" y="3213100"/>
            <a:ext cx="2665412" cy="519113"/>
          </a:xfrm>
          <a:prstGeom prst="rect">
            <a:avLst/>
          </a:prstGeom>
          <a:noFill/>
          <a:ln w="9525">
            <a:noFill/>
            <a:miter lim="800000"/>
            <a:headEnd/>
            <a:tailEnd/>
          </a:ln>
          <a:effectLst/>
        </p:spPr>
        <p:txBody>
          <a:bodyPr>
            <a:spAutoFit/>
          </a:bodyPr>
          <a:lstStyle/>
          <a:p>
            <a:pPr eaLnBrk="0" hangingPunct="0">
              <a:spcBef>
                <a:spcPct val="50000"/>
              </a:spcBef>
            </a:pPr>
            <a:r>
              <a:rPr lang="el-GR" sz="2800">
                <a:solidFill>
                  <a:srgbClr val="FFCC00"/>
                </a:solidFill>
              </a:rPr>
              <a:t>Τιμπολόνη</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Αφροδίτη του ΛωσέλJPG"/>
          <p:cNvPicPr>
            <a:picLocks noChangeAspect="1" noChangeArrowheads="1"/>
          </p:cNvPicPr>
          <p:nvPr/>
        </p:nvPicPr>
        <p:blipFill>
          <a:blip r:embed="rId2"/>
          <a:srcRect/>
          <a:stretch>
            <a:fillRect/>
          </a:stretch>
        </p:blipFill>
        <p:spPr bwMode="auto">
          <a:xfrm>
            <a:off x="323850" y="260350"/>
            <a:ext cx="3024188" cy="6048375"/>
          </a:xfrm>
          <a:prstGeom prst="rect">
            <a:avLst/>
          </a:prstGeom>
          <a:noFill/>
          <a:ln w="9525">
            <a:solidFill>
              <a:srgbClr val="FFFF00"/>
            </a:solidFill>
            <a:miter lim="800000"/>
            <a:headEnd/>
            <a:tailEnd/>
          </a:ln>
        </p:spPr>
      </p:pic>
      <p:pic>
        <p:nvPicPr>
          <p:cNvPr id="81923" name="Picture 6" descr="Αφροδίτη τhς ΜήλουJPG"/>
          <p:cNvPicPr>
            <a:picLocks noChangeAspect="1" noChangeArrowheads="1"/>
          </p:cNvPicPr>
          <p:nvPr/>
        </p:nvPicPr>
        <p:blipFill>
          <a:blip r:embed="rId3"/>
          <a:srcRect/>
          <a:stretch>
            <a:fillRect/>
          </a:stretch>
        </p:blipFill>
        <p:spPr bwMode="auto">
          <a:xfrm>
            <a:off x="4140200" y="260350"/>
            <a:ext cx="2016125" cy="6048375"/>
          </a:xfrm>
          <a:prstGeom prst="rect">
            <a:avLst/>
          </a:prstGeom>
          <a:noFill/>
          <a:ln w="9525">
            <a:solidFill>
              <a:srgbClr val="FFFF00"/>
            </a:solidFill>
            <a:miter lim="800000"/>
            <a:headEnd/>
            <a:tailEnd/>
          </a:ln>
        </p:spPr>
      </p:pic>
      <p:pic>
        <p:nvPicPr>
          <p:cNvPr id="81924" name="Picture 7" descr="Αφροδίτη αυτάρεσκη JPG"/>
          <p:cNvPicPr>
            <a:picLocks noChangeAspect="1" noChangeArrowheads="1"/>
          </p:cNvPicPr>
          <p:nvPr/>
        </p:nvPicPr>
        <p:blipFill>
          <a:blip r:embed="rId4"/>
          <a:srcRect/>
          <a:stretch>
            <a:fillRect/>
          </a:stretch>
        </p:blipFill>
        <p:spPr bwMode="auto">
          <a:xfrm>
            <a:off x="6732588" y="260350"/>
            <a:ext cx="1800225" cy="6048375"/>
          </a:xfrm>
          <a:prstGeom prst="rect">
            <a:avLst/>
          </a:prstGeom>
          <a:noFill/>
          <a:ln w="9525">
            <a:solidFill>
              <a:srgbClr val="FFFF00"/>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2075745" y="115888"/>
            <a:ext cx="6016978" cy="457200"/>
          </a:xfrm>
          <a:prstGeom prst="rect">
            <a:avLst/>
          </a:prstGeom>
          <a:solidFill>
            <a:srgbClr val="8651FD"/>
          </a:solidFill>
          <a:ln w="9525">
            <a:noFill/>
            <a:miter lim="800000"/>
            <a:headEnd/>
            <a:tailEnd/>
          </a:ln>
          <a:effectLst/>
        </p:spPr>
        <p:txBody>
          <a:bodyPr anchor="ctr"/>
          <a:lstStyle/>
          <a:p>
            <a:pPr algn="ctr"/>
            <a:r>
              <a:rPr lang="el-GR" sz="3600" b="1">
                <a:solidFill>
                  <a:schemeClr val="bg1"/>
                </a:solidFill>
              </a:rPr>
              <a:t>Διαφοροποίηση του φύλου</a:t>
            </a:r>
          </a:p>
        </p:txBody>
      </p:sp>
      <p:sp>
        <p:nvSpPr>
          <p:cNvPr id="81925" name="Rectangle 5"/>
          <p:cNvSpPr>
            <a:spLocks noChangeArrowheads="1"/>
          </p:cNvSpPr>
          <p:nvPr/>
        </p:nvSpPr>
        <p:spPr bwMode="auto">
          <a:xfrm>
            <a:off x="283634" y="908050"/>
            <a:ext cx="2180166" cy="2160588"/>
          </a:xfrm>
          <a:prstGeom prst="rect">
            <a:avLst/>
          </a:prstGeom>
          <a:solidFill>
            <a:srgbClr val="8651FD"/>
          </a:solidFill>
          <a:ln w="9525">
            <a:noFill/>
            <a:miter lim="800000"/>
            <a:headEnd/>
            <a:tailEnd/>
          </a:ln>
          <a:effectLst/>
        </p:spPr>
        <p:txBody>
          <a:bodyPr/>
          <a:lstStyle/>
          <a:p>
            <a:pPr marL="342900" indent="-342900" algn="ctr">
              <a:lnSpc>
                <a:spcPct val="130000"/>
              </a:lnSpc>
              <a:spcBef>
                <a:spcPct val="20000"/>
              </a:spcBef>
              <a:buClr>
                <a:srgbClr val="FF3399"/>
              </a:buClr>
              <a:buFont typeface="Wingdings 2" pitchFamily="18" charset="2"/>
              <a:buNone/>
            </a:pPr>
            <a:endParaRPr lang="el-GR" sz="2400" b="1">
              <a:solidFill>
                <a:schemeClr val="bg1"/>
              </a:solidFill>
              <a:effectLst>
                <a:outerShdw blurRad="38100" dist="38100" dir="2700000" algn="tl">
                  <a:srgbClr val="000000"/>
                </a:outerShdw>
              </a:effectLst>
            </a:endParaRPr>
          </a:p>
        </p:txBody>
      </p:sp>
      <p:sp>
        <p:nvSpPr>
          <p:cNvPr id="81927" name="Rectangle 7"/>
          <p:cNvSpPr>
            <a:spLocks noChangeArrowheads="1"/>
          </p:cNvSpPr>
          <p:nvPr/>
        </p:nvSpPr>
        <p:spPr bwMode="auto">
          <a:xfrm>
            <a:off x="2218267" y="1033463"/>
            <a:ext cx="8128000" cy="369332"/>
          </a:xfrm>
          <a:prstGeom prst="rect">
            <a:avLst/>
          </a:prstGeom>
          <a:noFill/>
          <a:ln w="9525">
            <a:noFill/>
            <a:miter lim="800000"/>
            <a:headEnd/>
            <a:tailEnd/>
          </a:ln>
          <a:effectLst/>
        </p:spPr>
        <p:txBody>
          <a:bodyPr>
            <a:spAutoFit/>
          </a:bodyPr>
          <a:lstStyle/>
          <a:p>
            <a:endParaRPr lang="el-GR"/>
          </a:p>
        </p:txBody>
      </p:sp>
      <p:graphicFrame>
        <p:nvGraphicFramePr>
          <p:cNvPr id="81928" name="Object 8"/>
          <p:cNvGraphicFramePr>
            <a:graphicFrameLocks noChangeAspect="1"/>
          </p:cNvGraphicFramePr>
          <p:nvPr/>
        </p:nvGraphicFramePr>
        <p:xfrm>
          <a:off x="2727679" y="808039"/>
          <a:ext cx="6069188" cy="5876925"/>
        </p:xfrm>
        <a:graphic>
          <a:graphicData uri="http://schemas.openxmlformats.org/presentationml/2006/ole">
            <p:oleObj spid="_x0000_s82946" r:id="rId3" imgW="4572000" imgH="3429000" progId="PowerPoint.Slide.8">
              <p:embed/>
            </p:oleObj>
          </a:graphicData>
        </a:graphic>
      </p:graphicFrame>
      <p:sp>
        <p:nvSpPr>
          <p:cNvPr id="81929" name="Rectangle 9"/>
          <p:cNvSpPr>
            <a:spLocks noChangeArrowheads="1"/>
          </p:cNvSpPr>
          <p:nvPr/>
        </p:nvSpPr>
        <p:spPr bwMode="auto">
          <a:xfrm>
            <a:off x="4814711" y="5845175"/>
            <a:ext cx="1275644" cy="717550"/>
          </a:xfrm>
          <a:prstGeom prst="rect">
            <a:avLst/>
          </a:prstGeom>
          <a:solidFill>
            <a:schemeClr val="bg1"/>
          </a:solidFill>
          <a:ln w="9525">
            <a:solidFill>
              <a:schemeClr val="bg1"/>
            </a:solidFill>
            <a:miter lim="800000"/>
            <a:headEnd/>
            <a:tailEnd/>
          </a:ln>
          <a:effectLst/>
        </p:spPr>
        <p:txBody>
          <a:bodyPr wrap="none" anchor="ctr"/>
          <a:lstStyle/>
          <a:p>
            <a:endParaRPr lang="el-GR"/>
          </a:p>
        </p:txBody>
      </p:sp>
      <p:sp>
        <p:nvSpPr>
          <p:cNvPr id="81930" name="Text Box 10"/>
          <p:cNvSpPr txBox="1">
            <a:spLocks noChangeArrowheads="1"/>
          </p:cNvSpPr>
          <p:nvPr/>
        </p:nvSpPr>
        <p:spPr bwMode="auto">
          <a:xfrm>
            <a:off x="4854223" y="5848351"/>
            <a:ext cx="1235083" cy="830997"/>
          </a:xfrm>
          <a:prstGeom prst="rect">
            <a:avLst/>
          </a:prstGeom>
          <a:noFill/>
          <a:ln w="9525">
            <a:noFill/>
            <a:miter lim="800000"/>
            <a:headEnd/>
            <a:tailEnd/>
          </a:ln>
          <a:effectLst/>
        </p:spPr>
        <p:txBody>
          <a:bodyPr wrap="none">
            <a:spAutoFit/>
          </a:bodyPr>
          <a:lstStyle/>
          <a:p>
            <a:pPr algn="ctr"/>
            <a:r>
              <a:rPr lang="el-GR" sz="1200">
                <a:effectLst>
                  <a:outerShdw blurRad="38100" dist="38100" dir="2700000" algn="tl">
                    <a:srgbClr val="FFFFFF"/>
                  </a:outerShdw>
                </a:effectLst>
              </a:rPr>
              <a:t>Σεξουαλική</a:t>
            </a:r>
          </a:p>
          <a:p>
            <a:pPr algn="ctr"/>
            <a:r>
              <a:rPr lang="el-GR" sz="1200">
                <a:effectLst>
                  <a:outerShdw blurRad="38100" dist="38100" dir="2700000" algn="tl">
                    <a:srgbClr val="FFFFFF"/>
                  </a:outerShdw>
                </a:effectLst>
              </a:rPr>
              <a:t>διαφοροποίηση</a:t>
            </a:r>
          </a:p>
          <a:p>
            <a:pPr algn="ctr"/>
            <a:r>
              <a:rPr lang="el-GR" sz="1200">
                <a:effectLst>
                  <a:outerShdw blurRad="38100" dist="38100" dir="2700000" algn="tl">
                    <a:srgbClr val="FFFFFF"/>
                  </a:outerShdw>
                </a:effectLst>
              </a:rPr>
              <a:t>του άρρενος</a:t>
            </a:r>
          </a:p>
          <a:p>
            <a:pPr algn="ctr"/>
            <a:endParaRPr lang="el-GR" sz="1200">
              <a:effectLst>
                <a:outerShdw blurRad="38100" dist="38100" dir="2700000" algn="tl">
                  <a:srgbClr val="FFFFFF"/>
                </a:outerShdw>
              </a:effectLst>
            </a:endParaRPr>
          </a:p>
        </p:txBody>
      </p:sp>
      <p:sp>
        <p:nvSpPr>
          <p:cNvPr id="81931" name="Rectangle 11"/>
          <p:cNvSpPr>
            <a:spLocks noChangeArrowheads="1"/>
          </p:cNvSpPr>
          <p:nvPr/>
        </p:nvSpPr>
        <p:spPr bwMode="auto">
          <a:xfrm>
            <a:off x="347134" y="4005264"/>
            <a:ext cx="2175933" cy="2160587"/>
          </a:xfrm>
          <a:prstGeom prst="rect">
            <a:avLst/>
          </a:prstGeom>
          <a:solidFill>
            <a:srgbClr val="8651FD"/>
          </a:solidFill>
          <a:ln w="9525">
            <a:noFill/>
            <a:miter lim="800000"/>
            <a:headEnd/>
            <a:tailEnd/>
          </a:ln>
          <a:effectLst/>
        </p:spPr>
        <p:txBody>
          <a:bodyPr/>
          <a:lstStyle/>
          <a:p>
            <a:pPr marL="342900" indent="-342900" algn="ctr">
              <a:lnSpc>
                <a:spcPct val="130000"/>
              </a:lnSpc>
              <a:spcBef>
                <a:spcPct val="20000"/>
              </a:spcBef>
              <a:buClr>
                <a:srgbClr val="FF3399"/>
              </a:buClr>
              <a:buFont typeface="Wingdings 2" pitchFamily="18" charset="2"/>
              <a:buNone/>
            </a:pPr>
            <a:endParaRPr lang="el-GR" sz="2400" b="1">
              <a:solidFill>
                <a:schemeClr val="bg1"/>
              </a:solidFill>
              <a:effectLst>
                <a:outerShdw blurRad="38100" dist="38100" dir="2700000" algn="tl">
                  <a:srgbClr val="000000"/>
                </a:outerShdw>
              </a:effectLst>
            </a:endParaRPr>
          </a:p>
        </p:txBody>
      </p:sp>
      <p:sp>
        <p:nvSpPr>
          <p:cNvPr id="81932" name="Rectangle 12"/>
          <p:cNvSpPr>
            <a:spLocks noChangeArrowheads="1"/>
          </p:cNvSpPr>
          <p:nvPr/>
        </p:nvSpPr>
        <p:spPr bwMode="auto">
          <a:xfrm>
            <a:off x="193323" y="719138"/>
            <a:ext cx="2180166" cy="990600"/>
          </a:xfrm>
          <a:prstGeom prst="rect">
            <a:avLst/>
          </a:prstGeom>
          <a:noFill/>
          <a:ln w="9525">
            <a:noFill/>
            <a:miter lim="800000"/>
            <a:headEnd/>
            <a:tailEnd/>
          </a:ln>
          <a:effectLst/>
        </p:spPr>
        <p:txBody>
          <a:bodyPr/>
          <a:lstStyle/>
          <a:p>
            <a:pPr marL="342900" indent="-342900" algn="ctr">
              <a:lnSpc>
                <a:spcPct val="130000"/>
              </a:lnSpc>
              <a:spcBef>
                <a:spcPct val="20000"/>
              </a:spcBef>
              <a:buClr>
                <a:srgbClr val="FF3399"/>
              </a:buClr>
              <a:buFont typeface="Wingdings 2" pitchFamily="18" charset="2"/>
              <a:buNone/>
            </a:pPr>
            <a:r>
              <a:rPr lang="el-GR" sz="2800" b="1" dirty="0">
                <a:solidFill>
                  <a:srgbClr val="00FFCC"/>
                </a:solidFill>
                <a:effectLst>
                  <a:outerShdw blurRad="38100" dist="38100" dir="2700000" algn="tl">
                    <a:srgbClr val="000000"/>
                  </a:outerShdw>
                </a:effectLst>
              </a:rPr>
              <a:t>1</a:t>
            </a:r>
            <a:r>
              <a:rPr lang="el-GR" sz="2800" b="1" baseline="30000" dirty="0">
                <a:solidFill>
                  <a:srgbClr val="00FFCC"/>
                </a:solidFill>
                <a:effectLst>
                  <a:outerShdw blurRad="38100" dist="38100" dir="2700000" algn="tl">
                    <a:srgbClr val="000000"/>
                  </a:outerShdw>
                </a:effectLst>
              </a:rPr>
              <a:t>ο</a:t>
            </a:r>
            <a:r>
              <a:rPr lang="el-GR" sz="2800" b="1" dirty="0">
                <a:solidFill>
                  <a:srgbClr val="00FFCC"/>
                </a:solidFill>
                <a:effectLst>
                  <a:outerShdw blurRad="38100" dist="38100" dir="2700000" algn="tl">
                    <a:srgbClr val="000000"/>
                  </a:outerShdw>
                </a:effectLst>
              </a:rPr>
              <a:t> στάδιο</a:t>
            </a:r>
            <a:endParaRPr lang="el-GR" sz="1600" b="1" dirty="0">
              <a:solidFill>
                <a:srgbClr val="00FFCC"/>
              </a:solidFill>
              <a:effectLst>
                <a:outerShdw blurRad="38100" dist="38100" dir="2700000" algn="tl">
                  <a:srgbClr val="000000"/>
                </a:outerShdw>
              </a:effectLst>
            </a:endParaRPr>
          </a:p>
          <a:p>
            <a:pPr marL="342900" indent="-342900" algn="ctr">
              <a:lnSpc>
                <a:spcPct val="130000"/>
              </a:lnSpc>
              <a:spcBef>
                <a:spcPct val="20000"/>
              </a:spcBef>
              <a:buClr>
                <a:srgbClr val="FF3399"/>
              </a:buClr>
              <a:buFont typeface="Wingdings 2" pitchFamily="18" charset="2"/>
              <a:buNone/>
            </a:pPr>
            <a:r>
              <a:rPr lang="el-GR" sz="2400" b="1" dirty="0">
                <a:solidFill>
                  <a:schemeClr val="bg1"/>
                </a:solidFill>
                <a:effectLst>
                  <a:outerShdw blurRad="38100" dist="38100" dir="2700000" algn="tl">
                    <a:srgbClr val="000000"/>
                  </a:outerShdw>
                </a:effectLst>
              </a:rPr>
              <a:t>	Με τη δράση διαφόρων γονιδίων</a:t>
            </a:r>
          </a:p>
        </p:txBody>
      </p:sp>
      <p:sp>
        <p:nvSpPr>
          <p:cNvPr id="81933" name="Rectangle 13"/>
          <p:cNvSpPr>
            <a:spLocks noChangeArrowheads="1"/>
          </p:cNvSpPr>
          <p:nvPr/>
        </p:nvSpPr>
        <p:spPr bwMode="auto">
          <a:xfrm>
            <a:off x="69145" y="4084638"/>
            <a:ext cx="2472267" cy="990600"/>
          </a:xfrm>
          <a:prstGeom prst="rect">
            <a:avLst/>
          </a:prstGeom>
          <a:noFill/>
          <a:ln w="9525">
            <a:noFill/>
            <a:miter lim="800000"/>
            <a:headEnd/>
            <a:tailEnd/>
          </a:ln>
          <a:effectLst/>
        </p:spPr>
        <p:txBody>
          <a:bodyPr/>
          <a:lstStyle/>
          <a:p>
            <a:pPr marL="342900" indent="-342900" algn="ctr">
              <a:lnSpc>
                <a:spcPct val="130000"/>
              </a:lnSpc>
              <a:spcBef>
                <a:spcPct val="20000"/>
              </a:spcBef>
              <a:buClr>
                <a:srgbClr val="FF3399"/>
              </a:buClr>
              <a:buFont typeface="Wingdings 2" pitchFamily="18" charset="2"/>
              <a:buNone/>
            </a:pPr>
            <a:r>
              <a:rPr lang="el-GR" sz="2800" b="1">
                <a:solidFill>
                  <a:srgbClr val="00FFCC"/>
                </a:solidFill>
                <a:effectLst>
                  <a:outerShdw blurRad="38100" dist="38100" dir="2700000" algn="tl">
                    <a:srgbClr val="000000"/>
                  </a:outerShdw>
                </a:effectLst>
              </a:rPr>
              <a:t>2</a:t>
            </a:r>
            <a:r>
              <a:rPr lang="el-GR" sz="2800" b="1" baseline="30000">
                <a:solidFill>
                  <a:srgbClr val="00FFCC"/>
                </a:solidFill>
                <a:effectLst>
                  <a:outerShdw blurRad="38100" dist="38100" dir="2700000" algn="tl">
                    <a:srgbClr val="000000"/>
                  </a:outerShdw>
                </a:effectLst>
              </a:rPr>
              <a:t>ο</a:t>
            </a:r>
            <a:r>
              <a:rPr lang="el-GR" sz="2800" b="1">
                <a:solidFill>
                  <a:srgbClr val="00FFCC"/>
                </a:solidFill>
                <a:effectLst>
                  <a:outerShdw blurRad="38100" dist="38100" dir="2700000" algn="tl">
                    <a:srgbClr val="000000"/>
                  </a:outerShdw>
                </a:effectLst>
              </a:rPr>
              <a:t> στάδιο</a:t>
            </a:r>
            <a:endParaRPr lang="el-GR" sz="1600" b="1">
              <a:solidFill>
                <a:srgbClr val="00FFCC"/>
              </a:solidFill>
              <a:effectLst>
                <a:outerShdw blurRad="38100" dist="38100" dir="2700000" algn="tl">
                  <a:srgbClr val="000000"/>
                </a:outerShdw>
              </a:effectLst>
            </a:endParaRPr>
          </a:p>
          <a:p>
            <a:pPr marL="342900" indent="-342900" algn="ctr">
              <a:lnSpc>
                <a:spcPct val="130000"/>
              </a:lnSpc>
              <a:spcBef>
                <a:spcPct val="20000"/>
              </a:spcBef>
              <a:buClr>
                <a:srgbClr val="FF3399"/>
              </a:buClr>
              <a:buFont typeface="Wingdings 2" pitchFamily="18" charset="2"/>
              <a:buNone/>
            </a:pPr>
            <a:r>
              <a:rPr lang="el-GR" sz="2400" b="1">
                <a:solidFill>
                  <a:schemeClr val="bg1"/>
                </a:solidFill>
                <a:effectLst>
                  <a:outerShdw blurRad="38100" dist="38100" dir="2700000" algn="tl">
                    <a:srgbClr val="000000"/>
                  </a:outerShdw>
                </a:effectLst>
              </a:rPr>
              <a:t>	Με τη δράση των ορμονών</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ChangeArrowheads="1"/>
          </p:cNvSpPr>
          <p:nvPr/>
        </p:nvSpPr>
        <p:spPr bwMode="auto">
          <a:xfrm>
            <a:off x="924278" y="836614"/>
            <a:ext cx="7315200" cy="5184775"/>
          </a:xfrm>
          <a:prstGeom prst="rect">
            <a:avLst/>
          </a:prstGeom>
          <a:solidFill>
            <a:srgbClr val="8651FD"/>
          </a:solidFill>
          <a:ln w="9525">
            <a:noFill/>
            <a:miter lim="800000"/>
            <a:headEnd/>
            <a:tailEnd/>
          </a:ln>
          <a:effectLst/>
        </p:spPr>
        <p:txBody>
          <a:bodyPr/>
          <a:lstStyle/>
          <a:p>
            <a:pPr marL="342900" indent="-342900">
              <a:spcBef>
                <a:spcPct val="20000"/>
              </a:spcBef>
              <a:buFontTx/>
              <a:buChar char="•"/>
            </a:pPr>
            <a:r>
              <a:rPr lang="el-GR" sz="4000" b="1">
                <a:solidFill>
                  <a:schemeClr val="bg1"/>
                </a:solidFill>
              </a:rPr>
              <a:t>Το φύλο καθορίζεται κατά τη σύλληψη</a:t>
            </a:r>
            <a:r>
              <a:rPr lang="en-US" sz="4000" b="1">
                <a:solidFill>
                  <a:schemeClr val="bg1"/>
                </a:solidFill>
              </a:rPr>
              <a:t>!</a:t>
            </a:r>
            <a:endParaRPr lang="el-GR" sz="4000" b="1">
              <a:solidFill>
                <a:schemeClr val="bg1"/>
              </a:solidFill>
            </a:endParaRPr>
          </a:p>
          <a:p>
            <a:pPr marL="342900" indent="-342900">
              <a:spcBef>
                <a:spcPct val="20000"/>
              </a:spcBef>
            </a:pPr>
            <a:endParaRPr lang="en-US" sz="2400" b="1">
              <a:solidFill>
                <a:schemeClr val="bg1"/>
              </a:solidFill>
            </a:endParaRPr>
          </a:p>
          <a:p>
            <a:pPr marL="342900" indent="-342900">
              <a:spcBef>
                <a:spcPct val="20000"/>
              </a:spcBef>
            </a:pPr>
            <a:r>
              <a:rPr lang="el-GR" sz="4000" b="1">
                <a:solidFill>
                  <a:schemeClr val="bg1"/>
                </a:solidFill>
              </a:rPr>
              <a:t>                      αλλά…</a:t>
            </a:r>
          </a:p>
          <a:p>
            <a:pPr marL="342900" indent="-342900">
              <a:spcBef>
                <a:spcPct val="20000"/>
              </a:spcBef>
            </a:pPr>
            <a:endParaRPr lang="el-GR" sz="2400" b="1">
              <a:solidFill>
                <a:schemeClr val="bg1"/>
              </a:solidFill>
            </a:endParaRPr>
          </a:p>
          <a:p>
            <a:pPr marL="342900" indent="-342900">
              <a:spcBef>
                <a:spcPct val="20000"/>
              </a:spcBef>
              <a:buFontTx/>
              <a:buChar char="•"/>
            </a:pPr>
            <a:r>
              <a:rPr lang="el-GR" sz="3600">
                <a:solidFill>
                  <a:schemeClr val="bg1"/>
                </a:solidFill>
              </a:rPr>
              <a:t>Τα μορφολογικά χαρακτηριστικά του άρρενος και του θήλεος δεν εμφανίζονται νωρίτερα της 7</a:t>
            </a:r>
            <a:r>
              <a:rPr lang="el-GR" sz="3600" baseline="30000">
                <a:solidFill>
                  <a:schemeClr val="bg1"/>
                </a:solidFill>
              </a:rPr>
              <a:t>ης</a:t>
            </a:r>
            <a:r>
              <a:rPr lang="el-GR" sz="3600">
                <a:solidFill>
                  <a:schemeClr val="bg1"/>
                </a:solidFill>
              </a:rPr>
              <a:t> εβδομάδας της κύησης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91140">
                                            <p:txEl>
                                              <p:pRg st="0" end="0"/>
                                            </p:txEl>
                                          </p:spTgt>
                                        </p:tgtEl>
                                        <p:attrNameLst>
                                          <p:attrName>style.visibility</p:attrName>
                                        </p:attrNameLst>
                                      </p:cBhvr>
                                      <p:to>
                                        <p:strVal val="visible"/>
                                      </p:to>
                                    </p:set>
                                    <p:animEffect transition="in" filter="fade">
                                      <p:cBhvr>
                                        <p:cTn id="7" dur="800" decel="100000"/>
                                        <p:tgtEl>
                                          <p:spTgt spid="91140">
                                            <p:txEl>
                                              <p:pRg st="0" end="0"/>
                                            </p:txEl>
                                          </p:spTgt>
                                        </p:tgtEl>
                                      </p:cBhvr>
                                    </p:animEffect>
                                    <p:anim calcmode="lin" valueType="num">
                                      <p:cBhvr>
                                        <p:cTn id="8" dur="800" decel="100000" fill="hold"/>
                                        <p:tgtEl>
                                          <p:spTgt spid="9114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9114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9114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114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1140">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7" presetClass="entr" presetSubtype="0" fill="hold" nodeType="afterEffect">
                                  <p:stCondLst>
                                    <p:cond delay="0"/>
                                  </p:stCondLst>
                                  <p:iterate type="lt">
                                    <p:tmPct val="50000"/>
                                  </p:iterate>
                                  <p:childTnLst>
                                    <p:set>
                                      <p:cBhvr>
                                        <p:cTn id="15" dur="1" fill="hold">
                                          <p:stCondLst>
                                            <p:cond delay="0"/>
                                          </p:stCondLst>
                                        </p:cTn>
                                        <p:tgtEl>
                                          <p:spTgt spid="91140">
                                            <p:txEl>
                                              <p:pRg st="2" end="2"/>
                                            </p:txEl>
                                          </p:spTgt>
                                        </p:tgtEl>
                                        <p:attrNameLst>
                                          <p:attrName>style.visibility</p:attrName>
                                        </p:attrNameLst>
                                      </p:cBhvr>
                                      <p:to>
                                        <p:strVal val="visible"/>
                                      </p:to>
                                    </p:set>
                                    <p:anim calcmode="discrete" valueType="clr">
                                      <p:cBhvr override="childStyle">
                                        <p:cTn id="16" dur="80"/>
                                        <p:tgtEl>
                                          <p:spTgt spid="9114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91140">
                                            <p:txEl>
                                              <p:pRg st="2" end="2"/>
                                            </p:txEl>
                                          </p:spTgt>
                                        </p:tgtEl>
                                        <p:attrNameLst>
                                          <p:attrName>fillcolor</p:attrName>
                                        </p:attrNameLst>
                                      </p:cBhvr>
                                      <p:tavLst>
                                        <p:tav tm="0">
                                          <p:val>
                                            <p:clrVal>
                                              <a:schemeClr val="accent2"/>
                                            </p:clrVal>
                                          </p:val>
                                        </p:tav>
                                        <p:tav tm="50000">
                                          <p:val>
                                            <p:clrVal>
                                              <a:schemeClr val="hlink"/>
                                            </p:clrVal>
                                          </p:val>
                                        </p:tav>
                                      </p:tavLst>
                                    </p:anim>
                                    <p:set>
                                      <p:cBhvr>
                                        <p:cTn id="18" dur="80"/>
                                        <p:tgtEl>
                                          <p:spTgt spid="91140">
                                            <p:txEl>
                                              <p:pRg st="2" end="2"/>
                                            </p:txEl>
                                          </p:spTgt>
                                        </p:tgtEl>
                                        <p:attrNameLst>
                                          <p:attrName>fill.type</p:attrName>
                                        </p:attrNameLst>
                                      </p:cBhvr>
                                      <p:to>
                                        <p:strVal val="solid"/>
                                      </p:to>
                                    </p:set>
                                  </p:childTnLst>
                                </p:cTn>
                              </p:par>
                            </p:childTnLst>
                          </p:cTn>
                        </p:par>
                        <p:par>
                          <p:cTn id="19" fill="hold">
                            <p:stCondLst>
                              <p:cond delay="1240"/>
                            </p:stCondLst>
                            <p:childTnLst>
                              <p:par>
                                <p:cTn id="20" presetID="54" presetClass="entr" presetSubtype="0" accel="100000" fill="hold" nodeType="afterEffect">
                                  <p:stCondLst>
                                    <p:cond delay="1000"/>
                                  </p:stCondLst>
                                  <p:childTnLst>
                                    <p:set>
                                      <p:cBhvr>
                                        <p:cTn id="21" dur="1" fill="hold">
                                          <p:stCondLst>
                                            <p:cond delay="0"/>
                                          </p:stCondLst>
                                        </p:cTn>
                                        <p:tgtEl>
                                          <p:spTgt spid="91140">
                                            <p:txEl>
                                              <p:pRg st="4" end="4"/>
                                            </p:txEl>
                                          </p:spTgt>
                                        </p:tgtEl>
                                        <p:attrNameLst>
                                          <p:attrName>style.visibility</p:attrName>
                                        </p:attrNameLst>
                                      </p:cBhvr>
                                      <p:to>
                                        <p:strVal val="visible"/>
                                      </p:to>
                                    </p:set>
                                    <p:anim calcmode="lin" valueType="num">
                                      <p:cBhvr>
                                        <p:cTn id="22" dur="500" fill="hold"/>
                                        <p:tgtEl>
                                          <p:spTgt spid="91140">
                                            <p:txEl>
                                              <p:pRg st="4" end="4"/>
                                            </p:txEl>
                                          </p:spTgt>
                                        </p:tgtEl>
                                        <p:attrNameLst>
                                          <p:attrName>ppt_w</p:attrName>
                                        </p:attrNameLst>
                                      </p:cBhvr>
                                      <p:tavLst>
                                        <p:tav tm="0">
                                          <p:val>
                                            <p:strVal val="#ppt_w*0.05"/>
                                          </p:val>
                                        </p:tav>
                                        <p:tav tm="100000">
                                          <p:val>
                                            <p:strVal val="#ppt_w"/>
                                          </p:val>
                                        </p:tav>
                                      </p:tavLst>
                                    </p:anim>
                                    <p:anim calcmode="lin" valueType="num">
                                      <p:cBhvr>
                                        <p:cTn id="23" dur="500" fill="hold"/>
                                        <p:tgtEl>
                                          <p:spTgt spid="91140">
                                            <p:txEl>
                                              <p:pRg st="4" end="4"/>
                                            </p:txEl>
                                          </p:spTgt>
                                        </p:tgtEl>
                                        <p:attrNameLst>
                                          <p:attrName>ppt_h</p:attrName>
                                        </p:attrNameLst>
                                      </p:cBhvr>
                                      <p:tavLst>
                                        <p:tav tm="0">
                                          <p:val>
                                            <p:strVal val="#ppt_h"/>
                                          </p:val>
                                        </p:tav>
                                        <p:tav tm="100000">
                                          <p:val>
                                            <p:strVal val="#ppt_h"/>
                                          </p:val>
                                        </p:tav>
                                      </p:tavLst>
                                    </p:anim>
                                    <p:anim calcmode="lin" valueType="num">
                                      <p:cBhvr>
                                        <p:cTn id="24" dur="500" fill="hold"/>
                                        <p:tgtEl>
                                          <p:spTgt spid="91140">
                                            <p:txEl>
                                              <p:pRg st="4" end="4"/>
                                            </p:txEl>
                                          </p:spTgt>
                                        </p:tgtEl>
                                        <p:attrNameLst>
                                          <p:attrName>ppt_x</p:attrName>
                                        </p:attrNameLst>
                                      </p:cBhvr>
                                      <p:tavLst>
                                        <p:tav tm="0">
                                          <p:val>
                                            <p:strVal val="#ppt_x-.2"/>
                                          </p:val>
                                        </p:tav>
                                        <p:tav tm="100000">
                                          <p:val>
                                            <p:strVal val="#ppt_x"/>
                                          </p:val>
                                        </p:tav>
                                      </p:tavLst>
                                    </p:anim>
                                    <p:anim calcmode="lin" valueType="num">
                                      <p:cBhvr>
                                        <p:cTn id="25" dur="500" fill="hold"/>
                                        <p:tgtEl>
                                          <p:spTgt spid="91140">
                                            <p:txEl>
                                              <p:pRg st="4" end="4"/>
                                            </p:txEl>
                                          </p:spTgt>
                                        </p:tgtEl>
                                        <p:attrNameLst>
                                          <p:attrName>ppt_y</p:attrName>
                                        </p:attrNameLst>
                                      </p:cBhvr>
                                      <p:tavLst>
                                        <p:tav tm="0">
                                          <p:val>
                                            <p:strVal val="#ppt_y"/>
                                          </p:val>
                                        </p:tav>
                                        <p:tav tm="100000">
                                          <p:val>
                                            <p:strVal val="#ppt_y"/>
                                          </p:val>
                                        </p:tav>
                                      </p:tavLst>
                                    </p:anim>
                                    <p:animEffect transition="in" filter="fade">
                                      <p:cBhvr>
                                        <p:cTn id="26" dur="500"/>
                                        <p:tgtEl>
                                          <p:spTgt spid="911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Oval 4"/>
          <p:cNvSpPr>
            <a:spLocks noChangeArrowheads="1"/>
          </p:cNvSpPr>
          <p:nvPr/>
        </p:nvSpPr>
        <p:spPr bwMode="auto">
          <a:xfrm>
            <a:off x="3183467" y="228600"/>
            <a:ext cx="1693333" cy="1828800"/>
          </a:xfrm>
          <a:prstGeom prst="ellipse">
            <a:avLst/>
          </a:prstGeom>
          <a:solidFill>
            <a:srgbClr val="8651FD"/>
          </a:solidFill>
          <a:ln w="76200">
            <a:solidFill>
              <a:schemeClr val="tx1"/>
            </a:solidFill>
            <a:round/>
            <a:headEnd/>
            <a:tailEnd/>
          </a:ln>
          <a:effectLst/>
        </p:spPr>
        <p:txBody>
          <a:bodyPr wrap="none" anchor="ctr"/>
          <a:lstStyle/>
          <a:p>
            <a:endParaRPr lang="el-GR"/>
          </a:p>
        </p:txBody>
      </p:sp>
      <p:sp>
        <p:nvSpPr>
          <p:cNvPr id="216069" name="Text Box 5"/>
          <p:cNvSpPr txBox="1">
            <a:spLocks noChangeArrowheads="1"/>
          </p:cNvSpPr>
          <p:nvPr/>
        </p:nvSpPr>
        <p:spPr bwMode="auto">
          <a:xfrm>
            <a:off x="3420534" y="404814"/>
            <a:ext cx="1375698" cy="1508105"/>
          </a:xfrm>
          <a:prstGeom prst="rect">
            <a:avLst/>
          </a:prstGeom>
          <a:solidFill>
            <a:srgbClr val="8651FD"/>
          </a:solidFill>
          <a:ln w="9525">
            <a:noFill/>
            <a:miter lim="800000"/>
            <a:headEnd/>
            <a:tailEnd/>
          </a:ln>
          <a:effectLst/>
        </p:spPr>
        <p:txBody>
          <a:bodyPr wrap="none">
            <a:spAutoFit/>
          </a:bodyPr>
          <a:lstStyle/>
          <a:p>
            <a:pPr algn="ctr" eaLnBrk="0" hangingPunct="0"/>
            <a:r>
              <a:rPr lang="el-GR" altLang="en-US" sz="3200">
                <a:solidFill>
                  <a:schemeClr val="bg1"/>
                </a:solidFill>
                <a:cs typeface="Arial" charset="0"/>
              </a:rPr>
              <a:t>Πόροι </a:t>
            </a:r>
          </a:p>
          <a:p>
            <a:pPr algn="ctr" eaLnBrk="0" hangingPunct="0"/>
            <a:r>
              <a:rPr lang="el-GR" altLang="en-US" sz="3200">
                <a:solidFill>
                  <a:schemeClr val="bg1"/>
                </a:solidFill>
                <a:cs typeface="Arial" charset="0"/>
              </a:rPr>
              <a:t>Του</a:t>
            </a:r>
          </a:p>
          <a:p>
            <a:pPr algn="ctr" eaLnBrk="0" hangingPunct="0"/>
            <a:r>
              <a:rPr lang="en-US" altLang="en-US" sz="2800">
                <a:solidFill>
                  <a:schemeClr val="bg1"/>
                </a:solidFill>
                <a:cs typeface="Arial" charset="0"/>
              </a:rPr>
              <a:t>Muller</a:t>
            </a:r>
            <a:endParaRPr lang="en-US" altLang="en-US" sz="3200">
              <a:solidFill>
                <a:schemeClr val="bg1"/>
              </a:solidFill>
              <a:cs typeface="Arial" charset="0"/>
            </a:endParaRPr>
          </a:p>
        </p:txBody>
      </p:sp>
      <p:grpSp>
        <p:nvGrpSpPr>
          <p:cNvPr id="2" name="Group 6"/>
          <p:cNvGrpSpPr>
            <a:grpSpLocks/>
          </p:cNvGrpSpPr>
          <p:nvPr/>
        </p:nvGrpSpPr>
        <p:grpSpPr bwMode="auto">
          <a:xfrm>
            <a:off x="203200" y="1828800"/>
            <a:ext cx="1693333" cy="1828800"/>
            <a:chOff x="672" y="2304"/>
            <a:chExt cx="1200" cy="1152"/>
          </a:xfrm>
        </p:grpSpPr>
        <p:sp>
          <p:nvSpPr>
            <p:cNvPr id="216071" name="Oval 7"/>
            <p:cNvSpPr>
              <a:spLocks noChangeArrowheads="1"/>
            </p:cNvSpPr>
            <p:nvPr/>
          </p:nvSpPr>
          <p:spPr bwMode="auto">
            <a:xfrm>
              <a:off x="672" y="2304"/>
              <a:ext cx="1200" cy="1152"/>
            </a:xfrm>
            <a:prstGeom prst="ellipse">
              <a:avLst/>
            </a:prstGeom>
            <a:solidFill>
              <a:srgbClr val="FF66FF"/>
            </a:solidFill>
            <a:ln w="76200">
              <a:solidFill>
                <a:srgbClr val="FF66FF"/>
              </a:solidFill>
              <a:round/>
              <a:headEnd/>
              <a:tailEnd/>
            </a:ln>
            <a:effectLst/>
          </p:spPr>
          <p:txBody>
            <a:bodyPr wrap="none" anchor="ctr"/>
            <a:lstStyle/>
            <a:p>
              <a:endParaRPr lang="el-GR"/>
            </a:p>
          </p:txBody>
        </p:sp>
        <p:sp>
          <p:nvSpPr>
            <p:cNvPr id="216072" name="Text Box 8"/>
            <p:cNvSpPr txBox="1">
              <a:spLocks noChangeArrowheads="1"/>
            </p:cNvSpPr>
            <p:nvPr/>
          </p:nvSpPr>
          <p:spPr bwMode="auto">
            <a:xfrm>
              <a:off x="889" y="2592"/>
              <a:ext cx="877" cy="330"/>
            </a:xfrm>
            <a:prstGeom prst="rect">
              <a:avLst/>
            </a:prstGeom>
            <a:noFill/>
            <a:ln w="9525">
              <a:noFill/>
              <a:miter lim="800000"/>
              <a:headEnd/>
              <a:tailEnd/>
            </a:ln>
            <a:effectLst/>
          </p:spPr>
          <p:txBody>
            <a:bodyPr wrap="none">
              <a:spAutoFit/>
            </a:bodyPr>
            <a:lstStyle/>
            <a:p>
              <a:pPr algn="ctr" eaLnBrk="0" hangingPunct="0"/>
              <a:r>
                <a:rPr lang="el-GR" altLang="en-US" sz="2800">
                  <a:cs typeface="Arial" charset="0"/>
                </a:rPr>
                <a:t>Μήτρα</a:t>
              </a:r>
              <a:endParaRPr lang="en-US" altLang="en-US" sz="2800">
                <a:cs typeface="Arial" charset="0"/>
              </a:endParaRPr>
            </a:p>
          </p:txBody>
        </p:sp>
      </p:grpSp>
      <p:sp>
        <p:nvSpPr>
          <p:cNvPr id="216073" name="Line 9"/>
          <p:cNvSpPr>
            <a:spLocks noChangeShapeType="1"/>
          </p:cNvSpPr>
          <p:nvPr/>
        </p:nvSpPr>
        <p:spPr bwMode="auto">
          <a:xfrm rot="2523417" flipH="1">
            <a:off x="2167467" y="1447800"/>
            <a:ext cx="745067" cy="1295400"/>
          </a:xfrm>
          <a:prstGeom prst="line">
            <a:avLst/>
          </a:prstGeom>
          <a:noFill/>
          <a:ln w="76200">
            <a:solidFill>
              <a:srgbClr val="FF0000"/>
            </a:solidFill>
            <a:round/>
            <a:headEnd/>
            <a:tailEnd type="triangle" w="med" len="med"/>
          </a:ln>
          <a:effectLst/>
        </p:spPr>
        <p:txBody>
          <a:bodyPr wrap="none" anchor="ctr"/>
          <a:lstStyle/>
          <a:p>
            <a:endParaRPr lang="el-GR"/>
          </a:p>
        </p:txBody>
      </p:sp>
      <p:sp>
        <p:nvSpPr>
          <p:cNvPr id="216074" name="Oval 10"/>
          <p:cNvSpPr>
            <a:spLocks noChangeArrowheads="1"/>
          </p:cNvSpPr>
          <p:nvPr/>
        </p:nvSpPr>
        <p:spPr bwMode="auto">
          <a:xfrm>
            <a:off x="3292123" y="2852738"/>
            <a:ext cx="1693333" cy="1828800"/>
          </a:xfrm>
          <a:prstGeom prst="ellipse">
            <a:avLst/>
          </a:prstGeom>
          <a:solidFill>
            <a:srgbClr val="8651FD"/>
          </a:solidFill>
          <a:ln w="76200">
            <a:solidFill>
              <a:schemeClr val="tx1"/>
            </a:solidFill>
            <a:round/>
            <a:headEnd/>
            <a:tailEnd/>
          </a:ln>
          <a:effectLst/>
        </p:spPr>
        <p:txBody>
          <a:bodyPr wrap="none" anchor="ctr"/>
          <a:lstStyle/>
          <a:p>
            <a:pPr algn="ctr"/>
            <a:endParaRPr lang="el-GR">
              <a:solidFill>
                <a:schemeClr val="bg1"/>
              </a:solidFill>
            </a:endParaRPr>
          </a:p>
        </p:txBody>
      </p:sp>
      <p:sp>
        <p:nvSpPr>
          <p:cNvPr id="216075" name="Line 11"/>
          <p:cNvSpPr>
            <a:spLocks noChangeShapeType="1"/>
          </p:cNvSpPr>
          <p:nvPr/>
        </p:nvSpPr>
        <p:spPr bwMode="auto">
          <a:xfrm rot="-2523417">
            <a:off x="5232400" y="4038600"/>
            <a:ext cx="745067" cy="1295400"/>
          </a:xfrm>
          <a:prstGeom prst="line">
            <a:avLst/>
          </a:prstGeom>
          <a:noFill/>
          <a:ln w="76200">
            <a:solidFill>
              <a:srgbClr val="FF0000"/>
            </a:solidFill>
            <a:round/>
            <a:headEnd/>
            <a:tailEnd type="triangle" w="med" len="med"/>
          </a:ln>
          <a:effectLst/>
        </p:spPr>
        <p:txBody>
          <a:bodyPr wrap="none" anchor="ctr"/>
          <a:lstStyle/>
          <a:p>
            <a:endParaRPr lang="el-GR"/>
          </a:p>
        </p:txBody>
      </p:sp>
      <p:sp>
        <p:nvSpPr>
          <p:cNvPr id="216076" name="Text Box 12"/>
          <p:cNvSpPr txBox="1">
            <a:spLocks noChangeArrowheads="1"/>
          </p:cNvSpPr>
          <p:nvPr/>
        </p:nvSpPr>
        <p:spPr bwMode="auto">
          <a:xfrm>
            <a:off x="3434645" y="3276600"/>
            <a:ext cx="1529266" cy="954107"/>
          </a:xfrm>
          <a:prstGeom prst="rect">
            <a:avLst/>
          </a:prstGeom>
          <a:noFill/>
          <a:ln w="9525">
            <a:noFill/>
            <a:miter lim="800000"/>
            <a:headEnd/>
            <a:tailEnd/>
          </a:ln>
          <a:effectLst/>
        </p:spPr>
        <p:txBody>
          <a:bodyPr wrap="none">
            <a:spAutoFit/>
          </a:bodyPr>
          <a:lstStyle/>
          <a:p>
            <a:pPr algn="ctr" eaLnBrk="0" hangingPunct="0"/>
            <a:r>
              <a:rPr lang="el-GR" altLang="en-US" sz="2800">
                <a:solidFill>
                  <a:schemeClr val="bg1"/>
                </a:solidFill>
                <a:cs typeface="Arial" charset="0"/>
              </a:rPr>
              <a:t>Πόροι </a:t>
            </a:r>
          </a:p>
          <a:p>
            <a:pPr algn="ctr" eaLnBrk="0" hangingPunct="0"/>
            <a:r>
              <a:rPr lang="el-GR" altLang="en-US" sz="2800">
                <a:solidFill>
                  <a:schemeClr val="bg1"/>
                </a:solidFill>
                <a:cs typeface="Arial" charset="0"/>
              </a:rPr>
              <a:t>του </a:t>
            </a:r>
            <a:r>
              <a:rPr lang="en-US" altLang="en-US" sz="2800">
                <a:solidFill>
                  <a:schemeClr val="bg1"/>
                </a:solidFill>
                <a:cs typeface="Arial" charset="0"/>
              </a:rPr>
              <a:t>Wolf</a:t>
            </a:r>
            <a:endParaRPr lang="en-US" altLang="en-US" sz="3200">
              <a:solidFill>
                <a:schemeClr val="bg1"/>
              </a:solidFill>
              <a:cs typeface="Arial" charset="0"/>
            </a:endParaRPr>
          </a:p>
        </p:txBody>
      </p:sp>
      <p:grpSp>
        <p:nvGrpSpPr>
          <p:cNvPr id="3" name="Group 13"/>
          <p:cNvGrpSpPr>
            <a:grpSpLocks/>
          </p:cNvGrpSpPr>
          <p:nvPr/>
        </p:nvGrpSpPr>
        <p:grpSpPr bwMode="auto">
          <a:xfrm>
            <a:off x="6364110" y="4437063"/>
            <a:ext cx="1986844" cy="1828800"/>
            <a:chOff x="4418" y="2784"/>
            <a:chExt cx="1408" cy="1152"/>
          </a:xfrm>
        </p:grpSpPr>
        <p:sp>
          <p:nvSpPr>
            <p:cNvPr id="216078" name="Oval 14"/>
            <p:cNvSpPr>
              <a:spLocks noChangeArrowheads="1"/>
            </p:cNvSpPr>
            <p:nvPr/>
          </p:nvSpPr>
          <p:spPr bwMode="auto">
            <a:xfrm>
              <a:off x="4428" y="2784"/>
              <a:ext cx="1200" cy="1152"/>
            </a:xfrm>
            <a:prstGeom prst="ellipse">
              <a:avLst/>
            </a:prstGeom>
            <a:solidFill>
              <a:srgbClr val="3399FF"/>
            </a:solidFill>
            <a:ln w="76200">
              <a:solidFill>
                <a:srgbClr val="3399FF"/>
              </a:solidFill>
              <a:round/>
              <a:headEnd/>
              <a:tailEnd/>
            </a:ln>
            <a:effectLst/>
          </p:spPr>
          <p:txBody>
            <a:bodyPr wrap="none" anchor="ctr"/>
            <a:lstStyle/>
            <a:p>
              <a:endParaRPr lang="el-GR"/>
            </a:p>
          </p:txBody>
        </p:sp>
        <p:sp>
          <p:nvSpPr>
            <p:cNvPr id="216079" name="Text Box 15"/>
            <p:cNvSpPr txBox="1">
              <a:spLocks noChangeArrowheads="1"/>
            </p:cNvSpPr>
            <p:nvPr/>
          </p:nvSpPr>
          <p:spPr bwMode="auto">
            <a:xfrm>
              <a:off x="4418" y="3056"/>
              <a:ext cx="1408" cy="523"/>
            </a:xfrm>
            <a:prstGeom prst="rect">
              <a:avLst/>
            </a:prstGeom>
            <a:noFill/>
            <a:ln w="9525">
              <a:noFill/>
              <a:miter lim="800000"/>
              <a:headEnd/>
              <a:tailEnd/>
            </a:ln>
            <a:effectLst/>
          </p:spPr>
          <p:txBody>
            <a:bodyPr wrap="none">
              <a:spAutoFit/>
            </a:bodyPr>
            <a:lstStyle/>
            <a:p>
              <a:pPr algn="ctr" eaLnBrk="0" hangingPunct="0"/>
              <a:r>
                <a:rPr lang="el-GR" altLang="en-US" sz="2400">
                  <a:cs typeface="Arial" charset="0"/>
                </a:rPr>
                <a:t>Σπερματικός </a:t>
              </a:r>
            </a:p>
            <a:p>
              <a:pPr algn="ctr" eaLnBrk="0" hangingPunct="0"/>
              <a:r>
                <a:rPr lang="el-GR" altLang="en-US" sz="2400">
                  <a:cs typeface="Arial" charset="0"/>
                </a:rPr>
                <a:t>πόρος</a:t>
              </a:r>
              <a:endParaRPr lang="en-US" altLang="en-US" sz="2400">
                <a:cs typeface="Arial" charset="0"/>
              </a:endParaRPr>
            </a:p>
          </p:txBody>
        </p:sp>
      </p:grpSp>
      <p:sp>
        <p:nvSpPr>
          <p:cNvPr id="216080" name="Oval 16"/>
          <p:cNvSpPr>
            <a:spLocks noChangeArrowheads="1"/>
          </p:cNvSpPr>
          <p:nvPr/>
        </p:nvSpPr>
        <p:spPr bwMode="auto">
          <a:xfrm>
            <a:off x="6434667" y="2133600"/>
            <a:ext cx="1219200" cy="1295400"/>
          </a:xfrm>
          <a:prstGeom prst="ellipse">
            <a:avLst/>
          </a:prstGeom>
          <a:solidFill>
            <a:srgbClr val="3399FF"/>
          </a:solidFill>
          <a:ln w="76200">
            <a:solidFill>
              <a:srgbClr val="3399FF"/>
            </a:solidFill>
            <a:round/>
            <a:headEnd/>
            <a:tailEnd/>
          </a:ln>
          <a:effectLst/>
        </p:spPr>
        <p:txBody>
          <a:bodyPr wrap="none" anchor="ctr"/>
          <a:lstStyle/>
          <a:p>
            <a:endParaRPr lang="el-GR"/>
          </a:p>
        </p:txBody>
      </p:sp>
      <p:sp>
        <p:nvSpPr>
          <p:cNvPr id="216081" name="Oval 17"/>
          <p:cNvSpPr>
            <a:spLocks noChangeArrowheads="1"/>
          </p:cNvSpPr>
          <p:nvPr/>
        </p:nvSpPr>
        <p:spPr bwMode="auto">
          <a:xfrm>
            <a:off x="6637867" y="2286000"/>
            <a:ext cx="745067" cy="838200"/>
          </a:xfrm>
          <a:prstGeom prst="ellipse">
            <a:avLst/>
          </a:prstGeom>
          <a:solidFill>
            <a:srgbClr val="3399FF"/>
          </a:solidFill>
          <a:ln w="76200">
            <a:solidFill>
              <a:srgbClr val="3399FF"/>
            </a:solidFill>
            <a:round/>
            <a:headEnd/>
            <a:tailEnd/>
          </a:ln>
          <a:effectLst/>
        </p:spPr>
        <p:txBody>
          <a:bodyPr wrap="none" anchor="ctr"/>
          <a:lstStyle/>
          <a:p>
            <a:endParaRPr lang="el-GR"/>
          </a:p>
        </p:txBody>
      </p:sp>
      <p:sp>
        <p:nvSpPr>
          <p:cNvPr id="216082" name="Oval 18"/>
          <p:cNvSpPr>
            <a:spLocks noChangeArrowheads="1"/>
          </p:cNvSpPr>
          <p:nvPr/>
        </p:nvSpPr>
        <p:spPr bwMode="auto">
          <a:xfrm>
            <a:off x="6773333" y="2514600"/>
            <a:ext cx="406400" cy="457200"/>
          </a:xfrm>
          <a:prstGeom prst="ellipse">
            <a:avLst/>
          </a:prstGeom>
          <a:solidFill>
            <a:srgbClr val="3399FF"/>
          </a:solidFill>
          <a:ln w="76200">
            <a:solidFill>
              <a:srgbClr val="3399FF"/>
            </a:solidFill>
            <a:round/>
            <a:headEnd/>
            <a:tailEnd/>
          </a:ln>
          <a:effectLst/>
        </p:spPr>
        <p:txBody>
          <a:bodyPr wrap="none" anchor="ctr"/>
          <a:lstStyle/>
          <a:p>
            <a:endParaRPr lang="el-GR"/>
          </a:p>
        </p:txBody>
      </p:sp>
      <p:sp>
        <p:nvSpPr>
          <p:cNvPr id="216089" name="Oval 25"/>
          <p:cNvSpPr>
            <a:spLocks noChangeArrowheads="1"/>
          </p:cNvSpPr>
          <p:nvPr/>
        </p:nvSpPr>
        <p:spPr bwMode="auto">
          <a:xfrm>
            <a:off x="6908800" y="2590800"/>
            <a:ext cx="203200" cy="228600"/>
          </a:xfrm>
          <a:prstGeom prst="ellipse">
            <a:avLst/>
          </a:prstGeom>
          <a:solidFill>
            <a:srgbClr val="3399FF"/>
          </a:solidFill>
          <a:ln w="76200">
            <a:solidFill>
              <a:srgbClr val="3399FF"/>
            </a:solidFill>
            <a:round/>
            <a:headEnd/>
            <a:tailEnd/>
          </a:ln>
          <a:effectLst/>
        </p:spPr>
        <p:txBody>
          <a:bodyPr wrap="none" anchor="ctr"/>
          <a:lstStyle/>
          <a:p>
            <a:endParaRPr lang="el-GR"/>
          </a:p>
        </p:txBody>
      </p:sp>
      <p:sp>
        <p:nvSpPr>
          <p:cNvPr id="216091" name="Text Box 27"/>
          <p:cNvSpPr txBox="1">
            <a:spLocks noChangeArrowheads="1"/>
          </p:cNvSpPr>
          <p:nvPr/>
        </p:nvSpPr>
        <p:spPr bwMode="auto">
          <a:xfrm>
            <a:off x="5151967" y="3644900"/>
            <a:ext cx="2690993" cy="461665"/>
          </a:xfrm>
          <a:prstGeom prst="rect">
            <a:avLst/>
          </a:prstGeom>
          <a:solidFill>
            <a:schemeClr val="bg1"/>
          </a:solidFill>
          <a:ln w="9525">
            <a:noFill/>
            <a:miter lim="800000"/>
            <a:headEnd/>
            <a:tailEnd/>
          </a:ln>
          <a:effectLst/>
        </p:spPr>
        <p:txBody>
          <a:bodyPr wrap="none">
            <a:spAutoFit/>
          </a:bodyPr>
          <a:lstStyle/>
          <a:p>
            <a:r>
              <a:rPr lang="en-US" sz="2400">
                <a:solidFill>
                  <a:srgbClr val="000066"/>
                </a:solidFill>
                <a:cs typeface="Arial" charset="0"/>
              </a:rPr>
              <a:t>TESTOSTERONE</a:t>
            </a:r>
            <a:endParaRPr lang="el-GR" sz="2400">
              <a:solidFill>
                <a:srgbClr val="000066"/>
              </a:solidFill>
              <a:cs typeface="Arial" charset="0"/>
            </a:endParaRPr>
          </a:p>
        </p:txBody>
      </p:sp>
      <p:sp>
        <p:nvSpPr>
          <p:cNvPr id="216092" name="Text Box 28"/>
          <p:cNvSpPr txBox="1">
            <a:spLocks noChangeArrowheads="1"/>
          </p:cNvSpPr>
          <p:nvPr/>
        </p:nvSpPr>
        <p:spPr bwMode="auto">
          <a:xfrm>
            <a:off x="2016478" y="3716338"/>
            <a:ext cx="748923" cy="461665"/>
          </a:xfrm>
          <a:prstGeom prst="rect">
            <a:avLst/>
          </a:prstGeom>
          <a:solidFill>
            <a:schemeClr val="bg1"/>
          </a:solidFill>
          <a:ln w="9525">
            <a:noFill/>
            <a:miter lim="800000"/>
            <a:headEnd/>
            <a:tailEnd/>
          </a:ln>
          <a:effectLst/>
        </p:spPr>
        <p:txBody>
          <a:bodyPr wrap="none">
            <a:spAutoFit/>
          </a:bodyPr>
          <a:lstStyle/>
          <a:p>
            <a:pPr eaLnBrk="0" hangingPunct="0"/>
            <a:r>
              <a:rPr lang="en-US" altLang="en-US" sz="2400" b="1">
                <a:cs typeface="Arial" charset="0"/>
              </a:rPr>
              <a:t>MIH</a:t>
            </a:r>
          </a:p>
        </p:txBody>
      </p:sp>
      <p:sp>
        <p:nvSpPr>
          <p:cNvPr id="216093" name="Text Box 29"/>
          <p:cNvSpPr txBox="1">
            <a:spLocks noChangeArrowheads="1"/>
          </p:cNvSpPr>
          <p:nvPr/>
        </p:nvSpPr>
        <p:spPr bwMode="auto">
          <a:xfrm>
            <a:off x="4319412" y="2205038"/>
            <a:ext cx="3232039" cy="461665"/>
          </a:xfrm>
          <a:prstGeom prst="rect">
            <a:avLst/>
          </a:prstGeom>
          <a:solidFill>
            <a:schemeClr val="bg1"/>
          </a:solidFill>
          <a:ln w="9525">
            <a:noFill/>
            <a:miter lim="800000"/>
            <a:headEnd/>
            <a:tailEnd/>
          </a:ln>
          <a:effectLst/>
        </p:spPr>
        <p:txBody>
          <a:bodyPr wrap="none">
            <a:spAutoFit/>
          </a:bodyPr>
          <a:lstStyle/>
          <a:p>
            <a:r>
              <a:rPr lang="en-US" sz="2400">
                <a:solidFill>
                  <a:srgbClr val="000066"/>
                </a:solidFill>
                <a:cs typeface="Arial" charset="0"/>
              </a:rPr>
              <a:t>NO TESTOSTERONE</a:t>
            </a:r>
            <a:endParaRPr lang="el-GR" sz="2400">
              <a:solidFill>
                <a:srgbClr val="000066"/>
              </a:solidFill>
              <a:cs typeface="Arial" charset="0"/>
            </a:endParaRPr>
          </a:p>
        </p:txBody>
      </p:sp>
      <p:sp>
        <p:nvSpPr>
          <p:cNvPr id="216094" name="Text Box 30"/>
          <p:cNvSpPr txBox="1">
            <a:spLocks noChangeArrowheads="1"/>
          </p:cNvSpPr>
          <p:nvPr/>
        </p:nvSpPr>
        <p:spPr bwMode="auto">
          <a:xfrm>
            <a:off x="1312334" y="620713"/>
            <a:ext cx="1295547" cy="461665"/>
          </a:xfrm>
          <a:prstGeom prst="rect">
            <a:avLst/>
          </a:prstGeom>
          <a:solidFill>
            <a:schemeClr val="bg1"/>
          </a:solidFill>
          <a:ln w="9525">
            <a:noFill/>
            <a:miter lim="800000"/>
            <a:headEnd/>
            <a:tailEnd/>
          </a:ln>
          <a:effectLst/>
        </p:spPr>
        <p:txBody>
          <a:bodyPr wrap="none">
            <a:spAutoFit/>
          </a:bodyPr>
          <a:lstStyle/>
          <a:p>
            <a:pPr eaLnBrk="0" hangingPunct="0"/>
            <a:r>
              <a:rPr lang="en-US" altLang="en-US" sz="2400" b="1">
                <a:cs typeface="Arial" charset="0"/>
              </a:rPr>
              <a:t>NO MIH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23" presetClass="entr" presetSubtype="288" fill="hold" grpId="0" nodeType="afterEffect">
                                  <p:stCondLst>
                                    <p:cond delay="0"/>
                                  </p:stCondLst>
                                  <p:childTnLst>
                                    <p:set>
                                      <p:cBhvr>
                                        <p:cTn id="11" dur="1" fill="hold">
                                          <p:stCondLst>
                                            <p:cond delay="0"/>
                                          </p:stCondLst>
                                        </p:cTn>
                                        <p:tgtEl>
                                          <p:spTgt spid="216080"/>
                                        </p:tgtEl>
                                        <p:attrNameLst>
                                          <p:attrName>style.visibility</p:attrName>
                                        </p:attrNameLst>
                                      </p:cBhvr>
                                      <p:to>
                                        <p:strVal val="visible"/>
                                      </p:to>
                                    </p:set>
                                    <p:anim calcmode="lin" valueType="num">
                                      <p:cBhvr>
                                        <p:cTn id="12" dur="500" fill="hold"/>
                                        <p:tgtEl>
                                          <p:spTgt spid="216080"/>
                                        </p:tgtEl>
                                        <p:attrNameLst>
                                          <p:attrName>ppt_w</p:attrName>
                                        </p:attrNameLst>
                                      </p:cBhvr>
                                      <p:tavLst>
                                        <p:tav tm="0">
                                          <p:val>
                                            <p:strVal val="4/3*#ppt_w"/>
                                          </p:val>
                                        </p:tav>
                                        <p:tav tm="100000">
                                          <p:val>
                                            <p:strVal val="#ppt_w"/>
                                          </p:val>
                                        </p:tav>
                                      </p:tavLst>
                                    </p:anim>
                                    <p:anim calcmode="lin" valueType="num">
                                      <p:cBhvr>
                                        <p:cTn id="13" dur="500" fill="hold"/>
                                        <p:tgtEl>
                                          <p:spTgt spid="216080"/>
                                        </p:tgtEl>
                                        <p:attrNameLst>
                                          <p:attrName>ppt_h</p:attrName>
                                        </p:attrNameLst>
                                      </p:cBhvr>
                                      <p:tavLst>
                                        <p:tav tm="0">
                                          <p:val>
                                            <p:strVal val="4/3*#ppt_h"/>
                                          </p:val>
                                        </p:tav>
                                        <p:tav tm="100000">
                                          <p:val>
                                            <p:strVal val="#ppt_h"/>
                                          </p:val>
                                        </p:tav>
                                      </p:tavLst>
                                    </p:anim>
                                  </p:childTnLst>
                                  <p:subTnLst>
                                    <p:set>
                                      <p:cBhvr override="childStyle">
                                        <p:cTn dur="1" fill="hold" display="0" masterRel="sameClick" afterEffect="1">
                                          <p:stCondLst>
                                            <p:cond evt="end" delay="0">
                                              <p:tn val="10"/>
                                            </p:cond>
                                          </p:stCondLst>
                                        </p:cTn>
                                        <p:tgtEl>
                                          <p:spTgt spid="216080"/>
                                        </p:tgtEl>
                                        <p:attrNameLst>
                                          <p:attrName>style.visibility</p:attrName>
                                        </p:attrNameLst>
                                      </p:cBhvr>
                                      <p:to>
                                        <p:strVal val="hidden"/>
                                      </p:to>
                                    </p:set>
                                  </p:subTnLst>
                                </p:cTn>
                              </p:par>
                            </p:childTnLst>
                          </p:cTn>
                        </p:par>
                        <p:par>
                          <p:cTn id="14" fill="hold">
                            <p:stCondLst>
                              <p:cond delay="1000"/>
                            </p:stCondLst>
                            <p:childTnLst>
                              <p:par>
                                <p:cTn id="15" presetID="23" presetClass="entr" presetSubtype="288" fill="hold" grpId="0" nodeType="afterEffect">
                                  <p:stCondLst>
                                    <p:cond delay="0"/>
                                  </p:stCondLst>
                                  <p:childTnLst>
                                    <p:set>
                                      <p:cBhvr>
                                        <p:cTn id="16" dur="1" fill="hold">
                                          <p:stCondLst>
                                            <p:cond delay="0"/>
                                          </p:stCondLst>
                                        </p:cTn>
                                        <p:tgtEl>
                                          <p:spTgt spid="216081"/>
                                        </p:tgtEl>
                                        <p:attrNameLst>
                                          <p:attrName>style.visibility</p:attrName>
                                        </p:attrNameLst>
                                      </p:cBhvr>
                                      <p:to>
                                        <p:strVal val="visible"/>
                                      </p:to>
                                    </p:set>
                                    <p:anim calcmode="lin" valueType="num">
                                      <p:cBhvr>
                                        <p:cTn id="17" dur="500" fill="hold"/>
                                        <p:tgtEl>
                                          <p:spTgt spid="216081"/>
                                        </p:tgtEl>
                                        <p:attrNameLst>
                                          <p:attrName>ppt_w</p:attrName>
                                        </p:attrNameLst>
                                      </p:cBhvr>
                                      <p:tavLst>
                                        <p:tav tm="0">
                                          <p:val>
                                            <p:strVal val="4/3*#ppt_w"/>
                                          </p:val>
                                        </p:tav>
                                        <p:tav tm="100000">
                                          <p:val>
                                            <p:strVal val="#ppt_w"/>
                                          </p:val>
                                        </p:tav>
                                      </p:tavLst>
                                    </p:anim>
                                    <p:anim calcmode="lin" valueType="num">
                                      <p:cBhvr>
                                        <p:cTn id="18" dur="500" fill="hold"/>
                                        <p:tgtEl>
                                          <p:spTgt spid="216081"/>
                                        </p:tgtEl>
                                        <p:attrNameLst>
                                          <p:attrName>ppt_h</p:attrName>
                                        </p:attrNameLst>
                                      </p:cBhvr>
                                      <p:tavLst>
                                        <p:tav tm="0">
                                          <p:val>
                                            <p:strVal val="4/3*#ppt_h"/>
                                          </p:val>
                                        </p:tav>
                                        <p:tav tm="100000">
                                          <p:val>
                                            <p:strVal val="#ppt_h"/>
                                          </p:val>
                                        </p:tav>
                                      </p:tavLst>
                                    </p:anim>
                                  </p:childTnLst>
                                  <p:subTnLst>
                                    <p:set>
                                      <p:cBhvr override="childStyle">
                                        <p:cTn dur="1" fill="hold" display="0" masterRel="sameClick" afterEffect="1">
                                          <p:stCondLst>
                                            <p:cond evt="end" delay="0">
                                              <p:tn val="15"/>
                                            </p:cond>
                                          </p:stCondLst>
                                        </p:cTn>
                                        <p:tgtEl>
                                          <p:spTgt spid="216081"/>
                                        </p:tgtEl>
                                        <p:attrNameLst>
                                          <p:attrName>style.visibility</p:attrName>
                                        </p:attrNameLst>
                                      </p:cBhvr>
                                      <p:to>
                                        <p:strVal val="hidden"/>
                                      </p:to>
                                    </p:set>
                                  </p:subTnLst>
                                </p:cTn>
                              </p:par>
                            </p:childTnLst>
                          </p:cTn>
                        </p:par>
                        <p:par>
                          <p:cTn id="19" fill="hold">
                            <p:stCondLst>
                              <p:cond delay="1500"/>
                            </p:stCondLst>
                            <p:childTnLst>
                              <p:par>
                                <p:cTn id="20" presetID="23" presetClass="entr" presetSubtype="288" fill="hold" grpId="0" nodeType="afterEffect">
                                  <p:stCondLst>
                                    <p:cond delay="0"/>
                                  </p:stCondLst>
                                  <p:childTnLst>
                                    <p:set>
                                      <p:cBhvr>
                                        <p:cTn id="21" dur="1" fill="hold">
                                          <p:stCondLst>
                                            <p:cond delay="0"/>
                                          </p:stCondLst>
                                        </p:cTn>
                                        <p:tgtEl>
                                          <p:spTgt spid="216082"/>
                                        </p:tgtEl>
                                        <p:attrNameLst>
                                          <p:attrName>style.visibility</p:attrName>
                                        </p:attrNameLst>
                                      </p:cBhvr>
                                      <p:to>
                                        <p:strVal val="visible"/>
                                      </p:to>
                                    </p:set>
                                    <p:anim calcmode="lin" valueType="num">
                                      <p:cBhvr>
                                        <p:cTn id="22" dur="500" fill="hold"/>
                                        <p:tgtEl>
                                          <p:spTgt spid="216082"/>
                                        </p:tgtEl>
                                        <p:attrNameLst>
                                          <p:attrName>ppt_w</p:attrName>
                                        </p:attrNameLst>
                                      </p:cBhvr>
                                      <p:tavLst>
                                        <p:tav tm="0">
                                          <p:val>
                                            <p:strVal val="4/3*#ppt_w"/>
                                          </p:val>
                                        </p:tav>
                                        <p:tav tm="100000">
                                          <p:val>
                                            <p:strVal val="#ppt_w"/>
                                          </p:val>
                                        </p:tav>
                                      </p:tavLst>
                                    </p:anim>
                                    <p:anim calcmode="lin" valueType="num">
                                      <p:cBhvr>
                                        <p:cTn id="23" dur="500" fill="hold"/>
                                        <p:tgtEl>
                                          <p:spTgt spid="216082"/>
                                        </p:tgtEl>
                                        <p:attrNameLst>
                                          <p:attrName>ppt_h</p:attrName>
                                        </p:attrNameLst>
                                      </p:cBhvr>
                                      <p:tavLst>
                                        <p:tav tm="0">
                                          <p:val>
                                            <p:strVal val="4/3*#ppt_h"/>
                                          </p:val>
                                        </p:tav>
                                        <p:tav tm="100000">
                                          <p:val>
                                            <p:strVal val="#ppt_h"/>
                                          </p:val>
                                        </p:tav>
                                      </p:tavLst>
                                    </p:anim>
                                  </p:childTnLst>
                                  <p:subTnLst>
                                    <p:set>
                                      <p:cBhvr override="childStyle">
                                        <p:cTn dur="1" fill="hold" display="0" masterRel="sameClick" afterEffect="1">
                                          <p:stCondLst>
                                            <p:cond evt="end" delay="0">
                                              <p:tn val="20"/>
                                            </p:cond>
                                          </p:stCondLst>
                                        </p:cTn>
                                        <p:tgtEl>
                                          <p:spTgt spid="216082"/>
                                        </p:tgtEl>
                                        <p:attrNameLst>
                                          <p:attrName>style.visibility</p:attrName>
                                        </p:attrNameLst>
                                      </p:cBhvr>
                                      <p:to>
                                        <p:strVal val="hidden"/>
                                      </p:to>
                                    </p:set>
                                  </p:subTnLst>
                                </p:cTn>
                              </p:par>
                            </p:childTnLst>
                          </p:cTn>
                        </p:par>
                        <p:par>
                          <p:cTn id="24" fill="hold">
                            <p:stCondLst>
                              <p:cond delay="2000"/>
                            </p:stCondLst>
                            <p:childTnLst>
                              <p:par>
                                <p:cTn id="25" presetID="23" presetClass="entr" presetSubtype="288" fill="hold" grpId="0" nodeType="afterEffect">
                                  <p:stCondLst>
                                    <p:cond delay="0"/>
                                  </p:stCondLst>
                                  <p:childTnLst>
                                    <p:set>
                                      <p:cBhvr>
                                        <p:cTn id="26" dur="1" fill="hold">
                                          <p:stCondLst>
                                            <p:cond delay="0"/>
                                          </p:stCondLst>
                                        </p:cTn>
                                        <p:tgtEl>
                                          <p:spTgt spid="216089"/>
                                        </p:tgtEl>
                                        <p:attrNameLst>
                                          <p:attrName>style.visibility</p:attrName>
                                        </p:attrNameLst>
                                      </p:cBhvr>
                                      <p:to>
                                        <p:strVal val="visible"/>
                                      </p:to>
                                    </p:set>
                                    <p:anim calcmode="lin" valueType="num">
                                      <p:cBhvr>
                                        <p:cTn id="27" dur="500" fill="hold"/>
                                        <p:tgtEl>
                                          <p:spTgt spid="216089"/>
                                        </p:tgtEl>
                                        <p:attrNameLst>
                                          <p:attrName>ppt_w</p:attrName>
                                        </p:attrNameLst>
                                      </p:cBhvr>
                                      <p:tavLst>
                                        <p:tav tm="0">
                                          <p:val>
                                            <p:strVal val="4/3*#ppt_w"/>
                                          </p:val>
                                        </p:tav>
                                        <p:tav tm="100000">
                                          <p:val>
                                            <p:strVal val="#ppt_w"/>
                                          </p:val>
                                        </p:tav>
                                      </p:tavLst>
                                    </p:anim>
                                    <p:anim calcmode="lin" valueType="num">
                                      <p:cBhvr>
                                        <p:cTn id="28" dur="500" fill="hold"/>
                                        <p:tgtEl>
                                          <p:spTgt spid="216089"/>
                                        </p:tgtEl>
                                        <p:attrNameLst>
                                          <p:attrName>ppt_h</p:attrName>
                                        </p:attrNameLst>
                                      </p:cBhvr>
                                      <p:tavLst>
                                        <p:tav tm="0">
                                          <p:val>
                                            <p:strVal val="4/3*#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2/3*#ppt_w"/>
                                          </p:val>
                                        </p:tav>
                                        <p:tav tm="100000">
                                          <p:val>
                                            <p:strVal val="#ppt_w"/>
                                          </p:val>
                                        </p:tav>
                                      </p:tavLst>
                                    </p:anim>
                                    <p:anim calcmode="lin" valueType="num">
                                      <p:cBhvr>
                                        <p:cTn id="34" dur="500" fill="hold"/>
                                        <p:tgtEl>
                                          <p:spTgt spid="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0" grpId="0" animBg="1"/>
      <p:bldP spid="216081" grpId="0" animBg="1"/>
      <p:bldP spid="216082" grpId="0" animBg="1"/>
      <p:bldP spid="2160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5"/>
          <p:cNvSpPr>
            <a:spLocks noChangeArrowheads="1"/>
          </p:cNvSpPr>
          <p:nvPr/>
        </p:nvSpPr>
        <p:spPr bwMode="auto">
          <a:xfrm>
            <a:off x="67733" y="839788"/>
            <a:ext cx="8060267" cy="563562"/>
          </a:xfrm>
          <a:prstGeom prst="rect">
            <a:avLst/>
          </a:prstGeom>
          <a:solidFill>
            <a:srgbClr val="8651FD"/>
          </a:solidFill>
          <a:ln w="9525">
            <a:noFill/>
            <a:miter lim="800000"/>
            <a:headEnd/>
            <a:tailEnd/>
          </a:ln>
          <a:effectLst/>
        </p:spPr>
        <p:txBody>
          <a:bodyPr/>
          <a:lstStyle/>
          <a:p>
            <a:pPr marL="342900" indent="-342900" algn="ctr">
              <a:lnSpc>
                <a:spcPct val="95000"/>
              </a:lnSpc>
              <a:spcBef>
                <a:spcPct val="20000"/>
              </a:spcBef>
              <a:buClr>
                <a:srgbClr val="FF3399"/>
              </a:buClr>
              <a:buFont typeface="Wingdings 2" pitchFamily="18" charset="2"/>
              <a:buNone/>
            </a:pPr>
            <a:endParaRPr lang="el-GR" sz="2800" b="1">
              <a:solidFill>
                <a:schemeClr val="bg1"/>
              </a:solidFill>
            </a:endParaRPr>
          </a:p>
        </p:txBody>
      </p:sp>
      <p:pic>
        <p:nvPicPr>
          <p:cNvPr id="82951" name="Picture 7" descr="2"/>
          <p:cNvPicPr>
            <a:picLocks noChangeAspect="1" noChangeArrowheads="1"/>
          </p:cNvPicPr>
          <p:nvPr/>
        </p:nvPicPr>
        <p:blipFill>
          <a:blip r:embed="rId2" cstate="print"/>
          <a:srcRect t="4832" b="9665"/>
          <a:stretch>
            <a:fillRect/>
          </a:stretch>
        </p:blipFill>
        <p:spPr bwMode="auto">
          <a:xfrm>
            <a:off x="795867" y="1522414"/>
            <a:ext cx="5422900" cy="5335587"/>
          </a:xfrm>
          <a:prstGeom prst="rect">
            <a:avLst/>
          </a:prstGeom>
          <a:noFill/>
        </p:spPr>
      </p:pic>
      <p:sp>
        <p:nvSpPr>
          <p:cNvPr id="82952" name="Text Box 8"/>
          <p:cNvSpPr txBox="1">
            <a:spLocks noChangeArrowheads="1"/>
          </p:cNvSpPr>
          <p:nvPr/>
        </p:nvSpPr>
        <p:spPr bwMode="auto">
          <a:xfrm>
            <a:off x="6382457" y="2924175"/>
            <a:ext cx="3085333" cy="1384995"/>
          </a:xfrm>
          <a:prstGeom prst="rect">
            <a:avLst/>
          </a:prstGeom>
          <a:solidFill>
            <a:srgbClr val="8651FD"/>
          </a:solidFill>
          <a:ln w="9525">
            <a:noFill/>
            <a:miter lim="800000"/>
            <a:headEnd/>
            <a:tailEnd/>
          </a:ln>
          <a:effectLst/>
        </p:spPr>
        <p:txBody>
          <a:bodyPr wrap="none">
            <a:spAutoFit/>
          </a:bodyPr>
          <a:lstStyle/>
          <a:p>
            <a:pPr algn="ctr"/>
            <a:r>
              <a:rPr lang="el-GR" sz="2800" b="1">
                <a:solidFill>
                  <a:schemeClr val="bg1"/>
                </a:solidFill>
              </a:rPr>
              <a:t>Υποστροφή των </a:t>
            </a:r>
          </a:p>
          <a:p>
            <a:pPr algn="ctr"/>
            <a:r>
              <a:rPr lang="el-GR" sz="2800" b="1">
                <a:solidFill>
                  <a:schemeClr val="bg1"/>
                </a:solidFill>
              </a:rPr>
              <a:t>πόρων </a:t>
            </a:r>
          </a:p>
          <a:p>
            <a:pPr algn="ctr"/>
            <a:r>
              <a:rPr lang="el-GR" sz="2800" b="1">
                <a:solidFill>
                  <a:schemeClr val="bg1"/>
                </a:solidFill>
              </a:rPr>
              <a:t>του </a:t>
            </a:r>
            <a:r>
              <a:rPr lang="en-US" sz="2800" b="1">
                <a:solidFill>
                  <a:schemeClr val="bg1"/>
                </a:solidFill>
              </a:rPr>
              <a:t>Muller</a:t>
            </a:r>
            <a:endParaRPr lang="el-GR" sz="2800" b="1">
              <a:solidFill>
                <a:schemeClr val="bg1"/>
              </a:solidFill>
            </a:endParaRPr>
          </a:p>
        </p:txBody>
      </p:sp>
      <p:sp>
        <p:nvSpPr>
          <p:cNvPr id="82955" name="Rectangle 11"/>
          <p:cNvSpPr>
            <a:spLocks noChangeArrowheads="1"/>
          </p:cNvSpPr>
          <p:nvPr/>
        </p:nvSpPr>
        <p:spPr bwMode="auto">
          <a:xfrm>
            <a:off x="1179690" y="260350"/>
            <a:ext cx="6235700" cy="381000"/>
          </a:xfrm>
          <a:prstGeom prst="rect">
            <a:avLst/>
          </a:prstGeom>
          <a:solidFill>
            <a:srgbClr val="8651FD"/>
          </a:solidFill>
          <a:ln w="9525">
            <a:noFill/>
            <a:miter lim="800000"/>
            <a:headEnd/>
            <a:tailEnd/>
          </a:ln>
          <a:effectLst/>
        </p:spPr>
        <p:txBody>
          <a:bodyPr anchor="ctr"/>
          <a:lstStyle/>
          <a:p>
            <a:pPr algn="ctr"/>
            <a:r>
              <a:rPr lang="el-GR" sz="3200" b="1">
                <a:solidFill>
                  <a:schemeClr val="bg1"/>
                </a:solidFill>
                <a:effectLst>
                  <a:outerShdw blurRad="38100" dist="38100" dir="2700000" algn="tl">
                    <a:srgbClr val="000000"/>
                  </a:outerShdw>
                </a:effectLst>
              </a:rPr>
              <a:t>ΔΙΑΦΟΡΟΠΟΙΗΣΗ ΤΟΥ ΟΡΧΙ</a:t>
            </a:r>
            <a:endParaRPr lang="el-GR" sz="2800" b="1">
              <a:solidFill>
                <a:schemeClr val="bg1"/>
              </a:solidFill>
              <a:effectLst>
                <a:outerShdw blurRad="38100" dist="38100" dir="2700000" algn="tl">
                  <a:srgbClr val="000000"/>
                </a:outerShdw>
              </a:effectLst>
            </a:endParaRPr>
          </a:p>
        </p:txBody>
      </p:sp>
      <p:sp>
        <p:nvSpPr>
          <p:cNvPr id="82956" name="Rectangle 12"/>
          <p:cNvSpPr>
            <a:spLocks noChangeArrowheads="1"/>
          </p:cNvSpPr>
          <p:nvPr/>
        </p:nvSpPr>
        <p:spPr bwMode="auto">
          <a:xfrm>
            <a:off x="283634" y="836613"/>
            <a:ext cx="8060267" cy="563562"/>
          </a:xfrm>
          <a:prstGeom prst="rect">
            <a:avLst/>
          </a:prstGeom>
          <a:noFill/>
          <a:ln w="9525">
            <a:noFill/>
            <a:miter lim="800000"/>
            <a:headEnd/>
            <a:tailEnd/>
          </a:ln>
          <a:effectLst/>
        </p:spPr>
        <p:txBody>
          <a:bodyPr/>
          <a:lstStyle/>
          <a:p>
            <a:pPr marL="342900" indent="-342900" algn="ctr">
              <a:lnSpc>
                <a:spcPct val="95000"/>
              </a:lnSpc>
              <a:spcBef>
                <a:spcPct val="20000"/>
              </a:spcBef>
              <a:buClr>
                <a:srgbClr val="FF3399"/>
              </a:buClr>
              <a:buFont typeface="Wingdings 2" pitchFamily="18" charset="2"/>
              <a:buNone/>
            </a:pPr>
            <a:r>
              <a:rPr lang="el-GR" sz="2800" b="1">
                <a:solidFill>
                  <a:schemeClr val="bg1"/>
                </a:solidFill>
                <a:effectLst>
                  <a:outerShdw blurRad="38100" dist="38100" dir="2700000" algn="tl">
                    <a:srgbClr val="000000"/>
                  </a:outerShdw>
                </a:effectLst>
              </a:rPr>
              <a:t>Εμφάνιση κυττάρων</a:t>
            </a:r>
            <a:r>
              <a:rPr lang="en-US" sz="2800" b="1">
                <a:solidFill>
                  <a:schemeClr val="bg1"/>
                </a:solidFill>
                <a:effectLst>
                  <a:outerShdw blurRad="38100" dist="38100" dir="2700000" algn="tl">
                    <a:srgbClr val="000000"/>
                  </a:outerShdw>
                </a:effectLst>
              </a:rPr>
              <a:t> Sertoli</a:t>
            </a:r>
            <a:r>
              <a:rPr lang="el-GR" sz="2800" b="1">
                <a:solidFill>
                  <a:schemeClr val="bg1"/>
                </a:solidFill>
                <a:effectLst>
                  <a:outerShdw blurRad="38100" dist="38100" dir="2700000" algn="tl">
                    <a:srgbClr val="000000"/>
                  </a:outerShdw>
                </a:effectLst>
              </a:rPr>
              <a:t> 7</a:t>
            </a:r>
            <a:r>
              <a:rPr lang="el-GR" sz="2800" b="1" baseline="30000">
                <a:solidFill>
                  <a:schemeClr val="bg1"/>
                </a:solidFill>
                <a:effectLst>
                  <a:outerShdw blurRad="38100" dist="38100" dir="2700000" algn="tl">
                    <a:srgbClr val="000000"/>
                  </a:outerShdw>
                </a:effectLst>
              </a:rPr>
              <a:t>η</a:t>
            </a:r>
            <a:r>
              <a:rPr lang="el-GR" sz="2800" b="1">
                <a:solidFill>
                  <a:schemeClr val="bg1"/>
                </a:solidFill>
                <a:effectLst>
                  <a:outerShdw blurRad="38100" dist="38100" dir="2700000" algn="tl">
                    <a:srgbClr val="000000"/>
                  </a:outerShdw>
                </a:effectLst>
              </a:rPr>
              <a:t> εμβρυϊκή εβδομάδα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5" name="Picture 7" descr="3"/>
          <p:cNvPicPr>
            <a:picLocks noChangeAspect="1" noChangeArrowheads="1"/>
          </p:cNvPicPr>
          <p:nvPr/>
        </p:nvPicPr>
        <p:blipFill>
          <a:blip r:embed="rId2" cstate="print"/>
          <a:srcRect t="3087" b="4013"/>
          <a:stretch>
            <a:fillRect/>
          </a:stretch>
        </p:blipFill>
        <p:spPr bwMode="auto">
          <a:xfrm>
            <a:off x="1371600" y="1628776"/>
            <a:ext cx="6400800" cy="4968875"/>
          </a:xfrm>
          <a:prstGeom prst="rect">
            <a:avLst/>
          </a:prstGeom>
          <a:noFill/>
        </p:spPr>
      </p:pic>
      <p:sp>
        <p:nvSpPr>
          <p:cNvPr id="83976" name="Text Box 8"/>
          <p:cNvSpPr txBox="1">
            <a:spLocks noChangeArrowheads="1"/>
          </p:cNvSpPr>
          <p:nvPr/>
        </p:nvSpPr>
        <p:spPr bwMode="auto">
          <a:xfrm>
            <a:off x="5404556" y="2349501"/>
            <a:ext cx="2600584" cy="523220"/>
          </a:xfrm>
          <a:prstGeom prst="rect">
            <a:avLst/>
          </a:prstGeom>
          <a:solidFill>
            <a:srgbClr val="8651FD"/>
          </a:solidFill>
          <a:ln w="9525">
            <a:noFill/>
            <a:miter lim="800000"/>
            <a:headEnd/>
            <a:tailEnd/>
          </a:ln>
          <a:effectLst/>
        </p:spPr>
        <p:txBody>
          <a:bodyPr wrap="none">
            <a:spAutoFit/>
          </a:bodyPr>
          <a:lstStyle/>
          <a:p>
            <a:r>
              <a:rPr lang="el-GR" sz="2800" b="1">
                <a:solidFill>
                  <a:schemeClr val="bg1"/>
                </a:solidFill>
              </a:rPr>
              <a:t>Τεστοστερόνη</a:t>
            </a:r>
          </a:p>
        </p:txBody>
      </p:sp>
      <p:sp>
        <p:nvSpPr>
          <p:cNvPr id="83977" name="Text Box 9"/>
          <p:cNvSpPr txBox="1">
            <a:spLocks noChangeArrowheads="1"/>
          </p:cNvSpPr>
          <p:nvPr/>
        </p:nvSpPr>
        <p:spPr bwMode="auto">
          <a:xfrm>
            <a:off x="5212645" y="3357563"/>
            <a:ext cx="3389069" cy="954107"/>
          </a:xfrm>
          <a:prstGeom prst="rect">
            <a:avLst/>
          </a:prstGeom>
          <a:solidFill>
            <a:srgbClr val="8651FD"/>
          </a:solidFill>
          <a:ln w="9525">
            <a:noFill/>
            <a:miter lim="800000"/>
            <a:headEnd/>
            <a:tailEnd/>
          </a:ln>
          <a:effectLst/>
        </p:spPr>
        <p:txBody>
          <a:bodyPr wrap="none">
            <a:spAutoFit/>
          </a:bodyPr>
          <a:lstStyle/>
          <a:p>
            <a:pPr algn="ctr"/>
            <a:r>
              <a:rPr lang="el-GR" sz="2800" b="1">
                <a:solidFill>
                  <a:schemeClr val="bg1"/>
                </a:solidFill>
              </a:rPr>
              <a:t>Παραμονή πόρων </a:t>
            </a:r>
          </a:p>
          <a:p>
            <a:pPr algn="ctr"/>
            <a:r>
              <a:rPr lang="el-GR" sz="2800" b="1">
                <a:solidFill>
                  <a:schemeClr val="bg1"/>
                </a:solidFill>
              </a:rPr>
              <a:t>του </a:t>
            </a:r>
            <a:r>
              <a:rPr lang="en-US" sz="2800" b="1">
                <a:solidFill>
                  <a:schemeClr val="bg1"/>
                </a:solidFill>
              </a:rPr>
              <a:t>Wolff</a:t>
            </a:r>
            <a:endParaRPr lang="el-GR" sz="2800" b="1">
              <a:solidFill>
                <a:schemeClr val="bg1"/>
              </a:solidFill>
            </a:endParaRPr>
          </a:p>
        </p:txBody>
      </p:sp>
      <p:sp>
        <p:nvSpPr>
          <p:cNvPr id="83978" name="Text Box 10"/>
          <p:cNvSpPr txBox="1">
            <a:spLocks noChangeArrowheads="1"/>
          </p:cNvSpPr>
          <p:nvPr/>
        </p:nvSpPr>
        <p:spPr bwMode="auto">
          <a:xfrm>
            <a:off x="5020734" y="5013326"/>
            <a:ext cx="3136900" cy="1800225"/>
          </a:xfrm>
          <a:prstGeom prst="rect">
            <a:avLst/>
          </a:prstGeom>
          <a:solidFill>
            <a:srgbClr val="8651FD"/>
          </a:solidFill>
          <a:ln w="9525">
            <a:noFill/>
            <a:miter lim="800000"/>
            <a:headEnd/>
            <a:tailEnd/>
          </a:ln>
          <a:effectLst/>
        </p:spPr>
        <p:txBody>
          <a:bodyPr>
            <a:spAutoFit/>
          </a:bodyPr>
          <a:lstStyle/>
          <a:p>
            <a:pPr algn="ctr"/>
            <a:r>
              <a:rPr lang="en-US" sz="2800" b="1">
                <a:solidFill>
                  <a:schemeClr val="bg1"/>
                </a:solidFill>
              </a:rPr>
              <a:t>DHT</a:t>
            </a:r>
          </a:p>
          <a:p>
            <a:pPr algn="ctr"/>
            <a:r>
              <a:rPr lang="el-GR" sz="2800" b="1">
                <a:solidFill>
                  <a:schemeClr val="bg1"/>
                </a:solidFill>
              </a:rPr>
              <a:t>Αρρενοποίηση έξω γεννητικών οργάνων</a:t>
            </a:r>
          </a:p>
        </p:txBody>
      </p:sp>
      <p:sp>
        <p:nvSpPr>
          <p:cNvPr id="83981" name="Rectangle 13"/>
          <p:cNvSpPr>
            <a:spLocks noChangeArrowheads="1"/>
          </p:cNvSpPr>
          <p:nvPr/>
        </p:nvSpPr>
        <p:spPr bwMode="auto">
          <a:xfrm>
            <a:off x="67733" y="839788"/>
            <a:ext cx="8060267" cy="563562"/>
          </a:xfrm>
          <a:prstGeom prst="rect">
            <a:avLst/>
          </a:prstGeom>
          <a:solidFill>
            <a:srgbClr val="8651FD"/>
          </a:solidFill>
          <a:ln w="9525">
            <a:noFill/>
            <a:miter lim="800000"/>
            <a:headEnd/>
            <a:tailEnd/>
          </a:ln>
          <a:effectLst/>
        </p:spPr>
        <p:txBody>
          <a:bodyPr/>
          <a:lstStyle/>
          <a:p>
            <a:pPr marL="342900" indent="-342900" algn="ctr">
              <a:lnSpc>
                <a:spcPct val="95000"/>
              </a:lnSpc>
              <a:spcBef>
                <a:spcPct val="20000"/>
              </a:spcBef>
              <a:buClr>
                <a:srgbClr val="FF3399"/>
              </a:buClr>
              <a:buFont typeface="Wingdings 2" pitchFamily="18" charset="2"/>
              <a:buNone/>
            </a:pPr>
            <a:r>
              <a:rPr lang="el-GR" sz="2400" b="1">
                <a:solidFill>
                  <a:schemeClr val="bg1"/>
                </a:solidFill>
                <a:effectLst>
                  <a:outerShdw blurRad="38100" dist="38100" dir="2700000" algn="tl">
                    <a:srgbClr val="000000"/>
                  </a:outerShdw>
                </a:effectLst>
              </a:rPr>
              <a:t>Εμφάνιση κυττάρων</a:t>
            </a:r>
            <a:r>
              <a:rPr lang="en-US" sz="2400" b="1">
                <a:solidFill>
                  <a:schemeClr val="bg1"/>
                </a:solidFill>
                <a:effectLst>
                  <a:outerShdw blurRad="38100" dist="38100" dir="2700000" algn="tl">
                    <a:srgbClr val="000000"/>
                  </a:outerShdw>
                </a:effectLst>
              </a:rPr>
              <a:t> Leydig</a:t>
            </a:r>
            <a:r>
              <a:rPr lang="el-GR" sz="2400" b="1">
                <a:solidFill>
                  <a:schemeClr val="bg1"/>
                </a:solidFill>
                <a:effectLst>
                  <a:outerShdw blurRad="38100" dist="38100" dir="2700000" algn="tl">
                    <a:srgbClr val="000000"/>
                  </a:outerShdw>
                </a:effectLst>
              </a:rPr>
              <a:t> 8</a:t>
            </a:r>
            <a:r>
              <a:rPr lang="el-GR" sz="2400" b="1" baseline="30000">
                <a:solidFill>
                  <a:schemeClr val="bg1"/>
                </a:solidFill>
                <a:effectLst>
                  <a:outerShdw blurRad="38100" dist="38100" dir="2700000" algn="tl">
                    <a:srgbClr val="000000"/>
                  </a:outerShdw>
                </a:effectLst>
              </a:rPr>
              <a:t>η </a:t>
            </a:r>
            <a:r>
              <a:rPr lang="el-GR" sz="2400" b="1">
                <a:solidFill>
                  <a:schemeClr val="bg1"/>
                </a:solidFill>
                <a:effectLst>
                  <a:outerShdw blurRad="38100" dist="38100" dir="2700000" algn="tl">
                    <a:srgbClr val="000000"/>
                  </a:outerShdw>
                </a:effectLst>
              </a:rPr>
              <a:t>– 9</a:t>
            </a:r>
            <a:r>
              <a:rPr lang="el-GR" sz="2400" b="1" baseline="30000">
                <a:solidFill>
                  <a:schemeClr val="bg1"/>
                </a:solidFill>
                <a:effectLst>
                  <a:outerShdw blurRad="38100" dist="38100" dir="2700000" algn="tl">
                    <a:srgbClr val="000000"/>
                  </a:outerShdw>
                </a:effectLst>
              </a:rPr>
              <a:t>η</a:t>
            </a:r>
            <a:r>
              <a:rPr lang="el-GR" sz="2400" b="1">
                <a:solidFill>
                  <a:schemeClr val="bg1"/>
                </a:solidFill>
                <a:effectLst>
                  <a:outerShdw blurRad="38100" dist="38100" dir="2700000" algn="tl">
                    <a:srgbClr val="000000"/>
                  </a:outerShdw>
                </a:effectLst>
              </a:rPr>
              <a:t> εμβρυϊκή εβδομάδα</a:t>
            </a:r>
          </a:p>
        </p:txBody>
      </p:sp>
      <p:sp>
        <p:nvSpPr>
          <p:cNvPr id="83982" name="Rectangle 14"/>
          <p:cNvSpPr>
            <a:spLocks noChangeArrowheads="1"/>
          </p:cNvSpPr>
          <p:nvPr/>
        </p:nvSpPr>
        <p:spPr bwMode="auto">
          <a:xfrm>
            <a:off x="1179690" y="260350"/>
            <a:ext cx="6235700" cy="381000"/>
          </a:xfrm>
          <a:prstGeom prst="rect">
            <a:avLst/>
          </a:prstGeom>
          <a:solidFill>
            <a:srgbClr val="8651FD"/>
          </a:solidFill>
          <a:ln w="9525">
            <a:noFill/>
            <a:miter lim="800000"/>
            <a:headEnd/>
            <a:tailEnd/>
          </a:ln>
          <a:effectLst/>
        </p:spPr>
        <p:txBody>
          <a:bodyPr anchor="ctr"/>
          <a:lstStyle/>
          <a:p>
            <a:pPr algn="ctr"/>
            <a:r>
              <a:rPr lang="el-GR" sz="3200" b="1">
                <a:solidFill>
                  <a:schemeClr val="bg1"/>
                </a:solidFill>
                <a:effectLst>
                  <a:outerShdw blurRad="38100" dist="38100" dir="2700000" algn="tl">
                    <a:srgbClr val="000000"/>
                  </a:outerShdw>
                </a:effectLst>
              </a:rPr>
              <a:t>ΔΙΑΦΟΡΟΠΟΙΗΣΗ ΤΟΥ ΟΡΧΙ</a:t>
            </a:r>
            <a:endParaRPr lang="el-GR" sz="2800" b="1">
              <a:solidFill>
                <a:schemeClr val="bg1"/>
              </a:solidFill>
              <a:effectLst>
                <a:outerShdw blurRad="38100" dist="38100" dir="2700000" algn="tl">
                  <a:srgbClr val="000000"/>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ext Box 3"/>
          <p:cNvSpPr txBox="1">
            <a:spLocks noChangeArrowheads="1"/>
          </p:cNvSpPr>
          <p:nvPr/>
        </p:nvSpPr>
        <p:spPr bwMode="auto">
          <a:xfrm>
            <a:off x="3214678" y="142852"/>
            <a:ext cx="4992511" cy="1200329"/>
          </a:xfrm>
          <a:prstGeom prst="rect">
            <a:avLst/>
          </a:prstGeom>
          <a:solidFill>
            <a:srgbClr val="776FDF"/>
          </a:solidFill>
          <a:ln w="9525">
            <a:noFill/>
            <a:miter lim="800000"/>
            <a:headEnd/>
            <a:tailEnd/>
          </a:ln>
          <a:effectLst/>
        </p:spPr>
        <p:txBody>
          <a:bodyPr>
            <a:spAutoFit/>
          </a:bodyPr>
          <a:lstStyle/>
          <a:p>
            <a:pPr algn="ctr">
              <a:spcBef>
                <a:spcPct val="50000"/>
              </a:spcBef>
            </a:pPr>
            <a:r>
              <a:rPr lang="el-GR" sz="3600" b="1">
                <a:solidFill>
                  <a:schemeClr val="bg1"/>
                </a:solidFill>
              </a:rPr>
              <a:t>Καθορισμός του φύλου</a:t>
            </a:r>
            <a:endParaRPr lang="en-GB" sz="3600" b="1">
              <a:solidFill>
                <a:schemeClr val="bg1"/>
              </a:solidFill>
            </a:endParaRPr>
          </a:p>
        </p:txBody>
      </p:sp>
      <p:sp>
        <p:nvSpPr>
          <p:cNvPr id="204807" name="Text Box 7"/>
          <p:cNvSpPr txBox="1">
            <a:spLocks noChangeArrowheads="1"/>
          </p:cNvSpPr>
          <p:nvPr/>
        </p:nvSpPr>
        <p:spPr bwMode="auto">
          <a:xfrm>
            <a:off x="2908301" y="908050"/>
            <a:ext cx="1107996" cy="523220"/>
          </a:xfrm>
          <a:prstGeom prst="rect">
            <a:avLst/>
          </a:prstGeom>
          <a:solidFill>
            <a:srgbClr val="8651FD"/>
          </a:solidFill>
          <a:ln w="28575">
            <a:solidFill>
              <a:srgbClr val="000066"/>
            </a:solidFill>
            <a:miter lim="800000"/>
            <a:headEnd/>
            <a:tailEnd/>
          </a:ln>
          <a:effectLst/>
        </p:spPr>
        <p:txBody>
          <a:bodyPr wrap="none">
            <a:spAutoFit/>
          </a:bodyPr>
          <a:lstStyle/>
          <a:p>
            <a:r>
              <a:rPr lang="el-GR" sz="2800">
                <a:solidFill>
                  <a:schemeClr val="bg1"/>
                </a:solidFill>
                <a:cs typeface="Arial" charset="0"/>
              </a:rPr>
              <a:t>Όρχις</a:t>
            </a:r>
            <a:endParaRPr lang="en-US" sz="2800">
              <a:solidFill>
                <a:schemeClr val="bg1"/>
              </a:solidFill>
              <a:cs typeface="Arial" charset="0"/>
            </a:endParaRPr>
          </a:p>
        </p:txBody>
      </p:sp>
      <p:sp>
        <p:nvSpPr>
          <p:cNvPr id="204808" name="Text Box 8"/>
          <p:cNvSpPr txBox="1">
            <a:spLocks noChangeArrowheads="1"/>
          </p:cNvSpPr>
          <p:nvPr/>
        </p:nvSpPr>
        <p:spPr bwMode="auto">
          <a:xfrm>
            <a:off x="460022" y="1716089"/>
            <a:ext cx="1093569" cy="461665"/>
          </a:xfrm>
          <a:prstGeom prst="rect">
            <a:avLst/>
          </a:prstGeom>
          <a:solidFill>
            <a:srgbClr val="8651FD"/>
          </a:solidFill>
          <a:ln w="28575">
            <a:solidFill>
              <a:srgbClr val="008000"/>
            </a:solidFill>
            <a:miter lim="800000"/>
            <a:headEnd/>
            <a:tailEnd/>
          </a:ln>
          <a:effectLst/>
        </p:spPr>
        <p:txBody>
          <a:bodyPr wrap="none">
            <a:spAutoFit/>
          </a:bodyPr>
          <a:lstStyle/>
          <a:p>
            <a:r>
              <a:rPr lang="en-US" sz="2400">
                <a:cs typeface="Arial" charset="0"/>
              </a:rPr>
              <a:t>Leydig</a:t>
            </a:r>
          </a:p>
        </p:txBody>
      </p:sp>
      <p:sp>
        <p:nvSpPr>
          <p:cNvPr id="204809" name="Text Box 9"/>
          <p:cNvSpPr txBox="1">
            <a:spLocks noChangeArrowheads="1"/>
          </p:cNvSpPr>
          <p:nvPr/>
        </p:nvSpPr>
        <p:spPr bwMode="auto">
          <a:xfrm>
            <a:off x="270934" y="4495801"/>
            <a:ext cx="1947521" cy="461665"/>
          </a:xfrm>
          <a:prstGeom prst="rect">
            <a:avLst/>
          </a:prstGeom>
          <a:solidFill>
            <a:srgbClr val="8651FD"/>
          </a:solidFill>
          <a:ln w="28575">
            <a:solidFill>
              <a:schemeClr val="tx1"/>
            </a:solidFill>
            <a:miter lim="800000"/>
            <a:headEnd/>
            <a:tailEnd/>
          </a:ln>
          <a:effectLst/>
        </p:spPr>
        <p:txBody>
          <a:bodyPr wrap="none">
            <a:spAutoFit/>
          </a:bodyPr>
          <a:lstStyle/>
          <a:p>
            <a:r>
              <a:rPr lang="en-US" sz="2400">
                <a:cs typeface="Arial" charset="0"/>
              </a:rPr>
              <a:t>Testosterone</a:t>
            </a:r>
          </a:p>
        </p:txBody>
      </p:sp>
      <p:sp>
        <p:nvSpPr>
          <p:cNvPr id="204810" name="Text Box 10"/>
          <p:cNvSpPr txBox="1">
            <a:spLocks noChangeArrowheads="1"/>
          </p:cNvSpPr>
          <p:nvPr/>
        </p:nvSpPr>
        <p:spPr bwMode="auto">
          <a:xfrm>
            <a:off x="338667" y="5943601"/>
            <a:ext cx="2941831" cy="461665"/>
          </a:xfrm>
          <a:prstGeom prst="rect">
            <a:avLst/>
          </a:prstGeom>
          <a:solidFill>
            <a:srgbClr val="8651FD"/>
          </a:solidFill>
          <a:ln w="28575">
            <a:solidFill>
              <a:srgbClr val="008000"/>
            </a:solidFill>
            <a:miter lim="800000"/>
            <a:headEnd/>
            <a:tailEnd/>
          </a:ln>
          <a:effectLst/>
        </p:spPr>
        <p:txBody>
          <a:bodyPr wrap="none">
            <a:spAutoFit/>
          </a:bodyPr>
          <a:lstStyle/>
          <a:p>
            <a:r>
              <a:rPr lang="en-US" sz="2400">
                <a:cs typeface="Arial" charset="0"/>
              </a:rPr>
              <a:t>Dihydrotestosterone</a:t>
            </a:r>
          </a:p>
        </p:txBody>
      </p:sp>
      <p:sp>
        <p:nvSpPr>
          <p:cNvPr id="204811" name="Text Box 11"/>
          <p:cNvSpPr txBox="1">
            <a:spLocks noChangeArrowheads="1"/>
          </p:cNvSpPr>
          <p:nvPr/>
        </p:nvSpPr>
        <p:spPr bwMode="auto">
          <a:xfrm>
            <a:off x="4944533" y="5816600"/>
            <a:ext cx="2511713" cy="523220"/>
          </a:xfrm>
          <a:prstGeom prst="rect">
            <a:avLst/>
          </a:prstGeom>
          <a:solidFill>
            <a:srgbClr val="8651FD"/>
          </a:solidFill>
          <a:ln w="28575">
            <a:solidFill>
              <a:srgbClr val="000066"/>
            </a:solidFill>
            <a:miter lim="800000"/>
            <a:headEnd/>
            <a:tailEnd/>
          </a:ln>
          <a:effectLst/>
        </p:spPr>
        <p:txBody>
          <a:bodyPr wrap="none">
            <a:spAutoFit/>
          </a:bodyPr>
          <a:lstStyle/>
          <a:p>
            <a:r>
              <a:rPr lang="el-GR" sz="2800">
                <a:cs typeface="Arial" charset="0"/>
              </a:rPr>
              <a:t>Αρρενοποίηση</a:t>
            </a:r>
            <a:endParaRPr lang="en-US" sz="2800">
              <a:cs typeface="Arial" charset="0"/>
            </a:endParaRPr>
          </a:p>
        </p:txBody>
      </p:sp>
      <p:sp>
        <p:nvSpPr>
          <p:cNvPr id="204812" name="AutoShape 12"/>
          <p:cNvSpPr>
            <a:spLocks noChangeArrowheads="1"/>
          </p:cNvSpPr>
          <p:nvPr/>
        </p:nvSpPr>
        <p:spPr bwMode="auto">
          <a:xfrm>
            <a:off x="1151467" y="5105400"/>
            <a:ext cx="135467" cy="609600"/>
          </a:xfrm>
          <a:prstGeom prst="downArrow">
            <a:avLst>
              <a:gd name="adj1" fmla="val 50000"/>
              <a:gd name="adj2" fmla="val 100000"/>
            </a:avLst>
          </a:prstGeom>
          <a:solidFill>
            <a:srgbClr val="FF0000"/>
          </a:solidFill>
          <a:ln w="9525">
            <a:solidFill>
              <a:schemeClr val="tx1"/>
            </a:solidFill>
            <a:miter lim="800000"/>
            <a:headEnd/>
            <a:tailEnd/>
          </a:ln>
          <a:effectLst/>
        </p:spPr>
        <p:txBody>
          <a:bodyPr wrap="none" anchor="ctr"/>
          <a:lstStyle/>
          <a:p>
            <a:endParaRPr lang="el-GR"/>
          </a:p>
        </p:txBody>
      </p:sp>
      <p:sp>
        <p:nvSpPr>
          <p:cNvPr id="204813" name="Line 13"/>
          <p:cNvSpPr>
            <a:spLocks noChangeShapeType="1"/>
          </p:cNvSpPr>
          <p:nvPr/>
        </p:nvSpPr>
        <p:spPr bwMode="auto">
          <a:xfrm flipH="1">
            <a:off x="1691923" y="1196975"/>
            <a:ext cx="1083733" cy="609600"/>
          </a:xfrm>
          <a:prstGeom prst="line">
            <a:avLst/>
          </a:prstGeom>
          <a:noFill/>
          <a:ln w="57150">
            <a:solidFill>
              <a:srgbClr val="FF0000"/>
            </a:solidFill>
            <a:round/>
            <a:headEnd/>
            <a:tailEnd type="triangle" w="med" len="med"/>
          </a:ln>
          <a:effectLst/>
        </p:spPr>
        <p:txBody>
          <a:bodyPr/>
          <a:lstStyle/>
          <a:p>
            <a:endParaRPr lang="el-GR"/>
          </a:p>
        </p:txBody>
      </p:sp>
      <p:sp>
        <p:nvSpPr>
          <p:cNvPr id="204814" name="Text Box 14" descr="Blue tissue paper"/>
          <p:cNvSpPr txBox="1">
            <a:spLocks noChangeArrowheads="1"/>
          </p:cNvSpPr>
          <p:nvPr/>
        </p:nvSpPr>
        <p:spPr bwMode="auto">
          <a:xfrm>
            <a:off x="1543756" y="2373313"/>
            <a:ext cx="1245854" cy="1938992"/>
          </a:xfrm>
          <a:prstGeom prst="rect">
            <a:avLst/>
          </a:prstGeom>
          <a:blipFill dpi="0" rotWithShape="0">
            <a:blip r:embed="rId2" cstate="print"/>
            <a:srcRect/>
            <a:tile tx="0" ty="0" sx="100000" sy="100000" flip="none" algn="tl"/>
          </a:blipFill>
          <a:ln w="28575">
            <a:solidFill>
              <a:srgbClr val="FF6600"/>
            </a:solidFill>
            <a:miter lim="800000"/>
            <a:headEnd/>
            <a:tailEnd/>
          </a:ln>
          <a:effectLst/>
        </p:spPr>
        <p:txBody>
          <a:bodyPr wrap="none">
            <a:spAutoFit/>
          </a:bodyPr>
          <a:lstStyle/>
          <a:p>
            <a:r>
              <a:rPr lang="en-US" sz="2000">
                <a:cs typeface="Arial" charset="0"/>
              </a:rPr>
              <a:t>LH rec</a:t>
            </a:r>
          </a:p>
          <a:p>
            <a:r>
              <a:rPr lang="en-US" sz="2000">
                <a:cs typeface="Arial" charset="0"/>
              </a:rPr>
              <a:t>StAR</a:t>
            </a:r>
          </a:p>
          <a:p>
            <a:r>
              <a:rPr lang="en-US" sz="2000">
                <a:cs typeface="Arial" charset="0"/>
              </a:rPr>
              <a:t>P450scc</a:t>
            </a:r>
          </a:p>
          <a:p>
            <a:r>
              <a:rPr lang="en-US" sz="2000">
                <a:cs typeface="Arial" charset="0"/>
              </a:rPr>
              <a:t>P450c17</a:t>
            </a:r>
          </a:p>
          <a:p>
            <a:r>
              <a:rPr lang="en-US" sz="2000">
                <a:cs typeface="Arial" charset="0"/>
              </a:rPr>
              <a:t>3</a:t>
            </a:r>
            <a:r>
              <a:rPr lang="el-GR" sz="2000">
                <a:cs typeface="Arial" charset="0"/>
              </a:rPr>
              <a:t>β </a:t>
            </a:r>
            <a:r>
              <a:rPr lang="en-US" sz="2000">
                <a:cs typeface="Arial" charset="0"/>
              </a:rPr>
              <a:t>-HSD</a:t>
            </a:r>
          </a:p>
          <a:p>
            <a:r>
              <a:rPr lang="en-US" sz="2000">
                <a:cs typeface="Arial" charset="0"/>
              </a:rPr>
              <a:t>17</a:t>
            </a:r>
            <a:r>
              <a:rPr lang="el-GR" sz="2000">
                <a:cs typeface="Arial" charset="0"/>
              </a:rPr>
              <a:t>β-</a:t>
            </a:r>
            <a:r>
              <a:rPr lang="en-US" sz="2000">
                <a:cs typeface="Arial" charset="0"/>
              </a:rPr>
              <a:t>HSD</a:t>
            </a:r>
          </a:p>
        </p:txBody>
      </p:sp>
      <p:sp>
        <p:nvSpPr>
          <p:cNvPr id="204815" name="Text Box 15" descr="Blue tissue paper"/>
          <p:cNvSpPr txBox="1">
            <a:spLocks noChangeArrowheads="1"/>
          </p:cNvSpPr>
          <p:nvPr/>
        </p:nvSpPr>
        <p:spPr bwMode="auto">
          <a:xfrm>
            <a:off x="1625601" y="5257800"/>
            <a:ext cx="1184940" cy="400110"/>
          </a:xfrm>
          <a:prstGeom prst="rect">
            <a:avLst/>
          </a:prstGeom>
          <a:blipFill dpi="0" rotWithShape="0">
            <a:blip r:embed="rId2" cstate="print"/>
            <a:srcRect/>
            <a:tile tx="0" ty="0" sx="100000" sy="100000" flip="none" algn="tl"/>
          </a:blipFill>
          <a:ln w="28575">
            <a:solidFill>
              <a:srgbClr val="FF6600"/>
            </a:solidFill>
            <a:miter lim="800000"/>
            <a:headEnd/>
            <a:tailEnd/>
          </a:ln>
          <a:effectLst/>
        </p:spPr>
        <p:txBody>
          <a:bodyPr wrap="none">
            <a:spAutoFit/>
          </a:bodyPr>
          <a:lstStyle/>
          <a:p>
            <a:r>
              <a:rPr lang="en-US" sz="2000">
                <a:cs typeface="Arial" charset="0"/>
              </a:rPr>
              <a:t>SRD5A2</a:t>
            </a:r>
          </a:p>
        </p:txBody>
      </p:sp>
      <p:sp>
        <p:nvSpPr>
          <p:cNvPr id="204816" name="AutoShape 16"/>
          <p:cNvSpPr>
            <a:spLocks noChangeArrowheads="1"/>
          </p:cNvSpPr>
          <p:nvPr/>
        </p:nvSpPr>
        <p:spPr bwMode="auto">
          <a:xfrm>
            <a:off x="3386667" y="6096000"/>
            <a:ext cx="1354667" cy="228600"/>
          </a:xfrm>
          <a:prstGeom prst="rightArrow">
            <a:avLst>
              <a:gd name="adj1" fmla="val 50000"/>
              <a:gd name="adj2" fmla="val 166667"/>
            </a:avLst>
          </a:prstGeom>
          <a:solidFill>
            <a:srgbClr val="FF0000"/>
          </a:solidFill>
          <a:ln w="9525">
            <a:solidFill>
              <a:schemeClr val="tx1"/>
            </a:solidFill>
            <a:miter lim="800000"/>
            <a:headEnd/>
            <a:tailEnd/>
          </a:ln>
          <a:effectLst/>
        </p:spPr>
        <p:txBody>
          <a:bodyPr wrap="none" anchor="ctr"/>
          <a:lstStyle/>
          <a:p>
            <a:endParaRPr lang="el-GR"/>
          </a:p>
        </p:txBody>
      </p:sp>
      <p:sp>
        <p:nvSpPr>
          <p:cNvPr id="204817" name="Text Box 17" descr="Blue tissue paper"/>
          <p:cNvSpPr txBox="1">
            <a:spLocks noChangeArrowheads="1"/>
          </p:cNvSpPr>
          <p:nvPr/>
        </p:nvSpPr>
        <p:spPr bwMode="auto">
          <a:xfrm>
            <a:off x="3643489" y="5449889"/>
            <a:ext cx="612668" cy="461665"/>
          </a:xfrm>
          <a:prstGeom prst="rect">
            <a:avLst/>
          </a:prstGeom>
          <a:blipFill dpi="0" rotWithShape="0">
            <a:blip r:embed="rId2" cstate="print"/>
            <a:srcRect/>
            <a:tile tx="0" ty="0" sx="100000" sy="100000" flip="none" algn="tl"/>
          </a:blipFill>
          <a:ln w="28575">
            <a:solidFill>
              <a:srgbClr val="FF6600"/>
            </a:solidFill>
            <a:miter lim="800000"/>
            <a:headEnd/>
            <a:tailEnd/>
          </a:ln>
          <a:effectLst/>
        </p:spPr>
        <p:txBody>
          <a:bodyPr wrap="none">
            <a:spAutoFit/>
          </a:bodyPr>
          <a:lstStyle/>
          <a:p>
            <a:r>
              <a:rPr lang="en-US" sz="2400">
                <a:cs typeface="Arial" charset="0"/>
              </a:rPr>
              <a:t>AR</a:t>
            </a:r>
          </a:p>
        </p:txBody>
      </p:sp>
      <p:sp>
        <p:nvSpPr>
          <p:cNvPr id="204818" name="AutoShape 18"/>
          <p:cNvSpPr>
            <a:spLocks noChangeArrowheads="1"/>
          </p:cNvSpPr>
          <p:nvPr/>
        </p:nvSpPr>
        <p:spPr bwMode="auto">
          <a:xfrm>
            <a:off x="812800" y="2438400"/>
            <a:ext cx="135467" cy="1905000"/>
          </a:xfrm>
          <a:prstGeom prst="downArrow">
            <a:avLst>
              <a:gd name="adj1" fmla="val 50000"/>
              <a:gd name="adj2" fmla="val 312500"/>
            </a:avLst>
          </a:prstGeom>
          <a:solidFill>
            <a:srgbClr val="FF0000"/>
          </a:solidFill>
          <a:ln w="9525">
            <a:solidFill>
              <a:schemeClr val="tx1"/>
            </a:solidFill>
            <a:miter lim="800000"/>
            <a:headEnd/>
            <a:tailEnd/>
          </a:ln>
          <a:effectLst/>
        </p:spPr>
        <p:txBody>
          <a:bodyPr wrap="none" anchor="ctr"/>
          <a:lstStyle/>
          <a:p>
            <a:pPr algn="ctr"/>
            <a:endParaRPr lang="el-GR">
              <a:solidFill>
                <a:srgbClr val="FF0000"/>
              </a:solidFill>
              <a:cs typeface="Arial" charset="0"/>
            </a:endParaRPr>
          </a:p>
        </p:txBody>
      </p:sp>
      <p:sp>
        <p:nvSpPr>
          <p:cNvPr id="204819" name="WordArt 19"/>
          <p:cNvSpPr>
            <a:spLocks noChangeArrowheads="1" noChangeShapeType="1" noTextEdit="1"/>
          </p:cNvSpPr>
          <p:nvPr/>
        </p:nvSpPr>
        <p:spPr bwMode="auto">
          <a:xfrm>
            <a:off x="541867" y="457200"/>
            <a:ext cx="1303867"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46,XY</a:t>
            </a:r>
            <a:endParaRPr lang="el-GR"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endParaRPr>
          </a:p>
        </p:txBody>
      </p:sp>
      <p:pic>
        <p:nvPicPr>
          <p:cNvPr id="204820" name="Picture 20" descr="SD androgen physiology"/>
          <p:cNvPicPr>
            <a:picLocks noChangeAspect="1" noChangeArrowheads="1"/>
          </p:cNvPicPr>
          <p:nvPr/>
        </p:nvPicPr>
        <p:blipFill>
          <a:blip r:embed="rId3" cstate="print"/>
          <a:srcRect/>
          <a:stretch>
            <a:fillRect/>
          </a:stretch>
        </p:blipFill>
        <p:spPr bwMode="auto">
          <a:xfrm>
            <a:off x="2912534" y="1847850"/>
            <a:ext cx="4919133" cy="3444875"/>
          </a:xfrm>
          <a:prstGeom prst="rect">
            <a:avLst/>
          </a:prstGeom>
          <a:noFill/>
          <a:ln w="28575">
            <a:solidFill>
              <a:srgbClr val="FF6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12"/>
                                        </p:tgtEl>
                                        <p:attrNameLst>
                                          <p:attrName>style.visibility</p:attrName>
                                        </p:attrNameLst>
                                      </p:cBhvr>
                                      <p:to>
                                        <p:strVal val="visible"/>
                                      </p:to>
                                    </p:set>
                                    <p:animEffect transition="in" filter="fade">
                                      <p:cBhvr>
                                        <p:cTn id="7" dur="2000"/>
                                        <p:tgtEl>
                                          <p:spTgt spid="2048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15"/>
                                        </p:tgtEl>
                                        <p:attrNameLst>
                                          <p:attrName>style.visibility</p:attrName>
                                        </p:attrNameLst>
                                      </p:cBhvr>
                                      <p:to>
                                        <p:strVal val="visible"/>
                                      </p:to>
                                    </p:set>
                                    <p:animEffect transition="in" filter="fade">
                                      <p:cBhvr>
                                        <p:cTn id="10" dur="2000"/>
                                        <p:tgtEl>
                                          <p:spTgt spid="2048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4817"/>
                                        </p:tgtEl>
                                        <p:attrNameLst>
                                          <p:attrName>style.visibility</p:attrName>
                                        </p:attrNameLst>
                                      </p:cBhvr>
                                      <p:to>
                                        <p:strVal val="visible"/>
                                      </p:to>
                                    </p:set>
                                    <p:animEffect transition="in" filter="fade">
                                      <p:cBhvr>
                                        <p:cTn id="13" dur="2000"/>
                                        <p:tgtEl>
                                          <p:spTgt spid="2048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4811"/>
                                        </p:tgtEl>
                                        <p:attrNameLst>
                                          <p:attrName>style.visibility</p:attrName>
                                        </p:attrNameLst>
                                      </p:cBhvr>
                                      <p:to>
                                        <p:strVal val="visible"/>
                                      </p:to>
                                    </p:set>
                                    <p:animEffect transition="in" filter="fade">
                                      <p:cBhvr>
                                        <p:cTn id="16" dur="2000"/>
                                        <p:tgtEl>
                                          <p:spTgt spid="2048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4816"/>
                                        </p:tgtEl>
                                        <p:attrNameLst>
                                          <p:attrName>style.visibility</p:attrName>
                                        </p:attrNameLst>
                                      </p:cBhvr>
                                      <p:to>
                                        <p:strVal val="visible"/>
                                      </p:to>
                                    </p:set>
                                    <p:animEffect transition="in" filter="fade">
                                      <p:cBhvr>
                                        <p:cTn id="19" dur="2000"/>
                                        <p:tgtEl>
                                          <p:spTgt spid="2048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4810"/>
                                        </p:tgtEl>
                                        <p:attrNameLst>
                                          <p:attrName>style.visibility</p:attrName>
                                        </p:attrNameLst>
                                      </p:cBhvr>
                                      <p:to>
                                        <p:strVal val="visible"/>
                                      </p:to>
                                    </p:set>
                                    <p:animEffect transition="in" filter="fade">
                                      <p:cBhvr>
                                        <p:cTn id="22" dur="2000"/>
                                        <p:tgtEl>
                                          <p:spTgt spid="204810"/>
                                        </p:tgtEl>
                                      </p:cBhvr>
                                    </p:animEffect>
                                  </p:childTnLst>
                                </p:cTn>
                              </p:par>
                              <p:par>
                                <p:cTn id="23" presetID="10" presetClass="entr" presetSubtype="0" fill="hold" nodeType="withEffect">
                                  <p:stCondLst>
                                    <p:cond delay="0"/>
                                  </p:stCondLst>
                                  <p:childTnLst>
                                    <p:set>
                                      <p:cBhvr>
                                        <p:cTn id="24" dur="1" fill="hold">
                                          <p:stCondLst>
                                            <p:cond delay="0"/>
                                          </p:stCondLst>
                                        </p:cTn>
                                        <p:tgtEl>
                                          <p:spTgt spid="204820"/>
                                        </p:tgtEl>
                                        <p:attrNameLst>
                                          <p:attrName>style.visibility</p:attrName>
                                        </p:attrNameLst>
                                      </p:cBhvr>
                                      <p:to>
                                        <p:strVal val="visible"/>
                                      </p:to>
                                    </p:set>
                                    <p:animEffect transition="in" filter="fade">
                                      <p:cBhvr>
                                        <p:cTn id="25" dur="2000"/>
                                        <p:tgtEl>
                                          <p:spTgt spid="20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0" grpId="0" animBg="1"/>
      <p:bldP spid="204811" grpId="0" animBg="1"/>
      <p:bldP spid="204812" grpId="0" animBg="1"/>
      <p:bldP spid="204815" grpId="0" animBg="1"/>
      <p:bldP spid="204816" grpId="0" animBg="1"/>
      <p:bldP spid="2048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4" name="Picture 6" descr="temp_8"/>
          <p:cNvPicPr>
            <a:picLocks noChangeAspect="1" noChangeArrowheads="1"/>
          </p:cNvPicPr>
          <p:nvPr/>
        </p:nvPicPr>
        <p:blipFill>
          <a:blip r:embed="rId2" cstate="print"/>
          <a:srcRect/>
          <a:stretch>
            <a:fillRect/>
          </a:stretch>
        </p:blipFill>
        <p:spPr bwMode="auto">
          <a:xfrm>
            <a:off x="283634" y="836613"/>
            <a:ext cx="3263900" cy="3097212"/>
          </a:xfrm>
          <a:prstGeom prst="rect">
            <a:avLst/>
          </a:prstGeom>
          <a:noFill/>
          <a:ln w="9525">
            <a:noFill/>
            <a:miter lim="800000"/>
            <a:headEnd/>
            <a:tailEnd/>
          </a:ln>
        </p:spPr>
      </p:pic>
      <p:pic>
        <p:nvPicPr>
          <p:cNvPr id="94215" name="Picture 7" descr="temp_10"/>
          <p:cNvPicPr>
            <a:picLocks noChangeAspect="1" noChangeArrowheads="1"/>
          </p:cNvPicPr>
          <p:nvPr/>
        </p:nvPicPr>
        <p:blipFill>
          <a:blip r:embed="rId3" cstate="print"/>
          <a:srcRect/>
          <a:stretch>
            <a:fillRect/>
          </a:stretch>
        </p:blipFill>
        <p:spPr bwMode="auto">
          <a:xfrm>
            <a:off x="3804356" y="836614"/>
            <a:ext cx="2880078" cy="3068637"/>
          </a:xfrm>
          <a:prstGeom prst="rect">
            <a:avLst/>
          </a:prstGeom>
          <a:noFill/>
        </p:spPr>
      </p:pic>
      <p:pic>
        <p:nvPicPr>
          <p:cNvPr id="94216" name="Picture 8" descr="temp_11"/>
          <p:cNvPicPr>
            <a:picLocks noChangeAspect="1" noChangeArrowheads="1"/>
          </p:cNvPicPr>
          <p:nvPr/>
        </p:nvPicPr>
        <p:blipFill>
          <a:blip r:embed="rId4" cstate="print"/>
          <a:srcRect/>
          <a:stretch>
            <a:fillRect/>
          </a:stretch>
        </p:blipFill>
        <p:spPr bwMode="auto">
          <a:xfrm>
            <a:off x="283634" y="4005263"/>
            <a:ext cx="3263900" cy="2690812"/>
          </a:xfrm>
          <a:prstGeom prst="rect">
            <a:avLst/>
          </a:prstGeom>
          <a:noFill/>
        </p:spPr>
      </p:pic>
      <p:sp>
        <p:nvSpPr>
          <p:cNvPr id="94217" name="Rectangle 9"/>
          <p:cNvSpPr>
            <a:spLocks noChangeArrowheads="1"/>
          </p:cNvSpPr>
          <p:nvPr/>
        </p:nvSpPr>
        <p:spPr bwMode="auto">
          <a:xfrm>
            <a:off x="6812845" y="1484314"/>
            <a:ext cx="2239434" cy="1500187"/>
          </a:xfrm>
          <a:prstGeom prst="rect">
            <a:avLst/>
          </a:prstGeom>
          <a:solidFill>
            <a:srgbClr val="8651FD"/>
          </a:solidFill>
          <a:ln w="9525">
            <a:noFill/>
            <a:miter lim="800000"/>
            <a:headEnd/>
            <a:tailEnd/>
          </a:ln>
          <a:effectLst/>
        </p:spPr>
        <p:txBody>
          <a:bodyPr anchor="ctr" anchorCtr="1"/>
          <a:lstStyle/>
          <a:p>
            <a:pPr algn="ctr"/>
            <a:r>
              <a:rPr lang="el-GR" sz="2000">
                <a:solidFill>
                  <a:schemeClr val="bg1"/>
                </a:solidFill>
              </a:rPr>
              <a:t>Επίδραση των ανδρογόνων στη διαφοροποίηση των έξω γεννητικών οργάνων</a:t>
            </a:r>
          </a:p>
        </p:txBody>
      </p:sp>
      <p:sp>
        <p:nvSpPr>
          <p:cNvPr id="94218" name="Rectangle 10"/>
          <p:cNvSpPr>
            <a:spLocks noChangeArrowheads="1"/>
          </p:cNvSpPr>
          <p:nvPr/>
        </p:nvSpPr>
        <p:spPr bwMode="auto">
          <a:xfrm>
            <a:off x="3804355" y="4005263"/>
            <a:ext cx="4612923" cy="2665412"/>
          </a:xfrm>
          <a:prstGeom prst="rect">
            <a:avLst/>
          </a:prstGeom>
          <a:solidFill>
            <a:srgbClr val="8651FD"/>
          </a:solidFill>
          <a:ln w="9525">
            <a:noFill/>
            <a:miter lim="800000"/>
            <a:headEnd/>
            <a:tailEnd/>
          </a:ln>
          <a:effectLst/>
        </p:spPr>
        <p:txBody>
          <a:bodyPr/>
          <a:lstStyle/>
          <a:p>
            <a:pPr marL="342900" indent="-342900">
              <a:spcBef>
                <a:spcPct val="20000"/>
              </a:spcBef>
            </a:pPr>
            <a:endParaRPr lang="el-GR" sz="3200"/>
          </a:p>
          <a:p>
            <a:pPr marL="342900" indent="-342900">
              <a:spcBef>
                <a:spcPct val="20000"/>
              </a:spcBef>
              <a:buFontTx/>
              <a:buChar char="•"/>
            </a:pPr>
            <a:r>
              <a:rPr lang="en-US" sz="2400" b="1">
                <a:solidFill>
                  <a:schemeClr val="bg1"/>
                </a:solidFill>
              </a:rPr>
              <a:t>Genital phyma</a:t>
            </a:r>
            <a:r>
              <a:rPr lang="el-GR" sz="2400" b="1">
                <a:solidFill>
                  <a:schemeClr val="bg1"/>
                </a:solidFill>
              </a:rPr>
              <a:t> </a:t>
            </a:r>
            <a:r>
              <a:rPr lang="el-GR" sz="2400" b="1">
                <a:solidFill>
                  <a:schemeClr val="bg1"/>
                </a:solidFill>
                <a:cs typeface="Arial" charset="0"/>
              </a:rPr>
              <a:t>→ </a:t>
            </a:r>
            <a:r>
              <a:rPr lang="en-US" sz="2400" b="1">
                <a:solidFill>
                  <a:schemeClr val="bg1"/>
                </a:solidFill>
                <a:cs typeface="Arial" charset="0"/>
              </a:rPr>
              <a:t>penis</a:t>
            </a:r>
          </a:p>
          <a:p>
            <a:pPr marL="342900" indent="-342900">
              <a:spcBef>
                <a:spcPct val="20000"/>
              </a:spcBef>
              <a:buFontTx/>
              <a:buChar char="•"/>
            </a:pPr>
            <a:endParaRPr lang="el-GR" sz="2400" b="1">
              <a:solidFill>
                <a:schemeClr val="bg1"/>
              </a:solidFill>
              <a:cs typeface="Arial" charset="0"/>
            </a:endParaRPr>
          </a:p>
          <a:p>
            <a:pPr marL="342900" indent="-342900">
              <a:spcBef>
                <a:spcPct val="20000"/>
              </a:spcBef>
              <a:buFontTx/>
              <a:buChar char="•"/>
            </a:pPr>
            <a:r>
              <a:rPr lang="en-US" sz="2400" b="1">
                <a:solidFill>
                  <a:schemeClr val="bg1"/>
                </a:solidFill>
                <a:cs typeface="Arial" charset="0"/>
              </a:rPr>
              <a:t>Urethral sulcus development </a:t>
            </a:r>
          </a:p>
          <a:p>
            <a:pPr marL="342900" indent="-342900">
              <a:spcBef>
                <a:spcPct val="20000"/>
              </a:spcBef>
              <a:buFontTx/>
              <a:buChar char="•"/>
            </a:pPr>
            <a:endParaRPr lang="el-GR" sz="2400" b="1">
              <a:solidFill>
                <a:schemeClr val="bg1"/>
              </a:solidFill>
              <a:cs typeface="Arial" charset="0"/>
            </a:endParaRPr>
          </a:p>
          <a:p>
            <a:pPr marL="342900" indent="-342900">
              <a:spcBef>
                <a:spcPct val="20000"/>
              </a:spcBef>
              <a:buFontTx/>
              <a:buChar char="•"/>
            </a:pPr>
            <a:r>
              <a:rPr lang="en-US" sz="2400" b="1">
                <a:solidFill>
                  <a:schemeClr val="bg1"/>
                </a:solidFill>
                <a:cs typeface="Arial" charset="0"/>
              </a:rPr>
              <a:t>Closure of scrotal tuberosities</a:t>
            </a:r>
            <a:endParaRPr lang="el-GR" sz="2400" b="1">
              <a:solidFill>
                <a:schemeClr val="bg1"/>
              </a:solidFill>
              <a:cs typeface="Arial" charset="0"/>
            </a:endParaRPr>
          </a:p>
        </p:txBody>
      </p:sp>
      <p:sp>
        <p:nvSpPr>
          <p:cNvPr id="94219" name="Text Box 11"/>
          <p:cNvSpPr txBox="1">
            <a:spLocks noChangeArrowheads="1"/>
          </p:cNvSpPr>
          <p:nvPr/>
        </p:nvSpPr>
        <p:spPr bwMode="auto">
          <a:xfrm>
            <a:off x="730956" y="188913"/>
            <a:ext cx="7382933" cy="1200329"/>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Ανάπτυξη έξω γεννητικών οργάνων</a:t>
            </a:r>
            <a:endParaRPr lang="en-GB" sz="36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94218">
                                            <p:txEl>
                                              <p:pRg st="5" end="5"/>
                                            </p:txEl>
                                          </p:spTgt>
                                        </p:tgtEl>
                                        <p:attrNameLst>
                                          <p:attrName>style.visibility</p:attrName>
                                        </p:attrNameLst>
                                      </p:cBhvr>
                                      <p:to>
                                        <p:strVal val="visible"/>
                                      </p:to>
                                    </p:set>
                                    <p:anim calcmode="lin" valueType="num">
                                      <p:cBhvr>
                                        <p:cTn id="7" dur="1000" fill="hold"/>
                                        <p:tgtEl>
                                          <p:spTgt spid="94218">
                                            <p:txEl>
                                              <p:pRg st="5" end="5"/>
                                            </p:txEl>
                                          </p:spTgt>
                                        </p:tgtEl>
                                        <p:attrNameLst>
                                          <p:attrName>ppt_w</p:attrName>
                                        </p:attrNameLst>
                                      </p:cBhvr>
                                      <p:tavLst>
                                        <p:tav tm="0">
                                          <p:val>
                                            <p:fltVal val="0"/>
                                          </p:val>
                                        </p:tav>
                                        <p:tav tm="100000">
                                          <p:val>
                                            <p:strVal val="#ppt_w"/>
                                          </p:val>
                                        </p:tav>
                                      </p:tavLst>
                                    </p:anim>
                                    <p:anim calcmode="lin" valueType="num">
                                      <p:cBhvr>
                                        <p:cTn id="8" dur="1000" fill="hold"/>
                                        <p:tgtEl>
                                          <p:spTgt spid="94218">
                                            <p:txEl>
                                              <p:pRg st="5" end="5"/>
                                            </p:txEl>
                                          </p:spTgt>
                                        </p:tgtEl>
                                        <p:attrNameLst>
                                          <p:attrName>ppt_h</p:attrName>
                                        </p:attrNameLst>
                                      </p:cBhvr>
                                      <p:tavLst>
                                        <p:tav tm="0">
                                          <p:val>
                                            <p:fltVal val="0"/>
                                          </p:val>
                                        </p:tav>
                                        <p:tav tm="100000">
                                          <p:val>
                                            <p:strVal val="#ppt_h"/>
                                          </p:val>
                                        </p:tav>
                                      </p:tavLst>
                                    </p:anim>
                                    <p:anim calcmode="lin" valueType="num">
                                      <p:cBhvr>
                                        <p:cTn id="9" dur="1000" fill="hold"/>
                                        <p:tgtEl>
                                          <p:spTgt spid="94218">
                                            <p:txEl>
                                              <p:pRg st="5" end="5"/>
                                            </p:txEl>
                                          </p:spTgt>
                                        </p:tgtEl>
                                        <p:attrNameLst>
                                          <p:attrName>style.rotation</p:attrName>
                                        </p:attrNameLst>
                                      </p:cBhvr>
                                      <p:tavLst>
                                        <p:tav tm="0">
                                          <p:val>
                                            <p:fltVal val="90"/>
                                          </p:val>
                                        </p:tav>
                                        <p:tav tm="100000">
                                          <p:val>
                                            <p:fltVal val="0"/>
                                          </p:val>
                                        </p:tav>
                                      </p:tavLst>
                                    </p:anim>
                                    <p:animEffect transition="in" filter="fade">
                                      <p:cBhvr>
                                        <p:cTn id="10" dur="1000"/>
                                        <p:tgtEl>
                                          <p:spTgt spid="942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Εμβρυολογία πόρων"/>
          <p:cNvPicPr>
            <a:picLocks noChangeAspect="1" noChangeArrowheads="1"/>
          </p:cNvPicPr>
          <p:nvPr/>
        </p:nvPicPr>
        <p:blipFill>
          <a:blip r:embed="rId2" cstate="print"/>
          <a:srcRect/>
          <a:stretch>
            <a:fillRect/>
          </a:stretch>
        </p:blipFill>
        <p:spPr bwMode="auto">
          <a:xfrm>
            <a:off x="270933" y="685800"/>
            <a:ext cx="4172656" cy="6172200"/>
          </a:xfrm>
          <a:prstGeom prst="rect">
            <a:avLst/>
          </a:prstGeom>
          <a:noFill/>
        </p:spPr>
      </p:pic>
      <p:pic>
        <p:nvPicPr>
          <p:cNvPr id="70661" name="Picture 5" descr="Εμβρυολογία γονάδων"/>
          <p:cNvPicPr>
            <a:picLocks noChangeAspect="1" noChangeArrowheads="1"/>
          </p:cNvPicPr>
          <p:nvPr/>
        </p:nvPicPr>
        <p:blipFill>
          <a:blip r:embed="rId3" cstate="print"/>
          <a:srcRect/>
          <a:stretch>
            <a:fillRect/>
          </a:stretch>
        </p:blipFill>
        <p:spPr bwMode="auto">
          <a:xfrm>
            <a:off x="4514145" y="620714"/>
            <a:ext cx="4629855" cy="6237287"/>
          </a:xfrm>
          <a:prstGeom prst="rect">
            <a:avLst/>
          </a:prstGeom>
          <a:noFill/>
        </p:spPr>
      </p:pic>
      <p:sp>
        <p:nvSpPr>
          <p:cNvPr id="70663" name="Text Box 7"/>
          <p:cNvSpPr txBox="1">
            <a:spLocks noChangeArrowheads="1"/>
          </p:cNvSpPr>
          <p:nvPr/>
        </p:nvSpPr>
        <p:spPr bwMode="auto">
          <a:xfrm>
            <a:off x="795867" y="0"/>
            <a:ext cx="7382933" cy="1200329"/>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Ανάπτυξη έσω γεννητικών οργάνων</a:t>
            </a:r>
            <a:endParaRPr lang="en-GB" sz="3600" b="1">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Έξω γενητικά όργανα"/>
          <p:cNvPicPr>
            <a:picLocks noChangeAspect="1" noChangeArrowheads="1"/>
          </p:cNvPicPr>
          <p:nvPr/>
        </p:nvPicPr>
        <p:blipFill>
          <a:blip r:embed="rId2" cstate="print"/>
          <a:srcRect/>
          <a:stretch>
            <a:fillRect/>
          </a:stretch>
        </p:blipFill>
        <p:spPr bwMode="auto">
          <a:xfrm>
            <a:off x="270933" y="762000"/>
            <a:ext cx="3687234" cy="5791200"/>
          </a:xfrm>
          <a:prstGeom prst="rect">
            <a:avLst/>
          </a:prstGeom>
          <a:noFill/>
        </p:spPr>
      </p:pic>
      <p:sp>
        <p:nvSpPr>
          <p:cNvPr id="71688" name="Rectangle 8"/>
          <p:cNvSpPr>
            <a:spLocks noChangeArrowheads="1"/>
          </p:cNvSpPr>
          <p:nvPr/>
        </p:nvSpPr>
        <p:spPr bwMode="auto">
          <a:xfrm>
            <a:off x="3996267" y="1125539"/>
            <a:ext cx="5056012" cy="5262979"/>
          </a:xfrm>
          <a:prstGeom prst="rect">
            <a:avLst/>
          </a:prstGeom>
          <a:solidFill>
            <a:srgbClr val="8651FD"/>
          </a:solidFill>
          <a:ln w="9525">
            <a:noFill/>
            <a:miter lim="800000"/>
            <a:headEnd/>
            <a:tailEnd/>
          </a:ln>
          <a:effectLst/>
        </p:spPr>
        <p:txBody>
          <a:bodyPr>
            <a:spAutoFit/>
          </a:bodyPr>
          <a:lstStyle/>
          <a:p>
            <a:r>
              <a:rPr lang="el-GR" sz="2800" b="1" u="sng">
                <a:solidFill>
                  <a:schemeClr val="bg1"/>
                </a:solidFill>
              </a:rPr>
              <a:t>Ωοθήκη</a:t>
            </a:r>
          </a:p>
          <a:p>
            <a:r>
              <a:rPr lang="el-GR" sz="2800" b="1">
                <a:solidFill>
                  <a:schemeClr val="bg1"/>
                </a:solidFill>
              </a:rPr>
              <a:t> (απουσία ανδρογόνων)</a:t>
            </a:r>
          </a:p>
          <a:p>
            <a:r>
              <a:rPr lang="el-GR" sz="2800" b="1">
                <a:solidFill>
                  <a:schemeClr val="bg1"/>
                </a:solidFill>
              </a:rPr>
              <a:t>Οιστρογόνα</a:t>
            </a:r>
          </a:p>
          <a:p>
            <a:r>
              <a:rPr lang="en-US" sz="2800" b="1">
                <a:solidFill>
                  <a:schemeClr val="bg1"/>
                </a:solidFill>
              </a:rPr>
              <a:t>(</a:t>
            </a:r>
            <a:r>
              <a:rPr lang="el-GR" sz="2800" b="1">
                <a:solidFill>
                  <a:schemeClr val="bg1"/>
                </a:solidFill>
              </a:rPr>
              <a:t>πηγές</a:t>
            </a:r>
            <a:r>
              <a:rPr lang="en-US" sz="2800" b="1">
                <a:solidFill>
                  <a:schemeClr val="bg1"/>
                </a:solidFill>
              </a:rPr>
              <a:t>: </a:t>
            </a:r>
            <a:r>
              <a:rPr lang="el-GR" sz="2800" b="1">
                <a:solidFill>
                  <a:schemeClr val="bg1"/>
                </a:solidFill>
              </a:rPr>
              <a:t>μητέρα και πλακούντας</a:t>
            </a:r>
            <a:r>
              <a:rPr lang="en-US" sz="2800" b="1">
                <a:solidFill>
                  <a:schemeClr val="bg1"/>
                </a:solidFill>
              </a:rPr>
              <a:t>)</a:t>
            </a:r>
          </a:p>
          <a:p>
            <a:endParaRPr lang="el-GR" sz="2800" b="1">
              <a:solidFill>
                <a:schemeClr val="bg1"/>
              </a:solidFill>
            </a:endParaRPr>
          </a:p>
          <a:p>
            <a:r>
              <a:rPr lang="en-US" sz="2800" b="1">
                <a:solidFill>
                  <a:schemeClr val="bg1"/>
                </a:solidFill>
              </a:rPr>
              <a:t>1. Paramesonephric duct stimulation (fallopian    tube, uterus, upper vagina)</a:t>
            </a:r>
          </a:p>
          <a:p>
            <a:r>
              <a:rPr lang="en-US" sz="2800" b="1">
                <a:solidFill>
                  <a:schemeClr val="bg1"/>
                </a:solidFill>
              </a:rPr>
              <a:t>2. External genitalia development (vulva labiums, clitorii, inferior vagina)</a:t>
            </a:r>
            <a:endParaRPr lang="el-GR" sz="2800" b="1">
              <a:solidFill>
                <a:schemeClr val="bg1"/>
              </a:solidFill>
            </a:endParaRPr>
          </a:p>
        </p:txBody>
      </p:sp>
      <p:sp>
        <p:nvSpPr>
          <p:cNvPr id="71689" name="Text Box 9"/>
          <p:cNvSpPr txBox="1">
            <a:spLocks noChangeArrowheads="1"/>
          </p:cNvSpPr>
          <p:nvPr/>
        </p:nvSpPr>
        <p:spPr bwMode="auto">
          <a:xfrm>
            <a:off x="730956" y="188913"/>
            <a:ext cx="7382933" cy="1200329"/>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Ανάπτυξη έξω γεννητικών οργάνων</a:t>
            </a:r>
            <a:endParaRPr lang="en-GB" sz="3600" b="1">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Αφροδίτη του ΛωσέλJPG"/>
          <p:cNvPicPr>
            <a:picLocks noChangeAspect="1" noChangeArrowheads="1"/>
          </p:cNvPicPr>
          <p:nvPr/>
        </p:nvPicPr>
        <p:blipFill>
          <a:blip r:embed="rId2"/>
          <a:srcRect/>
          <a:stretch>
            <a:fillRect/>
          </a:stretch>
        </p:blipFill>
        <p:spPr bwMode="auto">
          <a:xfrm>
            <a:off x="900113" y="0"/>
            <a:ext cx="4572000" cy="6858000"/>
          </a:xfrm>
          <a:prstGeom prst="rect">
            <a:avLst/>
          </a:prstGeom>
          <a:noFill/>
          <a:ln w="9525">
            <a:solidFill>
              <a:srgbClr val="FFFF00"/>
            </a:solidFill>
            <a:miter lim="800000"/>
            <a:headEnd/>
            <a:tailEnd/>
          </a:ln>
        </p:spPr>
      </p:pic>
      <p:sp>
        <p:nvSpPr>
          <p:cNvPr id="3075" name="Text Box 5"/>
          <p:cNvSpPr txBox="1">
            <a:spLocks noChangeArrowheads="1"/>
          </p:cNvSpPr>
          <p:nvPr/>
        </p:nvSpPr>
        <p:spPr bwMode="auto">
          <a:xfrm>
            <a:off x="5940425" y="2636838"/>
            <a:ext cx="2663825" cy="2298700"/>
          </a:xfrm>
          <a:prstGeom prst="rect">
            <a:avLst/>
          </a:prstGeom>
          <a:solidFill>
            <a:srgbClr val="776FDF"/>
          </a:solidFill>
          <a:ln w="9525">
            <a:solidFill>
              <a:srgbClr val="FFFF00"/>
            </a:solidFill>
            <a:miter lim="800000"/>
            <a:headEnd/>
            <a:tailEnd/>
          </a:ln>
          <a:effectLst/>
        </p:spPr>
        <p:txBody>
          <a:bodyPr>
            <a:spAutoFit/>
          </a:bodyPr>
          <a:lstStyle/>
          <a:p>
            <a:pPr algn="ctr">
              <a:spcBef>
                <a:spcPct val="50000"/>
              </a:spcBef>
            </a:pPr>
            <a:r>
              <a:rPr lang="el-GR" sz="3600" b="1">
                <a:solidFill>
                  <a:srgbClr val="FFFF00"/>
                </a:solidFill>
              </a:rPr>
              <a:t>Αφροδίτη </a:t>
            </a:r>
          </a:p>
          <a:p>
            <a:pPr algn="ctr">
              <a:spcBef>
                <a:spcPct val="50000"/>
              </a:spcBef>
            </a:pPr>
            <a:r>
              <a:rPr lang="el-GR" sz="3600" b="1">
                <a:solidFill>
                  <a:srgbClr val="FFFF00"/>
                </a:solidFill>
              </a:rPr>
              <a:t>του</a:t>
            </a:r>
          </a:p>
          <a:p>
            <a:pPr algn="ctr">
              <a:spcBef>
                <a:spcPct val="50000"/>
              </a:spcBef>
            </a:pPr>
            <a:r>
              <a:rPr lang="el-GR" sz="3600" b="1">
                <a:solidFill>
                  <a:srgbClr val="FFFF00"/>
                </a:solidFill>
              </a:rPr>
              <a:t> Λωσέλ</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179689" y="115889"/>
            <a:ext cx="5061656" cy="1527161"/>
          </a:xfrm>
          <a:prstGeom prst="rect">
            <a:avLst/>
          </a:prstGeom>
          <a:solidFill>
            <a:srgbClr val="8651FD"/>
          </a:solidFill>
          <a:ln w="9525">
            <a:noFill/>
            <a:miter lim="800000"/>
            <a:headEnd/>
            <a:tailEnd/>
          </a:ln>
          <a:effectLst/>
        </p:spPr>
        <p:txBody>
          <a:bodyPr anchor="ctr" anchorCtr="1"/>
          <a:lstStyle/>
          <a:p>
            <a:pPr algn="ctr"/>
            <a:r>
              <a:rPr lang="el-GR" sz="3200" dirty="0">
                <a:solidFill>
                  <a:schemeClr val="bg1"/>
                </a:solidFill>
              </a:rPr>
              <a:t> Διαταραχές διαφοροποίησης του φύλου</a:t>
            </a:r>
          </a:p>
        </p:txBody>
      </p:sp>
      <p:pic>
        <p:nvPicPr>
          <p:cNvPr id="97284" name="Picture 4" descr="Intersex"/>
          <p:cNvPicPr>
            <a:picLocks noChangeAspect="1" noChangeArrowheads="1"/>
          </p:cNvPicPr>
          <p:nvPr/>
        </p:nvPicPr>
        <p:blipFill>
          <a:blip r:embed="rId2" cstate="print"/>
          <a:srcRect/>
          <a:stretch>
            <a:fillRect/>
          </a:stretch>
        </p:blipFill>
        <p:spPr bwMode="auto">
          <a:xfrm>
            <a:off x="6492523" y="115888"/>
            <a:ext cx="2475089" cy="2112962"/>
          </a:xfrm>
          <a:prstGeom prst="rect">
            <a:avLst/>
          </a:prstGeom>
          <a:noFill/>
          <a:ln w="9525">
            <a:solidFill>
              <a:srgbClr val="FF0000"/>
            </a:solidFill>
            <a:miter lim="800000"/>
            <a:headEnd/>
            <a:tailEnd/>
          </a:ln>
        </p:spPr>
      </p:pic>
      <p:sp>
        <p:nvSpPr>
          <p:cNvPr id="97286" name="Rectangle 6"/>
          <p:cNvSpPr>
            <a:spLocks noChangeArrowheads="1"/>
          </p:cNvSpPr>
          <p:nvPr/>
        </p:nvSpPr>
        <p:spPr bwMode="auto">
          <a:xfrm>
            <a:off x="539044" y="2133601"/>
            <a:ext cx="7315200" cy="4525963"/>
          </a:xfrm>
          <a:prstGeom prst="rect">
            <a:avLst/>
          </a:prstGeom>
          <a:noFill/>
          <a:ln w="9525">
            <a:noFill/>
            <a:miter lim="800000"/>
            <a:headEnd/>
            <a:tailEnd/>
          </a:ln>
          <a:effectLst/>
        </p:spPr>
        <p:txBody>
          <a:bodyPr/>
          <a:lstStyle/>
          <a:p>
            <a:pPr marL="342900" indent="-342900">
              <a:spcBef>
                <a:spcPct val="20000"/>
              </a:spcBef>
              <a:buFontTx/>
              <a:buChar char="•"/>
            </a:pPr>
            <a:r>
              <a:rPr lang="el-GR" sz="3200">
                <a:solidFill>
                  <a:schemeClr val="bg2"/>
                </a:solidFill>
              </a:rPr>
              <a:t>Αληθής ερμαφροδιτισμός</a:t>
            </a:r>
            <a:r>
              <a:rPr lang="el-GR" sz="3200" b="1">
                <a:solidFill>
                  <a:schemeClr val="bg2"/>
                </a:solidFill>
              </a:rPr>
              <a:t> :</a:t>
            </a:r>
            <a:r>
              <a:rPr lang="en-US" sz="3200" b="1"/>
              <a:t> </a:t>
            </a:r>
            <a:r>
              <a:rPr lang="el-GR" sz="3200">
                <a:solidFill>
                  <a:schemeClr val="bg1"/>
                </a:solidFill>
              </a:rPr>
              <a:t>μικτές γονάδες άρρενος και θήλεος,</a:t>
            </a:r>
            <a:r>
              <a:rPr lang="el-GR" sz="3200" b="1">
                <a:solidFill>
                  <a:schemeClr val="bg1"/>
                </a:solidFill>
              </a:rPr>
              <a:t> </a:t>
            </a:r>
            <a:r>
              <a:rPr lang="el-GR" sz="3200">
                <a:solidFill>
                  <a:schemeClr val="bg1"/>
                </a:solidFill>
              </a:rPr>
              <a:t>φαινότυπος </a:t>
            </a:r>
            <a:r>
              <a:rPr lang="en-US" sz="3200">
                <a:solidFill>
                  <a:schemeClr val="bg1"/>
                </a:solidFill>
              </a:rPr>
              <a:t>(?)</a:t>
            </a:r>
            <a:endParaRPr lang="el-GR" sz="3200">
              <a:solidFill>
                <a:schemeClr val="bg1"/>
              </a:solidFill>
            </a:endParaRPr>
          </a:p>
          <a:p>
            <a:pPr marL="342900" indent="-342900">
              <a:spcBef>
                <a:spcPct val="20000"/>
              </a:spcBef>
              <a:buFontTx/>
              <a:buChar char="•"/>
            </a:pPr>
            <a:endParaRPr lang="el-GR" sz="2000">
              <a:solidFill>
                <a:schemeClr val="bg1"/>
              </a:solidFill>
            </a:endParaRPr>
          </a:p>
          <a:p>
            <a:pPr marL="342900" indent="-342900">
              <a:spcBef>
                <a:spcPct val="20000"/>
              </a:spcBef>
              <a:buFontTx/>
              <a:buChar char="•"/>
            </a:pPr>
            <a:r>
              <a:rPr lang="el-GR" sz="3200">
                <a:solidFill>
                  <a:srgbClr val="FF9900"/>
                </a:solidFill>
              </a:rPr>
              <a:t>Άρρεν ψευδερμαφροδιτισμός :</a:t>
            </a:r>
            <a:r>
              <a:rPr lang="el-GR" sz="3200">
                <a:solidFill>
                  <a:schemeClr val="bg1"/>
                </a:solidFill>
              </a:rPr>
              <a:t>άρρεν γονότυπος </a:t>
            </a:r>
            <a:r>
              <a:rPr lang="en-US" sz="3200">
                <a:solidFill>
                  <a:schemeClr val="bg1"/>
                </a:solidFill>
              </a:rPr>
              <a:t>(XY)</a:t>
            </a:r>
            <a:r>
              <a:rPr lang="el-GR" sz="3200">
                <a:solidFill>
                  <a:schemeClr val="bg1"/>
                </a:solidFill>
              </a:rPr>
              <a:t>,</a:t>
            </a:r>
            <a:r>
              <a:rPr lang="en-US" sz="3200">
                <a:solidFill>
                  <a:schemeClr val="bg1"/>
                </a:solidFill>
              </a:rPr>
              <a:t> </a:t>
            </a:r>
            <a:r>
              <a:rPr lang="el-GR" sz="3200">
                <a:solidFill>
                  <a:schemeClr val="bg1"/>
                </a:solidFill>
              </a:rPr>
              <a:t>φαινότυπος </a:t>
            </a:r>
            <a:r>
              <a:rPr lang="en-US" sz="3200">
                <a:solidFill>
                  <a:schemeClr val="bg1"/>
                </a:solidFill>
              </a:rPr>
              <a:t>(?)</a:t>
            </a:r>
            <a:endParaRPr lang="el-GR" sz="3200">
              <a:solidFill>
                <a:schemeClr val="bg1"/>
              </a:solidFill>
            </a:endParaRPr>
          </a:p>
          <a:p>
            <a:pPr marL="342900" indent="-342900">
              <a:spcBef>
                <a:spcPct val="20000"/>
              </a:spcBef>
            </a:pPr>
            <a:endParaRPr lang="el-GR" sz="2000">
              <a:solidFill>
                <a:schemeClr val="bg1"/>
              </a:solidFill>
            </a:endParaRPr>
          </a:p>
          <a:p>
            <a:pPr marL="342900" indent="-342900">
              <a:spcBef>
                <a:spcPct val="20000"/>
              </a:spcBef>
              <a:buFontTx/>
              <a:buChar char="•"/>
            </a:pPr>
            <a:r>
              <a:rPr lang="el-GR" sz="3200">
                <a:solidFill>
                  <a:srgbClr val="FF9900"/>
                </a:solidFill>
              </a:rPr>
              <a:t>Θήλυς</a:t>
            </a:r>
            <a:r>
              <a:rPr lang="el-GR" sz="2000">
                <a:solidFill>
                  <a:srgbClr val="FF9900"/>
                </a:solidFill>
              </a:rPr>
              <a:t> </a:t>
            </a:r>
            <a:r>
              <a:rPr lang="el-GR" sz="3200">
                <a:solidFill>
                  <a:srgbClr val="FF9900"/>
                </a:solidFill>
              </a:rPr>
              <a:t>ψευδερμαφροδιτισμός : </a:t>
            </a:r>
            <a:r>
              <a:rPr lang="en-US" sz="3200"/>
              <a:t> </a:t>
            </a:r>
            <a:r>
              <a:rPr lang="el-GR" sz="3200">
                <a:solidFill>
                  <a:schemeClr val="bg1"/>
                </a:solidFill>
              </a:rPr>
              <a:t>θήλυς γονότυπος </a:t>
            </a:r>
            <a:r>
              <a:rPr lang="en-US" sz="3200">
                <a:solidFill>
                  <a:schemeClr val="bg1"/>
                </a:solidFill>
              </a:rPr>
              <a:t>(XX)</a:t>
            </a:r>
            <a:r>
              <a:rPr lang="el-GR" sz="3200">
                <a:solidFill>
                  <a:schemeClr val="bg1"/>
                </a:solidFill>
              </a:rPr>
              <a:t>,</a:t>
            </a:r>
            <a:r>
              <a:rPr lang="en-US" sz="3200">
                <a:solidFill>
                  <a:schemeClr val="bg1"/>
                </a:solidFill>
              </a:rPr>
              <a:t> </a:t>
            </a:r>
            <a:r>
              <a:rPr lang="el-GR" sz="3200">
                <a:solidFill>
                  <a:schemeClr val="bg1"/>
                </a:solidFill>
              </a:rPr>
              <a:t>φαινότυπος </a:t>
            </a:r>
            <a:r>
              <a:rPr lang="en-US" sz="3200">
                <a:solidFill>
                  <a:schemeClr val="bg1"/>
                </a:solidFill>
              </a:rPr>
              <a:t>(?)</a:t>
            </a:r>
            <a:endParaRPr lang="el-GR"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p:cTn id="7" dur="500" decel="50000" fill="hold">
                                          <p:stCondLst>
                                            <p:cond delay="0"/>
                                          </p:stCondLst>
                                        </p:cTn>
                                        <p:tgtEl>
                                          <p:spTgt spid="9728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728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7282"/>
                                        </p:tgtEl>
                                        <p:attrNameLst>
                                          <p:attrName>ppt_w</p:attrName>
                                        </p:attrNameLst>
                                      </p:cBhvr>
                                      <p:tavLst>
                                        <p:tav tm="0">
                                          <p:val>
                                            <p:strVal val="#ppt_w*.05"/>
                                          </p:val>
                                        </p:tav>
                                        <p:tav tm="100000">
                                          <p:val>
                                            <p:strVal val="#ppt_w"/>
                                          </p:val>
                                        </p:tav>
                                      </p:tavLst>
                                    </p:anim>
                                    <p:anim calcmode="lin" valueType="num">
                                      <p:cBhvr>
                                        <p:cTn id="10" dur="1000" fill="hold"/>
                                        <p:tgtEl>
                                          <p:spTgt spid="9728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728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728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728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7282"/>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97286">
                                            <p:txEl>
                                              <p:pRg st="0" end="0"/>
                                            </p:txEl>
                                          </p:spTgt>
                                        </p:tgtEl>
                                        <p:attrNameLst>
                                          <p:attrName>style.visibility</p:attrName>
                                        </p:attrNameLst>
                                      </p:cBhvr>
                                      <p:to>
                                        <p:strVal val="visible"/>
                                      </p:to>
                                    </p:set>
                                    <p:animEffect transition="in" filter="fade">
                                      <p:cBhvr>
                                        <p:cTn id="18" dur="2000"/>
                                        <p:tgtEl>
                                          <p:spTgt spid="97286">
                                            <p:txEl>
                                              <p:pRg st="0" end="0"/>
                                            </p:txEl>
                                          </p:spTgt>
                                        </p:tgtEl>
                                      </p:cBhvr>
                                    </p:animEffect>
                                    <p:anim calcmode="lin" valueType="num">
                                      <p:cBhvr>
                                        <p:cTn id="19" dur="2000" fill="hold"/>
                                        <p:tgtEl>
                                          <p:spTgt spid="97286">
                                            <p:txEl>
                                              <p:pRg st="0" end="0"/>
                                            </p:txEl>
                                          </p:spTgt>
                                        </p:tgtEl>
                                        <p:attrNameLst>
                                          <p:attrName>style.rotation</p:attrName>
                                        </p:attrNameLst>
                                      </p:cBhvr>
                                      <p:tavLst>
                                        <p:tav tm="0">
                                          <p:val>
                                            <p:fltVal val="720"/>
                                          </p:val>
                                        </p:tav>
                                        <p:tav tm="100000">
                                          <p:val>
                                            <p:fltVal val="0"/>
                                          </p:val>
                                        </p:tav>
                                      </p:tavLst>
                                    </p:anim>
                                    <p:anim calcmode="lin" valueType="num">
                                      <p:cBhvr>
                                        <p:cTn id="20" dur="2000" fill="hold"/>
                                        <p:tgtEl>
                                          <p:spTgt spid="97286">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97286">
                                            <p:txEl>
                                              <p:pRg st="0" end="0"/>
                                            </p:txEl>
                                          </p:spTgt>
                                        </p:tgtEl>
                                        <p:attrNameLst>
                                          <p:attrName>ppt_w</p:attrName>
                                        </p:attrNameLst>
                                      </p:cBhvr>
                                      <p:tavLst>
                                        <p:tav tm="0">
                                          <p:val>
                                            <p:fltVal val="0"/>
                                          </p:val>
                                        </p:tav>
                                        <p:tav tm="100000">
                                          <p:val>
                                            <p:strVal val="#ppt_w"/>
                                          </p:val>
                                        </p:tav>
                                      </p:tavLst>
                                    </p:anim>
                                  </p:childTnLst>
                                </p:cTn>
                              </p:par>
                              <p:par>
                                <p:cTn id="22" presetID="35" presetClass="entr" presetSubtype="0" fill="hold" nodeType="withEffect">
                                  <p:stCondLst>
                                    <p:cond delay="0"/>
                                  </p:stCondLst>
                                  <p:childTnLst>
                                    <p:set>
                                      <p:cBhvr>
                                        <p:cTn id="23" dur="1" fill="hold">
                                          <p:stCondLst>
                                            <p:cond delay="0"/>
                                          </p:stCondLst>
                                        </p:cTn>
                                        <p:tgtEl>
                                          <p:spTgt spid="97286">
                                            <p:txEl>
                                              <p:pRg st="2" end="2"/>
                                            </p:txEl>
                                          </p:spTgt>
                                        </p:tgtEl>
                                        <p:attrNameLst>
                                          <p:attrName>style.visibility</p:attrName>
                                        </p:attrNameLst>
                                      </p:cBhvr>
                                      <p:to>
                                        <p:strVal val="visible"/>
                                      </p:to>
                                    </p:set>
                                    <p:animEffect transition="in" filter="fade">
                                      <p:cBhvr>
                                        <p:cTn id="24" dur="2000"/>
                                        <p:tgtEl>
                                          <p:spTgt spid="97286">
                                            <p:txEl>
                                              <p:pRg st="2" end="2"/>
                                            </p:txEl>
                                          </p:spTgt>
                                        </p:tgtEl>
                                      </p:cBhvr>
                                    </p:animEffect>
                                    <p:anim calcmode="lin" valueType="num">
                                      <p:cBhvr>
                                        <p:cTn id="25" dur="2000" fill="hold"/>
                                        <p:tgtEl>
                                          <p:spTgt spid="97286">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97286">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97286">
                                            <p:txEl>
                                              <p:pRg st="2" end="2"/>
                                            </p:txEl>
                                          </p:spTgt>
                                        </p:tgtEl>
                                        <p:attrNameLst>
                                          <p:attrName>ppt_w</p:attrName>
                                        </p:attrNameLst>
                                      </p:cBhvr>
                                      <p:tavLst>
                                        <p:tav tm="0">
                                          <p:val>
                                            <p:fltVal val="0"/>
                                          </p:val>
                                        </p:tav>
                                        <p:tav tm="100000">
                                          <p:val>
                                            <p:strVal val="#ppt_w"/>
                                          </p:val>
                                        </p:tav>
                                      </p:tavLst>
                                    </p:anim>
                                  </p:childTnLst>
                                </p:cTn>
                              </p:par>
                              <p:par>
                                <p:cTn id="28" presetID="35" presetClass="entr" presetSubtype="0" fill="hold" nodeType="withEffect">
                                  <p:stCondLst>
                                    <p:cond delay="0"/>
                                  </p:stCondLst>
                                  <p:childTnLst>
                                    <p:set>
                                      <p:cBhvr>
                                        <p:cTn id="29" dur="1" fill="hold">
                                          <p:stCondLst>
                                            <p:cond delay="0"/>
                                          </p:stCondLst>
                                        </p:cTn>
                                        <p:tgtEl>
                                          <p:spTgt spid="97286">
                                            <p:txEl>
                                              <p:pRg st="4" end="4"/>
                                            </p:txEl>
                                          </p:spTgt>
                                        </p:tgtEl>
                                        <p:attrNameLst>
                                          <p:attrName>style.visibility</p:attrName>
                                        </p:attrNameLst>
                                      </p:cBhvr>
                                      <p:to>
                                        <p:strVal val="visible"/>
                                      </p:to>
                                    </p:set>
                                    <p:animEffect transition="in" filter="fade">
                                      <p:cBhvr>
                                        <p:cTn id="30" dur="2000"/>
                                        <p:tgtEl>
                                          <p:spTgt spid="97286">
                                            <p:txEl>
                                              <p:pRg st="4" end="4"/>
                                            </p:txEl>
                                          </p:spTgt>
                                        </p:tgtEl>
                                      </p:cBhvr>
                                    </p:animEffect>
                                    <p:anim calcmode="lin" valueType="num">
                                      <p:cBhvr>
                                        <p:cTn id="31" dur="2000" fill="hold"/>
                                        <p:tgtEl>
                                          <p:spTgt spid="97286">
                                            <p:txEl>
                                              <p:pRg st="4" end="4"/>
                                            </p:txEl>
                                          </p:spTgt>
                                        </p:tgtEl>
                                        <p:attrNameLst>
                                          <p:attrName>style.rotation</p:attrName>
                                        </p:attrNameLst>
                                      </p:cBhvr>
                                      <p:tavLst>
                                        <p:tav tm="0">
                                          <p:val>
                                            <p:fltVal val="720"/>
                                          </p:val>
                                        </p:tav>
                                        <p:tav tm="100000">
                                          <p:val>
                                            <p:fltVal val="0"/>
                                          </p:val>
                                        </p:tav>
                                      </p:tavLst>
                                    </p:anim>
                                    <p:anim calcmode="lin" valueType="num">
                                      <p:cBhvr>
                                        <p:cTn id="32" dur="2000" fill="hold"/>
                                        <p:tgtEl>
                                          <p:spTgt spid="97286">
                                            <p:txEl>
                                              <p:pRg st="4" end="4"/>
                                            </p:txEl>
                                          </p:spTgt>
                                        </p:tgtEl>
                                        <p:attrNameLst>
                                          <p:attrName>ppt_h</p:attrName>
                                        </p:attrNameLst>
                                      </p:cBhvr>
                                      <p:tavLst>
                                        <p:tav tm="0">
                                          <p:val>
                                            <p:fltVal val="0"/>
                                          </p:val>
                                        </p:tav>
                                        <p:tav tm="100000">
                                          <p:val>
                                            <p:strVal val="#ppt_h"/>
                                          </p:val>
                                        </p:tav>
                                      </p:tavLst>
                                    </p:anim>
                                    <p:anim calcmode="lin" valueType="num">
                                      <p:cBhvr>
                                        <p:cTn id="33" dur="2000" fill="hold"/>
                                        <p:tgtEl>
                                          <p:spTgt spid="97286">
                                            <p:txEl>
                                              <p:pRg st="4" end="4"/>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Rectangle 9"/>
          <p:cNvSpPr>
            <a:spLocks noChangeArrowheads="1"/>
          </p:cNvSpPr>
          <p:nvPr/>
        </p:nvSpPr>
        <p:spPr bwMode="auto">
          <a:xfrm>
            <a:off x="987778" y="260350"/>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
        <p:nvSpPr>
          <p:cNvPr id="3082" name="Text Box 10"/>
          <p:cNvSpPr txBox="1">
            <a:spLocks noChangeArrowheads="1"/>
          </p:cNvSpPr>
          <p:nvPr/>
        </p:nvSpPr>
        <p:spPr bwMode="auto">
          <a:xfrm>
            <a:off x="1820334" y="2924175"/>
            <a:ext cx="5016500" cy="2813050"/>
          </a:xfrm>
          <a:prstGeom prst="rect">
            <a:avLst/>
          </a:prstGeom>
          <a:solidFill>
            <a:srgbClr val="8651FD"/>
          </a:solidFill>
          <a:ln w="38100">
            <a:solidFill>
              <a:srgbClr val="FFFF00"/>
            </a:solidFill>
            <a:miter lim="800000"/>
            <a:headEnd/>
            <a:tailEnd/>
          </a:ln>
          <a:effectLst/>
        </p:spPr>
        <p:txBody>
          <a:bodyPr>
            <a:spAutoFit/>
          </a:bodyPr>
          <a:lstStyle/>
          <a:p>
            <a:pPr>
              <a:spcBef>
                <a:spcPct val="50000"/>
              </a:spcBef>
              <a:buClr>
                <a:srgbClr val="FFFF00"/>
              </a:buClr>
              <a:buFontTx/>
              <a:buChar char="•"/>
            </a:pPr>
            <a:r>
              <a:rPr lang="el-GR" sz="3200">
                <a:solidFill>
                  <a:schemeClr val="bg1"/>
                </a:solidFill>
              </a:rPr>
              <a:t> Κατά τη γέννηση</a:t>
            </a:r>
          </a:p>
          <a:p>
            <a:pPr>
              <a:spcBef>
                <a:spcPct val="50000"/>
              </a:spcBef>
              <a:buClr>
                <a:srgbClr val="FFFF00"/>
              </a:buClr>
              <a:buFontTx/>
              <a:buChar char="•"/>
            </a:pPr>
            <a:r>
              <a:rPr lang="el-GR" sz="3200">
                <a:solidFill>
                  <a:schemeClr val="bg1"/>
                </a:solidFill>
              </a:rPr>
              <a:t> Κατά τη παιδική ηλικία</a:t>
            </a:r>
          </a:p>
          <a:p>
            <a:pPr>
              <a:spcBef>
                <a:spcPct val="50000"/>
              </a:spcBef>
              <a:buClr>
                <a:srgbClr val="FFFF00"/>
              </a:buClr>
              <a:buFontTx/>
              <a:buChar char="•"/>
            </a:pPr>
            <a:r>
              <a:rPr lang="el-GR" sz="3200">
                <a:solidFill>
                  <a:schemeClr val="bg1"/>
                </a:solidFill>
              </a:rPr>
              <a:t> Κατά την εφηβεία</a:t>
            </a:r>
          </a:p>
          <a:p>
            <a:pPr>
              <a:spcBef>
                <a:spcPct val="50000"/>
              </a:spcBef>
              <a:buClr>
                <a:srgbClr val="FFFF00"/>
              </a:buClr>
              <a:buFontTx/>
              <a:buChar char="•"/>
            </a:pPr>
            <a:r>
              <a:rPr lang="el-GR" sz="3200">
                <a:solidFill>
                  <a:schemeClr val="bg1"/>
                </a:solidFill>
              </a:rPr>
              <a:t> Κατά την ενήλικο ζωή</a:t>
            </a:r>
          </a:p>
        </p:txBody>
      </p:sp>
      <p:sp>
        <p:nvSpPr>
          <p:cNvPr id="3083" name="Text Box 11"/>
          <p:cNvSpPr txBox="1">
            <a:spLocks noChangeArrowheads="1"/>
          </p:cNvSpPr>
          <p:nvPr/>
        </p:nvSpPr>
        <p:spPr bwMode="auto">
          <a:xfrm>
            <a:off x="2396067" y="1844675"/>
            <a:ext cx="3647723" cy="1077218"/>
          </a:xfrm>
          <a:prstGeom prst="rect">
            <a:avLst/>
          </a:prstGeom>
          <a:solidFill>
            <a:srgbClr val="8651FD"/>
          </a:solidFill>
          <a:ln w="38100">
            <a:solidFill>
              <a:srgbClr val="00FF00"/>
            </a:solidFill>
            <a:miter lim="800000"/>
            <a:headEnd/>
            <a:tailEnd/>
          </a:ln>
          <a:effectLst/>
        </p:spPr>
        <p:txBody>
          <a:bodyPr>
            <a:spAutoFit/>
          </a:bodyPr>
          <a:lstStyle/>
          <a:p>
            <a:pPr>
              <a:spcBef>
                <a:spcPct val="50000"/>
              </a:spcBef>
            </a:pPr>
            <a:r>
              <a:rPr lang="el-GR" sz="3200">
                <a:solidFill>
                  <a:schemeClr val="bg1"/>
                </a:solidFill>
              </a:rPr>
              <a:t>Κλινική παρουσίαση</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3βHSD 2"/>
          <p:cNvPicPr>
            <a:picLocks noChangeAspect="1" noChangeArrowheads="1"/>
          </p:cNvPicPr>
          <p:nvPr/>
        </p:nvPicPr>
        <p:blipFill>
          <a:blip r:embed="rId2" cstate="print"/>
          <a:srcRect/>
          <a:stretch>
            <a:fillRect/>
          </a:stretch>
        </p:blipFill>
        <p:spPr bwMode="auto">
          <a:xfrm>
            <a:off x="900289" y="1844676"/>
            <a:ext cx="2667000" cy="3095625"/>
          </a:xfrm>
          <a:prstGeom prst="rect">
            <a:avLst/>
          </a:prstGeom>
          <a:noFill/>
          <a:ln w="38100">
            <a:solidFill>
              <a:srgbClr val="00FF00"/>
            </a:solidFill>
            <a:miter lim="800000"/>
            <a:headEnd/>
            <a:tailEnd/>
          </a:ln>
        </p:spPr>
      </p:pic>
      <p:sp>
        <p:nvSpPr>
          <p:cNvPr id="24581" name="Text Box 5"/>
          <p:cNvSpPr txBox="1">
            <a:spLocks noChangeArrowheads="1"/>
          </p:cNvSpPr>
          <p:nvPr/>
        </p:nvSpPr>
        <p:spPr bwMode="auto">
          <a:xfrm>
            <a:off x="1547989" y="5157788"/>
            <a:ext cx="1296811" cy="369332"/>
          </a:xfrm>
          <a:prstGeom prst="rect">
            <a:avLst/>
          </a:prstGeom>
          <a:solidFill>
            <a:schemeClr val="bg1"/>
          </a:solidFill>
          <a:ln w="38100">
            <a:solidFill>
              <a:srgbClr val="00FF00"/>
            </a:solidFill>
            <a:miter lim="800000"/>
            <a:headEnd/>
            <a:tailEnd/>
          </a:ln>
          <a:effectLst/>
        </p:spPr>
        <p:txBody>
          <a:bodyPr>
            <a:spAutoFit/>
          </a:bodyPr>
          <a:lstStyle/>
          <a:p>
            <a:pPr>
              <a:spcBef>
                <a:spcPct val="50000"/>
              </a:spcBef>
            </a:pPr>
            <a:r>
              <a:rPr lang="el-GR">
                <a:solidFill>
                  <a:srgbClr val="000066"/>
                </a:solidFill>
              </a:rPr>
              <a:t>3</a:t>
            </a:r>
            <a:r>
              <a:rPr lang="en-US">
                <a:solidFill>
                  <a:srgbClr val="000066"/>
                </a:solidFill>
              </a:rPr>
              <a:t> </a:t>
            </a:r>
            <a:r>
              <a:rPr lang="el-GR">
                <a:solidFill>
                  <a:srgbClr val="000066"/>
                </a:solidFill>
              </a:rPr>
              <a:t>β</a:t>
            </a:r>
            <a:r>
              <a:rPr lang="en-US">
                <a:solidFill>
                  <a:srgbClr val="000066"/>
                </a:solidFill>
              </a:rPr>
              <a:t>HSD</a:t>
            </a:r>
            <a:endParaRPr lang="el-GR">
              <a:solidFill>
                <a:srgbClr val="000066"/>
              </a:solidFill>
            </a:endParaRPr>
          </a:p>
        </p:txBody>
      </p:sp>
      <p:pic>
        <p:nvPicPr>
          <p:cNvPr id="24582" name="Picture 6" descr="CAH"/>
          <p:cNvPicPr>
            <a:picLocks noChangeAspect="1" noChangeArrowheads="1"/>
          </p:cNvPicPr>
          <p:nvPr/>
        </p:nvPicPr>
        <p:blipFill>
          <a:blip r:embed="rId3" cstate="print"/>
          <a:srcRect/>
          <a:stretch>
            <a:fillRect/>
          </a:stretch>
        </p:blipFill>
        <p:spPr bwMode="auto">
          <a:xfrm>
            <a:off x="6084712" y="1484313"/>
            <a:ext cx="2736145" cy="4176712"/>
          </a:xfrm>
          <a:prstGeom prst="rect">
            <a:avLst/>
          </a:prstGeom>
          <a:noFill/>
          <a:ln w="38100">
            <a:solidFill>
              <a:srgbClr val="FF0000"/>
            </a:solidFill>
            <a:miter lim="800000"/>
            <a:headEnd/>
            <a:tailEnd/>
          </a:ln>
        </p:spPr>
      </p:pic>
      <p:sp>
        <p:nvSpPr>
          <p:cNvPr id="24583" name="Text Box 7"/>
          <p:cNvSpPr txBox="1">
            <a:spLocks noChangeArrowheads="1"/>
          </p:cNvSpPr>
          <p:nvPr/>
        </p:nvSpPr>
        <p:spPr bwMode="auto">
          <a:xfrm>
            <a:off x="6876345" y="5876926"/>
            <a:ext cx="743655" cy="369332"/>
          </a:xfrm>
          <a:prstGeom prst="rect">
            <a:avLst/>
          </a:prstGeom>
          <a:solidFill>
            <a:schemeClr val="bg1"/>
          </a:solidFill>
          <a:ln w="38100">
            <a:solidFill>
              <a:srgbClr val="FF0000"/>
            </a:solidFill>
            <a:miter lim="800000"/>
            <a:headEnd/>
            <a:tailEnd/>
          </a:ln>
          <a:effectLst/>
        </p:spPr>
        <p:txBody>
          <a:bodyPr>
            <a:spAutoFit/>
          </a:bodyPr>
          <a:lstStyle/>
          <a:p>
            <a:pPr>
              <a:spcBef>
                <a:spcPct val="50000"/>
              </a:spcBef>
            </a:pPr>
            <a:r>
              <a:rPr lang="en-US">
                <a:solidFill>
                  <a:srgbClr val="000066"/>
                </a:solidFill>
              </a:rPr>
              <a:t>CAH</a:t>
            </a:r>
            <a:endParaRPr lang="el-GR">
              <a:solidFill>
                <a:srgbClr val="000066"/>
              </a:solidFill>
            </a:endParaRPr>
          </a:p>
        </p:txBody>
      </p:sp>
      <p:pic>
        <p:nvPicPr>
          <p:cNvPr id="24584" name="Picture 8" descr="AIS"/>
          <p:cNvPicPr>
            <a:picLocks noChangeAspect="1" noChangeArrowheads="1"/>
          </p:cNvPicPr>
          <p:nvPr/>
        </p:nvPicPr>
        <p:blipFill>
          <a:blip r:embed="rId4" cstate="print"/>
          <a:srcRect/>
          <a:stretch>
            <a:fillRect/>
          </a:stretch>
        </p:blipFill>
        <p:spPr bwMode="auto">
          <a:xfrm>
            <a:off x="3708400" y="2276476"/>
            <a:ext cx="2130778" cy="2632075"/>
          </a:xfrm>
          <a:prstGeom prst="rect">
            <a:avLst/>
          </a:prstGeom>
          <a:noFill/>
          <a:ln w="38100">
            <a:solidFill>
              <a:srgbClr val="00FF00"/>
            </a:solidFill>
            <a:miter lim="800000"/>
            <a:headEnd/>
            <a:tailEnd/>
          </a:ln>
        </p:spPr>
      </p:pic>
      <p:sp>
        <p:nvSpPr>
          <p:cNvPr id="24585" name="Text Box 9"/>
          <p:cNvSpPr txBox="1">
            <a:spLocks noChangeArrowheads="1"/>
          </p:cNvSpPr>
          <p:nvPr/>
        </p:nvSpPr>
        <p:spPr bwMode="auto">
          <a:xfrm>
            <a:off x="4428067" y="5157788"/>
            <a:ext cx="791634" cy="369332"/>
          </a:xfrm>
          <a:prstGeom prst="rect">
            <a:avLst/>
          </a:prstGeom>
          <a:solidFill>
            <a:schemeClr val="bg1"/>
          </a:solidFill>
          <a:ln w="38100">
            <a:solidFill>
              <a:srgbClr val="00FF00"/>
            </a:solidFill>
            <a:miter lim="800000"/>
            <a:headEnd/>
            <a:tailEnd/>
          </a:ln>
          <a:effectLst/>
        </p:spPr>
        <p:txBody>
          <a:bodyPr>
            <a:spAutoFit/>
          </a:bodyPr>
          <a:lstStyle/>
          <a:p>
            <a:pPr>
              <a:spcBef>
                <a:spcPct val="50000"/>
              </a:spcBef>
            </a:pPr>
            <a:r>
              <a:rPr lang="en-US">
                <a:solidFill>
                  <a:srgbClr val="000066"/>
                </a:solidFill>
              </a:rPr>
              <a:t>AIS</a:t>
            </a:r>
            <a:endParaRPr lang="el-GR">
              <a:solidFill>
                <a:srgbClr val="000066"/>
              </a:solidFill>
            </a:endParaRPr>
          </a:p>
        </p:txBody>
      </p:sp>
      <p:sp>
        <p:nvSpPr>
          <p:cNvPr id="24587" name="Text Box 11"/>
          <p:cNvSpPr txBox="1">
            <a:spLocks noChangeArrowheads="1"/>
          </p:cNvSpPr>
          <p:nvPr/>
        </p:nvSpPr>
        <p:spPr bwMode="auto">
          <a:xfrm>
            <a:off x="3355623" y="1052513"/>
            <a:ext cx="2177345" cy="954107"/>
          </a:xfrm>
          <a:prstGeom prst="rect">
            <a:avLst/>
          </a:prstGeom>
          <a:solidFill>
            <a:srgbClr val="8651FD"/>
          </a:solidFill>
          <a:ln w="38100">
            <a:solidFill>
              <a:srgbClr val="FFFF00"/>
            </a:solidFill>
            <a:miter lim="800000"/>
            <a:headEnd/>
            <a:tailEnd/>
          </a:ln>
          <a:effectLst/>
        </p:spPr>
        <p:txBody>
          <a:bodyPr>
            <a:spAutoFit/>
          </a:bodyPr>
          <a:lstStyle/>
          <a:p>
            <a:pPr>
              <a:spcBef>
                <a:spcPct val="50000"/>
              </a:spcBef>
              <a:buClr>
                <a:srgbClr val="FFFF00"/>
              </a:buClr>
            </a:pPr>
            <a:r>
              <a:rPr lang="el-GR" sz="2800" b="1">
                <a:solidFill>
                  <a:schemeClr val="bg1"/>
                </a:solidFill>
              </a:rPr>
              <a:t>Στη γέννηση</a:t>
            </a:r>
          </a:p>
        </p:txBody>
      </p:sp>
      <p:sp>
        <p:nvSpPr>
          <p:cNvPr id="24588" name="Text Box 12"/>
          <p:cNvSpPr txBox="1">
            <a:spLocks noChangeArrowheads="1"/>
          </p:cNvSpPr>
          <p:nvPr/>
        </p:nvSpPr>
        <p:spPr bwMode="auto">
          <a:xfrm>
            <a:off x="2587978" y="5949951"/>
            <a:ext cx="2751667" cy="830997"/>
          </a:xfrm>
          <a:prstGeom prst="rect">
            <a:avLst/>
          </a:prstGeom>
          <a:solidFill>
            <a:srgbClr val="8651FD"/>
          </a:solidFill>
          <a:ln w="9525">
            <a:noFill/>
            <a:miter lim="800000"/>
            <a:headEnd/>
            <a:tailEnd/>
          </a:ln>
          <a:effectLst/>
        </p:spPr>
        <p:txBody>
          <a:bodyPr>
            <a:spAutoFit/>
          </a:bodyPr>
          <a:lstStyle/>
          <a:p>
            <a:pPr>
              <a:spcBef>
                <a:spcPct val="50000"/>
              </a:spcBef>
            </a:pPr>
            <a:r>
              <a:rPr lang="el-GR" sz="2400">
                <a:solidFill>
                  <a:schemeClr val="bg1"/>
                </a:solidFill>
              </a:rPr>
              <a:t>Αμφίβολα έξω γεννητικά όργανα</a:t>
            </a:r>
          </a:p>
        </p:txBody>
      </p:sp>
      <p:sp>
        <p:nvSpPr>
          <p:cNvPr id="24589" name="Rectangle 13"/>
          <p:cNvSpPr>
            <a:spLocks noChangeArrowheads="1"/>
          </p:cNvSpPr>
          <p:nvPr/>
        </p:nvSpPr>
        <p:spPr bwMode="auto">
          <a:xfrm>
            <a:off x="987778" y="260350"/>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1371600" y="1341439"/>
            <a:ext cx="4754034" cy="584775"/>
          </a:xfrm>
          <a:prstGeom prst="rect">
            <a:avLst/>
          </a:prstGeom>
          <a:solidFill>
            <a:srgbClr val="8651FD"/>
          </a:solidFill>
          <a:ln w="38100">
            <a:solidFill>
              <a:srgbClr val="00FF00"/>
            </a:solidFill>
            <a:miter lim="800000"/>
            <a:headEnd/>
            <a:tailEnd/>
          </a:ln>
          <a:effectLst/>
        </p:spPr>
        <p:txBody>
          <a:bodyPr>
            <a:spAutoFit/>
          </a:bodyPr>
          <a:lstStyle/>
          <a:p>
            <a:pPr>
              <a:spcBef>
                <a:spcPct val="50000"/>
              </a:spcBef>
            </a:pPr>
            <a:r>
              <a:rPr lang="el-GR" sz="3200">
                <a:solidFill>
                  <a:schemeClr val="bg1"/>
                </a:solidFill>
              </a:rPr>
              <a:t>Αληθής ερμαφροδιτισμός</a:t>
            </a:r>
          </a:p>
        </p:txBody>
      </p:sp>
      <p:sp>
        <p:nvSpPr>
          <p:cNvPr id="174083" name="Text Box 3"/>
          <p:cNvSpPr txBox="1">
            <a:spLocks noChangeArrowheads="1"/>
          </p:cNvSpPr>
          <p:nvPr/>
        </p:nvSpPr>
        <p:spPr bwMode="auto">
          <a:xfrm>
            <a:off x="412045" y="2349501"/>
            <a:ext cx="6015567" cy="1600438"/>
          </a:xfrm>
          <a:prstGeom prst="rect">
            <a:avLst/>
          </a:prstGeom>
          <a:solidFill>
            <a:srgbClr val="8651FD"/>
          </a:solidFill>
          <a:ln w="38100">
            <a:solidFill>
              <a:srgbClr val="FFFF00"/>
            </a:solidFill>
            <a:miter lim="800000"/>
            <a:headEnd/>
            <a:tailEnd/>
          </a:ln>
          <a:effectLst/>
        </p:spPr>
        <p:txBody>
          <a:bodyPr>
            <a:spAutoFit/>
          </a:bodyPr>
          <a:lstStyle/>
          <a:p>
            <a:pPr>
              <a:spcBef>
                <a:spcPct val="50000"/>
              </a:spcBef>
              <a:buClr>
                <a:srgbClr val="FFFF00"/>
              </a:buClr>
              <a:buFontTx/>
              <a:buChar char="•"/>
            </a:pPr>
            <a:r>
              <a:rPr lang="el-GR" sz="2800">
                <a:solidFill>
                  <a:schemeClr val="bg1"/>
                </a:solidFill>
              </a:rPr>
              <a:t>Έξω γεννητικά όργανα</a:t>
            </a:r>
            <a:r>
              <a:rPr lang="en-US" sz="2800">
                <a:solidFill>
                  <a:schemeClr val="bg1"/>
                </a:solidFill>
              </a:rPr>
              <a:t>: </a:t>
            </a:r>
            <a:r>
              <a:rPr lang="el-GR" sz="2800">
                <a:solidFill>
                  <a:schemeClr val="bg1"/>
                </a:solidFill>
              </a:rPr>
              <a:t>υποσπαδίας</a:t>
            </a:r>
          </a:p>
          <a:p>
            <a:pPr>
              <a:spcBef>
                <a:spcPct val="50000"/>
              </a:spcBef>
              <a:buClr>
                <a:srgbClr val="FFFF00"/>
              </a:buClr>
              <a:buFontTx/>
              <a:buChar char="•"/>
            </a:pPr>
            <a:r>
              <a:rPr lang="el-GR" sz="2800">
                <a:solidFill>
                  <a:schemeClr val="bg1"/>
                </a:solidFill>
              </a:rPr>
              <a:t>Έξω γεννητικά όργανα</a:t>
            </a:r>
            <a:r>
              <a:rPr lang="en-US" sz="2800">
                <a:solidFill>
                  <a:schemeClr val="bg1"/>
                </a:solidFill>
              </a:rPr>
              <a:t>: </a:t>
            </a:r>
            <a:r>
              <a:rPr lang="el-GR" sz="2800">
                <a:solidFill>
                  <a:schemeClr val="bg1"/>
                </a:solidFill>
              </a:rPr>
              <a:t>ωοθηκόρχις</a:t>
            </a:r>
            <a:endParaRPr lang="en-US" sz="2800">
              <a:solidFill>
                <a:schemeClr val="bg1"/>
              </a:solidFill>
            </a:endParaRPr>
          </a:p>
        </p:txBody>
      </p:sp>
      <p:sp>
        <p:nvSpPr>
          <p:cNvPr id="174085" name="Text Box 5"/>
          <p:cNvSpPr txBox="1">
            <a:spLocks noChangeArrowheads="1"/>
          </p:cNvSpPr>
          <p:nvPr/>
        </p:nvSpPr>
        <p:spPr bwMode="auto">
          <a:xfrm>
            <a:off x="412044" y="4221164"/>
            <a:ext cx="6588847" cy="2062103"/>
          </a:xfrm>
          <a:prstGeom prst="rect">
            <a:avLst/>
          </a:prstGeom>
          <a:solidFill>
            <a:schemeClr val="bg1"/>
          </a:solidFill>
          <a:ln w="38100">
            <a:solidFill>
              <a:srgbClr val="00FF00"/>
            </a:solidFill>
            <a:miter lim="800000"/>
            <a:headEnd/>
            <a:tailEnd/>
          </a:ln>
          <a:effectLst/>
        </p:spPr>
        <p:txBody>
          <a:bodyPr wrap="square">
            <a:spAutoFit/>
          </a:bodyPr>
          <a:lstStyle/>
          <a:p>
            <a:r>
              <a:rPr lang="en-US" sz="3200" b="1" dirty="0" err="1">
                <a:solidFill>
                  <a:srgbClr val="000066"/>
                </a:solidFill>
              </a:rPr>
              <a:t>Caryotype</a:t>
            </a:r>
            <a:r>
              <a:rPr lang="el-GR" sz="3200" b="1" dirty="0">
                <a:solidFill>
                  <a:srgbClr val="000066"/>
                </a:solidFill>
              </a:rPr>
              <a:t>:46ΧΧ(60%),46ΧΥ(15</a:t>
            </a:r>
            <a:r>
              <a:rPr lang="el-GR" sz="3200" b="1" dirty="0" smtClean="0">
                <a:solidFill>
                  <a:srgbClr val="000066"/>
                </a:solidFill>
              </a:rPr>
              <a:t>%)</a:t>
            </a:r>
            <a:endParaRPr lang="en-US" sz="3200" b="1" dirty="0">
              <a:solidFill>
                <a:srgbClr val="000066"/>
              </a:solidFill>
            </a:endParaRPr>
          </a:p>
          <a:p>
            <a:r>
              <a:rPr lang="el-GR" sz="3200" b="1" dirty="0">
                <a:solidFill>
                  <a:srgbClr val="000066"/>
                </a:solidFill>
              </a:rPr>
              <a:t>Μ</a:t>
            </a:r>
            <a:r>
              <a:rPr lang="en-US" sz="3200" b="1" dirty="0" err="1">
                <a:solidFill>
                  <a:srgbClr val="000066"/>
                </a:solidFill>
              </a:rPr>
              <a:t>osaics</a:t>
            </a:r>
            <a:r>
              <a:rPr lang="el-GR" sz="3200" b="1" dirty="0">
                <a:solidFill>
                  <a:srgbClr val="000066"/>
                </a:solidFill>
              </a:rPr>
              <a:t>(25%)</a:t>
            </a:r>
          </a:p>
          <a:p>
            <a:r>
              <a:rPr lang="en-US" sz="3200" b="1" dirty="0">
                <a:solidFill>
                  <a:srgbClr val="000066"/>
                </a:solidFill>
              </a:rPr>
              <a:t>Wolf’ ducts</a:t>
            </a:r>
            <a:r>
              <a:rPr lang="el-GR" sz="3200" b="1" dirty="0">
                <a:solidFill>
                  <a:srgbClr val="000066"/>
                </a:solidFill>
              </a:rPr>
              <a:t>:</a:t>
            </a:r>
            <a:r>
              <a:rPr lang="el-GR" sz="3200" b="1" dirty="0">
                <a:solidFill>
                  <a:srgbClr val="FF0000"/>
                </a:solidFill>
              </a:rPr>
              <a:t>+</a:t>
            </a:r>
          </a:p>
          <a:p>
            <a:r>
              <a:rPr lang="en-US" sz="3200" b="1" dirty="0">
                <a:solidFill>
                  <a:srgbClr val="000066"/>
                </a:solidFill>
              </a:rPr>
              <a:t>Muller’s ducts</a:t>
            </a:r>
            <a:r>
              <a:rPr lang="el-GR" sz="3200" b="1" dirty="0">
                <a:solidFill>
                  <a:srgbClr val="000066"/>
                </a:solidFill>
              </a:rPr>
              <a:t>: </a:t>
            </a:r>
            <a:r>
              <a:rPr lang="el-GR" sz="3200" b="1" dirty="0">
                <a:solidFill>
                  <a:srgbClr val="FF0000"/>
                </a:solidFill>
              </a:rPr>
              <a:t>+</a:t>
            </a:r>
          </a:p>
        </p:txBody>
      </p:sp>
      <p:pic>
        <p:nvPicPr>
          <p:cNvPr id="174086" name="Picture 6"/>
          <p:cNvPicPr>
            <a:picLocks noChangeAspect="1" noChangeArrowheads="1"/>
          </p:cNvPicPr>
          <p:nvPr/>
        </p:nvPicPr>
        <p:blipFill>
          <a:blip r:embed="rId2" cstate="print"/>
          <a:srcRect/>
          <a:stretch>
            <a:fillRect/>
          </a:stretch>
        </p:blipFill>
        <p:spPr bwMode="auto">
          <a:xfrm>
            <a:off x="7042840" y="549277"/>
            <a:ext cx="2012259" cy="3808417"/>
          </a:xfrm>
          <a:prstGeom prst="rect">
            <a:avLst/>
          </a:prstGeom>
          <a:noFill/>
          <a:ln w="9525">
            <a:noFill/>
            <a:miter lim="800000"/>
            <a:headEnd/>
            <a:tailEnd/>
          </a:ln>
          <a:effectLst/>
        </p:spPr>
      </p:pic>
      <p:sp>
        <p:nvSpPr>
          <p:cNvPr id="174087" name="Rectangle 7"/>
          <p:cNvSpPr>
            <a:spLocks noChangeArrowheads="1"/>
          </p:cNvSpPr>
          <p:nvPr/>
        </p:nvSpPr>
        <p:spPr bwMode="auto">
          <a:xfrm>
            <a:off x="155223"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11" name="Picture 7" descr="TH"/>
          <p:cNvPicPr>
            <a:picLocks noChangeAspect="1" noChangeArrowheads="1"/>
          </p:cNvPicPr>
          <p:nvPr/>
        </p:nvPicPr>
        <p:blipFill>
          <a:blip r:embed="rId2" cstate="print"/>
          <a:srcRect/>
          <a:stretch>
            <a:fillRect/>
          </a:stretch>
        </p:blipFill>
        <p:spPr bwMode="auto">
          <a:xfrm>
            <a:off x="155223" y="2349500"/>
            <a:ext cx="2939345" cy="4103688"/>
          </a:xfrm>
          <a:prstGeom prst="rect">
            <a:avLst/>
          </a:prstGeom>
          <a:noFill/>
          <a:ln w="9525">
            <a:solidFill>
              <a:srgbClr val="000066"/>
            </a:solidFill>
            <a:miter lim="800000"/>
            <a:headEnd/>
            <a:tailEnd/>
          </a:ln>
        </p:spPr>
      </p:pic>
      <p:pic>
        <p:nvPicPr>
          <p:cNvPr id="200712" name="Picture 8" descr="hermaph"/>
          <p:cNvPicPr>
            <a:picLocks noChangeAspect="1" noChangeArrowheads="1"/>
          </p:cNvPicPr>
          <p:nvPr/>
        </p:nvPicPr>
        <p:blipFill>
          <a:blip r:embed="rId3" cstate="print"/>
          <a:srcRect l="4424" t="3424" b="3424"/>
          <a:stretch>
            <a:fillRect/>
          </a:stretch>
        </p:blipFill>
        <p:spPr bwMode="auto">
          <a:xfrm>
            <a:off x="3227212" y="2420939"/>
            <a:ext cx="2899833" cy="4103687"/>
          </a:xfrm>
          <a:prstGeom prst="rect">
            <a:avLst/>
          </a:prstGeom>
          <a:noFill/>
          <a:ln w="9525">
            <a:solidFill>
              <a:srgbClr val="000066"/>
            </a:solidFill>
            <a:miter lim="800000"/>
            <a:headEnd/>
            <a:tailEnd/>
          </a:ln>
        </p:spPr>
      </p:pic>
      <p:pic>
        <p:nvPicPr>
          <p:cNvPr id="200714" name="Picture 10" descr="Herma - patient"/>
          <p:cNvPicPr>
            <a:picLocks noChangeAspect="1" noChangeArrowheads="1"/>
          </p:cNvPicPr>
          <p:nvPr/>
        </p:nvPicPr>
        <p:blipFill>
          <a:blip r:embed="rId4" cstate="print"/>
          <a:srcRect/>
          <a:stretch>
            <a:fillRect/>
          </a:stretch>
        </p:blipFill>
        <p:spPr bwMode="auto">
          <a:xfrm>
            <a:off x="6357056" y="908051"/>
            <a:ext cx="2634544" cy="5616575"/>
          </a:xfrm>
          <a:prstGeom prst="rect">
            <a:avLst/>
          </a:prstGeom>
          <a:noFill/>
          <a:ln w="28575">
            <a:solidFill>
              <a:srgbClr val="000066"/>
            </a:solidFill>
            <a:miter lim="800000"/>
            <a:headEnd/>
            <a:tailEnd/>
          </a:ln>
        </p:spPr>
      </p:pic>
      <p:sp>
        <p:nvSpPr>
          <p:cNvPr id="200715" name="Text Box 11"/>
          <p:cNvSpPr txBox="1">
            <a:spLocks noChangeArrowheads="1"/>
          </p:cNvSpPr>
          <p:nvPr/>
        </p:nvSpPr>
        <p:spPr bwMode="auto">
          <a:xfrm>
            <a:off x="1371600" y="1341439"/>
            <a:ext cx="4754034" cy="584775"/>
          </a:xfrm>
          <a:prstGeom prst="rect">
            <a:avLst/>
          </a:prstGeom>
          <a:solidFill>
            <a:srgbClr val="8651FD"/>
          </a:solidFill>
          <a:ln w="38100">
            <a:solidFill>
              <a:srgbClr val="00FF00"/>
            </a:solidFill>
            <a:miter lim="800000"/>
            <a:headEnd/>
            <a:tailEnd/>
          </a:ln>
          <a:effectLst/>
        </p:spPr>
        <p:txBody>
          <a:bodyPr>
            <a:spAutoFit/>
          </a:bodyPr>
          <a:lstStyle/>
          <a:p>
            <a:pPr>
              <a:spcBef>
                <a:spcPct val="50000"/>
              </a:spcBef>
            </a:pPr>
            <a:r>
              <a:rPr lang="el-GR" sz="3200">
                <a:solidFill>
                  <a:schemeClr val="bg1"/>
                </a:solidFill>
              </a:rPr>
              <a:t>Αληθής ερμαφροδιτισμός</a:t>
            </a:r>
          </a:p>
        </p:txBody>
      </p:sp>
      <p:sp>
        <p:nvSpPr>
          <p:cNvPr id="200716" name="Rectangle 12"/>
          <p:cNvSpPr>
            <a:spLocks noChangeArrowheads="1"/>
          </p:cNvSpPr>
          <p:nvPr/>
        </p:nvSpPr>
        <p:spPr bwMode="auto">
          <a:xfrm>
            <a:off x="155223"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714"/>
                                        </p:tgtEl>
                                        <p:attrNameLst>
                                          <p:attrName>style.visibility</p:attrName>
                                        </p:attrNameLst>
                                      </p:cBhvr>
                                      <p:to>
                                        <p:strVal val="visible"/>
                                      </p:to>
                                    </p:set>
                                    <p:animEffect transition="in" filter="fade">
                                      <p:cBhvr>
                                        <p:cTn id="7" dur="20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ChangeArrowheads="1"/>
          </p:cNvSpPr>
          <p:nvPr/>
        </p:nvSpPr>
        <p:spPr bwMode="auto">
          <a:xfrm>
            <a:off x="2971800" y="333376"/>
            <a:ext cx="2555523" cy="792163"/>
          </a:xfrm>
          <a:prstGeom prst="rect">
            <a:avLst/>
          </a:prstGeom>
          <a:solidFill>
            <a:srgbClr val="8651FD"/>
          </a:solidFill>
          <a:ln w="9525">
            <a:noFill/>
            <a:miter lim="800000"/>
            <a:headEnd/>
            <a:tailEnd/>
          </a:ln>
          <a:effectLst/>
        </p:spPr>
        <p:txBody>
          <a:bodyPr anchor="ctr"/>
          <a:lstStyle/>
          <a:p>
            <a:pPr algn="ctr"/>
            <a:r>
              <a:rPr lang="el-GR" sz="3200" b="1">
                <a:solidFill>
                  <a:schemeClr val="bg1"/>
                </a:solidFill>
              </a:rPr>
              <a:t>Γονιμότητα</a:t>
            </a:r>
          </a:p>
        </p:txBody>
      </p:sp>
      <p:sp>
        <p:nvSpPr>
          <p:cNvPr id="218117" name="Rectangle 5"/>
          <p:cNvSpPr>
            <a:spLocks noChangeArrowheads="1"/>
          </p:cNvSpPr>
          <p:nvPr/>
        </p:nvSpPr>
        <p:spPr bwMode="auto">
          <a:xfrm>
            <a:off x="479778" y="1412876"/>
            <a:ext cx="7360356" cy="2447925"/>
          </a:xfrm>
          <a:prstGeom prst="rect">
            <a:avLst/>
          </a:prstGeom>
          <a:solidFill>
            <a:srgbClr val="8651FD"/>
          </a:solidFill>
          <a:ln w="9525">
            <a:solidFill>
              <a:srgbClr val="000066"/>
            </a:solidFill>
            <a:miter lim="800000"/>
            <a:headEnd/>
            <a:tailEnd/>
          </a:ln>
          <a:effectLst/>
        </p:spPr>
        <p:txBody>
          <a:bodyPr/>
          <a:lstStyle/>
          <a:p>
            <a:pPr marL="342900" indent="-342900">
              <a:lnSpc>
                <a:spcPct val="80000"/>
              </a:lnSpc>
              <a:spcBef>
                <a:spcPct val="20000"/>
              </a:spcBef>
            </a:pPr>
            <a:r>
              <a:rPr lang="en-US" sz="2400" b="1">
                <a:solidFill>
                  <a:srgbClr val="99FF33"/>
                </a:solidFill>
              </a:rPr>
              <a:t>Spermatogenesis in </a:t>
            </a:r>
            <a:r>
              <a:rPr lang="el-GR" sz="2400" b="1">
                <a:solidFill>
                  <a:srgbClr val="99FF33"/>
                </a:solidFill>
              </a:rPr>
              <a:t>12%</a:t>
            </a:r>
            <a:r>
              <a:rPr lang="en-US" sz="2400" b="1">
                <a:solidFill>
                  <a:srgbClr val="99FF33"/>
                </a:solidFill>
              </a:rPr>
              <a:t>of males</a:t>
            </a:r>
          </a:p>
          <a:p>
            <a:pPr marL="342900" indent="-342900">
              <a:lnSpc>
                <a:spcPct val="80000"/>
              </a:lnSpc>
              <a:spcBef>
                <a:spcPct val="20000"/>
              </a:spcBef>
            </a:pPr>
            <a:endParaRPr lang="en-US" sz="2400" b="1">
              <a:solidFill>
                <a:srgbClr val="99FF33"/>
              </a:solidFill>
            </a:endParaRPr>
          </a:p>
          <a:p>
            <a:pPr marL="342900" indent="-342900">
              <a:lnSpc>
                <a:spcPct val="80000"/>
              </a:lnSpc>
              <a:spcBef>
                <a:spcPct val="20000"/>
              </a:spcBef>
              <a:buFontTx/>
              <a:buChar char="•"/>
            </a:pPr>
            <a:r>
              <a:rPr lang="el-GR" sz="2400">
                <a:solidFill>
                  <a:schemeClr val="bg1"/>
                </a:solidFill>
              </a:rPr>
              <a:t> A successful pregnancy outcome using frozen testicular </a:t>
            </a:r>
            <a:endParaRPr lang="en-US" sz="2400">
              <a:solidFill>
                <a:schemeClr val="bg1"/>
              </a:solidFill>
            </a:endParaRPr>
          </a:p>
          <a:p>
            <a:pPr marL="342900" indent="-342900">
              <a:lnSpc>
                <a:spcPct val="80000"/>
              </a:lnSpc>
              <a:spcBef>
                <a:spcPct val="20000"/>
              </a:spcBef>
            </a:pPr>
            <a:r>
              <a:rPr lang="el-GR" sz="2400">
                <a:solidFill>
                  <a:schemeClr val="bg1"/>
                </a:solidFill>
              </a:rPr>
              <a:t>sperm from a chimeric infertile 46, XX/46, XY</a:t>
            </a:r>
            <a:r>
              <a:rPr lang="en-US" sz="2400">
                <a:solidFill>
                  <a:schemeClr val="bg1"/>
                </a:solidFill>
              </a:rPr>
              <a:t> </a:t>
            </a:r>
            <a:r>
              <a:rPr lang="el-GR" sz="2400">
                <a:solidFill>
                  <a:schemeClr val="bg1"/>
                </a:solidFill>
              </a:rPr>
              <a:t>male</a:t>
            </a:r>
            <a:r>
              <a:rPr lang="en-US" sz="2400">
                <a:solidFill>
                  <a:schemeClr val="bg1"/>
                </a:solidFill>
              </a:rPr>
              <a:t>, who as </a:t>
            </a:r>
          </a:p>
          <a:p>
            <a:pPr marL="342900" indent="-342900">
              <a:lnSpc>
                <a:spcPct val="80000"/>
              </a:lnSpc>
              <a:spcBef>
                <a:spcPct val="20000"/>
              </a:spcBef>
            </a:pPr>
            <a:r>
              <a:rPr lang="el-GR" sz="2400">
                <a:solidFill>
                  <a:schemeClr val="bg1"/>
                </a:solidFill>
              </a:rPr>
              <a:t>an infant,was diagnosed</a:t>
            </a:r>
            <a:r>
              <a:rPr lang="en-US" sz="2400">
                <a:solidFill>
                  <a:schemeClr val="bg1"/>
                </a:solidFill>
              </a:rPr>
              <a:t> </a:t>
            </a:r>
            <a:r>
              <a:rPr lang="el-GR" sz="2400">
                <a:solidFill>
                  <a:schemeClr val="bg1"/>
                </a:solidFill>
              </a:rPr>
              <a:t>as a true hermaphrodite</a:t>
            </a:r>
            <a:endParaRPr lang="en-US" sz="2400">
              <a:solidFill>
                <a:schemeClr val="bg1"/>
              </a:solidFill>
            </a:endParaRPr>
          </a:p>
          <a:p>
            <a:pPr marL="342900" indent="-342900">
              <a:lnSpc>
                <a:spcPct val="80000"/>
              </a:lnSpc>
              <a:spcBef>
                <a:spcPct val="20000"/>
              </a:spcBef>
            </a:pPr>
            <a:r>
              <a:rPr lang="el-GR">
                <a:solidFill>
                  <a:schemeClr val="bg1"/>
                </a:solidFill>
              </a:rPr>
              <a:t>Sugawara</a:t>
            </a:r>
            <a:r>
              <a:rPr lang="en-US">
                <a:solidFill>
                  <a:schemeClr val="bg1"/>
                </a:solidFill>
              </a:rPr>
              <a:t> N </a:t>
            </a:r>
            <a:r>
              <a:rPr lang="el-GR">
                <a:solidFill>
                  <a:schemeClr val="bg1"/>
                </a:solidFill>
              </a:rPr>
              <a:t>Human Reproduction 2005</a:t>
            </a:r>
          </a:p>
          <a:p>
            <a:pPr marL="342900" indent="-342900">
              <a:lnSpc>
                <a:spcPct val="80000"/>
              </a:lnSpc>
              <a:spcBef>
                <a:spcPct val="20000"/>
              </a:spcBef>
            </a:pPr>
            <a:endParaRPr lang="en-US">
              <a:solidFill>
                <a:schemeClr val="bg1"/>
              </a:solidFill>
            </a:endParaRPr>
          </a:p>
          <a:p>
            <a:pPr marL="342900" indent="-342900">
              <a:lnSpc>
                <a:spcPct val="80000"/>
              </a:lnSpc>
              <a:spcBef>
                <a:spcPct val="20000"/>
              </a:spcBef>
            </a:pPr>
            <a:endParaRPr lang="en-US">
              <a:solidFill>
                <a:schemeClr val="bg1"/>
              </a:solidFill>
            </a:endParaRPr>
          </a:p>
          <a:p>
            <a:pPr marL="342900" indent="-342900">
              <a:lnSpc>
                <a:spcPct val="80000"/>
              </a:lnSpc>
              <a:spcBef>
                <a:spcPct val="20000"/>
              </a:spcBef>
            </a:pPr>
            <a:endParaRPr lang="el-GR" sz="500">
              <a:solidFill>
                <a:schemeClr val="bg1"/>
              </a:solidFill>
            </a:endParaRPr>
          </a:p>
          <a:p>
            <a:pPr marL="342900" indent="-342900">
              <a:lnSpc>
                <a:spcPct val="80000"/>
              </a:lnSpc>
              <a:spcBef>
                <a:spcPct val="20000"/>
              </a:spcBef>
            </a:pPr>
            <a:r>
              <a:rPr lang="el-GR" sz="500">
                <a:solidFill>
                  <a:schemeClr val="bg1"/>
                </a:solidFill>
              </a:rPr>
              <a:t> </a:t>
            </a:r>
          </a:p>
          <a:p>
            <a:pPr marL="342900" indent="-342900">
              <a:lnSpc>
                <a:spcPct val="80000"/>
              </a:lnSpc>
              <a:spcBef>
                <a:spcPct val="20000"/>
              </a:spcBef>
              <a:buFontTx/>
              <a:buChar char="•"/>
            </a:pPr>
            <a:endParaRPr lang="el-GR" sz="500">
              <a:solidFill>
                <a:schemeClr val="bg1"/>
              </a:solidFill>
            </a:endParaRPr>
          </a:p>
        </p:txBody>
      </p:sp>
      <p:sp>
        <p:nvSpPr>
          <p:cNvPr id="218118" name="Rectangle 6"/>
          <p:cNvSpPr>
            <a:spLocks noChangeArrowheads="1"/>
          </p:cNvSpPr>
          <p:nvPr/>
        </p:nvSpPr>
        <p:spPr bwMode="auto">
          <a:xfrm>
            <a:off x="479778" y="3860800"/>
            <a:ext cx="7360356" cy="3139321"/>
          </a:xfrm>
          <a:prstGeom prst="rect">
            <a:avLst/>
          </a:prstGeom>
          <a:solidFill>
            <a:schemeClr val="bg1"/>
          </a:solidFill>
          <a:ln w="9525">
            <a:solidFill>
              <a:srgbClr val="000066"/>
            </a:solidFill>
            <a:miter lim="800000"/>
            <a:headEnd/>
            <a:tailEnd/>
          </a:ln>
          <a:effectLst/>
        </p:spPr>
        <p:txBody>
          <a:bodyPr>
            <a:spAutoFit/>
          </a:bodyPr>
          <a:lstStyle/>
          <a:p>
            <a:r>
              <a:rPr lang="en-US" sz="2400">
                <a:cs typeface="Arial" charset="0"/>
              </a:rPr>
              <a:t>   Ovulation in females</a:t>
            </a:r>
            <a:endParaRPr lang="en-US" sz="2400" b="1">
              <a:solidFill>
                <a:srgbClr val="FF0000"/>
              </a:solidFill>
              <a:cs typeface="Arial" charset="0"/>
            </a:endParaRPr>
          </a:p>
          <a:p>
            <a:endParaRPr lang="en-US" sz="2400" b="1">
              <a:solidFill>
                <a:srgbClr val="FF0000"/>
              </a:solidFill>
              <a:cs typeface="Arial" charset="0"/>
            </a:endParaRPr>
          </a:p>
          <a:p>
            <a:r>
              <a:rPr lang="el-GR" sz="2400" b="1">
                <a:cs typeface="Arial" charset="0"/>
              </a:rPr>
              <a:t>True hermaphrodite with bilateral ovotestes, bilateral gonadoblastomas and dysgerminomas, 46,XX/46,XY karyotype,  and a successful pregnancy </a:t>
            </a:r>
          </a:p>
          <a:p>
            <a:endParaRPr lang="en-US">
              <a:cs typeface="Arial" charset="0"/>
            </a:endParaRPr>
          </a:p>
          <a:p>
            <a:r>
              <a:rPr lang="en-US">
                <a:cs typeface="Arial" charset="0"/>
              </a:rPr>
              <a:t>Talerman A, </a:t>
            </a:r>
            <a:r>
              <a:rPr lang="el-GR">
                <a:cs typeface="Arial" charset="0"/>
              </a:rPr>
              <a:t>Cancer. 1990 </a:t>
            </a:r>
            <a:endParaRPr lang="en-US">
              <a:cs typeface="Arial" charset="0"/>
            </a:endParaRPr>
          </a:p>
          <a:p>
            <a:endParaRPr lang="el-GR">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1883834" y="1341439"/>
            <a:ext cx="4992511" cy="1077218"/>
          </a:xfrm>
          <a:prstGeom prst="rect">
            <a:avLst/>
          </a:prstGeom>
          <a:solidFill>
            <a:srgbClr val="8651FD"/>
          </a:solidFill>
          <a:ln w="38100">
            <a:solidFill>
              <a:srgbClr val="00FF00"/>
            </a:solidFill>
            <a:miter lim="800000"/>
            <a:headEnd/>
            <a:tailEnd/>
          </a:ln>
          <a:effectLst/>
        </p:spPr>
        <p:txBody>
          <a:bodyPr>
            <a:spAutoFit/>
          </a:bodyPr>
          <a:lstStyle/>
          <a:p>
            <a:pPr>
              <a:spcBef>
                <a:spcPct val="50000"/>
              </a:spcBef>
            </a:pPr>
            <a:r>
              <a:rPr lang="el-GR" sz="3200">
                <a:solidFill>
                  <a:schemeClr val="bg1"/>
                </a:solidFill>
              </a:rPr>
              <a:t>Θήλυς ψευδερμαφροδιτισμός</a:t>
            </a:r>
          </a:p>
        </p:txBody>
      </p:sp>
      <p:sp>
        <p:nvSpPr>
          <p:cNvPr id="175107" name="Text Box 3"/>
          <p:cNvSpPr txBox="1">
            <a:spLocks noChangeArrowheads="1"/>
          </p:cNvSpPr>
          <p:nvPr/>
        </p:nvSpPr>
        <p:spPr bwMode="auto">
          <a:xfrm>
            <a:off x="1371601" y="2349501"/>
            <a:ext cx="6015567" cy="2308324"/>
          </a:xfrm>
          <a:prstGeom prst="rect">
            <a:avLst/>
          </a:prstGeom>
          <a:solidFill>
            <a:srgbClr val="8651FD"/>
          </a:solidFill>
          <a:ln w="38100">
            <a:solidFill>
              <a:srgbClr val="FFFF00"/>
            </a:solidFill>
            <a:miter lim="800000"/>
            <a:headEnd/>
            <a:tailEnd/>
          </a:ln>
          <a:effectLst/>
        </p:spPr>
        <p:txBody>
          <a:bodyPr>
            <a:spAutoFit/>
          </a:bodyPr>
          <a:lstStyle/>
          <a:p>
            <a:pPr>
              <a:spcBef>
                <a:spcPct val="50000"/>
              </a:spcBef>
              <a:buClr>
                <a:srgbClr val="FFFF00"/>
              </a:buClr>
              <a:buFontTx/>
              <a:buChar char="•"/>
            </a:pPr>
            <a:r>
              <a:rPr lang="el-GR" sz="3200">
                <a:solidFill>
                  <a:schemeClr val="bg1"/>
                </a:solidFill>
              </a:rPr>
              <a:t> Έξω γεννητικά όργανα: αμφίβολα </a:t>
            </a:r>
          </a:p>
          <a:p>
            <a:pPr>
              <a:spcBef>
                <a:spcPct val="50000"/>
              </a:spcBef>
              <a:buClr>
                <a:srgbClr val="FFFF00"/>
              </a:buClr>
              <a:buFontTx/>
              <a:buChar char="•"/>
            </a:pPr>
            <a:r>
              <a:rPr lang="en-US" sz="3200">
                <a:solidFill>
                  <a:schemeClr val="bg1"/>
                </a:solidFill>
              </a:rPr>
              <a:t> </a:t>
            </a:r>
            <a:r>
              <a:rPr lang="el-GR" sz="3200">
                <a:solidFill>
                  <a:schemeClr val="bg1"/>
                </a:solidFill>
              </a:rPr>
              <a:t>Έσω γεννητικά όργανα: ωοθήκες</a:t>
            </a:r>
            <a:endParaRPr lang="en-US" sz="3200">
              <a:solidFill>
                <a:schemeClr val="bg1"/>
              </a:solidFill>
            </a:endParaRPr>
          </a:p>
        </p:txBody>
      </p:sp>
      <p:sp>
        <p:nvSpPr>
          <p:cNvPr id="175109" name="Text Box 5"/>
          <p:cNvSpPr txBox="1">
            <a:spLocks noChangeArrowheads="1"/>
          </p:cNvSpPr>
          <p:nvPr/>
        </p:nvSpPr>
        <p:spPr bwMode="auto">
          <a:xfrm>
            <a:off x="2012245" y="4868863"/>
            <a:ext cx="5417275" cy="1569660"/>
          </a:xfrm>
          <a:prstGeom prst="rect">
            <a:avLst/>
          </a:prstGeom>
          <a:solidFill>
            <a:schemeClr val="bg1"/>
          </a:solidFill>
          <a:ln w="38100">
            <a:solidFill>
              <a:srgbClr val="00FF00"/>
            </a:solidFill>
            <a:miter lim="800000"/>
            <a:headEnd/>
            <a:tailEnd/>
          </a:ln>
          <a:effectLst/>
        </p:spPr>
        <p:txBody>
          <a:bodyPr wrap="square">
            <a:spAutoFit/>
          </a:bodyPr>
          <a:lstStyle/>
          <a:p>
            <a:r>
              <a:rPr lang="en-US" sz="3200" b="1" dirty="0" err="1">
                <a:solidFill>
                  <a:srgbClr val="000066"/>
                </a:solidFill>
              </a:rPr>
              <a:t>Caryotype</a:t>
            </a:r>
            <a:r>
              <a:rPr lang="el-GR" sz="3200" b="1" dirty="0">
                <a:solidFill>
                  <a:srgbClr val="000066"/>
                </a:solidFill>
              </a:rPr>
              <a:t>:46ΧΧ(</a:t>
            </a:r>
            <a:r>
              <a:rPr lang="en-US" sz="3200" b="1" dirty="0">
                <a:solidFill>
                  <a:srgbClr val="000066"/>
                </a:solidFill>
              </a:rPr>
              <a:t>10</a:t>
            </a:r>
            <a:r>
              <a:rPr lang="el-GR" sz="3200" b="1" dirty="0">
                <a:solidFill>
                  <a:srgbClr val="000066"/>
                </a:solidFill>
              </a:rPr>
              <a:t>0%) </a:t>
            </a:r>
            <a:endParaRPr lang="en-US" sz="3200" b="1" dirty="0">
              <a:solidFill>
                <a:srgbClr val="000066"/>
              </a:solidFill>
            </a:endParaRPr>
          </a:p>
          <a:p>
            <a:r>
              <a:rPr lang="en-US" sz="3200" b="1" dirty="0">
                <a:solidFill>
                  <a:srgbClr val="000066"/>
                </a:solidFill>
              </a:rPr>
              <a:t>Wolf’ ducts</a:t>
            </a:r>
            <a:r>
              <a:rPr lang="el-GR" sz="3200" b="1" dirty="0">
                <a:solidFill>
                  <a:srgbClr val="000066"/>
                </a:solidFill>
              </a:rPr>
              <a:t>:</a:t>
            </a:r>
            <a:r>
              <a:rPr lang="en-US" sz="3200" b="1" dirty="0">
                <a:solidFill>
                  <a:srgbClr val="FF0000"/>
                </a:solidFill>
              </a:rPr>
              <a:t>-</a:t>
            </a:r>
            <a:endParaRPr lang="el-GR" sz="3200" b="1" dirty="0">
              <a:solidFill>
                <a:srgbClr val="FF0000"/>
              </a:solidFill>
            </a:endParaRPr>
          </a:p>
          <a:p>
            <a:r>
              <a:rPr lang="en-US" sz="3200" b="1" dirty="0">
                <a:solidFill>
                  <a:srgbClr val="000066"/>
                </a:solidFill>
              </a:rPr>
              <a:t>Muller’s ducts</a:t>
            </a:r>
            <a:r>
              <a:rPr lang="el-GR" sz="3200" b="1" dirty="0">
                <a:solidFill>
                  <a:srgbClr val="000066"/>
                </a:solidFill>
              </a:rPr>
              <a:t>: </a:t>
            </a:r>
            <a:r>
              <a:rPr lang="el-GR" sz="3200" b="1" dirty="0">
                <a:solidFill>
                  <a:srgbClr val="FF0000"/>
                </a:solidFill>
              </a:rPr>
              <a:t>+</a:t>
            </a:r>
          </a:p>
        </p:txBody>
      </p:sp>
      <p:sp>
        <p:nvSpPr>
          <p:cNvPr id="175111" name="Rectangle 7"/>
          <p:cNvSpPr>
            <a:spLocks noChangeArrowheads="1"/>
          </p:cNvSpPr>
          <p:nvPr/>
        </p:nvSpPr>
        <p:spPr bwMode="auto">
          <a:xfrm>
            <a:off x="2587978" y="4076700"/>
            <a:ext cx="3937553" cy="461665"/>
          </a:xfrm>
          <a:prstGeom prst="rect">
            <a:avLst/>
          </a:prstGeom>
          <a:solidFill>
            <a:srgbClr val="8651FD"/>
          </a:solidFill>
          <a:ln w="9525">
            <a:noFill/>
            <a:miter lim="800000"/>
            <a:headEnd/>
            <a:tailEnd/>
          </a:ln>
          <a:effectLst/>
        </p:spPr>
        <p:txBody>
          <a:bodyPr wrap="none">
            <a:spAutoFit/>
          </a:bodyPr>
          <a:lstStyle/>
          <a:p>
            <a:r>
              <a:rPr lang="en-US" sz="2400">
                <a:solidFill>
                  <a:schemeClr val="bg1"/>
                </a:solidFill>
              </a:rPr>
              <a:t>i.v. ACTH test: </a:t>
            </a:r>
            <a:r>
              <a:rPr lang="el-GR" sz="2400">
                <a:solidFill>
                  <a:schemeClr val="bg1"/>
                </a:solidFill>
              </a:rPr>
              <a:t> </a:t>
            </a:r>
            <a:r>
              <a:rPr lang="en-US" sz="2400">
                <a:solidFill>
                  <a:schemeClr val="bg1"/>
                </a:solidFill>
              </a:rPr>
              <a:t> 17 </a:t>
            </a:r>
            <a:r>
              <a:rPr lang="el-GR" sz="2400">
                <a:solidFill>
                  <a:schemeClr val="bg1"/>
                </a:solidFill>
              </a:rPr>
              <a:t>ΟΗ</a:t>
            </a:r>
            <a:r>
              <a:rPr lang="en-US" sz="2400">
                <a:solidFill>
                  <a:schemeClr val="bg1"/>
                </a:solidFill>
              </a:rPr>
              <a:t>PRG</a:t>
            </a:r>
            <a:endParaRPr lang="el-GR" sz="2400">
              <a:solidFill>
                <a:schemeClr val="bg1"/>
              </a:solidFill>
            </a:endParaRPr>
          </a:p>
        </p:txBody>
      </p:sp>
      <p:sp>
        <p:nvSpPr>
          <p:cNvPr id="175112" name="Line 8"/>
          <p:cNvSpPr>
            <a:spLocks noChangeShapeType="1"/>
          </p:cNvSpPr>
          <p:nvPr/>
        </p:nvSpPr>
        <p:spPr bwMode="auto">
          <a:xfrm flipV="1">
            <a:off x="4786314" y="4143380"/>
            <a:ext cx="0" cy="360363"/>
          </a:xfrm>
          <a:prstGeom prst="line">
            <a:avLst/>
          </a:prstGeom>
          <a:noFill/>
          <a:ln w="38100">
            <a:solidFill>
              <a:srgbClr val="FF0000"/>
            </a:solidFill>
            <a:round/>
            <a:headEnd/>
            <a:tailEnd type="triangle" w="med" len="med"/>
          </a:ln>
          <a:effectLst/>
        </p:spPr>
        <p:txBody>
          <a:bodyPr/>
          <a:lstStyle/>
          <a:p>
            <a:endParaRPr lang="el-GR"/>
          </a:p>
        </p:txBody>
      </p:sp>
      <p:sp>
        <p:nvSpPr>
          <p:cNvPr id="175115" name="Rectangle 11"/>
          <p:cNvSpPr>
            <a:spLocks noChangeArrowheads="1"/>
          </p:cNvSpPr>
          <p:nvPr/>
        </p:nvSpPr>
        <p:spPr bwMode="auto">
          <a:xfrm>
            <a:off x="1116190"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Line 4"/>
          <p:cNvSpPr>
            <a:spLocks noChangeShapeType="1"/>
          </p:cNvSpPr>
          <p:nvPr/>
        </p:nvSpPr>
        <p:spPr bwMode="auto">
          <a:xfrm>
            <a:off x="5151967" y="3284538"/>
            <a:ext cx="1279877" cy="0"/>
          </a:xfrm>
          <a:prstGeom prst="line">
            <a:avLst/>
          </a:prstGeom>
          <a:noFill/>
          <a:ln w="25400">
            <a:solidFill>
              <a:srgbClr val="008000"/>
            </a:solidFill>
            <a:round/>
            <a:headEnd/>
            <a:tailEnd type="triangle" w="lg" len="med"/>
          </a:ln>
          <a:effectLst/>
        </p:spPr>
        <p:txBody>
          <a:bodyPr/>
          <a:lstStyle/>
          <a:p>
            <a:endParaRPr lang="el-GR"/>
          </a:p>
        </p:txBody>
      </p:sp>
      <p:sp>
        <p:nvSpPr>
          <p:cNvPr id="168965" name="Line 5"/>
          <p:cNvSpPr>
            <a:spLocks noChangeShapeType="1"/>
          </p:cNvSpPr>
          <p:nvPr/>
        </p:nvSpPr>
        <p:spPr bwMode="auto">
          <a:xfrm>
            <a:off x="5215467" y="1989138"/>
            <a:ext cx="1473200" cy="0"/>
          </a:xfrm>
          <a:prstGeom prst="line">
            <a:avLst/>
          </a:prstGeom>
          <a:noFill/>
          <a:ln w="25400">
            <a:solidFill>
              <a:srgbClr val="008000"/>
            </a:solidFill>
            <a:round/>
            <a:headEnd/>
            <a:tailEnd type="triangle" w="lg" len="lg"/>
          </a:ln>
          <a:effectLst/>
        </p:spPr>
        <p:txBody>
          <a:bodyPr/>
          <a:lstStyle/>
          <a:p>
            <a:endParaRPr lang="el-GR"/>
          </a:p>
        </p:txBody>
      </p:sp>
      <p:sp>
        <p:nvSpPr>
          <p:cNvPr id="168966" name="Line 6"/>
          <p:cNvSpPr>
            <a:spLocks noChangeShapeType="1"/>
          </p:cNvSpPr>
          <p:nvPr/>
        </p:nvSpPr>
        <p:spPr bwMode="auto">
          <a:xfrm>
            <a:off x="1631244" y="1989138"/>
            <a:ext cx="1343378" cy="0"/>
          </a:xfrm>
          <a:prstGeom prst="line">
            <a:avLst/>
          </a:prstGeom>
          <a:noFill/>
          <a:ln w="25400">
            <a:solidFill>
              <a:srgbClr val="008000"/>
            </a:solidFill>
            <a:round/>
            <a:headEnd/>
            <a:tailEnd type="triangle" w="lg" len="lg"/>
          </a:ln>
          <a:effectLst/>
        </p:spPr>
        <p:txBody>
          <a:bodyPr/>
          <a:lstStyle/>
          <a:p>
            <a:endParaRPr lang="el-GR"/>
          </a:p>
        </p:txBody>
      </p:sp>
      <p:sp>
        <p:nvSpPr>
          <p:cNvPr id="168967" name="Line 7"/>
          <p:cNvSpPr>
            <a:spLocks noChangeShapeType="1"/>
          </p:cNvSpPr>
          <p:nvPr/>
        </p:nvSpPr>
        <p:spPr bwMode="auto">
          <a:xfrm>
            <a:off x="1696156" y="3284538"/>
            <a:ext cx="1279878" cy="0"/>
          </a:xfrm>
          <a:prstGeom prst="line">
            <a:avLst/>
          </a:prstGeom>
          <a:noFill/>
          <a:ln w="25400">
            <a:solidFill>
              <a:srgbClr val="008000"/>
            </a:solidFill>
            <a:round/>
            <a:headEnd/>
            <a:tailEnd type="triangle" w="lg" len="lg"/>
          </a:ln>
          <a:effectLst/>
        </p:spPr>
        <p:txBody>
          <a:bodyPr/>
          <a:lstStyle/>
          <a:p>
            <a:endParaRPr lang="el-GR"/>
          </a:p>
        </p:txBody>
      </p:sp>
      <p:sp>
        <p:nvSpPr>
          <p:cNvPr id="168968" name="Line 8"/>
          <p:cNvSpPr>
            <a:spLocks noChangeShapeType="1"/>
          </p:cNvSpPr>
          <p:nvPr/>
        </p:nvSpPr>
        <p:spPr bwMode="auto">
          <a:xfrm>
            <a:off x="7008989" y="4868864"/>
            <a:ext cx="0" cy="936625"/>
          </a:xfrm>
          <a:prstGeom prst="line">
            <a:avLst/>
          </a:prstGeom>
          <a:noFill/>
          <a:ln w="25400">
            <a:solidFill>
              <a:srgbClr val="008000"/>
            </a:solidFill>
            <a:round/>
            <a:headEnd/>
            <a:tailEnd type="triangle" w="lg" len="lg"/>
          </a:ln>
          <a:effectLst/>
        </p:spPr>
        <p:txBody>
          <a:bodyPr/>
          <a:lstStyle/>
          <a:p>
            <a:endParaRPr lang="el-GR"/>
          </a:p>
        </p:txBody>
      </p:sp>
      <p:sp>
        <p:nvSpPr>
          <p:cNvPr id="168969" name="Line 9"/>
          <p:cNvSpPr>
            <a:spLocks noChangeShapeType="1"/>
          </p:cNvSpPr>
          <p:nvPr/>
        </p:nvSpPr>
        <p:spPr bwMode="auto">
          <a:xfrm>
            <a:off x="7008989" y="3357563"/>
            <a:ext cx="0" cy="1223962"/>
          </a:xfrm>
          <a:prstGeom prst="line">
            <a:avLst/>
          </a:prstGeom>
          <a:noFill/>
          <a:ln w="25400">
            <a:solidFill>
              <a:srgbClr val="008000"/>
            </a:solidFill>
            <a:round/>
            <a:headEnd/>
            <a:tailEnd type="triangle" w="lg" len="lg"/>
          </a:ln>
          <a:effectLst/>
        </p:spPr>
        <p:txBody>
          <a:bodyPr/>
          <a:lstStyle/>
          <a:p>
            <a:endParaRPr lang="el-GR"/>
          </a:p>
        </p:txBody>
      </p:sp>
      <p:sp>
        <p:nvSpPr>
          <p:cNvPr id="168970" name="Line 10"/>
          <p:cNvSpPr>
            <a:spLocks noChangeShapeType="1"/>
          </p:cNvSpPr>
          <p:nvPr/>
        </p:nvSpPr>
        <p:spPr bwMode="auto">
          <a:xfrm>
            <a:off x="7008989"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8971" name="Line 11"/>
          <p:cNvSpPr>
            <a:spLocks noChangeShapeType="1"/>
          </p:cNvSpPr>
          <p:nvPr/>
        </p:nvSpPr>
        <p:spPr bwMode="auto">
          <a:xfrm>
            <a:off x="4000500" y="4941889"/>
            <a:ext cx="0" cy="935037"/>
          </a:xfrm>
          <a:prstGeom prst="line">
            <a:avLst/>
          </a:prstGeom>
          <a:noFill/>
          <a:ln w="25400">
            <a:solidFill>
              <a:srgbClr val="008000"/>
            </a:solidFill>
            <a:round/>
            <a:headEnd/>
            <a:tailEnd type="triangle" w="lg" len="lg"/>
          </a:ln>
          <a:effectLst/>
        </p:spPr>
        <p:txBody>
          <a:bodyPr/>
          <a:lstStyle/>
          <a:p>
            <a:endParaRPr lang="el-GR"/>
          </a:p>
        </p:txBody>
      </p:sp>
      <p:sp>
        <p:nvSpPr>
          <p:cNvPr id="168972" name="Line 12"/>
          <p:cNvSpPr>
            <a:spLocks noChangeShapeType="1"/>
          </p:cNvSpPr>
          <p:nvPr/>
        </p:nvSpPr>
        <p:spPr bwMode="auto">
          <a:xfrm>
            <a:off x="4000500" y="3500439"/>
            <a:ext cx="0" cy="1081087"/>
          </a:xfrm>
          <a:prstGeom prst="line">
            <a:avLst/>
          </a:prstGeom>
          <a:noFill/>
          <a:ln w="25400">
            <a:solidFill>
              <a:srgbClr val="008000"/>
            </a:solidFill>
            <a:round/>
            <a:headEnd/>
            <a:tailEnd type="triangle" w="lg" len="lg"/>
          </a:ln>
          <a:effectLst/>
        </p:spPr>
        <p:txBody>
          <a:bodyPr/>
          <a:lstStyle/>
          <a:p>
            <a:endParaRPr lang="el-GR"/>
          </a:p>
        </p:txBody>
      </p:sp>
      <p:sp>
        <p:nvSpPr>
          <p:cNvPr id="168973" name="Line 13"/>
          <p:cNvSpPr>
            <a:spLocks noChangeShapeType="1"/>
          </p:cNvSpPr>
          <p:nvPr/>
        </p:nvSpPr>
        <p:spPr bwMode="auto">
          <a:xfrm>
            <a:off x="4000500"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8974" name="Line 14"/>
          <p:cNvSpPr>
            <a:spLocks noChangeShapeType="1"/>
          </p:cNvSpPr>
          <p:nvPr/>
        </p:nvSpPr>
        <p:spPr bwMode="auto">
          <a:xfrm>
            <a:off x="927100" y="4868863"/>
            <a:ext cx="0" cy="1008062"/>
          </a:xfrm>
          <a:prstGeom prst="line">
            <a:avLst/>
          </a:prstGeom>
          <a:noFill/>
          <a:ln w="25400">
            <a:solidFill>
              <a:srgbClr val="008000"/>
            </a:solidFill>
            <a:round/>
            <a:headEnd/>
            <a:tailEnd type="triangle" w="lg" len="lg"/>
          </a:ln>
          <a:effectLst/>
        </p:spPr>
        <p:txBody>
          <a:bodyPr/>
          <a:lstStyle/>
          <a:p>
            <a:endParaRPr lang="el-GR"/>
          </a:p>
        </p:txBody>
      </p:sp>
      <p:sp>
        <p:nvSpPr>
          <p:cNvPr id="168975" name="Line 15"/>
          <p:cNvSpPr>
            <a:spLocks noChangeShapeType="1"/>
          </p:cNvSpPr>
          <p:nvPr/>
        </p:nvSpPr>
        <p:spPr bwMode="auto">
          <a:xfrm>
            <a:off x="927100" y="3500438"/>
            <a:ext cx="0" cy="1079500"/>
          </a:xfrm>
          <a:prstGeom prst="line">
            <a:avLst/>
          </a:prstGeom>
          <a:noFill/>
          <a:ln w="25400">
            <a:solidFill>
              <a:srgbClr val="008000"/>
            </a:solidFill>
            <a:round/>
            <a:headEnd/>
            <a:tailEnd type="triangle" w="lg" len="lg"/>
          </a:ln>
          <a:effectLst/>
        </p:spPr>
        <p:txBody>
          <a:bodyPr/>
          <a:lstStyle/>
          <a:p>
            <a:endParaRPr lang="el-GR"/>
          </a:p>
        </p:txBody>
      </p:sp>
      <p:sp>
        <p:nvSpPr>
          <p:cNvPr id="168976" name="Line 16"/>
          <p:cNvSpPr>
            <a:spLocks noChangeShapeType="1"/>
          </p:cNvSpPr>
          <p:nvPr/>
        </p:nvSpPr>
        <p:spPr bwMode="auto">
          <a:xfrm>
            <a:off x="927100"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8977" name="Line 17"/>
          <p:cNvSpPr>
            <a:spLocks noChangeShapeType="1"/>
          </p:cNvSpPr>
          <p:nvPr/>
        </p:nvSpPr>
        <p:spPr bwMode="auto">
          <a:xfrm>
            <a:off x="927100" y="908051"/>
            <a:ext cx="0" cy="1008063"/>
          </a:xfrm>
          <a:prstGeom prst="line">
            <a:avLst/>
          </a:prstGeom>
          <a:noFill/>
          <a:ln w="25400">
            <a:solidFill>
              <a:srgbClr val="008000"/>
            </a:solidFill>
            <a:round/>
            <a:headEnd/>
            <a:tailEnd type="triangle" w="lg" len="lg"/>
          </a:ln>
          <a:effectLst/>
        </p:spPr>
        <p:txBody>
          <a:bodyPr/>
          <a:lstStyle/>
          <a:p>
            <a:endParaRPr lang="el-GR"/>
          </a:p>
        </p:txBody>
      </p:sp>
      <p:sp>
        <p:nvSpPr>
          <p:cNvPr id="168978" name="Text Box 18"/>
          <p:cNvSpPr txBox="1">
            <a:spLocks noChangeArrowheads="1"/>
          </p:cNvSpPr>
          <p:nvPr/>
        </p:nvSpPr>
        <p:spPr bwMode="auto">
          <a:xfrm>
            <a:off x="222956" y="549276"/>
            <a:ext cx="2048933"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cholesterol</a:t>
            </a:r>
            <a:endParaRPr lang="el-GR" sz="2000" b="1">
              <a:solidFill>
                <a:schemeClr val="bg1"/>
              </a:solidFill>
            </a:endParaRPr>
          </a:p>
        </p:txBody>
      </p:sp>
      <p:sp>
        <p:nvSpPr>
          <p:cNvPr id="168979" name="Rectangle 19"/>
          <p:cNvSpPr>
            <a:spLocks noChangeArrowheads="1"/>
          </p:cNvSpPr>
          <p:nvPr/>
        </p:nvSpPr>
        <p:spPr bwMode="auto">
          <a:xfrm>
            <a:off x="159456" y="1052514"/>
            <a:ext cx="2559756" cy="35877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8980" name="Text Box 20"/>
          <p:cNvSpPr txBox="1">
            <a:spLocks noChangeArrowheads="1"/>
          </p:cNvSpPr>
          <p:nvPr/>
        </p:nvSpPr>
        <p:spPr bwMode="auto">
          <a:xfrm>
            <a:off x="1375834" y="2636838"/>
            <a:ext cx="3008489" cy="366712"/>
          </a:xfrm>
          <a:prstGeom prst="rect">
            <a:avLst/>
          </a:prstGeom>
          <a:solidFill>
            <a:srgbClr val="8651FD"/>
          </a:solidFill>
          <a:ln w="9525">
            <a:noFill/>
            <a:miter lim="800000"/>
            <a:headEnd/>
            <a:tailEnd/>
          </a:ln>
          <a:effectLst/>
        </p:spPr>
        <p:txBody>
          <a:bodyPr>
            <a:spAutoFit/>
          </a:bodyPr>
          <a:lstStyle/>
          <a:p>
            <a:pPr>
              <a:spcBef>
                <a:spcPct val="50000"/>
              </a:spcBef>
            </a:pPr>
            <a:endParaRPr lang="en-GB">
              <a:solidFill>
                <a:schemeClr val="bg1"/>
              </a:solidFill>
            </a:endParaRPr>
          </a:p>
        </p:txBody>
      </p:sp>
      <p:sp>
        <p:nvSpPr>
          <p:cNvPr id="168981" name="Text Box 21"/>
          <p:cNvSpPr txBox="1">
            <a:spLocks noChangeArrowheads="1"/>
          </p:cNvSpPr>
          <p:nvPr/>
        </p:nvSpPr>
        <p:spPr bwMode="auto">
          <a:xfrm>
            <a:off x="159456" y="1052513"/>
            <a:ext cx="2816578" cy="336550"/>
          </a:xfrm>
          <a:prstGeom prst="rect">
            <a:avLst/>
          </a:prstGeom>
          <a:solidFill>
            <a:srgbClr val="8651FD"/>
          </a:solidFill>
          <a:ln w="9525">
            <a:noFill/>
            <a:miter lim="800000"/>
            <a:headEnd/>
            <a:tailEnd/>
          </a:ln>
          <a:effectLst/>
        </p:spPr>
        <p:txBody>
          <a:bodyPr>
            <a:spAutoFit/>
          </a:bodyPr>
          <a:lstStyle/>
          <a:p>
            <a:pPr>
              <a:spcBef>
                <a:spcPct val="50000"/>
              </a:spcBef>
            </a:pPr>
            <a:r>
              <a:rPr lang="el-GR" sz="1600">
                <a:solidFill>
                  <a:schemeClr val="bg1"/>
                </a:solidFill>
              </a:rPr>
              <a:t>20,22 </a:t>
            </a:r>
            <a:r>
              <a:rPr lang="en-US" sz="1600">
                <a:solidFill>
                  <a:schemeClr val="bg1"/>
                </a:solidFill>
              </a:rPr>
              <a:t>desmolase</a:t>
            </a:r>
            <a:r>
              <a:rPr lang="el-GR" sz="1600">
                <a:solidFill>
                  <a:schemeClr val="bg1"/>
                </a:solidFill>
              </a:rPr>
              <a:t>(</a:t>
            </a:r>
            <a:r>
              <a:rPr lang="en-US" sz="1600">
                <a:solidFill>
                  <a:schemeClr val="bg1"/>
                </a:solidFill>
              </a:rPr>
              <a:t>P450scc)</a:t>
            </a:r>
            <a:endParaRPr lang="el-GR" sz="1600">
              <a:solidFill>
                <a:schemeClr val="bg1"/>
              </a:solidFill>
            </a:endParaRPr>
          </a:p>
        </p:txBody>
      </p:sp>
      <p:sp>
        <p:nvSpPr>
          <p:cNvPr id="168982" name="Text Box 22"/>
          <p:cNvSpPr txBox="1">
            <a:spLocks noChangeArrowheads="1"/>
          </p:cNvSpPr>
          <p:nvPr/>
        </p:nvSpPr>
        <p:spPr bwMode="auto">
          <a:xfrm>
            <a:off x="1" y="1773239"/>
            <a:ext cx="1697567" cy="707886"/>
          </a:xfrm>
          <a:prstGeom prst="rect">
            <a:avLst/>
          </a:prstGeom>
          <a:noFill/>
          <a:ln w="9525">
            <a:noFill/>
            <a:miter lim="800000"/>
            <a:headEnd/>
            <a:tailEnd/>
          </a:ln>
          <a:effectLst/>
        </p:spPr>
        <p:txBody>
          <a:bodyPr>
            <a:spAutoFit/>
          </a:bodyPr>
          <a:lstStyle/>
          <a:p>
            <a:pPr algn="ctr">
              <a:spcBef>
                <a:spcPct val="50000"/>
              </a:spcBef>
            </a:pPr>
            <a:r>
              <a:rPr lang="en-US" sz="2000">
                <a:solidFill>
                  <a:schemeClr val="bg1"/>
                </a:solidFill>
              </a:rPr>
              <a:t>pregnenolone</a:t>
            </a:r>
            <a:endParaRPr lang="el-GR" sz="2000">
              <a:solidFill>
                <a:schemeClr val="bg1"/>
              </a:solidFill>
            </a:endParaRPr>
          </a:p>
        </p:txBody>
      </p:sp>
      <p:sp>
        <p:nvSpPr>
          <p:cNvPr id="168983" name="Rectangle 23"/>
          <p:cNvSpPr>
            <a:spLocks noChangeArrowheads="1"/>
          </p:cNvSpPr>
          <p:nvPr/>
        </p:nvSpPr>
        <p:spPr bwMode="auto">
          <a:xfrm>
            <a:off x="0" y="2349501"/>
            <a:ext cx="7745589" cy="35877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8984" name="Text Box 24"/>
          <p:cNvSpPr txBox="1">
            <a:spLocks noChangeArrowheads="1"/>
          </p:cNvSpPr>
          <p:nvPr/>
        </p:nvSpPr>
        <p:spPr bwMode="auto">
          <a:xfrm>
            <a:off x="0" y="3068639"/>
            <a:ext cx="1888067" cy="396875"/>
          </a:xfrm>
          <a:prstGeom prst="rect">
            <a:avLst/>
          </a:prstGeom>
          <a:noFill/>
          <a:ln w="9525">
            <a:noFill/>
            <a:miter lim="800000"/>
            <a:headEnd/>
            <a:tailEnd/>
          </a:ln>
          <a:effectLst/>
        </p:spPr>
        <p:txBody>
          <a:bodyPr>
            <a:spAutoFit/>
          </a:bodyPr>
          <a:lstStyle/>
          <a:p>
            <a:pPr algn="ctr">
              <a:spcBef>
                <a:spcPct val="50000"/>
              </a:spcBef>
            </a:pPr>
            <a:r>
              <a:rPr lang="en-US" sz="2000">
                <a:solidFill>
                  <a:schemeClr val="bg1"/>
                </a:solidFill>
              </a:rPr>
              <a:t>progesterone</a:t>
            </a:r>
            <a:endParaRPr lang="el-GR" sz="2000">
              <a:solidFill>
                <a:schemeClr val="bg1"/>
              </a:solidFill>
            </a:endParaRPr>
          </a:p>
        </p:txBody>
      </p:sp>
      <p:sp>
        <p:nvSpPr>
          <p:cNvPr id="168985" name="Rectangle 25"/>
          <p:cNvSpPr>
            <a:spLocks noChangeArrowheads="1"/>
          </p:cNvSpPr>
          <p:nvPr/>
        </p:nvSpPr>
        <p:spPr bwMode="auto">
          <a:xfrm>
            <a:off x="287867" y="3789363"/>
            <a:ext cx="4673600" cy="3603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8986" name="Text Box 26"/>
          <p:cNvSpPr txBox="1">
            <a:spLocks noChangeArrowheads="1"/>
          </p:cNvSpPr>
          <p:nvPr/>
        </p:nvSpPr>
        <p:spPr bwMode="auto">
          <a:xfrm>
            <a:off x="159456" y="4508501"/>
            <a:ext cx="3263900"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deoxycorticosterone</a:t>
            </a:r>
            <a:endParaRPr lang="el-GR" sz="2000">
              <a:solidFill>
                <a:schemeClr val="bg1"/>
              </a:solidFill>
            </a:endParaRPr>
          </a:p>
        </p:txBody>
      </p:sp>
      <p:sp>
        <p:nvSpPr>
          <p:cNvPr id="168987" name="Rectangle 27"/>
          <p:cNvSpPr>
            <a:spLocks noChangeArrowheads="1"/>
          </p:cNvSpPr>
          <p:nvPr/>
        </p:nvSpPr>
        <p:spPr bwMode="auto">
          <a:xfrm>
            <a:off x="287867" y="5084763"/>
            <a:ext cx="4800600" cy="3603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8988" name="Text Box 28"/>
          <p:cNvSpPr txBox="1">
            <a:spLocks noChangeArrowheads="1"/>
          </p:cNvSpPr>
          <p:nvPr/>
        </p:nvSpPr>
        <p:spPr bwMode="auto">
          <a:xfrm>
            <a:off x="222956" y="5805489"/>
            <a:ext cx="2367844"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corticosterone</a:t>
            </a:r>
            <a:endParaRPr lang="el-GR" sz="2000">
              <a:solidFill>
                <a:schemeClr val="bg1"/>
              </a:solidFill>
            </a:endParaRPr>
          </a:p>
        </p:txBody>
      </p:sp>
      <p:sp>
        <p:nvSpPr>
          <p:cNvPr id="168989" name="Text Box 29"/>
          <p:cNvSpPr txBox="1">
            <a:spLocks noChangeArrowheads="1"/>
          </p:cNvSpPr>
          <p:nvPr/>
        </p:nvSpPr>
        <p:spPr bwMode="auto">
          <a:xfrm>
            <a:off x="222956" y="6461126"/>
            <a:ext cx="2048933"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aldosterone</a:t>
            </a:r>
            <a:endParaRPr lang="el-GR" sz="2000" b="1">
              <a:solidFill>
                <a:schemeClr val="bg1"/>
              </a:solidFill>
            </a:endParaRPr>
          </a:p>
        </p:txBody>
      </p:sp>
      <p:sp>
        <p:nvSpPr>
          <p:cNvPr id="168990" name="Text Box 30"/>
          <p:cNvSpPr txBox="1">
            <a:spLocks noChangeArrowheads="1"/>
          </p:cNvSpPr>
          <p:nvPr/>
        </p:nvSpPr>
        <p:spPr bwMode="auto">
          <a:xfrm>
            <a:off x="2912534" y="1773239"/>
            <a:ext cx="2753078" cy="396875"/>
          </a:xfrm>
          <a:prstGeom prst="rect">
            <a:avLst/>
          </a:prstGeom>
          <a:noFill/>
          <a:ln w="9525">
            <a:noFill/>
            <a:miter lim="800000"/>
            <a:headEnd/>
            <a:tailEnd/>
          </a:ln>
          <a:effectLst/>
        </p:spPr>
        <p:txBody>
          <a:bodyPr>
            <a:spAutoFit/>
          </a:bodyPr>
          <a:lstStyle/>
          <a:p>
            <a:pPr>
              <a:spcBef>
                <a:spcPct val="50000"/>
              </a:spcBef>
            </a:pPr>
            <a:r>
              <a:rPr lang="el-GR" sz="2000">
                <a:solidFill>
                  <a:schemeClr val="bg1"/>
                </a:solidFill>
              </a:rPr>
              <a:t>17-</a:t>
            </a:r>
            <a:r>
              <a:rPr lang="en-US" sz="2000">
                <a:solidFill>
                  <a:schemeClr val="bg1"/>
                </a:solidFill>
              </a:rPr>
              <a:t>OH-pregnenolone</a:t>
            </a:r>
            <a:endParaRPr lang="el-GR" sz="2000">
              <a:solidFill>
                <a:schemeClr val="bg1"/>
              </a:solidFill>
            </a:endParaRPr>
          </a:p>
        </p:txBody>
      </p:sp>
      <p:sp>
        <p:nvSpPr>
          <p:cNvPr id="168991" name="Text Box 31"/>
          <p:cNvSpPr txBox="1">
            <a:spLocks noChangeArrowheads="1"/>
          </p:cNvSpPr>
          <p:nvPr/>
        </p:nvSpPr>
        <p:spPr bwMode="auto">
          <a:xfrm>
            <a:off x="6623756" y="1773239"/>
            <a:ext cx="1344789"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DHEAS</a:t>
            </a:r>
            <a:endParaRPr lang="el-GR" sz="2000">
              <a:solidFill>
                <a:schemeClr val="bg1"/>
              </a:solidFill>
            </a:endParaRPr>
          </a:p>
        </p:txBody>
      </p:sp>
      <p:sp>
        <p:nvSpPr>
          <p:cNvPr id="168992" name="Rectangle 32"/>
          <p:cNvSpPr>
            <a:spLocks noChangeArrowheads="1"/>
          </p:cNvSpPr>
          <p:nvPr/>
        </p:nvSpPr>
        <p:spPr bwMode="auto">
          <a:xfrm>
            <a:off x="1631245" y="1484313"/>
            <a:ext cx="1152878" cy="7921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8993" name="Rectangle 33"/>
          <p:cNvSpPr>
            <a:spLocks noChangeArrowheads="1"/>
          </p:cNvSpPr>
          <p:nvPr/>
        </p:nvSpPr>
        <p:spPr bwMode="auto">
          <a:xfrm>
            <a:off x="5343879" y="1412875"/>
            <a:ext cx="1152877" cy="863600"/>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8994" name="Rectangle 34"/>
          <p:cNvSpPr>
            <a:spLocks noChangeArrowheads="1"/>
          </p:cNvSpPr>
          <p:nvPr/>
        </p:nvSpPr>
        <p:spPr bwMode="auto">
          <a:xfrm>
            <a:off x="1759657" y="2852738"/>
            <a:ext cx="960966" cy="7921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8995" name="Rectangle 35"/>
          <p:cNvSpPr>
            <a:spLocks noChangeArrowheads="1"/>
          </p:cNvSpPr>
          <p:nvPr/>
        </p:nvSpPr>
        <p:spPr bwMode="auto">
          <a:xfrm>
            <a:off x="5215467" y="2781300"/>
            <a:ext cx="1089378" cy="863600"/>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8996" name="Text Box 36"/>
          <p:cNvSpPr txBox="1">
            <a:spLocks noChangeArrowheads="1"/>
          </p:cNvSpPr>
          <p:nvPr/>
        </p:nvSpPr>
        <p:spPr bwMode="auto">
          <a:xfrm>
            <a:off x="2847622" y="3068639"/>
            <a:ext cx="2496256" cy="707886"/>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17-</a:t>
            </a:r>
            <a:r>
              <a:rPr lang="el-GR" sz="2000">
                <a:solidFill>
                  <a:schemeClr val="bg1"/>
                </a:solidFill>
              </a:rPr>
              <a:t>ΟΗ-</a:t>
            </a:r>
            <a:r>
              <a:rPr lang="en-US" sz="2000">
                <a:solidFill>
                  <a:schemeClr val="bg1"/>
                </a:solidFill>
              </a:rPr>
              <a:t>progesterone</a:t>
            </a:r>
            <a:endParaRPr lang="el-GR" sz="2000">
              <a:solidFill>
                <a:schemeClr val="bg1"/>
              </a:solidFill>
            </a:endParaRPr>
          </a:p>
        </p:txBody>
      </p:sp>
      <p:sp>
        <p:nvSpPr>
          <p:cNvPr id="168997" name="Text Box 37"/>
          <p:cNvSpPr txBox="1">
            <a:spLocks noChangeArrowheads="1"/>
          </p:cNvSpPr>
          <p:nvPr/>
        </p:nvSpPr>
        <p:spPr bwMode="auto">
          <a:xfrm>
            <a:off x="3104444" y="4508501"/>
            <a:ext cx="2112434"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11-deoxycortisol</a:t>
            </a:r>
            <a:endParaRPr lang="el-GR" sz="2000">
              <a:solidFill>
                <a:schemeClr val="bg1"/>
              </a:solidFill>
            </a:endParaRPr>
          </a:p>
        </p:txBody>
      </p:sp>
      <p:sp>
        <p:nvSpPr>
          <p:cNvPr id="168998" name="Text Box 38"/>
          <p:cNvSpPr txBox="1">
            <a:spLocks noChangeArrowheads="1"/>
          </p:cNvSpPr>
          <p:nvPr/>
        </p:nvSpPr>
        <p:spPr bwMode="auto">
          <a:xfrm>
            <a:off x="3359857" y="5805489"/>
            <a:ext cx="1792111"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cortisol</a:t>
            </a:r>
            <a:endParaRPr lang="el-GR" sz="2000" b="1">
              <a:solidFill>
                <a:schemeClr val="bg1"/>
              </a:solidFill>
            </a:endParaRPr>
          </a:p>
        </p:txBody>
      </p:sp>
      <p:sp>
        <p:nvSpPr>
          <p:cNvPr id="168999" name="Text Box 39"/>
          <p:cNvSpPr txBox="1">
            <a:spLocks noChangeArrowheads="1"/>
          </p:cNvSpPr>
          <p:nvPr/>
        </p:nvSpPr>
        <p:spPr bwMode="auto">
          <a:xfrm>
            <a:off x="6368345" y="3068638"/>
            <a:ext cx="1984022" cy="677108"/>
          </a:xfrm>
          <a:prstGeom prst="rect">
            <a:avLst/>
          </a:prstGeom>
          <a:noFill/>
          <a:ln w="9525">
            <a:noFill/>
            <a:miter lim="800000"/>
            <a:headEnd/>
            <a:tailEnd/>
          </a:ln>
          <a:effectLst/>
        </p:spPr>
        <p:txBody>
          <a:bodyPr>
            <a:spAutoFit/>
          </a:bodyPr>
          <a:lstStyle/>
          <a:p>
            <a:pPr>
              <a:spcBef>
                <a:spcPct val="50000"/>
              </a:spcBef>
            </a:pPr>
            <a:r>
              <a:rPr lang="en-US" sz="1900">
                <a:solidFill>
                  <a:schemeClr val="bg1"/>
                </a:solidFill>
              </a:rPr>
              <a:t>androstenedione</a:t>
            </a:r>
            <a:endParaRPr lang="el-GR" sz="1900">
              <a:solidFill>
                <a:schemeClr val="bg1"/>
              </a:solidFill>
            </a:endParaRPr>
          </a:p>
        </p:txBody>
      </p:sp>
      <p:sp>
        <p:nvSpPr>
          <p:cNvPr id="169000" name="Rectangle 40"/>
          <p:cNvSpPr>
            <a:spLocks noChangeArrowheads="1"/>
          </p:cNvSpPr>
          <p:nvPr/>
        </p:nvSpPr>
        <p:spPr bwMode="auto">
          <a:xfrm>
            <a:off x="5727701" y="3789364"/>
            <a:ext cx="2240844" cy="50482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9001" name="Text Box 41"/>
          <p:cNvSpPr txBox="1">
            <a:spLocks noChangeArrowheads="1"/>
          </p:cNvSpPr>
          <p:nvPr/>
        </p:nvSpPr>
        <p:spPr bwMode="auto">
          <a:xfrm>
            <a:off x="6112933" y="4508501"/>
            <a:ext cx="1823156"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testosterone</a:t>
            </a:r>
            <a:endParaRPr lang="el-GR" sz="2000" b="1">
              <a:solidFill>
                <a:schemeClr val="bg1"/>
              </a:solidFill>
            </a:endParaRPr>
          </a:p>
        </p:txBody>
      </p:sp>
      <p:sp>
        <p:nvSpPr>
          <p:cNvPr id="169002" name="Rectangle 42"/>
          <p:cNvSpPr>
            <a:spLocks noChangeArrowheads="1"/>
          </p:cNvSpPr>
          <p:nvPr/>
        </p:nvSpPr>
        <p:spPr bwMode="auto">
          <a:xfrm>
            <a:off x="6048022" y="5013326"/>
            <a:ext cx="1920523" cy="360363"/>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9003" name="Text Box 43"/>
          <p:cNvSpPr txBox="1">
            <a:spLocks noChangeArrowheads="1"/>
          </p:cNvSpPr>
          <p:nvPr/>
        </p:nvSpPr>
        <p:spPr bwMode="auto">
          <a:xfrm>
            <a:off x="5919612" y="5805489"/>
            <a:ext cx="2400300" cy="707886"/>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dihydrotestosterone</a:t>
            </a:r>
            <a:endParaRPr lang="el-GR" sz="2000">
              <a:solidFill>
                <a:schemeClr val="bg1"/>
              </a:solidFill>
            </a:endParaRPr>
          </a:p>
        </p:txBody>
      </p:sp>
      <p:sp>
        <p:nvSpPr>
          <p:cNvPr id="169004" name="Text Box 44"/>
          <p:cNvSpPr txBox="1">
            <a:spLocks noChangeArrowheads="1"/>
          </p:cNvSpPr>
          <p:nvPr/>
        </p:nvSpPr>
        <p:spPr bwMode="auto">
          <a:xfrm>
            <a:off x="287867" y="5084763"/>
            <a:ext cx="4735689" cy="366712"/>
          </a:xfrm>
          <a:prstGeom prst="rect">
            <a:avLst/>
          </a:prstGeom>
          <a:solidFill>
            <a:srgbClr val="8651FD"/>
          </a:solidFill>
          <a:ln w="9525">
            <a:noFill/>
            <a:miter lim="800000"/>
            <a:headEnd/>
            <a:tailEnd/>
          </a:ln>
          <a:effectLst/>
        </p:spPr>
        <p:txBody>
          <a:bodyPr>
            <a:spAutoFit/>
          </a:bodyPr>
          <a:lstStyle/>
          <a:p>
            <a:pPr algn="ctr">
              <a:spcBef>
                <a:spcPct val="50000"/>
              </a:spcBef>
            </a:pPr>
            <a:r>
              <a:rPr lang="el-GR">
                <a:solidFill>
                  <a:schemeClr val="bg1"/>
                </a:solidFill>
              </a:rPr>
              <a:t>11β-</a:t>
            </a:r>
            <a:r>
              <a:rPr lang="en-US">
                <a:solidFill>
                  <a:schemeClr val="bg1"/>
                </a:solidFill>
              </a:rPr>
              <a:t>hydroxylase</a:t>
            </a:r>
            <a:endParaRPr lang="el-GR">
              <a:solidFill>
                <a:schemeClr val="bg1"/>
              </a:solidFill>
            </a:endParaRPr>
          </a:p>
        </p:txBody>
      </p:sp>
      <p:sp>
        <p:nvSpPr>
          <p:cNvPr id="169005" name="Text Box 45"/>
          <p:cNvSpPr txBox="1">
            <a:spLocks noChangeArrowheads="1"/>
          </p:cNvSpPr>
          <p:nvPr/>
        </p:nvSpPr>
        <p:spPr bwMode="auto">
          <a:xfrm>
            <a:off x="287867" y="3789363"/>
            <a:ext cx="4608689" cy="366712"/>
          </a:xfrm>
          <a:prstGeom prst="rect">
            <a:avLst/>
          </a:prstGeom>
          <a:solidFill>
            <a:srgbClr val="8651FD"/>
          </a:solidFill>
          <a:ln w="9525">
            <a:noFill/>
            <a:miter lim="800000"/>
            <a:headEnd/>
            <a:tailEnd/>
          </a:ln>
          <a:effectLst/>
        </p:spPr>
        <p:txBody>
          <a:bodyPr>
            <a:spAutoFit/>
          </a:bodyPr>
          <a:lstStyle/>
          <a:p>
            <a:pPr algn="ctr">
              <a:spcBef>
                <a:spcPct val="50000"/>
              </a:spcBef>
            </a:pPr>
            <a:r>
              <a:rPr lang="el-GR">
                <a:solidFill>
                  <a:schemeClr val="bg1"/>
                </a:solidFill>
              </a:rPr>
              <a:t>21-</a:t>
            </a:r>
            <a:r>
              <a:rPr lang="en-US">
                <a:solidFill>
                  <a:schemeClr val="bg1"/>
                </a:solidFill>
              </a:rPr>
              <a:t>hydroxylase</a:t>
            </a:r>
            <a:endParaRPr lang="el-GR">
              <a:solidFill>
                <a:schemeClr val="bg1"/>
              </a:solidFill>
            </a:endParaRPr>
          </a:p>
        </p:txBody>
      </p:sp>
      <p:sp>
        <p:nvSpPr>
          <p:cNvPr id="169006" name="Text Box 46"/>
          <p:cNvSpPr txBox="1">
            <a:spLocks noChangeArrowheads="1"/>
          </p:cNvSpPr>
          <p:nvPr/>
        </p:nvSpPr>
        <p:spPr bwMode="auto">
          <a:xfrm>
            <a:off x="6048022" y="5013326"/>
            <a:ext cx="1824567" cy="366713"/>
          </a:xfrm>
          <a:prstGeom prst="rect">
            <a:avLst/>
          </a:prstGeom>
          <a:solidFill>
            <a:srgbClr val="8651FD"/>
          </a:solidFill>
          <a:ln w="9525">
            <a:noFill/>
            <a:miter lim="800000"/>
            <a:headEnd/>
            <a:tailEnd/>
          </a:ln>
          <a:effectLst/>
        </p:spPr>
        <p:txBody>
          <a:bodyPr>
            <a:spAutoFit/>
          </a:bodyPr>
          <a:lstStyle/>
          <a:p>
            <a:pPr algn="ctr">
              <a:spcBef>
                <a:spcPct val="50000"/>
              </a:spcBef>
            </a:pPr>
            <a:r>
              <a:rPr lang="el-GR">
                <a:solidFill>
                  <a:schemeClr val="bg1"/>
                </a:solidFill>
              </a:rPr>
              <a:t>5-α-</a:t>
            </a:r>
            <a:r>
              <a:rPr lang="en-US">
                <a:solidFill>
                  <a:schemeClr val="bg1"/>
                </a:solidFill>
              </a:rPr>
              <a:t>reductase</a:t>
            </a:r>
            <a:endParaRPr lang="el-GR">
              <a:solidFill>
                <a:schemeClr val="bg1"/>
              </a:solidFill>
            </a:endParaRPr>
          </a:p>
        </p:txBody>
      </p:sp>
      <p:sp>
        <p:nvSpPr>
          <p:cNvPr id="169007" name="Text Box 47"/>
          <p:cNvSpPr txBox="1">
            <a:spLocks noChangeArrowheads="1"/>
          </p:cNvSpPr>
          <p:nvPr/>
        </p:nvSpPr>
        <p:spPr bwMode="auto">
          <a:xfrm>
            <a:off x="5664200" y="3789364"/>
            <a:ext cx="2304345" cy="581025"/>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a:t>
            </a:r>
            <a:r>
              <a:rPr lang="el-GR" sz="1600">
                <a:solidFill>
                  <a:schemeClr val="bg1"/>
                </a:solidFill>
              </a:rPr>
              <a:t>β-ΟΗ-</a:t>
            </a:r>
            <a:r>
              <a:rPr lang="en-US" sz="1600">
                <a:solidFill>
                  <a:schemeClr val="bg1"/>
                </a:solidFill>
              </a:rPr>
              <a:t>Steroid dehydrogenase</a:t>
            </a:r>
            <a:endParaRPr lang="el-GR" sz="1600">
              <a:solidFill>
                <a:schemeClr val="bg1"/>
              </a:solidFill>
            </a:endParaRPr>
          </a:p>
        </p:txBody>
      </p:sp>
      <p:sp>
        <p:nvSpPr>
          <p:cNvPr id="169008" name="Text Box 48"/>
          <p:cNvSpPr txBox="1">
            <a:spLocks noChangeArrowheads="1"/>
          </p:cNvSpPr>
          <p:nvPr/>
        </p:nvSpPr>
        <p:spPr bwMode="auto">
          <a:xfrm>
            <a:off x="1823155" y="1557338"/>
            <a:ext cx="1089378" cy="366712"/>
          </a:xfrm>
          <a:prstGeom prst="rect">
            <a:avLst/>
          </a:prstGeom>
          <a:solidFill>
            <a:srgbClr val="8651FD"/>
          </a:solidFill>
          <a:ln w="9525">
            <a:noFill/>
            <a:miter lim="800000"/>
            <a:headEnd/>
            <a:tailEnd/>
          </a:ln>
          <a:effectLst/>
        </p:spPr>
        <p:txBody>
          <a:bodyPr>
            <a:spAutoFit/>
          </a:bodyPr>
          <a:lstStyle/>
          <a:p>
            <a:pPr>
              <a:spcBef>
                <a:spcPct val="50000"/>
              </a:spcBef>
            </a:pPr>
            <a:endParaRPr lang="en-GB">
              <a:solidFill>
                <a:schemeClr val="bg1"/>
              </a:solidFill>
            </a:endParaRPr>
          </a:p>
        </p:txBody>
      </p:sp>
      <p:sp>
        <p:nvSpPr>
          <p:cNvPr id="169009" name="Text Box 49"/>
          <p:cNvSpPr txBox="1">
            <a:spLocks noChangeArrowheads="1"/>
          </p:cNvSpPr>
          <p:nvPr/>
        </p:nvSpPr>
        <p:spPr bwMode="auto">
          <a:xfrm>
            <a:off x="1567745" y="1484313"/>
            <a:ext cx="1281289" cy="825500"/>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17-α </a:t>
            </a:r>
            <a:r>
              <a:rPr lang="en-US" sz="1600">
                <a:solidFill>
                  <a:schemeClr val="bg1"/>
                </a:solidFill>
              </a:rPr>
              <a:t>hydroxylase</a:t>
            </a:r>
            <a:r>
              <a:rPr lang="el-GR" sz="1600">
                <a:solidFill>
                  <a:schemeClr val="bg1"/>
                </a:solidFill>
              </a:rPr>
              <a:t> </a:t>
            </a:r>
            <a:r>
              <a:rPr lang="en-US" sz="1600">
                <a:solidFill>
                  <a:schemeClr val="bg1"/>
                </a:solidFill>
              </a:rPr>
              <a:t>(</a:t>
            </a:r>
            <a:r>
              <a:rPr lang="el-GR" sz="1600">
                <a:solidFill>
                  <a:schemeClr val="bg1"/>
                </a:solidFill>
              </a:rPr>
              <a:t>Ρ450</a:t>
            </a:r>
            <a:r>
              <a:rPr lang="en-US" sz="1600">
                <a:solidFill>
                  <a:schemeClr val="bg1"/>
                </a:solidFill>
              </a:rPr>
              <a:t>c17)</a:t>
            </a:r>
            <a:endParaRPr lang="el-GR" sz="1600">
              <a:solidFill>
                <a:schemeClr val="bg1"/>
              </a:solidFill>
            </a:endParaRPr>
          </a:p>
        </p:txBody>
      </p:sp>
      <p:sp>
        <p:nvSpPr>
          <p:cNvPr id="169010" name="Text Box 50"/>
          <p:cNvSpPr txBox="1">
            <a:spLocks noChangeArrowheads="1"/>
          </p:cNvSpPr>
          <p:nvPr/>
        </p:nvSpPr>
        <p:spPr bwMode="auto">
          <a:xfrm>
            <a:off x="5343879" y="1484314"/>
            <a:ext cx="1214966" cy="830997"/>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17,20 lyase</a:t>
            </a:r>
            <a:r>
              <a:rPr lang="el-GR" sz="1600">
                <a:solidFill>
                  <a:schemeClr val="bg1"/>
                </a:solidFill>
              </a:rPr>
              <a:t> </a:t>
            </a:r>
            <a:r>
              <a:rPr lang="en-US" sz="1600">
                <a:solidFill>
                  <a:schemeClr val="bg1"/>
                </a:solidFill>
              </a:rPr>
              <a:t>(P450c17)</a:t>
            </a:r>
            <a:endParaRPr lang="el-GR" sz="1600">
              <a:solidFill>
                <a:schemeClr val="bg1"/>
              </a:solidFill>
            </a:endParaRPr>
          </a:p>
        </p:txBody>
      </p:sp>
      <p:sp>
        <p:nvSpPr>
          <p:cNvPr id="169011" name="Text Box 51"/>
          <p:cNvSpPr txBox="1">
            <a:spLocks noChangeArrowheads="1"/>
          </p:cNvSpPr>
          <p:nvPr/>
        </p:nvSpPr>
        <p:spPr bwMode="auto">
          <a:xfrm>
            <a:off x="1567746" y="2852738"/>
            <a:ext cx="1344788" cy="825500"/>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17-α </a:t>
            </a:r>
            <a:r>
              <a:rPr lang="en-US" sz="1400">
                <a:solidFill>
                  <a:schemeClr val="bg1"/>
                </a:solidFill>
              </a:rPr>
              <a:t>hydroxylase</a:t>
            </a:r>
            <a:r>
              <a:rPr lang="el-GR" sz="1600">
                <a:solidFill>
                  <a:schemeClr val="bg1"/>
                </a:solidFill>
              </a:rPr>
              <a:t> </a:t>
            </a:r>
            <a:r>
              <a:rPr lang="en-US" sz="1600">
                <a:solidFill>
                  <a:schemeClr val="bg1"/>
                </a:solidFill>
              </a:rPr>
              <a:t>(</a:t>
            </a:r>
            <a:r>
              <a:rPr lang="el-GR" sz="1600">
                <a:solidFill>
                  <a:schemeClr val="bg1"/>
                </a:solidFill>
              </a:rPr>
              <a:t>Ρ450</a:t>
            </a:r>
            <a:r>
              <a:rPr lang="en-US" sz="1600">
                <a:solidFill>
                  <a:schemeClr val="bg1"/>
                </a:solidFill>
              </a:rPr>
              <a:t>c17)</a:t>
            </a:r>
            <a:endParaRPr lang="el-GR" sz="1600">
              <a:solidFill>
                <a:schemeClr val="bg1"/>
              </a:solidFill>
            </a:endParaRPr>
          </a:p>
        </p:txBody>
      </p:sp>
      <p:sp>
        <p:nvSpPr>
          <p:cNvPr id="169012" name="Text Box 52"/>
          <p:cNvSpPr txBox="1">
            <a:spLocks noChangeArrowheads="1"/>
          </p:cNvSpPr>
          <p:nvPr/>
        </p:nvSpPr>
        <p:spPr bwMode="auto">
          <a:xfrm>
            <a:off x="5215467" y="2852739"/>
            <a:ext cx="1089378" cy="1077218"/>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17,20 lyase</a:t>
            </a:r>
            <a:r>
              <a:rPr lang="el-GR" sz="1600">
                <a:solidFill>
                  <a:schemeClr val="bg1"/>
                </a:solidFill>
              </a:rPr>
              <a:t> </a:t>
            </a:r>
            <a:r>
              <a:rPr lang="en-US" sz="1600">
                <a:solidFill>
                  <a:schemeClr val="bg1"/>
                </a:solidFill>
              </a:rPr>
              <a:t>(P450c17)</a:t>
            </a:r>
            <a:endParaRPr lang="el-GR" sz="1600">
              <a:solidFill>
                <a:schemeClr val="bg1"/>
              </a:solidFill>
            </a:endParaRPr>
          </a:p>
        </p:txBody>
      </p:sp>
      <p:sp>
        <p:nvSpPr>
          <p:cNvPr id="169013" name="Text Box 53"/>
          <p:cNvSpPr txBox="1">
            <a:spLocks noChangeArrowheads="1"/>
          </p:cNvSpPr>
          <p:nvPr/>
        </p:nvSpPr>
        <p:spPr bwMode="auto">
          <a:xfrm>
            <a:off x="222956" y="2349501"/>
            <a:ext cx="7682089" cy="366713"/>
          </a:xfrm>
          <a:prstGeom prst="rect">
            <a:avLst/>
          </a:prstGeom>
          <a:solidFill>
            <a:srgbClr val="8651FD"/>
          </a:solidFill>
          <a:ln w="9525">
            <a:noFill/>
            <a:miter lim="800000"/>
            <a:headEnd/>
            <a:tailEnd/>
          </a:ln>
          <a:effectLst/>
        </p:spPr>
        <p:txBody>
          <a:bodyPr>
            <a:spAutoFit/>
          </a:bodyPr>
          <a:lstStyle/>
          <a:p>
            <a:pPr algn="ctr">
              <a:spcBef>
                <a:spcPct val="50000"/>
              </a:spcBef>
            </a:pPr>
            <a:r>
              <a:rPr lang="en-US">
                <a:solidFill>
                  <a:schemeClr val="bg1"/>
                </a:solidFill>
              </a:rPr>
              <a:t>3-</a:t>
            </a:r>
            <a:r>
              <a:rPr lang="el-GR">
                <a:solidFill>
                  <a:schemeClr val="bg1"/>
                </a:solidFill>
              </a:rPr>
              <a:t>β-</a:t>
            </a:r>
            <a:r>
              <a:rPr lang="en-US">
                <a:solidFill>
                  <a:schemeClr val="bg1"/>
                </a:solidFill>
              </a:rPr>
              <a:t>OH-dehydrogenase</a:t>
            </a:r>
            <a:endParaRPr lang="el-GR">
              <a:solidFill>
                <a:schemeClr val="bg1"/>
              </a:solidFill>
            </a:endParaRPr>
          </a:p>
        </p:txBody>
      </p:sp>
      <p:sp>
        <p:nvSpPr>
          <p:cNvPr id="169014" name="Line 54"/>
          <p:cNvSpPr>
            <a:spLocks noChangeShapeType="1"/>
          </p:cNvSpPr>
          <p:nvPr/>
        </p:nvSpPr>
        <p:spPr bwMode="auto">
          <a:xfrm>
            <a:off x="927100" y="6165850"/>
            <a:ext cx="0" cy="431800"/>
          </a:xfrm>
          <a:prstGeom prst="line">
            <a:avLst/>
          </a:prstGeom>
          <a:noFill/>
          <a:ln w="25400">
            <a:solidFill>
              <a:srgbClr val="008000"/>
            </a:solidFill>
            <a:round/>
            <a:headEnd/>
            <a:tailEnd type="triangle" w="lg" len="lg"/>
          </a:ln>
          <a:effectLst/>
        </p:spPr>
        <p:txBody>
          <a:bodyPr/>
          <a:lstStyle/>
          <a:p>
            <a:endParaRPr lang="el-GR"/>
          </a:p>
        </p:txBody>
      </p:sp>
      <p:sp>
        <p:nvSpPr>
          <p:cNvPr id="169015" name="Line 55"/>
          <p:cNvSpPr>
            <a:spLocks noChangeShapeType="1"/>
          </p:cNvSpPr>
          <p:nvPr/>
        </p:nvSpPr>
        <p:spPr bwMode="auto">
          <a:xfrm>
            <a:off x="2143478" y="6021388"/>
            <a:ext cx="1087966" cy="0"/>
          </a:xfrm>
          <a:prstGeom prst="line">
            <a:avLst/>
          </a:prstGeom>
          <a:noFill/>
          <a:ln w="25400">
            <a:solidFill>
              <a:srgbClr val="008000"/>
            </a:solidFill>
            <a:round/>
            <a:headEnd/>
            <a:tailEnd type="triangle" w="lg" len="lg"/>
          </a:ln>
          <a:effectLst/>
        </p:spPr>
        <p:txBody>
          <a:bodyPr/>
          <a:lstStyle/>
          <a:p>
            <a:endParaRPr lang="el-GR"/>
          </a:p>
        </p:txBody>
      </p:sp>
      <p:sp>
        <p:nvSpPr>
          <p:cNvPr id="169016" name="Line 56"/>
          <p:cNvSpPr>
            <a:spLocks noChangeShapeType="1"/>
          </p:cNvSpPr>
          <p:nvPr/>
        </p:nvSpPr>
        <p:spPr bwMode="auto">
          <a:xfrm>
            <a:off x="2527301" y="4724400"/>
            <a:ext cx="577144" cy="0"/>
          </a:xfrm>
          <a:prstGeom prst="line">
            <a:avLst/>
          </a:prstGeom>
          <a:noFill/>
          <a:ln w="25400">
            <a:solidFill>
              <a:srgbClr val="008000"/>
            </a:solidFill>
            <a:round/>
            <a:headEnd/>
            <a:tailEnd type="triangle" w="lg" len="lg"/>
          </a:ln>
          <a:effectLst/>
        </p:spPr>
        <p:txBody>
          <a:bodyPr/>
          <a:lstStyle/>
          <a:p>
            <a:endParaRPr lang="el-GR"/>
          </a:p>
        </p:txBody>
      </p:sp>
      <p:sp>
        <p:nvSpPr>
          <p:cNvPr id="169017" name="Line 57"/>
          <p:cNvSpPr>
            <a:spLocks noChangeShapeType="1"/>
          </p:cNvSpPr>
          <p:nvPr/>
        </p:nvSpPr>
        <p:spPr bwMode="auto">
          <a:xfrm>
            <a:off x="5280378" y="4724400"/>
            <a:ext cx="704145" cy="0"/>
          </a:xfrm>
          <a:prstGeom prst="line">
            <a:avLst/>
          </a:prstGeom>
          <a:noFill/>
          <a:ln w="25400">
            <a:solidFill>
              <a:srgbClr val="008000"/>
            </a:solidFill>
            <a:round/>
            <a:headEnd/>
            <a:tailEnd type="triangle" w="lg" len="lg"/>
          </a:ln>
          <a:effectLst/>
        </p:spPr>
        <p:txBody>
          <a:bodyPr/>
          <a:lstStyle/>
          <a:p>
            <a:endParaRPr lang="el-GR"/>
          </a:p>
        </p:txBody>
      </p:sp>
      <p:sp>
        <p:nvSpPr>
          <p:cNvPr id="169018" name="Text Box 58"/>
          <p:cNvSpPr txBox="1">
            <a:spLocks noChangeArrowheads="1"/>
          </p:cNvSpPr>
          <p:nvPr/>
        </p:nvSpPr>
        <p:spPr bwMode="auto">
          <a:xfrm>
            <a:off x="4127500" y="0"/>
            <a:ext cx="4000500" cy="641350"/>
          </a:xfrm>
          <a:prstGeom prst="rect">
            <a:avLst/>
          </a:prstGeom>
          <a:solidFill>
            <a:srgbClr val="8651FD"/>
          </a:solidFill>
          <a:ln w="9525">
            <a:noFill/>
            <a:miter lim="800000"/>
            <a:headEnd/>
            <a:tailEnd/>
          </a:ln>
          <a:effectLst/>
        </p:spPr>
        <p:txBody>
          <a:bodyPr>
            <a:spAutoFit/>
          </a:bodyPr>
          <a:lstStyle/>
          <a:p>
            <a:pPr algn="r">
              <a:spcBef>
                <a:spcPct val="50000"/>
              </a:spcBef>
            </a:pPr>
            <a:r>
              <a:rPr lang="en-US" sz="3600" b="1" i="1" u="sng">
                <a:solidFill>
                  <a:schemeClr val="bg1"/>
                </a:solidFill>
                <a:effectLst>
                  <a:outerShdw blurRad="38100" dist="38100" dir="2700000" algn="tl">
                    <a:srgbClr val="000000"/>
                  </a:outerShdw>
                </a:effectLst>
              </a:rPr>
              <a:t>Adrenal cortex...</a:t>
            </a:r>
            <a:endParaRPr lang="el-GR" sz="3600" b="1" i="1" u="sng">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8972"/>
                                        </p:tgtEl>
                                        <p:attrNameLst>
                                          <p:attrName>style.visibility</p:attrName>
                                        </p:attrNameLst>
                                      </p:cBhvr>
                                      <p:to>
                                        <p:strVal val="visible"/>
                                      </p:to>
                                    </p:set>
                                    <p:animEffect transition="in" filter="slide(fromBottom)">
                                      <p:cBhvr>
                                        <p:cTn id="7" dur="500"/>
                                        <p:tgtEl>
                                          <p:spTgt spid="16897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68975"/>
                                        </p:tgtEl>
                                        <p:attrNameLst>
                                          <p:attrName>style.visibility</p:attrName>
                                        </p:attrNameLst>
                                      </p:cBhvr>
                                      <p:to>
                                        <p:strVal val="visible"/>
                                      </p:to>
                                    </p:set>
                                    <p:animEffect transition="in" filter="slide(fromBottom)">
                                      <p:cBhvr>
                                        <p:cTn id="10" dur="500"/>
                                        <p:tgtEl>
                                          <p:spTgt spid="168975"/>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68997"/>
                                        </p:tgtEl>
                                        <p:attrNameLst>
                                          <p:attrName>style.visibility</p:attrName>
                                        </p:attrNameLst>
                                      </p:cBhvr>
                                      <p:to>
                                        <p:strVal val="visible"/>
                                      </p:to>
                                    </p:set>
                                    <p:animEffect transition="in" filter="dissolve">
                                      <p:cBhvr>
                                        <p:cTn id="14" dur="500"/>
                                        <p:tgtEl>
                                          <p:spTgt spid="16899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68986"/>
                                        </p:tgtEl>
                                        <p:attrNameLst>
                                          <p:attrName>style.visibility</p:attrName>
                                        </p:attrNameLst>
                                      </p:cBhvr>
                                      <p:to>
                                        <p:strVal val="visible"/>
                                      </p:to>
                                    </p:set>
                                    <p:animEffect transition="in" filter="dissolve">
                                      <p:cBhvr>
                                        <p:cTn id="17" dur="500"/>
                                        <p:tgtEl>
                                          <p:spTgt spid="168986"/>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69016"/>
                                        </p:tgtEl>
                                        <p:attrNameLst>
                                          <p:attrName>style.visibility</p:attrName>
                                        </p:attrNameLst>
                                      </p:cBhvr>
                                      <p:to>
                                        <p:strVal val="visible"/>
                                      </p:to>
                                    </p:set>
                                    <p:animEffect transition="in" filter="dissolve">
                                      <p:cBhvr>
                                        <p:cTn id="21" dur="500"/>
                                        <p:tgtEl>
                                          <p:spTgt spid="16901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9017"/>
                                        </p:tgtEl>
                                        <p:attrNameLst>
                                          <p:attrName>style.visibility</p:attrName>
                                        </p:attrNameLst>
                                      </p:cBhvr>
                                      <p:to>
                                        <p:strVal val="visible"/>
                                      </p:to>
                                    </p:set>
                                    <p:animEffect transition="in" filter="dissolve">
                                      <p:cBhvr>
                                        <p:cTn id="24" dur="500"/>
                                        <p:tgtEl>
                                          <p:spTgt spid="169017"/>
                                        </p:tgtEl>
                                      </p:cBhvr>
                                    </p:animEffect>
                                  </p:childTnLst>
                                </p:cTn>
                              </p:par>
                            </p:childTnLst>
                          </p:cTn>
                        </p:par>
                        <p:par>
                          <p:cTn id="25" fill="hold">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168987"/>
                                        </p:tgtEl>
                                        <p:attrNameLst>
                                          <p:attrName>style.visibility</p:attrName>
                                        </p:attrNameLst>
                                      </p:cBhvr>
                                      <p:to>
                                        <p:strVal val="visible"/>
                                      </p:to>
                                    </p:set>
                                    <p:anim calcmode="lin" valueType="num">
                                      <p:cBhvr>
                                        <p:cTn id="28" dur="500" fill="hold"/>
                                        <p:tgtEl>
                                          <p:spTgt spid="168987"/>
                                        </p:tgtEl>
                                        <p:attrNameLst>
                                          <p:attrName>ppt_w</p:attrName>
                                        </p:attrNameLst>
                                      </p:cBhvr>
                                      <p:tavLst>
                                        <p:tav tm="0">
                                          <p:val>
                                            <p:fltVal val="0"/>
                                          </p:val>
                                        </p:tav>
                                        <p:tav tm="100000">
                                          <p:val>
                                            <p:strVal val="#ppt_w"/>
                                          </p:val>
                                        </p:tav>
                                      </p:tavLst>
                                    </p:anim>
                                    <p:anim calcmode="lin" valueType="num">
                                      <p:cBhvr>
                                        <p:cTn id="29" dur="500" fill="hold"/>
                                        <p:tgtEl>
                                          <p:spTgt spid="168987"/>
                                        </p:tgtEl>
                                        <p:attrNameLst>
                                          <p:attrName>ppt_h</p:attrName>
                                        </p:attrNameLst>
                                      </p:cBhvr>
                                      <p:tavLst>
                                        <p:tav tm="0">
                                          <p:val>
                                            <p:fltVal val="0"/>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169004"/>
                                        </p:tgtEl>
                                        <p:attrNameLst>
                                          <p:attrName>style.visibility</p:attrName>
                                        </p:attrNameLst>
                                      </p:cBhvr>
                                      <p:to>
                                        <p:strVal val="visible"/>
                                      </p:to>
                                    </p:set>
                                    <p:anim calcmode="lin" valueType="num">
                                      <p:cBhvr>
                                        <p:cTn id="32" dur="500" fill="hold"/>
                                        <p:tgtEl>
                                          <p:spTgt spid="169004"/>
                                        </p:tgtEl>
                                        <p:attrNameLst>
                                          <p:attrName>ppt_w</p:attrName>
                                        </p:attrNameLst>
                                      </p:cBhvr>
                                      <p:tavLst>
                                        <p:tav tm="0">
                                          <p:val>
                                            <p:fltVal val="0"/>
                                          </p:val>
                                        </p:tav>
                                        <p:tav tm="100000">
                                          <p:val>
                                            <p:strVal val="#ppt_w"/>
                                          </p:val>
                                        </p:tav>
                                      </p:tavLst>
                                    </p:anim>
                                    <p:anim calcmode="lin" valueType="num">
                                      <p:cBhvr>
                                        <p:cTn id="33" dur="500" fill="hold"/>
                                        <p:tgtEl>
                                          <p:spTgt spid="169004"/>
                                        </p:tgtEl>
                                        <p:attrNameLst>
                                          <p:attrName>ppt_h</p:attrName>
                                        </p:attrNameLst>
                                      </p:cBhvr>
                                      <p:tavLst>
                                        <p:tav tm="0">
                                          <p:val>
                                            <p:strVal val="#ppt_h"/>
                                          </p:val>
                                        </p:tav>
                                        <p:tav tm="100000">
                                          <p:val>
                                            <p:strVal val="#ppt_h"/>
                                          </p:val>
                                        </p:tav>
                                      </p:tavLst>
                                    </p:anim>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168971"/>
                                        </p:tgtEl>
                                        <p:attrNameLst>
                                          <p:attrName>style.visibility</p:attrName>
                                        </p:attrNameLst>
                                      </p:cBhvr>
                                      <p:to>
                                        <p:strVal val="visible"/>
                                      </p:to>
                                    </p:set>
                                    <p:animEffect transition="in" filter="fade">
                                      <p:cBhvr>
                                        <p:cTn id="37" dur="1000"/>
                                        <p:tgtEl>
                                          <p:spTgt spid="168971"/>
                                        </p:tgtEl>
                                      </p:cBhvr>
                                    </p:animEffect>
                                    <p:anim calcmode="lin" valueType="num">
                                      <p:cBhvr>
                                        <p:cTn id="38" dur="1000" fill="hold"/>
                                        <p:tgtEl>
                                          <p:spTgt spid="168971"/>
                                        </p:tgtEl>
                                        <p:attrNameLst>
                                          <p:attrName>ppt_x</p:attrName>
                                        </p:attrNameLst>
                                      </p:cBhvr>
                                      <p:tavLst>
                                        <p:tav tm="0">
                                          <p:val>
                                            <p:strVal val="#ppt_x"/>
                                          </p:val>
                                        </p:tav>
                                        <p:tav tm="100000">
                                          <p:val>
                                            <p:strVal val="#ppt_x"/>
                                          </p:val>
                                        </p:tav>
                                      </p:tavLst>
                                    </p:anim>
                                    <p:anim calcmode="lin" valueType="num">
                                      <p:cBhvr>
                                        <p:cTn id="39" dur="1000" fill="hold"/>
                                        <p:tgtEl>
                                          <p:spTgt spid="16897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68974"/>
                                        </p:tgtEl>
                                        <p:attrNameLst>
                                          <p:attrName>style.visibility</p:attrName>
                                        </p:attrNameLst>
                                      </p:cBhvr>
                                      <p:to>
                                        <p:strVal val="visible"/>
                                      </p:to>
                                    </p:set>
                                    <p:animEffect transition="in" filter="fade">
                                      <p:cBhvr>
                                        <p:cTn id="42" dur="1000"/>
                                        <p:tgtEl>
                                          <p:spTgt spid="168974"/>
                                        </p:tgtEl>
                                      </p:cBhvr>
                                    </p:animEffect>
                                    <p:anim calcmode="lin" valueType="num">
                                      <p:cBhvr>
                                        <p:cTn id="43" dur="1000" fill="hold"/>
                                        <p:tgtEl>
                                          <p:spTgt spid="168974"/>
                                        </p:tgtEl>
                                        <p:attrNameLst>
                                          <p:attrName>ppt_x</p:attrName>
                                        </p:attrNameLst>
                                      </p:cBhvr>
                                      <p:tavLst>
                                        <p:tav tm="0">
                                          <p:val>
                                            <p:strVal val="#ppt_x"/>
                                          </p:val>
                                        </p:tav>
                                        <p:tav tm="100000">
                                          <p:val>
                                            <p:strVal val="#ppt_x"/>
                                          </p:val>
                                        </p:tav>
                                      </p:tavLst>
                                    </p:anim>
                                    <p:anim calcmode="lin" valueType="num">
                                      <p:cBhvr>
                                        <p:cTn id="44" dur="1000" fill="hold"/>
                                        <p:tgtEl>
                                          <p:spTgt spid="168974"/>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68988"/>
                                        </p:tgtEl>
                                        <p:attrNameLst>
                                          <p:attrName>style.visibility</p:attrName>
                                        </p:attrNameLst>
                                      </p:cBhvr>
                                      <p:to>
                                        <p:strVal val="visible"/>
                                      </p:to>
                                    </p:set>
                                    <p:anim calcmode="discrete" valueType="clr">
                                      <p:cBhvr override="childStyle">
                                        <p:cTn id="48" dur="80"/>
                                        <p:tgtEl>
                                          <p:spTgt spid="168988"/>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68988"/>
                                        </p:tgtEl>
                                        <p:attrNameLst>
                                          <p:attrName>fillcolor</p:attrName>
                                        </p:attrNameLst>
                                      </p:cBhvr>
                                      <p:tavLst>
                                        <p:tav tm="0">
                                          <p:val>
                                            <p:clrVal>
                                              <a:schemeClr val="accent2"/>
                                            </p:clrVal>
                                          </p:val>
                                        </p:tav>
                                        <p:tav tm="50000">
                                          <p:val>
                                            <p:clrVal>
                                              <a:schemeClr val="hlink"/>
                                            </p:clrVal>
                                          </p:val>
                                        </p:tav>
                                      </p:tavLst>
                                    </p:anim>
                                    <p:set>
                                      <p:cBhvr>
                                        <p:cTn id="50" dur="80"/>
                                        <p:tgtEl>
                                          <p:spTgt spid="168988"/>
                                        </p:tgtEl>
                                        <p:attrNameLst>
                                          <p:attrName>fill.type</p:attrName>
                                        </p:attrNameLst>
                                      </p:cBhvr>
                                      <p:to>
                                        <p:strVal val="solid"/>
                                      </p:to>
                                    </p:set>
                                  </p:childTnLst>
                                </p:cTn>
                              </p:par>
                              <p:par>
                                <p:cTn id="51" presetID="27" presetClass="entr" presetSubtype="0" fill="hold" grpId="0" nodeType="withEffect">
                                  <p:stCondLst>
                                    <p:cond delay="0"/>
                                  </p:stCondLst>
                                  <p:iterate type="lt">
                                    <p:tmPct val="50000"/>
                                  </p:iterate>
                                  <p:childTnLst>
                                    <p:set>
                                      <p:cBhvr>
                                        <p:cTn id="52" dur="1" fill="hold">
                                          <p:stCondLst>
                                            <p:cond delay="0"/>
                                          </p:stCondLst>
                                        </p:cTn>
                                        <p:tgtEl>
                                          <p:spTgt spid="168998"/>
                                        </p:tgtEl>
                                        <p:attrNameLst>
                                          <p:attrName>style.visibility</p:attrName>
                                        </p:attrNameLst>
                                      </p:cBhvr>
                                      <p:to>
                                        <p:strVal val="visible"/>
                                      </p:to>
                                    </p:set>
                                    <p:anim calcmode="discrete" valueType="clr">
                                      <p:cBhvr override="childStyle">
                                        <p:cTn id="53" dur="80"/>
                                        <p:tgtEl>
                                          <p:spTgt spid="168998"/>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68998"/>
                                        </p:tgtEl>
                                        <p:attrNameLst>
                                          <p:attrName>fillcolor</p:attrName>
                                        </p:attrNameLst>
                                      </p:cBhvr>
                                      <p:tavLst>
                                        <p:tav tm="0">
                                          <p:val>
                                            <p:clrVal>
                                              <a:schemeClr val="accent2"/>
                                            </p:clrVal>
                                          </p:val>
                                        </p:tav>
                                        <p:tav tm="50000">
                                          <p:val>
                                            <p:clrVal>
                                              <a:schemeClr val="hlink"/>
                                            </p:clrVal>
                                          </p:val>
                                        </p:tav>
                                      </p:tavLst>
                                    </p:anim>
                                    <p:set>
                                      <p:cBhvr>
                                        <p:cTn id="55" dur="80"/>
                                        <p:tgtEl>
                                          <p:spTgt spid="168998"/>
                                        </p:tgtEl>
                                        <p:attrNameLst>
                                          <p:attrName>fill.type</p:attrName>
                                        </p:attrNameLst>
                                      </p:cBhvr>
                                      <p:to>
                                        <p:strVal val="solid"/>
                                      </p:to>
                                    </p:set>
                                  </p:childTnLst>
                                </p:cTn>
                              </p:par>
                            </p:childTnLst>
                          </p:cTn>
                        </p:par>
                        <p:par>
                          <p:cTn id="56" fill="hold">
                            <p:stCondLst>
                              <p:cond delay="3600"/>
                            </p:stCondLst>
                            <p:childTnLst>
                              <p:par>
                                <p:cTn id="57" presetID="49" presetClass="entr" presetSubtype="0" decel="100000" fill="hold" grpId="0" nodeType="afterEffect">
                                  <p:stCondLst>
                                    <p:cond delay="0"/>
                                  </p:stCondLst>
                                  <p:childTnLst>
                                    <p:set>
                                      <p:cBhvr>
                                        <p:cTn id="58" dur="1" fill="hold">
                                          <p:stCondLst>
                                            <p:cond delay="0"/>
                                          </p:stCondLst>
                                        </p:cTn>
                                        <p:tgtEl>
                                          <p:spTgt spid="169015"/>
                                        </p:tgtEl>
                                        <p:attrNameLst>
                                          <p:attrName>style.visibility</p:attrName>
                                        </p:attrNameLst>
                                      </p:cBhvr>
                                      <p:to>
                                        <p:strVal val="visible"/>
                                      </p:to>
                                    </p:set>
                                    <p:anim calcmode="lin" valueType="num">
                                      <p:cBhvr>
                                        <p:cTn id="59" dur="500" fill="hold"/>
                                        <p:tgtEl>
                                          <p:spTgt spid="169015"/>
                                        </p:tgtEl>
                                        <p:attrNameLst>
                                          <p:attrName>ppt_w</p:attrName>
                                        </p:attrNameLst>
                                      </p:cBhvr>
                                      <p:tavLst>
                                        <p:tav tm="0">
                                          <p:val>
                                            <p:fltVal val="0"/>
                                          </p:val>
                                        </p:tav>
                                        <p:tav tm="100000">
                                          <p:val>
                                            <p:strVal val="#ppt_w"/>
                                          </p:val>
                                        </p:tav>
                                      </p:tavLst>
                                    </p:anim>
                                    <p:anim calcmode="lin" valueType="num">
                                      <p:cBhvr>
                                        <p:cTn id="60" dur="500" fill="hold"/>
                                        <p:tgtEl>
                                          <p:spTgt spid="169015"/>
                                        </p:tgtEl>
                                        <p:attrNameLst>
                                          <p:attrName>ppt_h</p:attrName>
                                        </p:attrNameLst>
                                      </p:cBhvr>
                                      <p:tavLst>
                                        <p:tav tm="0">
                                          <p:val>
                                            <p:fltVal val="0"/>
                                          </p:val>
                                        </p:tav>
                                        <p:tav tm="100000">
                                          <p:val>
                                            <p:strVal val="#ppt_h"/>
                                          </p:val>
                                        </p:tav>
                                      </p:tavLst>
                                    </p:anim>
                                    <p:anim calcmode="lin" valueType="num">
                                      <p:cBhvr>
                                        <p:cTn id="61" dur="500" fill="hold"/>
                                        <p:tgtEl>
                                          <p:spTgt spid="169015"/>
                                        </p:tgtEl>
                                        <p:attrNameLst>
                                          <p:attrName>style.rotation</p:attrName>
                                        </p:attrNameLst>
                                      </p:cBhvr>
                                      <p:tavLst>
                                        <p:tav tm="0">
                                          <p:val>
                                            <p:fltVal val="360"/>
                                          </p:val>
                                        </p:tav>
                                        <p:tav tm="100000">
                                          <p:val>
                                            <p:fltVal val="0"/>
                                          </p:val>
                                        </p:tav>
                                      </p:tavLst>
                                    </p:anim>
                                    <p:animEffect transition="in" filter="fade">
                                      <p:cBhvr>
                                        <p:cTn id="62" dur="500"/>
                                        <p:tgtEl>
                                          <p:spTgt spid="169015"/>
                                        </p:tgtEl>
                                      </p:cBhvr>
                                    </p:animEffect>
                                  </p:childTnLst>
                                </p:cTn>
                              </p:par>
                              <p:par>
                                <p:cTn id="63" presetID="58" presetClass="entr" presetSubtype="0" accel="100000" fill="hold" grpId="0" nodeType="withEffect">
                                  <p:stCondLst>
                                    <p:cond delay="0"/>
                                  </p:stCondLst>
                                  <p:childTnLst>
                                    <p:set>
                                      <p:cBhvr>
                                        <p:cTn id="64" dur="1" fill="hold">
                                          <p:stCondLst>
                                            <p:cond delay="0"/>
                                          </p:stCondLst>
                                        </p:cTn>
                                        <p:tgtEl>
                                          <p:spTgt spid="169014"/>
                                        </p:tgtEl>
                                        <p:attrNameLst>
                                          <p:attrName>style.visibility</p:attrName>
                                        </p:attrNameLst>
                                      </p:cBhvr>
                                      <p:to>
                                        <p:strVal val="visible"/>
                                      </p:to>
                                    </p:set>
                                    <p:anim calcmode="lin" valueType="num">
                                      <p:cBhvr>
                                        <p:cTn id="65" dur="500" fill="hold"/>
                                        <p:tgtEl>
                                          <p:spTgt spid="169014"/>
                                        </p:tgtEl>
                                        <p:attrNameLst>
                                          <p:attrName>ppt_w</p:attrName>
                                        </p:attrNameLst>
                                      </p:cBhvr>
                                      <p:tavLst>
                                        <p:tav tm="0">
                                          <p:val>
                                            <p:strVal val="#ppt_w*2.5"/>
                                          </p:val>
                                        </p:tav>
                                        <p:tav tm="100000">
                                          <p:val>
                                            <p:strVal val="#ppt_w"/>
                                          </p:val>
                                        </p:tav>
                                      </p:tavLst>
                                    </p:anim>
                                    <p:anim calcmode="lin" valueType="num">
                                      <p:cBhvr>
                                        <p:cTn id="66" dur="500" fill="hold"/>
                                        <p:tgtEl>
                                          <p:spTgt spid="169014"/>
                                        </p:tgtEl>
                                        <p:attrNameLst>
                                          <p:attrName>ppt_h</p:attrName>
                                        </p:attrNameLst>
                                      </p:cBhvr>
                                      <p:tavLst>
                                        <p:tav tm="0">
                                          <p:val>
                                            <p:strVal val="#ppt_h*0.01"/>
                                          </p:val>
                                        </p:tav>
                                        <p:tav tm="100000">
                                          <p:val>
                                            <p:strVal val="#ppt_h"/>
                                          </p:val>
                                        </p:tav>
                                      </p:tavLst>
                                    </p:anim>
                                    <p:anim calcmode="lin" valueType="num">
                                      <p:cBhvr>
                                        <p:cTn id="67" dur="500" fill="hold"/>
                                        <p:tgtEl>
                                          <p:spTgt spid="169014"/>
                                        </p:tgtEl>
                                        <p:attrNameLst>
                                          <p:attrName>ppt_x</p:attrName>
                                        </p:attrNameLst>
                                      </p:cBhvr>
                                      <p:tavLst>
                                        <p:tav tm="0">
                                          <p:val>
                                            <p:strVal val="#ppt_x"/>
                                          </p:val>
                                        </p:tav>
                                        <p:tav tm="100000">
                                          <p:val>
                                            <p:strVal val="#ppt_x"/>
                                          </p:val>
                                        </p:tav>
                                      </p:tavLst>
                                    </p:anim>
                                    <p:anim calcmode="lin" valueType="num">
                                      <p:cBhvr>
                                        <p:cTn id="68" dur="500" fill="hold"/>
                                        <p:tgtEl>
                                          <p:spTgt spid="169014"/>
                                        </p:tgtEl>
                                        <p:attrNameLst>
                                          <p:attrName>ppt_y</p:attrName>
                                        </p:attrNameLst>
                                      </p:cBhvr>
                                      <p:tavLst>
                                        <p:tav tm="0">
                                          <p:val>
                                            <p:strVal val="#ppt_h+1"/>
                                          </p:val>
                                        </p:tav>
                                        <p:tav tm="100000">
                                          <p:val>
                                            <p:strVal val="#ppt_y"/>
                                          </p:val>
                                        </p:tav>
                                      </p:tavLst>
                                    </p:anim>
                                    <p:animEffect transition="in" filter="fade">
                                      <p:cBhvr>
                                        <p:cTn id="69" dur="500"/>
                                        <p:tgtEl>
                                          <p:spTgt spid="169014"/>
                                        </p:tgtEl>
                                      </p:cBhvr>
                                    </p:animEffect>
                                  </p:childTnLst>
                                </p:cTn>
                              </p:par>
                              <p:par>
                                <p:cTn id="70" presetID="41" presetClass="entr" presetSubtype="0" fill="hold" grpId="0" nodeType="withEffect">
                                  <p:stCondLst>
                                    <p:cond delay="0"/>
                                  </p:stCondLst>
                                  <p:iterate type="lt">
                                    <p:tmPct val="10000"/>
                                  </p:iterate>
                                  <p:childTnLst>
                                    <p:set>
                                      <p:cBhvr>
                                        <p:cTn id="71" dur="1" fill="hold">
                                          <p:stCondLst>
                                            <p:cond delay="0"/>
                                          </p:stCondLst>
                                        </p:cTn>
                                        <p:tgtEl>
                                          <p:spTgt spid="168989"/>
                                        </p:tgtEl>
                                        <p:attrNameLst>
                                          <p:attrName>style.visibility</p:attrName>
                                        </p:attrNameLst>
                                      </p:cBhvr>
                                      <p:to>
                                        <p:strVal val="visible"/>
                                      </p:to>
                                    </p:set>
                                    <p:anim calcmode="lin" valueType="num">
                                      <p:cBhvr>
                                        <p:cTn id="72" dur="500" fill="hold"/>
                                        <p:tgtEl>
                                          <p:spTgt spid="168989"/>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68989"/>
                                        </p:tgtEl>
                                        <p:attrNameLst>
                                          <p:attrName>ppt_y</p:attrName>
                                        </p:attrNameLst>
                                      </p:cBhvr>
                                      <p:tavLst>
                                        <p:tav tm="0">
                                          <p:val>
                                            <p:strVal val="#ppt_y"/>
                                          </p:val>
                                        </p:tav>
                                        <p:tav tm="100000">
                                          <p:val>
                                            <p:strVal val="#ppt_y"/>
                                          </p:val>
                                        </p:tav>
                                      </p:tavLst>
                                    </p:anim>
                                    <p:anim calcmode="lin" valueType="num">
                                      <p:cBhvr>
                                        <p:cTn id="74" dur="500" fill="hold"/>
                                        <p:tgtEl>
                                          <p:spTgt spid="168989"/>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68989"/>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16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1" grpId="0" animBg="1"/>
      <p:bldP spid="168972" grpId="0" animBg="1"/>
      <p:bldP spid="168974" grpId="0" animBg="1"/>
      <p:bldP spid="168975" grpId="0" animBg="1"/>
      <p:bldP spid="168986" grpId="0"/>
      <p:bldP spid="168987" grpId="0" animBg="1"/>
      <p:bldP spid="168988" grpId="0"/>
      <p:bldP spid="168989" grpId="0"/>
      <p:bldP spid="168997" grpId="0"/>
      <p:bldP spid="168998" grpId="0"/>
      <p:bldP spid="169004" grpId="0" animBg="1"/>
      <p:bldP spid="169014" grpId="0" animBg="1"/>
      <p:bldP spid="169015" grpId="0" animBg="1"/>
      <p:bldP spid="169016" grpId="0" animBg="1"/>
      <p:bldP spid="1690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Line 2"/>
          <p:cNvSpPr>
            <a:spLocks noChangeShapeType="1"/>
          </p:cNvSpPr>
          <p:nvPr/>
        </p:nvSpPr>
        <p:spPr bwMode="auto">
          <a:xfrm>
            <a:off x="5151967" y="3284538"/>
            <a:ext cx="1279877" cy="0"/>
          </a:xfrm>
          <a:prstGeom prst="line">
            <a:avLst/>
          </a:prstGeom>
          <a:noFill/>
          <a:ln w="25400">
            <a:solidFill>
              <a:srgbClr val="FF0000"/>
            </a:solidFill>
            <a:round/>
            <a:headEnd/>
            <a:tailEnd type="triangle" w="lg" len="med"/>
          </a:ln>
          <a:effectLst/>
        </p:spPr>
        <p:txBody>
          <a:bodyPr/>
          <a:lstStyle/>
          <a:p>
            <a:endParaRPr lang="el-GR"/>
          </a:p>
        </p:txBody>
      </p:sp>
      <p:sp>
        <p:nvSpPr>
          <p:cNvPr id="169987" name="Line 3"/>
          <p:cNvSpPr>
            <a:spLocks noChangeShapeType="1"/>
          </p:cNvSpPr>
          <p:nvPr/>
        </p:nvSpPr>
        <p:spPr bwMode="auto">
          <a:xfrm>
            <a:off x="5215467" y="1989138"/>
            <a:ext cx="1473200" cy="0"/>
          </a:xfrm>
          <a:prstGeom prst="line">
            <a:avLst/>
          </a:prstGeom>
          <a:noFill/>
          <a:ln w="25400">
            <a:solidFill>
              <a:srgbClr val="008000"/>
            </a:solidFill>
            <a:round/>
            <a:headEnd/>
            <a:tailEnd type="triangle" w="lg" len="lg"/>
          </a:ln>
          <a:effectLst/>
        </p:spPr>
        <p:txBody>
          <a:bodyPr/>
          <a:lstStyle/>
          <a:p>
            <a:endParaRPr lang="el-GR"/>
          </a:p>
        </p:txBody>
      </p:sp>
      <p:sp>
        <p:nvSpPr>
          <p:cNvPr id="169988" name="Line 4"/>
          <p:cNvSpPr>
            <a:spLocks noChangeShapeType="1"/>
          </p:cNvSpPr>
          <p:nvPr/>
        </p:nvSpPr>
        <p:spPr bwMode="auto">
          <a:xfrm>
            <a:off x="1631244" y="1989138"/>
            <a:ext cx="1343378" cy="0"/>
          </a:xfrm>
          <a:prstGeom prst="line">
            <a:avLst/>
          </a:prstGeom>
          <a:noFill/>
          <a:ln w="25400">
            <a:solidFill>
              <a:srgbClr val="008000"/>
            </a:solidFill>
            <a:round/>
            <a:headEnd/>
            <a:tailEnd type="triangle" w="lg" len="lg"/>
          </a:ln>
          <a:effectLst/>
        </p:spPr>
        <p:txBody>
          <a:bodyPr/>
          <a:lstStyle/>
          <a:p>
            <a:endParaRPr lang="el-GR"/>
          </a:p>
        </p:txBody>
      </p:sp>
      <p:sp>
        <p:nvSpPr>
          <p:cNvPr id="169989" name="Line 5"/>
          <p:cNvSpPr>
            <a:spLocks noChangeShapeType="1"/>
          </p:cNvSpPr>
          <p:nvPr/>
        </p:nvSpPr>
        <p:spPr bwMode="auto">
          <a:xfrm>
            <a:off x="1696156" y="3284538"/>
            <a:ext cx="1279878" cy="0"/>
          </a:xfrm>
          <a:prstGeom prst="line">
            <a:avLst/>
          </a:prstGeom>
          <a:noFill/>
          <a:ln w="25400">
            <a:solidFill>
              <a:srgbClr val="008000"/>
            </a:solidFill>
            <a:round/>
            <a:headEnd/>
            <a:tailEnd type="triangle" w="lg" len="lg"/>
          </a:ln>
          <a:effectLst/>
        </p:spPr>
        <p:txBody>
          <a:bodyPr/>
          <a:lstStyle/>
          <a:p>
            <a:endParaRPr lang="el-GR"/>
          </a:p>
        </p:txBody>
      </p:sp>
      <p:sp>
        <p:nvSpPr>
          <p:cNvPr id="169990" name="Line 6"/>
          <p:cNvSpPr>
            <a:spLocks noChangeShapeType="1"/>
          </p:cNvSpPr>
          <p:nvPr/>
        </p:nvSpPr>
        <p:spPr bwMode="auto">
          <a:xfrm>
            <a:off x="7008989" y="4868864"/>
            <a:ext cx="0" cy="936625"/>
          </a:xfrm>
          <a:prstGeom prst="line">
            <a:avLst/>
          </a:prstGeom>
          <a:noFill/>
          <a:ln w="25400">
            <a:solidFill>
              <a:srgbClr val="FF0000"/>
            </a:solidFill>
            <a:round/>
            <a:headEnd/>
            <a:tailEnd type="triangle" w="lg" len="lg"/>
          </a:ln>
          <a:effectLst/>
        </p:spPr>
        <p:txBody>
          <a:bodyPr/>
          <a:lstStyle/>
          <a:p>
            <a:endParaRPr lang="el-GR"/>
          </a:p>
        </p:txBody>
      </p:sp>
      <p:sp>
        <p:nvSpPr>
          <p:cNvPr id="169991" name="Line 7"/>
          <p:cNvSpPr>
            <a:spLocks noChangeShapeType="1"/>
          </p:cNvSpPr>
          <p:nvPr/>
        </p:nvSpPr>
        <p:spPr bwMode="auto">
          <a:xfrm>
            <a:off x="7008989" y="3357563"/>
            <a:ext cx="0" cy="1223962"/>
          </a:xfrm>
          <a:prstGeom prst="line">
            <a:avLst/>
          </a:prstGeom>
          <a:noFill/>
          <a:ln w="25400">
            <a:solidFill>
              <a:srgbClr val="FF0000"/>
            </a:solidFill>
            <a:round/>
            <a:headEnd/>
            <a:tailEnd type="triangle" w="lg" len="lg"/>
          </a:ln>
          <a:effectLst/>
        </p:spPr>
        <p:txBody>
          <a:bodyPr/>
          <a:lstStyle/>
          <a:p>
            <a:endParaRPr lang="el-GR"/>
          </a:p>
        </p:txBody>
      </p:sp>
      <p:sp>
        <p:nvSpPr>
          <p:cNvPr id="169992" name="Line 8"/>
          <p:cNvSpPr>
            <a:spLocks noChangeShapeType="1"/>
          </p:cNvSpPr>
          <p:nvPr/>
        </p:nvSpPr>
        <p:spPr bwMode="auto">
          <a:xfrm>
            <a:off x="7008989"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9993" name="Line 9"/>
          <p:cNvSpPr>
            <a:spLocks noChangeShapeType="1"/>
          </p:cNvSpPr>
          <p:nvPr/>
        </p:nvSpPr>
        <p:spPr bwMode="auto">
          <a:xfrm>
            <a:off x="4000500" y="4941889"/>
            <a:ext cx="0" cy="935037"/>
          </a:xfrm>
          <a:prstGeom prst="line">
            <a:avLst/>
          </a:prstGeom>
          <a:noFill/>
          <a:ln w="25400">
            <a:solidFill>
              <a:srgbClr val="FFFF00"/>
            </a:solidFill>
            <a:round/>
            <a:headEnd/>
            <a:tailEnd type="triangle" w="lg" len="lg"/>
          </a:ln>
          <a:effectLst/>
        </p:spPr>
        <p:txBody>
          <a:bodyPr/>
          <a:lstStyle/>
          <a:p>
            <a:endParaRPr lang="el-GR"/>
          </a:p>
        </p:txBody>
      </p:sp>
      <p:sp>
        <p:nvSpPr>
          <p:cNvPr id="169994" name="Line 10"/>
          <p:cNvSpPr>
            <a:spLocks noChangeShapeType="1"/>
          </p:cNvSpPr>
          <p:nvPr/>
        </p:nvSpPr>
        <p:spPr bwMode="auto">
          <a:xfrm>
            <a:off x="4000500" y="3500439"/>
            <a:ext cx="0" cy="1081087"/>
          </a:xfrm>
          <a:prstGeom prst="line">
            <a:avLst/>
          </a:prstGeom>
          <a:noFill/>
          <a:ln w="25400">
            <a:solidFill>
              <a:srgbClr val="FFFF00"/>
            </a:solidFill>
            <a:round/>
            <a:headEnd/>
            <a:tailEnd type="triangle" w="lg" len="lg"/>
          </a:ln>
          <a:effectLst/>
        </p:spPr>
        <p:txBody>
          <a:bodyPr/>
          <a:lstStyle/>
          <a:p>
            <a:endParaRPr lang="el-GR"/>
          </a:p>
        </p:txBody>
      </p:sp>
      <p:sp>
        <p:nvSpPr>
          <p:cNvPr id="169995" name="Line 11"/>
          <p:cNvSpPr>
            <a:spLocks noChangeShapeType="1"/>
          </p:cNvSpPr>
          <p:nvPr/>
        </p:nvSpPr>
        <p:spPr bwMode="auto">
          <a:xfrm>
            <a:off x="4000500"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9996" name="Line 12"/>
          <p:cNvSpPr>
            <a:spLocks noChangeShapeType="1"/>
          </p:cNvSpPr>
          <p:nvPr/>
        </p:nvSpPr>
        <p:spPr bwMode="auto">
          <a:xfrm>
            <a:off x="927100" y="4868863"/>
            <a:ext cx="0" cy="1008062"/>
          </a:xfrm>
          <a:prstGeom prst="line">
            <a:avLst/>
          </a:prstGeom>
          <a:noFill/>
          <a:ln w="25400">
            <a:solidFill>
              <a:srgbClr val="FFFF00"/>
            </a:solidFill>
            <a:round/>
            <a:headEnd/>
            <a:tailEnd type="triangle" w="lg" len="lg"/>
          </a:ln>
          <a:effectLst/>
        </p:spPr>
        <p:txBody>
          <a:bodyPr/>
          <a:lstStyle/>
          <a:p>
            <a:endParaRPr lang="el-GR"/>
          </a:p>
        </p:txBody>
      </p:sp>
      <p:sp>
        <p:nvSpPr>
          <p:cNvPr id="169997" name="Line 13"/>
          <p:cNvSpPr>
            <a:spLocks noChangeShapeType="1"/>
          </p:cNvSpPr>
          <p:nvPr/>
        </p:nvSpPr>
        <p:spPr bwMode="auto">
          <a:xfrm>
            <a:off x="927100" y="3500438"/>
            <a:ext cx="0" cy="1079500"/>
          </a:xfrm>
          <a:prstGeom prst="line">
            <a:avLst/>
          </a:prstGeom>
          <a:noFill/>
          <a:ln w="25400">
            <a:solidFill>
              <a:srgbClr val="008000"/>
            </a:solidFill>
            <a:round/>
            <a:headEnd/>
            <a:tailEnd type="triangle" w="lg" len="lg"/>
          </a:ln>
          <a:effectLst/>
        </p:spPr>
        <p:txBody>
          <a:bodyPr/>
          <a:lstStyle/>
          <a:p>
            <a:endParaRPr lang="el-GR"/>
          </a:p>
        </p:txBody>
      </p:sp>
      <p:sp>
        <p:nvSpPr>
          <p:cNvPr id="169998" name="Line 14"/>
          <p:cNvSpPr>
            <a:spLocks noChangeShapeType="1"/>
          </p:cNvSpPr>
          <p:nvPr/>
        </p:nvSpPr>
        <p:spPr bwMode="auto">
          <a:xfrm>
            <a:off x="927100"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9999" name="Line 15"/>
          <p:cNvSpPr>
            <a:spLocks noChangeShapeType="1"/>
          </p:cNvSpPr>
          <p:nvPr/>
        </p:nvSpPr>
        <p:spPr bwMode="auto">
          <a:xfrm>
            <a:off x="927100" y="908051"/>
            <a:ext cx="0" cy="1008063"/>
          </a:xfrm>
          <a:prstGeom prst="line">
            <a:avLst/>
          </a:prstGeom>
          <a:noFill/>
          <a:ln w="25400">
            <a:solidFill>
              <a:srgbClr val="008000"/>
            </a:solidFill>
            <a:round/>
            <a:headEnd/>
            <a:tailEnd type="triangle" w="lg" len="lg"/>
          </a:ln>
          <a:effectLst/>
        </p:spPr>
        <p:txBody>
          <a:bodyPr/>
          <a:lstStyle/>
          <a:p>
            <a:endParaRPr lang="el-GR"/>
          </a:p>
        </p:txBody>
      </p:sp>
      <p:sp>
        <p:nvSpPr>
          <p:cNvPr id="170000" name="Text Box 16"/>
          <p:cNvSpPr txBox="1">
            <a:spLocks noChangeArrowheads="1"/>
          </p:cNvSpPr>
          <p:nvPr/>
        </p:nvSpPr>
        <p:spPr bwMode="auto">
          <a:xfrm>
            <a:off x="222956" y="549276"/>
            <a:ext cx="2048933"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cholesterol</a:t>
            </a:r>
            <a:endParaRPr lang="el-GR" sz="2000" b="1">
              <a:solidFill>
                <a:schemeClr val="bg1"/>
              </a:solidFill>
            </a:endParaRPr>
          </a:p>
        </p:txBody>
      </p:sp>
      <p:sp>
        <p:nvSpPr>
          <p:cNvPr id="170001" name="Rectangle 17"/>
          <p:cNvSpPr>
            <a:spLocks noChangeArrowheads="1"/>
          </p:cNvSpPr>
          <p:nvPr/>
        </p:nvSpPr>
        <p:spPr bwMode="auto">
          <a:xfrm>
            <a:off x="159456" y="1052514"/>
            <a:ext cx="2559756" cy="35877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02" name="Text Box 18"/>
          <p:cNvSpPr txBox="1">
            <a:spLocks noChangeArrowheads="1"/>
          </p:cNvSpPr>
          <p:nvPr/>
        </p:nvSpPr>
        <p:spPr bwMode="auto">
          <a:xfrm>
            <a:off x="1375834" y="2636838"/>
            <a:ext cx="3008489" cy="366712"/>
          </a:xfrm>
          <a:prstGeom prst="rect">
            <a:avLst/>
          </a:prstGeom>
          <a:solidFill>
            <a:srgbClr val="8651FD"/>
          </a:solidFill>
          <a:ln w="9525">
            <a:noFill/>
            <a:miter lim="800000"/>
            <a:headEnd/>
            <a:tailEnd/>
          </a:ln>
          <a:effectLst/>
        </p:spPr>
        <p:txBody>
          <a:bodyPr>
            <a:spAutoFit/>
          </a:bodyPr>
          <a:lstStyle/>
          <a:p>
            <a:pPr>
              <a:spcBef>
                <a:spcPct val="50000"/>
              </a:spcBef>
            </a:pPr>
            <a:endParaRPr lang="en-GB">
              <a:solidFill>
                <a:schemeClr val="bg1"/>
              </a:solidFill>
            </a:endParaRPr>
          </a:p>
        </p:txBody>
      </p:sp>
      <p:sp>
        <p:nvSpPr>
          <p:cNvPr id="170003" name="Text Box 19"/>
          <p:cNvSpPr txBox="1">
            <a:spLocks noChangeArrowheads="1"/>
          </p:cNvSpPr>
          <p:nvPr/>
        </p:nvSpPr>
        <p:spPr bwMode="auto">
          <a:xfrm>
            <a:off x="159456" y="1052513"/>
            <a:ext cx="2816578" cy="336550"/>
          </a:xfrm>
          <a:prstGeom prst="rect">
            <a:avLst/>
          </a:prstGeom>
          <a:solidFill>
            <a:srgbClr val="8651FD"/>
          </a:solidFill>
          <a:ln w="9525">
            <a:noFill/>
            <a:miter lim="800000"/>
            <a:headEnd/>
            <a:tailEnd/>
          </a:ln>
          <a:effectLst/>
        </p:spPr>
        <p:txBody>
          <a:bodyPr>
            <a:spAutoFit/>
          </a:bodyPr>
          <a:lstStyle/>
          <a:p>
            <a:pPr>
              <a:spcBef>
                <a:spcPct val="50000"/>
              </a:spcBef>
            </a:pPr>
            <a:r>
              <a:rPr lang="el-GR" sz="1600">
                <a:solidFill>
                  <a:schemeClr val="bg1"/>
                </a:solidFill>
              </a:rPr>
              <a:t>20,22 </a:t>
            </a:r>
            <a:r>
              <a:rPr lang="en-US" sz="1600">
                <a:solidFill>
                  <a:schemeClr val="bg1"/>
                </a:solidFill>
              </a:rPr>
              <a:t>desmolase</a:t>
            </a:r>
            <a:r>
              <a:rPr lang="el-GR" sz="1600">
                <a:solidFill>
                  <a:schemeClr val="bg1"/>
                </a:solidFill>
              </a:rPr>
              <a:t>(</a:t>
            </a:r>
            <a:r>
              <a:rPr lang="en-US" sz="1600">
                <a:solidFill>
                  <a:schemeClr val="bg1"/>
                </a:solidFill>
              </a:rPr>
              <a:t>P450scc)</a:t>
            </a:r>
            <a:endParaRPr lang="el-GR" sz="1600">
              <a:solidFill>
                <a:schemeClr val="bg1"/>
              </a:solidFill>
            </a:endParaRPr>
          </a:p>
        </p:txBody>
      </p:sp>
      <p:sp>
        <p:nvSpPr>
          <p:cNvPr id="170004" name="Text Box 20"/>
          <p:cNvSpPr txBox="1">
            <a:spLocks noChangeArrowheads="1"/>
          </p:cNvSpPr>
          <p:nvPr/>
        </p:nvSpPr>
        <p:spPr bwMode="auto">
          <a:xfrm>
            <a:off x="1" y="1773239"/>
            <a:ext cx="1697567" cy="707886"/>
          </a:xfrm>
          <a:prstGeom prst="rect">
            <a:avLst/>
          </a:prstGeom>
          <a:noFill/>
          <a:ln w="9525">
            <a:noFill/>
            <a:miter lim="800000"/>
            <a:headEnd/>
            <a:tailEnd/>
          </a:ln>
          <a:effectLst/>
        </p:spPr>
        <p:txBody>
          <a:bodyPr>
            <a:spAutoFit/>
          </a:bodyPr>
          <a:lstStyle/>
          <a:p>
            <a:pPr algn="ctr">
              <a:spcBef>
                <a:spcPct val="50000"/>
              </a:spcBef>
            </a:pPr>
            <a:r>
              <a:rPr lang="en-US" sz="2000">
                <a:solidFill>
                  <a:schemeClr val="bg1"/>
                </a:solidFill>
              </a:rPr>
              <a:t>pregnenolone</a:t>
            </a:r>
            <a:endParaRPr lang="el-GR" sz="2000">
              <a:solidFill>
                <a:schemeClr val="bg1"/>
              </a:solidFill>
            </a:endParaRPr>
          </a:p>
        </p:txBody>
      </p:sp>
      <p:sp>
        <p:nvSpPr>
          <p:cNvPr id="170005" name="Rectangle 21"/>
          <p:cNvSpPr>
            <a:spLocks noChangeArrowheads="1"/>
          </p:cNvSpPr>
          <p:nvPr/>
        </p:nvSpPr>
        <p:spPr bwMode="auto">
          <a:xfrm>
            <a:off x="0" y="2349501"/>
            <a:ext cx="7745589" cy="35877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06" name="Text Box 22"/>
          <p:cNvSpPr txBox="1">
            <a:spLocks noChangeArrowheads="1"/>
          </p:cNvSpPr>
          <p:nvPr/>
        </p:nvSpPr>
        <p:spPr bwMode="auto">
          <a:xfrm>
            <a:off x="-165101" y="3068639"/>
            <a:ext cx="1888068" cy="396875"/>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progesterone</a:t>
            </a:r>
            <a:endParaRPr lang="el-GR" sz="2000">
              <a:solidFill>
                <a:srgbClr val="FF0000"/>
              </a:solidFill>
            </a:endParaRPr>
          </a:p>
        </p:txBody>
      </p:sp>
      <p:sp>
        <p:nvSpPr>
          <p:cNvPr id="170007" name="Rectangle 23"/>
          <p:cNvSpPr>
            <a:spLocks noChangeArrowheads="1"/>
          </p:cNvSpPr>
          <p:nvPr/>
        </p:nvSpPr>
        <p:spPr bwMode="auto">
          <a:xfrm>
            <a:off x="287867" y="3789363"/>
            <a:ext cx="4673600" cy="3603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08" name="Text Box 24"/>
          <p:cNvSpPr txBox="1">
            <a:spLocks noChangeArrowheads="1"/>
          </p:cNvSpPr>
          <p:nvPr/>
        </p:nvSpPr>
        <p:spPr bwMode="auto">
          <a:xfrm>
            <a:off x="159456" y="4508501"/>
            <a:ext cx="3263900" cy="396875"/>
          </a:xfrm>
          <a:prstGeom prst="rect">
            <a:avLst/>
          </a:prstGeom>
          <a:noFill/>
          <a:ln w="9525">
            <a:noFill/>
            <a:miter lim="800000"/>
            <a:headEnd/>
            <a:tailEnd/>
          </a:ln>
          <a:effectLst/>
        </p:spPr>
        <p:txBody>
          <a:bodyPr>
            <a:spAutoFit/>
          </a:bodyPr>
          <a:lstStyle/>
          <a:p>
            <a:pPr>
              <a:spcBef>
                <a:spcPct val="50000"/>
              </a:spcBef>
            </a:pPr>
            <a:r>
              <a:rPr lang="en-US" sz="2000">
                <a:solidFill>
                  <a:srgbClr val="FFFF00"/>
                </a:solidFill>
              </a:rPr>
              <a:t>deoxycorticosterone</a:t>
            </a:r>
            <a:endParaRPr lang="el-GR" sz="2000">
              <a:solidFill>
                <a:srgbClr val="FFFF00"/>
              </a:solidFill>
            </a:endParaRPr>
          </a:p>
        </p:txBody>
      </p:sp>
      <p:sp>
        <p:nvSpPr>
          <p:cNvPr id="170009" name="Rectangle 25"/>
          <p:cNvSpPr>
            <a:spLocks noChangeArrowheads="1"/>
          </p:cNvSpPr>
          <p:nvPr/>
        </p:nvSpPr>
        <p:spPr bwMode="auto">
          <a:xfrm>
            <a:off x="287867" y="5084763"/>
            <a:ext cx="4800600" cy="3603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10" name="Text Box 26"/>
          <p:cNvSpPr txBox="1">
            <a:spLocks noChangeArrowheads="1"/>
          </p:cNvSpPr>
          <p:nvPr/>
        </p:nvSpPr>
        <p:spPr bwMode="auto">
          <a:xfrm>
            <a:off x="222956" y="5805489"/>
            <a:ext cx="2367844" cy="396875"/>
          </a:xfrm>
          <a:prstGeom prst="rect">
            <a:avLst/>
          </a:prstGeom>
          <a:noFill/>
          <a:ln w="9525">
            <a:noFill/>
            <a:miter lim="800000"/>
            <a:headEnd/>
            <a:tailEnd/>
          </a:ln>
          <a:effectLst/>
        </p:spPr>
        <p:txBody>
          <a:bodyPr>
            <a:spAutoFit/>
          </a:bodyPr>
          <a:lstStyle/>
          <a:p>
            <a:pPr>
              <a:spcBef>
                <a:spcPct val="50000"/>
              </a:spcBef>
            </a:pPr>
            <a:r>
              <a:rPr lang="en-US" sz="2000">
                <a:solidFill>
                  <a:srgbClr val="FFFF00"/>
                </a:solidFill>
              </a:rPr>
              <a:t>corticosterone</a:t>
            </a:r>
            <a:endParaRPr lang="el-GR" sz="2000">
              <a:solidFill>
                <a:srgbClr val="FFFF00"/>
              </a:solidFill>
            </a:endParaRPr>
          </a:p>
        </p:txBody>
      </p:sp>
      <p:sp>
        <p:nvSpPr>
          <p:cNvPr id="170011" name="Text Box 27"/>
          <p:cNvSpPr txBox="1">
            <a:spLocks noChangeArrowheads="1"/>
          </p:cNvSpPr>
          <p:nvPr/>
        </p:nvSpPr>
        <p:spPr bwMode="auto">
          <a:xfrm>
            <a:off x="222956" y="6461126"/>
            <a:ext cx="2048933" cy="396875"/>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rPr>
              <a:t>aldosterone</a:t>
            </a:r>
            <a:endParaRPr lang="el-GR" sz="2000" b="1">
              <a:solidFill>
                <a:srgbClr val="FFFF00"/>
              </a:solidFill>
            </a:endParaRPr>
          </a:p>
        </p:txBody>
      </p:sp>
      <p:sp>
        <p:nvSpPr>
          <p:cNvPr id="170012" name="Text Box 28"/>
          <p:cNvSpPr txBox="1">
            <a:spLocks noChangeArrowheads="1"/>
          </p:cNvSpPr>
          <p:nvPr/>
        </p:nvSpPr>
        <p:spPr bwMode="auto">
          <a:xfrm>
            <a:off x="2912534" y="1773239"/>
            <a:ext cx="2753078" cy="396875"/>
          </a:xfrm>
          <a:prstGeom prst="rect">
            <a:avLst/>
          </a:prstGeom>
          <a:noFill/>
          <a:ln w="9525">
            <a:noFill/>
            <a:miter lim="800000"/>
            <a:headEnd/>
            <a:tailEnd/>
          </a:ln>
          <a:effectLst/>
        </p:spPr>
        <p:txBody>
          <a:bodyPr>
            <a:spAutoFit/>
          </a:bodyPr>
          <a:lstStyle/>
          <a:p>
            <a:pPr>
              <a:spcBef>
                <a:spcPct val="50000"/>
              </a:spcBef>
            </a:pPr>
            <a:r>
              <a:rPr lang="el-GR" sz="2000">
                <a:solidFill>
                  <a:schemeClr val="bg1"/>
                </a:solidFill>
              </a:rPr>
              <a:t>17-</a:t>
            </a:r>
            <a:r>
              <a:rPr lang="en-US" sz="2000">
                <a:solidFill>
                  <a:schemeClr val="bg1"/>
                </a:solidFill>
              </a:rPr>
              <a:t>OH-pregnenolone</a:t>
            </a:r>
            <a:endParaRPr lang="el-GR" sz="2000">
              <a:solidFill>
                <a:schemeClr val="bg1"/>
              </a:solidFill>
            </a:endParaRPr>
          </a:p>
        </p:txBody>
      </p:sp>
      <p:sp>
        <p:nvSpPr>
          <p:cNvPr id="170013" name="Text Box 29"/>
          <p:cNvSpPr txBox="1">
            <a:spLocks noChangeArrowheads="1"/>
          </p:cNvSpPr>
          <p:nvPr/>
        </p:nvSpPr>
        <p:spPr bwMode="auto">
          <a:xfrm>
            <a:off x="6623756" y="1773239"/>
            <a:ext cx="1344789"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DHEAS</a:t>
            </a:r>
            <a:endParaRPr lang="el-GR" sz="2000">
              <a:solidFill>
                <a:schemeClr val="bg1"/>
              </a:solidFill>
            </a:endParaRPr>
          </a:p>
        </p:txBody>
      </p:sp>
      <p:sp>
        <p:nvSpPr>
          <p:cNvPr id="170014" name="Rectangle 30"/>
          <p:cNvSpPr>
            <a:spLocks noChangeArrowheads="1"/>
          </p:cNvSpPr>
          <p:nvPr/>
        </p:nvSpPr>
        <p:spPr bwMode="auto">
          <a:xfrm>
            <a:off x="1631245" y="1484313"/>
            <a:ext cx="1152878" cy="7921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15" name="Rectangle 31"/>
          <p:cNvSpPr>
            <a:spLocks noChangeArrowheads="1"/>
          </p:cNvSpPr>
          <p:nvPr/>
        </p:nvSpPr>
        <p:spPr bwMode="auto">
          <a:xfrm>
            <a:off x="5343879" y="1412875"/>
            <a:ext cx="1152877" cy="863600"/>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16" name="Rectangle 32"/>
          <p:cNvSpPr>
            <a:spLocks noChangeArrowheads="1"/>
          </p:cNvSpPr>
          <p:nvPr/>
        </p:nvSpPr>
        <p:spPr bwMode="auto">
          <a:xfrm>
            <a:off x="1759657" y="2852738"/>
            <a:ext cx="960966" cy="7921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17" name="Rectangle 33"/>
          <p:cNvSpPr>
            <a:spLocks noChangeArrowheads="1"/>
          </p:cNvSpPr>
          <p:nvPr/>
        </p:nvSpPr>
        <p:spPr bwMode="auto">
          <a:xfrm>
            <a:off x="5215467" y="2781300"/>
            <a:ext cx="1089378" cy="863600"/>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18" name="Text Box 34"/>
          <p:cNvSpPr txBox="1">
            <a:spLocks noChangeArrowheads="1"/>
          </p:cNvSpPr>
          <p:nvPr/>
        </p:nvSpPr>
        <p:spPr bwMode="auto">
          <a:xfrm>
            <a:off x="2847622" y="3068639"/>
            <a:ext cx="2496256" cy="707886"/>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rPr>
              <a:t>17-</a:t>
            </a:r>
            <a:r>
              <a:rPr lang="el-GR" sz="2000">
                <a:solidFill>
                  <a:srgbClr val="FF0000"/>
                </a:solidFill>
              </a:rPr>
              <a:t>ΟΗ-</a:t>
            </a:r>
            <a:r>
              <a:rPr lang="en-US" sz="2000">
                <a:solidFill>
                  <a:srgbClr val="FF0000"/>
                </a:solidFill>
              </a:rPr>
              <a:t>progesterone</a:t>
            </a:r>
            <a:endParaRPr lang="el-GR" sz="2000">
              <a:solidFill>
                <a:srgbClr val="FF0000"/>
              </a:solidFill>
            </a:endParaRPr>
          </a:p>
        </p:txBody>
      </p:sp>
      <p:sp>
        <p:nvSpPr>
          <p:cNvPr id="170019" name="Text Box 35"/>
          <p:cNvSpPr txBox="1">
            <a:spLocks noChangeArrowheads="1"/>
          </p:cNvSpPr>
          <p:nvPr/>
        </p:nvSpPr>
        <p:spPr bwMode="auto">
          <a:xfrm>
            <a:off x="3104444" y="4508501"/>
            <a:ext cx="2112434" cy="396875"/>
          </a:xfrm>
          <a:prstGeom prst="rect">
            <a:avLst/>
          </a:prstGeom>
          <a:noFill/>
          <a:ln w="9525">
            <a:noFill/>
            <a:miter lim="800000"/>
            <a:headEnd/>
            <a:tailEnd/>
          </a:ln>
          <a:effectLst/>
        </p:spPr>
        <p:txBody>
          <a:bodyPr>
            <a:spAutoFit/>
          </a:bodyPr>
          <a:lstStyle/>
          <a:p>
            <a:pPr>
              <a:spcBef>
                <a:spcPct val="50000"/>
              </a:spcBef>
            </a:pPr>
            <a:r>
              <a:rPr lang="en-US" sz="2000">
                <a:solidFill>
                  <a:srgbClr val="FFFF00"/>
                </a:solidFill>
              </a:rPr>
              <a:t>11-deoxycortisol</a:t>
            </a:r>
            <a:endParaRPr lang="el-GR" sz="2000">
              <a:solidFill>
                <a:srgbClr val="FFFF00"/>
              </a:solidFill>
            </a:endParaRPr>
          </a:p>
        </p:txBody>
      </p:sp>
      <p:sp>
        <p:nvSpPr>
          <p:cNvPr id="170020" name="Text Box 36"/>
          <p:cNvSpPr txBox="1">
            <a:spLocks noChangeArrowheads="1"/>
          </p:cNvSpPr>
          <p:nvPr/>
        </p:nvSpPr>
        <p:spPr bwMode="auto">
          <a:xfrm>
            <a:off x="3359857" y="5805489"/>
            <a:ext cx="1792111" cy="396875"/>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rPr>
              <a:t>cortisol</a:t>
            </a:r>
            <a:endParaRPr lang="el-GR" sz="2000" b="1">
              <a:solidFill>
                <a:srgbClr val="FFFF00"/>
              </a:solidFill>
            </a:endParaRPr>
          </a:p>
        </p:txBody>
      </p:sp>
      <p:sp>
        <p:nvSpPr>
          <p:cNvPr id="170021" name="Text Box 37"/>
          <p:cNvSpPr txBox="1">
            <a:spLocks noChangeArrowheads="1"/>
          </p:cNvSpPr>
          <p:nvPr/>
        </p:nvSpPr>
        <p:spPr bwMode="auto">
          <a:xfrm>
            <a:off x="6368345" y="3068638"/>
            <a:ext cx="1984022" cy="677108"/>
          </a:xfrm>
          <a:prstGeom prst="rect">
            <a:avLst/>
          </a:prstGeom>
          <a:noFill/>
          <a:ln w="9525">
            <a:noFill/>
            <a:miter lim="800000"/>
            <a:headEnd/>
            <a:tailEnd/>
          </a:ln>
          <a:effectLst/>
        </p:spPr>
        <p:txBody>
          <a:bodyPr>
            <a:spAutoFit/>
          </a:bodyPr>
          <a:lstStyle/>
          <a:p>
            <a:pPr>
              <a:spcBef>
                <a:spcPct val="50000"/>
              </a:spcBef>
            </a:pPr>
            <a:r>
              <a:rPr lang="en-US" sz="1900">
                <a:solidFill>
                  <a:srgbClr val="FF0000"/>
                </a:solidFill>
              </a:rPr>
              <a:t>androstenedione</a:t>
            </a:r>
            <a:endParaRPr lang="el-GR" sz="1900">
              <a:solidFill>
                <a:srgbClr val="FF0000"/>
              </a:solidFill>
            </a:endParaRPr>
          </a:p>
        </p:txBody>
      </p:sp>
      <p:sp>
        <p:nvSpPr>
          <p:cNvPr id="170022" name="Rectangle 38"/>
          <p:cNvSpPr>
            <a:spLocks noChangeArrowheads="1"/>
          </p:cNvSpPr>
          <p:nvPr/>
        </p:nvSpPr>
        <p:spPr bwMode="auto">
          <a:xfrm>
            <a:off x="5727701" y="3789364"/>
            <a:ext cx="2240844" cy="50482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23" name="Text Box 39"/>
          <p:cNvSpPr txBox="1">
            <a:spLocks noChangeArrowheads="1"/>
          </p:cNvSpPr>
          <p:nvPr/>
        </p:nvSpPr>
        <p:spPr bwMode="auto">
          <a:xfrm>
            <a:off x="6112933" y="4508501"/>
            <a:ext cx="1823156" cy="396875"/>
          </a:xfrm>
          <a:prstGeom prst="rect">
            <a:avLst/>
          </a:prstGeom>
          <a:noFill/>
          <a:ln w="9525">
            <a:noFill/>
            <a:miter lim="800000"/>
            <a:headEnd/>
            <a:tailEnd/>
          </a:ln>
          <a:effectLst/>
        </p:spPr>
        <p:txBody>
          <a:bodyPr>
            <a:spAutoFit/>
          </a:bodyPr>
          <a:lstStyle/>
          <a:p>
            <a:pPr>
              <a:spcBef>
                <a:spcPct val="50000"/>
              </a:spcBef>
            </a:pPr>
            <a:r>
              <a:rPr lang="en-US" sz="2000" b="1">
                <a:solidFill>
                  <a:srgbClr val="FF0000"/>
                </a:solidFill>
              </a:rPr>
              <a:t>testosterone</a:t>
            </a:r>
            <a:endParaRPr lang="el-GR" sz="2000" b="1">
              <a:solidFill>
                <a:srgbClr val="FF0000"/>
              </a:solidFill>
            </a:endParaRPr>
          </a:p>
        </p:txBody>
      </p:sp>
      <p:sp>
        <p:nvSpPr>
          <p:cNvPr id="170024" name="Rectangle 40"/>
          <p:cNvSpPr>
            <a:spLocks noChangeArrowheads="1"/>
          </p:cNvSpPr>
          <p:nvPr/>
        </p:nvSpPr>
        <p:spPr bwMode="auto">
          <a:xfrm>
            <a:off x="6048022" y="5013326"/>
            <a:ext cx="1920523" cy="360363"/>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70025" name="Text Box 41"/>
          <p:cNvSpPr txBox="1">
            <a:spLocks noChangeArrowheads="1"/>
          </p:cNvSpPr>
          <p:nvPr/>
        </p:nvSpPr>
        <p:spPr bwMode="auto">
          <a:xfrm>
            <a:off x="5919612" y="5805489"/>
            <a:ext cx="2400300" cy="707886"/>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rPr>
              <a:t>dihydrotestosterone</a:t>
            </a:r>
            <a:endParaRPr lang="el-GR" sz="2000">
              <a:solidFill>
                <a:srgbClr val="FF0000"/>
              </a:solidFill>
            </a:endParaRPr>
          </a:p>
        </p:txBody>
      </p:sp>
      <p:sp>
        <p:nvSpPr>
          <p:cNvPr id="170026" name="Text Box 42"/>
          <p:cNvSpPr txBox="1">
            <a:spLocks noChangeArrowheads="1"/>
          </p:cNvSpPr>
          <p:nvPr/>
        </p:nvSpPr>
        <p:spPr bwMode="auto">
          <a:xfrm>
            <a:off x="287867" y="5084763"/>
            <a:ext cx="4735689" cy="366712"/>
          </a:xfrm>
          <a:prstGeom prst="rect">
            <a:avLst/>
          </a:prstGeom>
          <a:solidFill>
            <a:srgbClr val="FFFF00"/>
          </a:solidFill>
          <a:ln w="9525">
            <a:noFill/>
            <a:miter lim="800000"/>
            <a:headEnd/>
            <a:tailEnd/>
          </a:ln>
          <a:effectLst/>
        </p:spPr>
        <p:txBody>
          <a:bodyPr>
            <a:spAutoFit/>
          </a:bodyPr>
          <a:lstStyle/>
          <a:p>
            <a:pPr algn="ctr">
              <a:spcBef>
                <a:spcPct val="50000"/>
              </a:spcBef>
            </a:pPr>
            <a:r>
              <a:rPr lang="el-GR">
                <a:solidFill>
                  <a:srgbClr val="8651FD"/>
                </a:solidFill>
              </a:rPr>
              <a:t>11β-</a:t>
            </a:r>
            <a:r>
              <a:rPr lang="en-US">
                <a:solidFill>
                  <a:srgbClr val="8651FD"/>
                </a:solidFill>
              </a:rPr>
              <a:t>hydroxylase</a:t>
            </a:r>
            <a:endParaRPr lang="el-GR">
              <a:solidFill>
                <a:srgbClr val="8651FD"/>
              </a:solidFill>
            </a:endParaRPr>
          </a:p>
        </p:txBody>
      </p:sp>
      <p:sp>
        <p:nvSpPr>
          <p:cNvPr id="170027" name="Text Box 43"/>
          <p:cNvSpPr txBox="1">
            <a:spLocks noChangeArrowheads="1"/>
          </p:cNvSpPr>
          <p:nvPr/>
        </p:nvSpPr>
        <p:spPr bwMode="auto">
          <a:xfrm>
            <a:off x="287867" y="3789364"/>
            <a:ext cx="4608689" cy="376237"/>
          </a:xfrm>
          <a:prstGeom prst="rect">
            <a:avLst/>
          </a:prstGeom>
          <a:solidFill>
            <a:srgbClr val="FFFF00"/>
          </a:solidFill>
          <a:ln w="9525">
            <a:solidFill>
              <a:srgbClr val="FFFF00"/>
            </a:solidFill>
            <a:miter lim="800000"/>
            <a:headEnd/>
            <a:tailEnd/>
          </a:ln>
          <a:effectLst/>
        </p:spPr>
        <p:txBody>
          <a:bodyPr>
            <a:spAutoFit/>
          </a:bodyPr>
          <a:lstStyle/>
          <a:p>
            <a:pPr algn="ctr">
              <a:spcBef>
                <a:spcPct val="50000"/>
              </a:spcBef>
            </a:pPr>
            <a:r>
              <a:rPr lang="el-GR">
                <a:solidFill>
                  <a:srgbClr val="8651FD"/>
                </a:solidFill>
              </a:rPr>
              <a:t>21-</a:t>
            </a:r>
            <a:r>
              <a:rPr lang="en-US">
                <a:solidFill>
                  <a:srgbClr val="8651FD"/>
                </a:solidFill>
              </a:rPr>
              <a:t>hydroxylase</a:t>
            </a:r>
            <a:endParaRPr lang="el-GR">
              <a:solidFill>
                <a:srgbClr val="8651FD"/>
              </a:solidFill>
            </a:endParaRPr>
          </a:p>
        </p:txBody>
      </p:sp>
      <p:sp>
        <p:nvSpPr>
          <p:cNvPr id="170028" name="Text Box 44"/>
          <p:cNvSpPr txBox="1">
            <a:spLocks noChangeArrowheads="1"/>
          </p:cNvSpPr>
          <p:nvPr/>
        </p:nvSpPr>
        <p:spPr bwMode="auto">
          <a:xfrm>
            <a:off x="6048022" y="5013326"/>
            <a:ext cx="1824567" cy="366713"/>
          </a:xfrm>
          <a:prstGeom prst="rect">
            <a:avLst/>
          </a:prstGeom>
          <a:solidFill>
            <a:srgbClr val="8651FD"/>
          </a:solidFill>
          <a:ln w="9525">
            <a:noFill/>
            <a:miter lim="800000"/>
            <a:headEnd/>
            <a:tailEnd/>
          </a:ln>
          <a:effectLst/>
        </p:spPr>
        <p:txBody>
          <a:bodyPr>
            <a:spAutoFit/>
          </a:bodyPr>
          <a:lstStyle/>
          <a:p>
            <a:pPr algn="ctr">
              <a:spcBef>
                <a:spcPct val="50000"/>
              </a:spcBef>
            </a:pPr>
            <a:r>
              <a:rPr lang="el-GR">
                <a:solidFill>
                  <a:schemeClr val="bg1"/>
                </a:solidFill>
              </a:rPr>
              <a:t>5-α-</a:t>
            </a:r>
            <a:r>
              <a:rPr lang="en-US">
                <a:solidFill>
                  <a:schemeClr val="bg1"/>
                </a:solidFill>
              </a:rPr>
              <a:t>reductase</a:t>
            </a:r>
            <a:endParaRPr lang="el-GR">
              <a:solidFill>
                <a:schemeClr val="bg1"/>
              </a:solidFill>
            </a:endParaRPr>
          </a:p>
        </p:txBody>
      </p:sp>
      <p:sp>
        <p:nvSpPr>
          <p:cNvPr id="170029" name="Text Box 45"/>
          <p:cNvSpPr txBox="1">
            <a:spLocks noChangeArrowheads="1"/>
          </p:cNvSpPr>
          <p:nvPr/>
        </p:nvSpPr>
        <p:spPr bwMode="auto">
          <a:xfrm>
            <a:off x="5664200" y="3789364"/>
            <a:ext cx="2304345" cy="581025"/>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a:t>
            </a:r>
            <a:r>
              <a:rPr lang="el-GR" sz="1600">
                <a:solidFill>
                  <a:schemeClr val="bg1"/>
                </a:solidFill>
              </a:rPr>
              <a:t>β-ΟΗ-</a:t>
            </a:r>
            <a:r>
              <a:rPr lang="en-US" sz="1600">
                <a:solidFill>
                  <a:schemeClr val="bg1"/>
                </a:solidFill>
              </a:rPr>
              <a:t>Steroid dehydrogenase</a:t>
            </a:r>
            <a:endParaRPr lang="el-GR" sz="1600">
              <a:solidFill>
                <a:schemeClr val="bg1"/>
              </a:solidFill>
            </a:endParaRPr>
          </a:p>
        </p:txBody>
      </p:sp>
      <p:sp>
        <p:nvSpPr>
          <p:cNvPr id="170030" name="Text Box 46"/>
          <p:cNvSpPr txBox="1">
            <a:spLocks noChangeArrowheads="1"/>
          </p:cNvSpPr>
          <p:nvPr/>
        </p:nvSpPr>
        <p:spPr bwMode="auto">
          <a:xfrm>
            <a:off x="1823155" y="1557338"/>
            <a:ext cx="1089378" cy="366712"/>
          </a:xfrm>
          <a:prstGeom prst="rect">
            <a:avLst/>
          </a:prstGeom>
          <a:solidFill>
            <a:srgbClr val="8651FD"/>
          </a:solidFill>
          <a:ln w="9525">
            <a:noFill/>
            <a:miter lim="800000"/>
            <a:headEnd/>
            <a:tailEnd/>
          </a:ln>
          <a:effectLst/>
        </p:spPr>
        <p:txBody>
          <a:bodyPr>
            <a:spAutoFit/>
          </a:bodyPr>
          <a:lstStyle/>
          <a:p>
            <a:pPr>
              <a:spcBef>
                <a:spcPct val="50000"/>
              </a:spcBef>
            </a:pPr>
            <a:endParaRPr lang="en-GB">
              <a:solidFill>
                <a:schemeClr val="bg1"/>
              </a:solidFill>
            </a:endParaRPr>
          </a:p>
        </p:txBody>
      </p:sp>
      <p:sp>
        <p:nvSpPr>
          <p:cNvPr id="170031" name="Text Box 47"/>
          <p:cNvSpPr txBox="1">
            <a:spLocks noChangeArrowheads="1"/>
          </p:cNvSpPr>
          <p:nvPr/>
        </p:nvSpPr>
        <p:spPr bwMode="auto">
          <a:xfrm>
            <a:off x="1567745" y="1484313"/>
            <a:ext cx="1281289" cy="825500"/>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17-α </a:t>
            </a:r>
            <a:r>
              <a:rPr lang="en-US" sz="1600">
                <a:solidFill>
                  <a:schemeClr val="bg1"/>
                </a:solidFill>
              </a:rPr>
              <a:t>hydroxylase</a:t>
            </a:r>
            <a:r>
              <a:rPr lang="el-GR" sz="1600">
                <a:solidFill>
                  <a:schemeClr val="bg1"/>
                </a:solidFill>
              </a:rPr>
              <a:t> </a:t>
            </a:r>
            <a:r>
              <a:rPr lang="en-US" sz="1600">
                <a:solidFill>
                  <a:schemeClr val="bg1"/>
                </a:solidFill>
              </a:rPr>
              <a:t>(</a:t>
            </a:r>
            <a:r>
              <a:rPr lang="el-GR" sz="1600">
                <a:solidFill>
                  <a:schemeClr val="bg1"/>
                </a:solidFill>
              </a:rPr>
              <a:t>Ρ450</a:t>
            </a:r>
            <a:r>
              <a:rPr lang="en-US" sz="1600">
                <a:solidFill>
                  <a:schemeClr val="bg1"/>
                </a:solidFill>
              </a:rPr>
              <a:t>c17)</a:t>
            </a:r>
            <a:endParaRPr lang="el-GR" sz="1600">
              <a:solidFill>
                <a:schemeClr val="bg1"/>
              </a:solidFill>
            </a:endParaRPr>
          </a:p>
        </p:txBody>
      </p:sp>
      <p:sp>
        <p:nvSpPr>
          <p:cNvPr id="170032" name="Text Box 48"/>
          <p:cNvSpPr txBox="1">
            <a:spLocks noChangeArrowheads="1"/>
          </p:cNvSpPr>
          <p:nvPr/>
        </p:nvSpPr>
        <p:spPr bwMode="auto">
          <a:xfrm>
            <a:off x="5343879" y="1484314"/>
            <a:ext cx="1214966" cy="830997"/>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17,20 lyase</a:t>
            </a:r>
            <a:r>
              <a:rPr lang="el-GR" sz="1600">
                <a:solidFill>
                  <a:schemeClr val="bg1"/>
                </a:solidFill>
              </a:rPr>
              <a:t> </a:t>
            </a:r>
            <a:r>
              <a:rPr lang="en-US" sz="1600">
                <a:solidFill>
                  <a:schemeClr val="bg1"/>
                </a:solidFill>
              </a:rPr>
              <a:t>(P450c17)</a:t>
            </a:r>
            <a:endParaRPr lang="el-GR" sz="1600">
              <a:solidFill>
                <a:schemeClr val="bg1"/>
              </a:solidFill>
            </a:endParaRPr>
          </a:p>
        </p:txBody>
      </p:sp>
      <p:sp>
        <p:nvSpPr>
          <p:cNvPr id="170033" name="Text Box 49"/>
          <p:cNvSpPr txBox="1">
            <a:spLocks noChangeArrowheads="1"/>
          </p:cNvSpPr>
          <p:nvPr/>
        </p:nvSpPr>
        <p:spPr bwMode="auto">
          <a:xfrm>
            <a:off x="1567746" y="2852738"/>
            <a:ext cx="1344788" cy="825500"/>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17-α </a:t>
            </a:r>
            <a:r>
              <a:rPr lang="en-US" sz="1400">
                <a:solidFill>
                  <a:schemeClr val="bg1"/>
                </a:solidFill>
              </a:rPr>
              <a:t>hydroxylase</a:t>
            </a:r>
            <a:r>
              <a:rPr lang="el-GR" sz="1600">
                <a:solidFill>
                  <a:schemeClr val="bg1"/>
                </a:solidFill>
              </a:rPr>
              <a:t> </a:t>
            </a:r>
            <a:r>
              <a:rPr lang="en-US" sz="1600">
                <a:solidFill>
                  <a:schemeClr val="bg1"/>
                </a:solidFill>
              </a:rPr>
              <a:t>(</a:t>
            </a:r>
            <a:r>
              <a:rPr lang="el-GR" sz="1600">
                <a:solidFill>
                  <a:schemeClr val="bg1"/>
                </a:solidFill>
              </a:rPr>
              <a:t>Ρ450</a:t>
            </a:r>
            <a:r>
              <a:rPr lang="en-US" sz="1600">
                <a:solidFill>
                  <a:schemeClr val="bg1"/>
                </a:solidFill>
              </a:rPr>
              <a:t>c17)</a:t>
            </a:r>
            <a:endParaRPr lang="el-GR" sz="1600">
              <a:solidFill>
                <a:schemeClr val="bg1"/>
              </a:solidFill>
            </a:endParaRPr>
          </a:p>
        </p:txBody>
      </p:sp>
      <p:sp>
        <p:nvSpPr>
          <p:cNvPr id="170034" name="Text Box 50"/>
          <p:cNvSpPr txBox="1">
            <a:spLocks noChangeArrowheads="1"/>
          </p:cNvSpPr>
          <p:nvPr/>
        </p:nvSpPr>
        <p:spPr bwMode="auto">
          <a:xfrm>
            <a:off x="5215467" y="2852739"/>
            <a:ext cx="1089378" cy="1077218"/>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17,20 lyase</a:t>
            </a:r>
            <a:r>
              <a:rPr lang="el-GR" sz="1600">
                <a:solidFill>
                  <a:schemeClr val="bg1"/>
                </a:solidFill>
              </a:rPr>
              <a:t> </a:t>
            </a:r>
            <a:r>
              <a:rPr lang="en-US" sz="1600">
                <a:solidFill>
                  <a:schemeClr val="bg1"/>
                </a:solidFill>
              </a:rPr>
              <a:t>(P450c17)</a:t>
            </a:r>
            <a:endParaRPr lang="el-GR" sz="1600">
              <a:solidFill>
                <a:schemeClr val="bg1"/>
              </a:solidFill>
            </a:endParaRPr>
          </a:p>
        </p:txBody>
      </p:sp>
      <p:sp>
        <p:nvSpPr>
          <p:cNvPr id="170035" name="Text Box 51"/>
          <p:cNvSpPr txBox="1">
            <a:spLocks noChangeArrowheads="1"/>
          </p:cNvSpPr>
          <p:nvPr/>
        </p:nvSpPr>
        <p:spPr bwMode="auto">
          <a:xfrm>
            <a:off x="222956" y="2349501"/>
            <a:ext cx="7682089" cy="366713"/>
          </a:xfrm>
          <a:prstGeom prst="rect">
            <a:avLst/>
          </a:prstGeom>
          <a:solidFill>
            <a:srgbClr val="8651FD"/>
          </a:solidFill>
          <a:ln w="9525">
            <a:noFill/>
            <a:miter lim="800000"/>
            <a:headEnd/>
            <a:tailEnd/>
          </a:ln>
          <a:effectLst/>
        </p:spPr>
        <p:txBody>
          <a:bodyPr>
            <a:spAutoFit/>
          </a:bodyPr>
          <a:lstStyle/>
          <a:p>
            <a:pPr algn="ctr">
              <a:spcBef>
                <a:spcPct val="50000"/>
              </a:spcBef>
            </a:pPr>
            <a:r>
              <a:rPr lang="en-US">
                <a:solidFill>
                  <a:schemeClr val="bg1"/>
                </a:solidFill>
              </a:rPr>
              <a:t>3-</a:t>
            </a:r>
            <a:r>
              <a:rPr lang="el-GR">
                <a:solidFill>
                  <a:schemeClr val="bg1"/>
                </a:solidFill>
              </a:rPr>
              <a:t>β-</a:t>
            </a:r>
            <a:r>
              <a:rPr lang="en-US">
                <a:solidFill>
                  <a:schemeClr val="bg1"/>
                </a:solidFill>
              </a:rPr>
              <a:t>OH-dehydrogenase</a:t>
            </a:r>
            <a:endParaRPr lang="el-GR">
              <a:solidFill>
                <a:schemeClr val="bg1"/>
              </a:solidFill>
            </a:endParaRPr>
          </a:p>
        </p:txBody>
      </p:sp>
      <p:sp>
        <p:nvSpPr>
          <p:cNvPr id="170036" name="Line 52"/>
          <p:cNvSpPr>
            <a:spLocks noChangeShapeType="1"/>
          </p:cNvSpPr>
          <p:nvPr/>
        </p:nvSpPr>
        <p:spPr bwMode="auto">
          <a:xfrm>
            <a:off x="927100" y="6165850"/>
            <a:ext cx="0" cy="431800"/>
          </a:xfrm>
          <a:prstGeom prst="line">
            <a:avLst/>
          </a:prstGeom>
          <a:noFill/>
          <a:ln w="25400">
            <a:solidFill>
              <a:srgbClr val="FFFF00"/>
            </a:solidFill>
            <a:round/>
            <a:headEnd/>
            <a:tailEnd type="triangle" w="lg" len="lg"/>
          </a:ln>
          <a:effectLst/>
        </p:spPr>
        <p:txBody>
          <a:bodyPr/>
          <a:lstStyle/>
          <a:p>
            <a:endParaRPr lang="el-GR"/>
          </a:p>
        </p:txBody>
      </p:sp>
      <p:sp>
        <p:nvSpPr>
          <p:cNvPr id="170037" name="Line 53"/>
          <p:cNvSpPr>
            <a:spLocks noChangeShapeType="1"/>
          </p:cNvSpPr>
          <p:nvPr/>
        </p:nvSpPr>
        <p:spPr bwMode="auto">
          <a:xfrm>
            <a:off x="2143478" y="6021388"/>
            <a:ext cx="1087966" cy="0"/>
          </a:xfrm>
          <a:prstGeom prst="line">
            <a:avLst/>
          </a:prstGeom>
          <a:noFill/>
          <a:ln w="25400">
            <a:solidFill>
              <a:srgbClr val="FFFF00"/>
            </a:solidFill>
            <a:round/>
            <a:headEnd/>
            <a:tailEnd type="triangle" w="lg" len="lg"/>
          </a:ln>
          <a:effectLst/>
        </p:spPr>
        <p:txBody>
          <a:bodyPr/>
          <a:lstStyle/>
          <a:p>
            <a:endParaRPr lang="el-GR"/>
          </a:p>
        </p:txBody>
      </p:sp>
      <p:sp>
        <p:nvSpPr>
          <p:cNvPr id="170038" name="Line 54"/>
          <p:cNvSpPr>
            <a:spLocks noChangeShapeType="1"/>
          </p:cNvSpPr>
          <p:nvPr/>
        </p:nvSpPr>
        <p:spPr bwMode="auto">
          <a:xfrm>
            <a:off x="2527301" y="4724400"/>
            <a:ext cx="577144" cy="0"/>
          </a:xfrm>
          <a:prstGeom prst="line">
            <a:avLst/>
          </a:prstGeom>
          <a:noFill/>
          <a:ln w="25400">
            <a:solidFill>
              <a:srgbClr val="FFFF00"/>
            </a:solidFill>
            <a:round/>
            <a:headEnd/>
            <a:tailEnd type="triangle" w="lg" len="lg"/>
          </a:ln>
          <a:effectLst/>
        </p:spPr>
        <p:txBody>
          <a:bodyPr/>
          <a:lstStyle/>
          <a:p>
            <a:endParaRPr lang="el-GR"/>
          </a:p>
        </p:txBody>
      </p:sp>
      <p:sp>
        <p:nvSpPr>
          <p:cNvPr id="170039" name="Line 55"/>
          <p:cNvSpPr>
            <a:spLocks noChangeShapeType="1"/>
          </p:cNvSpPr>
          <p:nvPr/>
        </p:nvSpPr>
        <p:spPr bwMode="auto">
          <a:xfrm>
            <a:off x="5280378" y="4724400"/>
            <a:ext cx="704145" cy="0"/>
          </a:xfrm>
          <a:prstGeom prst="line">
            <a:avLst/>
          </a:prstGeom>
          <a:noFill/>
          <a:ln w="25400">
            <a:solidFill>
              <a:srgbClr val="FFFF00"/>
            </a:solidFill>
            <a:round/>
            <a:headEnd/>
            <a:tailEnd type="triangle" w="lg" len="lg"/>
          </a:ln>
          <a:effectLst/>
        </p:spPr>
        <p:txBody>
          <a:bodyPr/>
          <a:lstStyle/>
          <a:p>
            <a:endParaRPr lang="el-GR"/>
          </a:p>
        </p:txBody>
      </p:sp>
      <p:sp>
        <p:nvSpPr>
          <p:cNvPr id="170040" name="Text Box 56"/>
          <p:cNvSpPr txBox="1">
            <a:spLocks noChangeArrowheads="1"/>
          </p:cNvSpPr>
          <p:nvPr/>
        </p:nvSpPr>
        <p:spPr bwMode="auto">
          <a:xfrm>
            <a:off x="4127500" y="0"/>
            <a:ext cx="4000500" cy="641350"/>
          </a:xfrm>
          <a:prstGeom prst="rect">
            <a:avLst/>
          </a:prstGeom>
          <a:solidFill>
            <a:srgbClr val="8651FD"/>
          </a:solidFill>
          <a:ln w="9525">
            <a:noFill/>
            <a:miter lim="800000"/>
            <a:headEnd/>
            <a:tailEnd/>
          </a:ln>
          <a:effectLst/>
        </p:spPr>
        <p:txBody>
          <a:bodyPr>
            <a:spAutoFit/>
          </a:bodyPr>
          <a:lstStyle/>
          <a:p>
            <a:pPr algn="r">
              <a:spcBef>
                <a:spcPct val="50000"/>
              </a:spcBef>
            </a:pPr>
            <a:r>
              <a:rPr lang="en-US" sz="3600" b="1" i="1" u="sng">
                <a:solidFill>
                  <a:schemeClr val="bg1"/>
                </a:solidFill>
                <a:effectLst>
                  <a:outerShdw blurRad="38100" dist="38100" dir="2700000" algn="tl">
                    <a:srgbClr val="000000"/>
                  </a:outerShdw>
                </a:effectLst>
              </a:rPr>
              <a:t>Adrenal cortex...</a:t>
            </a:r>
            <a:endParaRPr lang="el-GR" sz="3600" b="1" i="1" u="sng">
              <a:solidFill>
                <a:schemeClr val="bg1"/>
              </a:solidFill>
              <a:effectLst>
                <a:outerShdw blurRad="38100" dist="38100" dir="2700000" algn="tl">
                  <a:srgbClr val="000000"/>
                </a:outerShdw>
              </a:effectLst>
            </a:endParaRPr>
          </a:p>
        </p:txBody>
      </p:sp>
      <p:sp>
        <p:nvSpPr>
          <p:cNvPr id="170041" name="Text Box 57"/>
          <p:cNvSpPr txBox="1">
            <a:spLocks noChangeArrowheads="1"/>
          </p:cNvSpPr>
          <p:nvPr/>
        </p:nvSpPr>
        <p:spPr bwMode="auto">
          <a:xfrm>
            <a:off x="1820333" y="115888"/>
            <a:ext cx="1152878" cy="1200329"/>
          </a:xfrm>
          <a:prstGeom prst="rect">
            <a:avLst/>
          </a:prstGeom>
          <a:solidFill>
            <a:srgbClr val="8651FD"/>
          </a:solidFill>
          <a:ln w="9525">
            <a:noFill/>
            <a:miter lim="800000"/>
            <a:headEnd/>
            <a:tailEnd/>
          </a:ln>
          <a:effectLst/>
        </p:spPr>
        <p:txBody>
          <a:bodyPr>
            <a:spAutoFit/>
          </a:bodyPr>
          <a:lstStyle/>
          <a:p>
            <a:pPr>
              <a:spcBef>
                <a:spcPct val="50000"/>
              </a:spcBef>
            </a:pPr>
            <a:r>
              <a:rPr lang="en-US" sz="3600" b="1">
                <a:solidFill>
                  <a:schemeClr val="bg1"/>
                </a:solidFill>
              </a:rPr>
              <a:t>CAH</a:t>
            </a:r>
            <a:endParaRPr lang="el-GR" sz="3600" b="1">
              <a:solidFill>
                <a:schemeClr val="bg1"/>
              </a:solidFill>
            </a:endParaRPr>
          </a:p>
        </p:txBody>
      </p:sp>
      <p:sp>
        <p:nvSpPr>
          <p:cNvPr id="170042" name="Line 58"/>
          <p:cNvSpPr>
            <a:spLocks noChangeShapeType="1"/>
          </p:cNvSpPr>
          <p:nvPr/>
        </p:nvSpPr>
        <p:spPr bwMode="auto">
          <a:xfrm>
            <a:off x="8604956" y="1484314"/>
            <a:ext cx="0" cy="1152525"/>
          </a:xfrm>
          <a:prstGeom prst="line">
            <a:avLst/>
          </a:prstGeom>
          <a:noFill/>
          <a:ln w="38100">
            <a:solidFill>
              <a:srgbClr val="FFFF00"/>
            </a:solidFill>
            <a:round/>
            <a:headEnd/>
            <a:tailEnd type="triangle" w="med" len="med"/>
          </a:ln>
          <a:effectLst/>
        </p:spPr>
        <p:txBody>
          <a:bodyPr/>
          <a:lstStyle/>
          <a:p>
            <a:endParaRPr lang="el-GR"/>
          </a:p>
        </p:txBody>
      </p:sp>
      <p:sp>
        <p:nvSpPr>
          <p:cNvPr id="170043" name="Line 59"/>
          <p:cNvSpPr>
            <a:spLocks noChangeShapeType="1"/>
          </p:cNvSpPr>
          <p:nvPr/>
        </p:nvSpPr>
        <p:spPr bwMode="auto">
          <a:xfrm flipV="1">
            <a:off x="8540044" y="4005264"/>
            <a:ext cx="0" cy="1368425"/>
          </a:xfrm>
          <a:prstGeom prst="line">
            <a:avLst/>
          </a:prstGeom>
          <a:noFill/>
          <a:ln w="57150">
            <a:solidFill>
              <a:srgbClr val="FF0000"/>
            </a:solidFill>
            <a:round/>
            <a:headEnd/>
            <a:tailEnd type="triangle" w="med" len="med"/>
          </a:ln>
          <a:effectLst/>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9994"/>
                                        </p:tgtEl>
                                        <p:attrNameLst>
                                          <p:attrName>style.visibility</p:attrName>
                                        </p:attrNameLst>
                                      </p:cBhvr>
                                      <p:to>
                                        <p:strVal val="visible"/>
                                      </p:to>
                                    </p:set>
                                    <p:animEffect transition="in" filter="slide(fromBottom)">
                                      <p:cBhvr>
                                        <p:cTn id="7" dur="500"/>
                                        <p:tgtEl>
                                          <p:spTgt spid="16999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69997"/>
                                        </p:tgtEl>
                                        <p:attrNameLst>
                                          <p:attrName>style.visibility</p:attrName>
                                        </p:attrNameLst>
                                      </p:cBhvr>
                                      <p:to>
                                        <p:strVal val="visible"/>
                                      </p:to>
                                    </p:set>
                                    <p:animEffect transition="in" filter="slide(fromBottom)">
                                      <p:cBhvr>
                                        <p:cTn id="10" dur="500"/>
                                        <p:tgtEl>
                                          <p:spTgt spid="169997"/>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70019"/>
                                        </p:tgtEl>
                                        <p:attrNameLst>
                                          <p:attrName>style.visibility</p:attrName>
                                        </p:attrNameLst>
                                      </p:cBhvr>
                                      <p:to>
                                        <p:strVal val="visible"/>
                                      </p:to>
                                    </p:set>
                                    <p:animEffect transition="in" filter="dissolve">
                                      <p:cBhvr>
                                        <p:cTn id="14" dur="500"/>
                                        <p:tgtEl>
                                          <p:spTgt spid="17001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70008"/>
                                        </p:tgtEl>
                                        <p:attrNameLst>
                                          <p:attrName>style.visibility</p:attrName>
                                        </p:attrNameLst>
                                      </p:cBhvr>
                                      <p:to>
                                        <p:strVal val="visible"/>
                                      </p:to>
                                    </p:set>
                                    <p:animEffect transition="in" filter="dissolve">
                                      <p:cBhvr>
                                        <p:cTn id="17" dur="500"/>
                                        <p:tgtEl>
                                          <p:spTgt spid="170008"/>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70038"/>
                                        </p:tgtEl>
                                        <p:attrNameLst>
                                          <p:attrName>style.visibility</p:attrName>
                                        </p:attrNameLst>
                                      </p:cBhvr>
                                      <p:to>
                                        <p:strVal val="visible"/>
                                      </p:to>
                                    </p:set>
                                    <p:animEffect transition="in" filter="dissolve">
                                      <p:cBhvr>
                                        <p:cTn id="21" dur="500"/>
                                        <p:tgtEl>
                                          <p:spTgt spid="17003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0039"/>
                                        </p:tgtEl>
                                        <p:attrNameLst>
                                          <p:attrName>style.visibility</p:attrName>
                                        </p:attrNameLst>
                                      </p:cBhvr>
                                      <p:to>
                                        <p:strVal val="visible"/>
                                      </p:to>
                                    </p:set>
                                    <p:animEffect transition="in" filter="dissolve">
                                      <p:cBhvr>
                                        <p:cTn id="24" dur="500"/>
                                        <p:tgtEl>
                                          <p:spTgt spid="170039"/>
                                        </p:tgtEl>
                                      </p:cBhvr>
                                    </p:animEffect>
                                  </p:childTnLst>
                                </p:cTn>
                              </p:par>
                            </p:childTnLst>
                          </p:cTn>
                        </p:par>
                        <p:par>
                          <p:cTn id="25" fill="hold">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170009"/>
                                        </p:tgtEl>
                                        <p:attrNameLst>
                                          <p:attrName>style.visibility</p:attrName>
                                        </p:attrNameLst>
                                      </p:cBhvr>
                                      <p:to>
                                        <p:strVal val="visible"/>
                                      </p:to>
                                    </p:set>
                                    <p:anim calcmode="lin" valueType="num">
                                      <p:cBhvr>
                                        <p:cTn id="28" dur="500" fill="hold"/>
                                        <p:tgtEl>
                                          <p:spTgt spid="170009"/>
                                        </p:tgtEl>
                                        <p:attrNameLst>
                                          <p:attrName>ppt_w</p:attrName>
                                        </p:attrNameLst>
                                      </p:cBhvr>
                                      <p:tavLst>
                                        <p:tav tm="0">
                                          <p:val>
                                            <p:fltVal val="0"/>
                                          </p:val>
                                        </p:tav>
                                        <p:tav tm="100000">
                                          <p:val>
                                            <p:strVal val="#ppt_w"/>
                                          </p:val>
                                        </p:tav>
                                      </p:tavLst>
                                    </p:anim>
                                    <p:anim calcmode="lin" valueType="num">
                                      <p:cBhvr>
                                        <p:cTn id="29" dur="500" fill="hold"/>
                                        <p:tgtEl>
                                          <p:spTgt spid="170009"/>
                                        </p:tgtEl>
                                        <p:attrNameLst>
                                          <p:attrName>ppt_h</p:attrName>
                                        </p:attrNameLst>
                                      </p:cBhvr>
                                      <p:tavLst>
                                        <p:tav tm="0">
                                          <p:val>
                                            <p:fltVal val="0"/>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170026"/>
                                        </p:tgtEl>
                                        <p:attrNameLst>
                                          <p:attrName>style.visibility</p:attrName>
                                        </p:attrNameLst>
                                      </p:cBhvr>
                                      <p:to>
                                        <p:strVal val="visible"/>
                                      </p:to>
                                    </p:set>
                                    <p:anim calcmode="lin" valueType="num">
                                      <p:cBhvr>
                                        <p:cTn id="32" dur="500" fill="hold"/>
                                        <p:tgtEl>
                                          <p:spTgt spid="170026"/>
                                        </p:tgtEl>
                                        <p:attrNameLst>
                                          <p:attrName>ppt_w</p:attrName>
                                        </p:attrNameLst>
                                      </p:cBhvr>
                                      <p:tavLst>
                                        <p:tav tm="0">
                                          <p:val>
                                            <p:fltVal val="0"/>
                                          </p:val>
                                        </p:tav>
                                        <p:tav tm="100000">
                                          <p:val>
                                            <p:strVal val="#ppt_w"/>
                                          </p:val>
                                        </p:tav>
                                      </p:tavLst>
                                    </p:anim>
                                    <p:anim calcmode="lin" valueType="num">
                                      <p:cBhvr>
                                        <p:cTn id="33" dur="500" fill="hold"/>
                                        <p:tgtEl>
                                          <p:spTgt spid="170026"/>
                                        </p:tgtEl>
                                        <p:attrNameLst>
                                          <p:attrName>ppt_h</p:attrName>
                                        </p:attrNameLst>
                                      </p:cBhvr>
                                      <p:tavLst>
                                        <p:tav tm="0">
                                          <p:val>
                                            <p:strVal val="#ppt_h"/>
                                          </p:val>
                                        </p:tav>
                                        <p:tav tm="100000">
                                          <p:val>
                                            <p:strVal val="#ppt_h"/>
                                          </p:val>
                                        </p:tav>
                                      </p:tavLst>
                                    </p:anim>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169993"/>
                                        </p:tgtEl>
                                        <p:attrNameLst>
                                          <p:attrName>style.visibility</p:attrName>
                                        </p:attrNameLst>
                                      </p:cBhvr>
                                      <p:to>
                                        <p:strVal val="visible"/>
                                      </p:to>
                                    </p:set>
                                    <p:animEffect transition="in" filter="fade">
                                      <p:cBhvr>
                                        <p:cTn id="37" dur="1000"/>
                                        <p:tgtEl>
                                          <p:spTgt spid="169993"/>
                                        </p:tgtEl>
                                      </p:cBhvr>
                                    </p:animEffect>
                                    <p:anim calcmode="lin" valueType="num">
                                      <p:cBhvr>
                                        <p:cTn id="38" dur="1000" fill="hold"/>
                                        <p:tgtEl>
                                          <p:spTgt spid="169993"/>
                                        </p:tgtEl>
                                        <p:attrNameLst>
                                          <p:attrName>ppt_x</p:attrName>
                                        </p:attrNameLst>
                                      </p:cBhvr>
                                      <p:tavLst>
                                        <p:tav tm="0">
                                          <p:val>
                                            <p:strVal val="#ppt_x"/>
                                          </p:val>
                                        </p:tav>
                                        <p:tav tm="100000">
                                          <p:val>
                                            <p:strVal val="#ppt_x"/>
                                          </p:val>
                                        </p:tav>
                                      </p:tavLst>
                                    </p:anim>
                                    <p:anim calcmode="lin" valueType="num">
                                      <p:cBhvr>
                                        <p:cTn id="39" dur="1000" fill="hold"/>
                                        <p:tgtEl>
                                          <p:spTgt spid="16999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69996"/>
                                        </p:tgtEl>
                                        <p:attrNameLst>
                                          <p:attrName>style.visibility</p:attrName>
                                        </p:attrNameLst>
                                      </p:cBhvr>
                                      <p:to>
                                        <p:strVal val="visible"/>
                                      </p:to>
                                    </p:set>
                                    <p:animEffect transition="in" filter="fade">
                                      <p:cBhvr>
                                        <p:cTn id="42" dur="1000"/>
                                        <p:tgtEl>
                                          <p:spTgt spid="169996"/>
                                        </p:tgtEl>
                                      </p:cBhvr>
                                    </p:animEffect>
                                    <p:anim calcmode="lin" valueType="num">
                                      <p:cBhvr>
                                        <p:cTn id="43" dur="1000" fill="hold"/>
                                        <p:tgtEl>
                                          <p:spTgt spid="169996"/>
                                        </p:tgtEl>
                                        <p:attrNameLst>
                                          <p:attrName>ppt_x</p:attrName>
                                        </p:attrNameLst>
                                      </p:cBhvr>
                                      <p:tavLst>
                                        <p:tav tm="0">
                                          <p:val>
                                            <p:strVal val="#ppt_x"/>
                                          </p:val>
                                        </p:tav>
                                        <p:tav tm="100000">
                                          <p:val>
                                            <p:strVal val="#ppt_x"/>
                                          </p:val>
                                        </p:tav>
                                      </p:tavLst>
                                    </p:anim>
                                    <p:anim calcmode="lin" valueType="num">
                                      <p:cBhvr>
                                        <p:cTn id="44" dur="1000" fill="hold"/>
                                        <p:tgtEl>
                                          <p:spTgt spid="169996"/>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70010"/>
                                        </p:tgtEl>
                                        <p:attrNameLst>
                                          <p:attrName>style.visibility</p:attrName>
                                        </p:attrNameLst>
                                      </p:cBhvr>
                                      <p:to>
                                        <p:strVal val="visible"/>
                                      </p:to>
                                    </p:set>
                                    <p:anim calcmode="discrete" valueType="clr">
                                      <p:cBhvr override="childStyle">
                                        <p:cTn id="48" dur="80"/>
                                        <p:tgtEl>
                                          <p:spTgt spid="170010"/>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70010"/>
                                        </p:tgtEl>
                                        <p:attrNameLst>
                                          <p:attrName>fillcolor</p:attrName>
                                        </p:attrNameLst>
                                      </p:cBhvr>
                                      <p:tavLst>
                                        <p:tav tm="0">
                                          <p:val>
                                            <p:clrVal>
                                              <a:schemeClr val="accent2"/>
                                            </p:clrVal>
                                          </p:val>
                                        </p:tav>
                                        <p:tav tm="50000">
                                          <p:val>
                                            <p:clrVal>
                                              <a:schemeClr val="hlink"/>
                                            </p:clrVal>
                                          </p:val>
                                        </p:tav>
                                      </p:tavLst>
                                    </p:anim>
                                    <p:set>
                                      <p:cBhvr>
                                        <p:cTn id="50" dur="80"/>
                                        <p:tgtEl>
                                          <p:spTgt spid="170010"/>
                                        </p:tgtEl>
                                        <p:attrNameLst>
                                          <p:attrName>fill.type</p:attrName>
                                        </p:attrNameLst>
                                      </p:cBhvr>
                                      <p:to>
                                        <p:strVal val="solid"/>
                                      </p:to>
                                    </p:set>
                                  </p:childTnLst>
                                </p:cTn>
                              </p:par>
                              <p:par>
                                <p:cTn id="51" presetID="27" presetClass="entr" presetSubtype="0" fill="hold" grpId="0" nodeType="withEffect">
                                  <p:stCondLst>
                                    <p:cond delay="0"/>
                                  </p:stCondLst>
                                  <p:iterate type="lt">
                                    <p:tmPct val="50000"/>
                                  </p:iterate>
                                  <p:childTnLst>
                                    <p:set>
                                      <p:cBhvr>
                                        <p:cTn id="52" dur="1" fill="hold">
                                          <p:stCondLst>
                                            <p:cond delay="0"/>
                                          </p:stCondLst>
                                        </p:cTn>
                                        <p:tgtEl>
                                          <p:spTgt spid="170020"/>
                                        </p:tgtEl>
                                        <p:attrNameLst>
                                          <p:attrName>style.visibility</p:attrName>
                                        </p:attrNameLst>
                                      </p:cBhvr>
                                      <p:to>
                                        <p:strVal val="visible"/>
                                      </p:to>
                                    </p:set>
                                    <p:anim calcmode="discrete" valueType="clr">
                                      <p:cBhvr override="childStyle">
                                        <p:cTn id="53" dur="80"/>
                                        <p:tgtEl>
                                          <p:spTgt spid="170020"/>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70020"/>
                                        </p:tgtEl>
                                        <p:attrNameLst>
                                          <p:attrName>fillcolor</p:attrName>
                                        </p:attrNameLst>
                                      </p:cBhvr>
                                      <p:tavLst>
                                        <p:tav tm="0">
                                          <p:val>
                                            <p:clrVal>
                                              <a:schemeClr val="accent2"/>
                                            </p:clrVal>
                                          </p:val>
                                        </p:tav>
                                        <p:tav tm="50000">
                                          <p:val>
                                            <p:clrVal>
                                              <a:schemeClr val="hlink"/>
                                            </p:clrVal>
                                          </p:val>
                                        </p:tav>
                                      </p:tavLst>
                                    </p:anim>
                                    <p:set>
                                      <p:cBhvr>
                                        <p:cTn id="55" dur="80"/>
                                        <p:tgtEl>
                                          <p:spTgt spid="170020"/>
                                        </p:tgtEl>
                                        <p:attrNameLst>
                                          <p:attrName>fill.type</p:attrName>
                                        </p:attrNameLst>
                                      </p:cBhvr>
                                      <p:to>
                                        <p:strVal val="solid"/>
                                      </p:to>
                                    </p:set>
                                  </p:childTnLst>
                                </p:cTn>
                              </p:par>
                            </p:childTnLst>
                          </p:cTn>
                        </p:par>
                        <p:par>
                          <p:cTn id="56" fill="hold">
                            <p:stCondLst>
                              <p:cond delay="3600"/>
                            </p:stCondLst>
                            <p:childTnLst>
                              <p:par>
                                <p:cTn id="57" presetID="49" presetClass="entr" presetSubtype="0" decel="100000" fill="hold" grpId="0" nodeType="afterEffect">
                                  <p:stCondLst>
                                    <p:cond delay="0"/>
                                  </p:stCondLst>
                                  <p:childTnLst>
                                    <p:set>
                                      <p:cBhvr>
                                        <p:cTn id="58" dur="1" fill="hold">
                                          <p:stCondLst>
                                            <p:cond delay="0"/>
                                          </p:stCondLst>
                                        </p:cTn>
                                        <p:tgtEl>
                                          <p:spTgt spid="170037"/>
                                        </p:tgtEl>
                                        <p:attrNameLst>
                                          <p:attrName>style.visibility</p:attrName>
                                        </p:attrNameLst>
                                      </p:cBhvr>
                                      <p:to>
                                        <p:strVal val="visible"/>
                                      </p:to>
                                    </p:set>
                                    <p:anim calcmode="lin" valueType="num">
                                      <p:cBhvr>
                                        <p:cTn id="59" dur="500" fill="hold"/>
                                        <p:tgtEl>
                                          <p:spTgt spid="170037"/>
                                        </p:tgtEl>
                                        <p:attrNameLst>
                                          <p:attrName>ppt_w</p:attrName>
                                        </p:attrNameLst>
                                      </p:cBhvr>
                                      <p:tavLst>
                                        <p:tav tm="0">
                                          <p:val>
                                            <p:fltVal val="0"/>
                                          </p:val>
                                        </p:tav>
                                        <p:tav tm="100000">
                                          <p:val>
                                            <p:strVal val="#ppt_w"/>
                                          </p:val>
                                        </p:tav>
                                      </p:tavLst>
                                    </p:anim>
                                    <p:anim calcmode="lin" valueType="num">
                                      <p:cBhvr>
                                        <p:cTn id="60" dur="500" fill="hold"/>
                                        <p:tgtEl>
                                          <p:spTgt spid="170037"/>
                                        </p:tgtEl>
                                        <p:attrNameLst>
                                          <p:attrName>ppt_h</p:attrName>
                                        </p:attrNameLst>
                                      </p:cBhvr>
                                      <p:tavLst>
                                        <p:tav tm="0">
                                          <p:val>
                                            <p:fltVal val="0"/>
                                          </p:val>
                                        </p:tav>
                                        <p:tav tm="100000">
                                          <p:val>
                                            <p:strVal val="#ppt_h"/>
                                          </p:val>
                                        </p:tav>
                                      </p:tavLst>
                                    </p:anim>
                                    <p:anim calcmode="lin" valueType="num">
                                      <p:cBhvr>
                                        <p:cTn id="61" dur="500" fill="hold"/>
                                        <p:tgtEl>
                                          <p:spTgt spid="170037"/>
                                        </p:tgtEl>
                                        <p:attrNameLst>
                                          <p:attrName>style.rotation</p:attrName>
                                        </p:attrNameLst>
                                      </p:cBhvr>
                                      <p:tavLst>
                                        <p:tav tm="0">
                                          <p:val>
                                            <p:fltVal val="360"/>
                                          </p:val>
                                        </p:tav>
                                        <p:tav tm="100000">
                                          <p:val>
                                            <p:fltVal val="0"/>
                                          </p:val>
                                        </p:tav>
                                      </p:tavLst>
                                    </p:anim>
                                    <p:animEffect transition="in" filter="fade">
                                      <p:cBhvr>
                                        <p:cTn id="62" dur="500"/>
                                        <p:tgtEl>
                                          <p:spTgt spid="170037"/>
                                        </p:tgtEl>
                                      </p:cBhvr>
                                    </p:animEffect>
                                  </p:childTnLst>
                                </p:cTn>
                              </p:par>
                              <p:par>
                                <p:cTn id="63" presetID="58" presetClass="entr" presetSubtype="0" accel="100000" fill="hold" grpId="0" nodeType="withEffect">
                                  <p:stCondLst>
                                    <p:cond delay="0"/>
                                  </p:stCondLst>
                                  <p:childTnLst>
                                    <p:set>
                                      <p:cBhvr>
                                        <p:cTn id="64" dur="1" fill="hold">
                                          <p:stCondLst>
                                            <p:cond delay="0"/>
                                          </p:stCondLst>
                                        </p:cTn>
                                        <p:tgtEl>
                                          <p:spTgt spid="170036"/>
                                        </p:tgtEl>
                                        <p:attrNameLst>
                                          <p:attrName>style.visibility</p:attrName>
                                        </p:attrNameLst>
                                      </p:cBhvr>
                                      <p:to>
                                        <p:strVal val="visible"/>
                                      </p:to>
                                    </p:set>
                                    <p:anim calcmode="lin" valueType="num">
                                      <p:cBhvr>
                                        <p:cTn id="65" dur="500" fill="hold"/>
                                        <p:tgtEl>
                                          <p:spTgt spid="170036"/>
                                        </p:tgtEl>
                                        <p:attrNameLst>
                                          <p:attrName>ppt_w</p:attrName>
                                        </p:attrNameLst>
                                      </p:cBhvr>
                                      <p:tavLst>
                                        <p:tav tm="0">
                                          <p:val>
                                            <p:strVal val="#ppt_w*2.5"/>
                                          </p:val>
                                        </p:tav>
                                        <p:tav tm="100000">
                                          <p:val>
                                            <p:strVal val="#ppt_w"/>
                                          </p:val>
                                        </p:tav>
                                      </p:tavLst>
                                    </p:anim>
                                    <p:anim calcmode="lin" valueType="num">
                                      <p:cBhvr>
                                        <p:cTn id="66" dur="500" fill="hold"/>
                                        <p:tgtEl>
                                          <p:spTgt spid="170036"/>
                                        </p:tgtEl>
                                        <p:attrNameLst>
                                          <p:attrName>ppt_h</p:attrName>
                                        </p:attrNameLst>
                                      </p:cBhvr>
                                      <p:tavLst>
                                        <p:tav tm="0">
                                          <p:val>
                                            <p:strVal val="#ppt_h*0.01"/>
                                          </p:val>
                                        </p:tav>
                                        <p:tav tm="100000">
                                          <p:val>
                                            <p:strVal val="#ppt_h"/>
                                          </p:val>
                                        </p:tav>
                                      </p:tavLst>
                                    </p:anim>
                                    <p:anim calcmode="lin" valueType="num">
                                      <p:cBhvr>
                                        <p:cTn id="67" dur="500" fill="hold"/>
                                        <p:tgtEl>
                                          <p:spTgt spid="170036"/>
                                        </p:tgtEl>
                                        <p:attrNameLst>
                                          <p:attrName>ppt_x</p:attrName>
                                        </p:attrNameLst>
                                      </p:cBhvr>
                                      <p:tavLst>
                                        <p:tav tm="0">
                                          <p:val>
                                            <p:strVal val="#ppt_x"/>
                                          </p:val>
                                        </p:tav>
                                        <p:tav tm="100000">
                                          <p:val>
                                            <p:strVal val="#ppt_x"/>
                                          </p:val>
                                        </p:tav>
                                      </p:tavLst>
                                    </p:anim>
                                    <p:anim calcmode="lin" valueType="num">
                                      <p:cBhvr>
                                        <p:cTn id="68" dur="500" fill="hold"/>
                                        <p:tgtEl>
                                          <p:spTgt spid="170036"/>
                                        </p:tgtEl>
                                        <p:attrNameLst>
                                          <p:attrName>ppt_y</p:attrName>
                                        </p:attrNameLst>
                                      </p:cBhvr>
                                      <p:tavLst>
                                        <p:tav tm="0">
                                          <p:val>
                                            <p:strVal val="#ppt_h+1"/>
                                          </p:val>
                                        </p:tav>
                                        <p:tav tm="100000">
                                          <p:val>
                                            <p:strVal val="#ppt_y"/>
                                          </p:val>
                                        </p:tav>
                                      </p:tavLst>
                                    </p:anim>
                                    <p:animEffect transition="in" filter="fade">
                                      <p:cBhvr>
                                        <p:cTn id="69" dur="500"/>
                                        <p:tgtEl>
                                          <p:spTgt spid="170036"/>
                                        </p:tgtEl>
                                      </p:cBhvr>
                                    </p:animEffect>
                                  </p:childTnLst>
                                </p:cTn>
                              </p:par>
                              <p:par>
                                <p:cTn id="70" presetID="41" presetClass="entr" presetSubtype="0" fill="hold" grpId="0" nodeType="withEffect">
                                  <p:stCondLst>
                                    <p:cond delay="0"/>
                                  </p:stCondLst>
                                  <p:iterate type="lt">
                                    <p:tmPct val="10000"/>
                                  </p:iterate>
                                  <p:childTnLst>
                                    <p:set>
                                      <p:cBhvr>
                                        <p:cTn id="71" dur="1" fill="hold">
                                          <p:stCondLst>
                                            <p:cond delay="0"/>
                                          </p:stCondLst>
                                        </p:cTn>
                                        <p:tgtEl>
                                          <p:spTgt spid="170011"/>
                                        </p:tgtEl>
                                        <p:attrNameLst>
                                          <p:attrName>style.visibility</p:attrName>
                                        </p:attrNameLst>
                                      </p:cBhvr>
                                      <p:to>
                                        <p:strVal val="visible"/>
                                      </p:to>
                                    </p:set>
                                    <p:anim calcmode="lin" valueType="num">
                                      <p:cBhvr>
                                        <p:cTn id="72" dur="500" fill="hold"/>
                                        <p:tgtEl>
                                          <p:spTgt spid="170011"/>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70011"/>
                                        </p:tgtEl>
                                        <p:attrNameLst>
                                          <p:attrName>ppt_y</p:attrName>
                                        </p:attrNameLst>
                                      </p:cBhvr>
                                      <p:tavLst>
                                        <p:tav tm="0">
                                          <p:val>
                                            <p:strVal val="#ppt_y"/>
                                          </p:val>
                                        </p:tav>
                                        <p:tav tm="100000">
                                          <p:val>
                                            <p:strVal val="#ppt_y"/>
                                          </p:val>
                                        </p:tav>
                                      </p:tavLst>
                                    </p:anim>
                                    <p:anim calcmode="lin" valueType="num">
                                      <p:cBhvr>
                                        <p:cTn id="74" dur="500" fill="hold"/>
                                        <p:tgtEl>
                                          <p:spTgt spid="170011"/>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70011"/>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170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3" grpId="0" animBg="1"/>
      <p:bldP spid="169994" grpId="0" animBg="1"/>
      <p:bldP spid="169996" grpId="0" animBg="1"/>
      <p:bldP spid="169997" grpId="0" animBg="1"/>
      <p:bldP spid="170008" grpId="0"/>
      <p:bldP spid="170009" grpId="0" animBg="1"/>
      <p:bldP spid="170010" grpId="0"/>
      <p:bldP spid="170011" grpId="0"/>
      <p:bldP spid="170019" grpId="0"/>
      <p:bldP spid="170020" grpId="0"/>
      <p:bldP spid="170026" grpId="0" animBg="1"/>
      <p:bldP spid="170036" grpId="0" animBg="1"/>
      <p:bldP spid="170037" grpId="0" animBg="1"/>
      <p:bldP spid="170038" grpId="0" animBg="1"/>
      <p:bldP spid="1700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3" name="Text Box 5"/>
          <p:cNvSpPr txBox="1">
            <a:spLocks noChangeArrowheads="1"/>
          </p:cNvSpPr>
          <p:nvPr/>
        </p:nvSpPr>
        <p:spPr bwMode="auto">
          <a:xfrm>
            <a:off x="714348" y="5072074"/>
            <a:ext cx="7858179" cy="1569660"/>
          </a:xfrm>
          <a:prstGeom prst="rect">
            <a:avLst/>
          </a:prstGeom>
          <a:solidFill>
            <a:schemeClr val="bg1"/>
          </a:solidFill>
          <a:ln w="38100">
            <a:solidFill>
              <a:srgbClr val="00FF00"/>
            </a:solidFill>
            <a:miter lim="800000"/>
            <a:headEnd/>
            <a:tailEnd/>
          </a:ln>
          <a:effectLst/>
        </p:spPr>
        <p:txBody>
          <a:bodyPr wrap="square">
            <a:spAutoFit/>
          </a:bodyPr>
          <a:lstStyle/>
          <a:p>
            <a:pPr>
              <a:buFontTx/>
              <a:buChar char="•"/>
            </a:pPr>
            <a:r>
              <a:rPr lang="en-US" sz="3200" b="1" dirty="0">
                <a:solidFill>
                  <a:srgbClr val="FF0000"/>
                </a:solidFill>
              </a:rPr>
              <a:t> </a:t>
            </a:r>
            <a:r>
              <a:rPr lang="el-GR" sz="3200" b="1" dirty="0">
                <a:solidFill>
                  <a:srgbClr val="FF0000"/>
                </a:solidFill>
              </a:rPr>
              <a:t>Κλασσική μορφή </a:t>
            </a:r>
            <a:r>
              <a:rPr lang="en-US" sz="3200" b="1" dirty="0" smtClean="0">
                <a:solidFill>
                  <a:srgbClr val="FF0000"/>
                </a:solidFill>
              </a:rPr>
              <a:t>(</a:t>
            </a:r>
            <a:r>
              <a:rPr lang="el-GR" sz="3200" b="1" dirty="0">
                <a:solidFill>
                  <a:srgbClr val="FF0000"/>
                </a:solidFill>
              </a:rPr>
              <a:t>απώλεια άλατος</a:t>
            </a:r>
            <a:r>
              <a:rPr lang="en-US" sz="3200" b="1" dirty="0">
                <a:solidFill>
                  <a:srgbClr val="FF0000"/>
                </a:solidFill>
              </a:rPr>
              <a:t>)</a:t>
            </a:r>
          </a:p>
          <a:p>
            <a:pPr>
              <a:buFontTx/>
              <a:buChar char="•"/>
            </a:pPr>
            <a:r>
              <a:rPr lang="el-GR" sz="3200" b="1" dirty="0">
                <a:solidFill>
                  <a:srgbClr val="FF0000"/>
                </a:solidFill>
              </a:rPr>
              <a:t> Απλή </a:t>
            </a:r>
            <a:r>
              <a:rPr lang="el-GR" sz="3200" b="1" dirty="0" err="1">
                <a:solidFill>
                  <a:srgbClr val="FF0000"/>
                </a:solidFill>
              </a:rPr>
              <a:t>αρρενοποιητική</a:t>
            </a:r>
            <a:r>
              <a:rPr lang="el-GR" sz="3200" b="1" dirty="0">
                <a:solidFill>
                  <a:srgbClr val="FF0000"/>
                </a:solidFill>
              </a:rPr>
              <a:t> </a:t>
            </a:r>
          </a:p>
          <a:p>
            <a:pPr>
              <a:buFontTx/>
              <a:buChar char="•"/>
            </a:pPr>
            <a:r>
              <a:rPr lang="el-GR" sz="3200" b="1" dirty="0">
                <a:solidFill>
                  <a:srgbClr val="FF0000"/>
                </a:solidFill>
              </a:rPr>
              <a:t> Όψιμης έναρξης</a:t>
            </a:r>
          </a:p>
        </p:txBody>
      </p:sp>
      <p:sp>
        <p:nvSpPr>
          <p:cNvPr id="176134" name="Rectangle 6"/>
          <p:cNvSpPr>
            <a:spLocks noChangeArrowheads="1"/>
          </p:cNvSpPr>
          <p:nvPr/>
        </p:nvSpPr>
        <p:spPr bwMode="auto">
          <a:xfrm>
            <a:off x="2571736" y="4500570"/>
            <a:ext cx="3937553" cy="461665"/>
          </a:xfrm>
          <a:prstGeom prst="rect">
            <a:avLst/>
          </a:prstGeom>
          <a:solidFill>
            <a:srgbClr val="8651FD"/>
          </a:solidFill>
          <a:ln w="9525">
            <a:noFill/>
            <a:miter lim="800000"/>
            <a:headEnd/>
            <a:tailEnd/>
          </a:ln>
          <a:effectLst/>
        </p:spPr>
        <p:txBody>
          <a:bodyPr wrap="none">
            <a:spAutoFit/>
          </a:bodyPr>
          <a:lstStyle/>
          <a:p>
            <a:r>
              <a:rPr lang="en-US" sz="2400">
                <a:solidFill>
                  <a:schemeClr val="bg1"/>
                </a:solidFill>
              </a:rPr>
              <a:t>i.v. ACTH test: </a:t>
            </a:r>
            <a:r>
              <a:rPr lang="el-GR" sz="2400">
                <a:solidFill>
                  <a:schemeClr val="bg1"/>
                </a:solidFill>
              </a:rPr>
              <a:t> </a:t>
            </a:r>
            <a:r>
              <a:rPr lang="en-US" sz="2400">
                <a:solidFill>
                  <a:schemeClr val="bg1"/>
                </a:solidFill>
              </a:rPr>
              <a:t> 17 </a:t>
            </a:r>
            <a:r>
              <a:rPr lang="el-GR" sz="2400">
                <a:solidFill>
                  <a:schemeClr val="bg1"/>
                </a:solidFill>
              </a:rPr>
              <a:t>ΟΗ</a:t>
            </a:r>
            <a:r>
              <a:rPr lang="en-US" sz="2400">
                <a:solidFill>
                  <a:schemeClr val="bg1"/>
                </a:solidFill>
              </a:rPr>
              <a:t>PRG</a:t>
            </a:r>
            <a:endParaRPr lang="el-GR" sz="2400">
              <a:solidFill>
                <a:schemeClr val="bg1"/>
              </a:solidFill>
            </a:endParaRPr>
          </a:p>
        </p:txBody>
      </p:sp>
      <p:sp>
        <p:nvSpPr>
          <p:cNvPr id="176135" name="Line 7"/>
          <p:cNvSpPr>
            <a:spLocks noChangeShapeType="1"/>
          </p:cNvSpPr>
          <p:nvPr/>
        </p:nvSpPr>
        <p:spPr bwMode="auto">
          <a:xfrm flipV="1">
            <a:off x="4714876" y="4500570"/>
            <a:ext cx="0" cy="360363"/>
          </a:xfrm>
          <a:prstGeom prst="line">
            <a:avLst/>
          </a:prstGeom>
          <a:noFill/>
          <a:ln w="38100">
            <a:solidFill>
              <a:srgbClr val="FF0000"/>
            </a:solidFill>
            <a:round/>
            <a:headEnd/>
            <a:tailEnd type="triangle" w="med" len="med"/>
          </a:ln>
          <a:effectLst/>
        </p:spPr>
        <p:txBody>
          <a:bodyPr/>
          <a:lstStyle/>
          <a:p>
            <a:endParaRPr lang="el-GR"/>
          </a:p>
        </p:txBody>
      </p:sp>
      <p:sp>
        <p:nvSpPr>
          <p:cNvPr id="176136" name="Text Box 8"/>
          <p:cNvSpPr txBox="1">
            <a:spLocks noChangeArrowheads="1"/>
          </p:cNvSpPr>
          <p:nvPr/>
        </p:nvSpPr>
        <p:spPr bwMode="auto">
          <a:xfrm>
            <a:off x="1357290" y="1643050"/>
            <a:ext cx="6015566" cy="2554545"/>
          </a:xfrm>
          <a:prstGeom prst="rect">
            <a:avLst/>
          </a:prstGeom>
          <a:solidFill>
            <a:srgbClr val="8651FD"/>
          </a:solidFill>
          <a:ln w="38100">
            <a:solidFill>
              <a:srgbClr val="FFFF00"/>
            </a:solidFill>
            <a:miter lim="800000"/>
            <a:headEnd/>
            <a:tailEnd/>
          </a:ln>
          <a:effectLst/>
        </p:spPr>
        <p:txBody>
          <a:bodyPr>
            <a:spAutoFit/>
          </a:bodyPr>
          <a:lstStyle/>
          <a:p>
            <a:pPr>
              <a:spcBef>
                <a:spcPct val="50000"/>
              </a:spcBef>
              <a:buClr>
                <a:srgbClr val="FFFF00"/>
              </a:buClr>
            </a:pPr>
            <a:r>
              <a:rPr lang="el-GR" sz="3200">
                <a:solidFill>
                  <a:schemeClr val="bg1"/>
                </a:solidFill>
              </a:rPr>
              <a:t>Συγγενής υπερπλασία επινεφριδίων</a:t>
            </a:r>
          </a:p>
          <a:p>
            <a:pPr>
              <a:spcBef>
                <a:spcPct val="50000"/>
              </a:spcBef>
              <a:buClr>
                <a:srgbClr val="FFFF00"/>
              </a:buClr>
              <a:buFontTx/>
              <a:buChar char="•"/>
            </a:pPr>
            <a:r>
              <a:rPr lang="el-GR" sz="3200">
                <a:solidFill>
                  <a:schemeClr val="bg1"/>
                </a:solidFill>
              </a:rPr>
              <a:t> Ανεπάρκεια </a:t>
            </a:r>
            <a:r>
              <a:rPr lang="en-US" sz="3200">
                <a:solidFill>
                  <a:schemeClr val="bg1"/>
                </a:solidFill>
              </a:rPr>
              <a:t>21 </a:t>
            </a:r>
            <a:r>
              <a:rPr lang="el-GR" sz="3200">
                <a:solidFill>
                  <a:schemeClr val="bg1"/>
                </a:solidFill>
              </a:rPr>
              <a:t>υδροξυλάσης </a:t>
            </a:r>
          </a:p>
          <a:p>
            <a:pPr>
              <a:spcBef>
                <a:spcPct val="50000"/>
              </a:spcBef>
              <a:buClr>
                <a:srgbClr val="FFFF00"/>
              </a:buClr>
              <a:buFontTx/>
              <a:buChar char="•"/>
            </a:pPr>
            <a:r>
              <a:rPr lang="el-GR" sz="3200">
                <a:solidFill>
                  <a:schemeClr val="bg1"/>
                </a:solidFill>
              </a:rPr>
              <a:t> Ανεπάρκεια 1</a:t>
            </a:r>
            <a:r>
              <a:rPr lang="en-US" sz="3200">
                <a:solidFill>
                  <a:schemeClr val="bg1"/>
                </a:solidFill>
              </a:rPr>
              <a:t>1 </a:t>
            </a:r>
            <a:r>
              <a:rPr lang="el-GR" sz="3200">
                <a:solidFill>
                  <a:schemeClr val="bg1"/>
                </a:solidFill>
              </a:rPr>
              <a:t>υδροξυλάσης</a:t>
            </a:r>
            <a:endParaRPr lang="en-US" sz="3200">
              <a:solidFill>
                <a:schemeClr val="bg1"/>
              </a:solidFill>
            </a:endParaRPr>
          </a:p>
        </p:txBody>
      </p:sp>
      <p:sp>
        <p:nvSpPr>
          <p:cNvPr id="176137" name="Text Box 9"/>
          <p:cNvSpPr txBox="1">
            <a:spLocks noChangeArrowheads="1"/>
          </p:cNvSpPr>
          <p:nvPr/>
        </p:nvSpPr>
        <p:spPr bwMode="auto">
          <a:xfrm>
            <a:off x="1883834" y="908050"/>
            <a:ext cx="6545818" cy="584775"/>
          </a:xfrm>
          <a:prstGeom prst="rect">
            <a:avLst/>
          </a:prstGeom>
          <a:solidFill>
            <a:srgbClr val="8651FD"/>
          </a:solidFill>
          <a:ln w="38100">
            <a:solidFill>
              <a:srgbClr val="00FF00"/>
            </a:solidFill>
            <a:miter lim="800000"/>
            <a:headEnd/>
            <a:tailEnd/>
          </a:ln>
          <a:effectLst/>
        </p:spPr>
        <p:txBody>
          <a:bodyPr wrap="square">
            <a:spAutoFit/>
          </a:bodyPr>
          <a:lstStyle/>
          <a:p>
            <a:pPr>
              <a:spcBef>
                <a:spcPct val="50000"/>
              </a:spcBef>
            </a:pPr>
            <a:r>
              <a:rPr lang="el-GR" sz="3200" dirty="0">
                <a:solidFill>
                  <a:schemeClr val="bg1"/>
                </a:solidFill>
              </a:rPr>
              <a:t>Θήλυς </a:t>
            </a:r>
            <a:r>
              <a:rPr lang="el-GR" sz="3200" dirty="0" err="1">
                <a:solidFill>
                  <a:schemeClr val="bg1"/>
                </a:solidFill>
              </a:rPr>
              <a:t>ψευδερμαφροδιτισμός</a:t>
            </a:r>
            <a:endParaRPr lang="el-GR" sz="3200" dirty="0">
              <a:solidFill>
                <a:schemeClr val="bg1"/>
              </a:solidFill>
            </a:endParaRPr>
          </a:p>
        </p:txBody>
      </p:sp>
      <p:sp>
        <p:nvSpPr>
          <p:cNvPr id="176138" name="Rectangle 10"/>
          <p:cNvSpPr>
            <a:spLocks noChangeArrowheads="1"/>
          </p:cNvSpPr>
          <p:nvPr/>
        </p:nvSpPr>
        <p:spPr bwMode="auto">
          <a:xfrm>
            <a:off x="1116190"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0663" y="476250"/>
            <a:ext cx="3101975" cy="5380038"/>
          </a:xfrm>
          <a:prstGeom prst="rect">
            <a:avLst/>
          </a:prstGeom>
          <a:noFill/>
          <a:ln w="9525">
            <a:noFill/>
            <a:miter lim="800000"/>
            <a:headEnd/>
            <a:tailEnd/>
          </a:ln>
          <a:effectLst/>
        </p:spPr>
      </p:pic>
      <p:sp>
        <p:nvSpPr>
          <p:cNvPr id="4099" name="Rectangle 1"/>
          <p:cNvSpPr>
            <a:spLocks noChangeArrowheads="1"/>
          </p:cNvSpPr>
          <p:nvPr/>
        </p:nvSpPr>
        <p:spPr bwMode="auto">
          <a:xfrm>
            <a:off x="3676650" y="1700213"/>
            <a:ext cx="4572000" cy="2862262"/>
          </a:xfrm>
          <a:prstGeom prst="rect">
            <a:avLst/>
          </a:prstGeom>
          <a:noFill/>
          <a:ln w="9525">
            <a:noFill/>
            <a:miter lim="800000"/>
            <a:headEnd/>
            <a:tailEnd/>
          </a:ln>
        </p:spPr>
        <p:txBody>
          <a:bodyPr>
            <a:spAutoFit/>
          </a:bodyPr>
          <a:lstStyle/>
          <a:p>
            <a:r>
              <a:rPr lang="el-GR">
                <a:solidFill>
                  <a:schemeClr val="bg1"/>
                </a:solidFill>
              </a:rPr>
              <a:t>καὶ ἐπέβαλεν ὁ Θεὸς ἔκστασιν ἐπὶ τὸν ᾿Αδάμ, καὶ ὕπνωσε· καὶ ἔλαβε μίαν τῶν πλευρῶν αὐτοῦ καὶ ἀνεπλήρωσε σάρκα ἀντ᾿ αὐτῆς καὶ ᾠκοδόμησεν ὁ Θεὸς τὴν πλευράν, ἣν ἔλαβεν ἀπὸ τοῦ ᾿Αδάμ, εἰς γυναῖκα καὶ ἤγαγεν αὐτὴν πρὸς τὸν ᾿Αδάμ καὶ εἶπεν ᾿Αδάμ· τοῦτο νῦν ὀστοῦν ἐκ τῶν ὀστέων μου καὶ σὰρξ ἐκ τῆς σαρκός μου· αὕτη κληθήσεται γυνή, ὅτι ἐκ τοῦ ἀνδρὸς αὐτῆς ἐλήφθη αὕτη·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2" name="Text Box 6"/>
          <p:cNvSpPr txBox="1">
            <a:spLocks noChangeArrowheads="1"/>
          </p:cNvSpPr>
          <p:nvPr/>
        </p:nvSpPr>
        <p:spPr bwMode="auto">
          <a:xfrm>
            <a:off x="3547533" y="1844675"/>
            <a:ext cx="2304345" cy="1077218"/>
          </a:xfrm>
          <a:prstGeom prst="rect">
            <a:avLst/>
          </a:prstGeom>
          <a:solidFill>
            <a:srgbClr val="8651FD"/>
          </a:solidFill>
          <a:ln w="9525">
            <a:noFill/>
            <a:miter lim="800000"/>
            <a:headEnd/>
            <a:tailEnd/>
          </a:ln>
          <a:effectLst/>
        </p:spPr>
        <p:txBody>
          <a:bodyPr>
            <a:spAutoFit/>
          </a:bodyPr>
          <a:lstStyle/>
          <a:p>
            <a:pPr>
              <a:spcBef>
                <a:spcPct val="50000"/>
              </a:spcBef>
            </a:pPr>
            <a:r>
              <a:rPr lang="el-GR" sz="3200" b="1">
                <a:solidFill>
                  <a:schemeClr val="bg1"/>
                </a:solidFill>
              </a:rPr>
              <a:t>Γονότυπος</a:t>
            </a:r>
          </a:p>
        </p:txBody>
      </p:sp>
      <p:pic>
        <p:nvPicPr>
          <p:cNvPr id="203783" name="Picture 7"/>
          <p:cNvPicPr>
            <a:picLocks noChangeAspect="1" noChangeArrowheads="1"/>
          </p:cNvPicPr>
          <p:nvPr/>
        </p:nvPicPr>
        <p:blipFill>
          <a:blip r:embed="rId3" cstate="print"/>
          <a:srcRect/>
          <a:stretch>
            <a:fillRect/>
          </a:stretch>
        </p:blipFill>
        <p:spPr bwMode="auto">
          <a:xfrm>
            <a:off x="283634" y="2636839"/>
            <a:ext cx="4224867" cy="2808287"/>
          </a:xfrm>
          <a:prstGeom prst="rect">
            <a:avLst/>
          </a:prstGeom>
          <a:noFill/>
          <a:ln w="9525">
            <a:solidFill>
              <a:schemeClr val="accent2"/>
            </a:solidFill>
            <a:miter lim="800000"/>
            <a:headEnd/>
            <a:tailEnd/>
          </a:ln>
        </p:spPr>
      </p:pic>
      <p:graphicFrame>
        <p:nvGraphicFramePr>
          <p:cNvPr id="203784" name="Object 8" descr="Blue tissue paper"/>
          <p:cNvGraphicFramePr>
            <a:graphicFrameLocks noChangeAspect="1"/>
          </p:cNvGraphicFramePr>
          <p:nvPr/>
        </p:nvGraphicFramePr>
        <p:xfrm>
          <a:off x="4572001" y="2636838"/>
          <a:ext cx="4484511" cy="2774950"/>
        </p:xfrm>
        <a:graphic>
          <a:graphicData uri="http://schemas.openxmlformats.org/presentationml/2006/ole">
            <p:oleObj spid="_x0000_s83970" name="Chart" r:id="rId4" imgW="8220224" imgH="4534013" progId="MSGraph.Chart.8">
              <p:embed followColorScheme="full"/>
            </p:oleObj>
          </a:graphicData>
        </a:graphic>
      </p:graphicFrame>
      <p:sp>
        <p:nvSpPr>
          <p:cNvPr id="203785" name="Rectangle 9"/>
          <p:cNvSpPr>
            <a:spLocks noChangeArrowheads="1"/>
          </p:cNvSpPr>
          <p:nvPr/>
        </p:nvSpPr>
        <p:spPr bwMode="auto">
          <a:xfrm>
            <a:off x="416279" y="6021388"/>
            <a:ext cx="8408071" cy="461665"/>
          </a:xfrm>
          <a:prstGeom prst="rect">
            <a:avLst/>
          </a:prstGeom>
          <a:solidFill>
            <a:srgbClr val="8651FD"/>
          </a:solidFill>
          <a:ln w="9525">
            <a:noFill/>
            <a:miter lim="800000"/>
            <a:headEnd/>
            <a:tailEnd/>
          </a:ln>
          <a:effectLst/>
        </p:spPr>
        <p:txBody>
          <a:bodyPr wrap="none">
            <a:spAutoFit/>
          </a:bodyPr>
          <a:lstStyle/>
          <a:p>
            <a:r>
              <a:rPr lang="en-US" sz="2400" b="1">
                <a:solidFill>
                  <a:schemeClr val="bg1"/>
                </a:solidFill>
                <a:cs typeface="Arial" charset="0"/>
              </a:rPr>
              <a:t>Mutations in CAH in Greece                       </a:t>
            </a:r>
            <a:r>
              <a:rPr lang="en-US">
                <a:solidFill>
                  <a:schemeClr val="bg1"/>
                </a:solidFill>
                <a:cs typeface="Arial" charset="0"/>
              </a:rPr>
              <a:t>Dacou C, JPEM;2001</a:t>
            </a:r>
            <a:endParaRPr lang="el-GR">
              <a:solidFill>
                <a:schemeClr val="bg1"/>
              </a:solidFill>
              <a:cs typeface="Arial" charset="0"/>
            </a:endParaRPr>
          </a:p>
        </p:txBody>
      </p:sp>
      <p:sp>
        <p:nvSpPr>
          <p:cNvPr id="203786" name="Rectangle 10"/>
          <p:cNvSpPr>
            <a:spLocks noChangeArrowheads="1"/>
          </p:cNvSpPr>
          <p:nvPr/>
        </p:nvSpPr>
        <p:spPr bwMode="auto">
          <a:xfrm>
            <a:off x="1116190"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
        <p:nvSpPr>
          <p:cNvPr id="203787" name="Text Box 11"/>
          <p:cNvSpPr txBox="1">
            <a:spLocks noChangeArrowheads="1"/>
          </p:cNvSpPr>
          <p:nvPr/>
        </p:nvSpPr>
        <p:spPr bwMode="auto">
          <a:xfrm>
            <a:off x="1371600" y="908050"/>
            <a:ext cx="6208889" cy="1077218"/>
          </a:xfrm>
          <a:prstGeom prst="rect">
            <a:avLst/>
          </a:prstGeom>
          <a:solidFill>
            <a:srgbClr val="8651FD"/>
          </a:solidFill>
          <a:ln w="38100">
            <a:solidFill>
              <a:srgbClr val="00FF00"/>
            </a:solidFill>
            <a:miter lim="800000"/>
            <a:headEnd/>
            <a:tailEnd/>
          </a:ln>
          <a:effectLst/>
        </p:spPr>
        <p:txBody>
          <a:bodyPr>
            <a:spAutoFit/>
          </a:bodyPr>
          <a:lstStyle/>
          <a:p>
            <a:pPr>
              <a:spcBef>
                <a:spcPct val="50000"/>
              </a:spcBef>
            </a:pPr>
            <a:r>
              <a:rPr lang="el-GR" sz="3200">
                <a:solidFill>
                  <a:schemeClr val="bg1"/>
                </a:solidFill>
              </a:rPr>
              <a:t>Συγγενής υπερπλασία επινεφριδίων</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Text Box 4"/>
          <p:cNvSpPr txBox="1">
            <a:spLocks noChangeArrowheads="1"/>
          </p:cNvSpPr>
          <p:nvPr/>
        </p:nvSpPr>
        <p:spPr bwMode="auto">
          <a:xfrm>
            <a:off x="2524478" y="188913"/>
            <a:ext cx="3547720" cy="646331"/>
          </a:xfrm>
          <a:prstGeom prst="rect">
            <a:avLst/>
          </a:prstGeom>
          <a:solidFill>
            <a:srgbClr val="9966FF"/>
          </a:solidFill>
          <a:ln w="9525">
            <a:noFill/>
            <a:miter lim="800000"/>
            <a:headEnd/>
            <a:tailEnd/>
          </a:ln>
          <a:effectLst/>
        </p:spPr>
        <p:txBody>
          <a:bodyPr wrap="square">
            <a:spAutoFit/>
          </a:bodyPr>
          <a:lstStyle/>
          <a:p>
            <a:pPr algn="ctr">
              <a:spcBef>
                <a:spcPct val="50000"/>
              </a:spcBef>
            </a:pPr>
            <a:r>
              <a:rPr lang="el-GR" sz="3600" b="1" dirty="0">
                <a:solidFill>
                  <a:schemeClr val="bg1"/>
                </a:solidFill>
              </a:rPr>
              <a:t>Υπερτρίχωση</a:t>
            </a:r>
            <a:endParaRPr lang="en-GB" sz="3600" b="1" dirty="0">
              <a:solidFill>
                <a:schemeClr val="bg1"/>
              </a:solidFill>
            </a:endParaRPr>
          </a:p>
        </p:txBody>
      </p:sp>
      <p:pic>
        <p:nvPicPr>
          <p:cNvPr id="99333" name="Picture 5" descr="r001-023"/>
          <p:cNvPicPr>
            <a:picLocks noChangeAspect="1" noChangeArrowheads="1"/>
          </p:cNvPicPr>
          <p:nvPr/>
        </p:nvPicPr>
        <p:blipFill>
          <a:blip r:embed="rId2" cstate="print"/>
          <a:srcRect/>
          <a:stretch>
            <a:fillRect/>
          </a:stretch>
        </p:blipFill>
        <p:spPr bwMode="auto">
          <a:xfrm>
            <a:off x="283634" y="1196975"/>
            <a:ext cx="4064000" cy="3048000"/>
          </a:xfrm>
          <a:prstGeom prst="rect">
            <a:avLst/>
          </a:prstGeom>
          <a:noFill/>
        </p:spPr>
      </p:pic>
      <p:pic>
        <p:nvPicPr>
          <p:cNvPr id="99334" name="Picture 6" descr="r001-022"/>
          <p:cNvPicPr>
            <a:picLocks noChangeAspect="1" noChangeArrowheads="1"/>
          </p:cNvPicPr>
          <p:nvPr/>
        </p:nvPicPr>
        <p:blipFill>
          <a:blip r:embed="rId3" cstate="print"/>
          <a:srcRect/>
          <a:stretch>
            <a:fillRect/>
          </a:stretch>
        </p:blipFill>
        <p:spPr bwMode="auto">
          <a:xfrm>
            <a:off x="4955822" y="1196975"/>
            <a:ext cx="3928533" cy="2946400"/>
          </a:xfrm>
          <a:prstGeom prst="rect">
            <a:avLst/>
          </a:prstGeom>
          <a:noFill/>
        </p:spPr>
      </p:pic>
      <p:pic>
        <p:nvPicPr>
          <p:cNvPr id="99335" name="Picture 7" descr="r001-025"/>
          <p:cNvPicPr>
            <a:picLocks noChangeAspect="1" noChangeArrowheads="1"/>
          </p:cNvPicPr>
          <p:nvPr/>
        </p:nvPicPr>
        <p:blipFill>
          <a:blip r:embed="rId4" cstate="print"/>
          <a:srcRect/>
          <a:stretch>
            <a:fillRect/>
          </a:stretch>
        </p:blipFill>
        <p:spPr bwMode="auto">
          <a:xfrm>
            <a:off x="2641600" y="4318000"/>
            <a:ext cx="3386667" cy="2540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283634" y="188913"/>
            <a:ext cx="5888566" cy="1200329"/>
          </a:xfrm>
          <a:prstGeom prst="rect">
            <a:avLst/>
          </a:prstGeom>
          <a:solidFill>
            <a:srgbClr val="9966FF"/>
          </a:solidFill>
          <a:ln w="9525">
            <a:noFill/>
            <a:miter lim="800000"/>
            <a:headEnd/>
            <a:tailEnd/>
          </a:ln>
          <a:effectLst/>
        </p:spPr>
        <p:txBody>
          <a:bodyPr>
            <a:spAutoFit/>
          </a:bodyPr>
          <a:lstStyle/>
          <a:p>
            <a:pPr algn="ctr">
              <a:spcBef>
                <a:spcPct val="50000"/>
              </a:spcBef>
            </a:pPr>
            <a:r>
              <a:rPr lang="el-GR" sz="3600" b="1">
                <a:solidFill>
                  <a:schemeClr val="bg1"/>
                </a:solidFill>
              </a:rPr>
              <a:t>Αμφίβολα γεννητικά όργανα</a:t>
            </a:r>
            <a:endParaRPr lang="en-GB" sz="3600" b="1">
              <a:solidFill>
                <a:schemeClr val="bg1"/>
              </a:solidFill>
            </a:endParaRPr>
          </a:p>
        </p:txBody>
      </p:sp>
      <p:pic>
        <p:nvPicPr>
          <p:cNvPr id="201734" name="Picture 6" descr="perdiou1"/>
          <p:cNvPicPr>
            <a:picLocks noChangeAspect="1" noChangeArrowheads="1"/>
          </p:cNvPicPr>
          <p:nvPr/>
        </p:nvPicPr>
        <p:blipFill>
          <a:blip r:embed="rId2" cstate="print"/>
          <a:srcRect l="30641" t="15761" r="25403" b="18755"/>
          <a:stretch>
            <a:fillRect/>
          </a:stretch>
        </p:blipFill>
        <p:spPr bwMode="auto">
          <a:xfrm>
            <a:off x="3227212" y="2636839"/>
            <a:ext cx="2981677" cy="3978275"/>
          </a:xfrm>
          <a:prstGeom prst="rect">
            <a:avLst/>
          </a:prstGeom>
          <a:noFill/>
          <a:ln w="9525">
            <a:solidFill>
              <a:schemeClr val="tx1"/>
            </a:solidFill>
            <a:miter lim="800000"/>
            <a:headEnd/>
            <a:tailEnd/>
          </a:ln>
        </p:spPr>
      </p:pic>
      <p:pic>
        <p:nvPicPr>
          <p:cNvPr id="201737" name="Picture 9" descr="CAH 3"/>
          <p:cNvPicPr>
            <a:picLocks noChangeAspect="1" noChangeArrowheads="1"/>
          </p:cNvPicPr>
          <p:nvPr/>
        </p:nvPicPr>
        <p:blipFill>
          <a:blip r:embed="rId3" cstate="print"/>
          <a:srcRect/>
          <a:stretch>
            <a:fillRect/>
          </a:stretch>
        </p:blipFill>
        <p:spPr bwMode="auto">
          <a:xfrm>
            <a:off x="6364111" y="836614"/>
            <a:ext cx="2555523" cy="2155825"/>
          </a:xfrm>
          <a:prstGeom prst="rect">
            <a:avLst/>
          </a:prstGeom>
          <a:noFill/>
        </p:spPr>
      </p:pic>
      <p:pic>
        <p:nvPicPr>
          <p:cNvPr id="201738" name="Picture 10" descr="cah_photo"/>
          <p:cNvPicPr>
            <a:picLocks noChangeAspect="1" noChangeArrowheads="1"/>
          </p:cNvPicPr>
          <p:nvPr/>
        </p:nvPicPr>
        <p:blipFill>
          <a:blip r:embed="rId4" cstate="print"/>
          <a:srcRect l="2087" t="1360"/>
          <a:stretch>
            <a:fillRect/>
          </a:stretch>
        </p:blipFill>
        <p:spPr bwMode="auto">
          <a:xfrm>
            <a:off x="220133" y="1700213"/>
            <a:ext cx="2840567" cy="4945062"/>
          </a:xfrm>
          <a:prstGeom prst="rect">
            <a:avLst/>
          </a:prstGeom>
          <a:noFill/>
        </p:spPr>
      </p:pic>
      <p:pic>
        <p:nvPicPr>
          <p:cNvPr id="201739" name="Picture 11"/>
          <p:cNvPicPr>
            <a:picLocks noChangeAspect="1" noChangeArrowheads="1"/>
          </p:cNvPicPr>
          <p:nvPr/>
        </p:nvPicPr>
        <p:blipFill>
          <a:blip r:embed="rId5" cstate="print"/>
          <a:srcRect l="6174" t="38744" r="46301" b="7175"/>
          <a:stretch>
            <a:fillRect/>
          </a:stretch>
        </p:blipFill>
        <p:spPr bwMode="auto">
          <a:xfrm>
            <a:off x="6300612" y="3789363"/>
            <a:ext cx="2843388" cy="2609850"/>
          </a:xfrm>
          <a:prstGeom prst="rect">
            <a:avLst/>
          </a:prstGeom>
          <a:noFill/>
          <a:ln w="9525">
            <a:noFill/>
            <a:miter lim="800000"/>
            <a:headEnd/>
            <a:tailEnd/>
          </a:ln>
          <a:effectLst/>
        </p:spPr>
      </p:pic>
      <p:sp>
        <p:nvSpPr>
          <p:cNvPr id="201740" name="Text Box 12"/>
          <p:cNvSpPr txBox="1">
            <a:spLocks noChangeArrowheads="1"/>
          </p:cNvSpPr>
          <p:nvPr/>
        </p:nvSpPr>
        <p:spPr bwMode="auto">
          <a:xfrm>
            <a:off x="0" y="908050"/>
            <a:ext cx="6208889" cy="1077218"/>
          </a:xfrm>
          <a:prstGeom prst="rect">
            <a:avLst/>
          </a:prstGeom>
          <a:solidFill>
            <a:srgbClr val="8651FD"/>
          </a:solidFill>
          <a:ln w="38100">
            <a:solidFill>
              <a:srgbClr val="00FF00"/>
            </a:solidFill>
            <a:miter lim="800000"/>
            <a:headEnd/>
            <a:tailEnd/>
          </a:ln>
          <a:effectLst/>
        </p:spPr>
        <p:txBody>
          <a:bodyPr>
            <a:spAutoFit/>
          </a:bodyPr>
          <a:lstStyle/>
          <a:p>
            <a:pPr>
              <a:spcBef>
                <a:spcPct val="50000"/>
              </a:spcBef>
            </a:pPr>
            <a:r>
              <a:rPr lang="el-GR" sz="3200">
                <a:solidFill>
                  <a:schemeClr val="bg1"/>
                </a:solidFill>
              </a:rPr>
              <a:t>Συγγενής υπερπλασία επινεφριδίων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739"/>
                                        </p:tgtEl>
                                        <p:attrNameLst>
                                          <p:attrName>style.visibility</p:attrName>
                                        </p:attrNameLst>
                                      </p:cBhvr>
                                      <p:to>
                                        <p:strVal val="visible"/>
                                      </p:to>
                                    </p:set>
                                    <p:animEffect transition="in" filter="fade">
                                      <p:cBhvr>
                                        <p:cTn id="7" dur="2000"/>
                                        <p:tgtEl>
                                          <p:spTgt spid="201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ChangeArrowheads="1"/>
          </p:cNvSpPr>
          <p:nvPr/>
        </p:nvSpPr>
        <p:spPr bwMode="auto">
          <a:xfrm>
            <a:off x="412044" y="333375"/>
            <a:ext cx="8321323" cy="1384995"/>
          </a:xfrm>
          <a:prstGeom prst="rect">
            <a:avLst/>
          </a:prstGeom>
          <a:solidFill>
            <a:srgbClr val="8651FD"/>
          </a:solidFill>
          <a:ln w="9525">
            <a:noFill/>
            <a:miter lim="800000"/>
            <a:headEnd/>
            <a:tailEnd/>
          </a:ln>
          <a:effectLst/>
        </p:spPr>
        <p:txBody>
          <a:bodyPr>
            <a:spAutoFit/>
          </a:bodyPr>
          <a:lstStyle/>
          <a:p>
            <a:pPr algn="ctr"/>
            <a:r>
              <a:rPr lang="el-GR" sz="2800" b="1">
                <a:solidFill>
                  <a:schemeClr val="bg1"/>
                </a:solidFill>
              </a:rPr>
              <a:t>Pope Joan: A Recognizable Syndrome*</a:t>
            </a:r>
          </a:p>
          <a:p>
            <a:pPr algn="ctr"/>
            <a:r>
              <a:rPr lang="el-GR" sz="2800" b="1">
                <a:solidFill>
                  <a:schemeClr val="bg1"/>
                </a:solidFill>
              </a:rPr>
              <a:t>M</a:t>
            </a:r>
            <a:r>
              <a:rPr lang="en-US" sz="2800" b="1">
                <a:solidFill>
                  <a:schemeClr val="bg1"/>
                </a:solidFill>
              </a:rPr>
              <a:t>aria</a:t>
            </a:r>
            <a:r>
              <a:rPr lang="el-GR" sz="2800" b="1">
                <a:solidFill>
                  <a:schemeClr val="bg1"/>
                </a:solidFill>
              </a:rPr>
              <a:t> I. N</a:t>
            </a:r>
            <a:r>
              <a:rPr lang="en-US" sz="2800" b="1">
                <a:solidFill>
                  <a:schemeClr val="bg1"/>
                </a:solidFill>
              </a:rPr>
              <a:t>ew</a:t>
            </a:r>
            <a:r>
              <a:rPr lang="el-GR" sz="2800" b="1">
                <a:solidFill>
                  <a:schemeClr val="bg1"/>
                </a:solidFill>
              </a:rPr>
              <a:t> </a:t>
            </a:r>
            <a:r>
              <a:rPr lang="en-US" sz="2800" b="1">
                <a:solidFill>
                  <a:schemeClr val="bg1"/>
                </a:solidFill>
              </a:rPr>
              <a:t>and</a:t>
            </a:r>
            <a:r>
              <a:rPr lang="el-GR" sz="2800" b="1">
                <a:solidFill>
                  <a:schemeClr val="bg1"/>
                </a:solidFill>
              </a:rPr>
              <a:t> E</a:t>
            </a:r>
            <a:r>
              <a:rPr lang="en-US" sz="2800" b="1">
                <a:solidFill>
                  <a:schemeClr val="bg1"/>
                </a:solidFill>
              </a:rPr>
              <a:t>lizabeth</a:t>
            </a:r>
            <a:r>
              <a:rPr lang="el-GR" sz="2800" b="1">
                <a:solidFill>
                  <a:schemeClr val="bg1"/>
                </a:solidFill>
              </a:rPr>
              <a:t>S. K</a:t>
            </a:r>
            <a:r>
              <a:rPr lang="en-US" sz="2800" b="1">
                <a:solidFill>
                  <a:schemeClr val="bg1"/>
                </a:solidFill>
              </a:rPr>
              <a:t>itzinger, JCEM 1993</a:t>
            </a:r>
            <a:endParaRPr lang="el-GR" sz="2800" b="1">
              <a:solidFill>
                <a:schemeClr val="bg1"/>
              </a:solidFill>
            </a:endParaRPr>
          </a:p>
        </p:txBody>
      </p:sp>
      <p:pic>
        <p:nvPicPr>
          <p:cNvPr id="89093" name="Picture 5"/>
          <p:cNvPicPr>
            <a:picLocks noChangeAspect="1" noChangeArrowheads="1"/>
          </p:cNvPicPr>
          <p:nvPr/>
        </p:nvPicPr>
        <p:blipFill>
          <a:blip r:embed="rId2" cstate="print"/>
          <a:srcRect/>
          <a:stretch>
            <a:fillRect/>
          </a:stretch>
        </p:blipFill>
        <p:spPr bwMode="auto">
          <a:xfrm>
            <a:off x="283634" y="1484313"/>
            <a:ext cx="3071988" cy="5230812"/>
          </a:xfrm>
          <a:prstGeom prst="rect">
            <a:avLst/>
          </a:prstGeom>
          <a:noFill/>
          <a:ln w="9525">
            <a:noFill/>
            <a:miter lim="800000"/>
            <a:headEnd/>
            <a:tailEnd/>
          </a:ln>
          <a:effectLst/>
        </p:spPr>
      </p:pic>
      <p:pic>
        <p:nvPicPr>
          <p:cNvPr id="89095" name="Picture 7"/>
          <p:cNvPicPr>
            <a:picLocks noChangeAspect="1" noChangeArrowheads="1"/>
          </p:cNvPicPr>
          <p:nvPr/>
        </p:nvPicPr>
        <p:blipFill>
          <a:blip r:embed="rId3" cstate="print"/>
          <a:srcRect/>
          <a:stretch>
            <a:fillRect/>
          </a:stretch>
        </p:blipFill>
        <p:spPr bwMode="auto">
          <a:xfrm>
            <a:off x="3547533" y="1484314"/>
            <a:ext cx="2816578" cy="5229225"/>
          </a:xfrm>
          <a:prstGeom prst="rect">
            <a:avLst/>
          </a:prstGeom>
          <a:noFill/>
          <a:ln w="9525">
            <a:noFill/>
            <a:miter lim="800000"/>
            <a:headEnd/>
            <a:tailEnd/>
          </a:ln>
          <a:effectLst/>
        </p:spPr>
      </p:pic>
      <p:pic>
        <p:nvPicPr>
          <p:cNvPr id="89096" name="Picture 8"/>
          <p:cNvPicPr>
            <a:picLocks noChangeAspect="1" noChangeArrowheads="1"/>
          </p:cNvPicPr>
          <p:nvPr/>
        </p:nvPicPr>
        <p:blipFill>
          <a:blip r:embed="rId4" cstate="print"/>
          <a:srcRect/>
          <a:stretch>
            <a:fillRect/>
          </a:stretch>
        </p:blipFill>
        <p:spPr bwMode="auto">
          <a:xfrm>
            <a:off x="6620934" y="1484314"/>
            <a:ext cx="2367844" cy="5172075"/>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333375"/>
            <a:ext cx="9144000" cy="1938992"/>
          </a:xfrm>
          <a:prstGeom prst="rect">
            <a:avLst/>
          </a:prstGeom>
          <a:solidFill>
            <a:srgbClr val="8651FD"/>
          </a:solidFill>
          <a:ln w="9525">
            <a:noFill/>
            <a:miter lim="800000"/>
            <a:headEnd/>
            <a:tailEnd/>
          </a:ln>
          <a:effectLst/>
        </p:spPr>
        <p:txBody>
          <a:bodyPr>
            <a:spAutoFit/>
          </a:bodyPr>
          <a:lstStyle/>
          <a:p>
            <a:r>
              <a:rPr lang="el-GR" sz="2400">
                <a:solidFill>
                  <a:schemeClr val="bg1"/>
                </a:solidFill>
              </a:rPr>
              <a:t>Baubo : a Case of Ambiguous Genitalia in the Eleusinian</a:t>
            </a:r>
            <a:r>
              <a:rPr lang="en-US" sz="2400">
                <a:solidFill>
                  <a:schemeClr val="bg1"/>
                </a:solidFill>
              </a:rPr>
              <a:t> </a:t>
            </a:r>
            <a:r>
              <a:rPr lang="el-GR" sz="2400">
                <a:solidFill>
                  <a:schemeClr val="bg1"/>
                </a:solidFill>
              </a:rPr>
              <a:t>Mysteries</a:t>
            </a:r>
          </a:p>
          <a:p>
            <a:r>
              <a:rPr lang="el-GR" sz="2400">
                <a:solidFill>
                  <a:schemeClr val="bg1"/>
                </a:solidFill>
              </a:rPr>
              <a:t>Neoklis A. Georgopoulos, George A. Vagenakis, Apostolos L. Pierris</a:t>
            </a:r>
          </a:p>
          <a:p>
            <a:pPr algn="ctr"/>
            <a:r>
              <a:rPr lang="en-US" sz="2400" b="1">
                <a:solidFill>
                  <a:schemeClr val="bg1"/>
                </a:solidFill>
              </a:rPr>
              <a:t>Hormones 2003</a:t>
            </a:r>
            <a:endParaRPr lang="el-GR" sz="2400" b="1">
              <a:solidFill>
                <a:schemeClr val="bg1"/>
              </a:solidFill>
            </a:endParaRPr>
          </a:p>
        </p:txBody>
      </p:sp>
      <p:pic>
        <p:nvPicPr>
          <p:cNvPr id="100355" name="Picture 3" descr="Βαυβώ"/>
          <p:cNvPicPr>
            <a:picLocks noChangeAspect="1" noChangeArrowheads="1"/>
          </p:cNvPicPr>
          <p:nvPr/>
        </p:nvPicPr>
        <p:blipFill>
          <a:blip r:embed="rId2" cstate="print"/>
          <a:srcRect/>
          <a:stretch>
            <a:fillRect/>
          </a:stretch>
        </p:blipFill>
        <p:spPr bwMode="auto">
          <a:xfrm>
            <a:off x="155223" y="1773239"/>
            <a:ext cx="3333044" cy="4752975"/>
          </a:xfrm>
          <a:prstGeom prst="rect">
            <a:avLst/>
          </a:prstGeom>
          <a:noFill/>
          <a:ln w="38100">
            <a:solidFill>
              <a:srgbClr val="00FF00"/>
            </a:solidFill>
            <a:miter lim="800000"/>
            <a:headEnd/>
            <a:tailEnd/>
          </a:ln>
        </p:spPr>
      </p:pic>
      <p:pic>
        <p:nvPicPr>
          <p:cNvPr id="100356" name="Picture 4" descr="CAH"/>
          <p:cNvPicPr>
            <a:picLocks noChangeAspect="1" noChangeArrowheads="1"/>
          </p:cNvPicPr>
          <p:nvPr/>
        </p:nvPicPr>
        <p:blipFill>
          <a:blip r:embed="rId3" cstate="print"/>
          <a:srcRect/>
          <a:stretch>
            <a:fillRect/>
          </a:stretch>
        </p:blipFill>
        <p:spPr bwMode="auto">
          <a:xfrm>
            <a:off x="3612444" y="2133600"/>
            <a:ext cx="2500489" cy="4103688"/>
          </a:xfrm>
          <a:prstGeom prst="rect">
            <a:avLst/>
          </a:prstGeom>
          <a:noFill/>
          <a:ln w="38100">
            <a:solidFill>
              <a:srgbClr val="FF0000"/>
            </a:solidFill>
            <a:miter lim="800000"/>
            <a:headEnd/>
            <a:tailEnd/>
          </a:ln>
        </p:spPr>
      </p:pic>
      <p:sp>
        <p:nvSpPr>
          <p:cNvPr id="100357" name="Text Box 5"/>
          <p:cNvSpPr txBox="1">
            <a:spLocks noChangeArrowheads="1"/>
          </p:cNvSpPr>
          <p:nvPr/>
        </p:nvSpPr>
        <p:spPr bwMode="auto">
          <a:xfrm>
            <a:off x="6172201" y="2420938"/>
            <a:ext cx="2753078" cy="3636962"/>
          </a:xfrm>
          <a:prstGeom prst="rect">
            <a:avLst/>
          </a:prstGeom>
          <a:solidFill>
            <a:srgbClr val="8651FD"/>
          </a:solidFill>
          <a:ln w="76200">
            <a:solidFill>
              <a:srgbClr val="00FF00"/>
            </a:solidFill>
            <a:miter lim="800000"/>
            <a:headEnd/>
            <a:tailEnd/>
          </a:ln>
          <a:effectLst/>
        </p:spPr>
        <p:txBody>
          <a:bodyPr>
            <a:spAutoFit/>
          </a:bodyPr>
          <a:lstStyle/>
          <a:p>
            <a:pPr>
              <a:spcBef>
                <a:spcPct val="50000"/>
              </a:spcBef>
            </a:pPr>
            <a:r>
              <a:rPr lang="el-GR" sz="2400" b="1">
                <a:solidFill>
                  <a:schemeClr val="bg1"/>
                </a:solidFill>
              </a:rPr>
              <a:t>Ως ειπούσα πέπλους ανεσύρετο, δείξε δε πάντα σώματος ουδέ πρέποντα τύπον.</a:t>
            </a:r>
          </a:p>
          <a:p>
            <a:pPr>
              <a:spcBef>
                <a:spcPct val="50000"/>
              </a:spcBef>
            </a:pPr>
            <a:r>
              <a:rPr lang="el-GR" sz="2400" b="1">
                <a:solidFill>
                  <a:schemeClr val="bg1"/>
                </a:solidFill>
              </a:rPr>
              <a:t>Παίς δ’ήεν Ίακχος Βαυβούς υπο κόλπους</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ChangeArrowheads="1"/>
          </p:cNvSpPr>
          <p:nvPr/>
        </p:nvSpPr>
        <p:spPr bwMode="auto">
          <a:xfrm>
            <a:off x="406400" y="277814"/>
            <a:ext cx="7315200" cy="1139825"/>
          </a:xfrm>
          <a:prstGeom prst="rect">
            <a:avLst/>
          </a:prstGeom>
          <a:noFill/>
          <a:ln w="9525">
            <a:noFill/>
            <a:miter lim="800000"/>
            <a:headEnd/>
            <a:tailEnd/>
          </a:ln>
          <a:effectLst/>
        </p:spPr>
        <p:txBody>
          <a:bodyPr anchor="ctr" anchorCtr="1"/>
          <a:lstStyle/>
          <a:p>
            <a:pPr algn="ctr"/>
            <a:r>
              <a:rPr lang="el-GR" sz="3200" i="1">
                <a:solidFill>
                  <a:schemeClr val="bg2"/>
                </a:solidFill>
              </a:rPr>
              <a:t/>
            </a:r>
            <a:br>
              <a:rPr lang="el-GR" sz="3200" i="1">
                <a:solidFill>
                  <a:schemeClr val="bg2"/>
                </a:solidFill>
              </a:rPr>
            </a:br>
            <a:r>
              <a:rPr lang="el-GR" sz="3200" i="1">
                <a:solidFill>
                  <a:srgbClr val="FFFF00"/>
                </a:solidFill>
              </a:rPr>
              <a:t>Παθογενετικοί μηχανισμοί</a:t>
            </a:r>
          </a:p>
        </p:txBody>
      </p:sp>
      <p:sp>
        <p:nvSpPr>
          <p:cNvPr id="98309" name="Rectangle 5"/>
          <p:cNvSpPr>
            <a:spLocks noChangeArrowheads="1"/>
          </p:cNvSpPr>
          <p:nvPr/>
        </p:nvSpPr>
        <p:spPr bwMode="auto">
          <a:xfrm>
            <a:off x="412044" y="1341439"/>
            <a:ext cx="8517674" cy="2808287"/>
          </a:xfrm>
          <a:prstGeom prst="rect">
            <a:avLst/>
          </a:prstGeom>
          <a:solidFill>
            <a:srgbClr val="8651FD"/>
          </a:solidFill>
          <a:ln w="9525">
            <a:noFill/>
            <a:miter lim="800000"/>
            <a:headEnd/>
            <a:tailEnd/>
          </a:ln>
          <a:effectLst/>
        </p:spPr>
        <p:txBody>
          <a:bodyPr/>
          <a:lstStyle/>
          <a:p>
            <a:pPr marL="609600" indent="-609600">
              <a:spcBef>
                <a:spcPct val="20000"/>
              </a:spcBef>
              <a:buFont typeface="Wingdings" pitchFamily="2" charset="2"/>
              <a:buNone/>
            </a:pPr>
            <a:endParaRPr lang="en-US" sz="3200" dirty="0"/>
          </a:p>
          <a:p>
            <a:pPr marL="609600" indent="-609600">
              <a:spcBef>
                <a:spcPct val="20000"/>
              </a:spcBef>
              <a:buFont typeface="Wingdings" pitchFamily="2" charset="2"/>
              <a:buChar char="Ø"/>
            </a:pPr>
            <a:r>
              <a:rPr lang="el-GR" sz="3200" dirty="0">
                <a:solidFill>
                  <a:schemeClr val="bg1"/>
                </a:solidFill>
              </a:rPr>
              <a:t>Διαταραχές παραγωγής Τεστοστερόνης</a:t>
            </a:r>
          </a:p>
          <a:p>
            <a:pPr marL="609600" indent="-609600">
              <a:spcBef>
                <a:spcPct val="20000"/>
              </a:spcBef>
              <a:buFont typeface="Wingdings" pitchFamily="2" charset="2"/>
              <a:buChar char="Ø"/>
            </a:pPr>
            <a:r>
              <a:rPr lang="el-GR" sz="3200" dirty="0">
                <a:solidFill>
                  <a:schemeClr val="bg1"/>
                </a:solidFill>
              </a:rPr>
              <a:t>Αντίσταση στα Ανδρογόνα </a:t>
            </a:r>
          </a:p>
          <a:p>
            <a:pPr marL="609600" indent="-609600">
              <a:spcBef>
                <a:spcPct val="20000"/>
              </a:spcBef>
              <a:buFont typeface="Wingdings" pitchFamily="2" charset="2"/>
              <a:buChar char="Ø"/>
            </a:pPr>
            <a:r>
              <a:rPr lang="el-GR" sz="3200" dirty="0" err="1">
                <a:solidFill>
                  <a:schemeClr val="bg1"/>
                </a:solidFill>
              </a:rPr>
              <a:t>Αγενεσία</a:t>
            </a:r>
            <a:r>
              <a:rPr lang="el-GR" sz="3200" dirty="0">
                <a:solidFill>
                  <a:schemeClr val="bg1"/>
                </a:solidFill>
              </a:rPr>
              <a:t> ή απλασία των κυττάρων </a:t>
            </a:r>
            <a:r>
              <a:rPr lang="en-US" sz="3200" dirty="0" err="1">
                <a:solidFill>
                  <a:schemeClr val="bg1"/>
                </a:solidFill>
              </a:rPr>
              <a:t>Leydig</a:t>
            </a:r>
            <a:endParaRPr lang="el-GR" sz="3200" dirty="0">
              <a:solidFill>
                <a:schemeClr val="bg1"/>
              </a:solidFill>
            </a:endParaRPr>
          </a:p>
          <a:p>
            <a:pPr marL="609600" indent="-609600">
              <a:spcBef>
                <a:spcPct val="20000"/>
              </a:spcBef>
              <a:buFont typeface="Wingdings" pitchFamily="2" charset="2"/>
              <a:buChar char="Ø"/>
            </a:pPr>
            <a:r>
              <a:rPr lang="el-GR" sz="3200" dirty="0">
                <a:solidFill>
                  <a:schemeClr val="bg1"/>
                </a:solidFill>
              </a:rPr>
              <a:t>Σύνδρομο παραμονής πόρων του</a:t>
            </a:r>
            <a:r>
              <a:rPr lang="en-US" sz="3200" dirty="0">
                <a:solidFill>
                  <a:schemeClr val="bg1"/>
                </a:solidFill>
              </a:rPr>
              <a:t> Muller</a:t>
            </a:r>
            <a:endParaRPr lang="el-GR" sz="3200" dirty="0">
              <a:solidFill>
                <a:schemeClr val="bg1"/>
              </a:solidFill>
            </a:endParaRPr>
          </a:p>
        </p:txBody>
      </p:sp>
      <p:pic>
        <p:nvPicPr>
          <p:cNvPr id="98310" name="Picture 6" descr="Study_2"/>
          <p:cNvPicPr>
            <a:picLocks noChangeAspect="1" noChangeArrowheads="1"/>
          </p:cNvPicPr>
          <p:nvPr/>
        </p:nvPicPr>
        <p:blipFill>
          <a:blip r:embed="rId2" cstate="print"/>
          <a:srcRect/>
          <a:stretch>
            <a:fillRect/>
          </a:stretch>
        </p:blipFill>
        <p:spPr bwMode="auto">
          <a:xfrm>
            <a:off x="6684434" y="4221163"/>
            <a:ext cx="2459566" cy="2533650"/>
          </a:xfrm>
          <a:prstGeom prst="rect">
            <a:avLst/>
          </a:prstGeom>
          <a:noFill/>
        </p:spPr>
      </p:pic>
      <p:sp>
        <p:nvSpPr>
          <p:cNvPr id="98311" name="Rectangle 7"/>
          <p:cNvSpPr>
            <a:spLocks noChangeArrowheads="1"/>
          </p:cNvSpPr>
          <p:nvPr/>
        </p:nvSpPr>
        <p:spPr bwMode="auto">
          <a:xfrm>
            <a:off x="1820334" y="4868864"/>
            <a:ext cx="4096456" cy="1938992"/>
          </a:xfrm>
          <a:prstGeom prst="rect">
            <a:avLst/>
          </a:prstGeom>
          <a:solidFill>
            <a:srgbClr val="8651FD"/>
          </a:solidFill>
          <a:ln w="9525">
            <a:noFill/>
            <a:miter lim="800000"/>
            <a:headEnd/>
            <a:tailEnd/>
          </a:ln>
          <a:effectLst/>
        </p:spPr>
        <p:txBody>
          <a:bodyPr>
            <a:spAutoFit/>
          </a:bodyPr>
          <a:lstStyle/>
          <a:p>
            <a:r>
              <a:rPr lang="el-GR" sz="2400" dirty="0">
                <a:solidFill>
                  <a:schemeClr val="bg1"/>
                </a:solidFill>
              </a:rPr>
              <a:t>Αμφίβολα έξω γεννητικά όργανα</a:t>
            </a:r>
          </a:p>
          <a:p>
            <a:r>
              <a:rPr lang="el-GR" sz="2400" dirty="0">
                <a:solidFill>
                  <a:schemeClr val="bg1"/>
                </a:solidFill>
              </a:rPr>
              <a:t>- Υποσπαδίας</a:t>
            </a:r>
          </a:p>
          <a:p>
            <a:r>
              <a:rPr lang="el-GR" sz="2400" dirty="0">
                <a:solidFill>
                  <a:schemeClr val="bg1"/>
                </a:solidFill>
              </a:rPr>
              <a:t>- Δισχιδές όσχεο</a:t>
            </a:r>
            <a:endParaRPr lang="en-US" sz="2400" dirty="0">
              <a:solidFill>
                <a:schemeClr val="bg1"/>
              </a:solidFill>
            </a:endParaRPr>
          </a:p>
          <a:p>
            <a:r>
              <a:rPr lang="el-GR" sz="2400" dirty="0">
                <a:solidFill>
                  <a:schemeClr val="bg1"/>
                </a:solidFill>
              </a:rPr>
              <a:t>-Υπερτροφική ακρολοφία</a:t>
            </a:r>
          </a:p>
        </p:txBody>
      </p:sp>
      <p:sp>
        <p:nvSpPr>
          <p:cNvPr id="98312" name="Rectangle 8"/>
          <p:cNvSpPr>
            <a:spLocks noChangeArrowheads="1"/>
          </p:cNvSpPr>
          <p:nvPr/>
        </p:nvSpPr>
        <p:spPr bwMode="auto">
          <a:xfrm>
            <a:off x="1627011" y="188913"/>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8308"/>
                                        </p:tgtEl>
                                        <p:attrNameLst>
                                          <p:attrName>style.visibility</p:attrName>
                                        </p:attrNameLst>
                                      </p:cBhvr>
                                      <p:to>
                                        <p:strVal val="visible"/>
                                      </p:to>
                                    </p:set>
                                    <p:anim calcmode="lin" valueType="num">
                                      <p:cBhvr>
                                        <p:cTn id="7" dur="500" fill="hold"/>
                                        <p:tgtEl>
                                          <p:spTgt spid="9830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8308"/>
                                        </p:tgtEl>
                                        <p:attrNameLst>
                                          <p:attrName>ppt_y</p:attrName>
                                        </p:attrNameLst>
                                      </p:cBhvr>
                                      <p:tavLst>
                                        <p:tav tm="0">
                                          <p:val>
                                            <p:strVal val="#ppt_y"/>
                                          </p:val>
                                        </p:tav>
                                        <p:tav tm="100000">
                                          <p:val>
                                            <p:strVal val="#ppt_y"/>
                                          </p:val>
                                        </p:tav>
                                      </p:tavLst>
                                    </p:anim>
                                    <p:anim calcmode="lin" valueType="num">
                                      <p:cBhvr>
                                        <p:cTn id="9" dur="500" fill="hold"/>
                                        <p:tgtEl>
                                          <p:spTgt spid="9830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830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8308"/>
                                        </p:tgtEl>
                                      </p:cBhvr>
                                    </p:animEffect>
                                  </p:childTnLst>
                                </p:cTn>
                              </p:par>
                              <p:par>
                                <p:cTn id="12" presetID="23" presetClass="entr" presetSubtype="16" fill="hold" nodeType="withEffect">
                                  <p:stCondLst>
                                    <p:cond delay="0"/>
                                  </p:stCondLst>
                                  <p:childTnLst>
                                    <p:set>
                                      <p:cBhvr>
                                        <p:cTn id="13" dur="1" fill="hold">
                                          <p:stCondLst>
                                            <p:cond delay="0"/>
                                          </p:stCondLst>
                                        </p:cTn>
                                        <p:tgtEl>
                                          <p:spTgt spid="98309">
                                            <p:txEl>
                                              <p:pRg st="2" end="2"/>
                                            </p:txEl>
                                          </p:spTgt>
                                        </p:tgtEl>
                                        <p:attrNameLst>
                                          <p:attrName>style.visibility</p:attrName>
                                        </p:attrNameLst>
                                      </p:cBhvr>
                                      <p:to>
                                        <p:strVal val="visible"/>
                                      </p:to>
                                    </p:set>
                                    <p:anim calcmode="lin" valueType="num">
                                      <p:cBhvr>
                                        <p:cTn id="14" dur="500" fill="hold"/>
                                        <p:tgtEl>
                                          <p:spTgt spid="98309">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98309">
                                            <p:txEl>
                                              <p:pRg st="2" end="2"/>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98309">
                                            <p:txEl>
                                              <p:pRg st="3" end="3"/>
                                            </p:txEl>
                                          </p:spTgt>
                                        </p:tgtEl>
                                        <p:attrNameLst>
                                          <p:attrName>style.visibility</p:attrName>
                                        </p:attrNameLst>
                                      </p:cBhvr>
                                      <p:to>
                                        <p:strVal val="visible"/>
                                      </p:to>
                                    </p:set>
                                    <p:anim calcmode="lin" valueType="num">
                                      <p:cBhvr>
                                        <p:cTn id="18" dur="500" fill="hold"/>
                                        <p:tgtEl>
                                          <p:spTgt spid="98309">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98309">
                                            <p:txEl>
                                              <p:pRg st="3" end="3"/>
                                            </p:txEl>
                                          </p:spTgt>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98309">
                                            <p:txEl>
                                              <p:pRg st="4" end="4"/>
                                            </p:txEl>
                                          </p:spTgt>
                                        </p:tgtEl>
                                        <p:attrNameLst>
                                          <p:attrName>style.visibility</p:attrName>
                                        </p:attrNameLst>
                                      </p:cBhvr>
                                      <p:to>
                                        <p:strVal val="visible"/>
                                      </p:to>
                                    </p:set>
                                    <p:anim calcmode="lin" valueType="num">
                                      <p:cBhvr>
                                        <p:cTn id="22" dur="500" fill="hold"/>
                                        <p:tgtEl>
                                          <p:spTgt spid="98309">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98309">
                                            <p:txEl>
                                              <p:pRg st="4" end="4"/>
                                            </p:txEl>
                                          </p:spTgt>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98309">
                                            <p:txEl>
                                              <p:pRg st="1" end="1"/>
                                            </p:txEl>
                                          </p:spTgt>
                                        </p:tgtEl>
                                        <p:attrNameLst>
                                          <p:attrName>style.visibility</p:attrName>
                                        </p:attrNameLst>
                                      </p:cBhvr>
                                      <p:to>
                                        <p:strVal val="visible"/>
                                      </p:to>
                                    </p:set>
                                    <p:anim calcmode="lin" valueType="num">
                                      <p:cBhvr>
                                        <p:cTn id="26" dur="500" fill="hold"/>
                                        <p:tgtEl>
                                          <p:spTgt spid="9830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98309">
                                            <p:txEl>
                                              <p:pRg st="1" end="1"/>
                                            </p:txEl>
                                          </p:spTgt>
                                        </p:tgtEl>
                                        <p:attrNameLst>
                                          <p:attrName>ppt_h</p:attrName>
                                        </p:attrNameLst>
                                      </p:cBhvr>
                                      <p:tavLst>
                                        <p:tav tm="0">
                                          <p:val>
                                            <p:fltVal val="0"/>
                                          </p:val>
                                        </p:tav>
                                        <p:tav tm="100000">
                                          <p:val>
                                            <p:strVal val="#ppt_h"/>
                                          </p:val>
                                        </p:tav>
                                      </p:tavLst>
                                    </p:anim>
                                  </p:childTnLst>
                                </p:cTn>
                              </p:par>
                              <p:par>
                                <p:cTn id="28" presetID="25" presetClass="entr" presetSubtype="0" fill="hold" nodeType="withEffect">
                                  <p:stCondLst>
                                    <p:cond delay="0"/>
                                  </p:stCondLst>
                                  <p:childTnLst>
                                    <p:set>
                                      <p:cBhvr>
                                        <p:cTn id="29" dur="1" fill="hold">
                                          <p:stCondLst>
                                            <p:cond delay="0"/>
                                          </p:stCondLst>
                                        </p:cTn>
                                        <p:tgtEl>
                                          <p:spTgt spid="98310"/>
                                        </p:tgtEl>
                                        <p:attrNameLst>
                                          <p:attrName>style.visibility</p:attrName>
                                        </p:attrNameLst>
                                      </p:cBhvr>
                                      <p:to>
                                        <p:strVal val="visible"/>
                                      </p:to>
                                    </p:set>
                                    <p:anim calcmode="lin" valueType="num">
                                      <p:cBhvr>
                                        <p:cTn id="30" dur="1000" decel="50000" fill="hold">
                                          <p:stCondLst>
                                            <p:cond delay="0"/>
                                          </p:stCondLst>
                                        </p:cTn>
                                        <p:tgtEl>
                                          <p:spTgt spid="98310"/>
                                        </p:tgtEl>
                                        <p:attrNameLst>
                                          <p:attrName>style.rotation</p:attrName>
                                        </p:attrNameLst>
                                      </p:cBhvr>
                                      <p:tavLst>
                                        <p:tav tm="0">
                                          <p:val>
                                            <p:fltVal val="-90"/>
                                          </p:val>
                                        </p:tav>
                                        <p:tav tm="100000">
                                          <p:val>
                                            <p:fltVal val="0"/>
                                          </p:val>
                                        </p:tav>
                                      </p:tavLst>
                                    </p:anim>
                                    <p:anim calcmode="lin" valueType="num">
                                      <p:cBhvr>
                                        <p:cTn id="31" dur="1000" decel="50000" fill="hold">
                                          <p:stCondLst>
                                            <p:cond delay="0"/>
                                          </p:stCondLst>
                                        </p:cTn>
                                        <p:tgtEl>
                                          <p:spTgt spid="98310"/>
                                        </p:tgtEl>
                                        <p:attrNameLst>
                                          <p:attrName>ppt_w</p:attrName>
                                        </p:attrNameLst>
                                      </p:cBhvr>
                                      <p:tavLst>
                                        <p:tav tm="0">
                                          <p:val>
                                            <p:strVal val="#ppt_w"/>
                                          </p:val>
                                        </p:tav>
                                        <p:tav tm="100000">
                                          <p:val>
                                            <p:strVal val="#ppt_w*.05"/>
                                          </p:val>
                                        </p:tav>
                                      </p:tavLst>
                                    </p:anim>
                                    <p:anim calcmode="lin" valueType="num">
                                      <p:cBhvr>
                                        <p:cTn id="32" dur="1000" accel="50000" fill="hold">
                                          <p:stCondLst>
                                            <p:cond delay="1000"/>
                                          </p:stCondLst>
                                        </p:cTn>
                                        <p:tgtEl>
                                          <p:spTgt spid="98310"/>
                                        </p:tgtEl>
                                        <p:attrNameLst>
                                          <p:attrName>ppt_w</p:attrName>
                                        </p:attrNameLst>
                                      </p:cBhvr>
                                      <p:tavLst>
                                        <p:tav tm="0">
                                          <p:val>
                                            <p:strVal val="#ppt_w*.05"/>
                                          </p:val>
                                        </p:tav>
                                        <p:tav tm="100000">
                                          <p:val>
                                            <p:strVal val="#ppt_w"/>
                                          </p:val>
                                        </p:tav>
                                      </p:tavLst>
                                    </p:anim>
                                    <p:anim calcmode="lin" valueType="num">
                                      <p:cBhvr>
                                        <p:cTn id="33" dur="2000" fill="hold"/>
                                        <p:tgtEl>
                                          <p:spTgt spid="98310"/>
                                        </p:tgtEl>
                                        <p:attrNameLst>
                                          <p:attrName>ppt_h</p:attrName>
                                        </p:attrNameLst>
                                      </p:cBhvr>
                                      <p:tavLst>
                                        <p:tav tm="0">
                                          <p:val>
                                            <p:strVal val="#ppt_h"/>
                                          </p:val>
                                        </p:tav>
                                        <p:tav tm="100000">
                                          <p:val>
                                            <p:strVal val="#ppt_h"/>
                                          </p:val>
                                        </p:tav>
                                      </p:tavLst>
                                    </p:anim>
                                    <p:anim calcmode="lin" valueType="num">
                                      <p:cBhvr>
                                        <p:cTn id="34" dur="1000" decel="50000" fill="hold">
                                          <p:stCondLst>
                                            <p:cond delay="0"/>
                                          </p:stCondLst>
                                        </p:cTn>
                                        <p:tgtEl>
                                          <p:spTgt spid="98310"/>
                                        </p:tgtEl>
                                        <p:attrNameLst>
                                          <p:attrName>ppt_x</p:attrName>
                                        </p:attrNameLst>
                                      </p:cBhvr>
                                      <p:tavLst>
                                        <p:tav tm="0">
                                          <p:val>
                                            <p:strVal val="#ppt_x+.4"/>
                                          </p:val>
                                        </p:tav>
                                        <p:tav tm="100000">
                                          <p:val>
                                            <p:strVal val="#ppt_x"/>
                                          </p:val>
                                        </p:tav>
                                      </p:tavLst>
                                    </p:anim>
                                    <p:anim calcmode="lin" valueType="num">
                                      <p:cBhvr>
                                        <p:cTn id="35" dur="1000" decel="50000" fill="hold">
                                          <p:stCondLst>
                                            <p:cond delay="0"/>
                                          </p:stCondLst>
                                        </p:cTn>
                                        <p:tgtEl>
                                          <p:spTgt spid="98310"/>
                                        </p:tgtEl>
                                        <p:attrNameLst>
                                          <p:attrName>ppt_y</p:attrName>
                                        </p:attrNameLst>
                                      </p:cBhvr>
                                      <p:tavLst>
                                        <p:tav tm="0">
                                          <p:val>
                                            <p:strVal val="#ppt_y-.2"/>
                                          </p:val>
                                        </p:tav>
                                        <p:tav tm="100000">
                                          <p:val>
                                            <p:strVal val="#ppt_y+.1"/>
                                          </p:val>
                                        </p:tav>
                                      </p:tavLst>
                                    </p:anim>
                                    <p:anim calcmode="lin" valueType="num">
                                      <p:cBhvr>
                                        <p:cTn id="36" dur="1000" accel="50000" fill="hold">
                                          <p:stCondLst>
                                            <p:cond delay="1000"/>
                                          </p:stCondLst>
                                        </p:cTn>
                                        <p:tgtEl>
                                          <p:spTgt spid="98310"/>
                                        </p:tgtEl>
                                        <p:attrNameLst>
                                          <p:attrName>ppt_y</p:attrName>
                                        </p:attrNameLst>
                                      </p:cBhvr>
                                      <p:tavLst>
                                        <p:tav tm="0">
                                          <p:val>
                                            <p:strVal val="#ppt_y+.1"/>
                                          </p:val>
                                        </p:tav>
                                        <p:tav tm="100000">
                                          <p:val>
                                            <p:strVal val="#ppt_y"/>
                                          </p:val>
                                        </p:tav>
                                      </p:tavLst>
                                    </p:anim>
                                    <p:animEffect transition="in" filter="fade">
                                      <p:cBhvr>
                                        <p:cTn id="37" dur="2000" decel="50000">
                                          <p:stCondLst>
                                            <p:cond delay="0"/>
                                          </p:stCondLst>
                                        </p:cTn>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Line 2"/>
          <p:cNvSpPr>
            <a:spLocks noChangeShapeType="1"/>
          </p:cNvSpPr>
          <p:nvPr/>
        </p:nvSpPr>
        <p:spPr bwMode="auto">
          <a:xfrm>
            <a:off x="5151967" y="3284538"/>
            <a:ext cx="1279877" cy="0"/>
          </a:xfrm>
          <a:prstGeom prst="line">
            <a:avLst/>
          </a:prstGeom>
          <a:noFill/>
          <a:ln w="25400">
            <a:solidFill>
              <a:srgbClr val="008000"/>
            </a:solidFill>
            <a:round/>
            <a:headEnd/>
            <a:tailEnd type="triangle" w="lg" len="med"/>
          </a:ln>
          <a:effectLst/>
        </p:spPr>
        <p:txBody>
          <a:bodyPr/>
          <a:lstStyle/>
          <a:p>
            <a:endParaRPr lang="el-GR"/>
          </a:p>
        </p:txBody>
      </p:sp>
      <p:sp>
        <p:nvSpPr>
          <p:cNvPr id="165891" name="Line 3"/>
          <p:cNvSpPr>
            <a:spLocks noChangeShapeType="1"/>
          </p:cNvSpPr>
          <p:nvPr/>
        </p:nvSpPr>
        <p:spPr bwMode="auto">
          <a:xfrm>
            <a:off x="5215467" y="1989138"/>
            <a:ext cx="1473200" cy="0"/>
          </a:xfrm>
          <a:prstGeom prst="line">
            <a:avLst/>
          </a:prstGeom>
          <a:noFill/>
          <a:ln w="25400">
            <a:solidFill>
              <a:srgbClr val="008000"/>
            </a:solidFill>
            <a:round/>
            <a:headEnd/>
            <a:tailEnd type="triangle" w="lg" len="lg"/>
          </a:ln>
          <a:effectLst/>
        </p:spPr>
        <p:txBody>
          <a:bodyPr/>
          <a:lstStyle/>
          <a:p>
            <a:endParaRPr lang="el-GR"/>
          </a:p>
        </p:txBody>
      </p:sp>
      <p:sp>
        <p:nvSpPr>
          <p:cNvPr id="165892" name="Line 4"/>
          <p:cNvSpPr>
            <a:spLocks noChangeShapeType="1"/>
          </p:cNvSpPr>
          <p:nvPr/>
        </p:nvSpPr>
        <p:spPr bwMode="auto">
          <a:xfrm>
            <a:off x="1631244" y="1989138"/>
            <a:ext cx="1343378" cy="0"/>
          </a:xfrm>
          <a:prstGeom prst="line">
            <a:avLst/>
          </a:prstGeom>
          <a:noFill/>
          <a:ln w="25400">
            <a:solidFill>
              <a:srgbClr val="008000"/>
            </a:solidFill>
            <a:round/>
            <a:headEnd/>
            <a:tailEnd type="triangle" w="lg" len="lg"/>
          </a:ln>
          <a:effectLst/>
        </p:spPr>
        <p:txBody>
          <a:bodyPr/>
          <a:lstStyle/>
          <a:p>
            <a:endParaRPr lang="el-GR"/>
          </a:p>
        </p:txBody>
      </p:sp>
      <p:sp>
        <p:nvSpPr>
          <p:cNvPr id="165893" name="Line 5"/>
          <p:cNvSpPr>
            <a:spLocks noChangeShapeType="1"/>
          </p:cNvSpPr>
          <p:nvPr/>
        </p:nvSpPr>
        <p:spPr bwMode="auto">
          <a:xfrm>
            <a:off x="1696156" y="3284538"/>
            <a:ext cx="1279878" cy="0"/>
          </a:xfrm>
          <a:prstGeom prst="line">
            <a:avLst/>
          </a:prstGeom>
          <a:noFill/>
          <a:ln w="25400">
            <a:solidFill>
              <a:srgbClr val="008000"/>
            </a:solidFill>
            <a:round/>
            <a:headEnd/>
            <a:tailEnd type="triangle" w="lg" len="lg"/>
          </a:ln>
          <a:effectLst/>
        </p:spPr>
        <p:txBody>
          <a:bodyPr/>
          <a:lstStyle/>
          <a:p>
            <a:endParaRPr lang="el-GR"/>
          </a:p>
        </p:txBody>
      </p:sp>
      <p:sp>
        <p:nvSpPr>
          <p:cNvPr id="165894" name="Line 6"/>
          <p:cNvSpPr>
            <a:spLocks noChangeShapeType="1"/>
          </p:cNvSpPr>
          <p:nvPr/>
        </p:nvSpPr>
        <p:spPr bwMode="auto">
          <a:xfrm>
            <a:off x="7008989" y="4868864"/>
            <a:ext cx="0" cy="936625"/>
          </a:xfrm>
          <a:prstGeom prst="line">
            <a:avLst/>
          </a:prstGeom>
          <a:noFill/>
          <a:ln w="25400">
            <a:solidFill>
              <a:srgbClr val="008000"/>
            </a:solidFill>
            <a:round/>
            <a:headEnd/>
            <a:tailEnd type="triangle" w="lg" len="lg"/>
          </a:ln>
          <a:effectLst/>
        </p:spPr>
        <p:txBody>
          <a:bodyPr/>
          <a:lstStyle/>
          <a:p>
            <a:endParaRPr lang="el-GR"/>
          </a:p>
        </p:txBody>
      </p:sp>
      <p:sp>
        <p:nvSpPr>
          <p:cNvPr id="165895" name="Line 7"/>
          <p:cNvSpPr>
            <a:spLocks noChangeShapeType="1"/>
          </p:cNvSpPr>
          <p:nvPr/>
        </p:nvSpPr>
        <p:spPr bwMode="auto">
          <a:xfrm>
            <a:off x="7008989" y="3357563"/>
            <a:ext cx="0" cy="1223962"/>
          </a:xfrm>
          <a:prstGeom prst="line">
            <a:avLst/>
          </a:prstGeom>
          <a:noFill/>
          <a:ln w="25400">
            <a:solidFill>
              <a:srgbClr val="008000"/>
            </a:solidFill>
            <a:round/>
            <a:headEnd/>
            <a:tailEnd type="triangle" w="lg" len="lg"/>
          </a:ln>
          <a:effectLst/>
        </p:spPr>
        <p:txBody>
          <a:bodyPr/>
          <a:lstStyle/>
          <a:p>
            <a:endParaRPr lang="el-GR"/>
          </a:p>
        </p:txBody>
      </p:sp>
      <p:sp>
        <p:nvSpPr>
          <p:cNvPr id="165896" name="Line 8"/>
          <p:cNvSpPr>
            <a:spLocks noChangeShapeType="1"/>
          </p:cNvSpPr>
          <p:nvPr/>
        </p:nvSpPr>
        <p:spPr bwMode="auto">
          <a:xfrm>
            <a:off x="7008989"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5897" name="Line 9"/>
          <p:cNvSpPr>
            <a:spLocks noChangeShapeType="1"/>
          </p:cNvSpPr>
          <p:nvPr/>
        </p:nvSpPr>
        <p:spPr bwMode="auto">
          <a:xfrm>
            <a:off x="4000500"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5898" name="Line 10"/>
          <p:cNvSpPr>
            <a:spLocks noChangeShapeType="1"/>
          </p:cNvSpPr>
          <p:nvPr/>
        </p:nvSpPr>
        <p:spPr bwMode="auto">
          <a:xfrm>
            <a:off x="927100"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5899" name="Line 11"/>
          <p:cNvSpPr>
            <a:spLocks noChangeShapeType="1"/>
          </p:cNvSpPr>
          <p:nvPr/>
        </p:nvSpPr>
        <p:spPr bwMode="auto">
          <a:xfrm>
            <a:off x="927100" y="908051"/>
            <a:ext cx="0" cy="1008063"/>
          </a:xfrm>
          <a:prstGeom prst="line">
            <a:avLst/>
          </a:prstGeom>
          <a:noFill/>
          <a:ln w="25400">
            <a:solidFill>
              <a:srgbClr val="008000"/>
            </a:solidFill>
            <a:round/>
            <a:headEnd/>
            <a:tailEnd type="triangle" w="lg" len="lg"/>
          </a:ln>
          <a:effectLst/>
        </p:spPr>
        <p:txBody>
          <a:bodyPr/>
          <a:lstStyle/>
          <a:p>
            <a:endParaRPr lang="el-GR"/>
          </a:p>
        </p:txBody>
      </p:sp>
      <p:sp>
        <p:nvSpPr>
          <p:cNvPr id="165900" name="Text Box 12"/>
          <p:cNvSpPr txBox="1">
            <a:spLocks noChangeArrowheads="1"/>
          </p:cNvSpPr>
          <p:nvPr/>
        </p:nvSpPr>
        <p:spPr bwMode="auto">
          <a:xfrm>
            <a:off x="222956" y="549276"/>
            <a:ext cx="2048933"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cholesterol</a:t>
            </a:r>
            <a:endParaRPr lang="el-GR" sz="2000" b="1">
              <a:solidFill>
                <a:schemeClr val="bg1"/>
              </a:solidFill>
            </a:endParaRPr>
          </a:p>
        </p:txBody>
      </p:sp>
      <p:sp>
        <p:nvSpPr>
          <p:cNvPr id="165901" name="Rectangle 13"/>
          <p:cNvSpPr>
            <a:spLocks noChangeArrowheads="1"/>
          </p:cNvSpPr>
          <p:nvPr/>
        </p:nvSpPr>
        <p:spPr bwMode="auto">
          <a:xfrm>
            <a:off x="159456" y="1052514"/>
            <a:ext cx="2559756" cy="358775"/>
          </a:xfrm>
          <a:prstGeom prst="rect">
            <a:avLst/>
          </a:prstGeom>
          <a:solidFill>
            <a:schemeClr val="tx1"/>
          </a:solidFill>
          <a:ln w="25400">
            <a:solidFill>
              <a:srgbClr val="008000"/>
            </a:solidFill>
            <a:miter lim="800000"/>
            <a:headEnd/>
            <a:tailEnd/>
          </a:ln>
          <a:effectLst/>
        </p:spPr>
        <p:txBody>
          <a:bodyPr wrap="none" anchor="ctr"/>
          <a:lstStyle/>
          <a:p>
            <a:endParaRPr lang="el-GR"/>
          </a:p>
        </p:txBody>
      </p:sp>
      <p:sp>
        <p:nvSpPr>
          <p:cNvPr id="165902" name="Text Box 14"/>
          <p:cNvSpPr txBox="1">
            <a:spLocks noChangeArrowheads="1"/>
          </p:cNvSpPr>
          <p:nvPr/>
        </p:nvSpPr>
        <p:spPr bwMode="auto">
          <a:xfrm>
            <a:off x="1375834" y="2636838"/>
            <a:ext cx="3008489" cy="366712"/>
          </a:xfrm>
          <a:prstGeom prst="rect">
            <a:avLst/>
          </a:prstGeom>
          <a:noFill/>
          <a:ln w="9525">
            <a:noFill/>
            <a:miter lim="800000"/>
            <a:headEnd/>
            <a:tailEnd/>
          </a:ln>
          <a:effectLst/>
        </p:spPr>
        <p:txBody>
          <a:bodyPr>
            <a:spAutoFit/>
          </a:bodyPr>
          <a:lstStyle/>
          <a:p>
            <a:pPr>
              <a:spcBef>
                <a:spcPct val="50000"/>
              </a:spcBef>
            </a:pPr>
            <a:endParaRPr lang="en-GB"/>
          </a:p>
        </p:txBody>
      </p:sp>
      <p:sp>
        <p:nvSpPr>
          <p:cNvPr id="165903" name="Text Box 15"/>
          <p:cNvSpPr txBox="1">
            <a:spLocks noChangeArrowheads="1"/>
          </p:cNvSpPr>
          <p:nvPr/>
        </p:nvSpPr>
        <p:spPr bwMode="auto">
          <a:xfrm>
            <a:off x="159456" y="1052513"/>
            <a:ext cx="2816578" cy="336550"/>
          </a:xfrm>
          <a:prstGeom prst="rect">
            <a:avLst/>
          </a:prstGeom>
          <a:solidFill>
            <a:srgbClr val="8651FD"/>
          </a:solidFill>
          <a:ln w="9525">
            <a:noFill/>
            <a:miter lim="800000"/>
            <a:headEnd/>
            <a:tailEnd/>
          </a:ln>
          <a:effectLst/>
        </p:spPr>
        <p:txBody>
          <a:bodyPr>
            <a:spAutoFit/>
          </a:bodyPr>
          <a:lstStyle/>
          <a:p>
            <a:pPr>
              <a:spcBef>
                <a:spcPct val="50000"/>
              </a:spcBef>
            </a:pPr>
            <a:r>
              <a:rPr lang="el-GR" sz="1600">
                <a:solidFill>
                  <a:schemeClr val="bg1"/>
                </a:solidFill>
              </a:rPr>
              <a:t>20,22 </a:t>
            </a:r>
            <a:r>
              <a:rPr lang="en-US" sz="1600">
                <a:solidFill>
                  <a:schemeClr val="bg1"/>
                </a:solidFill>
              </a:rPr>
              <a:t>desmolase</a:t>
            </a:r>
            <a:r>
              <a:rPr lang="el-GR" sz="1600">
                <a:solidFill>
                  <a:schemeClr val="bg1"/>
                </a:solidFill>
              </a:rPr>
              <a:t> (</a:t>
            </a:r>
            <a:r>
              <a:rPr lang="en-US" sz="1600">
                <a:solidFill>
                  <a:schemeClr val="bg1"/>
                </a:solidFill>
              </a:rPr>
              <a:t>P450scc)</a:t>
            </a:r>
            <a:endParaRPr lang="el-GR" sz="1600">
              <a:solidFill>
                <a:schemeClr val="bg1"/>
              </a:solidFill>
            </a:endParaRPr>
          </a:p>
        </p:txBody>
      </p:sp>
      <p:sp>
        <p:nvSpPr>
          <p:cNvPr id="165904" name="Text Box 16"/>
          <p:cNvSpPr txBox="1">
            <a:spLocks noChangeArrowheads="1"/>
          </p:cNvSpPr>
          <p:nvPr/>
        </p:nvSpPr>
        <p:spPr bwMode="auto">
          <a:xfrm>
            <a:off x="-142907" y="1773239"/>
            <a:ext cx="1840476" cy="400110"/>
          </a:xfrm>
          <a:prstGeom prst="rect">
            <a:avLst/>
          </a:prstGeom>
          <a:noFill/>
          <a:ln w="9525">
            <a:noFill/>
            <a:miter lim="800000"/>
            <a:headEnd/>
            <a:tailEnd/>
          </a:ln>
          <a:effectLst/>
        </p:spPr>
        <p:txBody>
          <a:bodyPr wrap="square">
            <a:spAutoFit/>
          </a:bodyPr>
          <a:lstStyle/>
          <a:p>
            <a:pPr algn="ctr">
              <a:spcBef>
                <a:spcPct val="50000"/>
              </a:spcBef>
            </a:pPr>
            <a:r>
              <a:rPr lang="en-US" sz="2000" dirty="0" err="1">
                <a:solidFill>
                  <a:schemeClr val="bg1"/>
                </a:solidFill>
              </a:rPr>
              <a:t>pregnenolone</a:t>
            </a:r>
            <a:endParaRPr lang="el-GR" sz="2000" dirty="0">
              <a:solidFill>
                <a:schemeClr val="bg1"/>
              </a:solidFill>
            </a:endParaRPr>
          </a:p>
        </p:txBody>
      </p:sp>
      <p:sp>
        <p:nvSpPr>
          <p:cNvPr id="165905" name="Rectangle 17"/>
          <p:cNvSpPr>
            <a:spLocks noChangeArrowheads="1"/>
          </p:cNvSpPr>
          <p:nvPr/>
        </p:nvSpPr>
        <p:spPr bwMode="auto">
          <a:xfrm>
            <a:off x="0" y="2349501"/>
            <a:ext cx="7745589" cy="358775"/>
          </a:xfrm>
          <a:prstGeom prst="rect">
            <a:avLst/>
          </a:prstGeom>
          <a:solidFill>
            <a:schemeClr val="tx1"/>
          </a:solidFill>
          <a:ln w="25400">
            <a:solidFill>
              <a:srgbClr val="008000"/>
            </a:solidFill>
            <a:miter lim="800000"/>
            <a:headEnd/>
            <a:tailEnd/>
          </a:ln>
          <a:effectLst/>
        </p:spPr>
        <p:txBody>
          <a:bodyPr wrap="none" anchor="ctr"/>
          <a:lstStyle/>
          <a:p>
            <a:endParaRPr lang="el-GR"/>
          </a:p>
        </p:txBody>
      </p:sp>
      <p:sp>
        <p:nvSpPr>
          <p:cNvPr id="165906" name="Text Box 18"/>
          <p:cNvSpPr txBox="1">
            <a:spLocks noChangeArrowheads="1"/>
          </p:cNvSpPr>
          <p:nvPr/>
        </p:nvSpPr>
        <p:spPr bwMode="auto">
          <a:xfrm>
            <a:off x="-214346" y="3071810"/>
            <a:ext cx="1888067" cy="396875"/>
          </a:xfrm>
          <a:prstGeom prst="rect">
            <a:avLst/>
          </a:prstGeom>
          <a:noFill/>
          <a:ln w="9525">
            <a:noFill/>
            <a:miter lim="800000"/>
            <a:headEnd/>
            <a:tailEnd/>
          </a:ln>
          <a:effectLst/>
        </p:spPr>
        <p:txBody>
          <a:bodyPr>
            <a:spAutoFit/>
          </a:bodyPr>
          <a:lstStyle/>
          <a:p>
            <a:pPr algn="ctr">
              <a:spcBef>
                <a:spcPct val="50000"/>
              </a:spcBef>
            </a:pPr>
            <a:r>
              <a:rPr lang="en-US" sz="2000" dirty="0">
                <a:solidFill>
                  <a:schemeClr val="bg1"/>
                </a:solidFill>
              </a:rPr>
              <a:t>progesterone</a:t>
            </a:r>
            <a:endParaRPr lang="el-GR" sz="2000" dirty="0">
              <a:solidFill>
                <a:schemeClr val="bg1"/>
              </a:solidFill>
            </a:endParaRPr>
          </a:p>
        </p:txBody>
      </p:sp>
      <p:sp>
        <p:nvSpPr>
          <p:cNvPr id="165907" name="Text Box 19"/>
          <p:cNvSpPr txBox="1">
            <a:spLocks noChangeArrowheads="1"/>
          </p:cNvSpPr>
          <p:nvPr/>
        </p:nvSpPr>
        <p:spPr bwMode="auto">
          <a:xfrm>
            <a:off x="2912534" y="1773239"/>
            <a:ext cx="2753078" cy="396875"/>
          </a:xfrm>
          <a:prstGeom prst="rect">
            <a:avLst/>
          </a:prstGeom>
          <a:noFill/>
          <a:ln w="9525">
            <a:noFill/>
            <a:miter lim="800000"/>
            <a:headEnd/>
            <a:tailEnd/>
          </a:ln>
          <a:effectLst/>
        </p:spPr>
        <p:txBody>
          <a:bodyPr>
            <a:spAutoFit/>
          </a:bodyPr>
          <a:lstStyle/>
          <a:p>
            <a:pPr>
              <a:spcBef>
                <a:spcPct val="50000"/>
              </a:spcBef>
            </a:pPr>
            <a:r>
              <a:rPr lang="el-GR" sz="2000">
                <a:solidFill>
                  <a:schemeClr val="bg1"/>
                </a:solidFill>
              </a:rPr>
              <a:t>17-</a:t>
            </a:r>
            <a:r>
              <a:rPr lang="en-US" sz="2000">
                <a:solidFill>
                  <a:schemeClr val="bg1"/>
                </a:solidFill>
              </a:rPr>
              <a:t>OH-pregnenolone</a:t>
            </a:r>
            <a:endParaRPr lang="el-GR" sz="2000">
              <a:solidFill>
                <a:schemeClr val="bg1"/>
              </a:solidFill>
            </a:endParaRPr>
          </a:p>
        </p:txBody>
      </p:sp>
      <p:sp>
        <p:nvSpPr>
          <p:cNvPr id="165908" name="Text Box 20"/>
          <p:cNvSpPr txBox="1">
            <a:spLocks noChangeArrowheads="1"/>
          </p:cNvSpPr>
          <p:nvPr/>
        </p:nvSpPr>
        <p:spPr bwMode="auto">
          <a:xfrm>
            <a:off x="6623756" y="1773239"/>
            <a:ext cx="1344789"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DHEAS</a:t>
            </a:r>
            <a:endParaRPr lang="el-GR" sz="2000">
              <a:solidFill>
                <a:schemeClr val="bg1"/>
              </a:solidFill>
            </a:endParaRPr>
          </a:p>
        </p:txBody>
      </p:sp>
      <p:sp>
        <p:nvSpPr>
          <p:cNvPr id="165909" name="Rectangle 21"/>
          <p:cNvSpPr>
            <a:spLocks noChangeArrowheads="1"/>
          </p:cNvSpPr>
          <p:nvPr/>
        </p:nvSpPr>
        <p:spPr bwMode="auto">
          <a:xfrm>
            <a:off x="1631245" y="1484313"/>
            <a:ext cx="1152878" cy="792162"/>
          </a:xfrm>
          <a:prstGeom prst="rect">
            <a:avLst/>
          </a:prstGeom>
          <a:solidFill>
            <a:schemeClr val="tx1"/>
          </a:solidFill>
          <a:ln w="25400">
            <a:solidFill>
              <a:srgbClr val="008000"/>
            </a:solidFill>
            <a:miter lim="800000"/>
            <a:headEnd/>
            <a:tailEnd/>
          </a:ln>
          <a:effectLst/>
        </p:spPr>
        <p:txBody>
          <a:bodyPr wrap="none" anchor="ctr"/>
          <a:lstStyle/>
          <a:p>
            <a:endParaRPr lang="el-GR"/>
          </a:p>
        </p:txBody>
      </p:sp>
      <p:sp>
        <p:nvSpPr>
          <p:cNvPr id="165910" name="Rectangle 22"/>
          <p:cNvSpPr>
            <a:spLocks noChangeArrowheads="1"/>
          </p:cNvSpPr>
          <p:nvPr/>
        </p:nvSpPr>
        <p:spPr bwMode="auto">
          <a:xfrm>
            <a:off x="5343879" y="1412875"/>
            <a:ext cx="1152877" cy="863600"/>
          </a:xfrm>
          <a:prstGeom prst="rect">
            <a:avLst/>
          </a:prstGeom>
          <a:solidFill>
            <a:schemeClr val="tx1"/>
          </a:solidFill>
          <a:ln w="25400">
            <a:solidFill>
              <a:srgbClr val="008000"/>
            </a:solidFill>
            <a:miter lim="800000"/>
            <a:headEnd/>
            <a:tailEnd/>
          </a:ln>
          <a:effectLst/>
        </p:spPr>
        <p:txBody>
          <a:bodyPr wrap="none" anchor="ctr"/>
          <a:lstStyle/>
          <a:p>
            <a:endParaRPr lang="el-GR"/>
          </a:p>
        </p:txBody>
      </p:sp>
      <p:sp>
        <p:nvSpPr>
          <p:cNvPr id="165911" name="Rectangle 23"/>
          <p:cNvSpPr>
            <a:spLocks noChangeArrowheads="1"/>
          </p:cNvSpPr>
          <p:nvPr/>
        </p:nvSpPr>
        <p:spPr bwMode="auto">
          <a:xfrm>
            <a:off x="1759657" y="2852738"/>
            <a:ext cx="960966" cy="792162"/>
          </a:xfrm>
          <a:prstGeom prst="rect">
            <a:avLst/>
          </a:prstGeom>
          <a:solidFill>
            <a:schemeClr val="tx1"/>
          </a:solidFill>
          <a:ln w="25400">
            <a:solidFill>
              <a:srgbClr val="008000"/>
            </a:solidFill>
            <a:miter lim="800000"/>
            <a:headEnd/>
            <a:tailEnd/>
          </a:ln>
          <a:effectLst/>
        </p:spPr>
        <p:txBody>
          <a:bodyPr wrap="none" anchor="ctr"/>
          <a:lstStyle/>
          <a:p>
            <a:endParaRPr lang="el-GR"/>
          </a:p>
        </p:txBody>
      </p:sp>
      <p:sp>
        <p:nvSpPr>
          <p:cNvPr id="165912" name="Rectangle 24"/>
          <p:cNvSpPr>
            <a:spLocks noChangeArrowheads="1"/>
          </p:cNvSpPr>
          <p:nvPr/>
        </p:nvSpPr>
        <p:spPr bwMode="auto">
          <a:xfrm>
            <a:off x="5215467" y="2781300"/>
            <a:ext cx="1089378" cy="863600"/>
          </a:xfrm>
          <a:prstGeom prst="rect">
            <a:avLst/>
          </a:prstGeom>
          <a:solidFill>
            <a:schemeClr val="tx1"/>
          </a:solidFill>
          <a:ln w="25400">
            <a:solidFill>
              <a:srgbClr val="008000"/>
            </a:solidFill>
            <a:miter lim="800000"/>
            <a:headEnd/>
            <a:tailEnd/>
          </a:ln>
          <a:effectLst/>
        </p:spPr>
        <p:txBody>
          <a:bodyPr wrap="none" anchor="ctr"/>
          <a:lstStyle/>
          <a:p>
            <a:endParaRPr lang="el-GR"/>
          </a:p>
        </p:txBody>
      </p:sp>
      <p:sp>
        <p:nvSpPr>
          <p:cNvPr id="165913" name="Text Box 25"/>
          <p:cNvSpPr txBox="1">
            <a:spLocks noChangeArrowheads="1"/>
          </p:cNvSpPr>
          <p:nvPr/>
        </p:nvSpPr>
        <p:spPr bwMode="auto">
          <a:xfrm>
            <a:off x="2847622" y="3068639"/>
            <a:ext cx="2496256" cy="707886"/>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17-</a:t>
            </a:r>
            <a:r>
              <a:rPr lang="el-GR" sz="2000">
                <a:solidFill>
                  <a:schemeClr val="bg1"/>
                </a:solidFill>
              </a:rPr>
              <a:t>ΟΗ-</a:t>
            </a:r>
            <a:r>
              <a:rPr lang="en-US" sz="2000">
                <a:solidFill>
                  <a:schemeClr val="bg1"/>
                </a:solidFill>
              </a:rPr>
              <a:t>progesterone</a:t>
            </a:r>
            <a:endParaRPr lang="el-GR" sz="2000">
              <a:solidFill>
                <a:schemeClr val="bg1"/>
              </a:solidFill>
            </a:endParaRPr>
          </a:p>
        </p:txBody>
      </p:sp>
      <p:sp>
        <p:nvSpPr>
          <p:cNvPr id="165914" name="Text Box 26"/>
          <p:cNvSpPr txBox="1">
            <a:spLocks noChangeArrowheads="1"/>
          </p:cNvSpPr>
          <p:nvPr/>
        </p:nvSpPr>
        <p:spPr bwMode="auto">
          <a:xfrm>
            <a:off x="6368344" y="3068638"/>
            <a:ext cx="2132745" cy="384721"/>
          </a:xfrm>
          <a:prstGeom prst="rect">
            <a:avLst/>
          </a:prstGeom>
          <a:noFill/>
          <a:ln w="9525">
            <a:noFill/>
            <a:miter lim="800000"/>
            <a:headEnd/>
            <a:tailEnd/>
          </a:ln>
          <a:effectLst/>
        </p:spPr>
        <p:txBody>
          <a:bodyPr wrap="square">
            <a:spAutoFit/>
          </a:bodyPr>
          <a:lstStyle/>
          <a:p>
            <a:pPr>
              <a:spcBef>
                <a:spcPct val="50000"/>
              </a:spcBef>
            </a:pPr>
            <a:r>
              <a:rPr lang="en-US" sz="1900" dirty="0" err="1">
                <a:solidFill>
                  <a:schemeClr val="bg1"/>
                </a:solidFill>
              </a:rPr>
              <a:t>androstenedione</a:t>
            </a:r>
            <a:endParaRPr lang="el-GR" sz="1900" dirty="0">
              <a:solidFill>
                <a:schemeClr val="bg1"/>
              </a:solidFill>
            </a:endParaRPr>
          </a:p>
        </p:txBody>
      </p:sp>
      <p:sp>
        <p:nvSpPr>
          <p:cNvPr id="165915" name="Rectangle 27"/>
          <p:cNvSpPr>
            <a:spLocks noChangeArrowheads="1"/>
          </p:cNvSpPr>
          <p:nvPr/>
        </p:nvSpPr>
        <p:spPr bwMode="auto">
          <a:xfrm>
            <a:off x="5664200" y="3860801"/>
            <a:ext cx="2240844" cy="504825"/>
          </a:xfrm>
          <a:prstGeom prst="rect">
            <a:avLst/>
          </a:prstGeom>
          <a:solidFill>
            <a:schemeClr val="tx1"/>
          </a:solidFill>
          <a:ln w="25400">
            <a:solidFill>
              <a:srgbClr val="008000"/>
            </a:solidFill>
            <a:miter lim="800000"/>
            <a:headEnd/>
            <a:tailEnd/>
          </a:ln>
          <a:effectLst/>
        </p:spPr>
        <p:txBody>
          <a:bodyPr wrap="none" anchor="ctr"/>
          <a:lstStyle/>
          <a:p>
            <a:endParaRPr lang="el-GR"/>
          </a:p>
        </p:txBody>
      </p:sp>
      <p:sp>
        <p:nvSpPr>
          <p:cNvPr id="165916" name="Text Box 28"/>
          <p:cNvSpPr txBox="1">
            <a:spLocks noChangeArrowheads="1"/>
          </p:cNvSpPr>
          <p:nvPr/>
        </p:nvSpPr>
        <p:spPr bwMode="auto">
          <a:xfrm>
            <a:off x="6112933" y="4508501"/>
            <a:ext cx="1823156"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testosterone</a:t>
            </a:r>
            <a:endParaRPr lang="el-GR" sz="2000" b="1">
              <a:solidFill>
                <a:schemeClr val="bg1"/>
              </a:solidFill>
            </a:endParaRPr>
          </a:p>
        </p:txBody>
      </p:sp>
      <p:sp>
        <p:nvSpPr>
          <p:cNvPr id="165917" name="Rectangle 29"/>
          <p:cNvSpPr>
            <a:spLocks noChangeArrowheads="1"/>
          </p:cNvSpPr>
          <p:nvPr/>
        </p:nvSpPr>
        <p:spPr bwMode="auto">
          <a:xfrm>
            <a:off x="6048022" y="5013326"/>
            <a:ext cx="1920523" cy="360363"/>
          </a:xfrm>
          <a:prstGeom prst="rect">
            <a:avLst/>
          </a:prstGeom>
          <a:solidFill>
            <a:schemeClr val="tx1"/>
          </a:solidFill>
          <a:ln w="25400">
            <a:solidFill>
              <a:srgbClr val="008000"/>
            </a:solidFill>
            <a:miter lim="800000"/>
            <a:headEnd/>
            <a:tailEnd/>
          </a:ln>
          <a:effectLst/>
        </p:spPr>
        <p:txBody>
          <a:bodyPr wrap="none" anchor="ctr"/>
          <a:lstStyle/>
          <a:p>
            <a:endParaRPr lang="el-GR"/>
          </a:p>
        </p:txBody>
      </p:sp>
      <p:sp>
        <p:nvSpPr>
          <p:cNvPr id="165918" name="Text Box 30"/>
          <p:cNvSpPr txBox="1">
            <a:spLocks noChangeArrowheads="1"/>
          </p:cNvSpPr>
          <p:nvPr/>
        </p:nvSpPr>
        <p:spPr bwMode="auto">
          <a:xfrm>
            <a:off x="5572132" y="5805489"/>
            <a:ext cx="2747780" cy="400110"/>
          </a:xfrm>
          <a:prstGeom prst="rect">
            <a:avLst/>
          </a:prstGeom>
          <a:noFill/>
          <a:ln w="9525">
            <a:noFill/>
            <a:miter lim="800000"/>
            <a:headEnd/>
            <a:tailEnd/>
          </a:ln>
          <a:effectLst/>
        </p:spPr>
        <p:txBody>
          <a:bodyPr wrap="square">
            <a:spAutoFit/>
          </a:bodyPr>
          <a:lstStyle/>
          <a:p>
            <a:pPr>
              <a:spcBef>
                <a:spcPct val="50000"/>
              </a:spcBef>
            </a:pPr>
            <a:r>
              <a:rPr lang="en-US" sz="2000" dirty="0" err="1">
                <a:solidFill>
                  <a:schemeClr val="bg1"/>
                </a:solidFill>
              </a:rPr>
              <a:t>dihydrotestosterone</a:t>
            </a:r>
            <a:endParaRPr lang="el-GR" sz="2000" dirty="0">
              <a:solidFill>
                <a:schemeClr val="bg1"/>
              </a:solidFill>
            </a:endParaRPr>
          </a:p>
        </p:txBody>
      </p:sp>
      <p:sp>
        <p:nvSpPr>
          <p:cNvPr id="165919" name="Text Box 31"/>
          <p:cNvSpPr txBox="1">
            <a:spLocks noChangeArrowheads="1"/>
          </p:cNvSpPr>
          <p:nvPr/>
        </p:nvSpPr>
        <p:spPr bwMode="auto">
          <a:xfrm>
            <a:off x="6048022" y="5013326"/>
            <a:ext cx="1824567" cy="366713"/>
          </a:xfrm>
          <a:prstGeom prst="rect">
            <a:avLst/>
          </a:prstGeom>
          <a:solidFill>
            <a:srgbClr val="8651FD"/>
          </a:solidFill>
          <a:ln w="9525">
            <a:noFill/>
            <a:miter lim="800000"/>
            <a:headEnd/>
            <a:tailEnd/>
          </a:ln>
          <a:effectLst/>
        </p:spPr>
        <p:txBody>
          <a:bodyPr>
            <a:spAutoFit/>
          </a:bodyPr>
          <a:lstStyle/>
          <a:p>
            <a:pPr algn="ctr">
              <a:spcBef>
                <a:spcPct val="50000"/>
              </a:spcBef>
            </a:pPr>
            <a:r>
              <a:rPr lang="en-US">
                <a:solidFill>
                  <a:schemeClr val="bg1"/>
                </a:solidFill>
              </a:rPr>
              <a:t>5-</a:t>
            </a:r>
            <a:r>
              <a:rPr lang="el-GR">
                <a:solidFill>
                  <a:schemeClr val="bg1"/>
                </a:solidFill>
              </a:rPr>
              <a:t>α</a:t>
            </a:r>
            <a:r>
              <a:rPr lang="en-US">
                <a:solidFill>
                  <a:schemeClr val="bg1"/>
                </a:solidFill>
              </a:rPr>
              <a:t>-reductase</a:t>
            </a:r>
            <a:endParaRPr lang="el-GR">
              <a:solidFill>
                <a:schemeClr val="bg1"/>
              </a:solidFill>
            </a:endParaRPr>
          </a:p>
        </p:txBody>
      </p:sp>
      <p:sp>
        <p:nvSpPr>
          <p:cNvPr id="165920" name="Text Box 32"/>
          <p:cNvSpPr txBox="1">
            <a:spLocks noChangeArrowheads="1"/>
          </p:cNvSpPr>
          <p:nvPr/>
        </p:nvSpPr>
        <p:spPr bwMode="auto">
          <a:xfrm>
            <a:off x="5715008" y="3857628"/>
            <a:ext cx="2304345" cy="581025"/>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a:t>
            </a:r>
            <a:r>
              <a:rPr lang="el-GR" sz="1600">
                <a:solidFill>
                  <a:schemeClr val="bg1"/>
                </a:solidFill>
              </a:rPr>
              <a:t>β-ΟΗ-</a:t>
            </a:r>
            <a:r>
              <a:rPr lang="en-US" sz="1600">
                <a:solidFill>
                  <a:schemeClr val="bg1"/>
                </a:solidFill>
              </a:rPr>
              <a:t>Steroid dehydrogenase</a:t>
            </a:r>
            <a:endParaRPr lang="el-GR" sz="1600">
              <a:solidFill>
                <a:schemeClr val="bg1"/>
              </a:solidFill>
            </a:endParaRPr>
          </a:p>
        </p:txBody>
      </p:sp>
      <p:sp>
        <p:nvSpPr>
          <p:cNvPr id="165921" name="Text Box 33"/>
          <p:cNvSpPr txBox="1">
            <a:spLocks noChangeArrowheads="1"/>
          </p:cNvSpPr>
          <p:nvPr/>
        </p:nvSpPr>
        <p:spPr bwMode="auto">
          <a:xfrm>
            <a:off x="1823155" y="1557338"/>
            <a:ext cx="1089378" cy="366712"/>
          </a:xfrm>
          <a:prstGeom prst="rect">
            <a:avLst/>
          </a:prstGeom>
          <a:noFill/>
          <a:ln w="9525">
            <a:noFill/>
            <a:miter lim="800000"/>
            <a:headEnd/>
            <a:tailEnd/>
          </a:ln>
          <a:effectLst/>
        </p:spPr>
        <p:txBody>
          <a:bodyPr>
            <a:spAutoFit/>
          </a:bodyPr>
          <a:lstStyle/>
          <a:p>
            <a:pPr>
              <a:spcBef>
                <a:spcPct val="50000"/>
              </a:spcBef>
            </a:pPr>
            <a:endParaRPr lang="en-GB"/>
          </a:p>
        </p:txBody>
      </p:sp>
      <p:sp>
        <p:nvSpPr>
          <p:cNvPr id="165922" name="Text Box 34"/>
          <p:cNvSpPr txBox="1">
            <a:spLocks noChangeArrowheads="1"/>
          </p:cNvSpPr>
          <p:nvPr/>
        </p:nvSpPr>
        <p:spPr bwMode="auto">
          <a:xfrm>
            <a:off x="1567745" y="1484313"/>
            <a:ext cx="1281289" cy="825500"/>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17-α </a:t>
            </a:r>
            <a:r>
              <a:rPr lang="en-US" sz="1600">
                <a:solidFill>
                  <a:schemeClr val="bg1"/>
                </a:solidFill>
              </a:rPr>
              <a:t>hydroxylase (</a:t>
            </a:r>
            <a:r>
              <a:rPr lang="el-GR" sz="1600">
                <a:solidFill>
                  <a:schemeClr val="bg1"/>
                </a:solidFill>
              </a:rPr>
              <a:t>Ρ450</a:t>
            </a:r>
            <a:r>
              <a:rPr lang="en-US" sz="1600">
                <a:solidFill>
                  <a:schemeClr val="bg1"/>
                </a:solidFill>
              </a:rPr>
              <a:t>c17)</a:t>
            </a:r>
            <a:endParaRPr lang="el-GR" sz="1600">
              <a:solidFill>
                <a:schemeClr val="bg1"/>
              </a:solidFill>
            </a:endParaRPr>
          </a:p>
        </p:txBody>
      </p:sp>
      <p:sp>
        <p:nvSpPr>
          <p:cNvPr id="165923" name="Text Box 35"/>
          <p:cNvSpPr txBox="1">
            <a:spLocks noChangeArrowheads="1"/>
          </p:cNvSpPr>
          <p:nvPr/>
        </p:nvSpPr>
        <p:spPr bwMode="auto">
          <a:xfrm>
            <a:off x="5343879" y="1484314"/>
            <a:ext cx="1214966" cy="830997"/>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17,20 lyase (P450c17)</a:t>
            </a:r>
            <a:endParaRPr lang="el-GR" sz="1600">
              <a:solidFill>
                <a:schemeClr val="bg1"/>
              </a:solidFill>
            </a:endParaRPr>
          </a:p>
        </p:txBody>
      </p:sp>
      <p:sp>
        <p:nvSpPr>
          <p:cNvPr id="165924" name="Text Box 36"/>
          <p:cNvSpPr txBox="1">
            <a:spLocks noChangeArrowheads="1"/>
          </p:cNvSpPr>
          <p:nvPr/>
        </p:nvSpPr>
        <p:spPr bwMode="auto">
          <a:xfrm>
            <a:off x="1567746" y="2852738"/>
            <a:ext cx="1344788" cy="825500"/>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17-α </a:t>
            </a:r>
            <a:r>
              <a:rPr lang="en-US" sz="1400">
                <a:solidFill>
                  <a:schemeClr val="bg1"/>
                </a:solidFill>
              </a:rPr>
              <a:t>hydroxylase</a:t>
            </a:r>
            <a:r>
              <a:rPr lang="el-GR" sz="1600">
                <a:solidFill>
                  <a:schemeClr val="bg1"/>
                </a:solidFill>
              </a:rPr>
              <a:t> </a:t>
            </a:r>
            <a:r>
              <a:rPr lang="en-US" sz="1600">
                <a:solidFill>
                  <a:schemeClr val="bg1"/>
                </a:solidFill>
              </a:rPr>
              <a:t>(</a:t>
            </a:r>
            <a:r>
              <a:rPr lang="el-GR" sz="1600">
                <a:solidFill>
                  <a:schemeClr val="bg1"/>
                </a:solidFill>
              </a:rPr>
              <a:t>Ρ450</a:t>
            </a:r>
            <a:r>
              <a:rPr lang="en-US" sz="1600">
                <a:solidFill>
                  <a:schemeClr val="bg1"/>
                </a:solidFill>
              </a:rPr>
              <a:t>c17)</a:t>
            </a:r>
            <a:endParaRPr lang="el-GR" sz="1600">
              <a:solidFill>
                <a:schemeClr val="bg1"/>
              </a:solidFill>
            </a:endParaRPr>
          </a:p>
        </p:txBody>
      </p:sp>
      <p:sp>
        <p:nvSpPr>
          <p:cNvPr id="165925" name="Text Box 37"/>
          <p:cNvSpPr txBox="1">
            <a:spLocks noChangeArrowheads="1"/>
          </p:cNvSpPr>
          <p:nvPr/>
        </p:nvSpPr>
        <p:spPr bwMode="auto">
          <a:xfrm>
            <a:off x="5215467" y="2852739"/>
            <a:ext cx="1089378" cy="1077218"/>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17,20 </a:t>
            </a:r>
            <a:r>
              <a:rPr lang="en-US" sz="1500">
                <a:solidFill>
                  <a:schemeClr val="bg1"/>
                </a:solidFill>
              </a:rPr>
              <a:t>lyase</a:t>
            </a:r>
            <a:r>
              <a:rPr lang="el-GR" sz="1600">
                <a:solidFill>
                  <a:schemeClr val="bg1"/>
                </a:solidFill>
              </a:rPr>
              <a:t> </a:t>
            </a:r>
            <a:r>
              <a:rPr lang="en-US" sz="1600">
                <a:solidFill>
                  <a:schemeClr val="bg1"/>
                </a:solidFill>
              </a:rPr>
              <a:t>(P450c17)</a:t>
            </a:r>
            <a:endParaRPr lang="el-GR" sz="1600">
              <a:solidFill>
                <a:schemeClr val="bg1"/>
              </a:solidFill>
            </a:endParaRPr>
          </a:p>
        </p:txBody>
      </p:sp>
      <p:sp>
        <p:nvSpPr>
          <p:cNvPr id="165926" name="Text Box 38"/>
          <p:cNvSpPr txBox="1">
            <a:spLocks noChangeArrowheads="1"/>
          </p:cNvSpPr>
          <p:nvPr/>
        </p:nvSpPr>
        <p:spPr bwMode="auto">
          <a:xfrm>
            <a:off x="222956" y="2349501"/>
            <a:ext cx="7682089" cy="366713"/>
          </a:xfrm>
          <a:prstGeom prst="rect">
            <a:avLst/>
          </a:prstGeom>
          <a:solidFill>
            <a:srgbClr val="8651FD"/>
          </a:solidFill>
          <a:ln w="9525">
            <a:noFill/>
            <a:miter lim="800000"/>
            <a:headEnd/>
            <a:tailEnd/>
          </a:ln>
          <a:effectLst/>
        </p:spPr>
        <p:txBody>
          <a:bodyPr>
            <a:spAutoFit/>
          </a:bodyPr>
          <a:lstStyle/>
          <a:p>
            <a:pPr algn="ctr">
              <a:spcBef>
                <a:spcPct val="50000"/>
              </a:spcBef>
            </a:pPr>
            <a:r>
              <a:rPr lang="en-US">
                <a:solidFill>
                  <a:schemeClr val="bg1"/>
                </a:solidFill>
              </a:rPr>
              <a:t>3</a:t>
            </a:r>
            <a:r>
              <a:rPr lang="el-GR">
                <a:solidFill>
                  <a:schemeClr val="bg1"/>
                </a:solidFill>
              </a:rPr>
              <a:t>β-</a:t>
            </a:r>
            <a:r>
              <a:rPr lang="en-US">
                <a:solidFill>
                  <a:schemeClr val="bg1"/>
                </a:solidFill>
              </a:rPr>
              <a:t>OH-Steroid dehydrogenase</a:t>
            </a:r>
            <a:endParaRPr lang="el-GR">
              <a:solidFill>
                <a:schemeClr val="bg1"/>
              </a:solidFill>
            </a:endParaRPr>
          </a:p>
        </p:txBody>
      </p:sp>
      <p:sp>
        <p:nvSpPr>
          <p:cNvPr id="165927" name="Text Box 39"/>
          <p:cNvSpPr txBox="1">
            <a:spLocks noChangeArrowheads="1"/>
          </p:cNvSpPr>
          <p:nvPr/>
        </p:nvSpPr>
        <p:spPr bwMode="auto">
          <a:xfrm>
            <a:off x="3680178" y="0"/>
            <a:ext cx="4096456" cy="579438"/>
          </a:xfrm>
          <a:prstGeom prst="rect">
            <a:avLst/>
          </a:prstGeom>
          <a:noFill/>
          <a:ln w="9525">
            <a:noFill/>
            <a:miter lim="800000"/>
            <a:headEnd/>
            <a:tailEnd/>
          </a:ln>
          <a:effectLst/>
        </p:spPr>
        <p:txBody>
          <a:bodyPr>
            <a:spAutoFit/>
          </a:bodyPr>
          <a:lstStyle/>
          <a:p>
            <a:pPr algn="r">
              <a:spcBef>
                <a:spcPct val="50000"/>
              </a:spcBef>
            </a:pPr>
            <a:r>
              <a:rPr lang="en-US" sz="3200" b="1" i="1" u="sng">
                <a:solidFill>
                  <a:srgbClr val="C00000"/>
                </a:solidFill>
                <a:effectLst>
                  <a:outerShdw blurRad="38100" dist="38100" dir="2700000" algn="tl">
                    <a:srgbClr val="000000"/>
                  </a:outerShdw>
                </a:effectLst>
              </a:rPr>
              <a:t>Testes…</a:t>
            </a:r>
            <a:endParaRPr lang="el-GR" sz="3200" b="1" i="1" u="sng">
              <a:solidFill>
                <a:srgbClr val="C00000"/>
              </a:solidFill>
              <a:effectLst>
                <a:outerShdw blurRad="38100" dist="38100" dir="2700000" algn="tl">
                  <a:srgbClr val="000000"/>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Line 2"/>
          <p:cNvSpPr>
            <a:spLocks noChangeShapeType="1"/>
          </p:cNvSpPr>
          <p:nvPr/>
        </p:nvSpPr>
        <p:spPr bwMode="auto">
          <a:xfrm>
            <a:off x="5151967" y="3284538"/>
            <a:ext cx="1279877" cy="0"/>
          </a:xfrm>
          <a:prstGeom prst="line">
            <a:avLst/>
          </a:prstGeom>
          <a:noFill/>
          <a:ln w="25400">
            <a:solidFill>
              <a:srgbClr val="008000"/>
            </a:solidFill>
            <a:round/>
            <a:headEnd/>
            <a:tailEnd type="triangle" w="lg" len="med"/>
          </a:ln>
          <a:effectLst/>
        </p:spPr>
        <p:txBody>
          <a:bodyPr/>
          <a:lstStyle/>
          <a:p>
            <a:endParaRPr lang="el-GR"/>
          </a:p>
        </p:txBody>
      </p:sp>
      <p:sp>
        <p:nvSpPr>
          <p:cNvPr id="164867" name="Line 3"/>
          <p:cNvSpPr>
            <a:spLocks noChangeShapeType="1"/>
          </p:cNvSpPr>
          <p:nvPr/>
        </p:nvSpPr>
        <p:spPr bwMode="auto">
          <a:xfrm>
            <a:off x="5215467" y="1989138"/>
            <a:ext cx="1473200" cy="0"/>
          </a:xfrm>
          <a:prstGeom prst="line">
            <a:avLst/>
          </a:prstGeom>
          <a:noFill/>
          <a:ln w="25400">
            <a:solidFill>
              <a:srgbClr val="008000"/>
            </a:solidFill>
            <a:round/>
            <a:headEnd/>
            <a:tailEnd type="triangle" w="lg" len="lg"/>
          </a:ln>
          <a:effectLst/>
        </p:spPr>
        <p:txBody>
          <a:bodyPr/>
          <a:lstStyle/>
          <a:p>
            <a:endParaRPr lang="el-GR"/>
          </a:p>
        </p:txBody>
      </p:sp>
      <p:sp>
        <p:nvSpPr>
          <p:cNvPr id="164868" name="Line 4"/>
          <p:cNvSpPr>
            <a:spLocks noChangeShapeType="1"/>
          </p:cNvSpPr>
          <p:nvPr/>
        </p:nvSpPr>
        <p:spPr bwMode="auto">
          <a:xfrm>
            <a:off x="1631244" y="1989138"/>
            <a:ext cx="1343378" cy="0"/>
          </a:xfrm>
          <a:prstGeom prst="line">
            <a:avLst/>
          </a:prstGeom>
          <a:noFill/>
          <a:ln w="25400">
            <a:solidFill>
              <a:srgbClr val="008000"/>
            </a:solidFill>
            <a:round/>
            <a:headEnd/>
            <a:tailEnd type="triangle" w="lg" len="lg"/>
          </a:ln>
          <a:effectLst/>
        </p:spPr>
        <p:txBody>
          <a:bodyPr/>
          <a:lstStyle/>
          <a:p>
            <a:endParaRPr lang="el-GR"/>
          </a:p>
        </p:txBody>
      </p:sp>
      <p:sp>
        <p:nvSpPr>
          <p:cNvPr id="164869" name="Line 5"/>
          <p:cNvSpPr>
            <a:spLocks noChangeShapeType="1"/>
          </p:cNvSpPr>
          <p:nvPr/>
        </p:nvSpPr>
        <p:spPr bwMode="auto">
          <a:xfrm>
            <a:off x="1696156" y="3284538"/>
            <a:ext cx="1279878" cy="0"/>
          </a:xfrm>
          <a:prstGeom prst="line">
            <a:avLst/>
          </a:prstGeom>
          <a:noFill/>
          <a:ln w="25400">
            <a:solidFill>
              <a:srgbClr val="008000"/>
            </a:solidFill>
            <a:round/>
            <a:headEnd/>
            <a:tailEnd type="triangle" w="lg" len="lg"/>
          </a:ln>
          <a:effectLst/>
        </p:spPr>
        <p:txBody>
          <a:bodyPr/>
          <a:lstStyle/>
          <a:p>
            <a:endParaRPr lang="el-GR"/>
          </a:p>
        </p:txBody>
      </p:sp>
      <p:sp>
        <p:nvSpPr>
          <p:cNvPr id="164870" name="Line 6"/>
          <p:cNvSpPr>
            <a:spLocks noChangeShapeType="1"/>
          </p:cNvSpPr>
          <p:nvPr/>
        </p:nvSpPr>
        <p:spPr bwMode="auto">
          <a:xfrm>
            <a:off x="7008989" y="4868864"/>
            <a:ext cx="0" cy="936625"/>
          </a:xfrm>
          <a:prstGeom prst="line">
            <a:avLst/>
          </a:prstGeom>
          <a:noFill/>
          <a:ln w="25400">
            <a:solidFill>
              <a:srgbClr val="008000"/>
            </a:solidFill>
            <a:round/>
            <a:headEnd/>
            <a:tailEnd type="triangle" w="lg" len="lg"/>
          </a:ln>
          <a:effectLst/>
        </p:spPr>
        <p:txBody>
          <a:bodyPr/>
          <a:lstStyle/>
          <a:p>
            <a:endParaRPr lang="el-GR"/>
          </a:p>
        </p:txBody>
      </p:sp>
      <p:sp>
        <p:nvSpPr>
          <p:cNvPr id="164871" name="Line 7"/>
          <p:cNvSpPr>
            <a:spLocks noChangeShapeType="1"/>
          </p:cNvSpPr>
          <p:nvPr/>
        </p:nvSpPr>
        <p:spPr bwMode="auto">
          <a:xfrm>
            <a:off x="7008989" y="3357563"/>
            <a:ext cx="0" cy="1223962"/>
          </a:xfrm>
          <a:prstGeom prst="line">
            <a:avLst/>
          </a:prstGeom>
          <a:noFill/>
          <a:ln w="25400">
            <a:solidFill>
              <a:srgbClr val="008000"/>
            </a:solidFill>
            <a:round/>
            <a:headEnd/>
            <a:tailEnd type="triangle" w="lg" len="lg"/>
          </a:ln>
          <a:effectLst/>
        </p:spPr>
        <p:txBody>
          <a:bodyPr/>
          <a:lstStyle/>
          <a:p>
            <a:endParaRPr lang="el-GR"/>
          </a:p>
        </p:txBody>
      </p:sp>
      <p:sp>
        <p:nvSpPr>
          <p:cNvPr id="164872" name="Line 8"/>
          <p:cNvSpPr>
            <a:spLocks noChangeShapeType="1"/>
          </p:cNvSpPr>
          <p:nvPr/>
        </p:nvSpPr>
        <p:spPr bwMode="auto">
          <a:xfrm>
            <a:off x="7008989"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4873" name="Line 9"/>
          <p:cNvSpPr>
            <a:spLocks noChangeShapeType="1"/>
          </p:cNvSpPr>
          <p:nvPr/>
        </p:nvSpPr>
        <p:spPr bwMode="auto">
          <a:xfrm>
            <a:off x="4000500" y="4941889"/>
            <a:ext cx="0" cy="935037"/>
          </a:xfrm>
          <a:prstGeom prst="line">
            <a:avLst/>
          </a:prstGeom>
          <a:noFill/>
          <a:ln w="25400">
            <a:solidFill>
              <a:srgbClr val="008000"/>
            </a:solidFill>
            <a:round/>
            <a:headEnd/>
            <a:tailEnd type="triangle" w="lg" len="lg"/>
          </a:ln>
          <a:effectLst/>
        </p:spPr>
        <p:txBody>
          <a:bodyPr/>
          <a:lstStyle/>
          <a:p>
            <a:endParaRPr lang="el-GR"/>
          </a:p>
        </p:txBody>
      </p:sp>
      <p:sp>
        <p:nvSpPr>
          <p:cNvPr id="164874" name="Line 10"/>
          <p:cNvSpPr>
            <a:spLocks noChangeShapeType="1"/>
          </p:cNvSpPr>
          <p:nvPr/>
        </p:nvSpPr>
        <p:spPr bwMode="auto">
          <a:xfrm>
            <a:off x="4000500" y="3500439"/>
            <a:ext cx="0" cy="1081087"/>
          </a:xfrm>
          <a:prstGeom prst="line">
            <a:avLst/>
          </a:prstGeom>
          <a:noFill/>
          <a:ln w="25400">
            <a:solidFill>
              <a:srgbClr val="008000"/>
            </a:solidFill>
            <a:round/>
            <a:headEnd/>
            <a:tailEnd type="triangle" w="lg" len="lg"/>
          </a:ln>
          <a:effectLst/>
        </p:spPr>
        <p:txBody>
          <a:bodyPr/>
          <a:lstStyle/>
          <a:p>
            <a:endParaRPr lang="el-GR"/>
          </a:p>
        </p:txBody>
      </p:sp>
      <p:sp>
        <p:nvSpPr>
          <p:cNvPr id="164875" name="Line 11"/>
          <p:cNvSpPr>
            <a:spLocks noChangeShapeType="1"/>
          </p:cNvSpPr>
          <p:nvPr/>
        </p:nvSpPr>
        <p:spPr bwMode="auto">
          <a:xfrm>
            <a:off x="4000500"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4876" name="Line 12"/>
          <p:cNvSpPr>
            <a:spLocks noChangeShapeType="1"/>
          </p:cNvSpPr>
          <p:nvPr/>
        </p:nvSpPr>
        <p:spPr bwMode="auto">
          <a:xfrm>
            <a:off x="927100" y="4868863"/>
            <a:ext cx="0" cy="1008062"/>
          </a:xfrm>
          <a:prstGeom prst="line">
            <a:avLst/>
          </a:prstGeom>
          <a:noFill/>
          <a:ln w="25400">
            <a:solidFill>
              <a:srgbClr val="008000"/>
            </a:solidFill>
            <a:round/>
            <a:headEnd/>
            <a:tailEnd type="triangle" w="lg" len="lg"/>
          </a:ln>
          <a:effectLst/>
        </p:spPr>
        <p:txBody>
          <a:bodyPr/>
          <a:lstStyle/>
          <a:p>
            <a:endParaRPr lang="el-GR"/>
          </a:p>
        </p:txBody>
      </p:sp>
      <p:sp>
        <p:nvSpPr>
          <p:cNvPr id="164877" name="Line 13"/>
          <p:cNvSpPr>
            <a:spLocks noChangeShapeType="1"/>
          </p:cNvSpPr>
          <p:nvPr/>
        </p:nvSpPr>
        <p:spPr bwMode="auto">
          <a:xfrm>
            <a:off x="927100" y="3500438"/>
            <a:ext cx="0" cy="1079500"/>
          </a:xfrm>
          <a:prstGeom prst="line">
            <a:avLst/>
          </a:prstGeom>
          <a:noFill/>
          <a:ln w="25400">
            <a:solidFill>
              <a:srgbClr val="008000"/>
            </a:solidFill>
            <a:round/>
            <a:headEnd/>
            <a:tailEnd type="triangle" w="lg" len="lg"/>
          </a:ln>
          <a:effectLst/>
        </p:spPr>
        <p:txBody>
          <a:bodyPr/>
          <a:lstStyle/>
          <a:p>
            <a:endParaRPr lang="el-GR"/>
          </a:p>
        </p:txBody>
      </p:sp>
      <p:sp>
        <p:nvSpPr>
          <p:cNvPr id="164878" name="Line 14"/>
          <p:cNvSpPr>
            <a:spLocks noChangeShapeType="1"/>
          </p:cNvSpPr>
          <p:nvPr/>
        </p:nvSpPr>
        <p:spPr bwMode="auto">
          <a:xfrm>
            <a:off x="927100" y="2133600"/>
            <a:ext cx="0" cy="935038"/>
          </a:xfrm>
          <a:prstGeom prst="line">
            <a:avLst/>
          </a:prstGeom>
          <a:noFill/>
          <a:ln w="25400">
            <a:solidFill>
              <a:srgbClr val="008000"/>
            </a:solidFill>
            <a:round/>
            <a:headEnd/>
            <a:tailEnd type="triangle" w="lg" len="lg"/>
          </a:ln>
          <a:effectLst/>
        </p:spPr>
        <p:txBody>
          <a:bodyPr/>
          <a:lstStyle/>
          <a:p>
            <a:endParaRPr lang="el-GR"/>
          </a:p>
        </p:txBody>
      </p:sp>
      <p:sp>
        <p:nvSpPr>
          <p:cNvPr id="164879" name="Line 15"/>
          <p:cNvSpPr>
            <a:spLocks noChangeShapeType="1"/>
          </p:cNvSpPr>
          <p:nvPr/>
        </p:nvSpPr>
        <p:spPr bwMode="auto">
          <a:xfrm>
            <a:off x="927100" y="908051"/>
            <a:ext cx="0" cy="1008063"/>
          </a:xfrm>
          <a:prstGeom prst="line">
            <a:avLst/>
          </a:prstGeom>
          <a:noFill/>
          <a:ln w="25400">
            <a:solidFill>
              <a:srgbClr val="008000"/>
            </a:solidFill>
            <a:round/>
            <a:headEnd/>
            <a:tailEnd type="triangle" w="lg" len="lg"/>
          </a:ln>
          <a:effectLst/>
        </p:spPr>
        <p:txBody>
          <a:bodyPr/>
          <a:lstStyle/>
          <a:p>
            <a:endParaRPr lang="el-GR"/>
          </a:p>
        </p:txBody>
      </p:sp>
      <p:sp>
        <p:nvSpPr>
          <p:cNvPr id="164880" name="Text Box 16"/>
          <p:cNvSpPr txBox="1">
            <a:spLocks noChangeArrowheads="1"/>
          </p:cNvSpPr>
          <p:nvPr/>
        </p:nvSpPr>
        <p:spPr bwMode="auto">
          <a:xfrm>
            <a:off x="222956" y="549276"/>
            <a:ext cx="2048933"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cholesterol</a:t>
            </a:r>
            <a:endParaRPr lang="el-GR" sz="2000" b="1">
              <a:solidFill>
                <a:schemeClr val="bg1"/>
              </a:solidFill>
            </a:endParaRPr>
          </a:p>
        </p:txBody>
      </p:sp>
      <p:sp>
        <p:nvSpPr>
          <p:cNvPr id="164881" name="Rectangle 17"/>
          <p:cNvSpPr>
            <a:spLocks noChangeArrowheads="1"/>
          </p:cNvSpPr>
          <p:nvPr/>
        </p:nvSpPr>
        <p:spPr bwMode="auto">
          <a:xfrm>
            <a:off x="159456" y="1052514"/>
            <a:ext cx="2559756" cy="35877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882" name="Text Box 18"/>
          <p:cNvSpPr txBox="1">
            <a:spLocks noChangeArrowheads="1"/>
          </p:cNvSpPr>
          <p:nvPr/>
        </p:nvSpPr>
        <p:spPr bwMode="auto">
          <a:xfrm>
            <a:off x="1375834" y="2636838"/>
            <a:ext cx="3008489" cy="366712"/>
          </a:xfrm>
          <a:prstGeom prst="rect">
            <a:avLst/>
          </a:prstGeom>
          <a:solidFill>
            <a:srgbClr val="8651FD"/>
          </a:solidFill>
          <a:ln w="9525">
            <a:noFill/>
            <a:miter lim="800000"/>
            <a:headEnd/>
            <a:tailEnd/>
          </a:ln>
          <a:effectLst/>
        </p:spPr>
        <p:txBody>
          <a:bodyPr>
            <a:spAutoFit/>
          </a:bodyPr>
          <a:lstStyle/>
          <a:p>
            <a:pPr>
              <a:spcBef>
                <a:spcPct val="50000"/>
              </a:spcBef>
            </a:pPr>
            <a:endParaRPr lang="en-GB">
              <a:solidFill>
                <a:schemeClr val="bg1"/>
              </a:solidFill>
            </a:endParaRPr>
          </a:p>
        </p:txBody>
      </p:sp>
      <p:sp>
        <p:nvSpPr>
          <p:cNvPr id="164883" name="Text Box 19"/>
          <p:cNvSpPr txBox="1">
            <a:spLocks noChangeArrowheads="1"/>
          </p:cNvSpPr>
          <p:nvPr/>
        </p:nvSpPr>
        <p:spPr bwMode="auto">
          <a:xfrm>
            <a:off x="159456" y="1052513"/>
            <a:ext cx="2816578" cy="336550"/>
          </a:xfrm>
          <a:prstGeom prst="rect">
            <a:avLst/>
          </a:prstGeom>
          <a:solidFill>
            <a:srgbClr val="8651FD"/>
          </a:solidFill>
          <a:ln w="9525">
            <a:noFill/>
            <a:miter lim="800000"/>
            <a:headEnd/>
            <a:tailEnd/>
          </a:ln>
          <a:effectLst/>
        </p:spPr>
        <p:txBody>
          <a:bodyPr>
            <a:spAutoFit/>
          </a:bodyPr>
          <a:lstStyle/>
          <a:p>
            <a:pPr>
              <a:spcBef>
                <a:spcPct val="50000"/>
              </a:spcBef>
            </a:pPr>
            <a:r>
              <a:rPr lang="el-GR" sz="1600">
                <a:solidFill>
                  <a:schemeClr val="bg1"/>
                </a:solidFill>
              </a:rPr>
              <a:t>20,22 </a:t>
            </a:r>
            <a:r>
              <a:rPr lang="en-US" sz="1600">
                <a:solidFill>
                  <a:schemeClr val="bg1"/>
                </a:solidFill>
              </a:rPr>
              <a:t>desmolase</a:t>
            </a:r>
            <a:r>
              <a:rPr lang="el-GR" sz="1600">
                <a:solidFill>
                  <a:schemeClr val="bg1"/>
                </a:solidFill>
              </a:rPr>
              <a:t>(</a:t>
            </a:r>
            <a:r>
              <a:rPr lang="en-US" sz="1600">
                <a:solidFill>
                  <a:schemeClr val="bg1"/>
                </a:solidFill>
              </a:rPr>
              <a:t>P450scc)</a:t>
            </a:r>
            <a:endParaRPr lang="el-GR" sz="1600">
              <a:solidFill>
                <a:schemeClr val="bg1"/>
              </a:solidFill>
            </a:endParaRPr>
          </a:p>
        </p:txBody>
      </p:sp>
      <p:sp>
        <p:nvSpPr>
          <p:cNvPr id="164884" name="Text Box 20"/>
          <p:cNvSpPr txBox="1">
            <a:spLocks noChangeArrowheads="1"/>
          </p:cNvSpPr>
          <p:nvPr/>
        </p:nvSpPr>
        <p:spPr bwMode="auto">
          <a:xfrm>
            <a:off x="1" y="1773239"/>
            <a:ext cx="1697567" cy="707886"/>
          </a:xfrm>
          <a:prstGeom prst="rect">
            <a:avLst/>
          </a:prstGeom>
          <a:noFill/>
          <a:ln w="9525">
            <a:noFill/>
            <a:miter lim="800000"/>
            <a:headEnd/>
            <a:tailEnd/>
          </a:ln>
          <a:effectLst/>
        </p:spPr>
        <p:txBody>
          <a:bodyPr>
            <a:spAutoFit/>
          </a:bodyPr>
          <a:lstStyle/>
          <a:p>
            <a:pPr algn="ctr">
              <a:spcBef>
                <a:spcPct val="50000"/>
              </a:spcBef>
            </a:pPr>
            <a:r>
              <a:rPr lang="en-US" sz="2000">
                <a:solidFill>
                  <a:schemeClr val="bg1"/>
                </a:solidFill>
              </a:rPr>
              <a:t>pregnenolone</a:t>
            </a:r>
            <a:endParaRPr lang="el-GR" sz="2000">
              <a:solidFill>
                <a:schemeClr val="bg1"/>
              </a:solidFill>
            </a:endParaRPr>
          </a:p>
        </p:txBody>
      </p:sp>
      <p:sp>
        <p:nvSpPr>
          <p:cNvPr id="164885" name="Rectangle 21"/>
          <p:cNvSpPr>
            <a:spLocks noChangeArrowheads="1"/>
          </p:cNvSpPr>
          <p:nvPr/>
        </p:nvSpPr>
        <p:spPr bwMode="auto">
          <a:xfrm>
            <a:off x="0" y="2349501"/>
            <a:ext cx="7745589" cy="35877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886" name="Text Box 22"/>
          <p:cNvSpPr txBox="1">
            <a:spLocks noChangeArrowheads="1"/>
          </p:cNvSpPr>
          <p:nvPr/>
        </p:nvSpPr>
        <p:spPr bwMode="auto">
          <a:xfrm>
            <a:off x="0" y="3068639"/>
            <a:ext cx="1888067" cy="396875"/>
          </a:xfrm>
          <a:prstGeom prst="rect">
            <a:avLst/>
          </a:prstGeom>
          <a:noFill/>
          <a:ln w="9525">
            <a:noFill/>
            <a:miter lim="800000"/>
            <a:headEnd/>
            <a:tailEnd/>
          </a:ln>
          <a:effectLst/>
        </p:spPr>
        <p:txBody>
          <a:bodyPr>
            <a:spAutoFit/>
          </a:bodyPr>
          <a:lstStyle/>
          <a:p>
            <a:pPr algn="ctr">
              <a:spcBef>
                <a:spcPct val="50000"/>
              </a:spcBef>
            </a:pPr>
            <a:r>
              <a:rPr lang="en-US" sz="2000">
                <a:solidFill>
                  <a:schemeClr val="bg1"/>
                </a:solidFill>
              </a:rPr>
              <a:t>progesterone</a:t>
            </a:r>
            <a:endParaRPr lang="el-GR" sz="2000">
              <a:solidFill>
                <a:schemeClr val="bg1"/>
              </a:solidFill>
            </a:endParaRPr>
          </a:p>
        </p:txBody>
      </p:sp>
      <p:sp>
        <p:nvSpPr>
          <p:cNvPr id="164887" name="Rectangle 23"/>
          <p:cNvSpPr>
            <a:spLocks noChangeArrowheads="1"/>
          </p:cNvSpPr>
          <p:nvPr/>
        </p:nvSpPr>
        <p:spPr bwMode="auto">
          <a:xfrm>
            <a:off x="287867" y="3789363"/>
            <a:ext cx="4673600" cy="3603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888" name="Text Box 24"/>
          <p:cNvSpPr txBox="1">
            <a:spLocks noChangeArrowheads="1"/>
          </p:cNvSpPr>
          <p:nvPr/>
        </p:nvSpPr>
        <p:spPr bwMode="auto">
          <a:xfrm>
            <a:off x="159456" y="4508501"/>
            <a:ext cx="3263900"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deoxycorticosterone</a:t>
            </a:r>
            <a:endParaRPr lang="el-GR" sz="2000">
              <a:solidFill>
                <a:schemeClr val="bg1"/>
              </a:solidFill>
            </a:endParaRPr>
          </a:p>
        </p:txBody>
      </p:sp>
      <p:sp>
        <p:nvSpPr>
          <p:cNvPr id="164889" name="Rectangle 25"/>
          <p:cNvSpPr>
            <a:spLocks noChangeArrowheads="1"/>
          </p:cNvSpPr>
          <p:nvPr/>
        </p:nvSpPr>
        <p:spPr bwMode="auto">
          <a:xfrm>
            <a:off x="287867" y="5084763"/>
            <a:ext cx="4800600" cy="3603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890" name="Text Box 26"/>
          <p:cNvSpPr txBox="1">
            <a:spLocks noChangeArrowheads="1"/>
          </p:cNvSpPr>
          <p:nvPr/>
        </p:nvSpPr>
        <p:spPr bwMode="auto">
          <a:xfrm>
            <a:off x="222956" y="5805489"/>
            <a:ext cx="2367844"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corticosterone</a:t>
            </a:r>
            <a:endParaRPr lang="el-GR" sz="2000">
              <a:solidFill>
                <a:schemeClr val="bg1"/>
              </a:solidFill>
            </a:endParaRPr>
          </a:p>
        </p:txBody>
      </p:sp>
      <p:sp>
        <p:nvSpPr>
          <p:cNvPr id="164891" name="Text Box 27"/>
          <p:cNvSpPr txBox="1">
            <a:spLocks noChangeArrowheads="1"/>
          </p:cNvSpPr>
          <p:nvPr/>
        </p:nvSpPr>
        <p:spPr bwMode="auto">
          <a:xfrm>
            <a:off x="222956" y="6461126"/>
            <a:ext cx="2048933"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aldosterone</a:t>
            </a:r>
            <a:endParaRPr lang="el-GR" sz="2000" b="1">
              <a:solidFill>
                <a:schemeClr val="bg1"/>
              </a:solidFill>
            </a:endParaRPr>
          </a:p>
        </p:txBody>
      </p:sp>
      <p:sp>
        <p:nvSpPr>
          <p:cNvPr id="164892" name="Text Box 28"/>
          <p:cNvSpPr txBox="1">
            <a:spLocks noChangeArrowheads="1"/>
          </p:cNvSpPr>
          <p:nvPr/>
        </p:nvSpPr>
        <p:spPr bwMode="auto">
          <a:xfrm>
            <a:off x="2912534" y="1773239"/>
            <a:ext cx="2753078" cy="396875"/>
          </a:xfrm>
          <a:prstGeom prst="rect">
            <a:avLst/>
          </a:prstGeom>
          <a:noFill/>
          <a:ln w="9525">
            <a:noFill/>
            <a:miter lim="800000"/>
            <a:headEnd/>
            <a:tailEnd/>
          </a:ln>
          <a:effectLst/>
        </p:spPr>
        <p:txBody>
          <a:bodyPr>
            <a:spAutoFit/>
          </a:bodyPr>
          <a:lstStyle/>
          <a:p>
            <a:pPr>
              <a:spcBef>
                <a:spcPct val="50000"/>
              </a:spcBef>
            </a:pPr>
            <a:r>
              <a:rPr lang="el-GR" sz="2000">
                <a:solidFill>
                  <a:schemeClr val="bg1"/>
                </a:solidFill>
              </a:rPr>
              <a:t>17-</a:t>
            </a:r>
            <a:r>
              <a:rPr lang="en-US" sz="2000">
                <a:solidFill>
                  <a:schemeClr val="bg1"/>
                </a:solidFill>
              </a:rPr>
              <a:t>OH-pregnenolone</a:t>
            </a:r>
            <a:endParaRPr lang="el-GR" sz="2000">
              <a:solidFill>
                <a:schemeClr val="bg1"/>
              </a:solidFill>
            </a:endParaRPr>
          </a:p>
        </p:txBody>
      </p:sp>
      <p:sp>
        <p:nvSpPr>
          <p:cNvPr id="164893" name="Text Box 29"/>
          <p:cNvSpPr txBox="1">
            <a:spLocks noChangeArrowheads="1"/>
          </p:cNvSpPr>
          <p:nvPr/>
        </p:nvSpPr>
        <p:spPr bwMode="auto">
          <a:xfrm>
            <a:off x="6623756" y="1773239"/>
            <a:ext cx="1344789"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DHEAS</a:t>
            </a:r>
            <a:endParaRPr lang="el-GR" sz="2000">
              <a:solidFill>
                <a:schemeClr val="bg1"/>
              </a:solidFill>
            </a:endParaRPr>
          </a:p>
        </p:txBody>
      </p:sp>
      <p:sp>
        <p:nvSpPr>
          <p:cNvPr id="164894" name="Rectangle 30"/>
          <p:cNvSpPr>
            <a:spLocks noChangeArrowheads="1"/>
          </p:cNvSpPr>
          <p:nvPr/>
        </p:nvSpPr>
        <p:spPr bwMode="auto">
          <a:xfrm>
            <a:off x="1631245" y="1484313"/>
            <a:ext cx="1152878" cy="7921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895" name="Rectangle 31"/>
          <p:cNvSpPr>
            <a:spLocks noChangeArrowheads="1"/>
          </p:cNvSpPr>
          <p:nvPr/>
        </p:nvSpPr>
        <p:spPr bwMode="auto">
          <a:xfrm>
            <a:off x="5343879" y="1412875"/>
            <a:ext cx="1152877" cy="863600"/>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896" name="Rectangle 32"/>
          <p:cNvSpPr>
            <a:spLocks noChangeArrowheads="1"/>
          </p:cNvSpPr>
          <p:nvPr/>
        </p:nvSpPr>
        <p:spPr bwMode="auto">
          <a:xfrm>
            <a:off x="1759657" y="2852738"/>
            <a:ext cx="960966" cy="792162"/>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897" name="Rectangle 33"/>
          <p:cNvSpPr>
            <a:spLocks noChangeArrowheads="1"/>
          </p:cNvSpPr>
          <p:nvPr/>
        </p:nvSpPr>
        <p:spPr bwMode="auto">
          <a:xfrm>
            <a:off x="5215467" y="2781300"/>
            <a:ext cx="1089378" cy="863600"/>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898" name="Text Box 34"/>
          <p:cNvSpPr txBox="1">
            <a:spLocks noChangeArrowheads="1"/>
          </p:cNvSpPr>
          <p:nvPr/>
        </p:nvSpPr>
        <p:spPr bwMode="auto">
          <a:xfrm>
            <a:off x="2847622" y="3068639"/>
            <a:ext cx="2496256" cy="707886"/>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17-</a:t>
            </a:r>
            <a:r>
              <a:rPr lang="el-GR" sz="2000">
                <a:solidFill>
                  <a:schemeClr val="bg1"/>
                </a:solidFill>
              </a:rPr>
              <a:t>ΟΗ-</a:t>
            </a:r>
            <a:r>
              <a:rPr lang="en-US" sz="2000">
                <a:solidFill>
                  <a:schemeClr val="bg1"/>
                </a:solidFill>
              </a:rPr>
              <a:t>progesterone</a:t>
            </a:r>
            <a:endParaRPr lang="el-GR" sz="2000">
              <a:solidFill>
                <a:schemeClr val="bg1"/>
              </a:solidFill>
            </a:endParaRPr>
          </a:p>
        </p:txBody>
      </p:sp>
      <p:sp>
        <p:nvSpPr>
          <p:cNvPr id="164899" name="Text Box 35"/>
          <p:cNvSpPr txBox="1">
            <a:spLocks noChangeArrowheads="1"/>
          </p:cNvSpPr>
          <p:nvPr/>
        </p:nvSpPr>
        <p:spPr bwMode="auto">
          <a:xfrm>
            <a:off x="3104444" y="4508501"/>
            <a:ext cx="2112434" cy="396875"/>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11-deoxycortisol</a:t>
            </a:r>
            <a:endParaRPr lang="el-GR" sz="2000">
              <a:solidFill>
                <a:schemeClr val="bg1"/>
              </a:solidFill>
            </a:endParaRPr>
          </a:p>
        </p:txBody>
      </p:sp>
      <p:sp>
        <p:nvSpPr>
          <p:cNvPr id="164900" name="Text Box 36"/>
          <p:cNvSpPr txBox="1">
            <a:spLocks noChangeArrowheads="1"/>
          </p:cNvSpPr>
          <p:nvPr/>
        </p:nvSpPr>
        <p:spPr bwMode="auto">
          <a:xfrm>
            <a:off x="3359857" y="5805489"/>
            <a:ext cx="1792111"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cortisol</a:t>
            </a:r>
            <a:endParaRPr lang="el-GR" sz="2000" b="1">
              <a:solidFill>
                <a:schemeClr val="bg1"/>
              </a:solidFill>
            </a:endParaRPr>
          </a:p>
        </p:txBody>
      </p:sp>
      <p:sp>
        <p:nvSpPr>
          <p:cNvPr id="164901" name="Text Box 37"/>
          <p:cNvSpPr txBox="1">
            <a:spLocks noChangeArrowheads="1"/>
          </p:cNvSpPr>
          <p:nvPr/>
        </p:nvSpPr>
        <p:spPr bwMode="auto">
          <a:xfrm>
            <a:off x="6368345" y="3068638"/>
            <a:ext cx="1984022" cy="677108"/>
          </a:xfrm>
          <a:prstGeom prst="rect">
            <a:avLst/>
          </a:prstGeom>
          <a:noFill/>
          <a:ln w="9525">
            <a:noFill/>
            <a:miter lim="800000"/>
            <a:headEnd/>
            <a:tailEnd/>
          </a:ln>
          <a:effectLst/>
        </p:spPr>
        <p:txBody>
          <a:bodyPr>
            <a:spAutoFit/>
          </a:bodyPr>
          <a:lstStyle/>
          <a:p>
            <a:pPr>
              <a:spcBef>
                <a:spcPct val="50000"/>
              </a:spcBef>
            </a:pPr>
            <a:r>
              <a:rPr lang="en-US" sz="1900">
                <a:solidFill>
                  <a:schemeClr val="bg1"/>
                </a:solidFill>
              </a:rPr>
              <a:t>androstenedione</a:t>
            </a:r>
            <a:endParaRPr lang="el-GR" sz="1900">
              <a:solidFill>
                <a:schemeClr val="bg1"/>
              </a:solidFill>
            </a:endParaRPr>
          </a:p>
        </p:txBody>
      </p:sp>
      <p:sp>
        <p:nvSpPr>
          <p:cNvPr id="164902" name="Rectangle 38"/>
          <p:cNvSpPr>
            <a:spLocks noChangeArrowheads="1"/>
          </p:cNvSpPr>
          <p:nvPr/>
        </p:nvSpPr>
        <p:spPr bwMode="auto">
          <a:xfrm>
            <a:off x="5727701" y="3789364"/>
            <a:ext cx="2240844" cy="504825"/>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903" name="Text Box 39"/>
          <p:cNvSpPr txBox="1">
            <a:spLocks noChangeArrowheads="1"/>
          </p:cNvSpPr>
          <p:nvPr/>
        </p:nvSpPr>
        <p:spPr bwMode="auto">
          <a:xfrm>
            <a:off x="6112933" y="4508501"/>
            <a:ext cx="1823156" cy="3968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testosterone</a:t>
            </a:r>
            <a:endParaRPr lang="el-GR" sz="2000" b="1">
              <a:solidFill>
                <a:schemeClr val="bg1"/>
              </a:solidFill>
            </a:endParaRPr>
          </a:p>
        </p:txBody>
      </p:sp>
      <p:sp>
        <p:nvSpPr>
          <p:cNvPr id="164904" name="Rectangle 40"/>
          <p:cNvSpPr>
            <a:spLocks noChangeArrowheads="1"/>
          </p:cNvSpPr>
          <p:nvPr/>
        </p:nvSpPr>
        <p:spPr bwMode="auto">
          <a:xfrm>
            <a:off x="6048022" y="5013326"/>
            <a:ext cx="1920523" cy="360363"/>
          </a:xfrm>
          <a:prstGeom prst="rect">
            <a:avLst/>
          </a:prstGeom>
          <a:solidFill>
            <a:srgbClr val="8651FD"/>
          </a:solidFill>
          <a:ln w="25400">
            <a:solidFill>
              <a:srgbClr val="008000"/>
            </a:solidFill>
            <a:miter lim="800000"/>
            <a:headEnd/>
            <a:tailEnd/>
          </a:ln>
          <a:effectLst/>
        </p:spPr>
        <p:txBody>
          <a:bodyPr wrap="none" anchor="ctr"/>
          <a:lstStyle/>
          <a:p>
            <a:endParaRPr lang="el-GR"/>
          </a:p>
        </p:txBody>
      </p:sp>
      <p:sp>
        <p:nvSpPr>
          <p:cNvPr id="164905" name="Text Box 41"/>
          <p:cNvSpPr txBox="1">
            <a:spLocks noChangeArrowheads="1"/>
          </p:cNvSpPr>
          <p:nvPr/>
        </p:nvSpPr>
        <p:spPr bwMode="auto">
          <a:xfrm>
            <a:off x="5919612" y="5805489"/>
            <a:ext cx="2400300" cy="707886"/>
          </a:xfrm>
          <a:prstGeom prst="rect">
            <a:avLst/>
          </a:prstGeom>
          <a:noFill/>
          <a:ln w="9525">
            <a:noFill/>
            <a:miter lim="800000"/>
            <a:headEnd/>
            <a:tailEnd/>
          </a:ln>
          <a:effectLst/>
        </p:spPr>
        <p:txBody>
          <a:bodyPr>
            <a:spAutoFit/>
          </a:bodyPr>
          <a:lstStyle/>
          <a:p>
            <a:pPr>
              <a:spcBef>
                <a:spcPct val="50000"/>
              </a:spcBef>
            </a:pPr>
            <a:r>
              <a:rPr lang="en-US" sz="2000">
                <a:solidFill>
                  <a:schemeClr val="bg1"/>
                </a:solidFill>
              </a:rPr>
              <a:t>dihydrotestosterone</a:t>
            </a:r>
            <a:endParaRPr lang="el-GR" sz="2000">
              <a:solidFill>
                <a:schemeClr val="bg1"/>
              </a:solidFill>
            </a:endParaRPr>
          </a:p>
        </p:txBody>
      </p:sp>
      <p:sp>
        <p:nvSpPr>
          <p:cNvPr id="164906" name="Text Box 42"/>
          <p:cNvSpPr txBox="1">
            <a:spLocks noChangeArrowheads="1"/>
          </p:cNvSpPr>
          <p:nvPr/>
        </p:nvSpPr>
        <p:spPr bwMode="auto">
          <a:xfrm>
            <a:off x="287867" y="5084763"/>
            <a:ext cx="4735689" cy="366712"/>
          </a:xfrm>
          <a:prstGeom prst="rect">
            <a:avLst/>
          </a:prstGeom>
          <a:solidFill>
            <a:srgbClr val="8651FD"/>
          </a:solidFill>
          <a:ln w="9525">
            <a:noFill/>
            <a:miter lim="800000"/>
            <a:headEnd/>
            <a:tailEnd/>
          </a:ln>
          <a:effectLst/>
        </p:spPr>
        <p:txBody>
          <a:bodyPr>
            <a:spAutoFit/>
          </a:bodyPr>
          <a:lstStyle/>
          <a:p>
            <a:pPr algn="ctr">
              <a:spcBef>
                <a:spcPct val="50000"/>
              </a:spcBef>
            </a:pPr>
            <a:r>
              <a:rPr lang="el-GR">
                <a:solidFill>
                  <a:schemeClr val="bg1"/>
                </a:solidFill>
              </a:rPr>
              <a:t>11β-</a:t>
            </a:r>
            <a:r>
              <a:rPr lang="en-US">
                <a:solidFill>
                  <a:schemeClr val="bg1"/>
                </a:solidFill>
              </a:rPr>
              <a:t>hydroxylase</a:t>
            </a:r>
            <a:endParaRPr lang="el-GR">
              <a:solidFill>
                <a:schemeClr val="bg1"/>
              </a:solidFill>
            </a:endParaRPr>
          </a:p>
        </p:txBody>
      </p:sp>
      <p:sp>
        <p:nvSpPr>
          <p:cNvPr id="164907" name="Text Box 43"/>
          <p:cNvSpPr txBox="1">
            <a:spLocks noChangeArrowheads="1"/>
          </p:cNvSpPr>
          <p:nvPr/>
        </p:nvSpPr>
        <p:spPr bwMode="auto">
          <a:xfrm>
            <a:off x="287867" y="3789363"/>
            <a:ext cx="4608689" cy="366712"/>
          </a:xfrm>
          <a:prstGeom prst="rect">
            <a:avLst/>
          </a:prstGeom>
          <a:solidFill>
            <a:srgbClr val="8651FD"/>
          </a:solidFill>
          <a:ln w="9525">
            <a:noFill/>
            <a:miter lim="800000"/>
            <a:headEnd/>
            <a:tailEnd/>
          </a:ln>
          <a:effectLst/>
        </p:spPr>
        <p:txBody>
          <a:bodyPr>
            <a:spAutoFit/>
          </a:bodyPr>
          <a:lstStyle/>
          <a:p>
            <a:pPr algn="ctr">
              <a:spcBef>
                <a:spcPct val="50000"/>
              </a:spcBef>
            </a:pPr>
            <a:r>
              <a:rPr lang="el-GR">
                <a:solidFill>
                  <a:schemeClr val="bg1"/>
                </a:solidFill>
              </a:rPr>
              <a:t>21-</a:t>
            </a:r>
            <a:r>
              <a:rPr lang="en-US">
                <a:solidFill>
                  <a:schemeClr val="bg1"/>
                </a:solidFill>
              </a:rPr>
              <a:t>hydroxylase</a:t>
            </a:r>
            <a:endParaRPr lang="el-GR">
              <a:solidFill>
                <a:schemeClr val="bg1"/>
              </a:solidFill>
            </a:endParaRPr>
          </a:p>
        </p:txBody>
      </p:sp>
      <p:sp>
        <p:nvSpPr>
          <p:cNvPr id="164908" name="Text Box 44"/>
          <p:cNvSpPr txBox="1">
            <a:spLocks noChangeArrowheads="1"/>
          </p:cNvSpPr>
          <p:nvPr/>
        </p:nvSpPr>
        <p:spPr bwMode="auto">
          <a:xfrm>
            <a:off x="6048022" y="5013326"/>
            <a:ext cx="1824567" cy="366713"/>
          </a:xfrm>
          <a:prstGeom prst="rect">
            <a:avLst/>
          </a:prstGeom>
          <a:solidFill>
            <a:srgbClr val="8651FD"/>
          </a:solidFill>
          <a:ln w="9525">
            <a:noFill/>
            <a:miter lim="800000"/>
            <a:headEnd/>
            <a:tailEnd/>
          </a:ln>
          <a:effectLst/>
        </p:spPr>
        <p:txBody>
          <a:bodyPr>
            <a:spAutoFit/>
          </a:bodyPr>
          <a:lstStyle/>
          <a:p>
            <a:pPr algn="ctr">
              <a:spcBef>
                <a:spcPct val="50000"/>
              </a:spcBef>
            </a:pPr>
            <a:r>
              <a:rPr lang="el-GR">
                <a:solidFill>
                  <a:schemeClr val="bg1"/>
                </a:solidFill>
              </a:rPr>
              <a:t>5-α-</a:t>
            </a:r>
            <a:r>
              <a:rPr lang="en-US">
                <a:solidFill>
                  <a:schemeClr val="bg1"/>
                </a:solidFill>
              </a:rPr>
              <a:t>reductase</a:t>
            </a:r>
            <a:endParaRPr lang="el-GR">
              <a:solidFill>
                <a:schemeClr val="bg1"/>
              </a:solidFill>
            </a:endParaRPr>
          </a:p>
        </p:txBody>
      </p:sp>
      <p:sp>
        <p:nvSpPr>
          <p:cNvPr id="164909" name="Text Box 45"/>
          <p:cNvSpPr txBox="1">
            <a:spLocks noChangeArrowheads="1"/>
          </p:cNvSpPr>
          <p:nvPr/>
        </p:nvSpPr>
        <p:spPr bwMode="auto">
          <a:xfrm>
            <a:off x="5664200" y="3789364"/>
            <a:ext cx="2304345" cy="581025"/>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a:t>
            </a:r>
            <a:r>
              <a:rPr lang="el-GR" sz="1600">
                <a:solidFill>
                  <a:schemeClr val="bg1"/>
                </a:solidFill>
              </a:rPr>
              <a:t>β-ΟΗ-</a:t>
            </a:r>
            <a:r>
              <a:rPr lang="en-US" sz="1600">
                <a:solidFill>
                  <a:schemeClr val="bg1"/>
                </a:solidFill>
              </a:rPr>
              <a:t>Steroid dehydrogenase</a:t>
            </a:r>
            <a:endParaRPr lang="el-GR" sz="1600">
              <a:solidFill>
                <a:schemeClr val="bg1"/>
              </a:solidFill>
            </a:endParaRPr>
          </a:p>
        </p:txBody>
      </p:sp>
      <p:sp>
        <p:nvSpPr>
          <p:cNvPr id="164910" name="Text Box 46"/>
          <p:cNvSpPr txBox="1">
            <a:spLocks noChangeArrowheads="1"/>
          </p:cNvSpPr>
          <p:nvPr/>
        </p:nvSpPr>
        <p:spPr bwMode="auto">
          <a:xfrm>
            <a:off x="1823155" y="1557338"/>
            <a:ext cx="1089378" cy="366712"/>
          </a:xfrm>
          <a:prstGeom prst="rect">
            <a:avLst/>
          </a:prstGeom>
          <a:solidFill>
            <a:srgbClr val="8651FD"/>
          </a:solidFill>
          <a:ln w="9525">
            <a:noFill/>
            <a:miter lim="800000"/>
            <a:headEnd/>
            <a:tailEnd/>
          </a:ln>
          <a:effectLst/>
        </p:spPr>
        <p:txBody>
          <a:bodyPr>
            <a:spAutoFit/>
          </a:bodyPr>
          <a:lstStyle/>
          <a:p>
            <a:pPr>
              <a:spcBef>
                <a:spcPct val="50000"/>
              </a:spcBef>
            </a:pPr>
            <a:endParaRPr lang="en-GB">
              <a:solidFill>
                <a:schemeClr val="bg1"/>
              </a:solidFill>
            </a:endParaRPr>
          </a:p>
        </p:txBody>
      </p:sp>
      <p:sp>
        <p:nvSpPr>
          <p:cNvPr id="164911" name="Text Box 47"/>
          <p:cNvSpPr txBox="1">
            <a:spLocks noChangeArrowheads="1"/>
          </p:cNvSpPr>
          <p:nvPr/>
        </p:nvSpPr>
        <p:spPr bwMode="auto">
          <a:xfrm>
            <a:off x="1567745" y="1484313"/>
            <a:ext cx="1281289" cy="825500"/>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17-α </a:t>
            </a:r>
            <a:r>
              <a:rPr lang="en-US" sz="1600">
                <a:solidFill>
                  <a:schemeClr val="bg1"/>
                </a:solidFill>
              </a:rPr>
              <a:t>hydroxylase</a:t>
            </a:r>
            <a:r>
              <a:rPr lang="el-GR" sz="1600">
                <a:solidFill>
                  <a:schemeClr val="bg1"/>
                </a:solidFill>
              </a:rPr>
              <a:t> </a:t>
            </a:r>
            <a:r>
              <a:rPr lang="en-US" sz="1600">
                <a:solidFill>
                  <a:schemeClr val="bg1"/>
                </a:solidFill>
              </a:rPr>
              <a:t>(</a:t>
            </a:r>
            <a:r>
              <a:rPr lang="el-GR" sz="1600">
                <a:solidFill>
                  <a:schemeClr val="bg1"/>
                </a:solidFill>
              </a:rPr>
              <a:t>Ρ450</a:t>
            </a:r>
            <a:r>
              <a:rPr lang="en-US" sz="1600">
                <a:solidFill>
                  <a:schemeClr val="bg1"/>
                </a:solidFill>
              </a:rPr>
              <a:t>c17)</a:t>
            </a:r>
            <a:endParaRPr lang="el-GR" sz="1600">
              <a:solidFill>
                <a:schemeClr val="bg1"/>
              </a:solidFill>
            </a:endParaRPr>
          </a:p>
        </p:txBody>
      </p:sp>
      <p:sp>
        <p:nvSpPr>
          <p:cNvPr id="164912" name="Text Box 48"/>
          <p:cNvSpPr txBox="1">
            <a:spLocks noChangeArrowheads="1"/>
          </p:cNvSpPr>
          <p:nvPr/>
        </p:nvSpPr>
        <p:spPr bwMode="auto">
          <a:xfrm>
            <a:off x="5343879" y="1484314"/>
            <a:ext cx="1214966" cy="830997"/>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17,20 lyase</a:t>
            </a:r>
            <a:r>
              <a:rPr lang="el-GR" sz="1600">
                <a:solidFill>
                  <a:schemeClr val="bg1"/>
                </a:solidFill>
              </a:rPr>
              <a:t> </a:t>
            </a:r>
            <a:r>
              <a:rPr lang="en-US" sz="1600">
                <a:solidFill>
                  <a:schemeClr val="bg1"/>
                </a:solidFill>
              </a:rPr>
              <a:t>(P450c17)</a:t>
            </a:r>
            <a:endParaRPr lang="el-GR" sz="1600">
              <a:solidFill>
                <a:schemeClr val="bg1"/>
              </a:solidFill>
            </a:endParaRPr>
          </a:p>
        </p:txBody>
      </p:sp>
      <p:sp>
        <p:nvSpPr>
          <p:cNvPr id="164913" name="Text Box 49"/>
          <p:cNvSpPr txBox="1">
            <a:spLocks noChangeArrowheads="1"/>
          </p:cNvSpPr>
          <p:nvPr/>
        </p:nvSpPr>
        <p:spPr bwMode="auto">
          <a:xfrm>
            <a:off x="1567746" y="2852738"/>
            <a:ext cx="1344788" cy="825500"/>
          </a:xfrm>
          <a:prstGeom prst="rect">
            <a:avLst/>
          </a:prstGeom>
          <a:solidFill>
            <a:srgbClr val="8651FD"/>
          </a:solidFill>
          <a:ln w="9525">
            <a:noFill/>
            <a:miter lim="800000"/>
            <a:headEnd/>
            <a:tailEnd/>
          </a:ln>
          <a:effectLst/>
        </p:spPr>
        <p:txBody>
          <a:bodyPr>
            <a:spAutoFit/>
          </a:bodyPr>
          <a:lstStyle/>
          <a:p>
            <a:pPr algn="ctr">
              <a:spcBef>
                <a:spcPct val="50000"/>
              </a:spcBef>
            </a:pPr>
            <a:r>
              <a:rPr lang="el-GR" sz="1600">
                <a:solidFill>
                  <a:schemeClr val="bg1"/>
                </a:solidFill>
              </a:rPr>
              <a:t>17-α </a:t>
            </a:r>
            <a:r>
              <a:rPr lang="en-US" sz="1400">
                <a:solidFill>
                  <a:schemeClr val="bg1"/>
                </a:solidFill>
              </a:rPr>
              <a:t>hydroxylase</a:t>
            </a:r>
            <a:r>
              <a:rPr lang="el-GR" sz="1600">
                <a:solidFill>
                  <a:schemeClr val="bg1"/>
                </a:solidFill>
              </a:rPr>
              <a:t> </a:t>
            </a:r>
            <a:r>
              <a:rPr lang="en-US" sz="1600">
                <a:solidFill>
                  <a:schemeClr val="bg1"/>
                </a:solidFill>
              </a:rPr>
              <a:t>(</a:t>
            </a:r>
            <a:r>
              <a:rPr lang="el-GR" sz="1600">
                <a:solidFill>
                  <a:schemeClr val="bg1"/>
                </a:solidFill>
              </a:rPr>
              <a:t>Ρ450</a:t>
            </a:r>
            <a:r>
              <a:rPr lang="en-US" sz="1600">
                <a:solidFill>
                  <a:schemeClr val="bg1"/>
                </a:solidFill>
              </a:rPr>
              <a:t>c17)</a:t>
            </a:r>
            <a:endParaRPr lang="el-GR" sz="1600">
              <a:solidFill>
                <a:schemeClr val="bg1"/>
              </a:solidFill>
            </a:endParaRPr>
          </a:p>
        </p:txBody>
      </p:sp>
      <p:sp>
        <p:nvSpPr>
          <p:cNvPr id="164914" name="Text Box 50"/>
          <p:cNvSpPr txBox="1">
            <a:spLocks noChangeArrowheads="1"/>
          </p:cNvSpPr>
          <p:nvPr/>
        </p:nvSpPr>
        <p:spPr bwMode="auto">
          <a:xfrm>
            <a:off x="5215467" y="2852739"/>
            <a:ext cx="1089378" cy="1077218"/>
          </a:xfrm>
          <a:prstGeom prst="rect">
            <a:avLst/>
          </a:prstGeom>
          <a:solidFill>
            <a:srgbClr val="8651FD"/>
          </a:solidFill>
          <a:ln w="9525">
            <a:noFill/>
            <a:miter lim="800000"/>
            <a:headEnd/>
            <a:tailEnd/>
          </a:ln>
          <a:effectLst/>
        </p:spPr>
        <p:txBody>
          <a:bodyPr>
            <a:spAutoFit/>
          </a:bodyPr>
          <a:lstStyle/>
          <a:p>
            <a:pPr algn="ctr">
              <a:spcBef>
                <a:spcPct val="50000"/>
              </a:spcBef>
            </a:pPr>
            <a:r>
              <a:rPr lang="en-US" sz="1600">
                <a:solidFill>
                  <a:schemeClr val="bg1"/>
                </a:solidFill>
              </a:rPr>
              <a:t>17,20 lyase</a:t>
            </a:r>
            <a:r>
              <a:rPr lang="el-GR" sz="1600">
                <a:solidFill>
                  <a:schemeClr val="bg1"/>
                </a:solidFill>
              </a:rPr>
              <a:t> </a:t>
            </a:r>
            <a:r>
              <a:rPr lang="en-US" sz="1600">
                <a:solidFill>
                  <a:schemeClr val="bg1"/>
                </a:solidFill>
              </a:rPr>
              <a:t>(P450c17)</a:t>
            </a:r>
            <a:endParaRPr lang="el-GR" sz="1600">
              <a:solidFill>
                <a:schemeClr val="bg1"/>
              </a:solidFill>
            </a:endParaRPr>
          </a:p>
        </p:txBody>
      </p:sp>
      <p:sp>
        <p:nvSpPr>
          <p:cNvPr id="164915" name="Text Box 51"/>
          <p:cNvSpPr txBox="1">
            <a:spLocks noChangeArrowheads="1"/>
          </p:cNvSpPr>
          <p:nvPr/>
        </p:nvSpPr>
        <p:spPr bwMode="auto">
          <a:xfrm>
            <a:off x="222956" y="2349501"/>
            <a:ext cx="7682089" cy="366713"/>
          </a:xfrm>
          <a:prstGeom prst="rect">
            <a:avLst/>
          </a:prstGeom>
          <a:solidFill>
            <a:srgbClr val="8651FD"/>
          </a:solidFill>
          <a:ln w="9525">
            <a:noFill/>
            <a:miter lim="800000"/>
            <a:headEnd/>
            <a:tailEnd/>
          </a:ln>
          <a:effectLst/>
        </p:spPr>
        <p:txBody>
          <a:bodyPr>
            <a:spAutoFit/>
          </a:bodyPr>
          <a:lstStyle/>
          <a:p>
            <a:pPr algn="ctr">
              <a:spcBef>
                <a:spcPct val="50000"/>
              </a:spcBef>
            </a:pPr>
            <a:r>
              <a:rPr lang="en-US">
                <a:solidFill>
                  <a:schemeClr val="bg1"/>
                </a:solidFill>
              </a:rPr>
              <a:t>3-</a:t>
            </a:r>
            <a:r>
              <a:rPr lang="el-GR">
                <a:solidFill>
                  <a:schemeClr val="bg1"/>
                </a:solidFill>
              </a:rPr>
              <a:t>β-</a:t>
            </a:r>
            <a:r>
              <a:rPr lang="en-US">
                <a:solidFill>
                  <a:schemeClr val="bg1"/>
                </a:solidFill>
              </a:rPr>
              <a:t>OH-dehydrogenase</a:t>
            </a:r>
            <a:endParaRPr lang="el-GR">
              <a:solidFill>
                <a:schemeClr val="bg1"/>
              </a:solidFill>
            </a:endParaRPr>
          </a:p>
        </p:txBody>
      </p:sp>
      <p:sp>
        <p:nvSpPr>
          <p:cNvPr id="164916" name="Line 52"/>
          <p:cNvSpPr>
            <a:spLocks noChangeShapeType="1"/>
          </p:cNvSpPr>
          <p:nvPr/>
        </p:nvSpPr>
        <p:spPr bwMode="auto">
          <a:xfrm>
            <a:off x="927100" y="6165850"/>
            <a:ext cx="0" cy="431800"/>
          </a:xfrm>
          <a:prstGeom prst="line">
            <a:avLst/>
          </a:prstGeom>
          <a:noFill/>
          <a:ln w="25400">
            <a:solidFill>
              <a:srgbClr val="008000"/>
            </a:solidFill>
            <a:round/>
            <a:headEnd/>
            <a:tailEnd type="triangle" w="lg" len="lg"/>
          </a:ln>
          <a:effectLst/>
        </p:spPr>
        <p:txBody>
          <a:bodyPr/>
          <a:lstStyle/>
          <a:p>
            <a:endParaRPr lang="el-GR"/>
          </a:p>
        </p:txBody>
      </p:sp>
      <p:sp>
        <p:nvSpPr>
          <p:cNvPr id="164917" name="Line 53"/>
          <p:cNvSpPr>
            <a:spLocks noChangeShapeType="1"/>
          </p:cNvSpPr>
          <p:nvPr/>
        </p:nvSpPr>
        <p:spPr bwMode="auto">
          <a:xfrm>
            <a:off x="2143478" y="6021388"/>
            <a:ext cx="1087966" cy="0"/>
          </a:xfrm>
          <a:prstGeom prst="line">
            <a:avLst/>
          </a:prstGeom>
          <a:noFill/>
          <a:ln w="25400">
            <a:solidFill>
              <a:srgbClr val="008000"/>
            </a:solidFill>
            <a:round/>
            <a:headEnd/>
            <a:tailEnd type="triangle" w="lg" len="lg"/>
          </a:ln>
          <a:effectLst/>
        </p:spPr>
        <p:txBody>
          <a:bodyPr/>
          <a:lstStyle/>
          <a:p>
            <a:endParaRPr lang="el-GR"/>
          </a:p>
        </p:txBody>
      </p:sp>
      <p:sp>
        <p:nvSpPr>
          <p:cNvPr id="164918" name="Line 54"/>
          <p:cNvSpPr>
            <a:spLocks noChangeShapeType="1"/>
          </p:cNvSpPr>
          <p:nvPr/>
        </p:nvSpPr>
        <p:spPr bwMode="auto">
          <a:xfrm>
            <a:off x="2527301" y="4724400"/>
            <a:ext cx="577144" cy="0"/>
          </a:xfrm>
          <a:prstGeom prst="line">
            <a:avLst/>
          </a:prstGeom>
          <a:noFill/>
          <a:ln w="25400">
            <a:solidFill>
              <a:srgbClr val="008000"/>
            </a:solidFill>
            <a:round/>
            <a:headEnd/>
            <a:tailEnd type="triangle" w="lg" len="lg"/>
          </a:ln>
          <a:effectLst/>
        </p:spPr>
        <p:txBody>
          <a:bodyPr/>
          <a:lstStyle/>
          <a:p>
            <a:endParaRPr lang="el-GR"/>
          </a:p>
        </p:txBody>
      </p:sp>
      <p:sp>
        <p:nvSpPr>
          <p:cNvPr id="164919" name="Line 55"/>
          <p:cNvSpPr>
            <a:spLocks noChangeShapeType="1"/>
          </p:cNvSpPr>
          <p:nvPr/>
        </p:nvSpPr>
        <p:spPr bwMode="auto">
          <a:xfrm>
            <a:off x="5280378" y="4724400"/>
            <a:ext cx="704145" cy="0"/>
          </a:xfrm>
          <a:prstGeom prst="line">
            <a:avLst/>
          </a:prstGeom>
          <a:noFill/>
          <a:ln w="25400">
            <a:solidFill>
              <a:srgbClr val="008000"/>
            </a:solidFill>
            <a:round/>
            <a:headEnd/>
            <a:tailEnd type="triangle" w="lg" len="lg"/>
          </a:ln>
          <a:effectLst/>
        </p:spPr>
        <p:txBody>
          <a:bodyPr/>
          <a:lstStyle/>
          <a:p>
            <a:endParaRPr lang="el-GR"/>
          </a:p>
        </p:txBody>
      </p:sp>
      <p:sp>
        <p:nvSpPr>
          <p:cNvPr id="164920" name="Text Box 56"/>
          <p:cNvSpPr txBox="1">
            <a:spLocks noChangeArrowheads="1"/>
          </p:cNvSpPr>
          <p:nvPr/>
        </p:nvSpPr>
        <p:spPr bwMode="auto">
          <a:xfrm>
            <a:off x="4127500" y="0"/>
            <a:ext cx="4000500" cy="641350"/>
          </a:xfrm>
          <a:prstGeom prst="rect">
            <a:avLst/>
          </a:prstGeom>
          <a:solidFill>
            <a:srgbClr val="8651FD"/>
          </a:solidFill>
          <a:ln w="9525">
            <a:noFill/>
            <a:miter lim="800000"/>
            <a:headEnd/>
            <a:tailEnd/>
          </a:ln>
          <a:effectLst/>
        </p:spPr>
        <p:txBody>
          <a:bodyPr>
            <a:spAutoFit/>
          </a:bodyPr>
          <a:lstStyle/>
          <a:p>
            <a:pPr algn="r">
              <a:spcBef>
                <a:spcPct val="50000"/>
              </a:spcBef>
            </a:pPr>
            <a:r>
              <a:rPr lang="en-US" sz="3600" b="1" i="1" u="sng">
                <a:solidFill>
                  <a:schemeClr val="bg1"/>
                </a:solidFill>
                <a:effectLst>
                  <a:outerShdw blurRad="38100" dist="38100" dir="2700000" algn="tl">
                    <a:srgbClr val="000000"/>
                  </a:outerShdw>
                </a:effectLst>
              </a:rPr>
              <a:t>Adrenal cortex...</a:t>
            </a:r>
            <a:endParaRPr lang="el-GR" sz="3600" b="1" i="1" u="sng">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4874"/>
                                        </p:tgtEl>
                                        <p:attrNameLst>
                                          <p:attrName>style.visibility</p:attrName>
                                        </p:attrNameLst>
                                      </p:cBhvr>
                                      <p:to>
                                        <p:strVal val="visible"/>
                                      </p:to>
                                    </p:set>
                                    <p:animEffect transition="in" filter="slide(fromBottom)">
                                      <p:cBhvr>
                                        <p:cTn id="7" dur="500"/>
                                        <p:tgtEl>
                                          <p:spTgt spid="16487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64877"/>
                                        </p:tgtEl>
                                        <p:attrNameLst>
                                          <p:attrName>style.visibility</p:attrName>
                                        </p:attrNameLst>
                                      </p:cBhvr>
                                      <p:to>
                                        <p:strVal val="visible"/>
                                      </p:to>
                                    </p:set>
                                    <p:animEffect transition="in" filter="slide(fromBottom)">
                                      <p:cBhvr>
                                        <p:cTn id="10" dur="500"/>
                                        <p:tgtEl>
                                          <p:spTgt spid="164877"/>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64899"/>
                                        </p:tgtEl>
                                        <p:attrNameLst>
                                          <p:attrName>style.visibility</p:attrName>
                                        </p:attrNameLst>
                                      </p:cBhvr>
                                      <p:to>
                                        <p:strVal val="visible"/>
                                      </p:to>
                                    </p:set>
                                    <p:animEffect transition="in" filter="dissolve">
                                      <p:cBhvr>
                                        <p:cTn id="14" dur="500"/>
                                        <p:tgtEl>
                                          <p:spTgt spid="16489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64888"/>
                                        </p:tgtEl>
                                        <p:attrNameLst>
                                          <p:attrName>style.visibility</p:attrName>
                                        </p:attrNameLst>
                                      </p:cBhvr>
                                      <p:to>
                                        <p:strVal val="visible"/>
                                      </p:to>
                                    </p:set>
                                    <p:animEffect transition="in" filter="dissolve">
                                      <p:cBhvr>
                                        <p:cTn id="17" dur="500"/>
                                        <p:tgtEl>
                                          <p:spTgt spid="164888"/>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64918"/>
                                        </p:tgtEl>
                                        <p:attrNameLst>
                                          <p:attrName>style.visibility</p:attrName>
                                        </p:attrNameLst>
                                      </p:cBhvr>
                                      <p:to>
                                        <p:strVal val="visible"/>
                                      </p:to>
                                    </p:set>
                                    <p:animEffect transition="in" filter="dissolve">
                                      <p:cBhvr>
                                        <p:cTn id="21" dur="500"/>
                                        <p:tgtEl>
                                          <p:spTgt spid="1649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4919"/>
                                        </p:tgtEl>
                                        <p:attrNameLst>
                                          <p:attrName>style.visibility</p:attrName>
                                        </p:attrNameLst>
                                      </p:cBhvr>
                                      <p:to>
                                        <p:strVal val="visible"/>
                                      </p:to>
                                    </p:set>
                                    <p:animEffect transition="in" filter="dissolve">
                                      <p:cBhvr>
                                        <p:cTn id="24" dur="500"/>
                                        <p:tgtEl>
                                          <p:spTgt spid="164919"/>
                                        </p:tgtEl>
                                      </p:cBhvr>
                                    </p:animEffect>
                                  </p:childTnLst>
                                </p:cTn>
                              </p:par>
                            </p:childTnLst>
                          </p:cTn>
                        </p:par>
                        <p:par>
                          <p:cTn id="25" fill="hold">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164889"/>
                                        </p:tgtEl>
                                        <p:attrNameLst>
                                          <p:attrName>style.visibility</p:attrName>
                                        </p:attrNameLst>
                                      </p:cBhvr>
                                      <p:to>
                                        <p:strVal val="visible"/>
                                      </p:to>
                                    </p:set>
                                    <p:anim calcmode="lin" valueType="num">
                                      <p:cBhvr>
                                        <p:cTn id="28" dur="500" fill="hold"/>
                                        <p:tgtEl>
                                          <p:spTgt spid="164889"/>
                                        </p:tgtEl>
                                        <p:attrNameLst>
                                          <p:attrName>ppt_w</p:attrName>
                                        </p:attrNameLst>
                                      </p:cBhvr>
                                      <p:tavLst>
                                        <p:tav tm="0">
                                          <p:val>
                                            <p:fltVal val="0"/>
                                          </p:val>
                                        </p:tav>
                                        <p:tav tm="100000">
                                          <p:val>
                                            <p:strVal val="#ppt_w"/>
                                          </p:val>
                                        </p:tav>
                                      </p:tavLst>
                                    </p:anim>
                                    <p:anim calcmode="lin" valueType="num">
                                      <p:cBhvr>
                                        <p:cTn id="29" dur="500" fill="hold"/>
                                        <p:tgtEl>
                                          <p:spTgt spid="164889"/>
                                        </p:tgtEl>
                                        <p:attrNameLst>
                                          <p:attrName>ppt_h</p:attrName>
                                        </p:attrNameLst>
                                      </p:cBhvr>
                                      <p:tavLst>
                                        <p:tav tm="0">
                                          <p:val>
                                            <p:fltVal val="0"/>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164906"/>
                                        </p:tgtEl>
                                        <p:attrNameLst>
                                          <p:attrName>style.visibility</p:attrName>
                                        </p:attrNameLst>
                                      </p:cBhvr>
                                      <p:to>
                                        <p:strVal val="visible"/>
                                      </p:to>
                                    </p:set>
                                    <p:anim calcmode="lin" valueType="num">
                                      <p:cBhvr>
                                        <p:cTn id="32" dur="500" fill="hold"/>
                                        <p:tgtEl>
                                          <p:spTgt spid="164906"/>
                                        </p:tgtEl>
                                        <p:attrNameLst>
                                          <p:attrName>ppt_w</p:attrName>
                                        </p:attrNameLst>
                                      </p:cBhvr>
                                      <p:tavLst>
                                        <p:tav tm="0">
                                          <p:val>
                                            <p:fltVal val="0"/>
                                          </p:val>
                                        </p:tav>
                                        <p:tav tm="100000">
                                          <p:val>
                                            <p:strVal val="#ppt_w"/>
                                          </p:val>
                                        </p:tav>
                                      </p:tavLst>
                                    </p:anim>
                                    <p:anim calcmode="lin" valueType="num">
                                      <p:cBhvr>
                                        <p:cTn id="33" dur="500" fill="hold"/>
                                        <p:tgtEl>
                                          <p:spTgt spid="164906"/>
                                        </p:tgtEl>
                                        <p:attrNameLst>
                                          <p:attrName>ppt_h</p:attrName>
                                        </p:attrNameLst>
                                      </p:cBhvr>
                                      <p:tavLst>
                                        <p:tav tm="0">
                                          <p:val>
                                            <p:strVal val="#ppt_h"/>
                                          </p:val>
                                        </p:tav>
                                        <p:tav tm="100000">
                                          <p:val>
                                            <p:strVal val="#ppt_h"/>
                                          </p:val>
                                        </p:tav>
                                      </p:tavLst>
                                    </p:anim>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164873"/>
                                        </p:tgtEl>
                                        <p:attrNameLst>
                                          <p:attrName>style.visibility</p:attrName>
                                        </p:attrNameLst>
                                      </p:cBhvr>
                                      <p:to>
                                        <p:strVal val="visible"/>
                                      </p:to>
                                    </p:set>
                                    <p:animEffect transition="in" filter="fade">
                                      <p:cBhvr>
                                        <p:cTn id="37" dur="1000"/>
                                        <p:tgtEl>
                                          <p:spTgt spid="164873"/>
                                        </p:tgtEl>
                                      </p:cBhvr>
                                    </p:animEffect>
                                    <p:anim calcmode="lin" valueType="num">
                                      <p:cBhvr>
                                        <p:cTn id="38" dur="1000" fill="hold"/>
                                        <p:tgtEl>
                                          <p:spTgt spid="164873"/>
                                        </p:tgtEl>
                                        <p:attrNameLst>
                                          <p:attrName>ppt_x</p:attrName>
                                        </p:attrNameLst>
                                      </p:cBhvr>
                                      <p:tavLst>
                                        <p:tav tm="0">
                                          <p:val>
                                            <p:strVal val="#ppt_x"/>
                                          </p:val>
                                        </p:tav>
                                        <p:tav tm="100000">
                                          <p:val>
                                            <p:strVal val="#ppt_x"/>
                                          </p:val>
                                        </p:tav>
                                      </p:tavLst>
                                    </p:anim>
                                    <p:anim calcmode="lin" valueType="num">
                                      <p:cBhvr>
                                        <p:cTn id="39" dur="1000" fill="hold"/>
                                        <p:tgtEl>
                                          <p:spTgt spid="16487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64876"/>
                                        </p:tgtEl>
                                        <p:attrNameLst>
                                          <p:attrName>style.visibility</p:attrName>
                                        </p:attrNameLst>
                                      </p:cBhvr>
                                      <p:to>
                                        <p:strVal val="visible"/>
                                      </p:to>
                                    </p:set>
                                    <p:animEffect transition="in" filter="fade">
                                      <p:cBhvr>
                                        <p:cTn id="42" dur="1000"/>
                                        <p:tgtEl>
                                          <p:spTgt spid="164876"/>
                                        </p:tgtEl>
                                      </p:cBhvr>
                                    </p:animEffect>
                                    <p:anim calcmode="lin" valueType="num">
                                      <p:cBhvr>
                                        <p:cTn id="43" dur="1000" fill="hold"/>
                                        <p:tgtEl>
                                          <p:spTgt spid="164876"/>
                                        </p:tgtEl>
                                        <p:attrNameLst>
                                          <p:attrName>ppt_x</p:attrName>
                                        </p:attrNameLst>
                                      </p:cBhvr>
                                      <p:tavLst>
                                        <p:tav tm="0">
                                          <p:val>
                                            <p:strVal val="#ppt_x"/>
                                          </p:val>
                                        </p:tav>
                                        <p:tav tm="100000">
                                          <p:val>
                                            <p:strVal val="#ppt_x"/>
                                          </p:val>
                                        </p:tav>
                                      </p:tavLst>
                                    </p:anim>
                                    <p:anim calcmode="lin" valueType="num">
                                      <p:cBhvr>
                                        <p:cTn id="44" dur="1000" fill="hold"/>
                                        <p:tgtEl>
                                          <p:spTgt spid="164876"/>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64890"/>
                                        </p:tgtEl>
                                        <p:attrNameLst>
                                          <p:attrName>style.visibility</p:attrName>
                                        </p:attrNameLst>
                                      </p:cBhvr>
                                      <p:to>
                                        <p:strVal val="visible"/>
                                      </p:to>
                                    </p:set>
                                    <p:anim calcmode="discrete" valueType="clr">
                                      <p:cBhvr override="childStyle">
                                        <p:cTn id="48" dur="80"/>
                                        <p:tgtEl>
                                          <p:spTgt spid="164890"/>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64890"/>
                                        </p:tgtEl>
                                        <p:attrNameLst>
                                          <p:attrName>fillcolor</p:attrName>
                                        </p:attrNameLst>
                                      </p:cBhvr>
                                      <p:tavLst>
                                        <p:tav tm="0">
                                          <p:val>
                                            <p:clrVal>
                                              <a:schemeClr val="accent2"/>
                                            </p:clrVal>
                                          </p:val>
                                        </p:tav>
                                        <p:tav tm="50000">
                                          <p:val>
                                            <p:clrVal>
                                              <a:schemeClr val="hlink"/>
                                            </p:clrVal>
                                          </p:val>
                                        </p:tav>
                                      </p:tavLst>
                                    </p:anim>
                                    <p:set>
                                      <p:cBhvr>
                                        <p:cTn id="50" dur="80"/>
                                        <p:tgtEl>
                                          <p:spTgt spid="164890"/>
                                        </p:tgtEl>
                                        <p:attrNameLst>
                                          <p:attrName>fill.type</p:attrName>
                                        </p:attrNameLst>
                                      </p:cBhvr>
                                      <p:to>
                                        <p:strVal val="solid"/>
                                      </p:to>
                                    </p:set>
                                  </p:childTnLst>
                                </p:cTn>
                              </p:par>
                              <p:par>
                                <p:cTn id="51" presetID="27" presetClass="entr" presetSubtype="0" fill="hold" grpId="0" nodeType="withEffect">
                                  <p:stCondLst>
                                    <p:cond delay="0"/>
                                  </p:stCondLst>
                                  <p:iterate type="lt">
                                    <p:tmPct val="50000"/>
                                  </p:iterate>
                                  <p:childTnLst>
                                    <p:set>
                                      <p:cBhvr>
                                        <p:cTn id="52" dur="1" fill="hold">
                                          <p:stCondLst>
                                            <p:cond delay="0"/>
                                          </p:stCondLst>
                                        </p:cTn>
                                        <p:tgtEl>
                                          <p:spTgt spid="164900"/>
                                        </p:tgtEl>
                                        <p:attrNameLst>
                                          <p:attrName>style.visibility</p:attrName>
                                        </p:attrNameLst>
                                      </p:cBhvr>
                                      <p:to>
                                        <p:strVal val="visible"/>
                                      </p:to>
                                    </p:set>
                                    <p:anim calcmode="discrete" valueType="clr">
                                      <p:cBhvr override="childStyle">
                                        <p:cTn id="53" dur="80"/>
                                        <p:tgtEl>
                                          <p:spTgt spid="164900"/>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64900"/>
                                        </p:tgtEl>
                                        <p:attrNameLst>
                                          <p:attrName>fillcolor</p:attrName>
                                        </p:attrNameLst>
                                      </p:cBhvr>
                                      <p:tavLst>
                                        <p:tav tm="0">
                                          <p:val>
                                            <p:clrVal>
                                              <a:schemeClr val="accent2"/>
                                            </p:clrVal>
                                          </p:val>
                                        </p:tav>
                                        <p:tav tm="50000">
                                          <p:val>
                                            <p:clrVal>
                                              <a:schemeClr val="hlink"/>
                                            </p:clrVal>
                                          </p:val>
                                        </p:tav>
                                      </p:tavLst>
                                    </p:anim>
                                    <p:set>
                                      <p:cBhvr>
                                        <p:cTn id="55" dur="80"/>
                                        <p:tgtEl>
                                          <p:spTgt spid="164900"/>
                                        </p:tgtEl>
                                        <p:attrNameLst>
                                          <p:attrName>fill.type</p:attrName>
                                        </p:attrNameLst>
                                      </p:cBhvr>
                                      <p:to>
                                        <p:strVal val="solid"/>
                                      </p:to>
                                    </p:set>
                                  </p:childTnLst>
                                </p:cTn>
                              </p:par>
                            </p:childTnLst>
                          </p:cTn>
                        </p:par>
                        <p:par>
                          <p:cTn id="56" fill="hold">
                            <p:stCondLst>
                              <p:cond delay="3600"/>
                            </p:stCondLst>
                            <p:childTnLst>
                              <p:par>
                                <p:cTn id="57" presetID="49" presetClass="entr" presetSubtype="0" decel="100000" fill="hold" grpId="0" nodeType="afterEffect">
                                  <p:stCondLst>
                                    <p:cond delay="0"/>
                                  </p:stCondLst>
                                  <p:childTnLst>
                                    <p:set>
                                      <p:cBhvr>
                                        <p:cTn id="58" dur="1" fill="hold">
                                          <p:stCondLst>
                                            <p:cond delay="0"/>
                                          </p:stCondLst>
                                        </p:cTn>
                                        <p:tgtEl>
                                          <p:spTgt spid="164917"/>
                                        </p:tgtEl>
                                        <p:attrNameLst>
                                          <p:attrName>style.visibility</p:attrName>
                                        </p:attrNameLst>
                                      </p:cBhvr>
                                      <p:to>
                                        <p:strVal val="visible"/>
                                      </p:to>
                                    </p:set>
                                    <p:anim calcmode="lin" valueType="num">
                                      <p:cBhvr>
                                        <p:cTn id="59" dur="500" fill="hold"/>
                                        <p:tgtEl>
                                          <p:spTgt spid="164917"/>
                                        </p:tgtEl>
                                        <p:attrNameLst>
                                          <p:attrName>ppt_w</p:attrName>
                                        </p:attrNameLst>
                                      </p:cBhvr>
                                      <p:tavLst>
                                        <p:tav tm="0">
                                          <p:val>
                                            <p:fltVal val="0"/>
                                          </p:val>
                                        </p:tav>
                                        <p:tav tm="100000">
                                          <p:val>
                                            <p:strVal val="#ppt_w"/>
                                          </p:val>
                                        </p:tav>
                                      </p:tavLst>
                                    </p:anim>
                                    <p:anim calcmode="lin" valueType="num">
                                      <p:cBhvr>
                                        <p:cTn id="60" dur="500" fill="hold"/>
                                        <p:tgtEl>
                                          <p:spTgt spid="164917"/>
                                        </p:tgtEl>
                                        <p:attrNameLst>
                                          <p:attrName>ppt_h</p:attrName>
                                        </p:attrNameLst>
                                      </p:cBhvr>
                                      <p:tavLst>
                                        <p:tav tm="0">
                                          <p:val>
                                            <p:fltVal val="0"/>
                                          </p:val>
                                        </p:tav>
                                        <p:tav tm="100000">
                                          <p:val>
                                            <p:strVal val="#ppt_h"/>
                                          </p:val>
                                        </p:tav>
                                      </p:tavLst>
                                    </p:anim>
                                    <p:anim calcmode="lin" valueType="num">
                                      <p:cBhvr>
                                        <p:cTn id="61" dur="500" fill="hold"/>
                                        <p:tgtEl>
                                          <p:spTgt spid="164917"/>
                                        </p:tgtEl>
                                        <p:attrNameLst>
                                          <p:attrName>style.rotation</p:attrName>
                                        </p:attrNameLst>
                                      </p:cBhvr>
                                      <p:tavLst>
                                        <p:tav tm="0">
                                          <p:val>
                                            <p:fltVal val="360"/>
                                          </p:val>
                                        </p:tav>
                                        <p:tav tm="100000">
                                          <p:val>
                                            <p:fltVal val="0"/>
                                          </p:val>
                                        </p:tav>
                                      </p:tavLst>
                                    </p:anim>
                                    <p:animEffect transition="in" filter="fade">
                                      <p:cBhvr>
                                        <p:cTn id="62" dur="500"/>
                                        <p:tgtEl>
                                          <p:spTgt spid="164917"/>
                                        </p:tgtEl>
                                      </p:cBhvr>
                                    </p:animEffect>
                                  </p:childTnLst>
                                </p:cTn>
                              </p:par>
                              <p:par>
                                <p:cTn id="63" presetID="58" presetClass="entr" presetSubtype="0" accel="100000" fill="hold" grpId="0" nodeType="withEffect">
                                  <p:stCondLst>
                                    <p:cond delay="0"/>
                                  </p:stCondLst>
                                  <p:childTnLst>
                                    <p:set>
                                      <p:cBhvr>
                                        <p:cTn id="64" dur="1" fill="hold">
                                          <p:stCondLst>
                                            <p:cond delay="0"/>
                                          </p:stCondLst>
                                        </p:cTn>
                                        <p:tgtEl>
                                          <p:spTgt spid="164916"/>
                                        </p:tgtEl>
                                        <p:attrNameLst>
                                          <p:attrName>style.visibility</p:attrName>
                                        </p:attrNameLst>
                                      </p:cBhvr>
                                      <p:to>
                                        <p:strVal val="visible"/>
                                      </p:to>
                                    </p:set>
                                    <p:anim calcmode="lin" valueType="num">
                                      <p:cBhvr>
                                        <p:cTn id="65" dur="500" fill="hold"/>
                                        <p:tgtEl>
                                          <p:spTgt spid="164916"/>
                                        </p:tgtEl>
                                        <p:attrNameLst>
                                          <p:attrName>ppt_w</p:attrName>
                                        </p:attrNameLst>
                                      </p:cBhvr>
                                      <p:tavLst>
                                        <p:tav tm="0">
                                          <p:val>
                                            <p:strVal val="#ppt_w*2.5"/>
                                          </p:val>
                                        </p:tav>
                                        <p:tav tm="100000">
                                          <p:val>
                                            <p:strVal val="#ppt_w"/>
                                          </p:val>
                                        </p:tav>
                                      </p:tavLst>
                                    </p:anim>
                                    <p:anim calcmode="lin" valueType="num">
                                      <p:cBhvr>
                                        <p:cTn id="66" dur="500" fill="hold"/>
                                        <p:tgtEl>
                                          <p:spTgt spid="164916"/>
                                        </p:tgtEl>
                                        <p:attrNameLst>
                                          <p:attrName>ppt_h</p:attrName>
                                        </p:attrNameLst>
                                      </p:cBhvr>
                                      <p:tavLst>
                                        <p:tav tm="0">
                                          <p:val>
                                            <p:strVal val="#ppt_h*0.01"/>
                                          </p:val>
                                        </p:tav>
                                        <p:tav tm="100000">
                                          <p:val>
                                            <p:strVal val="#ppt_h"/>
                                          </p:val>
                                        </p:tav>
                                      </p:tavLst>
                                    </p:anim>
                                    <p:anim calcmode="lin" valueType="num">
                                      <p:cBhvr>
                                        <p:cTn id="67" dur="500" fill="hold"/>
                                        <p:tgtEl>
                                          <p:spTgt spid="164916"/>
                                        </p:tgtEl>
                                        <p:attrNameLst>
                                          <p:attrName>ppt_x</p:attrName>
                                        </p:attrNameLst>
                                      </p:cBhvr>
                                      <p:tavLst>
                                        <p:tav tm="0">
                                          <p:val>
                                            <p:strVal val="#ppt_x"/>
                                          </p:val>
                                        </p:tav>
                                        <p:tav tm="100000">
                                          <p:val>
                                            <p:strVal val="#ppt_x"/>
                                          </p:val>
                                        </p:tav>
                                      </p:tavLst>
                                    </p:anim>
                                    <p:anim calcmode="lin" valueType="num">
                                      <p:cBhvr>
                                        <p:cTn id="68" dur="500" fill="hold"/>
                                        <p:tgtEl>
                                          <p:spTgt spid="164916"/>
                                        </p:tgtEl>
                                        <p:attrNameLst>
                                          <p:attrName>ppt_y</p:attrName>
                                        </p:attrNameLst>
                                      </p:cBhvr>
                                      <p:tavLst>
                                        <p:tav tm="0">
                                          <p:val>
                                            <p:strVal val="#ppt_h+1"/>
                                          </p:val>
                                        </p:tav>
                                        <p:tav tm="100000">
                                          <p:val>
                                            <p:strVal val="#ppt_y"/>
                                          </p:val>
                                        </p:tav>
                                      </p:tavLst>
                                    </p:anim>
                                    <p:animEffect transition="in" filter="fade">
                                      <p:cBhvr>
                                        <p:cTn id="69" dur="500"/>
                                        <p:tgtEl>
                                          <p:spTgt spid="164916"/>
                                        </p:tgtEl>
                                      </p:cBhvr>
                                    </p:animEffect>
                                  </p:childTnLst>
                                </p:cTn>
                              </p:par>
                              <p:par>
                                <p:cTn id="70" presetID="41" presetClass="entr" presetSubtype="0" fill="hold" grpId="0" nodeType="withEffect">
                                  <p:stCondLst>
                                    <p:cond delay="0"/>
                                  </p:stCondLst>
                                  <p:iterate type="lt">
                                    <p:tmPct val="10000"/>
                                  </p:iterate>
                                  <p:childTnLst>
                                    <p:set>
                                      <p:cBhvr>
                                        <p:cTn id="71" dur="1" fill="hold">
                                          <p:stCondLst>
                                            <p:cond delay="0"/>
                                          </p:stCondLst>
                                        </p:cTn>
                                        <p:tgtEl>
                                          <p:spTgt spid="164891"/>
                                        </p:tgtEl>
                                        <p:attrNameLst>
                                          <p:attrName>style.visibility</p:attrName>
                                        </p:attrNameLst>
                                      </p:cBhvr>
                                      <p:to>
                                        <p:strVal val="visible"/>
                                      </p:to>
                                    </p:set>
                                    <p:anim calcmode="lin" valueType="num">
                                      <p:cBhvr>
                                        <p:cTn id="72" dur="500" fill="hold"/>
                                        <p:tgtEl>
                                          <p:spTgt spid="164891"/>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64891"/>
                                        </p:tgtEl>
                                        <p:attrNameLst>
                                          <p:attrName>ppt_y</p:attrName>
                                        </p:attrNameLst>
                                      </p:cBhvr>
                                      <p:tavLst>
                                        <p:tav tm="0">
                                          <p:val>
                                            <p:strVal val="#ppt_y"/>
                                          </p:val>
                                        </p:tav>
                                        <p:tav tm="100000">
                                          <p:val>
                                            <p:strVal val="#ppt_y"/>
                                          </p:val>
                                        </p:tav>
                                      </p:tavLst>
                                    </p:anim>
                                    <p:anim calcmode="lin" valueType="num">
                                      <p:cBhvr>
                                        <p:cTn id="74" dur="500" fill="hold"/>
                                        <p:tgtEl>
                                          <p:spTgt spid="164891"/>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64891"/>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164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3" grpId="0" animBg="1"/>
      <p:bldP spid="164874" grpId="0" animBg="1"/>
      <p:bldP spid="164876" grpId="0" animBg="1"/>
      <p:bldP spid="164877" grpId="0" animBg="1"/>
      <p:bldP spid="164888" grpId="0"/>
      <p:bldP spid="164889" grpId="0" animBg="1"/>
      <p:bldP spid="164890" grpId="0"/>
      <p:bldP spid="164891" grpId="0"/>
      <p:bldP spid="164899" grpId="0"/>
      <p:bldP spid="164900" grpId="0"/>
      <p:bldP spid="164906" grpId="0" animBg="1"/>
      <p:bldP spid="164916" grpId="0" animBg="1"/>
      <p:bldP spid="164917" grpId="0" animBg="1"/>
      <p:bldP spid="164918" grpId="0" animBg="1"/>
      <p:bldP spid="1649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859367" y="908050"/>
            <a:ext cx="7168444" cy="1077218"/>
          </a:xfrm>
          <a:prstGeom prst="rect">
            <a:avLst/>
          </a:prstGeom>
          <a:solidFill>
            <a:srgbClr val="8651FD"/>
          </a:solidFill>
          <a:ln w="9525">
            <a:noFill/>
            <a:miter lim="800000"/>
            <a:headEnd/>
            <a:tailEnd/>
          </a:ln>
          <a:effectLst/>
        </p:spPr>
        <p:txBody>
          <a:bodyPr>
            <a:spAutoFit/>
          </a:bodyPr>
          <a:lstStyle/>
          <a:p>
            <a:pPr>
              <a:spcBef>
                <a:spcPct val="50000"/>
              </a:spcBef>
            </a:pPr>
            <a:r>
              <a:rPr lang="el-GR" sz="3200" b="1">
                <a:solidFill>
                  <a:schemeClr val="bg1"/>
                </a:solidFill>
              </a:rPr>
              <a:t>Διαταραχές παραγωγής Τεστοστερόνης</a:t>
            </a:r>
            <a:endParaRPr lang="en-GB" sz="3200" b="1">
              <a:solidFill>
                <a:schemeClr val="bg1"/>
              </a:solidFill>
            </a:endParaRPr>
          </a:p>
        </p:txBody>
      </p:sp>
      <p:sp>
        <p:nvSpPr>
          <p:cNvPr id="178181" name="Rectangle 5"/>
          <p:cNvSpPr>
            <a:spLocks noChangeArrowheads="1"/>
          </p:cNvSpPr>
          <p:nvPr/>
        </p:nvSpPr>
        <p:spPr bwMode="auto">
          <a:xfrm>
            <a:off x="5276145" y="4221163"/>
            <a:ext cx="3200400" cy="830997"/>
          </a:xfrm>
          <a:prstGeom prst="rect">
            <a:avLst/>
          </a:prstGeom>
          <a:solidFill>
            <a:srgbClr val="8651FD"/>
          </a:solidFill>
          <a:ln w="9525">
            <a:noFill/>
            <a:miter lim="800000"/>
            <a:headEnd/>
            <a:tailEnd/>
          </a:ln>
          <a:effectLst/>
        </p:spPr>
        <p:txBody>
          <a:bodyPr>
            <a:spAutoFit/>
          </a:bodyPr>
          <a:lstStyle/>
          <a:p>
            <a:r>
              <a:rPr lang="en-US" sz="2400">
                <a:solidFill>
                  <a:schemeClr val="bg1"/>
                </a:solidFill>
              </a:rPr>
              <a:t>hCG test:  Testosterone                   </a:t>
            </a:r>
            <a:endParaRPr lang="el-GR" sz="2400">
              <a:solidFill>
                <a:schemeClr val="bg1"/>
              </a:solidFill>
            </a:endParaRPr>
          </a:p>
        </p:txBody>
      </p:sp>
      <p:sp>
        <p:nvSpPr>
          <p:cNvPr id="178182" name="Line 6"/>
          <p:cNvSpPr>
            <a:spLocks noChangeShapeType="1"/>
          </p:cNvSpPr>
          <p:nvPr/>
        </p:nvSpPr>
        <p:spPr bwMode="auto">
          <a:xfrm flipV="1">
            <a:off x="4572000" y="4149726"/>
            <a:ext cx="0" cy="360363"/>
          </a:xfrm>
          <a:prstGeom prst="line">
            <a:avLst/>
          </a:prstGeom>
          <a:noFill/>
          <a:ln w="38100">
            <a:solidFill>
              <a:srgbClr val="FF0000"/>
            </a:solidFill>
            <a:round/>
            <a:headEnd/>
            <a:tailEnd type="triangle" w="med" len="med"/>
          </a:ln>
          <a:effectLst/>
        </p:spPr>
        <p:txBody>
          <a:bodyPr/>
          <a:lstStyle/>
          <a:p>
            <a:endParaRPr lang="el-GR"/>
          </a:p>
        </p:txBody>
      </p:sp>
      <p:sp>
        <p:nvSpPr>
          <p:cNvPr id="178183" name="Text Box 7"/>
          <p:cNvSpPr txBox="1">
            <a:spLocks noChangeArrowheads="1"/>
          </p:cNvSpPr>
          <p:nvPr/>
        </p:nvSpPr>
        <p:spPr bwMode="auto">
          <a:xfrm>
            <a:off x="347134" y="1844676"/>
            <a:ext cx="4800600" cy="4401205"/>
          </a:xfrm>
          <a:prstGeom prst="rect">
            <a:avLst/>
          </a:prstGeom>
          <a:solidFill>
            <a:srgbClr val="8651FD"/>
          </a:solidFill>
          <a:ln w="38100">
            <a:solidFill>
              <a:srgbClr val="FFFF00"/>
            </a:solidFill>
            <a:miter lim="800000"/>
            <a:headEnd/>
            <a:tailEnd/>
          </a:ln>
          <a:effectLst/>
        </p:spPr>
        <p:txBody>
          <a:bodyPr>
            <a:spAutoFit/>
          </a:bodyPr>
          <a:lstStyle/>
          <a:p>
            <a:pPr>
              <a:spcBef>
                <a:spcPct val="50000"/>
              </a:spcBef>
              <a:buClr>
                <a:srgbClr val="FFFF00"/>
              </a:buClr>
              <a:buFontTx/>
              <a:buChar char="•"/>
            </a:pPr>
            <a:r>
              <a:rPr lang="en-US" sz="2800">
                <a:solidFill>
                  <a:schemeClr val="bg1"/>
                </a:solidFill>
              </a:rPr>
              <a:t> </a:t>
            </a:r>
            <a:r>
              <a:rPr lang="el-GR" sz="2800">
                <a:solidFill>
                  <a:schemeClr val="bg1"/>
                </a:solidFill>
              </a:rPr>
              <a:t>Ανεπάρκεια </a:t>
            </a:r>
            <a:r>
              <a:rPr lang="en-US" sz="2800">
                <a:solidFill>
                  <a:schemeClr val="bg1"/>
                </a:solidFill>
              </a:rPr>
              <a:t>20-22</a:t>
            </a:r>
            <a:r>
              <a:rPr lang="el-GR" sz="2800">
                <a:solidFill>
                  <a:schemeClr val="bg1"/>
                </a:solidFill>
              </a:rPr>
              <a:t> δεσμολάσης</a:t>
            </a:r>
            <a:endParaRPr lang="en-US" sz="2800">
              <a:solidFill>
                <a:schemeClr val="bg1"/>
              </a:solidFill>
            </a:endParaRPr>
          </a:p>
          <a:p>
            <a:pPr>
              <a:spcBef>
                <a:spcPct val="50000"/>
              </a:spcBef>
              <a:buClr>
                <a:srgbClr val="FFFF00"/>
              </a:buClr>
              <a:buFontTx/>
              <a:buChar char="•"/>
            </a:pPr>
            <a:r>
              <a:rPr lang="en-US" sz="2800">
                <a:solidFill>
                  <a:schemeClr val="bg1"/>
                </a:solidFill>
              </a:rPr>
              <a:t> </a:t>
            </a:r>
            <a:r>
              <a:rPr lang="el-GR" sz="2800">
                <a:solidFill>
                  <a:schemeClr val="bg1"/>
                </a:solidFill>
              </a:rPr>
              <a:t>Ανεπάρκεια</a:t>
            </a:r>
            <a:r>
              <a:rPr lang="el-GR" sz="2800"/>
              <a:t> </a:t>
            </a:r>
            <a:r>
              <a:rPr lang="en-US" sz="2800">
                <a:solidFill>
                  <a:schemeClr val="bg1"/>
                </a:solidFill>
              </a:rPr>
              <a:t>3</a:t>
            </a:r>
            <a:r>
              <a:rPr lang="el-GR" sz="2800">
                <a:solidFill>
                  <a:schemeClr val="bg1"/>
                </a:solidFill>
              </a:rPr>
              <a:t>β</a:t>
            </a:r>
            <a:r>
              <a:rPr lang="en-US" sz="2800">
                <a:solidFill>
                  <a:schemeClr val="bg1"/>
                </a:solidFill>
              </a:rPr>
              <a:t>HSD </a:t>
            </a:r>
            <a:endParaRPr lang="el-GR" sz="2800">
              <a:solidFill>
                <a:schemeClr val="bg1"/>
              </a:solidFill>
            </a:endParaRPr>
          </a:p>
          <a:p>
            <a:pPr>
              <a:spcBef>
                <a:spcPct val="50000"/>
              </a:spcBef>
              <a:buClr>
                <a:srgbClr val="FFFF00"/>
              </a:buClr>
              <a:buFontTx/>
              <a:buChar char="•"/>
            </a:pPr>
            <a:r>
              <a:rPr lang="el-GR" sz="2800">
                <a:solidFill>
                  <a:schemeClr val="bg1"/>
                </a:solidFill>
              </a:rPr>
              <a:t> Ανεπάρκεια</a:t>
            </a:r>
            <a:r>
              <a:rPr lang="el-GR" sz="2800"/>
              <a:t> </a:t>
            </a:r>
            <a:r>
              <a:rPr lang="en-US" sz="2800">
                <a:solidFill>
                  <a:schemeClr val="bg1"/>
                </a:solidFill>
              </a:rPr>
              <a:t>17 </a:t>
            </a:r>
            <a:r>
              <a:rPr lang="el-GR" sz="2800">
                <a:solidFill>
                  <a:schemeClr val="bg1"/>
                </a:solidFill>
              </a:rPr>
              <a:t>υδροξυλάσης</a:t>
            </a:r>
          </a:p>
          <a:p>
            <a:pPr>
              <a:spcBef>
                <a:spcPct val="50000"/>
              </a:spcBef>
              <a:buClr>
                <a:srgbClr val="FFFF00"/>
              </a:buClr>
              <a:buFontTx/>
              <a:buChar char="•"/>
            </a:pPr>
            <a:r>
              <a:rPr lang="el-GR" sz="2800">
                <a:solidFill>
                  <a:schemeClr val="bg1"/>
                </a:solidFill>
              </a:rPr>
              <a:t> Ανεπάρκεια</a:t>
            </a:r>
            <a:r>
              <a:rPr lang="el-GR" sz="2800"/>
              <a:t> </a:t>
            </a:r>
            <a:r>
              <a:rPr lang="en-US" sz="2800">
                <a:solidFill>
                  <a:schemeClr val="bg1"/>
                </a:solidFill>
              </a:rPr>
              <a:t>20-22 </a:t>
            </a:r>
            <a:r>
              <a:rPr lang="el-GR" sz="2800">
                <a:solidFill>
                  <a:schemeClr val="bg1"/>
                </a:solidFill>
              </a:rPr>
              <a:t>δεσμολάσης</a:t>
            </a:r>
          </a:p>
          <a:p>
            <a:pPr>
              <a:spcBef>
                <a:spcPct val="50000"/>
              </a:spcBef>
              <a:buClr>
                <a:srgbClr val="FFFF00"/>
              </a:buClr>
              <a:buFontTx/>
              <a:buChar char="•"/>
            </a:pPr>
            <a:r>
              <a:rPr lang="el-GR" sz="2800">
                <a:solidFill>
                  <a:schemeClr val="bg1"/>
                </a:solidFill>
              </a:rPr>
              <a:t> Ανεπάρκεια</a:t>
            </a:r>
            <a:r>
              <a:rPr lang="el-GR" sz="2800"/>
              <a:t> </a:t>
            </a:r>
            <a:r>
              <a:rPr lang="en-US" sz="2800">
                <a:solidFill>
                  <a:schemeClr val="bg1"/>
                </a:solidFill>
              </a:rPr>
              <a:t>17</a:t>
            </a:r>
            <a:r>
              <a:rPr lang="el-GR" sz="2800">
                <a:solidFill>
                  <a:schemeClr val="bg1"/>
                </a:solidFill>
              </a:rPr>
              <a:t>β</a:t>
            </a:r>
            <a:r>
              <a:rPr lang="en-US" sz="2800">
                <a:solidFill>
                  <a:schemeClr val="bg1"/>
                </a:solidFill>
              </a:rPr>
              <a:t>HSD</a:t>
            </a:r>
          </a:p>
        </p:txBody>
      </p:sp>
      <p:sp>
        <p:nvSpPr>
          <p:cNvPr id="178184" name="Text Box 8"/>
          <p:cNvSpPr txBox="1">
            <a:spLocks noChangeArrowheads="1"/>
          </p:cNvSpPr>
          <p:nvPr/>
        </p:nvSpPr>
        <p:spPr bwMode="auto">
          <a:xfrm>
            <a:off x="412045" y="5084763"/>
            <a:ext cx="4415367" cy="2062103"/>
          </a:xfrm>
          <a:prstGeom prst="rect">
            <a:avLst/>
          </a:prstGeom>
          <a:solidFill>
            <a:schemeClr val="bg1"/>
          </a:solidFill>
          <a:ln w="38100">
            <a:solidFill>
              <a:srgbClr val="00FF00"/>
            </a:solidFill>
            <a:miter lim="800000"/>
            <a:headEnd/>
            <a:tailEnd/>
          </a:ln>
          <a:effectLst/>
        </p:spPr>
        <p:txBody>
          <a:bodyPr>
            <a:spAutoFit/>
          </a:bodyPr>
          <a:lstStyle/>
          <a:p>
            <a:r>
              <a:rPr lang="en-US" sz="3200" b="1">
                <a:solidFill>
                  <a:srgbClr val="000066"/>
                </a:solidFill>
              </a:rPr>
              <a:t>Caryotype</a:t>
            </a:r>
            <a:r>
              <a:rPr lang="el-GR" sz="3200" b="1">
                <a:solidFill>
                  <a:srgbClr val="000066"/>
                </a:solidFill>
              </a:rPr>
              <a:t>:46Χ</a:t>
            </a:r>
            <a:r>
              <a:rPr lang="en-US" sz="3200" b="1">
                <a:solidFill>
                  <a:srgbClr val="000066"/>
                </a:solidFill>
              </a:rPr>
              <a:t>Y</a:t>
            </a:r>
            <a:r>
              <a:rPr lang="el-GR" sz="3200" b="1">
                <a:solidFill>
                  <a:srgbClr val="000066"/>
                </a:solidFill>
              </a:rPr>
              <a:t>(</a:t>
            </a:r>
            <a:r>
              <a:rPr lang="en-US" sz="3200" b="1">
                <a:solidFill>
                  <a:srgbClr val="000066"/>
                </a:solidFill>
              </a:rPr>
              <a:t>10</a:t>
            </a:r>
            <a:r>
              <a:rPr lang="el-GR" sz="3200" b="1">
                <a:solidFill>
                  <a:srgbClr val="000066"/>
                </a:solidFill>
              </a:rPr>
              <a:t>0%) </a:t>
            </a:r>
            <a:endParaRPr lang="en-US" sz="3200" b="1">
              <a:solidFill>
                <a:srgbClr val="000066"/>
              </a:solidFill>
            </a:endParaRPr>
          </a:p>
          <a:p>
            <a:r>
              <a:rPr lang="en-US" sz="3200" b="1">
                <a:solidFill>
                  <a:srgbClr val="000066"/>
                </a:solidFill>
              </a:rPr>
              <a:t>Wolf’ ducts</a:t>
            </a:r>
            <a:r>
              <a:rPr lang="el-GR" sz="3200" b="1">
                <a:solidFill>
                  <a:srgbClr val="000066"/>
                </a:solidFill>
              </a:rPr>
              <a:t>:</a:t>
            </a:r>
            <a:r>
              <a:rPr lang="en-US" sz="3200" b="1">
                <a:solidFill>
                  <a:srgbClr val="FF0000"/>
                </a:solidFill>
              </a:rPr>
              <a:t>+</a:t>
            </a:r>
            <a:endParaRPr lang="el-GR" sz="3200" b="1">
              <a:solidFill>
                <a:srgbClr val="FF0000"/>
              </a:solidFill>
            </a:endParaRPr>
          </a:p>
          <a:p>
            <a:r>
              <a:rPr lang="en-US" sz="3200" b="1">
                <a:solidFill>
                  <a:srgbClr val="000066"/>
                </a:solidFill>
              </a:rPr>
              <a:t>Muller’s ducts</a:t>
            </a:r>
            <a:r>
              <a:rPr lang="el-GR" sz="3200" b="1">
                <a:solidFill>
                  <a:srgbClr val="000066"/>
                </a:solidFill>
              </a:rPr>
              <a:t>: </a:t>
            </a:r>
            <a:r>
              <a:rPr lang="en-US" sz="3200" b="1">
                <a:solidFill>
                  <a:srgbClr val="FF0000"/>
                </a:solidFill>
              </a:rPr>
              <a:t>-</a:t>
            </a:r>
            <a:endParaRPr lang="el-GR" sz="3200" b="1">
              <a:solidFill>
                <a:srgbClr val="FF0000"/>
              </a:solidFill>
            </a:endParaRPr>
          </a:p>
        </p:txBody>
      </p:sp>
      <p:sp>
        <p:nvSpPr>
          <p:cNvPr id="178186" name="Line 10"/>
          <p:cNvSpPr>
            <a:spLocks noChangeShapeType="1"/>
          </p:cNvSpPr>
          <p:nvPr/>
        </p:nvSpPr>
        <p:spPr bwMode="auto">
          <a:xfrm>
            <a:off x="6620933" y="4292601"/>
            <a:ext cx="0" cy="360363"/>
          </a:xfrm>
          <a:prstGeom prst="line">
            <a:avLst/>
          </a:prstGeom>
          <a:noFill/>
          <a:ln w="38100">
            <a:solidFill>
              <a:srgbClr val="FF0000"/>
            </a:solidFill>
            <a:round/>
            <a:headEnd/>
            <a:tailEnd type="triangle" w="med" len="med"/>
          </a:ln>
          <a:effectLst/>
        </p:spPr>
        <p:txBody>
          <a:bodyPr/>
          <a:lstStyle/>
          <a:p>
            <a:endParaRPr lang="el-GR"/>
          </a:p>
        </p:txBody>
      </p:sp>
      <p:sp>
        <p:nvSpPr>
          <p:cNvPr id="178187" name="Rectangle 11"/>
          <p:cNvSpPr>
            <a:spLocks noChangeArrowheads="1"/>
          </p:cNvSpPr>
          <p:nvPr/>
        </p:nvSpPr>
        <p:spPr bwMode="auto">
          <a:xfrm>
            <a:off x="1627011" y="188913"/>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ext Box 3"/>
          <p:cNvSpPr txBox="1">
            <a:spLocks noChangeArrowheads="1"/>
          </p:cNvSpPr>
          <p:nvPr/>
        </p:nvSpPr>
        <p:spPr bwMode="auto">
          <a:xfrm>
            <a:off x="859366" y="908050"/>
            <a:ext cx="8141789" cy="584775"/>
          </a:xfrm>
          <a:prstGeom prst="rect">
            <a:avLst/>
          </a:prstGeom>
          <a:solidFill>
            <a:srgbClr val="8651FD"/>
          </a:solidFill>
          <a:ln w="9525">
            <a:noFill/>
            <a:miter lim="800000"/>
            <a:headEnd/>
            <a:tailEnd/>
          </a:ln>
          <a:effectLst/>
        </p:spPr>
        <p:txBody>
          <a:bodyPr wrap="square">
            <a:spAutoFit/>
          </a:bodyPr>
          <a:lstStyle/>
          <a:p>
            <a:pPr>
              <a:spcBef>
                <a:spcPct val="50000"/>
              </a:spcBef>
            </a:pPr>
            <a:r>
              <a:rPr lang="el-GR" sz="3200">
                <a:solidFill>
                  <a:schemeClr val="bg1"/>
                </a:solidFill>
              </a:rPr>
              <a:t>Διαταραχές στη δράση της Τεστοστερόνης</a:t>
            </a:r>
            <a:endParaRPr lang="en-GB" sz="3200">
              <a:solidFill>
                <a:schemeClr val="bg1"/>
              </a:solidFill>
            </a:endParaRPr>
          </a:p>
        </p:txBody>
      </p:sp>
      <p:pic>
        <p:nvPicPr>
          <p:cNvPr id="188425" name="Picture 9" descr="male pseudohermaphrodism4"/>
          <p:cNvPicPr>
            <a:picLocks noChangeAspect="1" noChangeArrowheads="1"/>
          </p:cNvPicPr>
          <p:nvPr/>
        </p:nvPicPr>
        <p:blipFill>
          <a:blip r:embed="rId2" cstate="print"/>
          <a:srcRect/>
          <a:stretch>
            <a:fillRect/>
          </a:stretch>
        </p:blipFill>
        <p:spPr bwMode="auto">
          <a:xfrm>
            <a:off x="667456" y="2492376"/>
            <a:ext cx="7200900" cy="3743325"/>
          </a:xfrm>
          <a:prstGeom prst="rect">
            <a:avLst/>
          </a:prstGeom>
          <a:noFill/>
          <a:ln w="9525">
            <a:solidFill>
              <a:srgbClr val="FF0000"/>
            </a:solidFill>
            <a:miter lim="800000"/>
            <a:headEnd/>
            <a:tailEnd/>
          </a:ln>
        </p:spPr>
      </p:pic>
      <p:sp>
        <p:nvSpPr>
          <p:cNvPr id="188426" name="Rectangle 10"/>
          <p:cNvSpPr>
            <a:spLocks noChangeArrowheads="1"/>
          </p:cNvSpPr>
          <p:nvPr/>
        </p:nvSpPr>
        <p:spPr bwMode="auto">
          <a:xfrm>
            <a:off x="2139244" y="6400800"/>
            <a:ext cx="3861516" cy="461665"/>
          </a:xfrm>
          <a:prstGeom prst="rect">
            <a:avLst/>
          </a:prstGeom>
          <a:solidFill>
            <a:srgbClr val="8651FD"/>
          </a:solidFill>
          <a:ln w="9525">
            <a:noFill/>
            <a:miter lim="800000"/>
            <a:headEnd/>
            <a:tailEnd/>
          </a:ln>
          <a:effectLst/>
        </p:spPr>
        <p:txBody>
          <a:bodyPr wrap="square">
            <a:spAutoFit/>
          </a:bodyPr>
          <a:lstStyle/>
          <a:p>
            <a:r>
              <a:rPr lang="en-US" sz="2400">
                <a:solidFill>
                  <a:schemeClr val="bg1"/>
                </a:solidFill>
              </a:rPr>
              <a:t>hCG test:  Testo,   DHT</a:t>
            </a:r>
            <a:endParaRPr lang="el-GR" sz="2400">
              <a:solidFill>
                <a:schemeClr val="bg1"/>
              </a:solidFill>
            </a:endParaRPr>
          </a:p>
        </p:txBody>
      </p:sp>
      <p:sp>
        <p:nvSpPr>
          <p:cNvPr id="188427" name="Line 11"/>
          <p:cNvSpPr>
            <a:spLocks noChangeShapeType="1"/>
          </p:cNvSpPr>
          <p:nvPr/>
        </p:nvSpPr>
        <p:spPr bwMode="auto">
          <a:xfrm flipV="1">
            <a:off x="3643306" y="6453188"/>
            <a:ext cx="0" cy="404812"/>
          </a:xfrm>
          <a:prstGeom prst="line">
            <a:avLst/>
          </a:prstGeom>
          <a:noFill/>
          <a:ln w="38100">
            <a:solidFill>
              <a:srgbClr val="FF0000"/>
            </a:solidFill>
            <a:round/>
            <a:headEnd/>
            <a:tailEnd type="triangle" w="med" len="med"/>
          </a:ln>
          <a:effectLst/>
        </p:spPr>
        <p:txBody>
          <a:bodyPr/>
          <a:lstStyle/>
          <a:p>
            <a:endParaRPr lang="el-GR"/>
          </a:p>
        </p:txBody>
      </p:sp>
      <p:sp>
        <p:nvSpPr>
          <p:cNvPr id="188428" name="Line 12"/>
          <p:cNvSpPr>
            <a:spLocks noChangeShapeType="1"/>
          </p:cNvSpPr>
          <p:nvPr/>
        </p:nvSpPr>
        <p:spPr bwMode="auto">
          <a:xfrm>
            <a:off x="4572000" y="6453188"/>
            <a:ext cx="0" cy="404812"/>
          </a:xfrm>
          <a:prstGeom prst="line">
            <a:avLst/>
          </a:prstGeom>
          <a:noFill/>
          <a:ln w="38100" cmpd="dbl">
            <a:solidFill>
              <a:srgbClr val="FF0000"/>
            </a:solidFill>
            <a:round/>
            <a:headEnd/>
            <a:tailEnd type="triangle" w="med" len="med"/>
          </a:ln>
          <a:effectLst/>
        </p:spPr>
        <p:txBody>
          <a:bodyPr/>
          <a:lstStyle/>
          <a:p>
            <a:endParaRPr lang="el-GR"/>
          </a:p>
        </p:txBody>
      </p:sp>
      <p:sp>
        <p:nvSpPr>
          <p:cNvPr id="188429" name="Rectangle 13"/>
          <p:cNvSpPr>
            <a:spLocks noChangeArrowheads="1"/>
          </p:cNvSpPr>
          <p:nvPr/>
        </p:nvSpPr>
        <p:spPr bwMode="auto">
          <a:xfrm>
            <a:off x="2331156" y="211139"/>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
        <p:nvSpPr>
          <p:cNvPr id="188430" name="Text Box 14"/>
          <p:cNvSpPr txBox="1">
            <a:spLocks noChangeArrowheads="1"/>
          </p:cNvSpPr>
          <p:nvPr/>
        </p:nvSpPr>
        <p:spPr bwMode="auto">
          <a:xfrm>
            <a:off x="1785918" y="1785926"/>
            <a:ext cx="5790341" cy="584775"/>
          </a:xfrm>
          <a:prstGeom prst="rect">
            <a:avLst/>
          </a:prstGeom>
          <a:solidFill>
            <a:srgbClr val="8651FD"/>
          </a:solidFill>
          <a:ln w="38100">
            <a:noFill/>
            <a:miter lim="800000"/>
            <a:headEnd/>
            <a:tailEnd/>
          </a:ln>
          <a:effectLst/>
        </p:spPr>
        <p:txBody>
          <a:bodyPr wrap="square">
            <a:spAutoFit/>
          </a:bodyPr>
          <a:lstStyle/>
          <a:p>
            <a:pPr>
              <a:spcBef>
                <a:spcPct val="50000"/>
              </a:spcBef>
              <a:buClr>
                <a:srgbClr val="FFFF00"/>
              </a:buClr>
            </a:pPr>
            <a:r>
              <a:rPr lang="el-GR" sz="3200" dirty="0">
                <a:solidFill>
                  <a:schemeClr val="bg1"/>
                </a:solidFill>
              </a:rPr>
              <a:t>Ανεπάρκεια </a:t>
            </a:r>
            <a:r>
              <a:rPr lang="en-US" sz="3200" dirty="0">
                <a:solidFill>
                  <a:schemeClr val="bg1"/>
                </a:solidFill>
              </a:rPr>
              <a:t>5</a:t>
            </a:r>
            <a:r>
              <a:rPr lang="el-GR" sz="3200" dirty="0">
                <a:solidFill>
                  <a:schemeClr val="bg1"/>
                </a:solidFill>
              </a:rPr>
              <a:t>α </a:t>
            </a:r>
            <a:r>
              <a:rPr lang="el-GR" sz="3200" dirty="0" err="1" smtClean="0">
                <a:solidFill>
                  <a:schemeClr val="bg1"/>
                </a:solidFill>
              </a:rPr>
              <a:t>Αναγωγάσης</a:t>
            </a:r>
            <a:endParaRPr lang="el-GR" sz="32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Καθορισμός φύλου"/>
          <p:cNvPicPr>
            <a:picLocks noChangeAspect="1" noChangeArrowheads="1"/>
          </p:cNvPicPr>
          <p:nvPr/>
        </p:nvPicPr>
        <p:blipFill>
          <a:blip r:embed="rId2" cstate="print"/>
          <a:srcRect/>
          <a:stretch>
            <a:fillRect/>
          </a:stretch>
        </p:blipFill>
        <p:spPr bwMode="auto">
          <a:xfrm>
            <a:off x="1051279" y="1125539"/>
            <a:ext cx="6865055" cy="5400675"/>
          </a:xfrm>
          <a:prstGeom prst="rect">
            <a:avLst/>
          </a:prstGeom>
          <a:noFill/>
        </p:spPr>
      </p:pic>
      <p:sp>
        <p:nvSpPr>
          <p:cNvPr id="68617" name="Text Box 9"/>
          <p:cNvSpPr txBox="1">
            <a:spLocks noChangeArrowheads="1"/>
          </p:cNvSpPr>
          <p:nvPr/>
        </p:nvSpPr>
        <p:spPr bwMode="auto">
          <a:xfrm>
            <a:off x="1691923" y="6021388"/>
            <a:ext cx="1792111" cy="641350"/>
          </a:xfrm>
          <a:prstGeom prst="rect">
            <a:avLst/>
          </a:prstGeom>
          <a:noFill/>
          <a:ln w="9525">
            <a:noFill/>
            <a:miter lim="800000"/>
            <a:headEnd/>
            <a:tailEnd/>
          </a:ln>
          <a:effectLst/>
        </p:spPr>
        <p:txBody>
          <a:bodyPr>
            <a:spAutoFit/>
          </a:bodyPr>
          <a:lstStyle/>
          <a:p>
            <a:pPr>
              <a:spcBef>
                <a:spcPct val="50000"/>
              </a:spcBef>
            </a:pPr>
            <a:r>
              <a:rPr lang="en-US" sz="3600" b="1">
                <a:solidFill>
                  <a:srgbClr val="8651FD"/>
                </a:solidFill>
              </a:rPr>
              <a:t>44 XX</a:t>
            </a:r>
            <a:endParaRPr lang="el-GR" sz="3600" b="1">
              <a:solidFill>
                <a:srgbClr val="8651FD"/>
              </a:solidFill>
            </a:endParaRPr>
          </a:p>
        </p:txBody>
      </p:sp>
      <p:sp>
        <p:nvSpPr>
          <p:cNvPr id="68618" name="Text Box 10"/>
          <p:cNvSpPr txBox="1">
            <a:spLocks noChangeArrowheads="1"/>
          </p:cNvSpPr>
          <p:nvPr/>
        </p:nvSpPr>
        <p:spPr bwMode="auto">
          <a:xfrm>
            <a:off x="5084234" y="6021388"/>
            <a:ext cx="1792111" cy="641350"/>
          </a:xfrm>
          <a:prstGeom prst="rect">
            <a:avLst/>
          </a:prstGeom>
          <a:noFill/>
          <a:ln w="9525">
            <a:noFill/>
            <a:miter lim="800000"/>
            <a:headEnd/>
            <a:tailEnd/>
          </a:ln>
          <a:effectLst/>
        </p:spPr>
        <p:txBody>
          <a:bodyPr>
            <a:spAutoFit/>
          </a:bodyPr>
          <a:lstStyle/>
          <a:p>
            <a:pPr>
              <a:spcBef>
                <a:spcPct val="50000"/>
              </a:spcBef>
            </a:pPr>
            <a:r>
              <a:rPr lang="en-US" sz="3600" b="1">
                <a:solidFill>
                  <a:srgbClr val="8651FD"/>
                </a:solidFill>
              </a:rPr>
              <a:t>44 XY</a:t>
            </a:r>
            <a:endParaRPr lang="el-GR" sz="3600" b="1">
              <a:solidFill>
                <a:srgbClr val="8651FD"/>
              </a:solidFill>
            </a:endParaRPr>
          </a:p>
        </p:txBody>
      </p:sp>
      <p:sp>
        <p:nvSpPr>
          <p:cNvPr id="68619" name="Text Box 11"/>
          <p:cNvSpPr txBox="1">
            <a:spLocks noChangeArrowheads="1"/>
          </p:cNvSpPr>
          <p:nvPr/>
        </p:nvSpPr>
        <p:spPr bwMode="auto">
          <a:xfrm>
            <a:off x="2587978" y="260350"/>
            <a:ext cx="3928533" cy="1200329"/>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Καθορισμός φύλου</a:t>
            </a:r>
            <a:endParaRPr lang="en-GB" sz="3600" b="1">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8" name="Rectangle 6"/>
          <p:cNvSpPr>
            <a:spLocks noChangeArrowheads="1"/>
          </p:cNvSpPr>
          <p:nvPr/>
        </p:nvSpPr>
        <p:spPr bwMode="auto">
          <a:xfrm>
            <a:off x="4251678" y="5949950"/>
            <a:ext cx="3200400" cy="830997"/>
          </a:xfrm>
          <a:prstGeom prst="rect">
            <a:avLst/>
          </a:prstGeom>
          <a:solidFill>
            <a:srgbClr val="8651FD"/>
          </a:solidFill>
          <a:ln w="9525">
            <a:noFill/>
            <a:miter lim="800000"/>
            <a:headEnd/>
            <a:tailEnd/>
          </a:ln>
          <a:effectLst/>
        </p:spPr>
        <p:txBody>
          <a:bodyPr>
            <a:spAutoFit/>
          </a:bodyPr>
          <a:lstStyle/>
          <a:p>
            <a:r>
              <a:rPr lang="en-US" sz="2400">
                <a:solidFill>
                  <a:schemeClr val="bg1"/>
                </a:solidFill>
              </a:rPr>
              <a:t>hCG test:  Testo,   DHT</a:t>
            </a:r>
            <a:endParaRPr lang="el-GR" sz="2400">
              <a:solidFill>
                <a:schemeClr val="bg1"/>
              </a:solidFill>
            </a:endParaRPr>
          </a:p>
        </p:txBody>
      </p:sp>
      <p:sp>
        <p:nvSpPr>
          <p:cNvPr id="207879" name="Line 7"/>
          <p:cNvSpPr>
            <a:spLocks noChangeShapeType="1"/>
          </p:cNvSpPr>
          <p:nvPr/>
        </p:nvSpPr>
        <p:spPr bwMode="auto">
          <a:xfrm flipV="1">
            <a:off x="5596467" y="5949951"/>
            <a:ext cx="0" cy="404813"/>
          </a:xfrm>
          <a:prstGeom prst="line">
            <a:avLst/>
          </a:prstGeom>
          <a:noFill/>
          <a:ln w="38100">
            <a:solidFill>
              <a:srgbClr val="FF0000"/>
            </a:solidFill>
            <a:round/>
            <a:headEnd/>
            <a:tailEnd type="triangle" w="med" len="med"/>
          </a:ln>
          <a:effectLst/>
        </p:spPr>
        <p:txBody>
          <a:bodyPr/>
          <a:lstStyle/>
          <a:p>
            <a:endParaRPr lang="el-GR"/>
          </a:p>
        </p:txBody>
      </p:sp>
      <p:sp>
        <p:nvSpPr>
          <p:cNvPr id="207880" name="Line 8"/>
          <p:cNvSpPr>
            <a:spLocks noChangeShapeType="1"/>
          </p:cNvSpPr>
          <p:nvPr/>
        </p:nvSpPr>
        <p:spPr bwMode="auto">
          <a:xfrm>
            <a:off x="6492523" y="6021388"/>
            <a:ext cx="0" cy="404812"/>
          </a:xfrm>
          <a:prstGeom prst="line">
            <a:avLst/>
          </a:prstGeom>
          <a:noFill/>
          <a:ln w="38100" cmpd="dbl">
            <a:solidFill>
              <a:srgbClr val="FF0000"/>
            </a:solidFill>
            <a:round/>
            <a:headEnd/>
            <a:tailEnd type="triangle" w="med" len="med"/>
          </a:ln>
          <a:effectLst/>
        </p:spPr>
        <p:txBody>
          <a:bodyPr/>
          <a:lstStyle/>
          <a:p>
            <a:endParaRPr lang="el-GR"/>
          </a:p>
        </p:txBody>
      </p:sp>
      <p:pic>
        <p:nvPicPr>
          <p:cNvPr id="207881" name="Picture 9" descr="F1000005"/>
          <p:cNvPicPr>
            <a:picLocks noChangeAspect="1" noChangeArrowheads="1"/>
          </p:cNvPicPr>
          <p:nvPr/>
        </p:nvPicPr>
        <p:blipFill>
          <a:blip r:embed="rId3" cstate="print"/>
          <a:srcRect/>
          <a:stretch>
            <a:fillRect/>
          </a:stretch>
        </p:blipFill>
        <p:spPr bwMode="auto">
          <a:xfrm>
            <a:off x="220134" y="2565400"/>
            <a:ext cx="3115733" cy="3170238"/>
          </a:xfrm>
          <a:prstGeom prst="rect">
            <a:avLst/>
          </a:prstGeom>
          <a:noFill/>
          <a:ln w="38100">
            <a:solidFill>
              <a:schemeClr val="tx1"/>
            </a:solidFill>
            <a:miter lim="800000"/>
            <a:headEnd/>
            <a:tailEnd/>
          </a:ln>
        </p:spPr>
      </p:pic>
      <p:graphicFrame>
        <p:nvGraphicFramePr>
          <p:cNvPr id="207884" name="Object 12"/>
          <p:cNvGraphicFramePr>
            <a:graphicFrameLocks noChangeAspect="1"/>
          </p:cNvGraphicFramePr>
          <p:nvPr/>
        </p:nvGraphicFramePr>
        <p:xfrm>
          <a:off x="3804356" y="2852738"/>
          <a:ext cx="4010378" cy="3009900"/>
        </p:xfrm>
        <a:graphic>
          <a:graphicData uri="http://schemas.openxmlformats.org/presentationml/2006/ole">
            <p:oleObj spid="_x0000_s86018" name="Chart" r:id="rId4" imgW="6095984" imgH="4067062" progId="MSGraph.Chart.8">
              <p:embed followColorScheme="full"/>
            </p:oleObj>
          </a:graphicData>
        </a:graphic>
      </p:graphicFrame>
      <p:sp>
        <p:nvSpPr>
          <p:cNvPr id="207886" name="Rectangle 14"/>
          <p:cNvSpPr>
            <a:spLocks noChangeArrowheads="1"/>
          </p:cNvSpPr>
          <p:nvPr/>
        </p:nvSpPr>
        <p:spPr bwMode="auto">
          <a:xfrm>
            <a:off x="1627011" y="211139"/>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
        <p:nvSpPr>
          <p:cNvPr id="207887" name="Text Box 15"/>
          <p:cNvSpPr txBox="1">
            <a:spLocks noChangeArrowheads="1"/>
          </p:cNvSpPr>
          <p:nvPr/>
        </p:nvSpPr>
        <p:spPr bwMode="auto">
          <a:xfrm>
            <a:off x="859367" y="908050"/>
            <a:ext cx="7104944" cy="1077218"/>
          </a:xfrm>
          <a:prstGeom prst="rect">
            <a:avLst/>
          </a:prstGeom>
          <a:solidFill>
            <a:srgbClr val="8651FD"/>
          </a:solidFill>
          <a:ln w="9525">
            <a:noFill/>
            <a:miter lim="800000"/>
            <a:headEnd/>
            <a:tailEnd/>
          </a:ln>
          <a:effectLst/>
        </p:spPr>
        <p:txBody>
          <a:bodyPr>
            <a:spAutoFit/>
          </a:bodyPr>
          <a:lstStyle/>
          <a:p>
            <a:pPr>
              <a:spcBef>
                <a:spcPct val="50000"/>
              </a:spcBef>
            </a:pPr>
            <a:r>
              <a:rPr lang="el-GR" sz="3200">
                <a:solidFill>
                  <a:schemeClr val="bg1"/>
                </a:solidFill>
              </a:rPr>
              <a:t>Διαταραχές στη δράση της Τεστοστερόνης</a:t>
            </a:r>
            <a:endParaRPr lang="en-GB" sz="3200">
              <a:solidFill>
                <a:schemeClr val="bg1"/>
              </a:solidFill>
            </a:endParaRPr>
          </a:p>
        </p:txBody>
      </p:sp>
      <p:sp>
        <p:nvSpPr>
          <p:cNvPr id="207888" name="Text Box 16"/>
          <p:cNvSpPr txBox="1">
            <a:spLocks noChangeArrowheads="1"/>
          </p:cNvSpPr>
          <p:nvPr/>
        </p:nvSpPr>
        <p:spPr bwMode="auto">
          <a:xfrm>
            <a:off x="2012245" y="1628775"/>
            <a:ext cx="4992511" cy="1077218"/>
          </a:xfrm>
          <a:prstGeom prst="rect">
            <a:avLst/>
          </a:prstGeom>
          <a:solidFill>
            <a:srgbClr val="8651FD"/>
          </a:solidFill>
          <a:ln w="38100">
            <a:noFill/>
            <a:miter lim="800000"/>
            <a:headEnd/>
            <a:tailEnd/>
          </a:ln>
          <a:effectLst/>
        </p:spPr>
        <p:txBody>
          <a:bodyPr>
            <a:spAutoFit/>
          </a:bodyPr>
          <a:lstStyle/>
          <a:p>
            <a:pPr>
              <a:spcBef>
                <a:spcPct val="50000"/>
              </a:spcBef>
              <a:buClr>
                <a:srgbClr val="FFFF00"/>
              </a:buClr>
            </a:pPr>
            <a:r>
              <a:rPr lang="el-GR" sz="3200">
                <a:solidFill>
                  <a:schemeClr val="bg1"/>
                </a:solidFill>
              </a:rPr>
              <a:t>Ανεπάρκεια </a:t>
            </a:r>
            <a:r>
              <a:rPr lang="en-US" sz="3200">
                <a:solidFill>
                  <a:schemeClr val="bg1"/>
                </a:solidFill>
              </a:rPr>
              <a:t>5</a:t>
            </a:r>
            <a:r>
              <a:rPr lang="el-GR" sz="3200">
                <a:solidFill>
                  <a:schemeClr val="bg1"/>
                </a:solidFill>
              </a:rPr>
              <a:t>α Αρωματάσης</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9" name="Picture 9" descr="51 reductase deficiency"/>
          <p:cNvPicPr>
            <a:picLocks noChangeAspect="1" noChangeArrowheads="1"/>
          </p:cNvPicPr>
          <p:nvPr/>
        </p:nvPicPr>
        <p:blipFill>
          <a:blip r:embed="rId2" cstate="print"/>
          <a:srcRect/>
          <a:stretch>
            <a:fillRect/>
          </a:stretch>
        </p:blipFill>
        <p:spPr bwMode="auto">
          <a:xfrm>
            <a:off x="91723" y="2708276"/>
            <a:ext cx="3045178" cy="3889375"/>
          </a:xfrm>
          <a:prstGeom prst="rect">
            <a:avLst/>
          </a:prstGeom>
          <a:noFill/>
          <a:ln w="38100">
            <a:noFill/>
            <a:miter lim="800000"/>
            <a:headEnd/>
            <a:tailEnd/>
          </a:ln>
        </p:spPr>
      </p:pic>
      <p:sp>
        <p:nvSpPr>
          <p:cNvPr id="189450" name="Text Box 10"/>
          <p:cNvSpPr txBox="1">
            <a:spLocks noChangeArrowheads="1"/>
          </p:cNvSpPr>
          <p:nvPr/>
        </p:nvSpPr>
        <p:spPr bwMode="auto">
          <a:xfrm>
            <a:off x="6572264" y="2205038"/>
            <a:ext cx="2571737" cy="946150"/>
          </a:xfrm>
          <a:prstGeom prst="rect">
            <a:avLst/>
          </a:prstGeom>
          <a:solidFill>
            <a:srgbClr val="8651FD"/>
          </a:solidFill>
          <a:ln w="9525">
            <a:noFill/>
            <a:miter lim="800000"/>
            <a:headEnd/>
            <a:tailEnd/>
          </a:ln>
          <a:effectLst/>
        </p:spPr>
        <p:txBody>
          <a:bodyPr wrap="square">
            <a:spAutoFit/>
          </a:bodyPr>
          <a:lstStyle/>
          <a:p>
            <a:pPr algn="ctr">
              <a:spcBef>
                <a:spcPct val="50000"/>
              </a:spcBef>
            </a:pPr>
            <a:r>
              <a:rPr lang="el-GR" sz="2800">
                <a:solidFill>
                  <a:schemeClr val="bg1"/>
                </a:solidFill>
              </a:rPr>
              <a:t>Ετεροφυλετική ήβη</a:t>
            </a:r>
          </a:p>
        </p:txBody>
      </p:sp>
      <p:sp>
        <p:nvSpPr>
          <p:cNvPr id="189452" name="Rectangle 12"/>
          <p:cNvSpPr>
            <a:spLocks noChangeArrowheads="1"/>
          </p:cNvSpPr>
          <p:nvPr/>
        </p:nvSpPr>
        <p:spPr bwMode="auto">
          <a:xfrm>
            <a:off x="6674556" y="4076701"/>
            <a:ext cx="2469444" cy="2616101"/>
          </a:xfrm>
          <a:prstGeom prst="rect">
            <a:avLst/>
          </a:prstGeom>
          <a:solidFill>
            <a:schemeClr val="bg1"/>
          </a:solidFill>
          <a:ln w="38100">
            <a:noFill/>
            <a:miter lim="800000"/>
            <a:headEnd/>
            <a:tailEnd/>
          </a:ln>
          <a:effectLst/>
        </p:spPr>
        <p:txBody>
          <a:bodyPr>
            <a:spAutoFit/>
          </a:bodyPr>
          <a:lstStyle/>
          <a:p>
            <a:pPr algn="just">
              <a:lnSpc>
                <a:spcPct val="90000"/>
              </a:lnSpc>
              <a:spcBef>
                <a:spcPct val="20000"/>
              </a:spcBef>
              <a:buClr>
                <a:srgbClr val="CCFF33"/>
              </a:buClr>
              <a:buSzPct val="70000"/>
              <a:buFont typeface="Wingdings" pitchFamily="2" charset="2"/>
              <a:buNone/>
            </a:pPr>
            <a:r>
              <a:rPr lang="en-US" sz="2000">
                <a:solidFill>
                  <a:srgbClr val="000066"/>
                </a:solidFill>
              </a:rPr>
              <a:t>they wear underpants, </a:t>
            </a:r>
          </a:p>
          <a:p>
            <a:pPr algn="just">
              <a:lnSpc>
                <a:spcPct val="90000"/>
              </a:lnSpc>
              <a:spcBef>
                <a:spcPct val="20000"/>
              </a:spcBef>
              <a:buClr>
                <a:srgbClr val="CCFF33"/>
              </a:buClr>
              <a:buSzPct val="70000"/>
              <a:buFont typeface="Wingdings" pitchFamily="2" charset="2"/>
              <a:buNone/>
            </a:pPr>
            <a:r>
              <a:rPr lang="en-US" sz="2000">
                <a:solidFill>
                  <a:srgbClr val="000066"/>
                </a:solidFill>
              </a:rPr>
              <a:t>encouraged to stay </a:t>
            </a:r>
          </a:p>
          <a:p>
            <a:pPr algn="just">
              <a:lnSpc>
                <a:spcPct val="90000"/>
              </a:lnSpc>
              <a:spcBef>
                <a:spcPct val="20000"/>
              </a:spcBef>
              <a:buClr>
                <a:srgbClr val="CCFF33"/>
              </a:buClr>
              <a:buSzPct val="70000"/>
              <a:buFont typeface="Wingdings" pitchFamily="2" charset="2"/>
              <a:buNone/>
            </a:pPr>
            <a:r>
              <a:rPr lang="en-US" sz="2000">
                <a:solidFill>
                  <a:srgbClr val="000066"/>
                </a:solidFill>
              </a:rPr>
              <a:t>with their mothers, </a:t>
            </a:r>
          </a:p>
          <a:p>
            <a:pPr algn="just">
              <a:lnSpc>
                <a:spcPct val="90000"/>
              </a:lnSpc>
              <a:spcBef>
                <a:spcPct val="20000"/>
              </a:spcBef>
              <a:buClr>
                <a:srgbClr val="CCFF33"/>
              </a:buClr>
              <a:buSzPct val="70000"/>
              <a:buFont typeface="Wingdings" pitchFamily="2" charset="2"/>
              <a:buNone/>
            </a:pPr>
            <a:r>
              <a:rPr lang="en-US" sz="2000">
                <a:solidFill>
                  <a:srgbClr val="000066"/>
                </a:solidFill>
              </a:rPr>
              <a:t>participate in </a:t>
            </a:r>
          </a:p>
          <a:p>
            <a:pPr algn="just">
              <a:lnSpc>
                <a:spcPct val="90000"/>
              </a:lnSpc>
              <a:spcBef>
                <a:spcPct val="20000"/>
              </a:spcBef>
              <a:buClr>
                <a:srgbClr val="CCFF33"/>
              </a:buClr>
              <a:buSzPct val="70000"/>
              <a:buFont typeface="Wingdings" pitchFamily="2" charset="2"/>
              <a:buNone/>
            </a:pPr>
            <a:r>
              <a:rPr lang="en-US" sz="2000">
                <a:solidFill>
                  <a:srgbClr val="000066"/>
                </a:solidFill>
              </a:rPr>
              <a:t>household activities, </a:t>
            </a:r>
          </a:p>
          <a:p>
            <a:pPr algn="just">
              <a:lnSpc>
                <a:spcPct val="90000"/>
              </a:lnSpc>
              <a:spcBef>
                <a:spcPct val="20000"/>
              </a:spcBef>
              <a:buClr>
                <a:srgbClr val="CCFF33"/>
              </a:buClr>
              <a:buSzPct val="70000"/>
              <a:buFont typeface="Wingdings" pitchFamily="2" charset="2"/>
              <a:buNone/>
            </a:pPr>
            <a:r>
              <a:rPr lang="en-US" sz="2000">
                <a:solidFill>
                  <a:srgbClr val="000066"/>
                </a:solidFill>
              </a:rPr>
              <a:t>play near the house</a:t>
            </a:r>
            <a:endParaRPr lang="en-GB" sz="2000">
              <a:solidFill>
                <a:srgbClr val="000066"/>
              </a:solidFill>
            </a:endParaRPr>
          </a:p>
        </p:txBody>
      </p:sp>
      <p:pic>
        <p:nvPicPr>
          <p:cNvPr id="189453" name="Picture 13" descr="CPM02EN318F04"/>
          <p:cNvPicPr>
            <a:picLocks noChangeAspect="1" noChangeArrowheads="1"/>
          </p:cNvPicPr>
          <p:nvPr/>
        </p:nvPicPr>
        <p:blipFill>
          <a:blip r:embed="rId3" cstate="print"/>
          <a:srcRect/>
          <a:stretch>
            <a:fillRect/>
          </a:stretch>
        </p:blipFill>
        <p:spPr bwMode="auto">
          <a:xfrm>
            <a:off x="3292123" y="2719388"/>
            <a:ext cx="3263900" cy="3848100"/>
          </a:xfrm>
          <a:prstGeom prst="rect">
            <a:avLst/>
          </a:prstGeom>
          <a:noFill/>
          <a:ln w="9525">
            <a:solidFill>
              <a:schemeClr val="tx1"/>
            </a:solidFill>
            <a:miter lim="800000"/>
            <a:headEnd/>
            <a:tailEnd/>
          </a:ln>
        </p:spPr>
      </p:pic>
      <p:sp>
        <p:nvSpPr>
          <p:cNvPr id="189454" name="Rectangle 14"/>
          <p:cNvSpPr>
            <a:spLocks noChangeArrowheads="1"/>
          </p:cNvSpPr>
          <p:nvPr/>
        </p:nvSpPr>
        <p:spPr bwMode="auto">
          <a:xfrm>
            <a:off x="1947334" y="188913"/>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
        <p:nvSpPr>
          <p:cNvPr id="189455" name="Text Box 15"/>
          <p:cNvSpPr txBox="1">
            <a:spLocks noChangeArrowheads="1"/>
          </p:cNvSpPr>
          <p:nvPr/>
        </p:nvSpPr>
        <p:spPr bwMode="auto">
          <a:xfrm>
            <a:off x="859366" y="908050"/>
            <a:ext cx="7998913" cy="584775"/>
          </a:xfrm>
          <a:prstGeom prst="rect">
            <a:avLst/>
          </a:prstGeom>
          <a:solidFill>
            <a:srgbClr val="8651FD"/>
          </a:solidFill>
          <a:ln w="9525">
            <a:noFill/>
            <a:miter lim="800000"/>
            <a:headEnd/>
            <a:tailEnd/>
          </a:ln>
          <a:effectLst/>
        </p:spPr>
        <p:txBody>
          <a:bodyPr wrap="square">
            <a:spAutoFit/>
          </a:bodyPr>
          <a:lstStyle/>
          <a:p>
            <a:pPr>
              <a:spcBef>
                <a:spcPct val="50000"/>
              </a:spcBef>
            </a:pPr>
            <a:r>
              <a:rPr lang="el-GR" sz="3200">
                <a:solidFill>
                  <a:schemeClr val="bg1"/>
                </a:solidFill>
              </a:rPr>
              <a:t>Διαταραχές στη δράση της Τεστοστερόνης</a:t>
            </a:r>
            <a:endParaRPr lang="en-GB" sz="3200">
              <a:solidFill>
                <a:schemeClr val="bg1"/>
              </a:solidFill>
            </a:endParaRPr>
          </a:p>
        </p:txBody>
      </p:sp>
      <p:sp>
        <p:nvSpPr>
          <p:cNvPr id="189456" name="Text Box 16"/>
          <p:cNvSpPr txBox="1">
            <a:spLocks noChangeArrowheads="1"/>
          </p:cNvSpPr>
          <p:nvPr/>
        </p:nvSpPr>
        <p:spPr bwMode="auto">
          <a:xfrm>
            <a:off x="785786" y="2000240"/>
            <a:ext cx="5370172" cy="584775"/>
          </a:xfrm>
          <a:prstGeom prst="rect">
            <a:avLst/>
          </a:prstGeom>
          <a:solidFill>
            <a:srgbClr val="8651FD"/>
          </a:solidFill>
          <a:ln w="38100">
            <a:noFill/>
            <a:miter lim="800000"/>
            <a:headEnd/>
            <a:tailEnd/>
          </a:ln>
          <a:effectLst/>
        </p:spPr>
        <p:txBody>
          <a:bodyPr wrap="square">
            <a:spAutoFit/>
          </a:bodyPr>
          <a:lstStyle/>
          <a:p>
            <a:pPr>
              <a:spcBef>
                <a:spcPct val="50000"/>
              </a:spcBef>
              <a:buClr>
                <a:srgbClr val="FFFF00"/>
              </a:buClr>
            </a:pPr>
            <a:r>
              <a:rPr lang="el-GR" sz="3200" dirty="0">
                <a:solidFill>
                  <a:schemeClr val="bg1"/>
                </a:solidFill>
              </a:rPr>
              <a:t>Ανεπάρκεια </a:t>
            </a:r>
            <a:r>
              <a:rPr lang="en-US" sz="3200" dirty="0">
                <a:solidFill>
                  <a:schemeClr val="bg1"/>
                </a:solidFill>
              </a:rPr>
              <a:t>5</a:t>
            </a:r>
            <a:r>
              <a:rPr lang="el-GR" sz="3200" dirty="0">
                <a:solidFill>
                  <a:schemeClr val="bg1"/>
                </a:solidFill>
              </a:rPr>
              <a:t>α </a:t>
            </a:r>
            <a:r>
              <a:rPr lang="el-GR" sz="3200" dirty="0" err="1" smtClean="0">
                <a:solidFill>
                  <a:schemeClr val="bg1"/>
                </a:solidFill>
              </a:rPr>
              <a:t>Αναγωγάσης</a:t>
            </a:r>
            <a:endParaRPr lang="el-GR" sz="3200"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Text Box 4"/>
          <p:cNvSpPr txBox="1">
            <a:spLocks noChangeArrowheads="1"/>
          </p:cNvSpPr>
          <p:nvPr/>
        </p:nvSpPr>
        <p:spPr bwMode="auto">
          <a:xfrm>
            <a:off x="4151489" y="3213100"/>
            <a:ext cx="4992511" cy="1077218"/>
          </a:xfrm>
          <a:prstGeom prst="rect">
            <a:avLst/>
          </a:prstGeom>
          <a:solidFill>
            <a:srgbClr val="8651FD"/>
          </a:solidFill>
          <a:ln w="38100">
            <a:noFill/>
            <a:miter lim="800000"/>
            <a:headEnd/>
            <a:tailEnd/>
          </a:ln>
          <a:effectLst/>
        </p:spPr>
        <p:txBody>
          <a:bodyPr>
            <a:spAutoFit/>
          </a:bodyPr>
          <a:lstStyle/>
          <a:p>
            <a:pPr>
              <a:spcBef>
                <a:spcPct val="50000"/>
              </a:spcBef>
              <a:buClr>
                <a:srgbClr val="FFFF00"/>
              </a:buClr>
            </a:pPr>
            <a:r>
              <a:rPr lang="el-GR" sz="3200">
                <a:solidFill>
                  <a:schemeClr val="bg1"/>
                </a:solidFill>
              </a:rPr>
              <a:t>Ανεπάρκεια </a:t>
            </a:r>
            <a:r>
              <a:rPr lang="en-US" sz="3200">
                <a:solidFill>
                  <a:schemeClr val="bg1"/>
                </a:solidFill>
              </a:rPr>
              <a:t>5</a:t>
            </a:r>
            <a:r>
              <a:rPr lang="el-GR" sz="3200">
                <a:solidFill>
                  <a:schemeClr val="bg1"/>
                </a:solidFill>
              </a:rPr>
              <a:t>α Αρωματάσης</a:t>
            </a:r>
          </a:p>
        </p:txBody>
      </p:sp>
      <p:pic>
        <p:nvPicPr>
          <p:cNvPr id="205833" name="Picture 9" descr="Middlesex"/>
          <p:cNvPicPr>
            <a:picLocks noChangeAspect="1" noChangeArrowheads="1"/>
          </p:cNvPicPr>
          <p:nvPr/>
        </p:nvPicPr>
        <p:blipFill>
          <a:blip r:embed="rId2" cstate="print"/>
          <a:srcRect/>
          <a:stretch>
            <a:fillRect/>
          </a:stretch>
        </p:blipFill>
        <p:spPr bwMode="auto">
          <a:xfrm>
            <a:off x="155223" y="1700214"/>
            <a:ext cx="3904545" cy="5157787"/>
          </a:xfrm>
          <a:prstGeom prst="rect">
            <a:avLst/>
          </a:prstGeom>
          <a:noFill/>
          <a:ln w="9525">
            <a:solidFill>
              <a:schemeClr val="tx1"/>
            </a:solidFill>
            <a:miter lim="800000"/>
            <a:headEnd/>
            <a:tailEnd/>
          </a:ln>
        </p:spPr>
      </p:pic>
      <p:sp>
        <p:nvSpPr>
          <p:cNvPr id="205834" name="Rectangle 10"/>
          <p:cNvSpPr>
            <a:spLocks noChangeArrowheads="1"/>
          </p:cNvSpPr>
          <p:nvPr/>
        </p:nvSpPr>
        <p:spPr bwMode="auto">
          <a:xfrm>
            <a:off x="2396067" y="139700"/>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
        <p:nvSpPr>
          <p:cNvPr id="205835" name="Text Box 11"/>
          <p:cNvSpPr txBox="1">
            <a:spLocks noChangeArrowheads="1"/>
          </p:cNvSpPr>
          <p:nvPr/>
        </p:nvSpPr>
        <p:spPr bwMode="auto">
          <a:xfrm>
            <a:off x="859367" y="908050"/>
            <a:ext cx="7104944" cy="1077218"/>
          </a:xfrm>
          <a:prstGeom prst="rect">
            <a:avLst/>
          </a:prstGeom>
          <a:solidFill>
            <a:srgbClr val="8651FD"/>
          </a:solidFill>
          <a:ln w="9525">
            <a:noFill/>
            <a:miter lim="800000"/>
            <a:headEnd/>
            <a:tailEnd/>
          </a:ln>
          <a:effectLst/>
        </p:spPr>
        <p:txBody>
          <a:bodyPr>
            <a:spAutoFit/>
          </a:bodyPr>
          <a:lstStyle/>
          <a:p>
            <a:pPr>
              <a:spcBef>
                <a:spcPct val="50000"/>
              </a:spcBef>
            </a:pPr>
            <a:r>
              <a:rPr lang="el-GR" sz="3200">
                <a:solidFill>
                  <a:schemeClr val="bg1"/>
                </a:solidFill>
              </a:rPr>
              <a:t>Διαταραχές στη δράση της Τεστοστερόνης</a:t>
            </a:r>
            <a:endParaRPr lang="en-GB" sz="320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73" name="Picture 9" descr="male pseudohermaphrodism3"/>
          <p:cNvPicPr>
            <a:picLocks noChangeAspect="1" noChangeArrowheads="1"/>
          </p:cNvPicPr>
          <p:nvPr/>
        </p:nvPicPr>
        <p:blipFill>
          <a:blip r:embed="rId2" cstate="print"/>
          <a:srcRect/>
          <a:stretch>
            <a:fillRect/>
          </a:stretch>
        </p:blipFill>
        <p:spPr bwMode="auto">
          <a:xfrm>
            <a:off x="730956" y="2420938"/>
            <a:ext cx="7557911" cy="3529012"/>
          </a:xfrm>
          <a:prstGeom prst="rect">
            <a:avLst/>
          </a:prstGeom>
          <a:noFill/>
          <a:ln w="38100">
            <a:noFill/>
            <a:miter lim="800000"/>
            <a:headEnd/>
            <a:tailEnd/>
          </a:ln>
        </p:spPr>
      </p:pic>
      <p:sp>
        <p:nvSpPr>
          <p:cNvPr id="190474" name="Text Box 10"/>
          <p:cNvSpPr txBox="1">
            <a:spLocks noChangeArrowheads="1"/>
          </p:cNvSpPr>
          <p:nvPr/>
        </p:nvSpPr>
        <p:spPr bwMode="auto">
          <a:xfrm>
            <a:off x="1691922" y="6092825"/>
            <a:ext cx="4159956" cy="830997"/>
          </a:xfrm>
          <a:prstGeom prst="rect">
            <a:avLst/>
          </a:prstGeom>
          <a:solidFill>
            <a:schemeClr val="bg1"/>
          </a:solidFill>
          <a:ln w="38100">
            <a:noFill/>
            <a:miter lim="800000"/>
            <a:headEnd/>
            <a:tailEnd/>
          </a:ln>
          <a:effectLst/>
        </p:spPr>
        <p:txBody>
          <a:bodyPr>
            <a:spAutoFit/>
          </a:bodyPr>
          <a:lstStyle/>
          <a:p>
            <a:r>
              <a:rPr lang="en-US" sz="2400">
                <a:solidFill>
                  <a:srgbClr val="000066"/>
                </a:solidFill>
                <a:latin typeface="Arial Black" pitchFamily="34" charset="0"/>
              </a:rPr>
              <a:t>hCG test: </a:t>
            </a:r>
            <a:r>
              <a:rPr lang="el-GR" sz="2400">
                <a:solidFill>
                  <a:srgbClr val="000066"/>
                </a:solidFill>
                <a:latin typeface="Arial Black" pitchFamily="34" charset="0"/>
              </a:rPr>
              <a:t>    Τ</a:t>
            </a:r>
            <a:r>
              <a:rPr lang="en-US" sz="2400">
                <a:solidFill>
                  <a:srgbClr val="000066"/>
                </a:solidFill>
                <a:latin typeface="Arial Black" pitchFamily="34" charset="0"/>
              </a:rPr>
              <a:t>estosterone</a:t>
            </a:r>
            <a:endParaRPr lang="el-GR" sz="2400">
              <a:solidFill>
                <a:srgbClr val="000066"/>
              </a:solidFill>
              <a:latin typeface="Arial Black" pitchFamily="34" charset="0"/>
            </a:endParaRPr>
          </a:p>
        </p:txBody>
      </p:sp>
      <p:sp>
        <p:nvSpPr>
          <p:cNvPr id="190475" name="Line 11"/>
          <p:cNvSpPr>
            <a:spLocks noChangeShapeType="1"/>
          </p:cNvSpPr>
          <p:nvPr/>
        </p:nvSpPr>
        <p:spPr bwMode="auto">
          <a:xfrm flipV="1">
            <a:off x="3420533" y="6165851"/>
            <a:ext cx="0" cy="358775"/>
          </a:xfrm>
          <a:prstGeom prst="line">
            <a:avLst/>
          </a:prstGeom>
          <a:noFill/>
          <a:ln w="38100">
            <a:solidFill>
              <a:srgbClr val="FF0000"/>
            </a:solidFill>
            <a:round/>
            <a:headEnd/>
            <a:tailEnd type="triangle" w="med" len="med"/>
          </a:ln>
          <a:effectLst/>
        </p:spPr>
        <p:txBody>
          <a:bodyPr/>
          <a:lstStyle/>
          <a:p>
            <a:endParaRPr lang="el-GR"/>
          </a:p>
        </p:txBody>
      </p:sp>
      <p:sp>
        <p:nvSpPr>
          <p:cNvPr id="190476" name="Rectangle 12"/>
          <p:cNvSpPr>
            <a:spLocks noChangeArrowheads="1"/>
          </p:cNvSpPr>
          <p:nvPr/>
        </p:nvSpPr>
        <p:spPr bwMode="auto">
          <a:xfrm>
            <a:off x="1883834" y="139700"/>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
        <p:nvSpPr>
          <p:cNvPr id="190477" name="Text Box 13"/>
          <p:cNvSpPr txBox="1">
            <a:spLocks noChangeArrowheads="1"/>
          </p:cNvSpPr>
          <p:nvPr/>
        </p:nvSpPr>
        <p:spPr bwMode="auto">
          <a:xfrm>
            <a:off x="859367" y="908050"/>
            <a:ext cx="7104944" cy="1077218"/>
          </a:xfrm>
          <a:prstGeom prst="rect">
            <a:avLst/>
          </a:prstGeom>
          <a:solidFill>
            <a:srgbClr val="8651FD"/>
          </a:solidFill>
          <a:ln w="9525">
            <a:noFill/>
            <a:miter lim="800000"/>
            <a:headEnd/>
            <a:tailEnd/>
          </a:ln>
          <a:effectLst/>
        </p:spPr>
        <p:txBody>
          <a:bodyPr>
            <a:spAutoFit/>
          </a:bodyPr>
          <a:lstStyle/>
          <a:p>
            <a:pPr>
              <a:spcBef>
                <a:spcPct val="50000"/>
              </a:spcBef>
            </a:pPr>
            <a:r>
              <a:rPr lang="el-GR" sz="3200">
                <a:solidFill>
                  <a:schemeClr val="bg1"/>
                </a:solidFill>
              </a:rPr>
              <a:t>Διαταραχές στη δράση της Τεστοστερόνης</a:t>
            </a:r>
            <a:endParaRPr lang="en-GB" sz="3200">
              <a:solidFill>
                <a:schemeClr val="bg1"/>
              </a:solidFill>
            </a:endParaRPr>
          </a:p>
        </p:txBody>
      </p:sp>
      <p:sp>
        <p:nvSpPr>
          <p:cNvPr id="190478" name="Text Box 14"/>
          <p:cNvSpPr txBox="1">
            <a:spLocks noChangeArrowheads="1"/>
          </p:cNvSpPr>
          <p:nvPr/>
        </p:nvSpPr>
        <p:spPr bwMode="auto">
          <a:xfrm>
            <a:off x="1371600" y="1628775"/>
            <a:ext cx="5504745" cy="1077218"/>
          </a:xfrm>
          <a:prstGeom prst="rect">
            <a:avLst/>
          </a:prstGeom>
          <a:solidFill>
            <a:srgbClr val="8651FD"/>
          </a:solidFill>
          <a:ln w="38100">
            <a:noFill/>
            <a:miter lim="800000"/>
            <a:headEnd/>
            <a:tailEnd/>
          </a:ln>
          <a:effectLst/>
        </p:spPr>
        <p:txBody>
          <a:bodyPr>
            <a:spAutoFit/>
          </a:bodyPr>
          <a:lstStyle/>
          <a:p>
            <a:pPr>
              <a:spcBef>
                <a:spcPct val="50000"/>
              </a:spcBef>
              <a:buClr>
                <a:srgbClr val="FFFF00"/>
              </a:buClr>
            </a:pPr>
            <a:r>
              <a:rPr lang="el-GR" sz="3200">
                <a:solidFill>
                  <a:schemeClr val="bg1"/>
                </a:solidFill>
              </a:rPr>
              <a:t>Σύνδρομο θηλεοποιητικού όρχη</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3" name="Picture 5" descr="AGS"/>
          <p:cNvPicPr>
            <a:picLocks noChangeAspect="1" noChangeArrowheads="1"/>
          </p:cNvPicPr>
          <p:nvPr/>
        </p:nvPicPr>
        <p:blipFill>
          <a:blip r:embed="rId2" cstate="print"/>
          <a:srcRect/>
          <a:stretch>
            <a:fillRect/>
          </a:stretch>
        </p:blipFill>
        <p:spPr bwMode="auto">
          <a:xfrm>
            <a:off x="1295400" y="2667000"/>
            <a:ext cx="7543800" cy="3581400"/>
          </a:xfrm>
          <a:prstGeom prst="rect">
            <a:avLst/>
          </a:prstGeom>
          <a:noFill/>
          <a:ln w="9525">
            <a:noFill/>
            <a:miter lim="800000"/>
            <a:headEnd/>
            <a:tailEnd/>
          </a:ln>
        </p:spPr>
      </p:pic>
      <p:sp>
        <p:nvSpPr>
          <p:cNvPr id="191494" name="Rectangle 6"/>
          <p:cNvSpPr>
            <a:spLocks noChangeArrowheads="1"/>
          </p:cNvSpPr>
          <p:nvPr/>
        </p:nvSpPr>
        <p:spPr bwMode="auto">
          <a:xfrm>
            <a:off x="2331156" y="139700"/>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
        <p:nvSpPr>
          <p:cNvPr id="191495" name="Text Box 7"/>
          <p:cNvSpPr txBox="1">
            <a:spLocks noChangeArrowheads="1"/>
          </p:cNvSpPr>
          <p:nvPr/>
        </p:nvSpPr>
        <p:spPr bwMode="auto">
          <a:xfrm>
            <a:off x="859367" y="908050"/>
            <a:ext cx="7104944" cy="1077218"/>
          </a:xfrm>
          <a:prstGeom prst="rect">
            <a:avLst/>
          </a:prstGeom>
          <a:solidFill>
            <a:srgbClr val="8651FD"/>
          </a:solidFill>
          <a:ln w="9525">
            <a:noFill/>
            <a:miter lim="800000"/>
            <a:headEnd/>
            <a:tailEnd/>
          </a:ln>
          <a:effectLst/>
        </p:spPr>
        <p:txBody>
          <a:bodyPr>
            <a:spAutoFit/>
          </a:bodyPr>
          <a:lstStyle/>
          <a:p>
            <a:pPr>
              <a:spcBef>
                <a:spcPct val="50000"/>
              </a:spcBef>
            </a:pPr>
            <a:r>
              <a:rPr lang="el-GR" sz="3200">
                <a:solidFill>
                  <a:schemeClr val="bg1"/>
                </a:solidFill>
              </a:rPr>
              <a:t>Διαταραχές στη δράση της Τεστοστερόνης</a:t>
            </a:r>
            <a:endParaRPr lang="en-GB" sz="3200">
              <a:solidFill>
                <a:schemeClr val="bg1"/>
              </a:solidFill>
            </a:endParaRPr>
          </a:p>
        </p:txBody>
      </p:sp>
      <p:sp>
        <p:nvSpPr>
          <p:cNvPr id="191496" name="Text Box 8"/>
          <p:cNvSpPr txBox="1">
            <a:spLocks noChangeArrowheads="1"/>
          </p:cNvSpPr>
          <p:nvPr/>
        </p:nvSpPr>
        <p:spPr bwMode="auto">
          <a:xfrm>
            <a:off x="1371600" y="1628775"/>
            <a:ext cx="5504745" cy="1077218"/>
          </a:xfrm>
          <a:prstGeom prst="rect">
            <a:avLst/>
          </a:prstGeom>
          <a:solidFill>
            <a:srgbClr val="8651FD"/>
          </a:solidFill>
          <a:ln w="38100">
            <a:noFill/>
            <a:miter lim="800000"/>
            <a:headEnd/>
            <a:tailEnd/>
          </a:ln>
          <a:effectLst/>
        </p:spPr>
        <p:txBody>
          <a:bodyPr>
            <a:spAutoFit/>
          </a:bodyPr>
          <a:lstStyle/>
          <a:p>
            <a:pPr>
              <a:spcBef>
                <a:spcPct val="50000"/>
              </a:spcBef>
              <a:buClr>
                <a:srgbClr val="FFFF00"/>
              </a:buClr>
            </a:pPr>
            <a:r>
              <a:rPr lang="el-GR" sz="3200">
                <a:solidFill>
                  <a:schemeClr val="bg1"/>
                </a:solidFill>
              </a:rPr>
              <a:t>Σύνδρομο θηλεοποιητικού όρχη</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5" name="Text Box 9"/>
          <p:cNvSpPr txBox="1">
            <a:spLocks noChangeArrowheads="1"/>
          </p:cNvSpPr>
          <p:nvPr/>
        </p:nvSpPr>
        <p:spPr bwMode="auto">
          <a:xfrm>
            <a:off x="5201355" y="4456113"/>
            <a:ext cx="184731" cy="369332"/>
          </a:xfrm>
          <a:prstGeom prst="rect">
            <a:avLst/>
          </a:prstGeom>
          <a:noFill/>
          <a:ln w="9525">
            <a:noFill/>
            <a:miter lim="800000"/>
            <a:headEnd/>
            <a:tailEnd/>
          </a:ln>
          <a:effectLst/>
        </p:spPr>
        <p:txBody>
          <a:bodyPr wrap="none">
            <a:spAutoFit/>
          </a:bodyPr>
          <a:lstStyle/>
          <a:p>
            <a:endParaRPr lang="el-GR">
              <a:cs typeface="Arial" charset="0"/>
            </a:endParaRPr>
          </a:p>
        </p:txBody>
      </p:sp>
      <p:pic>
        <p:nvPicPr>
          <p:cNvPr id="208906" name="Picture 10" descr="46xy_standing"/>
          <p:cNvPicPr>
            <a:picLocks noChangeAspect="1" noChangeArrowheads="1"/>
          </p:cNvPicPr>
          <p:nvPr/>
        </p:nvPicPr>
        <p:blipFill>
          <a:blip r:embed="rId2" cstate="print"/>
          <a:srcRect/>
          <a:stretch>
            <a:fillRect/>
          </a:stretch>
        </p:blipFill>
        <p:spPr bwMode="auto">
          <a:xfrm>
            <a:off x="6620934" y="1844676"/>
            <a:ext cx="2170289" cy="4710113"/>
          </a:xfrm>
          <a:prstGeom prst="rect">
            <a:avLst/>
          </a:prstGeom>
          <a:noFill/>
          <a:ln w="9525">
            <a:solidFill>
              <a:schemeClr val="tx1"/>
            </a:solidFill>
            <a:miter lim="800000"/>
            <a:headEnd/>
            <a:tailEnd/>
          </a:ln>
        </p:spPr>
      </p:pic>
      <p:pic>
        <p:nvPicPr>
          <p:cNvPr id="208907" name="Picture 11" descr="JLC"/>
          <p:cNvPicPr>
            <a:picLocks noChangeAspect="1" noChangeArrowheads="1"/>
          </p:cNvPicPr>
          <p:nvPr/>
        </p:nvPicPr>
        <p:blipFill>
          <a:blip r:embed="rId3" cstate="print"/>
          <a:srcRect/>
          <a:stretch>
            <a:fillRect/>
          </a:stretch>
        </p:blipFill>
        <p:spPr bwMode="auto">
          <a:xfrm>
            <a:off x="2908301" y="2276475"/>
            <a:ext cx="2492022" cy="4140200"/>
          </a:xfrm>
          <a:prstGeom prst="rect">
            <a:avLst/>
          </a:prstGeom>
          <a:noFill/>
          <a:ln w="9525">
            <a:solidFill>
              <a:schemeClr val="tx1"/>
            </a:solidFill>
            <a:miter lim="800000"/>
            <a:headEnd/>
            <a:tailEnd/>
          </a:ln>
        </p:spPr>
      </p:pic>
      <p:pic>
        <p:nvPicPr>
          <p:cNvPr id="208908" name="Picture 12" descr="picx_ften9023678401"/>
          <p:cNvPicPr>
            <a:picLocks noChangeAspect="1" noChangeArrowheads="1"/>
          </p:cNvPicPr>
          <p:nvPr/>
        </p:nvPicPr>
        <p:blipFill>
          <a:blip r:embed="rId4" cstate="print"/>
          <a:srcRect/>
          <a:stretch>
            <a:fillRect/>
          </a:stretch>
        </p:blipFill>
        <p:spPr bwMode="auto">
          <a:xfrm>
            <a:off x="222956" y="4581526"/>
            <a:ext cx="2561167" cy="1922463"/>
          </a:xfrm>
          <a:prstGeom prst="rect">
            <a:avLst/>
          </a:prstGeom>
          <a:noFill/>
        </p:spPr>
      </p:pic>
      <p:pic>
        <p:nvPicPr>
          <p:cNvPr id="208909" name="Picture 13" descr="rpanama"/>
          <p:cNvPicPr>
            <a:picLocks noChangeAspect="1" noChangeArrowheads="1"/>
          </p:cNvPicPr>
          <p:nvPr/>
        </p:nvPicPr>
        <p:blipFill>
          <a:blip r:embed="rId5" cstate="print"/>
          <a:srcRect r="1512" b="2124"/>
          <a:stretch>
            <a:fillRect/>
          </a:stretch>
        </p:blipFill>
        <p:spPr bwMode="auto">
          <a:xfrm>
            <a:off x="479778" y="2636839"/>
            <a:ext cx="2084212" cy="1658937"/>
          </a:xfrm>
          <a:prstGeom prst="rect">
            <a:avLst/>
          </a:prstGeom>
          <a:noFill/>
        </p:spPr>
      </p:pic>
      <p:sp>
        <p:nvSpPr>
          <p:cNvPr id="208910" name="Rectangle 14"/>
          <p:cNvSpPr>
            <a:spLocks noChangeArrowheads="1"/>
          </p:cNvSpPr>
          <p:nvPr/>
        </p:nvSpPr>
        <p:spPr bwMode="auto">
          <a:xfrm>
            <a:off x="2012245" y="211139"/>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
        <p:nvSpPr>
          <p:cNvPr id="208911" name="Text Box 15"/>
          <p:cNvSpPr txBox="1">
            <a:spLocks noChangeArrowheads="1"/>
          </p:cNvSpPr>
          <p:nvPr/>
        </p:nvSpPr>
        <p:spPr bwMode="auto">
          <a:xfrm>
            <a:off x="859366" y="908050"/>
            <a:ext cx="7927475" cy="584775"/>
          </a:xfrm>
          <a:prstGeom prst="rect">
            <a:avLst/>
          </a:prstGeom>
          <a:solidFill>
            <a:srgbClr val="8651FD"/>
          </a:solidFill>
          <a:ln w="9525">
            <a:noFill/>
            <a:miter lim="800000"/>
            <a:headEnd/>
            <a:tailEnd/>
          </a:ln>
          <a:effectLst/>
        </p:spPr>
        <p:txBody>
          <a:bodyPr wrap="square">
            <a:spAutoFit/>
          </a:bodyPr>
          <a:lstStyle/>
          <a:p>
            <a:pPr>
              <a:spcBef>
                <a:spcPct val="50000"/>
              </a:spcBef>
            </a:pPr>
            <a:r>
              <a:rPr lang="el-GR" sz="3200">
                <a:solidFill>
                  <a:schemeClr val="bg1"/>
                </a:solidFill>
              </a:rPr>
              <a:t>Διαταραχές στη δράση της Τεστοστερόνης</a:t>
            </a:r>
            <a:endParaRPr lang="en-GB" sz="3200">
              <a:solidFill>
                <a:schemeClr val="bg1"/>
              </a:solidFill>
            </a:endParaRPr>
          </a:p>
        </p:txBody>
      </p:sp>
      <p:sp>
        <p:nvSpPr>
          <p:cNvPr id="208912" name="Text Box 16"/>
          <p:cNvSpPr txBox="1">
            <a:spLocks noChangeArrowheads="1"/>
          </p:cNvSpPr>
          <p:nvPr/>
        </p:nvSpPr>
        <p:spPr bwMode="auto">
          <a:xfrm>
            <a:off x="0" y="1628775"/>
            <a:ext cx="6364112" cy="584775"/>
          </a:xfrm>
          <a:prstGeom prst="rect">
            <a:avLst/>
          </a:prstGeom>
          <a:solidFill>
            <a:srgbClr val="8651FD"/>
          </a:solidFill>
          <a:ln w="38100">
            <a:noFill/>
            <a:miter lim="800000"/>
            <a:headEnd/>
            <a:tailEnd/>
          </a:ln>
          <a:effectLst/>
        </p:spPr>
        <p:txBody>
          <a:bodyPr wrap="square">
            <a:spAutoFit/>
          </a:bodyPr>
          <a:lstStyle/>
          <a:p>
            <a:pPr>
              <a:spcBef>
                <a:spcPct val="50000"/>
              </a:spcBef>
              <a:buClr>
                <a:srgbClr val="FFFF00"/>
              </a:buClr>
            </a:pPr>
            <a:r>
              <a:rPr lang="el-GR" sz="3200" dirty="0">
                <a:solidFill>
                  <a:schemeClr val="bg1"/>
                </a:solidFill>
              </a:rPr>
              <a:t>Σύνδρομο </a:t>
            </a:r>
            <a:r>
              <a:rPr lang="el-GR" sz="3200" dirty="0" err="1">
                <a:solidFill>
                  <a:schemeClr val="bg1"/>
                </a:solidFill>
              </a:rPr>
              <a:t>θηλεοποιητικού</a:t>
            </a:r>
            <a:r>
              <a:rPr lang="el-GR" sz="3200" dirty="0">
                <a:solidFill>
                  <a:schemeClr val="bg1"/>
                </a:solidFill>
              </a:rPr>
              <a:t> </a:t>
            </a:r>
            <a:r>
              <a:rPr lang="el-GR" sz="3200" dirty="0" err="1">
                <a:solidFill>
                  <a:schemeClr val="bg1"/>
                </a:solidFill>
              </a:rPr>
              <a:t>όρχη</a:t>
            </a:r>
            <a:endParaRPr lang="el-GR" sz="3200"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7" name="Picture 5" descr="AR"/>
          <p:cNvPicPr>
            <a:picLocks noChangeAspect="1" noChangeArrowheads="1"/>
          </p:cNvPicPr>
          <p:nvPr/>
        </p:nvPicPr>
        <p:blipFill>
          <a:blip r:embed="rId2" cstate="print"/>
          <a:srcRect/>
          <a:stretch>
            <a:fillRect/>
          </a:stretch>
        </p:blipFill>
        <p:spPr bwMode="auto">
          <a:xfrm>
            <a:off x="1179689" y="2276475"/>
            <a:ext cx="7239000" cy="1752600"/>
          </a:xfrm>
          <a:prstGeom prst="rect">
            <a:avLst/>
          </a:prstGeom>
          <a:noFill/>
          <a:ln w="9525">
            <a:solidFill>
              <a:srgbClr val="CC0000"/>
            </a:solidFill>
            <a:miter lim="800000"/>
            <a:headEnd/>
            <a:tailEnd/>
          </a:ln>
        </p:spPr>
      </p:pic>
      <p:pic>
        <p:nvPicPr>
          <p:cNvPr id="192518" name="Picture 6" descr="AR binding abnormalities"/>
          <p:cNvPicPr>
            <a:picLocks noChangeAspect="1" noChangeArrowheads="1"/>
          </p:cNvPicPr>
          <p:nvPr/>
        </p:nvPicPr>
        <p:blipFill>
          <a:blip r:embed="rId3" cstate="print"/>
          <a:srcRect/>
          <a:stretch>
            <a:fillRect/>
          </a:stretch>
        </p:blipFill>
        <p:spPr bwMode="auto">
          <a:xfrm>
            <a:off x="730956" y="4149725"/>
            <a:ext cx="7972778" cy="2578100"/>
          </a:xfrm>
          <a:prstGeom prst="rect">
            <a:avLst/>
          </a:prstGeom>
          <a:noFill/>
          <a:ln w="9525">
            <a:solidFill>
              <a:srgbClr val="CC0000"/>
            </a:solidFill>
            <a:miter lim="800000"/>
            <a:headEnd/>
            <a:tailEnd/>
          </a:ln>
        </p:spPr>
      </p:pic>
      <p:sp>
        <p:nvSpPr>
          <p:cNvPr id="192519" name="Rectangle 7"/>
          <p:cNvSpPr>
            <a:spLocks noChangeArrowheads="1"/>
          </p:cNvSpPr>
          <p:nvPr/>
        </p:nvSpPr>
        <p:spPr bwMode="auto">
          <a:xfrm>
            <a:off x="2075745" y="139700"/>
            <a:ext cx="5466561"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Άρρεν ψευδερμαφροδιτισμός</a:t>
            </a:r>
          </a:p>
        </p:txBody>
      </p:sp>
      <p:sp>
        <p:nvSpPr>
          <p:cNvPr id="192520" name="Text Box 8"/>
          <p:cNvSpPr txBox="1">
            <a:spLocks noChangeArrowheads="1"/>
          </p:cNvSpPr>
          <p:nvPr/>
        </p:nvSpPr>
        <p:spPr bwMode="auto">
          <a:xfrm>
            <a:off x="859366" y="908050"/>
            <a:ext cx="7998913" cy="584775"/>
          </a:xfrm>
          <a:prstGeom prst="rect">
            <a:avLst/>
          </a:prstGeom>
          <a:solidFill>
            <a:srgbClr val="8651FD"/>
          </a:solidFill>
          <a:ln w="9525">
            <a:noFill/>
            <a:miter lim="800000"/>
            <a:headEnd/>
            <a:tailEnd/>
          </a:ln>
          <a:effectLst/>
        </p:spPr>
        <p:txBody>
          <a:bodyPr wrap="square">
            <a:spAutoFit/>
          </a:bodyPr>
          <a:lstStyle/>
          <a:p>
            <a:pPr>
              <a:spcBef>
                <a:spcPct val="50000"/>
              </a:spcBef>
            </a:pPr>
            <a:r>
              <a:rPr lang="el-GR" sz="3200">
                <a:solidFill>
                  <a:schemeClr val="bg1"/>
                </a:solidFill>
              </a:rPr>
              <a:t>Διαταραχές στη δράση της Τεστοστερόνης</a:t>
            </a:r>
            <a:endParaRPr lang="en-GB" sz="3200">
              <a:solidFill>
                <a:schemeClr val="bg1"/>
              </a:solidFill>
            </a:endParaRPr>
          </a:p>
        </p:txBody>
      </p:sp>
      <p:sp>
        <p:nvSpPr>
          <p:cNvPr id="192521" name="Text Box 9"/>
          <p:cNvSpPr txBox="1">
            <a:spLocks noChangeArrowheads="1"/>
          </p:cNvSpPr>
          <p:nvPr/>
        </p:nvSpPr>
        <p:spPr bwMode="auto">
          <a:xfrm>
            <a:off x="1563511" y="1557339"/>
            <a:ext cx="6151761" cy="584775"/>
          </a:xfrm>
          <a:prstGeom prst="rect">
            <a:avLst/>
          </a:prstGeom>
          <a:solidFill>
            <a:srgbClr val="8651FD"/>
          </a:solidFill>
          <a:ln w="38100">
            <a:noFill/>
            <a:miter lim="800000"/>
            <a:headEnd/>
            <a:tailEnd/>
          </a:ln>
          <a:effectLst/>
        </p:spPr>
        <p:txBody>
          <a:bodyPr wrap="square">
            <a:spAutoFit/>
          </a:bodyPr>
          <a:lstStyle/>
          <a:p>
            <a:pPr>
              <a:spcBef>
                <a:spcPct val="50000"/>
              </a:spcBef>
              <a:buClr>
                <a:srgbClr val="FFFF00"/>
              </a:buClr>
            </a:pPr>
            <a:r>
              <a:rPr lang="el-GR" sz="3200" dirty="0">
                <a:solidFill>
                  <a:schemeClr val="bg1"/>
                </a:solidFill>
              </a:rPr>
              <a:t>Σύνδρομο </a:t>
            </a:r>
            <a:r>
              <a:rPr lang="el-GR" sz="3200" dirty="0" err="1">
                <a:solidFill>
                  <a:schemeClr val="bg1"/>
                </a:solidFill>
              </a:rPr>
              <a:t>θηλεοποιητικού</a:t>
            </a:r>
            <a:r>
              <a:rPr lang="el-GR" sz="3200" dirty="0">
                <a:solidFill>
                  <a:schemeClr val="bg1"/>
                </a:solidFill>
              </a:rPr>
              <a:t> </a:t>
            </a:r>
            <a:r>
              <a:rPr lang="el-GR" sz="3200" dirty="0" err="1">
                <a:solidFill>
                  <a:schemeClr val="bg1"/>
                </a:solidFill>
              </a:rPr>
              <a:t>όρχη</a:t>
            </a:r>
            <a:endParaRPr lang="el-GR" sz="320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1615723" y="768350"/>
            <a:ext cx="5080000" cy="5391150"/>
          </a:xfrm>
          <a:prstGeom prst="rect">
            <a:avLst/>
          </a:prstGeom>
          <a:noFill/>
          <a:ln w="9525">
            <a:noFill/>
            <a:miter lim="800000"/>
            <a:headEnd/>
            <a:tailEnd/>
          </a:ln>
          <a:effectLst/>
        </p:spPr>
      </p:pic>
      <p:sp>
        <p:nvSpPr>
          <p:cNvPr id="51203" name="TextBox 1"/>
          <p:cNvSpPr txBox="1">
            <a:spLocks noChangeArrowheads="1"/>
          </p:cNvSpPr>
          <p:nvPr/>
        </p:nvSpPr>
        <p:spPr bwMode="auto">
          <a:xfrm>
            <a:off x="3100212" y="260350"/>
            <a:ext cx="4416778" cy="369888"/>
          </a:xfrm>
          <a:prstGeom prst="rect">
            <a:avLst/>
          </a:prstGeom>
          <a:noFill/>
          <a:ln w="9525">
            <a:noFill/>
            <a:miter lim="800000"/>
            <a:headEnd/>
            <a:tailEnd/>
          </a:ln>
        </p:spPr>
        <p:txBody>
          <a:bodyPr>
            <a:spAutoFit/>
          </a:bodyPr>
          <a:lstStyle/>
          <a:p>
            <a:r>
              <a:rPr lang="en-US">
                <a:solidFill>
                  <a:schemeClr val="bg1"/>
                </a:solidFill>
              </a:rPr>
              <a:t>Jeanne d’arc</a:t>
            </a:r>
            <a:endParaRPr lang="el-GR">
              <a:solidFill>
                <a:schemeClr val="bg1"/>
              </a:solidFill>
            </a:endParaRPr>
          </a:p>
        </p:txBody>
      </p:sp>
      <p:pic>
        <p:nvPicPr>
          <p:cNvPr id="51204" name="Picture 3"/>
          <p:cNvPicPr>
            <a:picLocks noChangeAspect="1" noChangeArrowheads="1"/>
          </p:cNvPicPr>
          <p:nvPr/>
        </p:nvPicPr>
        <p:blipFill>
          <a:blip r:embed="rId3"/>
          <a:srcRect/>
          <a:stretch>
            <a:fillRect/>
          </a:stretch>
        </p:blipFill>
        <p:spPr bwMode="auto">
          <a:xfrm>
            <a:off x="7196667" y="4005264"/>
            <a:ext cx="1483078" cy="2154237"/>
          </a:xfrm>
          <a:prstGeom prst="rect">
            <a:avLst/>
          </a:prstGeom>
          <a:noFill/>
          <a:ln w="9525">
            <a:noFill/>
            <a:miter lim="800000"/>
            <a:headEnd/>
            <a:tailEnd/>
          </a:ln>
          <a:effectLst/>
        </p:spPr>
      </p:pic>
      <p:pic>
        <p:nvPicPr>
          <p:cNvPr id="51205" name="Picture 4"/>
          <p:cNvPicPr>
            <a:picLocks noChangeAspect="1" noChangeArrowheads="1"/>
          </p:cNvPicPr>
          <p:nvPr/>
        </p:nvPicPr>
        <p:blipFill>
          <a:blip r:embed="rId4"/>
          <a:srcRect/>
          <a:stretch>
            <a:fillRect/>
          </a:stretch>
        </p:blipFill>
        <p:spPr bwMode="auto">
          <a:xfrm>
            <a:off x="91723" y="768350"/>
            <a:ext cx="1439333" cy="2286000"/>
          </a:xfrm>
          <a:prstGeom prst="rect">
            <a:avLst/>
          </a:prstGeom>
          <a:noFill/>
          <a:ln w="9525">
            <a:noFill/>
            <a:miter lim="800000"/>
            <a:headEnd/>
            <a:tailEnd/>
          </a:ln>
          <a:effectLst/>
        </p:spPr>
      </p:pic>
      <p:pic>
        <p:nvPicPr>
          <p:cNvPr id="51206" name="Picture 5"/>
          <p:cNvPicPr>
            <a:picLocks noChangeAspect="1" noChangeArrowheads="1"/>
          </p:cNvPicPr>
          <p:nvPr/>
        </p:nvPicPr>
        <p:blipFill>
          <a:blip r:embed="rId5"/>
          <a:srcRect/>
          <a:stretch>
            <a:fillRect/>
          </a:stretch>
        </p:blipFill>
        <p:spPr bwMode="auto">
          <a:xfrm>
            <a:off x="91722" y="3462338"/>
            <a:ext cx="1467556" cy="2697162"/>
          </a:xfrm>
          <a:prstGeom prst="rect">
            <a:avLst/>
          </a:prstGeom>
          <a:noFill/>
          <a:ln w="9525">
            <a:noFill/>
            <a:miter lim="800000"/>
            <a:headEnd/>
            <a:tailEnd/>
          </a:ln>
          <a:effectLst/>
        </p:spPr>
      </p:pic>
      <p:pic>
        <p:nvPicPr>
          <p:cNvPr id="51207" name="Picture 6"/>
          <p:cNvPicPr>
            <a:picLocks noChangeAspect="1" noChangeArrowheads="1"/>
          </p:cNvPicPr>
          <p:nvPr/>
        </p:nvPicPr>
        <p:blipFill>
          <a:blip r:embed="rId6"/>
          <a:srcRect/>
          <a:stretch>
            <a:fillRect/>
          </a:stretch>
        </p:blipFill>
        <p:spPr bwMode="auto">
          <a:xfrm>
            <a:off x="7196667" y="792163"/>
            <a:ext cx="1483078" cy="2236787"/>
          </a:xfrm>
          <a:prstGeom prst="rect">
            <a:avLst/>
          </a:prstGeom>
          <a:noFill/>
          <a:ln w="9525">
            <a:noFill/>
            <a:miter lim="800000"/>
            <a:headEnd/>
            <a:tailEnd/>
          </a:ln>
          <a:effectLst/>
        </p:spPr>
      </p:pic>
      <p:sp>
        <p:nvSpPr>
          <p:cNvPr id="51208" name="Rectangle 2"/>
          <p:cNvSpPr>
            <a:spLocks noChangeArrowheads="1"/>
          </p:cNvSpPr>
          <p:nvPr/>
        </p:nvSpPr>
        <p:spPr bwMode="auto">
          <a:xfrm>
            <a:off x="412045" y="6381750"/>
            <a:ext cx="8384822" cy="646331"/>
          </a:xfrm>
          <a:prstGeom prst="rect">
            <a:avLst/>
          </a:prstGeom>
          <a:noFill/>
          <a:ln w="9525">
            <a:noFill/>
            <a:miter lim="800000"/>
            <a:headEnd/>
            <a:tailEnd/>
          </a:ln>
        </p:spPr>
        <p:txBody>
          <a:bodyPr>
            <a:spAutoFit/>
          </a:bodyPr>
          <a:lstStyle/>
          <a:p>
            <a:r>
              <a:rPr lang="en-US">
                <a:solidFill>
                  <a:schemeClr val="bg1"/>
                </a:solidFill>
              </a:rPr>
              <a:t>A speculation has been made that Joan of Arc (1412) might have had AIS (Wooster 1992).</a:t>
            </a:r>
            <a:endParaRPr lang="el-GR">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4763911" y="1412876"/>
            <a:ext cx="2559756" cy="954107"/>
          </a:xfrm>
          <a:prstGeom prst="rect">
            <a:avLst/>
          </a:prstGeom>
          <a:solidFill>
            <a:srgbClr val="8651FD"/>
          </a:solidFill>
          <a:ln w="9525">
            <a:noFill/>
            <a:miter lim="800000"/>
            <a:headEnd/>
            <a:tailEnd/>
          </a:ln>
          <a:effectLst/>
        </p:spPr>
        <p:txBody>
          <a:bodyPr>
            <a:spAutoFit/>
          </a:bodyPr>
          <a:lstStyle/>
          <a:p>
            <a:pPr>
              <a:spcBef>
                <a:spcPct val="50000"/>
              </a:spcBef>
            </a:pPr>
            <a:r>
              <a:rPr lang="el-GR" sz="2800" b="1">
                <a:solidFill>
                  <a:schemeClr val="bg1"/>
                </a:solidFill>
              </a:rPr>
              <a:t>Χρωμοσωμιακό</a:t>
            </a:r>
          </a:p>
        </p:txBody>
      </p:sp>
      <p:sp>
        <p:nvSpPr>
          <p:cNvPr id="12293" name="Text Box 5"/>
          <p:cNvSpPr txBox="1">
            <a:spLocks noChangeArrowheads="1"/>
          </p:cNvSpPr>
          <p:nvPr/>
        </p:nvSpPr>
        <p:spPr bwMode="auto">
          <a:xfrm>
            <a:off x="2075745" y="3141664"/>
            <a:ext cx="1128889" cy="1077218"/>
          </a:xfrm>
          <a:prstGeom prst="rect">
            <a:avLst/>
          </a:prstGeom>
          <a:solidFill>
            <a:srgbClr val="8651FD"/>
          </a:solidFill>
          <a:ln w="76200">
            <a:noFill/>
            <a:miter lim="800000"/>
            <a:headEnd/>
            <a:tailEnd/>
          </a:ln>
          <a:effectLst/>
        </p:spPr>
        <p:txBody>
          <a:bodyPr>
            <a:spAutoFit/>
          </a:bodyPr>
          <a:lstStyle/>
          <a:p>
            <a:pPr>
              <a:spcBef>
                <a:spcPct val="50000"/>
              </a:spcBef>
            </a:pPr>
            <a:r>
              <a:rPr lang="el-GR" sz="3200" b="1">
                <a:solidFill>
                  <a:schemeClr val="bg1"/>
                </a:solidFill>
              </a:rPr>
              <a:t>Φύλο</a:t>
            </a:r>
          </a:p>
        </p:txBody>
      </p:sp>
      <p:sp>
        <p:nvSpPr>
          <p:cNvPr id="12294" name="Line 6"/>
          <p:cNvSpPr>
            <a:spLocks noChangeShapeType="1"/>
          </p:cNvSpPr>
          <p:nvPr/>
        </p:nvSpPr>
        <p:spPr bwMode="auto">
          <a:xfrm flipV="1">
            <a:off x="3348568" y="1844676"/>
            <a:ext cx="1295400" cy="1655763"/>
          </a:xfrm>
          <a:prstGeom prst="line">
            <a:avLst/>
          </a:prstGeom>
          <a:noFill/>
          <a:ln w="76200">
            <a:solidFill>
              <a:srgbClr val="FF0000"/>
            </a:solidFill>
            <a:round/>
            <a:headEnd/>
            <a:tailEnd type="triangle" w="med" len="med"/>
          </a:ln>
          <a:effectLst/>
        </p:spPr>
        <p:txBody>
          <a:bodyPr/>
          <a:lstStyle/>
          <a:p>
            <a:endParaRPr lang="el-GR"/>
          </a:p>
        </p:txBody>
      </p:sp>
      <p:sp>
        <p:nvSpPr>
          <p:cNvPr id="12295" name="Line 7"/>
          <p:cNvSpPr>
            <a:spLocks noChangeShapeType="1"/>
          </p:cNvSpPr>
          <p:nvPr/>
        </p:nvSpPr>
        <p:spPr bwMode="auto">
          <a:xfrm flipV="1">
            <a:off x="3348568" y="3213100"/>
            <a:ext cx="1295400" cy="287338"/>
          </a:xfrm>
          <a:prstGeom prst="line">
            <a:avLst/>
          </a:prstGeom>
          <a:noFill/>
          <a:ln w="76200">
            <a:solidFill>
              <a:srgbClr val="FF0000"/>
            </a:solidFill>
            <a:round/>
            <a:headEnd/>
            <a:tailEnd type="triangle" w="med" len="med"/>
          </a:ln>
          <a:effectLst/>
        </p:spPr>
        <p:txBody>
          <a:bodyPr/>
          <a:lstStyle/>
          <a:p>
            <a:endParaRPr lang="el-GR"/>
          </a:p>
        </p:txBody>
      </p:sp>
      <p:sp>
        <p:nvSpPr>
          <p:cNvPr id="12296" name="Line 8"/>
          <p:cNvSpPr>
            <a:spLocks noChangeShapeType="1"/>
          </p:cNvSpPr>
          <p:nvPr/>
        </p:nvSpPr>
        <p:spPr bwMode="auto">
          <a:xfrm>
            <a:off x="3348567" y="3500438"/>
            <a:ext cx="1223433" cy="1008062"/>
          </a:xfrm>
          <a:prstGeom prst="line">
            <a:avLst/>
          </a:prstGeom>
          <a:noFill/>
          <a:ln w="76200">
            <a:solidFill>
              <a:srgbClr val="FF0000"/>
            </a:solidFill>
            <a:round/>
            <a:headEnd/>
            <a:tailEnd type="triangle" w="med" len="med"/>
          </a:ln>
          <a:effectLst/>
        </p:spPr>
        <p:txBody>
          <a:bodyPr/>
          <a:lstStyle/>
          <a:p>
            <a:endParaRPr lang="el-GR"/>
          </a:p>
        </p:txBody>
      </p:sp>
      <p:sp>
        <p:nvSpPr>
          <p:cNvPr id="12297" name="Line 9"/>
          <p:cNvSpPr>
            <a:spLocks noChangeShapeType="1"/>
          </p:cNvSpPr>
          <p:nvPr/>
        </p:nvSpPr>
        <p:spPr bwMode="auto">
          <a:xfrm>
            <a:off x="3348568" y="3500439"/>
            <a:ext cx="1367366" cy="2376487"/>
          </a:xfrm>
          <a:prstGeom prst="line">
            <a:avLst/>
          </a:prstGeom>
          <a:noFill/>
          <a:ln w="76200">
            <a:solidFill>
              <a:srgbClr val="FF0000"/>
            </a:solidFill>
            <a:round/>
            <a:headEnd/>
            <a:tailEnd type="triangle" w="med" len="med"/>
          </a:ln>
          <a:effectLst/>
        </p:spPr>
        <p:txBody>
          <a:bodyPr/>
          <a:lstStyle/>
          <a:p>
            <a:endParaRPr lang="el-GR"/>
          </a:p>
        </p:txBody>
      </p:sp>
      <p:sp>
        <p:nvSpPr>
          <p:cNvPr id="12299" name="Rectangle 11"/>
          <p:cNvSpPr>
            <a:spLocks noChangeArrowheads="1"/>
          </p:cNvSpPr>
          <p:nvPr/>
        </p:nvSpPr>
        <p:spPr bwMode="auto">
          <a:xfrm>
            <a:off x="5020733" y="5465763"/>
            <a:ext cx="2220095" cy="523220"/>
          </a:xfrm>
          <a:prstGeom prst="rect">
            <a:avLst/>
          </a:prstGeom>
          <a:solidFill>
            <a:srgbClr val="8651FD"/>
          </a:solidFill>
          <a:ln w="9525">
            <a:noFill/>
            <a:miter lim="800000"/>
            <a:headEnd/>
            <a:tailEnd/>
          </a:ln>
          <a:effectLst/>
        </p:spPr>
        <p:txBody>
          <a:bodyPr wrap="none">
            <a:spAutoFit/>
          </a:bodyPr>
          <a:lstStyle/>
          <a:p>
            <a:pPr>
              <a:spcBef>
                <a:spcPct val="50000"/>
              </a:spcBef>
            </a:pPr>
            <a:r>
              <a:rPr lang="el-GR" sz="2800" b="1">
                <a:solidFill>
                  <a:schemeClr val="bg1"/>
                </a:solidFill>
              </a:rPr>
              <a:t>Ψυχολογικό</a:t>
            </a:r>
          </a:p>
        </p:txBody>
      </p:sp>
      <p:sp>
        <p:nvSpPr>
          <p:cNvPr id="12300" name="Rectangle 12"/>
          <p:cNvSpPr>
            <a:spLocks noChangeArrowheads="1"/>
          </p:cNvSpPr>
          <p:nvPr/>
        </p:nvSpPr>
        <p:spPr bwMode="auto">
          <a:xfrm>
            <a:off x="4955822" y="4241801"/>
            <a:ext cx="2362057" cy="523220"/>
          </a:xfrm>
          <a:prstGeom prst="rect">
            <a:avLst/>
          </a:prstGeom>
          <a:solidFill>
            <a:srgbClr val="8651FD"/>
          </a:solidFill>
          <a:ln w="9525">
            <a:noFill/>
            <a:miter lim="800000"/>
            <a:headEnd/>
            <a:tailEnd/>
          </a:ln>
          <a:effectLst/>
        </p:spPr>
        <p:txBody>
          <a:bodyPr wrap="none">
            <a:spAutoFit/>
          </a:bodyPr>
          <a:lstStyle/>
          <a:p>
            <a:pPr>
              <a:spcBef>
                <a:spcPct val="50000"/>
              </a:spcBef>
            </a:pPr>
            <a:r>
              <a:rPr lang="el-GR" sz="2800" b="1">
                <a:solidFill>
                  <a:schemeClr val="bg1"/>
                </a:solidFill>
              </a:rPr>
              <a:t>Φαινοτυπικό</a:t>
            </a:r>
          </a:p>
        </p:txBody>
      </p:sp>
      <p:sp>
        <p:nvSpPr>
          <p:cNvPr id="12301" name="Rectangle 13"/>
          <p:cNvSpPr>
            <a:spLocks noChangeArrowheads="1"/>
          </p:cNvSpPr>
          <p:nvPr/>
        </p:nvSpPr>
        <p:spPr bwMode="auto">
          <a:xfrm>
            <a:off x="5147734" y="2873376"/>
            <a:ext cx="1767728" cy="523220"/>
          </a:xfrm>
          <a:prstGeom prst="rect">
            <a:avLst/>
          </a:prstGeom>
          <a:solidFill>
            <a:srgbClr val="8651FD"/>
          </a:solidFill>
          <a:ln w="9525">
            <a:noFill/>
            <a:miter lim="800000"/>
            <a:headEnd/>
            <a:tailEnd/>
          </a:ln>
          <a:effectLst/>
        </p:spPr>
        <p:txBody>
          <a:bodyPr wrap="none">
            <a:spAutoFit/>
          </a:bodyPr>
          <a:lstStyle/>
          <a:p>
            <a:pPr>
              <a:spcBef>
                <a:spcPct val="50000"/>
              </a:spcBef>
            </a:pPr>
            <a:r>
              <a:rPr lang="el-GR" sz="2800" b="1">
                <a:solidFill>
                  <a:schemeClr val="bg1"/>
                </a:solidFill>
              </a:rPr>
              <a:t>Γοναδικό</a:t>
            </a:r>
          </a:p>
        </p:txBody>
      </p:sp>
      <p:sp>
        <p:nvSpPr>
          <p:cNvPr id="12302" name="Rectangle 14"/>
          <p:cNvSpPr>
            <a:spLocks noChangeArrowheads="1"/>
          </p:cNvSpPr>
          <p:nvPr/>
        </p:nvSpPr>
        <p:spPr bwMode="auto">
          <a:xfrm>
            <a:off x="1116190"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en00501_"/>
          <p:cNvPicPr>
            <a:picLocks noChangeAspect="1" noChangeArrowheads="1"/>
          </p:cNvPicPr>
          <p:nvPr/>
        </p:nvPicPr>
        <p:blipFill>
          <a:blip r:embed="rId2" cstate="print"/>
          <a:srcRect/>
          <a:stretch>
            <a:fillRect/>
          </a:stretch>
        </p:blipFill>
        <p:spPr bwMode="auto">
          <a:xfrm>
            <a:off x="6948312" y="1484313"/>
            <a:ext cx="1951567" cy="2286000"/>
          </a:xfrm>
          <a:prstGeom prst="rect">
            <a:avLst/>
          </a:prstGeom>
          <a:solidFill>
            <a:srgbClr val="C0C0C0"/>
          </a:solidFill>
        </p:spPr>
      </p:pic>
      <p:pic>
        <p:nvPicPr>
          <p:cNvPr id="8197" name="Picture 5" descr="so01912_"/>
          <p:cNvPicPr>
            <a:picLocks noChangeAspect="1" noChangeArrowheads="1"/>
          </p:cNvPicPr>
          <p:nvPr/>
        </p:nvPicPr>
        <p:blipFill>
          <a:blip r:embed="rId3" cstate="print"/>
          <a:srcRect/>
          <a:stretch>
            <a:fillRect/>
          </a:stretch>
        </p:blipFill>
        <p:spPr bwMode="auto">
          <a:xfrm>
            <a:off x="533400" y="4267200"/>
            <a:ext cx="1371600" cy="990600"/>
          </a:xfrm>
          <a:prstGeom prst="rect">
            <a:avLst/>
          </a:prstGeom>
          <a:noFill/>
        </p:spPr>
      </p:pic>
      <p:pic>
        <p:nvPicPr>
          <p:cNvPr id="8198" name="Picture 6" descr="bd05911_"/>
          <p:cNvPicPr>
            <a:picLocks noChangeAspect="1" noChangeArrowheads="1"/>
          </p:cNvPicPr>
          <p:nvPr/>
        </p:nvPicPr>
        <p:blipFill>
          <a:blip r:embed="rId4" cstate="print"/>
          <a:srcRect/>
          <a:stretch>
            <a:fillRect/>
          </a:stretch>
        </p:blipFill>
        <p:spPr bwMode="auto">
          <a:xfrm>
            <a:off x="2133600" y="2286000"/>
            <a:ext cx="3795889" cy="3733800"/>
          </a:xfrm>
          <a:prstGeom prst="rect">
            <a:avLst/>
          </a:prstGeom>
          <a:noFill/>
        </p:spPr>
      </p:pic>
      <p:sp>
        <p:nvSpPr>
          <p:cNvPr id="8199" name="Text Box 7"/>
          <p:cNvSpPr txBox="1">
            <a:spLocks noChangeArrowheads="1"/>
          </p:cNvSpPr>
          <p:nvPr/>
        </p:nvSpPr>
        <p:spPr bwMode="auto">
          <a:xfrm>
            <a:off x="3352800" y="5715000"/>
            <a:ext cx="1295400" cy="457200"/>
          </a:xfrm>
          <a:prstGeom prst="rect">
            <a:avLst/>
          </a:prstGeom>
          <a:solidFill>
            <a:srgbClr val="000066"/>
          </a:solidFill>
          <a:ln w="12700">
            <a:noFill/>
            <a:miter lim="800000"/>
            <a:headEnd type="none" w="sm" len="sm"/>
            <a:tailEnd type="none" w="sm" len="sm"/>
          </a:ln>
          <a:effectLst/>
        </p:spPr>
        <p:txBody>
          <a:bodyPr>
            <a:spAutoFit/>
          </a:bodyPr>
          <a:lstStyle/>
          <a:p>
            <a:pPr>
              <a:spcBef>
                <a:spcPct val="50000"/>
              </a:spcBef>
            </a:pPr>
            <a:r>
              <a:rPr lang="el-GR" sz="2400" b="1">
                <a:solidFill>
                  <a:srgbClr val="00FF00"/>
                </a:solidFill>
                <a:latin typeface="Arial Black" pitchFamily="34" charset="0"/>
              </a:rPr>
              <a:t>Θήλυ</a:t>
            </a:r>
            <a:endParaRPr lang="en-GB" sz="2400" b="1">
              <a:solidFill>
                <a:srgbClr val="00FF00"/>
              </a:solidFill>
              <a:latin typeface="Arial Black" pitchFamily="34" charset="0"/>
            </a:endParaRPr>
          </a:p>
        </p:txBody>
      </p:sp>
      <p:sp>
        <p:nvSpPr>
          <p:cNvPr id="8200" name="Text Box 8"/>
          <p:cNvSpPr txBox="1">
            <a:spLocks noChangeArrowheads="1"/>
          </p:cNvSpPr>
          <p:nvPr/>
        </p:nvSpPr>
        <p:spPr bwMode="auto">
          <a:xfrm>
            <a:off x="3850923" y="2205038"/>
            <a:ext cx="1542344" cy="519112"/>
          </a:xfrm>
          <a:prstGeom prst="rect">
            <a:avLst/>
          </a:prstGeom>
          <a:noFill/>
          <a:ln w="12700">
            <a:noFill/>
            <a:miter lim="800000"/>
            <a:headEnd type="none" w="sm" len="sm"/>
            <a:tailEnd type="none" w="sm" len="sm"/>
          </a:ln>
          <a:effectLst/>
        </p:spPr>
        <p:txBody>
          <a:bodyPr>
            <a:spAutoFit/>
          </a:bodyPr>
          <a:lstStyle/>
          <a:p>
            <a:pPr>
              <a:spcBef>
                <a:spcPct val="50000"/>
              </a:spcBef>
            </a:pPr>
            <a:r>
              <a:rPr lang="el-GR" sz="2800" b="1">
                <a:solidFill>
                  <a:srgbClr val="00FF00"/>
                </a:solidFill>
                <a:latin typeface="Arial Black" pitchFamily="34" charset="0"/>
              </a:rPr>
              <a:t>Άρρεν</a:t>
            </a:r>
            <a:endParaRPr lang="en-GB" sz="2800" b="1">
              <a:solidFill>
                <a:srgbClr val="00FF00"/>
              </a:solidFill>
              <a:latin typeface="Arial Black" pitchFamily="34" charset="0"/>
            </a:endParaRPr>
          </a:p>
        </p:txBody>
      </p:sp>
      <p:sp>
        <p:nvSpPr>
          <p:cNvPr id="8202" name="Text Box 10"/>
          <p:cNvSpPr txBox="1">
            <a:spLocks noChangeArrowheads="1"/>
          </p:cNvSpPr>
          <p:nvPr/>
        </p:nvSpPr>
        <p:spPr bwMode="auto">
          <a:xfrm>
            <a:off x="5293078" y="5157788"/>
            <a:ext cx="3505200" cy="1198562"/>
          </a:xfrm>
          <a:prstGeom prst="rect">
            <a:avLst/>
          </a:prstGeom>
          <a:solidFill>
            <a:srgbClr val="000066"/>
          </a:solidFill>
          <a:ln w="38100">
            <a:solidFill>
              <a:srgbClr val="FFFF00"/>
            </a:solidFill>
            <a:miter lim="800000"/>
            <a:headEnd type="none" w="sm" len="sm"/>
            <a:tailEnd type="none" w="sm" len="sm"/>
          </a:ln>
          <a:effectLst/>
        </p:spPr>
        <p:txBody>
          <a:bodyPr>
            <a:spAutoFit/>
          </a:bodyPr>
          <a:lstStyle/>
          <a:p>
            <a:pPr algn="ctr">
              <a:spcBef>
                <a:spcPct val="50000"/>
              </a:spcBef>
            </a:pPr>
            <a:r>
              <a:rPr lang="el-GR" sz="2800" b="1">
                <a:solidFill>
                  <a:srgbClr val="00FF00"/>
                </a:solidFill>
                <a:latin typeface="Arial Black" pitchFamily="34" charset="0"/>
              </a:rPr>
              <a:t>Θήλυ +</a:t>
            </a:r>
          </a:p>
          <a:p>
            <a:pPr algn="ctr">
              <a:spcBef>
                <a:spcPct val="50000"/>
              </a:spcBef>
            </a:pPr>
            <a:r>
              <a:rPr lang="el-GR" sz="2800" b="1">
                <a:solidFill>
                  <a:srgbClr val="00FF00"/>
                </a:solidFill>
                <a:latin typeface="Arial Black" pitchFamily="34" charset="0"/>
              </a:rPr>
              <a:t>Τεστοστερόνη</a:t>
            </a:r>
          </a:p>
        </p:txBody>
      </p:sp>
      <p:sp>
        <p:nvSpPr>
          <p:cNvPr id="8203" name="Line 11"/>
          <p:cNvSpPr>
            <a:spLocks noChangeShapeType="1"/>
          </p:cNvSpPr>
          <p:nvPr/>
        </p:nvSpPr>
        <p:spPr bwMode="auto">
          <a:xfrm flipV="1">
            <a:off x="8317089" y="3860801"/>
            <a:ext cx="0" cy="1292225"/>
          </a:xfrm>
          <a:prstGeom prst="line">
            <a:avLst/>
          </a:prstGeom>
          <a:noFill/>
          <a:ln w="76200" cap="rnd">
            <a:solidFill>
              <a:srgbClr val="FF0000"/>
            </a:solidFill>
            <a:prstDash val="sysDot"/>
            <a:miter lim="800000"/>
            <a:headEnd type="none" w="sm" len="sm"/>
            <a:tailEnd type="triangle" w="sm" len="sm"/>
          </a:ln>
          <a:effectLst/>
        </p:spPr>
        <p:txBody>
          <a:bodyPr wrap="none"/>
          <a:lstStyle/>
          <a:p>
            <a:endParaRPr lang="el-GR"/>
          </a:p>
        </p:txBody>
      </p:sp>
      <p:sp>
        <p:nvSpPr>
          <p:cNvPr id="8204" name="Text Box 12"/>
          <p:cNvSpPr txBox="1">
            <a:spLocks noChangeArrowheads="1"/>
          </p:cNvSpPr>
          <p:nvPr/>
        </p:nvSpPr>
        <p:spPr bwMode="auto">
          <a:xfrm>
            <a:off x="1179689" y="1412876"/>
            <a:ext cx="5247923" cy="954107"/>
          </a:xfrm>
          <a:prstGeom prst="rect">
            <a:avLst/>
          </a:prstGeom>
          <a:solidFill>
            <a:schemeClr val="bg1"/>
          </a:solidFill>
          <a:ln w="12700">
            <a:noFill/>
            <a:miter lim="800000"/>
            <a:headEnd type="none" w="sm" len="sm"/>
            <a:tailEnd type="none" w="sm" len="sm"/>
          </a:ln>
          <a:effectLst/>
        </p:spPr>
        <p:txBody>
          <a:bodyPr>
            <a:spAutoFit/>
          </a:bodyPr>
          <a:lstStyle/>
          <a:p>
            <a:pPr>
              <a:spcBef>
                <a:spcPct val="50000"/>
              </a:spcBef>
            </a:pPr>
            <a:r>
              <a:rPr lang="el-GR" sz="2800" b="1">
                <a:solidFill>
                  <a:srgbClr val="000066"/>
                </a:solidFill>
                <a:latin typeface="Arial Black" pitchFamily="34" charset="0"/>
              </a:rPr>
              <a:t>Το τραγούδι του καναρινιού</a:t>
            </a:r>
            <a:endParaRPr lang="en-GB" sz="2800" b="1">
              <a:solidFill>
                <a:srgbClr val="000066"/>
              </a:solidFill>
              <a:latin typeface="Arial Black" pitchFamily="34" charset="0"/>
            </a:endParaRPr>
          </a:p>
        </p:txBody>
      </p:sp>
      <p:sp>
        <p:nvSpPr>
          <p:cNvPr id="8206" name="Rectangle 14"/>
          <p:cNvSpPr>
            <a:spLocks noChangeArrowheads="1"/>
          </p:cNvSpPr>
          <p:nvPr/>
        </p:nvSpPr>
        <p:spPr bwMode="auto">
          <a:xfrm>
            <a:off x="1116190"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Klinefelter2JPG"/>
          <p:cNvPicPr>
            <a:picLocks noChangeAspect="1" noChangeArrowheads="1"/>
          </p:cNvPicPr>
          <p:nvPr/>
        </p:nvPicPr>
        <p:blipFill>
          <a:blip r:embed="rId2" cstate="print"/>
          <a:srcRect/>
          <a:stretch>
            <a:fillRect/>
          </a:stretch>
        </p:blipFill>
        <p:spPr bwMode="auto">
          <a:xfrm>
            <a:off x="5723467" y="260350"/>
            <a:ext cx="2604911" cy="5545138"/>
          </a:xfrm>
          <a:prstGeom prst="rect">
            <a:avLst/>
          </a:prstGeom>
          <a:noFill/>
          <a:ln w="9525">
            <a:solidFill>
              <a:srgbClr val="FFFF00"/>
            </a:solidFill>
            <a:miter lim="800000"/>
            <a:headEnd/>
            <a:tailEnd/>
          </a:ln>
        </p:spPr>
      </p:pic>
      <p:pic>
        <p:nvPicPr>
          <p:cNvPr id="72707" name="Picture 3" descr="Turner"/>
          <p:cNvPicPr>
            <a:picLocks noChangeAspect="1" noChangeArrowheads="1"/>
          </p:cNvPicPr>
          <p:nvPr/>
        </p:nvPicPr>
        <p:blipFill>
          <a:blip r:embed="rId3" cstate="print"/>
          <a:srcRect/>
          <a:stretch>
            <a:fillRect/>
          </a:stretch>
        </p:blipFill>
        <p:spPr bwMode="auto">
          <a:xfrm>
            <a:off x="642910" y="285728"/>
            <a:ext cx="1897944" cy="5607050"/>
          </a:xfrm>
          <a:prstGeom prst="rect">
            <a:avLst/>
          </a:prstGeom>
          <a:noFill/>
          <a:ln w="9525">
            <a:solidFill>
              <a:srgbClr val="FFFF00"/>
            </a:solidFill>
            <a:miter lim="800000"/>
            <a:headEnd/>
            <a:tailEnd/>
          </a:ln>
        </p:spPr>
      </p:pic>
      <p:sp>
        <p:nvSpPr>
          <p:cNvPr id="72708" name="Text Box 4"/>
          <p:cNvSpPr txBox="1">
            <a:spLocks noChangeArrowheads="1"/>
          </p:cNvSpPr>
          <p:nvPr/>
        </p:nvSpPr>
        <p:spPr bwMode="auto">
          <a:xfrm>
            <a:off x="287867" y="6021388"/>
            <a:ext cx="3392311" cy="366712"/>
          </a:xfrm>
          <a:prstGeom prst="rect">
            <a:avLst/>
          </a:prstGeom>
          <a:noFill/>
          <a:ln w="9525">
            <a:noFill/>
            <a:miter lim="800000"/>
            <a:headEnd/>
            <a:tailEnd/>
          </a:ln>
          <a:effectLst/>
        </p:spPr>
        <p:txBody>
          <a:bodyPr>
            <a:spAutoFit/>
          </a:bodyPr>
          <a:lstStyle/>
          <a:p>
            <a:pPr>
              <a:spcBef>
                <a:spcPct val="50000"/>
              </a:spcBef>
            </a:pPr>
            <a:endParaRPr lang="en-GB"/>
          </a:p>
        </p:txBody>
      </p:sp>
      <p:sp>
        <p:nvSpPr>
          <p:cNvPr id="72709" name="Text Box 5"/>
          <p:cNvSpPr txBox="1">
            <a:spLocks noChangeArrowheads="1"/>
          </p:cNvSpPr>
          <p:nvPr/>
        </p:nvSpPr>
        <p:spPr bwMode="auto">
          <a:xfrm>
            <a:off x="220133" y="6215082"/>
            <a:ext cx="2780231" cy="461665"/>
          </a:xfrm>
          <a:prstGeom prst="rect">
            <a:avLst/>
          </a:prstGeom>
          <a:solidFill>
            <a:srgbClr val="8651FD"/>
          </a:solidFill>
          <a:ln w="9525">
            <a:noFill/>
            <a:miter lim="800000"/>
            <a:headEnd/>
            <a:tailEnd/>
          </a:ln>
          <a:effectLst/>
        </p:spPr>
        <p:txBody>
          <a:bodyPr wrap="square">
            <a:spAutoFit/>
          </a:bodyPr>
          <a:lstStyle/>
          <a:p>
            <a:pPr>
              <a:spcBef>
                <a:spcPct val="50000"/>
              </a:spcBef>
            </a:pPr>
            <a:r>
              <a:rPr lang="en-US" sz="2400" b="1">
                <a:solidFill>
                  <a:schemeClr val="bg1"/>
                </a:solidFill>
              </a:rPr>
              <a:t>Turner syndrome</a:t>
            </a:r>
            <a:endParaRPr lang="el-GR" sz="2400" b="1">
              <a:solidFill>
                <a:schemeClr val="bg1"/>
              </a:solidFill>
            </a:endParaRPr>
          </a:p>
        </p:txBody>
      </p:sp>
      <p:sp>
        <p:nvSpPr>
          <p:cNvPr id="72710" name="Text Box 6"/>
          <p:cNvSpPr txBox="1">
            <a:spLocks noChangeArrowheads="1"/>
          </p:cNvSpPr>
          <p:nvPr/>
        </p:nvSpPr>
        <p:spPr bwMode="auto">
          <a:xfrm>
            <a:off x="4572000" y="6072206"/>
            <a:ext cx="4349044" cy="523220"/>
          </a:xfrm>
          <a:prstGeom prst="rect">
            <a:avLst/>
          </a:prstGeom>
          <a:solidFill>
            <a:srgbClr val="8651FD"/>
          </a:solidFill>
          <a:ln w="9525">
            <a:noFill/>
            <a:miter lim="800000"/>
            <a:headEnd/>
            <a:tailEnd/>
          </a:ln>
          <a:effectLst/>
        </p:spPr>
        <p:txBody>
          <a:bodyPr>
            <a:spAutoFit/>
          </a:bodyPr>
          <a:lstStyle/>
          <a:p>
            <a:pPr>
              <a:spcBef>
                <a:spcPct val="50000"/>
              </a:spcBef>
            </a:pPr>
            <a:r>
              <a:rPr lang="el-GR" sz="2800" b="1">
                <a:solidFill>
                  <a:schemeClr val="accent2"/>
                </a:solidFill>
              </a:rPr>
              <a:t> </a:t>
            </a:r>
            <a:r>
              <a:rPr lang="en-US" sz="2800" b="1">
                <a:solidFill>
                  <a:schemeClr val="bg1"/>
                </a:solidFill>
              </a:rPr>
              <a:t>Klinefelter syndrome</a:t>
            </a:r>
            <a:endParaRPr lang="el-GR" sz="2800" b="1">
              <a:solidFill>
                <a:schemeClr val="bg1"/>
              </a:solidFill>
            </a:endParaRPr>
          </a:p>
        </p:txBody>
      </p:sp>
      <p:sp>
        <p:nvSpPr>
          <p:cNvPr id="72711" name="Text Box 7"/>
          <p:cNvSpPr txBox="1">
            <a:spLocks noChangeArrowheads="1"/>
          </p:cNvSpPr>
          <p:nvPr/>
        </p:nvSpPr>
        <p:spPr bwMode="auto">
          <a:xfrm>
            <a:off x="3428992" y="2500306"/>
            <a:ext cx="1816811" cy="1323439"/>
          </a:xfrm>
          <a:prstGeom prst="rect">
            <a:avLst/>
          </a:prstGeom>
          <a:solidFill>
            <a:srgbClr val="776FDF"/>
          </a:solidFill>
          <a:ln w="9525">
            <a:solidFill>
              <a:srgbClr val="FFFF00"/>
            </a:solidFill>
            <a:miter lim="800000"/>
            <a:headEnd/>
            <a:tailEnd/>
          </a:ln>
          <a:effectLst/>
        </p:spPr>
        <p:txBody>
          <a:bodyPr wrap="square">
            <a:spAutoFit/>
          </a:bodyPr>
          <a:lstStyle/>
          <a:p>
            <a:pPr>
              <a:spcBef>
                <a:spcPct val="50000"/>
              </a:spcBef>
            </a:pPr>
            <a:r>
              <a:rPr lang="el-GR" sz="3200">
                <a:solidFill>
                  <a:srgbClr val="FFFF00"/>
                </a:solidFill>
                <a:latin typeface="Arial Black" pitchFamily="34" charset="0"/>
              </a:rPr>
              <a:t>45</a:t>
            </a:r>
            <a:r>
              <a:rPr lang="en-US" sz="3200">
                <a:solidFill>
                  <a:srgbClr val="FFFF00"/>
                </a:solidFill>
                <a:latin typeface="Arial Black" pitchFamily="34" charset="0"/>
              </a:rPr>
              <a:t>XO</a:t>
            </a:r>
          </a:p>
          <a:p>
            <a:pPr>
              <a:spcBef>
                <a:spcPct val="50000"/>
              </a:spcBef>
            </a:pPr>
            <a:r>
              <a:rPr lang="en-US" sz="3200">
                <a:solidFill>
                  <a:srgbClr val="FFFF00"/>
                </a:solidFill>
                <a:latin typeface="Arial Black" pitchFamily="34" charset="0"/>
              </a:rPr>
              <a:t>47XXY</a:t>
            </a:r>
            <a:endParaRPr lang="el-GR" sz="3200">
              <a:solidFill>
                <a:srgbClr val="FFFF00"/>
              </a:solidFill>
              <a:latin typeface="Arial Black" pitchFamily="34" charset="0"/>
            </a:endParaRPr>
          </a:p>
        </p:txBody>
      </p:sp>
      <p:sp>
        <p:nvSpPr>
          <p:cNvPr id="72712" name="Line 8"/>
          <p:cNvSpPr>
            <a:spLocks noChangeShapeType="1"/>
          </p:cNvSpPr>
          <p:nvPr/>
        </p:nvSpPr>
        <p:spPr bwMode="auto">
          <a:xfrm>
            <a:off x="4059767" y="4149725"/>
            <a:ext cx="767644" cy="0"/>
          </a:xfrm>
          <a:prstGeom prst="line">
            <a:avLst/>
          </a:prstGeom>
          <a:noFill/>
          <a:ln w="76200">
            <a:solidFill>
              <a:srgbClr val="FF0000"/>
            </a:solidFill>
            <a:round/>
            <a:headEnd/>
            <a:tailEnd type="triangle" w="med" len="med"/>
          </a:ln>
          <a:effectLst/>
        </p:spPr>
        <p:txBody>
          <a:bodyPr/>
          <a:lstStyle/>
          <a:p>
            <a:endParaRPr lang="el-GR"/>
          </a:p>
        </p:txBody>
      </p:sp>
      <p:sp>
        <p:nvSpPr>
          <p:cNvPr id="72713" name="Line 9"/>
          <p:cNvSpPr>
            <a:spLocks noChangeShapeType="1"/>
          </p:cNvSpPr>
          <p:nvPr/>
        </p:nvSpPr>
        <p:spPr bwMode="auto">
          <a:xfrm flipH="1">
            <a:off x="3931356" y="2133600"/>
            <a:ext cx="831145" cy="0"/>
          </a:xfrm>
          <a:prstGeom prst="line">
            <a:avLst/>
          </a:prstGeom>
          <a:noFill/>
          <a:ln w="76200">
            <a:solidFill>
              <a:srgbClr val="FF0000"/>
            </a:solidFill>
            <a:round/>
            <a:headEnd/>
            <a:tailEnd type="triangle" w="med" len="med"/>
          </a:ln>
          <a:effectLst/>
        </p:spPr>
        <p:txBody>
          <a:bodyPr/>
          <a:lstStyle/>
          <a:p>
            <a:endParaRPr lang="el-GR"/>
          </a:p>
        </p:txBody>
      </p:sp>
      <p:sp>
        <p:nvSpPr>
          <p:cNvPr id="72714" name="Text Box 10"/>
          <p:cNvSpPr txBox="1">
            <a:spLocks noChangeArrowheads="1"/>
          </p:cNvSpPr>
          <p:nvPr/>
        </p:nvSpPr>
        <p:spPr bwMode="auto">
          <a:xfrm>
            <a:off x="2786050" y="260351"/>
            <a:ext cx="2928957" cy="1477328"/>
          </a:xfrm>
          <a:prstGeom prst="rect">
            <a:avLst/>
          </a:prstGeom>
          <a:solidFill>
            <a:srgbClr val="776FDF"/>
          </a:solidFill>
          <a:ln w="9525">
            <a:noFill/>
            <a:miter lim="800000"/>
            <a:headEnd/>
            <a:tailEnd/>
          </a:ln>
          <a:effectLst/>
        </p:spPr>
        <p:txBody>
          <a:bodyPr wrap="square">
            <a:spAutoFit/>
          </a:bodyPr>
          <a:lstStyle/>
          <a:p>
            <a:pPr algn="ctr">
              <a:spcBef>
                <a:spcPct val="50000"/>
              </a:spcBef>
            </a:pPr>
            <a:r>
              <a:rPr lang="el-GR" sz="3600" b="1" dirty="0">
                <a:solidFill>
                  <a:schemeClr val="bg1"/>
                </a:solidFill>
              </a:rPr>
              <a:t>Καθορισμός </a:t>
            </a:r>
          </a:p>
          <a:p>
            <a:pPr algn="ctr">
              <a:spcBef>
                <a:spcPct val="50000"/>
              </a:spcBef>
            </a:pPr>
            <a:r>
              <a:rPr lang="el-GR" sz="3600" b="1" dirty="0">
                <a:solidFill>
                  <a:schemeClr val="bg1"/>
                </a:solidFill>
              </a:rPr>
              <a:t>φύλου</a:t>
            </a:r>
            <a:endParaRPr lang="en-GB" sz="3600" b="1"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4892323" y="1628776"/>
            <a:ext cx="3712633" cy="954107"/>
          </a:xfrm>
          <a:prstGeom prst="rect">
            <a:avLst/>
          </a:prstGeom>
          <a:solidFill>
            <a:srgbClr val="8651FD"/>
          </a:solidFill>
          <a:ln w="9525">
            <a:noFill/>
            <a:miter lim="800000"/>
            <a:headEnd/>
            <a:tailEnd/>
          </a:ln>
          <a:effectLst/>
        </p:spPr>
        <p:txBody>
          <a:bodyPr>
            <a:spAutoFit/>
          </a:bodyPr>
          <a:lstStyle/>
          <a:p>
            <a:pPr>
              <a:spcBef>
                <a:spcPct val="50000"/>
              </a:spcBef>
            </a:pPr>
            <a:r>
              <a:rPr lang="el-GR" sz="2800">
                <a:solidFill>
                  <a:schemeClr val="bg1"/>
                </a:solidFill>
              </a:rPr>
              <a:t>Αληθής ερμαφροδιτισμός</a:t>
            </a:r>
          </a:p>
        </p:txBody>
      </p:sp>
      <p:sp>
        <p:nvSpPr>
          <p:cNvPr id="197635" name="Text Box 3"/>
          <p:cNvSpPr txBox="1">
            <a:spLocks noChangeArrowheads="1"/>
          </p:cNvSpPr>
          <p:nvPr/>
        </p:nvSpPr>
        <p:spPr bwMode="auto">
          <a:xfrm>
            <a:off x="155223" y="2636839"/>
            <a:ext cx="3112911" cy="1311275"/>
          </a:xfrm>
          <a:prstGeom prst="rect">
            <a:avLst/>
          </a:prstGeom>
          <a:solidFill>
            <a:srgbClr val="8651FD"/>
          </a:solidFill>
          <a:ln w="76200">
            <a:noFill/>
            <a:miter lim="800000"/>
            <a:headEnd/>
            <a:tailEnd/>
          </a:ln>
          <a:effectLst/>
        </p:spPr>
        <p:txBody>
          <a:bodyPr>
            <a:spAutoFit/>
          </a:bodyPr>
          <a:lstStyle/>
          <a:p>
            <a:pPr algn="ctr">
              <a:spcBef>
                <a:spcPct val="50000"/>
              </a:spcBef>
            </a:pPr>
            <a:r>
              <a:rPr lang="el-GR" sz="3200">
                <a:solidFill>
                  <a:schemeClr val="bg1"/>
                </a:solidFill>
              </a:rPr>
              <a:t>Καθορισμός </a:t>
            </a:r>
          </a:p>
          <a:p>
            <a:pPr algn="ctr">
              <a:spcBef>
                <a:spcPct val="50000"/>
              </a:spcBef>
            </a:pPr>
            <a:r>
              <a:rPr lang="el-GR" sz="3200">
                <a:solidFill>
                  <a:schemeClr val="bg1"/>
                </a:solidFill>
              </a:rPr>
              <a:t>του φύλου</a:t>
            </a:r>
          </a:p>
        </p:txBody>
      </p:sp>
      <p:sp>
        <p:nvSpPr>
          <p:cNvPr id="197636" name="Line 4"/>
          <p:cNvSpPr>
            <a:spLocks noChangeShapeType="1"/>
          </p:cNvSpPr>
          <p:nvPr/>
        </p:nvSpPr>
        <p:spPr bwMode="auto">
          <a:xfrm flipV="1">
            <a:off x="3348568" y="1844676"/>
            <a:ext cx="1295400" cy="1655763"/>
          </a:xfrm>
          <a:prstGeom prst="line">
            <a:avLst/>
          </a:prstGeom>
          <a:noFill/>
          <a:ln w="76200">
            <a:solidFill>
              <a:srgbClr val="FF0000"/>
            </a:solidFill>
            <a:round/>
            <a:headEnd/>
            <a:tailEnd type="triangle" w="med" len="med"/>
          </a:ln>
          <a:effectLst/>
        </p:spPr>
        <p:txBody>
          <a:bodyPr/>
          <a:lstStyle/>
          <a:p>
            <a:endParaRPr lang="el-GR"/>
          </a:p>
        </p:txBody>
      </p:sp>
      <p:sp>
        <p:nvSpPr>
          <p:cNvPr id="197637" name="Line 5"/>
          <p:cNvSpPr>
            <a:spLocks noChangeShapeType="1"/>
          </p:cNvSpPr>
          <p:nvPr/>
        </p:nvSpPr>
        <p:spPr bwMode="auto">
          <a:xfrm flipV="1">
            <a:off x="3348568" y="3213100"/>
            <a:ext cx="1295400" cy="287338"/>
          </a:xfrm>
          <a:prstGeom prst="line">
            <a:avLst/>
          </a:prstGeom>
          <a:noFill/>
          <a:ln w="76200">
            <a:solidFill>
              <a:srgbClr val="FF0000"/>
            </a:solidFill>
            <a:round/>
            <a:headEnd/>
            <a:tailEnd type="triangle" w="med" len="med"/>
          </a:ln>
          <a:effectLst/>
        </p:spPr>
        <p:txBody>
          <a:bodyPr/>
          <a:lstStyle/>
          <a:p>
            <a:endParaRPr lang="el-GR"/>
          </a:p>
        </p:txBody>
      </p:sp>
      <p:sp>
        <p:nvSpPr>
          <p:cNvPr id="197638" name="Line 6"/>
          <p:cNvSpPr>
            <a:spLocks noChangeShapeType="1"/>
          </p:cNvSpPr>
          <p:nvPr/>
        </p:nvSpPr>
        <p:spPr bwMode="auto">
          <a:xfrm>
            <a:off x="3348567" y="3500438"/>
            <a:ext cx="1223433" cy="1008062"/>
          </a:xfrm>
          <a:prstGeom prst="line">
            <a:avLst/>
          </a:prstGeom>
          <a:noFill/>
          <a:ln w="76200">
            <a:solidFill>
              <a:srgbClr val="FF0000"/>
            </a:solidFill>
            <a:round/>
            <a:headEnd/>
            <a:tailEnd type="triangle" w="med" len="med"/>
          </a:ln>
          <a:effectLst/>
        </p:spPr>
        <p:txBody>
          <a:bodyPr/>
          <a:lstStyle/>
          <a:p>
            <a:endParaRPr lang="el-GR"/>
          </a:p>
        </p:txBody>
      </p:sp>
      <p:sp>
        <p:nvSpPr>
          <p:cNvPr id="197639" name="Line 7"/>
          <p:cNvSpPr>
            <a:spLocks noChangeShapeType="1"/>
          </p:cNvSpPr>
          <p:nvPr/>
        </p:nvSpPr>
        <p:spPr bwMode="auto">
          <a:xfrm>
            <a:off x="3348568" y="3500439"/>
            <a:ext cx="1367366" cy="2376487"/>
          </a:xfrm>
          <a:prstGeom prst="line">
            <a:avLst/>
          </a:prstGeom>
          <a:noFill/>
          <a:ln w="76200">
            <a:solidFill>
              <a:srgbClr val="FF0000"/>
            </a:solidFill>
            <a:round/>
            <a:headEnd/>
            <a:tailEnd type="triangle" w="med" len="med"/>
          </a:ln>
          <a:effectLst/>
        </p:spPr>
        <p:txBody>
          <a:bodyPr/>
          <a:lstStyle/>
          <a:p>
            <a:endParaRPr lang="el-GR"/>
          </a:p>
        </p:txBody>
      </p:sp>
      <p:sp>
        <p:nvSpPr>
          <p:cNvPr id="197641" name="Rectangle 9"/>
          <p:cNvSpPr>
            <a:spLocks noChangeArrowheads="1"/>
          </p:cNvSpPr>
          <p:nvPr/>
        </p:nvSpPr>
        <p:spPr bwMode="auto">
          <a:xfrm>
            <a:off x="2674056" y="5949951"/>
            <a:ext cx="7321300" cy="523220"/>
          </a:xfrm>
          <a:prstGeom prst="rect">
            <a:avLst/>
          </a:prstGeom>
          <a:solidFill>
            <a:srgbClr val="8651FD"/>
          </a:solidFill>
          <a:ln w="9525">
            <a:noFill/>
            <a:miter lim="800000"/>
            <a:headEnd/>
            <a:tailEnd/>
          </a:ln>
          <a:effectLst/>
        </p:spPr>
        <p:txBody>
          <a:bodyPr wrap="none">
            <a:spAutoFit/>
          </a:bodyPr>
          <a:lstStyle/>
          <a:p>
            <a:pPr>
              <a:spcBef>
                <a:spcPct val="20000"/>
              </a:spcBef>
            </a:pPr>
            <a:r>
              <a:rPr lang="el-GR" sz="2800">
                <a:solidFill>
                  <a:schemeClr val="bg1"/>
                </a:solidFill>
              </a:rPr>
              <a:t>Σύνδρομα πολλαπλών γενετικών ανωμαλιών</a:t>
            </a:r>
          </a:p>
        </p:txBody>
      </p:sp>
      <p:sp>
        <p:nvSpPr>
          <p:cNvPr id="197644" name="Rectangle 12"/>
          <p:cNvSpPr>
            <a:spLocks noChangeArrowheads="1"/>
          </p:cNvSpPr>
          <p:nvPr/>
        </p:nvSpPr>
        <p:spPr bwMode="auto">
          <a:xfrm>
            <a:off x="0" y="1916113"/>
            <a:ext cx="4572000" cy="1465262"/>
          </a:xfrm>
          <a:prstGeom prst="rect">
            <a:avLst/>
          </a:prstGeom>
          <a:noFill/>
          <a:ln w="9525">
            <a:noFill/>
            <a:miter lim="800000"/>
            <a:headEnd/>
            <a:tailEnd/>
          </a:ln>
          <a:effectLst/>
        </p:spPr>
        <p:txBody>
          <a:bodyPr>
            <a:spAutoFit/>
          </a:bodyPr>
          <a:lstStyle/>
          <a:p>
            <a:endParaRPr lang="el-GR">
              <a:solidFill>
                <a:schemeClr val="bg2"/>
              </a:solidFill>
            </a:endParaRPr>
          </a:p>
          <a:p>
            <a:endParaRPr lang="el-GR">
              <a:solidFill>
                <a:schemeClr val="bg2"/>
              </a:solidFill>
            </a:endParaRPr>
          </a:p>
          <a:p>
            <a:endParaRPr lang="el-GR">
              <a:solidFill>
                <a:srgbClr val="FF9900"/>
              </a:solidFill>
            </a:endParaRPr>
          </a:p>
          <a:p>
            <a:endParaRPr lang="el-GR"/>
          </a:p>
          <a:p>
            <a:endParaRPr lang="el-GR">
              <a:solidFill>
                <a:srgbClr val="FFFF00"/>
              </a:solidFill>
            </a:endParaRPr>
          </a:p>
        </p:txBody>
      </p:sp>
      <p:sp>
        <p:nvSpPr>
          <p:cNvPr id="197645" name="Text Box 13"/>
          <p:cNvSpPr txBox="1">
            <a:spLocks noChangeArrowheads="1"/>
          </p:cNvSpPr>
          <p:nvPr/>
        </p:nvSpPr>
        <p:spPr bwMode="auto">
          <a:xfrm>
            <a:off x="795867" y="4365625"/>
            <a:ext cx="1151467" cy="579438"/>
          </a:xfrm>
          <a:prstGeom prst="rect">
            <a:avLst/>
          </a:prstGeom>
          <a:solidFill>
            <a:srgbClr val="FF0000"/>
          </a:solidFill>
          <a:ln w="9525">
            <a:noFill/>
            <a:miter lim="800000"/>
            <a:headEnd/>
            <a:tailEnd/>
          </a:ln>
          <a:effectLst/>
        </p:spPr>
        <p:txBody>
          <a:bodyPr>
            <a:spAutoFit/>
          </a:bodyPr>
          <a:lstStyle/>
          <a:p>
            <a:pPr>
              <a:spcBef>
                <a:spcPct val="50000"/>
              </a:spcBef>
            </a:pPr>
            <a:r>
              <a:rPr lang="el-GR" sz="3200">
                <a:solidFill>
                  <a:schemeClr val="bg1"/>
                </a:solidFill>
              </a:rPr>
              <a:t>Θήλυ</a:t>
            </a:r>
          </a:p>
        </p:txBody>
      </p:sp>
      <p:sp>
        <p:nvSpPr>
          <p:cNvPr id="197646" name="Rectangle 14"/>
          <p:cNvSpPr>
            <a:spLocks noChangeArrowheads="1"/>
          </p:cNvSpPr>
          <p:nvPr/>
        </p:nvSpPr>
        <p:spPr bwMode="auto">
          <a:xfrm>
            <a:off x="1116190"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
        <p:nvSpPr>
          <p:cNvPr id="197648" name="Rectangle 16"/>
          <p:cNvSpPr>
            <a:spLocks noChangeArrowheads="1"/>
          </p:cNvSpPr>
          <p:nvPr/>
        </p:nvSpPr>
        <p:spPr bwMode="auto">
          <a:xfrm>
            <a:off x="4763912" y="3068638"/>
            <a:ext cx="4804520" cy="523220"/>
          </a:xfrm>
          <a:prstGeom prst="rect">
            <a:avLst/>
          </a:prstGeom>
          <a:solidFill>
            <a:srgbClr val="8651FD"/>
          </a:solidFill>
          <a:ln w="9525">
            <a:noFill/>
            <a:miter lim="800000"/>
            <a:headEnd/>
            <a:tailEnd/>
          </a:ln>
          <a:effectLst/>
        </p:spPr>
        <p:txBody>
          <a:bodyPr wrap="none">
            <a:spAutoFit/>
          </a:bodyPr>
          <a:lstStyle/>
          <a:p>
            <a:r>
              <a:rPr lang="el-GR" sz="2800">
                <a:solidFill>
                  <a:schemeClr val="bg1"/>
                </a:solidFill>
              </a:rPr>
              <a:t>Άρρεν ψευδερμαφροδιτισμός</a:t>
            </a:r>
          </a:p>
        </p:txBody>
      </p:sp>
      <p:sp>
        <p:nvSpPr>
          <p:cNvPr id="197649" name="Rectangle 17"/>
          <p:cNvSpPr>
            <a:spLocks noChangeArrowheads="1"/>
          </p:cNvSpPr>
          <p:nvPr/>
        </p:nvSpPr>
        <p:spPr bwMode="auto">
          <a:xfrm>
            <a:off x="4635500" y="4292601"/>
            <a:ext cx="4837606" cy="523220"/>
          </a:xfrm>
          <a:prstGeom prst="rect">
            <a:avLst/>
          </a:prstGeom>
          <a:solidFill>
            <a:srgbClr val="8651FD"/>
          </a:solidFill>
          <a:ln w="9525">
            <a:noFill/>
            <a:miter lim="800000"/>
            <a:headEnd/>
            <a:tailEnd/>
          </a:ln>
          <a:effectLst/>
        </p:spPr>
        <p:txBody>
          <a:bodyPr wrap="none">
            <a:spAutoFit/>
          </a:bodyPr>
          <a:lstStyle/>
          <a:p>
            <a:r>
              <a:rPr lang="el-GR" sz="2800">
                <a:solidFill>
                  <a:schemeClr val="bg1"/>
                </a:solidFill>
              </a:rPr>
              <a:t>Θήλυς ψευδερμαφροδιτισμός</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4892323" y="1628776"/>
            <a:ext cx="3712633" cy="954107"/>
          </a:xfrm>
          <a:prstGeom prst="rect">
            <a:avLst/>
          </a:prstGeom>
          <a:solidFill>
            <a:srgbClr val="8651FD"/>
          </a:solidFill>
          <a:ln w="9525">
            <a:noFill/>
            <a:miter lim="800000"/>
            <a:headEnd/>
            <a:tailEnd/>
          </a:ln>
          <a:effectLst/>
        </p:spPr>
        <p:txBody>
          <a:bodyPr>
            <a:spAutoFit/>
          </a:bodyPr>
          <a:lstStyle/>
          <a:p>
            <a:pPr>
              <a:spcBef>
                <a:spcPct val="50000"/>
              </a:spcBef>
            </a:pPr>
            <a:r>
              <a:rPr lang="el-GR" sz="2800">
                <a:solidFill>
                  <a:schemeClr val="bg1"/>
                </a:solidFill>
              </a:rPr>
              <a:t>Αληθής ερμαφροδιτισμός</a:t>
            </a:r>
          </a:p>
        </p:txBody>
      </p:sp>
      <p:sp>
        <p:nvSpPr>
          <p:cNvPr id="198659" name="Text Box 3"/>
          <p:cNvSpPr txBox="1">
            <a:spLocks noChangeArrowheads="1"/>
          </p:cNvSpPr>
          <p:nvPr/>
        </p:nvSpPr>
        <p:spPr bwMode="auto">
          <a:xfrm>
            <a:off x="155223" y="2636838"/>
            <a:ext cx="3112911" cy="946150"/>
          </a:xfrm>
          <a:prstGeom prst="rect">
            <a:avLst/>
          </a:prstGeom>
          <a:solidFill>
            <a:srgbClr val="8651FD"/>
          </a:solidFill>
          <a:ln w="76200">
            <a:noFill/>
            <a:miter lim="800000"/>
            <a:headEnd/>
            <a:tailEnd/>
          </a:ln>
          <a:effectLst/>
        </p:spPr>
        <p:txBody>
          <a:bodyPr>
            <a:spAutoFit/>
          </a:bodyPr>
          <a:lstStyle/>
          <a:p>
            <a:pPr algn="ctr"/>
            <a:r>
              <a:rPr lang="el-GR" sz="2800">
                <a:solidFill>
                  <a:schemeClr val="bg1"/>
                </a:solidFill>
              </a:rPr>
              <a:t>Καθορισμός </a:t>
            </a:r>
          </a:p>
          <a:p>
            <a:pPr algn="ctr"/>
            <a:r>
              <a:rPr lang="el-GR" sz="2800">
                <a:solidFill>
                  <a:schemeClr val="bg1"/>
                </a:solidFill>
              </a:rPr>
              <a:t>του φύλου</a:t>
            </a:r>
            <a:endParaRPr lang="el-GR" sz="2800" b="1">
              <a:solidFill>
                <a:schemeClr val="bg1"/>
              </a:solidFill>
            </a:endParaRPr>
          </a:p>
        </p:txBody>
      </p:sp>
      <p:sp>
        <p:nvSpPr>
          <p:cNvPr id="198660" name="Line 4"/>
          <p:cNvSpPr>
            <a:spLocks noChangeShapeType="1"/>
          </p:cNvSpPr>
          <p:nvPr/>
        </p:nvSpPr>
        <p:spPr bwMode="auto">
          <a:xfrm flipV="1">
            <a:off x="3348568" y="1844676"/>
            <a:ext cx="1295400" cy="1655763"/>
          </a:xfrm>
          <a:prstGeom prst="line">
            <a:avLst/>
          </a:prstGeom>
          <a:noFill/>
          <a:ln w="76200">
            <a:solidFill>
              <a:srgbClr val="FF0000"/>
            </a:solidFill>
            <a:round/>
            <a:headEnd/>
            <a:tailEnd type="triangle" w="med" len="med"/>
          </a:ln>
          <a:effectLst/>
        </p:spPr>
        <p:txBody>
          <a:bodyPr/>
          <a:lstStyle/>
          <a:p>
            <a:endParaRPr lang="el-GR"/>
          </a:p>
        </p:txBody>
      </p:sp>
      <p:sp>
        <p:nvSpPr>
          <p:cNvPr id="198661" name="Line 5"/>
          <p:cNvSpPr>
            <a:spLocks noChangeShapeType="1"/>
          </p:cNvSpPr>
          <p:nvPr/>
        </p:nvSpPr>
        <p:spPr bwMode="auto">
          <a:xfrm>
            <a:off x="3348567" y="3500438"/>
            <a:ext cx="774700" cy="360362"/>
          </a:xfrm>
          <a:prstGeom prst="line">
            <a:avLst/>
          </a:prstGeom>
          <a:noFill/>
          <a:ln w="76200">
            <a:solidFill>
              <a:srgbClr val="FF0000"/>
            </a:solidFill>
            <a:round/>
            <a:headEnd/>
            <a:tailEnd type="triangle" w="med" len="med"/>
          </a:ln>
          <a:effectLst/>
        </p:spPr>
        <p:txBody>
          <a:bodyPr/>
          <a:lstStyle/>
          <a:p>
            <a:endParaRPr lang="el-GR"/>
          </a:p>
        </p:txBody>
      </p:sp>
      <p:sp>
        <p:nvSpPr>
          <p:cNvPr id="198667" name="Rectangle 11"/>
          <p:cNvSpPr>
            <a:spLocks noChangeArrowheads="1"/>
          </p:cNvSpPr>
          <p:nvPr/>
        </p:nvSpPr>
        <p:spPr bwMode="auto">
          <a:xfrm>
            <a:off x="4380089" y="3429001"/>
            <a:ext cx="4804520" cy="523220"/>
          </a:xfrm>
          <a:prstGeom prst="rect">
            <a:avLst/>
          </a:prstGeom>
          <a:solidFill>
            <a:srgbClr val="8651FD"/>
          </a:solidFill>
          <a:ln w="9525">
            <a:noFill/>
            <a:miter lim="800000"/>
            <a:headEnd/>
            <a:tailEnd/>
          </a:ln>
          <a:effectLst/>
        </p:spPr>
        <p:txBody>
          <a:bodyPr wrap="none">
            <a:spAutoFit/>
          </a:bodyPr>
          <a:lstStyle/>
          <a:p>
            <a:r>
              <a:rPr lang="el-GR" sz="2800">
                <a:solidFill>
                  <a:schemeClr val="bg1"/>
                </a:solidFill>
              </a:rPr>
              <a:t>Άρρεν ψευδερμαφροδιτισμός</a:t>
            </a:r>
          </a:p>
        </p:txBody>
      </p:sp>
      <p:sp>
        <p:nvSpPr>
          <p:cNvPr id="198668" name="Rectangle 12"/>
          <p:cNvSpPr>
            <a:spLocks noChangeArrowheads="1"/>
          </p:cNvSpPr>
          <p:nvPr/>
        </p:nvSpPr>
        <p:spPr bwMode="auto">
          <a:xfrm>
            <a:off x="0" y="1916113"/>
            <a:ext cx="4572000" cy="1465262"/>
          </a:xfrm>
          <a:prstGeom prst="rect">
            <a:avLst/>
          </a:prstGeom>
          <a:noFill/>
          <a:ln w="9525">
            <a:noFill/>
            <a:miter lim="800000"/>
            <a:headEnd/>
            <a:tailEnd/>
          </a:ln>
          <a:effectLst/>
        </p:spPr>
        <p:txBody>
          <a:bodyPr>
            <a:spAutoFit/>
          </a:bodyPr>
          <a:lstStyle/>
          <a:p>
            <a:endParaRPr lang="el-GR">
              <a:solidFill>
                <a:schemeClr val="bg2"/>
              </a:solidFill>
            </a:endParaRPr>
          </a:p>
          <a:p>
            <a:endParaRPr lang="el-GR">
              <a:solidFill>
                <a:schemeClr val="bg2"/>
              </a:solidFill>
            </a:endParaRPr>
          </a:p>
          <a:p>
            <a:endParaRPr lang="el-GR">
              <a:solidFill>
                <a:srgbClr val="FF9900"/>
              </a:solidFill>
            </a:endParaRPr>
          </a:p>
          <a:p>
            <a:endParaRPr lang="el-GR"/>
          </a:p>
          <a:p>
            <a:endParaRPr lang="el-GR">
              <a:solidFill>
                <a:srgbClr val="FFFF00"/>
              </a:solidFill>
            </a:endParaRPr>
          </a:p>
        </p:txBody>
      </p:sp>
      <p:sp>
        <p:nvSpPr>
          <p:cNvPr id="198669" name="Text Box 13"/>
          <p:cNvSpPr txBox="1">
            <a:spLocks noChangeArrowheads="1"/>
          </p:cNvSpPr>
          <p:nvPr/>
        </p:nvSpPr>
        <p:spPr bwMode="auto">
          <a:xfrm>
            <a:off x="795867" y="4365626"/>
            <a:ext cx="1347241" cy="523220"/>
          </a:xfrm>
          <a:prstGeom prst="rect">
            <a:avLst/>
          </a:prstGeom>
          <a:solidFill>
            <a:srgbClr val="FF0000"/>
          </a:solidFill>
          <a:ln w="9525">
            <a:noFill/>
            <a:miter lim="800000"/>
            <a:headEnd/>
            <a:tailEnd/>
          </a:ln>
          <a:effectLst/>
        </p:spPr>
        <p:txBody>
          <a:bodyPr wrap="square">
            <a:spAutoFit/>
          </a:bodyPr>
          <a:lstStyle/>
          <a:p>
            <a:pPr>
              <a:spcBef>
                <a:spcPct val="50000"/>
              </a:spcBef>
            </a:pPr>
            <a:r>
              <a:rPr lang="el-GR" sz="2800" dirty="0">
                <a:solidFill>
                  <a:schemeClr val="bg1"/>
                </a:solidFill>
              </a:rPr>
              <a:t>Άρρεν</a:t>
            </a:r>
          </a:p>
        </p:txBody>
      </p:sp>
      <p:sp>
        <p:nvSpPr>
          <p:cNvPr id="198670" name="Text Box 14"/>
          <p:cNvSpPr txBox="1">
            <a:spLocks noChangeArrowheads="1"/>
          </p:cNvSpPr>
          <p:nvPr/>
        </p:nvSpPr>
        <p:spPr bwMode="auto">
          <a:xfrm>
            <a:off x="603956" y="5589588"/>
            <a:ext cx="7296856" cy="954107"/>
          </a:xfrm>
          <a:prstGeom prst="rect">
            <a:avLst/>
          </a:prstGeom>
          <a:solidFill>
            <a:schemeClr val="bg1"/>
          </a:solidFill>
          <a:ln w="9525">
            <a:noFill/>
            <a:miter lim="800000"/>
            <a:headEnd/>
            <a:tailEnd/>
          </a:ln>
          <a:effectLst/>
        </p:spPr>
        <p:txBody>
          <a:bodyPr>
            <a:spAutoFit/>
          </a:bodyPr>
          <a:lstStyle/>
          <a:p>
            <a:pPr>
              <a:spcBef>
                <a:spcPct val="50000"/>
              </a:spcBef>
            </a:pPr>
            <a:r>
              <a:rPr lang="el-GR" sz="2800" b="1">
                <a:solidFill>
                  <a:srgbClr val="8651FD"/>
                </a:solidFill>
              </a:rPr>
              <a:t>Εξαρτάται από τη λειτουργικότητα του φαλλού</a:t>
            </a:r>
          </a:p>
        </p:txBody>
      </p:sp>
      <p:sp>
        <p:nvSpPr>
          <p:cNvPr id="198671" name="Rectangle 15"/>
          <p:cNvSpPr>
            <a:spLocks noChangeArrowheads="1"/>
          </p:cNvSpPr>
          <p:nvPr/>
        </p:nvSpPr>
        <p:spPr bwMode="auto">
          <a:xfrm>
            <a:off x="1116190" y="188913"/>
            <a:ext cx="7438960" cy="584775"/>
          </a:xfrm>
          <a:prstGeom prst="rect">
            <a:avLst/>
          </a:prstGeom>
          <a:solidFill>
            <a:srgbClr val="8651FD"/>
          </a:solidFill>
          <a:ln w="9525">
            <a:noFill/>
            <a:miter lim="800000"/>
            <a:headEnd/>
            <a:tailEnd/>
          </a:ln>
          <a:effectLst/>
        </p:spPr>
        <p:txBody>
          <a:bodyPr wrap="none">
            <a:spAutoFit/>
          </a:bodyPr>
          <a:lstStyle/>
          <a:p>
            <a:r>
              <a:rPr lang="el-GR" sz="3200">
                <a:solidFill>
                  <a:schemeClr val="bg1"/>
                </a:solidFill>
              </a:rPr>
              <a:t> Διαταραχές διαφοροποίησης του φύλου</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Γενετικό σύστημα-οβελιαία τομή"/>
          <p:cNvPicPr>
            <a:picLocks noChangeAspect="1" noChangeArrowheads="1"/>
          </p:cNvPicPr>
          <p:nvPr/>
        </p:nvPicPr>
        <p:blipFill>
          <a:blip r:embed="rId2"/>
          <a:srcRect/>
          <a:stretch>
            <a:fillRect/>
          </a:stretch>
        </p:blipFill>
        <p:spPr bwMode="auto">
          <a:xfrm>
            <a:off x="0" y="1219200"/>
            <a:ext cx="4319588" cy="5257800"/>
          </a:xfrm>
          <a:prstGeom prst="rect">
            <a:avLst/>
          </a:prstGeom>
          <a:noFill/>
          <a:ln w="9525">
            <a:noFill/>
            <a:miter lim="800000"/>
            <a:headEnd/>
            <a:tailEnd/>
          </a:ln>
        </p:spPr>
      </p:pic>
      <p:pic>
        <p:nvPicPr>
          <p:cNvPr id="33795" name="Picture 3" descr="Γενετικό σύστημα"/>
          <p:cNvPicPr>
            <a:picLocks noChangeAspect="1" noChangeArrowheads="1"/>
          </p:cNvPicPr>
          <p:nvPr/>
        </p:nvPicPr>
        <p:blipFill>
          <a:blip r:embed="rId3"/>
          <a:srcRect/>
          <a:stretch>
            <a:fillRect/>
          </a:stretch>
        </p:blipFill>
        <p:spPr bwMode="auto">
          <a:xfrm>
            <a:off x="4432300" y="1219200"/>
            <a:ext cx="4711700" cy="5257800"/>
          </a:xfrm>
          <a:prstGeom prst="rect">
            <a:avLst/>
          </a:prstGeom>
          <a:noFill/>
          <a:ln w="9525">
            <a:noFill/>
            <a:miter lim="800000"/>
            <a:headEnd/>
            <a:tailEnd/>
          </a:ln>
        </p:spPr>
      </p:pic>
      <p:sp>
        <p:nvSpPr>
          <p:cNvPr id="33796" name="Text Box 4"/>
          <p:cNvSpPr txBox="1">
            <a:spLocks noChangeArrowheads="1"/>
          </p:cNvSpPr>
          <p:nvPr/>
        </p:nvSpPr>
        <p:spPr bwMode="auto">
          <a:xfrm>
            <a:off x="2362200" y="228600"/>
            <a:ext cx="4267200" cy="641350"/>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Γενετικό σύστημα</a:t>
            </a:r>
            <a:endParaRPr lang="en-GB" sz="3600" b="1">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Αξονας"/>
          <p:cNvPicPr>
            <a:picLocks noChangeAspect="1" noChangeArrowheads="1"/>
          </p:cNvPicPr>
          <p:nvPr/>
        </p:nvPicPr>
        <p:blipFill>
          <a:blip r:embed="rId2"/>
          <a:srcRect/>
          <a:stretch>
            <a:fillRect/>
          </a:stretch>
        </p:blipFill>
        <p:spPr bwMode="auto">
          <a:xfrm>
            <a:off x="228600" y="1828800"/>
            <a:ext cx="4235450" cy="3733800"/>
          </a:xfrm>
          <a:prstGeom prst="rect">
            <a:avLst/>
          </a:prstGeom>
          <a:noFill/>
          <a:ln w="9525">
            <a:noFill/>
            <a:miter lim="800000"/>
            <a:headEnd/>
            <a:tailEnd/>
          </a:ln>
        </p:spPr>
      </p:pic>
      <p:pic>
        <p:nvPicPr>
          <p:cNvPr id="34819" name="Picture 3" descr="ΥΥΓ"/>
          <p:cNvPicPr>
            <a:picLocks noChangeAspect="1" noChangeArrowheads="1"/>
          </p:cNvPicPr>
          <p:nvPr/>
        </p:nvPicPr>
        <p:blipFill>
          <a:blip r:embed="rId3"/>
          <a:srcRect/>
          <a:stretch>
            <a:fillRect/>
          </a:stretch>
        </p:blipFill>
        <p:spPr bwMode="auto">
          <a:xfrm>
            <a:off x="4648200" y="1066800"/>
            <a:ext cx="4181475" cy="5486400"/>
          </a:xfrm>
          <a:prstGeom prst="rect">
            <a:avLst/>
          </a:prstGeom>
          <a:noFill/>
          <a:ln w="9525">
            <a:noFill/>
            <a:miter lim="800000"/>
            <a:headEnd/>
            <a:tailEnd/>
          </a:ln>
        </p:spPr>
      </p:pic>
      <p:sp>
        <p:nvSpPr>
          <p:cNvPr id="34820" name="Text Box 4"/>
          <p:cNvSpPr txBox="1">
            <a:spLocks noChangeArrowheads="1"/>
          </p:cNvSpPr>
          <p:nvPr/>
        </p:nvSpPr>
        <p:spPr bwMode="auto">
          <a:xfrm>
            <a:off x="1752600" y="228600"/>
            <a:ext cx="5486400" cy="641350"/>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Άξονας αναπαραγωγής</a:t>
            </a:r>
            <a:endParaRPr lang="en-GB" sz="3600" b="1">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emale genital tract"/>
          <p:cNvPicPr>
            <a:picLocks noChangeAspect="1" noChangeArrowheads="1"/>
          </p:cNvPicPr>
          <p:nvPr/>
        </p:nvPicPr>
        <p:blipFill>
          <a:blip r:embed="rId2"/>
          <a:srcRect/>
          <a:stretch>
            <a:fillRect/>
          </a:stretch>
        </p:blipFill>
        <p:spPr bwMode="auto">
          <a:xfrm>
            <a:off x="323850" y="260350"/>
            <a:ext cx="4032250" cy="6337300"/>
          </a:xfrm>
          <a:prstGeom prst="rect">
            <a:avLst/>
          </a:prstGeom>
          <a:noFill/>
          <a:ln w="9525">
            <a:solidFill>
              <a:srgbClr val="FFFF00"/>
            </a:solidFill>
            <a:miter lim="800000"/>
            <a:headEnd/>
            <a:tailEnd/>
          </a:ln>
        </p:spPr>
      </p:pic>
      <p:pic>
        <p:nvPicPr>
          <p:cNvPr id="35843" name="Picture 3" descr="Ovulation"/>
          <p:cNvPicPr>
            <a:picLocks noChangeAspect="1" noChangeArrowheads="1"/>
          </p:cNvPicPr>
          <p:nvPr/>
        </p:nvPicPr>
        <p:blipFill>
          <a:blip r:embed="rId3"/>
          <a:srcRect/>
          <a:stretch>
            <a:fillRect/>
          </a:stretch>
        </p:blipFill>
        <p:spPr bwMode="auto">
          <a:xfrm>
            <a:off x="4427538" y="1341438"/>
            <a:ext cx="4716462" cy="4876800"/>
          </a:xfrm>
          <a:prstGeom prst="rect">
            <a:avLst/>
          </a:prstGeom>
          <a:noFill/>
          <a:ln w="9525">
            <a:solidFill>
              <a:srgbClr val="FF0000"/>
            </a:solid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5429256" y="1214422"/>
            <a:ext cx="3390900" cy="4324350"/>
          </a:xfrm>
          <a:prstGeom prst="rect">
            <a:avLst/>
          </a:prstGeom>
          <a:noFill/>
          <a:ln w="9525">
            <a:noFill/>
            <a:miter lim="800000"/>
            <a:headEnd/>
            <a:tailEnd/>
          </a:ln>
        </p:spPr>
      </p:pic>
      <p:pic>
        <p:nvPicPr>
          <p:cNvPr id="3" name="Picture 2"/>
          <p:cNvPicPr>
            <a:picLocks noChangeAspect="1" noChangeArrowheads="1"/>
          </p:cNvPicPr>
          <p:nvPr/>
        </p:nvPicPr>
        <p:blipFill>
          <a:blip r:embed="rId3"/>
          <a:srcRect/>
          <a:stretch>
            <a:fillRect/>
          </a:stretch>
        </p:blipFill>
        <p:spPr bwMode="auto">
          <a:xfrm>
            <a:off x="1142976" y="1285860"/>
            <a:ext cx="2857500" cy="4714875"/>
          </a:xfrm>
          <a:prstGeom prst="rect">
            <a:avLst/>
          </a:prstGeom>
          <a:noFill/>
          <a:ln w="9525">
            <a:noFill/>
            <a:miter lim="800000"/>
            <a:headEnd/>
            <a:tailEnd/>
          </a:ln>
        </p:spPr>
      </p:pic>
      <p:sp>
        <p:nvSpPr>
          <p:cNvPr id="4" name="Title 1"/>
          <p:cNvSpPr txBox="1">
            <a:spLocks/>
          </p:cNvSpPr>
          <p:nvPr/>
        </p:nvSpPr>
        <p:spPr>
          <a:xfrm>
            <a:off x="1714480" y="285728"/>
            <a:ext cx="6072230" cy="85723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bg1"/>
                </a:solidFill>
                <a:effectLst/>
                <a:uLnTx/>
                <a:uFillTx/>
                <a:latin typeface="+mj-lt"/>
                <a:ea typeface="+mj-ea"/>
                <a:cs typeface="+mj-cs"/>
              </a:rPr>
              <a:t>Ο</a:t>
            </a:r>
            <a:r>
              <a:rPr kumimoji="0" lang="el-GR" sz="3200" b="0" i="0" u="none" strike="noStrike" kern="1200" cap="none" spc="0" normalizeH="0" noProof="0" dirty="0" smtClean="0">
                <a:ln>
                  <a:noFill/>
                </a:ln>
                <a:solidFill>
                  <a:schemeClr val="bg1"/>
                </a:solidFill>
                <a:effectLst/>
                <a:uLnTx/>
                <a:uFillTx/>
                <a:latin typeface="+mj-lt"/>
                <a:ea typeface="+mj-ea"/>
                <a:cs typeface="+mj-cs"/>
              </a:rPr>
              <a:t> άξονας της Αναπαραγωγής</a:t>
            </a:r>
            <a:endParaRPr kumimoji="0" lang="en-GB" sz="3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ypothalamus-PituitaryJPG"/>
          <p:cNvPicPr>
            <a:picLocks noChangeAspect="1" noChangeArrowheads="1"/>
          </p:cNvPicPr>
          <p:nvPr/>
        </p:nvPicPr>
        <p:blipFill>
          <a:blip r:embed="rId2"/>
          <a:srcRect/>
          <a:stretch>
            <a:fillRect/>
          </a:stretch>
        </p:blipFill>
        <p:spPr bwMode="auto">
          <a:xfrm>
            <a:off x="1476375" y="128588"/>
            <a:ext cx="5832475" cy="6469062"/>
          </a:xfrm>
          <a:prstGeom prst="rect">
            <a:avLst/>
          </a:prstGeom>
          <a:noFill/>
          <a:ln w="9525">
            <a:solidFill>
              <a:srgbClr val="FFFF00"/>
            </a:solid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6372225" y="1412875"/>
            <a:ext cx="2232025" cy="641350"/>
          </a:xfrm>
          <a:prstGeom prst="rect">
            <a:avLst/>
          </a:prstGeom>
          <a:solidFill>
            <a:schemeClr val="bg1"/>
          </a:solidFill>
          <a:ln w="9525">
            <a:noFill/>
            <a:miter lim="800000"/>
            <a:headEnd/>
            <a:tailEnd/>
          </a:ln>
          <a:effectLst/>
        </p:spPr>
        <p:txBody>
          <a:bodyPr>
            <a:spAutoFit/>
          </a:bodyPr>
          <a:lstStyle/>
          <a:p>
            <a:pPr>
              <a:spcBef>
                <a:spcPct val="50000"/>
              </a:spcBef>
            </a:pPr>
            <a:r>
              <a:rPr lang="el-GR" sz="3600">
                <a:solidFill>
                  <a:schemeClr val="accent2"/>
                </a:solidFill>
                <a:latin typeface="Arial Black" pitchFamily="34" charset="0"/>
              </a:rPr>
              <a:t>Εφηβεία</a:t>
            </a:r>
          </a:p>
        </p:txBody>
      </p:sp>
      <p:pic>
        <p:nvPicPr>
          <p:cNvPr id="37891" name="Picture 5" descr="6-25"/>
          <p:cNvPicPr>
            <a:picLocks noChangeAspect="1" noChangeArrowheads="1"/>
          </p:cNvPicPr>
          <p:nvPr/>
        </p:nvPicPr>
        <p:blipFill>
          <a:blip r:embed="rId2"/>
          <a:srcRect/>
          <a:stretch>
            <a:fillRect/>
          </a:stretch>
        </p:blipFill>
        <p:spPr bwMode="auto">
          <a:xfrm>
            <a:off x="4643438" y="3573463"/>
            <a:ext cx="4284662" cy="3097212"/>
          </a:xfrm>
          <a:prstGeom prst="rect">
            <a:avLst/>
          </a:prstGeom>
          <a:noFill/>
          <a:ln w="9525">
            <a:noFill/>
            <a:miter lim="800000"/>
            <a:headEnd/>
            <a:tailEnd/>
          </a:ln>
        </p:spPr>
      </p:pic>
      <p:pic>
        <p:nvPicPr>
          <p:cNvPr id="37892" name="Picture 6" descr="6-21"/>
          <p:cNvPicPr>
            <a:picLocks noChangeAspect="1" noChangeArrowheads="1"/>
          </p:cNvPicPr>
          <p:nvPr/>
        </p:nvPicPr>
        <p:blipFill>
          <a:blip r:embed="rId3"/>
          <a:srcRect/>
          <a:stretch>
            <a:fillRect/>
          </a:stretch>
        </p:blipFill>
        <p:spPr bwMode="auto">
          <a:xfrm>
            <a:off x="179388" y="1484313"/>
            <a:ext cx="4572000" cy="3101975"/>
          </a:xfrm>
          <a:prstGeom prst="rect">
            <a:avLst/>
          </a:prstGeom>
          <a:noFill/>
          <a:ln w="9525">
            <a:noFill/>
            <a:miter lim="800000"/>
            <a:headEnd/>
            <a:tailEnd/>
          </a:ln>
        </p:spPr>
      </p:pic>
      <p:sp>
        <p:nvSpPr>
          <p:cNvPr id="37893" name="Text Box 8"/>
          <p:cNvSpPr txBox="1">
            <a:spLocks noChangeArrowheads="1"/>
          </p:cNvSpPr>
          <p:nvPr/>
        </p:nvSpPr>
        <p:spPr bwMode="auto">
          <a:xfrm>
            <a:off x="2916238" y="115888"/>
            <a:ext cx="3529012" cy="641350"/>
          </a:xfrm>
          <a:prstGeom prst="rect">
            <a:avLst/>
          </a:prstGeom>
          <a:solidFill>
            <a:srgbClr val="6769CD"/>
          </a:solidFill>
          <a:ln w="9525">
            <a:noFill/>
            <a:miter lim="800000"/>
            <a:headEnd/>
            <a:tailEnd/>
          </a:ln>
          <a:effectLst/>
        </p:spPr>
        <p:txBody>
          <a:bodyPr>
            <a:spAutoFit/>
          </a:bodyPr>
          <a:lstStyle/>
          <a:p>
            <a:pPr>
              <a:spcBef>
                <a:spcPct val="50000"/>
              </a:spcBef>
            </a:pPr>
            <a:r>
              <a:rPr lang="el-GR" sz="3600">
                <a:solidFill>
                  <a:srgbClr val="FFFF00"/>
                </a:solidFill>
              </a:rPr>
              <a:t>Έκκριση </a:t>
            </a:r>
            <a:r>
              <a:rPr lang="en-US" sz="3600">
                <a:solidFill>
                  <a:srgbClr val="FFFF00"/>
                </a:solidFill>
              </a:rPr>
              <a:t>GnRH</a:t>
            </a:r>
            <a:endParaRPr lang="el-GR" sz="3600">
              <a:solidFill>
                <a:srgbClr val="FFFF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4764088" y="1412875"/>
            <a:ext cx="2559050" cy="523875"/>
          </a:xfrm>
          <a:prstGeom prst="rect">
            <a:avLst/>
          </a:prstGeom>
          <a:solidFill>
            <a:srgbClr val="8651FD"/>
          </a:solidFill>
          <a:ln w="9525">
            <a:noFill/>
            <a:miter lim="800000"/>
            <a:headEnd/>
            <a:tailEnd/>
          </a:ln>
          <a:effectLst/>
        </p:spPr>
        <p:txBody>
          <a:bodyPr>
            <a:spAutoFit/>
          </a:bodyPr>
          <a:lstStyle/>
          <a:p>
            <a:pPr>
              <a:spcBef>
                <a:spcPct val="50000"/>
              </a:spcBef>
            </a:pPr>
            <a:r>
              <a:rPr lang="el-GR" sz="2800" b="1">
                <a:solidFill>
                  <a:schemeClr val="bg1"/>
                </a:solidFill>
              </a:rPr>
              <a:t>Φυσιολογική</a:t>
            </a:r>
          </a:p>
        </p:txBody>
      </p:sp>
      <p:sp>
        <p:nvSpPr>
          <p:cNvPr id="38915" name="Text Box 5"/>
          <p:cNvSpPr txBox="1">
            <a:spLocks noChangeArrowheads="1"/>
          </p:cNvSpPr>
          <p:nvPr/>
        </p:nvSpPr>
        <p:spPr bwMode="auto">
          <a:xfrm>
            <a:off x="923925" y="3141663"/>
            <a:ext cx="2281238" cy="584200"/>
          </a:xfrm>
          <a:prstGeom prst="rect">
            <a:avLst/>
          </a:prstGeom>
          <a:solidFill>
            <a:srgbClr val="8651FD"/>
          </a:solidFill>
          <a:ln w="76200">
            <a:noFill/>
            <a:miter lim="800000"/>
            <a:headEnd/>
            <a:tailEnd/>
          </a:ln>
          <a:effectLst/>
        </p:spPr>
        <p:txBody>
          <a:bodyPr>
            <a:spAutoFit/>
          </a:bodyPr>
          <a:lstStyle/>
          <a:p>
            <a:pPr>
              <a:spcBef>
                <a:spcPct val="50000"/>
              </a:spcBef>
            </a:pPr>
            <a:r>
              <a:rPr lang="el-GR" sz="3200" b="1">
                <a:solidFill>
                  <a:schemeClr val="bg1"/>
                </a:solidFill>
              </a:rPr>
              <a:t>Εφηβεία</a:t>
            </a:r>
          </a:p>
        </p:txBody>
      </p:sp>
      <p:sp>
        <p:nvSpPr>
          <p:cNvPr id="38916" name="Line 6"/>
          <p:cNvSpPr>
            <a:spLocks noChangeShapeType="1"/>
          </p:cNvSpPr>
          <p:nvPr/>
        </p:nvSpPr>
        <p:spPr bwMode="auto">
          <a:xfrm flipV="1">
            <a:off x="3348038" y="1844675"/>
            <a:ext cx="1295400" cy="1655763"/>
          </a:xfrm>
          <a:prstGeom prst="line">
            <a:avLst/>
          </a:prstGeom>
          <a:noFill/>
          <a:ln w="76200">
            <a:solidFill>
              <a:srgbClr val="FF0000"/>
            </a:solidFill>
            <a:round/>
            <a:headEnd/>
            <a:tailEnd type="triangle" w="med" len="med"/>
          </a:ln>
          <a:effectLst/>
        </p:spPr>
        <p:txBody>
          <a:bodyPr/>
          <a:lstStyle/>
          <a:p>
            <a:endParaRPr lang="el-GR"/>
          </a:p>
        </p:txBody>
      </p:sp>
      <p:sp>
        <p:nvSpPr>
          <p:cNvPr id="38917" name="Line 7"/>
          <p:cNvSpPr>
            <a:spLocks noChangeShapeType="1"/>
          </p:cNvSpPr>
          <p:nvPr/>
        </p:nvSpPr>
        <p:spPr bwMode="auto">
          <a:xfrm flipV="1">
            <a:off x="3348038" y="3213100"/>
            <a:ext cx="1295400" cy="287338"/>
          </a:xfrm>
          <a:prstGeom prst="line">
            <a:avLst/>
          </a:prstGeom>
          <a:noFill/>
          <a:ln w="76200">
            <a:solidFill>
              <a:srgbClr val="FF0000"/>
            </a:solidFill>
            <a:round/>
            <a:headEnd/>
            <a:tailEnd type="triangle" w="med" len="med"/>
          </a:ln>
          <a:effectLst/>
        </p:spPr>
        <p:txBody>
          <a:bodyPr/>
          <a:lstStyle/>
          <a:p>
            <a:endParaRPr lang="el-GR"/>
          </a:p>
        </p:txBody>
      </p:sp>
      <p:sp>
        <p:nvSpPr>
          <p:cNvPr id="38918" name="Line 8"/>
          <p:cNvSpPr>
            <a:spLocks noChangeShapeType="1"/>
          </p:cNvSpPr>
          <p:nvPr/>
        </p:nvSpPr>
        <p:spPr bwMode="auto">
          <a:xfrm>
            <a:off x="3348038" y="3500438"/>
            <a:ext cx="1223962" cy="1008062"/>
          </a:xfrm>
          <a:prstGeom prst="line">
            <a:avLst/>
          </a:prstGeom>
          <a:noFill/>
          <a:ln w="76200">
            <a:solidFill>
              <a:srgbClr val="FF0000"/>
            </a:solidFill>
            <a:round/>
            <a:headEnd/>
            <a:tailEnd type="triangle" w="med" len="med"/>
          </a:ln>
          <a:effectLst/>
        </p:spPr>
        <p:txBody>
          <a:bodyPr/>
          <a:lstStyle/>
          <a:p>
            <a:endParaRPr lang="el-GR"/>
          </a:p>
        </p:txBody>
      </p:sp>
      <p:sp>
        <p:nvSpPr>
          <p:cNvPr id="38919" name="Line 9"/>
          <p:cNvSpPr>
            <a:spLocks noChangeShapeType="1"/>
          </p:cNvSpPr>
          <p:nvPr/>
        </p:nvSpPr>
        <p:spPr bwMode="auto">
          <a:xfrm>
            <a:off x="3348038" y="3500438"/>
            <a:ext cx="1368425" cy="2376487"/>
          </a:xfrm>
          <a:prstGeom prst="line">
            <a:avLst/>
          </a:prstGeom>
          <a:noFill/>
          <a:ln w="76200">
            <a:solidFill>
              <a:srgbClr val="FF0000"/>
            </a:solidFill>
            <a:round/>
            <a:headEnd/>
            <a:tailEnd type="triangle" w="med" len="med"/>
          </a:ln>
          <a:effectLst/>
        </p:spPr>
        <p:txBody>
          <a:bodyPr/>
          <a:lstStyle/>
          <a:p>
            <a:endParaRPr lang="el-GR"/>
          </a:p>
        </p:txBody>
      </p:sp>
      <p:sp>
        <p:nvSpPr>
          <p:cNvPr id="38920" name="Rectangle 11"/>
          <p:cNvSpPr>
            <a:spLocks noChangeArrowheads="1"/>
          </p:cNvSpPr>
          <p:nvPr/>
        </p:nvSpPr>
        <p:spPr bwMode="auto">
          <a:xfrm>
            <a:off x="5021263" y="5465763"/>
            <a:ext cx="2709862" cy="523875"/>
          </a:xfrm>
          <a:prstGeom prst="rect">
            <a:avLst/>
          </a:prstGeom>
          <a:solidFill>
            <a:srgbClr val="8651FD"/>
          </a:solidFill>
          <a:ln w="9525">
            <a:noFill/>
            <a:miter lim="800000"/>
            <a:headEnd/>
            <a:tailEnd/>
          </a:ln>
          <a:effectLst/>
        </p:spPr>
        <p:txBody>
          <a:bodyPr wrap="none">
            <a:spAutoFit/>
          </a:bodyPr>
          <a:lstStyle/>
          <a:p>
            <a:pPr>
              <a:spcBef>
                <a:spcPct val="50000"/>
              </a:spcBef>
            </a:pPr>
            <a:r>
              <a:rPr lang="el-GR" sz="2800" b="1">
                <a:solidFill>
                  <a:schemeClr val="bg1"/>
                </a:solidFill>
              </a:rPr>
              <a:t>Ετεροφυλετική</a:t>
            </a:r>
          </a:p>
        </p:txBody>
      </p:sp>
      <p:sp>
        <p:nvSpPr>
          <p:cNvPr id="38921" name="Rectangle 12"/>
          <p:cNvSpPr>
            <a:spLocks noChangeArrowheads="1"/>
          </p:cNvSpPr>
          <p:nvPr/>
        </p:nvSpPr>
        <p:spPr bwMode="auto">
          <a:xfrm>
            <a:off x="4918075" y="2989263"/>
            <a:ext cx="2533650" cy="523875"/>
          </a:xfrm>
          <a:prstGeom prst="rect">
            <a:avLst/>
          </a:prstGeom>
          <a:solidFill>
            <a:srgbClr val="8651FD"/>
          </a:solidFill>
          <a:ln w="9525">
            <a:noFill/>
            <a:miter lim="800000"/>
            <a:headEnd/>
            <a:tailEnd/>
          </a:ln>
          <a:effectLst/>
        </p:spPr>
        <p:txBody>
          <a:bodyPr wrap="none">
            <a:spAutoFit/>
          </a:bodyPr>
          <a:lstStyle/>
          <a:p>
            <a:pPr>
              <a:spcBef>
                <a:spcPct val="50000"/>
              </a:spcBef>
            </a:pPr>
            <a:r>
              <a:rPr lang="el-GR" sz="2800" b="1">
                <a:solidFill>
                  <a:schemeClr val="bg1"/>
                </a:solidFill>
              </a:rPr>
              <a:t>Καθυστέρηση</a:t>
            </a:r>
          </a:p>
        </p:txBody>
      </p:sp>
      <p:sp>
        <p:nvSpPr>
          <p:cNvPr id="38922" name="Rectangle 13"/>
          <p:cNvSpPr>
            <a:spLocks noChangeArrowheads="1"/>
          </p:cNvSpPr>
          <p:nvPr/>
        </p:nvSpPr>
        <p:spPr bwMode="auto">
          <a:xfrm>
            <a:off x="5148263" y="4246563"/>
            <a:ext cx="1831975" cy="523875"/>
          </a:xfrm>
          <a:prstGeom prst="rect">
            <a:avLst/>
          </a:prstGeom>
          <a:solidFill>
            <a:srgbClr val="8651FD"/>
          </a:solidFill>
          <a:ln w="9525">
            <a:noFill/>
            <a:miter lim="800000"/>
            <a:headEnd/>
            <a:tailEnd/>
          </a:ln>
          <a:effectLst/>
        </p:spPr>
        <p:txBody>
          <a:bodyPr wrap="none">
            <a:spAutoFit/>
          </a:bodyPr>
          <a:lstStyle/>
          <a:p>
            <a:pPr>
              <a:spcBef>
                <a:spcPct val="50000"/>
              </a:spcBef>
            </a:pPr>
            <a:r>
              <a:rPr lang="el-GR" sz="2800" b="1">
                <a:solidFill>
                  <a:schemeClr val="bg1"/>
                </a:solidFill>
              </a:rPr>
              <a:t>Αδυναμία</a:t>
            </a:r>
          </a:p>
        </p:txBody>
      </p:sp>
      <p:sp>
        <p:nvSpPr>
          <p:cNvPr id="38923" name="Rectangle 14"/>
          <p:cNvSpPr>
            <a:spLocks noChangeArrowheads="1"/>
          </p:cNvSpPr>
          <p:nvPr/>
        </p:nvSpPr>
        <p:spPr bwMode="auto">
          <a:xfrm>
            <a:off x="4108450" y="188913"/>
            <a:ext cx="5076198" cy="584775"/>
          </a:xfrm>
          <a:prstGeom prst="rect">
            <a:avLst/>
          </a:prstGeom>
          <a:solidFill>
            <a:srgbClr val="8651FD"/>
          </a:solidFill>
          <a:ln w="9525">
            <a:noFill/>
            <a:miter lim="800000"/>
            <a:headEnd/>
            <a:tailEnd/>
          </a:ln>
          <a:effectLst/>
        </p:spPr>
        <p:txBody>
          <a:bodyPr wrap="none">
            <a:spAutoFit/>
          </a:bodyPr>
          <a:lstStyle/>
          <a:p>
            <a:r>
              <a:rPr lang="el-GR" sz="3200" dirty="0">
                <a:solidFill>
                  <a:schemeClr val="bg1"/>
                </a:solidFill>
              </a:rPr>
              <a:t> Από το </a:t>
            </a:r>
            <a:r>
              <a:rPr lang="el-GR" sz="3200" dirty="0" smtClean="0">
                <a:solidFill>
                  <a:schemeClr val="bg1"/>
                </a:solidFill>
              </a:rPr>
              <a:t>παιδί στην γυναίκα</a:t>
            </a:r>
            <a:endParaRPr lang="el-GR" sz="3200" dirty="0">
              <a:solidFill>
                <a:schemeClr val="bg1"/>
              </a:solidFill>
            </a:endParaRPr>
          </a:p>
        </p:txBody>
      </p:sp>
      <p:sp>
        <p:nvSpPr>
          <p:cNvPr id="38924" name="Line 8"/>
          <p:cNvSpPr>
            <a:spLocks noChangeShapeType="1"/>
          </p:cNvSpPr>
          <p:nvPr/>
        </p:nvSpPr>
        <p:spPr bwMode="auto">
          <a:xfrm>
            <a:off x="6877050" y="4430713"/>
            <a:ext cx="895350" cy="727075"/>
          </a:xfrm>
          <a:prstGeom prst="line">
            <a:avLst/>
          </a:prstGeom>
          <a:noFill/>
          <a:ln w="76200">
            <a:solidFill>
              <a:srgbClr val="FF0000"/>
            </a:solidFill>
            <a:round/>
            <a:headEnd/>
            <a:tailEnd type="triangle" w="med" len="med"/>
          </a:ln>
          <a:effectLst/>
        </p:spPr>
        <p:txBody>
          <a:bodyPr/>
          <a:lstStyle/>
          <a:p>
            <a:endParaRPr lang="el-GR"/>
          </a:p>
        </p:txBody>
      </p:sp>
      <p:sp>
        <p:nvSpPr>
          <p:cNvPr id="38925" name="Line 8"/>
          <p:cNvSpPr>
            <a:spLocks noChangeShapeType="1"/>
          </p:cNvSpPr>
          <p:nvPr/>
        </p:nvSpPr>
        <p:spPr bwMode="auto">
          <a:xfrm flipV="1">
            <a:off x="6911975" y="3924300"/>
            <a:ext cx="823913" cy="506413"/>
          </a:xfrm>
          <a:prstGeom prst="line">
            <a:avLst/>
          </a:prstGeom>
          <a:noFill/>
          <a:ln w="76200">
            <a:solidFill>
              <a:srgbClr val="FF0000"/>
            </a:solidFill>
            <a:round/>
            <a:headEnd/>
            <a:tailEnd type="triangle" w="med" len="med"/>
          </a:ln>
          <a:effectLst/>
        </p:spPr>
        <p:txBody>
          <a:bodyPr/>
          <a:lstStyle/>
          <a:p>
            <a:endParaRPr lang="el-GR"/>
          </a:p>
        </p:txBody>
      </p:sp>
      <p:sp>
        <p:nvSpPr>
          <p:cNvPr id="38926" name="Rectangle 13"/>
          <p:cNvSpPr>
            <a:spLocks noChangeArrowheads="1"/>
          </p:cNvSpPr>
          <p:nvPr/>
        </p:nvSpPr>
        <p:spPr bwMode="auto">
          <a:xfrm>
            <a:off x="7900988" y="3654425"/>
            <a:ext cx="908050" cy="523875"/>
          </a:xfrm>
          <a:prstGeom prst="rect">
            <a:avLst/>
          </a:prstGeom>
          <a:solidFill>
            <a:srgbClr val="8651FD"/>
          </a:solidFill>
          <a:ln w="9525">
            <a:noFill/>
            <a:miter lim="800000"/>
            <a:headEnd/>
            <a:tailEnd/>
          </a:ln>
          <a:effectLst/>
        </p:spPr>
        <p:txBody>
          <a:bodyPr wrap="none">
            <a:spAutoFit/>
          </a:bodyPr>
          <a:lstStyle/>
          <a:p>
            <a:pPr>
              <a:spcBef>
                <a:spcPct val="50000"/>
              </a:spcBef>
            </a:pPr>
            <a:r>
              <a:rPr lang="el-GR" sz="2800" b="1">
                <a:solidFill>
                  <a:schemeClr val="bg1"/>
                </a:solidFill>
              </a:rPr>
              <a:t>Υπο</a:t>
            </a:r>
          </a:p>
        </p:txBody>
      </p:sp>
      <p:sp>
        <p:nvSpPr>
          <p:cNvPr id="38927" name="Rectangle 13"/>
          <p:cNvSpPr>
            <a:spLocks noChangeArrowheads="1"/>
          </p:cNvSpPr>
          <p:nvPr/>
        </p:nvSpPr>
        <p:spPr bwMode="auto">
          <a:xfrm>
            <a:off x="7900988" y="4937125"/>
            <a:ext cx="1092200" cy="523875"/>
          </a:xfrm>
          <a:prstGeom prst="rect">
            <a:avLst/>
          </a:prstGeom>
          <a:solidFill>
            <a:srgbClr val="8651FD"/>
          </a:solidFill>
          <a:ln w="9525">
            <a:noFill/>
            <a:miter lim="800000"/>
            <a:headEnd/>
            <a:tailEnd/>
          </a:ln>
          <a:effectLst/>
        </p:spPr>
        <p:txBody>
          <a:bodyPr wrap="none">
            <a:spAutoFit/>
          </a:bodyPr>
          <a:lstStyle/>
          <a:p>
            <a:pPr>
              <a:spcBef>
                <a:spcPct val="50000"/>
              </a:spcBef>
            </a:pPr>
            <a:r>
              <a:rPr lang="el-GR" sz="2800" b="1">
                <a:solidFill>
                  <a:schemeClr val="bg1"/>
                </a:solidFill>
              </a:rPr>
              <a:t>Υπερ</a:t>
            </a:r>
          </a:p>
        </p:txBody>
      </p:sp>
      <p:pic>
        <p:nvPicPr>
          <p:cNvPr id="38928" name="Picture 3"/>
          <p:cNvPicPr>
            <a:picLocks noChangeAspect="1" noChangeArrowheads="1"/>
          </p:cNvPicPr>
          <p:nvPr/>
        </p:nvPicPr>
        <p:blipFill>
          <a:blip r:embed="rId2"/>
          <a:srcRect/>
          <a:stretch>
            <a:fillRect/>
          </a:stretch>
        </p:blipFill>
        <p:spPr bwMode="auto">
          <a:xfrm>
            <a:off x="350838" y="179388"/>
            <a:ext cx="3425825" cy="2554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fertile eunuch GnRH pulses"/>
          <p:cNvPicPr>
            <a:picLocks noChangeAspect="1" noChangeArrowheads="1"/>
          </p:cNvPicPr>
          <p:nvPr/>
        </p:nvPicPr>
        <p:blipFill>
          <a:blip r:embed="rId2"/>
          <a:srcRect/>
          <a:stretch>
            <a:fillRect/>
          </a:stretch>
        </p:blipFill>
        <p:spPr bwMode="auto">
          <a:xfrm>
            <a:off x="250825" y="1196975"/>
            <a:ext cx="4325938" cy="5327650"/>
          </a:xfrm>
          <a:prstGeom prst="rect">
            <a:avLst/>
          </a:prstGeom>
          <a:noFill/>
          <a:ln w="9525">
            <a:solidFill>
              <a:srgbClr val="FFFF00"/>
            </a:solidFill>
            <a:miter lim="800000"/>
            <a:headEnd/>
            <a:tailEnd/>
          </a:ln>
        </p:spPr>
      </p:pic>
      <p:pic>
        <p:nvPicPr>
          <p:cNvPr id="39939" name="Picture 5" descr="GnRHR1"/>
          <p:cNvPicPr>
            <a:picLocks noChangeAspect="1" noChangeArrowheads="1"/>
          </p:cNvPicPr>
          <p:nvPr/>
        </p:nvPicPr>
        <p:blipFill>
          <a:blip r:embed="rId3"/>
          <a:srcRect/>
          <a:stretch>
            <a:fillRect/>
          </a:stretch>
        </p:blipFill>
        <p:spPr bwMode="auto">
          <a:xfrm>
            <a:off x="4932363" y="0"/>
            <a:ext cx="3951287" cy="6858000"/>
          </a:xfrm>
          <a:prstGeom prst="rect">
            <a:avLst/>
          </a:prstGeom>
          <a:noFill/>
          <a:ln w="9525">
            <a:solidFill>
              <a:srgbClr val="FFFF00"/>
            </a:solidFill>
            <a:miter lim="800000"/>
            <a:headEnd/>
            <a:tailEnd/>
          </a:ln>
        </p:spPr>
      </p:pic>
      <p:sp>
        <p:nvSpPr>
          <p:cNvPr id="39940" name="Text Box 6"/>
          <p:cNvSpPr txBox="1">
            <a:spLocks noChangeArrowheads="1"/>
          </p:cNvSpPr>
          <p:nvPr/>
        </p:nvSpPr>
        <p:spPr bwMode="auto">
          <a:xfrm>
            <a:off x="250825" y="333375"/>
            <a:ext cx="4356100" cy="579438"/>
          </a:xfrm>
          <a:prstGeom prst="rect">
            <a:avLst/>
          </a:prstGeom>
          <a:solidFill>
            <a:schemeClr val="bg1"/>
          </a:solidFill>
          <a:ln w="9525">
            <a:noFill/>
            <a:miter lim="800000"/>
            <a:headEnd/>
            <a:tailEnd/>
          </a:ln>
          <a:effectLst/>
        </p:spPr>
        <p:txBody>
          <a:bodyPr>
            <a:spAutoFit/>
          </a:bodyPr>
          <a:lstStyle/>
          <a:p>
            <a:pPr>
              <a:spcBef>
                <a:spcPct val="50000"/>
              </a:spcBef>
            </a:pPr>
            <a:r>
              <a:rPr lang="el-GR" sz="3200">
                <a:solidFill>
                  <a:schemeClr val="accent2"/>
                </a:solidFill>
                <a:latin typeface="Arial Black" pitchFamily="34" charset="0"/>
              </a:rPr>
              <a:t>Ανεπάρκεια </a:t>
            </a:r>
            <a:r>
              <a:rPr lang="en-US" sz="3200">
                <a:solidFill>
                  <a:schemeClr val="accent2"/>
                </a:solidFill>
                <a:latin typeface="Arial Black" pitchFamily="34" charset="0"/>
              </a:rPr>
              <a:t>GnRH</a:t>
            </a:r>
            <a:endParaRPr lang="el-GR" sz="3200">
              <a:solidFill>
                <a:schemeClr val="accent2"/>
              </a:solidFill>
              <a:latin typeface="Arial Black"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4"/>
          <p:cNvSpPr>
            <a:spLocks noChangeArrowheads="1"/>
          </p:cNvSpPr>
          <p:nvPr/>
        </p:nvSpPr>
        <p:spPr bwMode="auto">
          <a:xfrm>
            <a:off x="3484034" y="3860800"/>
            <a:ext cx="4992511" cy="2305050"/>
          </a:xfrm>
          <a:prstGeom prst="rect">
            <a:avLst/>
          </a:prstGeom>
          <a:solidFill>
            <a:srgbClr val="8651FD"/>
          </a:solidFill>
          <a:ln w="9525">
            <a:solidFill>
              <a:schemeClr val="tx1"/>
            </a:solidFill>
            <a:miter lim="800000"/>
            <a:headEnd/>
            <a:tailEnd/>
          </a:ln>
          <a:effectLst/>
        </p:spPr>
        <p:txBody>
          <a:bodyPr/>
          <a:lstStyle/>
          <a:p>
            <a:pPr marL="342900" indent="-342900">
              <a:lnSpc>
                <a:spcPct val="80000"/>
              </a:lnSpc>
              <a:spcBef>
                <a:spcPct val="20000"/>
              </a:spcBef>
            </a:pPr>
            <a:r>
              <a:rPr lang="en-US" sz="2000">
                <a:solidFill>
                  <a:schemeClr val="bg1"/>
                </a:solidFill>
              </a:rPr>
              <a:t>     SRY – </a:t>
            </a:r>
            <a:r>
              <a:rPr lang="el-GR" sz="2000">
                <a:solidFill>
                  <a:schemeClr val="bg1"/>
                </a:solidFill>
              </a:rPr>
              <a:t>μονήρες εξόνιο με μία κεντρική διατηρημένη επανάληψη (</a:t>
            </a:r>
            <a:r>
              <a:rPr lang="en-US" sz="2000">
                <a:solidFill>
                  <a:schemeClr val="bg1"/>
                </a:solidFill>
              </a:rPr>
              <a:t>HMG</a:t>
            </a:r>
            <a:r>
              <a:rPr lang="el-GR" sz="2000">
                <a:solidFill>
                  <a:schemeClr val="bg1"/>
                </a:solidFill>
              </a:rPr>
              <a:t>)</a:t>
            </a:r>
            <a:r>
              <a:rPr lang="en-US" sz="2000">
                <a:solidFill>
                  <a:schemeClr val="bg1"/>
                </a:solidFill>
              </a:rPr>
              <a:t>  box </a:t>
            </a:r>
            <a:r>
              <a:rPr lang="el-GR" sz="2000">
                <a:solidFill>
                  <a:schemeClr val="bg1"/>
                </a:solidFill>
              </a:rPr>
              <a:t>στο </a:t>
            </a:r>
            <a:r>
              <a:rPr lang="en-US" sz="2000">
                <a:solidFill>
                  <a:schemeClr val="bg1"/>
                </a:solidFill>
              </a:rPr>
              <a:t>Y </a:t>
            </a:r>
            <a:r>
              <a:rPr lang="el-GR" sz="2000">
                <a:solidFill>
                  <a:schemeClr val="bg1"/>
                </a:solidFill>
              </a:rPr>
              <a:t>χρωμόσωμα. 	</a:t>
            </a:r>
          </a:p>
          <a:p>
            <a:pPr marL="342900" indent="-342900">
              <a:lnSpc>
                <a:spcPct val="80000"/>
              </a:lnSpc>
              <a:spcBef>
                <a:spcPct val="20000"/>
              </a:spcBef>
            </a:pPr>
            <a:r>
              <a:rPr lang="el-GR" sz="2000">
                <a:solidFill>
                  <a:schemeClr val="bg1"/>
                </a:solidFill>
              </a:rPr>
              <a:t>	Η πρωτείνη του </a:t>
            </a:r>
            <a:r>
              <a:rPr lang="en-US" sz="2000">
                <a:solidFill>
                  <a:schemeClr val="bg1"/>
                </a:solidFill>
              </a:rPr>
              <a:t>SRY </a:t>
            </a:r>
            <a:r>
              <a:rPr lang="el-GR" sz="2000">
                <a:solidFill>
                  <a:schemeClr val="bg1"/>
                </a:solidFill>
              </a:rPr>
              <a:t>δεσμεύεται στο </a:t>
            </a:r>
            <a:r>
              <a:rPr lang="en-US" sz="2000">
                <a:solidFill>
                  <a:schemeClr val="bg1"/>
                </a:solidFill>
              </a:rPr>
              <a:t>DNA </a:t>
            </a:r>
            <a:r>
              <a:rPr lang="el-GR" sz="2000">
                <a:solidFill>
                  <a:schemeClr val="bg1"/>
                </a:solidFill>
              </a:rPr>
              <a:t>και λειτουργεί:</a:t>
            </a:r>
          </a:p>
          <a:p>
            <a:pPr marL="342900" indent="-342900">
              <a:lnSpc>
                <a:spcPct val="80000"/>
              </a:lnSpc>
              <a:spcBef>
                <a:spcPct val="20000"/>
              </a:spcBef>
              <a:buFontTx/>
              <a:buChar char="•"/>
            </a:pPr>
            <a:r>
              <a:rPr lang="el-GR" sz="2000">
                <a:solidFill>
                  <a:schemeClr val="bg1"/>
                </a:solidFill>
              </a:rPr>
              <a:t>ενεργοποιώντας απαραίτητα γονίδια</a:t>
            </a:r>
          </a:p>
          <a:p>
            <a:pPr marL="342900" indent="-342900">
              <a:lnSpc>
                <a:spcPct val="80000"/>
              </a:lnSpc>
              <a:spcBef>
                <a:spcPct val="20000"/>
              </a:spcBef>
              <a:buFontTx/>
              <a:buChar char="•"/>
            </a:pPr>
            <a:r>
              <a:rPr lang="el-GR" sz="2000">
                <a:solidFill>
                  <a:schemeClr val="bg1"/>
                </a:solidFill>
              </a:rPr>
              <a:t>αναστέλλοντας κατασταλτικά της ανδρικής διαφοροποίησης γονίδια</a:t>
            </a:r>
            <a:r>
              <a:rPr lang="el-GR" sz="2400" b="1">
                <a:solidFill>
                  <a:schemeClr val="bg1"/>
                </a:solidFill>
              </a:rPr>
              <a:t>  </a:t>
            </a:r>
            <a:endParaRPr lang="en-US" sz="2400" b="1">
              <a:solidFill>
                <a:schemeClr val="bg1"/>
              </a:solidFill>
            </a:endParaRPr>
          </a:p>
          <a:p>
            <a:pPr marL="342900" indent="-342900">
              <a:lnSpc>
                <a:spcPct val="80000"/>
              </a:lnSpc>
              <a:spcBef>
                <a:spcPct val="20000"/>
              </a:spcBef>
            </a:pPr>
            <a:r>
              <a:rPr lang="en-US" sz="2000">
                <a:solidFill>
                  <a:schemeClr val="bg1"/>
                </a:solidFill>
              </a:rPr>
              <a:t>     </a:t>
            </a:r>
            <a:endParaRPr lang="el-GR" sz="2000">
              <a:solidFill>
                <a:schemeClr val="bg1"/>
              </a:solidFill>
            </a:endParaRPr>
          </a:p>
        </p:txBody>
      </p:sp>
      <p:pic>
        <p:nvPicPr>
          <p:cNvPr id="211973" name="Picture 5" descr="SRY 2"/>
          <p:cNvPicPr>
            <a:picLocks noChangeAspect="1" noChangeArrowheads="1"/>
          </p:cNvPicPr>
          <p:nvPr/>
        </p:nvPicPr>
        <p:blipFill>
          <a:blip r:embed="rId3" cstate="print"/>
          <a:srcRect/>
          <a:stretch>
            <a:fillRect/>
          </a:stretch>
        </p:blipFill>
        <p:spPr bwMode="auto">
          <a:xfrm>
            <a:off x="222956" y="3716339"/>
            <a:ext cx="2561167" cy="2814637"/>
          </a:xfrm>
          <a:prstGeom prst="rect">
            <a:avLst/>
          </a:prstGeom>
          <a:noFill/>
        </p:spPr>
      </p:pic>
      <p:pic>
        <p:nvPicPr>
          <p:cNvPr id="211974" name="SRY.mp3">
            <a:hlinkClick r:id="" action="ppaction://media"/>
          </p:cNvPr>
          <p:cNvPicPr>
            <a:picLocks noRot="1" noChangeAspect="1" noChangeArrowheads="1"/>
          </p:cNvPicPr>
          <p:nvPr>
            <a:audioFile r:link="rId1"/>
          </p:nvPr>
        </p:nvPicPr>
        <p:blipFill>
          <a:blip r:embed="rId4" cstate="print"/>
          <a:srcRect/>
          <a:stretch>
            <a:fillRect/>
          </a:stretch>
        </p:blipFill>
        <p:spPr bwMode="auto">
          <a:xfrm>
            <a:off x="7519812" y="5876925"/>
            <a:ext cx="270933" cy="304800"/>
          </a:xfrm>
          <a:prstGeom prst="rect">
            <a:avLst/>
          </a:prstGeom>
          <a:noFill/>
          <a:ln w="9525">
            <a:noFill/>
            <a:miter lim="800000"/>
            <a:headEnd/>
            <a:tailEnd/>
          </a:ln>
        </p:spPr>
      </p:pic>
      <p:pic>
        <p:nvPicPr>
          <p:cNvPr id="211975" name="Picture 7" descr="Sryproof"/>
          <p:cNvPicPr>
            <a:picLocks noChangeAspect="1" noChangeArrowheads="1"/>
          </p:cNvPicPr>
          <p:nvPr/>
        </p:nvPicPr>
        <p:blipFill>
          <a:blip r:embed="rId5" cstate="print"/>
          <a:srcRect/>
          <a:stretch>
            <a:fillRect/>
          </a:stretch>
        </p:blipFill>
        <p:spPr bwMode="auto">
          <a:xfrm>
            <a:off x="357158" y="142852"/>
            <a:ext cx="5427757" cy="3025772"/>
          </a:xfrm>
          <a:prstGeom prst="rect">
            <a:avLst/>
          </a:prstGeom>
          <a:noFill/>
          <a:ln w="9525">
            <a:solidFill>
              <a:schemeClr val="tx1"/>
            </a:solidFill>
            <a:miter lim="800000"/>
            <a:headEnd/>
            <a:tailEnd/>
          </a:ln>
        </p:spPr>
      </p:pic>
      <p:sp>
        <p:nvSpPr>
          <p:cNvPr id="211976" name="WordArt 8"/>
          <p:cNvSpPr>
            <a:spLocks noChangeArrowheads="1" noChangeShapeType="1" noTextEdit="1"/>
          </p:cNvSpPr>
          <p:nvPr/>
        </p:nvSpPr>
        <p:spPr bwMode="auto">
          <a:xfrm>
            <a:off x="1179689" y="2636838"/>
            <a:ext cx="1303867"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46,XX</a:t>
            </a:r>
            <a:endParaRPr lang="el-GR"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211977" name="WordArt 9"/>
          <p:cNvSpPr>
            <a:spLocks noChangeArrowheads="1" noChangeShapeType="1" noTextEdit="1"/>
          </p:cNvSpPr>
          <p:nvPr/>
        </p:nvSpPr>
        <p:spPr bwMode="auto">
          <a:xfrm>
            <a:off x="5280378" y="2636838"/>
            <a:ext cx="2497667"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46,XX Male</a:t>
            </a:r>
            <a:endParaRPr lang="el-GR"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endParaRPr>
          </a:p>
        </p:txBody>
      </p:sp>
      <p:sp>
        <p:nvSpPr>
          <p:cNvPr id="211978" name="AutoShape 10"/>
          <p:cNvSpPr>
            <a:spLocks noChangeArrowheads="1"/>
          </p:cNvSpPr>
          <p:nvPr/>
        </p:nvSpPr>
        <p:spPr bwMode="auto">
          <a:xfrm>
            <a:off x="2784123" y="2852739"/>
            <a:ext cx="2367844" cy="288925"/>
          </a:xfrm>
          <a:prstGeom prst="rightArrow">
            <a:avLst>
              <a:gd name="adj1" fmla="val 50000"/>
              <a:gd name="adj2" fmla="val 230495"/>
            </a:avLst>
          </a:prstGeom>
          <a:solidFill>
            <a:srgbClr val="FF0000"/>
          </a:solidFill>
          <a:ln w="9525">
            <a:solidFill>
              <a:schemeClr val="tx1"/>
            </a:solidFill>
            <a:miter lim="800000"/>
            <a:headEnd/>
            <a:tailEnd/>
          </a:ln>
          <a:effectLst/>
        </p:spPr>
        <p:txBody>
          <a:bodyPr wrap="none" anchor="ctr"/>
          <a:lstStyle/>
          <a:p>
            <a:endParaRPr lang="el-GR"/>
          </a:p>
        </p:txBody>
      </p:sp>
      <p:sp>
        <p:nvSpPr>
          <p:cNvPr id="211979" name="Text Box 11"/>
          <p:cNvSpPr txBox="1">
            <a:spLocks noChangeArrowheads="1"/>
          </p:cNvSpPr>
          <p:nvPr/>
        </p:nvSpPr>
        <p:spPr bwMode="auto">
          <a:xfrm>
            <a:off x="6143636" y="333376"/>
            <a:ext cx="2904409" cy="1477328"/>
          </a:xfrm>
          <a:prstGeom prst="rect">
            <a:avLst/>
          </a:prstGeom>
          <a:solidFill>
            <a:srgbClr val="776FDF"/>
          </a:solidFill>
          <a:ln w="9525">
            <a:noFill/>
            <a:miter lim="800000"/>
            <a:headEnd/>
            <a:tailEnd/>
          </a:ln>
          <a:effectLst/>
        </p:spPr>
        <p:txBody>
          <a:bodyPr wrap="square">
            <a:spAutoFit/>
          </a:bodyPr>
          <a:lstStyle/>
          <a:p>
            <a:pPr>
              <a:spcBef>
                <a:spcPct val="50000"/>
              </a:spcBef>
            </a:pPr>
            <a:r>
              <a:rPr lang="el-GR" sz="3600" b="1">
                <a:solidFill>
                  <a:schemeClr val="bg1"/>
                </a:solidFill>
              </a:rPr>
              <a:t>Καθορισμός </a:t>
            </a:r>
          </a:p>
          <a:p>
            <a:pPr>
              <a:spcBef>
                <a:spcPct val="50000"/>
              </a:spcBef>
            </a:pPr>
            <a:r>
              <a:rPr lang="el-GR" sz="3600" b="1">
                <a:solidFill>
                  <a:schemeClr val="bg1"/>
                </a:solidFill>
              </a:rPr>
              <a:t>φύλου</a:t>
            </a:r>
            <a:endParaRPr lang="en-GB" sz="36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1976"/>
                                        </p:tgtEl>
                                        <p:attrNameLst>
                                          <p:attrName>style.visibility</p:attrName>
                                        </p:attrNameLst>
                                      </p:cBhvr>
                                      <p:to>
                                        <p:strVal val="visible"/>
                                      </p:to>
                                    </p:set>
                                    <p:animEffect transition="in" filter="fade">
                                      <p:cBhvr>
                                        <p:cTn id="7" dur="2000"/>
                                        <p:tgtEl>
                                          <p:spTgt spid="2119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977"/>
                                        </p:tgtEl>
                                        <p:attrNameLst>
                                          <p:attrName>style.visibility</p:attrName>
                                        </p:attrNameLst>
                                      </p:cBhvr>
                                      <p:to>
                                        <p:strVal val="visible"/>
                                      </p:to>
                                    </p:set>
                                    <p:animEffect transition="in" filter="fade">
                                      <p:cBhvr>
                                        <p:cTn id="10" dur="2000"/>
                                        <p:tgtEl>
                                          <p:spTgt spid="211977"/>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11978"/>
                                        </p:tgtEl>
                                        <p:attrNameLst>
                                          <p:attrName>style.visibility</p:attrName>
                                        </p:attrNameLst>
                                      </p:cBhvr>
                                      <p:to>
                                        <p:strVal val="visible"/>
                                      </p:to>
                                    </p:set>
                                    <p:anim calcmode="lin" valueType="num">
                                      <p:cBhvr additive="base">
                                        <p:cTn id="13" dur="500" fill="hold"/>
                                        <p:tgtEl>
                                          <p:spTgt spid="211978"/>
                                        </p:tgtEl>
                                        <p:attrNameLst>
                                          <p:attrName>ppt_x</p:attrName>
                                        </p:attrNameLst>
                                      </p:cBhvr>
                                      <p:tavLst>
                                        <p:tav tm="0">
                                          <p:val>
                                            <p:strVal val="0-#ppt_w/2"/>
                                          </p:val>
                                        </p:tav>
                                        <p:tav tm="100000">
                                          <p:val>
                                            <p:strVal val="#ppt_x"/>
                                          </p:val>
                                        </p:tav>
                                      </p:tavLst>
                                    </p:anim>
                                    <p:anim calcmode="lin" valueType="num">
                                      <p:cBhvr additive="base">
                                        <p:cTn id="14" dur="500" fill="hold"/>
                                        <p:tgtEl>
                                          <p:spTgt spid="21197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11973"/>
                                        </p:tgtEl>
                                        <p:attrNameLst>
                                          <p:attrName>style.visibility</p:attrName>
                                        </p:attrNameLst>
                                      </p:cBhvr>
                                      <p:to>
                                        <p:strVal val="visible"/>
                                      </p:to>
                                    </p:set>
                                    <p:animEffect transition="in" filter="dissolve">
                                      <p:cBhvr>
                                        <p:cTn id="19" dur="500"/>
                                        <p:tgtEl>
                                          <p:spTgt spid="21197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11972">
                                            <p:bg/>
                                          </p:spTgt>
                                        </p:tgtEl>
                                        <p:attrNameLst>
                                          <p:attrName>style.visibility</p:attrName>
                                        </p:attrNameLst>
                                      </p:cBhvr>
                                      <p:to>
                                        <p:strVal val="visible"/>
                                      </p:to>
                                    </p:set>
                                    <p:animEffect transition="in" filter="dissolve">
                                      <p:cBhvr>
                                        <p:cTn id="22" dur="500"/>
                                        <p:tgtEl>
                                          <p:spTgt spid="211972">
                                            <p:bg/>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11972">
                                            <p:txEl>
                                              <p:pRg st="0" end="0"/>
                                            </p:txEl>
                                          </p:spTgt>
                                        </p:tgtEl>
                                        <p:attrNameLst>
                                          <p:attrName>style.visibility</p:attrName>
                                        </p:attrNameLst>
                                      </p:cBhvr>
                                      <p:to>
                                        <p:strVal val="visible"/>
                                      </p:to>
                                    </p:set>
                                    <p:animEffect transition="in" filter="dissolve">
                                      <p:cBhvr>
                                        <p:cTn id="25" dur="500"/>
                                        <p:tgtEl>
                                          <p:spTgt spid="211972">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1972">
                                            <p:txEl>
                                              <p:pRg st="1" end="1"/>
                                            </p:txEl>
                                          </p:spTgt>
                                        </p:tgtEl>
                                        <p:attrNameLst>
                                          <p:attrName>style.visibility</p:attrName>
                                        </p:attrNameLst>
                                      </p:cBhvr>
                                      <p:to>
                                        <p:strVal val="visible"/>
                                      </p:to>
                                    </p:set>
                                    <p:animEffect transition="in" filter="dissolve">
                                      <p:cBhvr>
                                        <p:cTn id="28" dur="500"/>
                                        <p:tgtEl>
                                          <p:spTgt spid="21197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1972">
                                            <p:txEl>
                                              <p:pRg st="2" end="2"/>
                                            </p:txEl>
                                          </p:spTgt>
                                        </p:tgtEl>
                                        <p:attrNameLst>
                                          <p:attrName>style.visibility</p:attrName>
                                        </p:attrNameLst>
                                      </p:cBhvr>
                                      <p:to>
                                        <p:strVal val="visible"/>
                                      </p:to>
                                    </p:set>
                                    <p:animEffect transition="in" filter="dissolve">
                                      <p:cBhvr>
                                        <p:cTn id="33" dur="500"/>
                                        <p:tgtEl>
                                          <p:spTgt spid="21197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1972">
                                            <p:txEl>
                                              <p:pRg st="3" end="3"/>
                                            </p:txEl>
                                          </p:spTgt>
                                        </p:tgtEl>
                                        <p:attrNameLst>
                                          <p:attrName>style.visibility</p:attrName>
                                        </p:attrNameLst>
                                      </p:cBhvr>
                                      <p:to>
                                        <p:strVal val="visible"/>
                                      </p:to>
                                    </p:set>
                                    <p:animEffect transition="in" filter="dissolve">
                                      <p:cBhvr>
                                        <p:cTn id="38" dur="500"/>
                                        <p:tgtEl>
                                          <p:spTgt spid="211972">
                                            <p:txEl>
                                              <p:pRg st="3" end="3"/>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11972">
                                            <p:txEl>
                                              <p:pRg st="4" end="4"/>
                                            </p:txEl>
                                          </p:spTgt>
                                        </p:tgtEl>
                                        <p:attrNameLst>
                                          <p:attrName>style.visibility</p:attrName>
                                        </p:attrNameLst>
                                      </p:cBhvr>
                                      <p:to>
                                        <p:strVal val="visible"/>
                                      </p:to>
                                    </p:set>
                                    <p:animEffect transition="in" filter="dissolve">
                                      <p:cBhvr>
                                        <p:cTn id="41" dur="500"/>
                                        <p:tgtEl>
                                          <p:spTgt spid="2119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211974"/>
                </p:tgtEl>
              </p:cMediaNode>
            </p:audio>
          </p:childTnLst>
        </p:cTn>
      </p:par>
    </p:tnLst>
    <p:bldLst>
      <p:bldP spid="211972" grpId="0" build="p" animBg="1"/>
      <p:bldP spid="211976" grpId="0" animBg="1"/>
      <p:bldP spid="211977" grpId="0" animBg="1"/>
      <p:bldP spid="2119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GnRHR7a"/>
          <p:cNvPicPr>
            <a:picLocks noChangeAspect="1" noChangeArrowheads="1"/>
          </p:cNvPicPr>
          <p:nvPr/>
        </p:nvPicPr>
        <p:blipFill>
          <a:blip r:embed="rId2"/>
          <a:srcRect/>
          <a:stretch>
            <a:fillRect/>
          </a:stretch>
        </p:blipFill>
        <p:spPr bwMode="auto">
          <a:xfrm>
            <a:off x="323850" y="1052513"/>
            <a:ext cx="4008438" cy="5516562"/>
          </a:xfrm>
          <a:prstGeom prst="rect">
            <a:avLst/>
          </a:prstGeom>
          <a:noFill/>
          <a:ln w="9525">
            <a:solidFill>
              <a:srgbClr val="FFFF00"/>
            </a:solidFill>
            <a:miter lim="800000"/>
            <a:headEnd/>
            <a:tailEnd/>
          </a:ln>
        </p:spPr>
      </p:pic>
      <p:pic>
        <p:nvPicPr>
          <p:cNvPr id="40963" name="Picture 5" descr="lGnRH6"/>
          <p:cNvPicPr>
            <a:picLocks noChangeAspect="1" noChangeArrowheads="1"/>
          </p:cNvPicPr>
          <p:nvPr/>
        </p:nvPicPr>
        <p:blipFill>
          <a:blip r:embed="rId3"/>
          <a:srcRect/>
          <a:stretch>
            <a:fillRect/>
          </a:stretch>
        </p:blipFill>
        <p:spPr bwMode="auto">
          <a:xfrm>
            <a:off x="4500563" y="333375"/>
            <a:ext cx="4248150" cy="2881313"/>
          </a:xfrm>
          <a:prstGeom prst="rect">
            <a:avLst/>
          </a:prstGeom>
          <a:noFill/>
          <a:ln w="9525">
            <a:solidFill>
              <a:srgbClr val="FFFF00"/>
            </a:solidFill>
            <a:miter lim="800000"/>
            <a:headEnd/>
            <a:tailEnd/>
          </a:ln>
        </p:spPr>
      </p:pic>
      <p:pic>
        <p:nvPicPr>
          <p:cNvPr id="40964" name="Picture 6" descr="Αντλία Θεσσαλονίκη"/>
          <p:cNvPicPr>
            <a:picLocks noChangeAspect="1" noChangeArrowheads="1"/>
          </p:cNvPicPr>
          <p:nvPr/>
        </p:nvPicPr>
        <p:blipFill>
          <a:blip r:embed="rId4"/>
          <a:srcRect/>
          <a:stretch>
            <a:fillRect/>
          </a:stretch>
        </p:blipFill>
        <p:spPr bwMode="auto">
          <a:xfrm>
            <a:off x="4500563" y="3429000"/>
            <a:ext cx="4316412" cy="3114675"/>
          </a:xfrm>
          <a:prstGeom prst="rect">
            <a:avLst/>
          </a:prstGeom>
          <a:noFill/>
          <a:ln w="9525">
            <a:solidFill>
              <a:srgbClr val="FFFF00"/>
            </a:solidFill>
            <a:miter lim="800000"/>
            <a:headEnd/>
            <a:tailEnd/>
          </a:ln>
        </p:spPr>
      </p:pic>
      <p:sp>
        <p:nvSpPr>
          <p:cNvPr id="40965" name="Text Box 7"/>
          <p:cNvSpPr txBox="1">
            <a:spLocks noChangeArrowheads="1"/>
          </p:cNvSpPr>
          <p:nvPr/>
        </p:nvSpPr>
        <p:spPr bwMode="auto">
          <a:xfrm>
            <a:off x="0" y="333375"/>
            <a:ext cx="4140200" cy="579438"/>
          </a:xfrm>
          <a:prstGeom prst="rect">
            <a:avLst/>
          </a:prstGeom>
          <a:solidFill>
            <a:schemeClr val="bg1"/>
          </a:solidFill>
          <a:ln w="9525">
            <a:noFill/>
            <a:miter lim="800000"/>
            <a:headEnd/>
            <a:tailEnd/>
          </a:ln>
          <a:effectLst/>
        </p:spPr>
        <p:txBody>
          <a:bodyPr>
            <a:spAutoFit/>
          </a:bodyPr>
          <a:lstStyle/>
          <a:p>
            <a:pPr>
              <a:spcBef>
                <a:spcPct val="50000"/>
              </a:spcBef>
            </a:pPr>
            <a:r>
              <a:rPr lang="el-GR" sz="3200">
                <a:solidFill>
                  <a:schemeClr val="accent2"/>
                </a:solidFill>
                <a:latin typeface="Arial Black" pitchFamily="34" charset="0"/>
              </a:rPr>
              <a:t>Ανεπάρκεια </a:t>
            </a:r>
            <a:r>
              <a:rPr lang="en-US" sz="3200">
                <a:solidFill>
                  <a:schemeClr val="accent2"/>
                </a:solidFill>
                <a:latin typeface="Arial Black" pitchFamily="34" charset="0"/>
              </a:rPr>
              <a:t>GnRH</a:t>
            </a:r>
            <a:endParaRPr lang="el-GR" sz="3200">
              <a:solidFill>
                <a:schemeClr val="accent2"/>
              </a:solidFill>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642938" y="428625"/>
            <a:ext cx="8229601" cy="1143000"/>
          </a:xfrm>
        </p:spPr>
        <p:txBody>
          <a:bodyPr/>
          <a:lstStyle/>
          <a:p>
            <a:r>
              <a:rPr lang="el-GR" smtClean="0">
                <a:solidFill>
                  <a:schemeClr val="bg1"/>
                </a:solidFill>
              </a:rPr>
              <a:t>ΤΙ ΕΙΝΑΙ ΖΩΗ??</a:t>
            </a:r>
          </a:p>
        </p:txBody>
      </p:sp>
      <p:pic>
        <p:nvPicPr>
          <p:cNvPr id="31747" name="Picture 2"/>
          <p:cNvPicPr>
            <a:picLocks noChangeAspect="1" noChangeArrowheads="1"/>
          </p:cNvPicPr>
          <p:nvPr/>
        </p:nvPicPr>
        <p:blipFill>
          <a:blip r:embed="rId2"/>
          <a:srcRect/>
          <a:stretch>
            <a:fillRect/>
          </a:stretch>
        </p:blipFill>
        <p:spPr bwMode="auto">
          <a:xfrm>
            <a:off x="323850" y="2133600"/>
            <a:ext cx="6551613" cy="4414838"/>
          </a:xfrm>
          <a:prstGeom prst="rect">
            <a:avLst/>
          </a:prstGeom>
          <a:noFill/>
          <a:ln w="9525">
            <a:noFill/>
            <a:miter lim="800000"/>
            <a:headEnd/>
            <a:tailEnd/>
          </a:ln>
        </p:spPr>
      </p:pic>
      <p:pic>
        <p:nvPicPr>
          <p:cNvPr id="31748" name="Picture 2" descr="Αποτέλεσμα εικόνας για αρχέγονη γή πριν 3 δισεκατομμύρια χρόνια"/>
          <p:cNvPicPr>
            <a:picLocks noChangeAspect="1" noChangeArrowheads="1"/>
          </p:cNvPicPr>
          <p:nvPr/>
        </p:nvPicPr>
        <p:blipFill>
          <a:blip r:embed="rId3"/>
          <a:srcRect/>
          <a:stretch>
            <a:fillRect/>
          </a:stretch>
        </p:blipFill>
        <p:spPr bwMode="auto">
          <a:xfrm>
            <a:off x="5705475" y="47625"/>
            <a:ext cx="3240088" cy="2085975"/>
          </a:xfrm>
          <a:prstGeom prst="rect">
            <a:avLst/>
          </a:prstGeom>
          <a:noFill/>
          <a:ln w="9525">
            <a:noFill/>
            <a:miter lim="800000"/>
            <a:headEnd/>
            <a:tailEnd/>
          </a:ln>
        </p:spPr>
      </p:pic>
      <p:pic>
        <p:nvPicPr>
          <p:cNvPr id="31749" name="Picture 4" descr="Σχετική εικόνα"/>
          <p:cNvPicPr>
            <a:picLocks noChangeAspect="1" noChangeArrowheads="1"/>
          </p:cNvPicPr>
          <p:nvPr/>
        </p:nvPicPr>
        <p:blipFill>
          <a:blip r:embed="rId4"/>
          <a:srcRect/>
          <a:stretch>
            <a:fillRect/>
          </a:stretch>
        </p:blipFill>
        <p:spPr bwMode="auto">
          <a:xfrm>
            <a:off x="5724525" y="5086350"/>
            <a:ext cx="3221038" cy="1611313"/>
          </a:xfrm>
          <a:prstGeom prst="rect">
            <a:avLst/>
          </a:prstGeom>
          <a:noFill/>
          <a:ln w="9525">
            <a:noFill/>
            <a:miter lim="800000"/>
            <a:headEnd/>
            <a:tailEnd/>
          </a:ln>
        </p:spPr>
      </p:pic>
      <p:pic>
        <p:nvPicPr>
          <p:cNvPr id="31750" name="Picture 6" descr="Σχετική εικόνα"/>
          <p:cNvPicPr>
            <a:picLocks noChangeAspect="1" noChangeArrowheads="1"/>
          </p:cNvPicPr>
          <p:nvPr/>
        </p:nvPicPr>
        <p:blipFill>
          <a:blip r:embed="rId5"/>
          <a:srcRect/>
          <a:stretch>
            <a:fillRect/>
          </a:stretch>
        </p:blipFill>
        <p:spPr bwMode="auto">
          <a:xfrm>
            <a:off x="5857875" y="2492375"/>
            <a:ext cx="2952750" cy="221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79388" y="115888"/>
            <a:ext cx="5905500" cy="1323975"/>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l-GR" sz="3200" dirty="0">
                <a:solidFill>
                  <a:schemeClr val="bg1"/>
                </a:solidFill>
                <a:latin typeface="+mn-lt"/>
              </a:rPr>
              <a:t>Αγενής </a:t>
            </a:r>
            <a:r>
              <a:rPr lang="el-GR" sz="3200" dirty="0" smtClean="0">
                <a:solidFill>
                  <a:schemeClr val="bg1"/>
                </a:solidFill>
                <a:latin typeface="+mn-lt"/>
              </a:rPr>
              <a:t>Αναπαραγωγή-Σύζευξη</a:t>
            </a:r>
            <a:endParaRPr lang="el-GR" sz="3200" dirty="0">
              <a:solidFill>
                <a:schemeClr val="bg1"/>
              </a:solidFill>
              <a:latin typeface="+mn-lt"/>
            </a:endParaRPr>
          </a:p>
          <a:p>
            <a:pPr>
              <a:spcBef>
                <a:spcPct val="50000"/>
              </a:spcBef>
              <a:defRPr/>
            </a:pPr>
            <a:endParaRPr lang="el-GR" sz="3200" dirty="0">
              <a:solidFill>
                <a:schemeClr val="bg1"/>
              </a:solidFill>
              <a:latin typeface="+mn-lt"/>
            </a:endParaRPr>
          </a:p>
        </p:txBody>
      </p:sp>
      <p:pic>
        <p:nvPicPr>
          <p:cNvPr id="32771" name="Picture 8" descr="Go to fullsize image">
            <a:hlinkClick r:id="rId2"/>
          </p:cNvPr>
          <p:cNvPicPr>
            <a:picLocks noChangeAspect="1" noChangeArrowheads="1"/>
          </p:cNvPicPr>
          <p:nvPr/>
        </p:nvPicPr>
        <p:blipFill>
          <a:blip r:embed="rId3"/>
          <a:srcRect/>
          <a:stretch>
            <a:fillRect/>
          </a:stretch>
        </p:blipFill>
        <p:spPr bwMode="auto">
          <a:xfrm>
            <a:off x="611188" y="1916113"/>
            <a:ext cx="3744912" cy="2968625"/>
          </a:xfrm>
          <a:prstGeom prst="rect">
            <a:avLst/>
          </a:prstGeom>
          <a:noFill/>
          <a:ln w="9525">
            <a:noFill/>
            <a:miter lim="800000"/>
            <a:headEnd/>
            <a:tailEnd/>
          </a:ln>
        </p:spPr>
      </p:pic>
      <p:sp>
        <p:nvSpPr>
          <p:cNvPr id="8197" name="Text Box 9"/>
          <p:cNvSpPr txBox="1">
            <a:spLocks noChangeArrowheads="1"/>
          </p:cNvSpPr>
          <p:nvPr/>
        </p:nvSpPr>
        <p:spPr bwMode="auto">
          <a:xfrm>
            <a:off x="1116013" y="1341438"/>
            <a:ext cx="1657350" cy="519112"/>
          </a:xfrm>
          <a:prstGeom prst="rect">
            <a:avLst/>
          </a:prstGeom>
          <a:solidFill>
            <a:srgbClr val="9966FF"/>
          </a:solidFill>
          <a:ln>
            <a:noFill/>
          </a:ln>
          <a:extLst>
            <a:ext uri="{91240B29-F687-4F45-9708-019B960494DF}"/>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l-GR" sz="2800" dirty="0">
                <a:latin typeface="+mj-lt"/>
              </a:rPr>
              <a:t>Βακτήρια</a:t>
            </a:r>
          </a:p>
        </p:txBody>
      </p:sp>
      <p:sp>
        <p:nvSpPr>
          <p:cNvPr id="32773" name="Text Box 12"/>
          <p:cNvSpPr txBox="1">
            <a:spLocks noChangeArrowheads="1"/>
          </p:cNvSpPr>
          <p:nvPr/>
        </p:nvSpPr>
        <p:spPr bwMode="auto">
          <a:xfrm>
            <a:off x="4932363" y="1916113"/>
            <a:ext cx="3600450" cy="701675"/>
          </a:xfrm>
          <a:prstGeom prst="rect">
            <a:avLst/>
          </a:prstGeom>
          <a:solidFill>
            <a:srgbClr val="9966FF"/>
          </a:solidFill>
          <a:ln w="9525">
            <a:noFill/>
            <a:miter lim="800000"/>
            <a:headEnd/>
            <a:tailEnd/>
          </a:ln>
        </p:spPr>
        <p:txBody>
          <a:bodyPr>
            <a:spAutoFit/>
          </a:bodyPr>
          <a:lstStyle/>
          <a:p>
            <a:pPr algn="ctr">
              <a:spcBef>
                <a:spcPct val="50000"/>
              </a:spcBef>
            </a:pPr>
            <a:r>
              <a:rPr lang="el-GR" sz="2000"/>
              <a:t>Η πρώτη μορφή </a:t>
            </a:r>
            <a:r>
              <a:rPr lang="en-US" sz="2000"/>
              <a:t>“</a:t>
            </a:r>
            <a:r>
              <a:rPr lang="el-GR" sz="2000"/>
              <a:t>σεξουαλικής αναπαραγωγής</a:t>
            </a:r>
            <a:r>
              <a:rPr lang="en-US" sz="2000"/>
              <a:t>”</a:t>
            </a:r>
            <a:endParaRPr lang="el-GR" sz="2000"/>
          </a:p>
        </p:txBody>
      </p:sp>
      <p:sp>
        <p:nvSpPr>
          <p:cNvPr id="32774" name="Text Box 13"/>
          <p:cNvSpPr txBox="1">
            <a:spLocks noChangeArrowheads="1"/>
          </p:cNvSpPr>
          <p:nvPr/>
        </p:nvSpPr>
        <p:spPr bwMode="auto">
          <a:xfrm>
            <a:off x="5795963" y="2708275"/>
            <a:ext cx="1511300" cy="396875"/>
          </a:xfrm>
          <a:prstGeom prst="rect">
            <a:avLst/>
          </a:prstGeom>
          <a:solidFill>
            <a:srgbClr val="9966FF"/>
          </a:solidFill>
          <a:ln w="9525">
            <a:noFill/>
            <a:miter lim="800000"/>
            <a:headEnd/>
            <a:tailEnd/>
          </a:ln>
        </p:spPr>
        <p:txBody>
          <a:bodyPr>
            <a:spAutoFit/>
          </a:bodyPr>
          <a:lstStyle/>
          <a:p>
            <a:pPr>
              <a:spcBef>
                <a:spcPct val="50000"/>
              </a:spcBef>
            </a:pPr>
            <a:r>
              <a:rPr lang="el-GR" sz="2000">
                <a:solidFill>
                  <a:schemeClr val="bg1"/>
                </a:solidFill>
              </a:rPr>
              <a:t>1+1’=1’’+1</a:t>
            </a:r>
          </a:p>
        </p:txBody>
      </p:sp>
      <p:sp>
        <p:nvSpPr>
          <p:cNvPr id="32775" name="Text Box 14"/>
          <p:cNvSpPr txBox="1">
            <a:spLocks noChangeArrowheads="1"/>
          </p:cNvSpPr>
          <p:nvPr/>
        </p:nvSpPr>
        <p:spPr bwMode="auto">
          <a:xfrm>
            <a:off x="5003800" y="3213100"/>
            <a:ext cx="3600450" cy="1463675"/>
          </a:xfrm>
          <a:prstGeom prst="rect">
            <a:avLst/>
          </a:prstGeom>
          <a:solidFill>
            <a:srgbClr val="9966FF"/>
          </a:solidFill>
          <a:ln w="9525">
            <a:noFill/>
            <a:miter lim="800000"/>
            <a:headEnd/>
            <a:tailEnd/>
          </a:ln>
        </p:spPr>
        <p:txBody>
          <a:bodyPr>
            <a:spAutoFit/>
          </a:bodyPr>
          <a:lstStyle/>
          <a:p>
            <a:pPr algn="ctr">
              <a:spcBef>
                <a:spcPct val="50000"/>
              </a:spcBef>
            </a:pPr>
            <a:r>
              <a:rPr lang="el-GR" sz="2000"/>
              <a:t>Γενετικός ανασυνδυασμός</a:t>
            </a:r>
          </a:p>
          <a:p>
            <a:pPr algn="ctr">
              <a:spcBef>
                <a:spcPct val="50000"/>
              </a:spcBef>
            </a:pPr>
            <a:r>
              <a:rPr lang="el-GR" sz="2000"/>
              <a:t>Ο δότης </a:t>
            </a:r>
            <a:r>
              <a:rPr lang="en-US" sz="2000"/>
              <a:t>(F+) </a:t>
            </a:r>
            <a:r>
              <a:rPr lang="el-GR" sz="2000"/>
              <a:t>εισάγει χρωμοσωμιακό υλικό στο λήπτη </a:t>
            </a:r>
            <a:r>
              <a:rPr lang="en-US" sz="2000"/>
              <a:t>(F-).</a:t>
            </a:r>
            <a:r>
              <a:rPr lang="el-GR" sz="2000"/>
              <a:t> </a:t>
            </a:r>
          </a:p>
        </p:txBody>
      </p:sp>
      <p:sp>
        <p:nvSpPr>
          <p:cNvPr id="32776" name="Text Box 15"/>
          <p:cNvSpPr txBox="1">
            <a:spLocks noChangeArrowheads="1"/>
          </p:cNvSpPr>
          <p:nvPr/>
        </p:nvSpPr>
        <p:spPr bwMode="auto">
          <a:xfrm>
            <a:off x="0" y="4941888"/>
            <a:ext cx="9144000" cy="2092325"/>
          </a:xfrm>
          <a:prstGeom prst="rect">
            <a:avLst/>
          </a:prstGeom>
          <a:noFill/>
          <a:ln w="9525">
            <a:noFill/>
            <a:miter lim="800000"/>
            <a:headEnd/>
            <a:tailEnd/>
          </a:ln>
        </p:spPr>
        <p:txBody>
          <a:bodyPr>
            <a:spAutoFit/>
          </a:bodyPr>
          <a:lstStyle/>
          <a:p>
            <a:pPr algn="just">
              <a:spcBef>
                <a:spcPct val="50000"/>
              </a:spcBef>
            </a:pPr>
            <a:r>
              <a:rPr lang="el-GR" sz="2000">
                <a:solidFill>
                  <a:schemeClr val="bg1"/>
                </a:solidFill>
              </a:rPr>
              <a:t>Πρωτοκαρυωτικά κύτταρα, υπάρχουν από 3.800 εκατομμύρια χρόνια</a:t>
            </a:r>
          </a:p>
          <a:p>
            <a:pPr algn="just">
              <a:spcBef>
                <a:spcPct val="50000"/>
              </a:spcBef>
            </a:pPr>
            <a:r>
              <a:rPr lang="el-GR" sz="2000">
                <a:solidFill>
                  <a:schemeClr val="bg1"/>
                </a:solidFill>
              </a:rPr>
              <a:t>Από τη προκάμβρια εποχή, η ζωή πέρασε στην αερόβια φάση. Η φωτοσυνθετική δραστηριότητα των </a:t>
            </a:r>
            <a:r>
              <a:rPr lang="el-GR" sz="2000" b="1">
                <a:solidFill>
                  <a:schemeClr val="bg1"/>
                </a:solidFill>
              </a:rPr>
              <a:t>Κυανοβακτηριδίων</a:t>
            </a:r>
            <a:r>
              <a:rPr lang="el-GR" sz="2000">
                <a:solidFill>
                  <a:schemeClr val="bg1"/>
                </a:solidFill>
              </a:rPr>
              <a:t>, </a:t>
            </a:r>
            <a:r>
              <a:rPr lang="el-GR" sz="2000" b="1">
                <a:solidFill>
                  <a:schemeClr val="bg1"/>
                </a:solidFill>
              </a:rPr>
              <a:t>(3.5-2.5 δισεκατομμύρια έτη πριν)</a:t>
            </a:r>
            <a:r>
              <a:rPr lang="el-GR" sz="2000">
                <a:solidFill>
                  <a:schemeClr val="bg1"/>
                </a:solidFill>
              </a:rPr>
              <a:t>, οδήγησε στη μετάπτωση τού χαρακτήρα της ατμόσφαιρας σε οξειδωτικό, οδηγώντας σε θάνατο τούς αναερόβιους οργανισμούς. </a:t>
            </a:r>
          </a:p>
        </p:txBody>
      </p:sp>
      <p:pic>
        <p:nvPicPr>
          <p:cNvPr id="32777" name="Picture 17" descr="7">
            <a:hlinkClick r:id="rId4"/>
          </p:cNvPr>
          <p:cNvPicPr>
            <a:picLocks noChangeAspect="1" noChangeArrowheads="1"/>
          </p:cNvPicPr>
          <p:nvPr/>
        </p:nvPicPr>
        <p:blipFill>
          <a:blip r:embed="rId5"/>
          <a:srcRect/>
          <a:stretch>
            <a:fillRect/>
          </a:stretch>
        </p:blipFill>
        <p:spPr bwMode="auto">
          <a:xfrm>
            <a:off x="6084888" y="0"/>
            <a:ext cx="3059112" cy="197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nergy%20balance2"/>
          <p:cNvPicPr>
            <a:picLocks noChangeAspect="1" noChangeArrowheads="1"/>
          </p:cNvPicPr>
          <p:nvPr/>
        </p:nvPicPr>
        <p:blipFill>
          <a:blip r:embed="rId2"/>
          <a:srcRect/>
          <a:stretch>
            <a:fillRect/>
          </a:stretch>
        </p:blipFill>
        <p:spPr bwMode="auto">
          <a:xfrm>
            <a:off x="4427538" y="404813"/>
            <a:ext cx="4105275" cy="6165850"/>
          </a:xfrm>
          <a:prstGeom prst="rect">
            <a:avLst/>
          </a:prstGeom>
          <a:noFill/>
          <a:ln w="9525">
            <a:noFill/>
            <a:miter lim="800000"/>
            <a:headEnd/>
            <a:tailEnd/>
          </a:ln>
        </p:spPr>
      </p:pic>
      <p:pic>
        <p:nvPicPr>
          <p:cNvPr id="33795" name="Picture 2"/>
          <p:cNvPicPr>
            <a:picLocks noChangeAspect="1" noChangeArrowheads="1"/>
          </p:cNvPicPr>
          <p:nvPr/>
        </p:nvPicPr>
        <p:blipFill>
          <a:blip r:embed="rId3"/>
          <a:srcRect/>
          <a:stretch>
            <a:fillRect/>
          </a:stretch>
        </p:blipFill>
        <p:spPr bwMode="auto">
          <a:xfrm>
            <a:off x="684213" y="1773238"/>
            <a:ext cx="2730500" cy="30353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Image:PET-image.jpg">
            <a:hlinkClick r:id="rId2"/>
          </p:cNvPr>
          <p:cNvPicPr>
            <a:picLocks noChangeAspect="1" noChangeArrowheads="1"/>
          </p:cNvPicPr>
          <p:nvPr/>
        </p:nvPicPr>
        <p:blipFill>
          <a:blip r:embed="rId3"/>
          <a:srcRect/>
          <a:stretch>
            <a:fillRect/>
          </a:stretch>
        </p:blipFill>
        <p:spPr bwMode="auto">
          <a:xfrm>
            <a:off x="5435600" y="2636838"/>
            <a:ext cx="3552825" cy="3857625"/>
          </a:xfrm>
          <a:prstGeom prst="rect">
            <a:avLst/>
          </a:prstGeom>
          <a:noFill/>
          <a:ln w="9525">
            <a:noFill/>
            <a:miter lim="800000"/>
            <a:headEnd/>
            <a:tailEnd/>
          </a:ln>
        </p:spPr>
      </p:pic>
      <p:pic>
        <p:nvPicPr>
          <p:cNvPr id="34819" name="Picture 4" descr="Image:Brain 090407.jpg">
            <a:hlinkClick r:id="rId4"/>
          </p:cNvPr>
          <p:cNvPicPr>
            <a:picLocks noChangeAspect="1" noChangeArrowheads="1"/>
          </p:cNvPicPr>
          <p:nvPr/>
        </p:nvPicPr>
        <p:blipFill>
          <a:blip r:embed="rId5"/>
          <a:srcRect/>
          <a:stretch>
            <a:fillRect/>
          </a:stretch>
        </p:blipFill>
        <p:spPr bwMode="auto">
          <a:xfrm>
            <a:off x="250825" y="2636838"/>
            <a:ext cx="4752975" cy="3894137"/>
          </a:xfrm>
          <a:prstGeom prst="rect">
            <a:avLst/>
          </a:prstGeom>
          <a:noFill/>
          <a:ln w="9525">
            <a:noFill/>
            <a:miter lim="800000"/>
            <a:headEnd/>
            <a:tailEnd/>
          </a:ln>
        </p:spPr>
      </p:pic>
      <p:sp>
        <p:nvSpPr>
          <p:cNvPr id="34820" name="Text Box 5"/>
          <p:cNvSpPr txBox="1">
            <a:spLocks noChangeArrowheads="1"/>
          </p:cNvSpPr>
          <p:nvPr/>
        </p:nvSpPr>
        <p:spPr bwMode="auto">
          <a:xfrm>
            <a:off x="323850" y="260350"/>
            <a:ext cx="8351838" cy="2100263"/>
          </a:xfrm>
          <a:prstGeom prst="rect">
            <a:avLst/>
          </a:prstGeom>
          <a:solidFill>
            <a:srgbClr val="6769CD"/>
          </a:solidFill>
          <a:ln w="9525">
            <a:noFill/>
            <a:miter lim="800000"/>
            <a:headEnd/>
            <a:tailEnd/>
          </a:ln>
        </p:spPr>
        <p:txBody>
          <a:bodyPr>
            <a:spAutoFit/>
          </a:bodyPr>
          <a:lstStyle/>
          <a:p>
            <a:pPr algn="just">
              <a:spcBef>
                <a:spcPct val="50000"/>
              </a:spcBef>
              <a:buFontTx/>
              <a:buChar char="•"/>
            </a:pPr>
            <a:r>
              <a:rPr lang="el-GR" sz="2400">
                <a:solidFill>
                  <a:schemeClr val="bg1"/>
                </a:solidFill>
              </a:rPr>
              <a:t> Ο ανθρώπινος εγκέφαλος καταναλώνει 20-25% των </a:t>
            </a:r>
          </a:p>
          <a:p>
            <a:pPr algn="just">
              <a:spcBef>
                <a:spcPct val="50000"/>
              </a:spcBef>
            </a:pPr>
            <a:r>
              <a:rPr lang="el-GR" sz="2400">
                <a:solidFill>
                  <a:schemeClr val="bg1"/>
                </a:solidFill>
              </a:rPr>
              <a:t>   καθημερινών ενεργειακών αναγκών του σώματος</a:t>
            </a:r>
          </a:p>
          <a:p>
            <a:pPr algn="just">
              <a:spcBef>
                <a:spcPct val="50000"/>
              </a:spcBef>
              <a:buFontTx/>
              <a:buChar char="•"/>
            </a:pPr>
            <a:r>
              <a:rPr lang="el-GR" sz="2400">
                <a:solidFill>
                  <a:schemeClr val="bg1"/>
                </a:solidFill>
              </a:rPr>
              <a:t> Χρειάζεται 16 φορές περισσότερη ενέργεια ανά μονάδα </a:t>
            </a:r>
          </a:p>
          <a:p>
            <a:pPr algn="just">
              <a:spcBef>
                <a:spcPct val="50000"/>
              </a:spcBef>
            </a:pPr>
            <a:r>
              <a:rPr lang="el-GR" sz="2400">
                <a:solidFill>
                  <a:schemeClr val="bg1"/>
                </a:solidFill>
              </a:rPr>
              <a:t>  μάζας από ότι ο μυϊκός ιστός</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ature04103-f1"/>
          <p:cNvPicPr>
            <a:picLocks noChangeAspect="1" noChangeArrowheads="1"/>
          </p:cNvPicPr>
          <p:nvPr/>
        </p:nvPicPr>
        <p:blipFill>
          <a:blip r:embed="rId2"/>
          <a:srcRect/>
          <a:stretch>
            <a:fillRect/>
          </a:stretch>
        </p:blipFill>
        <p:spPr bwMode="auto">
          <a:xfrm>
            <a:off x="0" y="2743200"/>
            <a:ext cx="4859338" cy="4114800"/>
          </a:xfrm>
          <a:prstGeom prst="rect">
            <a:avLst/>
          </a:prstGeom>
          <a:noFill/>
          <a:ln w="9525">
            <a:noFill/>
            <a:miter lim="800000"/>
            <a:headEnd/>
            <a:tailEnd/>
          </a:ln>
        </p:spPr>
      </p:pic>
      <p:pic>
        <p:nvPicPr>
          <p:cNvPr id="35843" name="Picture 3" descr="brainsiz"/>
          <p:cNvPicPr>
            <a:picLocks noChangeAspect="1" noChangeArrowheads="1"/>
          </p:cNvPicPr>
          <p:nvPr/>
        </p:nvPicPr>
        <p:blipFill>
          <a:blip r:embed="rId3"/>
          <a:srcRect/>
          <a:stretch>
            <a:fillRect/>
          </a:stretch>
        </p:blipFill>
        <p:spPr bwMode="auto">
          <a:xfrm>
            <a:off x="5924550" y="0"/>
            <a:ext cx="3219450" cy="3284538"/>
          </a:xfrm>
          <a:prstGeom prst="rect">
            <a:avLst/>
          </a:prstGeom>
          <a:noFill/>
          <a:ln w="9525">
            <a:noFill/>
            <a:miter lim="800000"/>
            <a:headEnd/>
            <a:tailEnd/>
          </a:ln>
        </p:spPr>
      </p:pic>
      <p:pic>
        <p:nvPicPr>
          <p:cNvPr id="35844" name="Picture 4" descr="300px-Altamira-plafond"/>
          <p:cNvPicPr>
            <a:picLocks noChangeAspect="1" noChangeArrowheads="1"/>
          </p:cNvPicPr>
          <p:nvPr/>
        </p:nvPicPr>
        <p:blipFill>
          <a:blip r:embed="rId4"/>
          <a:srcRect/>
          <a:stretch>
            <a:fillRect/>
          </a:stretch>
        </p:blipFill>
        <p:spPr bwMode="auto">
          <a:xfrm>
            <a:off x="5899150" y="3429000"/>
            <a:ext cx="3244850" cy="3429000"/>
          </a:xfrm>
          <a:prstGeom prst="rect">
            <a:avLst/>
          </a:prstGeom>
          <a:noFill/>
          <a:ln w="9525">
            <a:noFill/>
            <a:miter lim="800000"/>
            <a:headEnd/>
            <a:tailEnd/>
          </a:ln>
        </p:spPr>
      </p:pic>
      <p:pic>
        <p:nvPicPr>
          <p:cNvPr id="35845" name="Picture 5" descr="Arobustus_scene"/>
          <p:cNvPicPr>
            <a:picLocks noChangeAspect="1" noChangeArrowheads="1"/>
          </p:cNvPicPr>
          <p:nvPr/>
        </p:nvPicPr>
        <p:blipFill>
          <a:blip r:embed="rId5"/>
          <a:srcRect/>
          <a:stretch>
            <a:fillRect/>
          </a:stretch>
        </p:blipFill>
        <p:spPr bwMode="auto">
          <a:xfrm>
            <a:off x="0" y="0"/>
            <a:ext cx="3810000" cy="2609850"/>
          </a:xfrm>
          <a:prstGeom prst="rect">
            <a:avLst/>
          </a:prstGeom>
          <a:noFill/>
          <a:ln w="9525">
            <a:noFill/>
            <a:miter lim="800000"/>
            <a:headEnd/>
            <a:tailEnd/>
          </a:ln>
        </p:spPr>
      </p:pic>
      <p:pic>
        <p:nvPicPr>
          <p:cNvPr id="35846" name="Picture 6" descr="Image-03_tn"/>
          <p:cNvPicPr>
            <a:picLocks noChangeAspect="1" noChangeArrowheads="1"/>
          </p:cNvPicPr>
          <p:nvPr/>
        </p:nvPicPr>
        <p:blipFill>
          <a:blip r:embed="rId6"/>
          <a:srcRect/>
          <a:stretch>
            <a:fillRect/>
          </a:stretch>
        </p:blipFill>
        <p:spPr bwMode="auto">
          <a:xfrm>
            <a:off x="4787900" y="3573463"/>
            <a:ext cx="1119188" cy="1539875"/>
          </a:xfrm>
          <a:prstGeom prst="rect">
            <a:avLst/>
          </a:prstGeom>
          <a:noFill/>
          <a:ln w="9525">
            <a:noFill/>
            <a:miter lim="800000"/>
            <a:headEnd/>
            <a:tailEnd/>
          </a:ln>
        </p:spPr>
      </p:pic>
      <p:pic>
        <p:nvPicPr>
          <p:cNvPr id="35847" name="Picture 7" descr="chinese%20history%2010003535tm"/>
          <p:cNvPicPr>
            <a:picLocks noChangeAspect="1" noChangeArrowheads="1"/>
          </p:cNvPicPr>
          <p:nvPr/>
        </p:nvPicPr>
        <p:blipFill>
          <a:blip r:embed="rId7"/>
          <a:srcRect/>
          <a:stretch>
            <a:fillRect/>
          </a:stretch>
        </p:blipFill>
        <p:spPr bwMode="auto">
          <a:xfrm>
            <a:off x="3995738" y="0"/>
            <a:ext cx="1819275"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3568700" y="4763"/>
            <a:ext cx="5060950" cy="1190625"/>
          </a:xfrm>
          <a:prstGeom prst="rect">
            <a:avLst/>
          </a:prstGeom>
          <a:solidFill>
            <a:srgbClr val="6769CD"/>
          </a:solidFill>
          <a:ln w="9525">
            <a:noFill/>
            <a:miter lim="800000"/>
            <a:headEnd/>
            <a:tailEnd/>
          </a:ln>
          <a:effectLst/>
        </p:spPr>
        <p:txBody>
          <a:bodyPr wrap="none" anchor="ctr">
            <a:spAutoFit/>
          </a:bodyPr>
          <a:lstStyle/>
          <a:p>
            <a:pPr indent="457200" algn="ctr"/>
            <a:r>
              <a:rPr lang="en-US" sz="3600">
                <a:solidFill>
                  <a:srgbClr val="FFFF00"/>
                </a:solidFill>
              </a:rPr>
              <a:t>Charles Darwin </a:t>
            </a:r>
            <a:endParaRPr lang="el-GR" sz="3600">
              <a:solidFill>
                <a:srgbClr val="FFFF00"/>
              </a:solidFill>
            </a:endParaRPr>
          </a:p>
          <a:p>
            <a:pPr indent="457200" algn="ctr"/>
            <a:r>
              <a:rPr lang="en-US" sz="3600">
                <a:solidFill>
                  <a:srgbClr val="FFFF00"/>
                </a:solidFill>
              </a:rPr>
              <a:t> The origin of Species</a:t>
            </a:r>
            <a:endParaRPr lang="el-GR" sz="3600">
              <a:solidFill>
                <a:srgbClr val="FFFF00"/>
              </a:solidFill>
            </a:endParaRPr>
          </a:p>
        </p:txBody>
      </p:sp>
      <p:pic>
        <p:nvPicPr>
          <p:cNvPr id="43011" name="Picture 5" descr="darwin"/>
          <p:cNvPicPr>
            <a:picLocks noChangeAspect="1" noChangeArrowheads="1"/>
          </p:cNvPicPr>
          <p:nvPr/>
        </p:nvPicPr>
        <p:blipFill>
          <a:blip r:embed="rId2"/>
          <a:srcRect/>
          <a:stretch>
            <a:fillRect/>
          </a:stretch>
        </p:blipFill>
        <p:spPr bwMode="auto">
          <a:xfrm>
            <a:off x="4800600" y="1371600"/>
            <a:ext cx="2662238" cy="3581400"/>
          </a:xfrm>
          <a:prstGeom prst="rect">
            <a:avLst/>
          </a:prstGeom>
          <a:noFill/>
          <a:ln w="9525">
            <a:noFill/>
            <a:miter lim="800000"/>
            <a:headEnd/>
            <a:tailEnd/>
          </a:ln>
        </p:spPr>
      </p:pic>
      <p:sp>
        <p:nvSpPr>
          <p:cNvPr id="43012" name="Rectangle 6"/>
          <p:cNvSpPr>
            <a:spLocks noChangeArrowheads="1"/>
          </p:cNvSpPr>
          <p:nvPr/>
        </p:nvSpPr>
        <p:spPr bwMode="auto">
          <a:xfrm>
            <a:off x="2024063" y="5113338"/>
            <a:ext cx="5899150" cy="1739900"/>
          </a:xfrm>
          <a:prstGeom prst="rect">
            <a:avLst/>
          </a:prstGeom>
          <a:solidFill>
            <a:srgbClr val="6769CD"/>
          </a:solidFill>
          <a:ln w="9525">
            <a:noFill/>
            <a:miter lim="800000"/>
            <a:headEnd/>
            <a:tailEnd/>
          </a:ln>
          <a:effectLst/>
        </p:spPr>
        <p:txBody>
          <a:bodyPr wrap="none" anchor="ctr">
            <a:spAutoFit/>
          </a:bodyPr>
          <a:lstStyle/>
          <a:p>
            <a:pPr indent="457200" algn="ctr"/>
            <a:r>
              <a:rPr lang="en-US" sz="3600">
                <a:solidFill>
                  <a:srgbClr val="FFFF00"/>
                </a:solidFill>
              </a:rPr>
              <a:t>“ hard living retards</a:t>
            </a:r>
            <a:endParaRPr lang="el-GR" sz="3600">
              <a:solidFill>
                <a:srgbClr val="FFFF00"/>
              </a:solidFill>
            </a:endParaRPr>
          </a:p>
          <a:p>
            <a:pPr indent="457200" algn="ctr"/>
            <a:r>
              <a:rPr lang="en-US" sz="3600">
                <a:solidFill>
                  <a:srgbClr val="FFFF00"/>
                </a:solidFill>
              </a:rPr>
              <a:t> the period at  </a:t>
            </a:r>
            <a:endParaRPr lang="el-GR" sz="3600">
              <a:solidFill>
                <a:srgbClr val="FFFF00"/>
              </a:solidFill>
            </a:endParaRPr>
          </a:p>
          <a:p>
            <a:pPr indent="457200" algn="ctr"/>
            <a:r>
              <a:rPr lang="en-US" sz="3600">
                <a:solidFill>
                  <a:srgbClr val="FFFF00"/>
                </a:solidFill>
              </a:rPr>
              <a:t>which animals conceive</a:t>
            </a:r>
            <a:r>
              <a:rPr lang="el-GR" sz="3600">
                <a:solidFill>
                  <a:srgbClr val="FFFF00"/>
                </a:solidFill>
              </a:rPr>
              <a:t>”</a:t>
            </a:r>
            <a:r>
              <a:rPr lang="el-GR" sz="3600">
                <a:solidFill>
                  <a:srgbClr val="FFFF00"/>
                </a:solidFill>
                <a:latin typeface="Arial Black" pitchFamily="34" charset="0"/>
              </a:rPr>
              <a:t>  </a:t>
            </a:r>
          </a:p>
        </p:txBody>
      </p:sp>
      <p:pic>
        <p:nvPicPr>
          <p:cNvPr id="43013" name="Picture 7" descr="afarensis+baby"/>
          <p:cNvPicPr>
            <a:picLocks noChangeAspect="1" noChangeArrowheads="1"/>
          </p:cNvPicPr>
          <p:nvPr/>
        </p:nvPicPr>
        <p:blipFill>
          <a:blip r:embed="rId3"/>
          <a:srcRect/>
          <a:stretch>
            <a:fillRect/>
          </a:stretch>
        </p:blipFill>
        <p:spPr bwMode="auto">
          <a:xfrm>
            <a:off x="179388" y="765175"/>
            <a:ext cx="3059112" cy="42672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Αφροδίτη αυτάρεσκη JPG"/>
          <p:cNvPicPr>
            <a:picLocks noChangeAspect="1" noChangeArrowheads="1"/>
          </p:cNvPicPr>
          <p:nvPr/>
        </p:nvPicPr>
        <p:blipFill>
          <a:blip r:embed="rId2"/>
          <a:srcRect/>
          <a:stretch>
            <a:fillRect/>
          </a:stretch>
        </p:blipFill>
        <p:spPr bwMode="auto">
          <a:xfrm>
            <a:off x="6804025" y="0"/>
            <a:ext cx="1908175" cy="6743700"/>
          </a:xfrm>
          <a:prstGeom prst="rect">
            <a:avLst/>
          </a:prstGeom>
          <a:noFill/>
          <a:ln w="9525">
            <a:solidFill>
              <a:srgbClr val="FFFF00"/>
            </a:solidFill>
            <a:miter lim="800000"/>
            <a:headEnd/>
            <a:tailEnd/>
          </a:ln>
        </p:spPr>
      </p:pic>
      <p:graphicFrame>
        <p:nvGraphicFramePr>
          <p:cNvPr id="28702" name="Group 30"/>
          <p:cNvGraphicFramePr>
            <a:graphicFrameLocks noGrp="1"/>
          </p:cNvGraphicFramePr>
          <p:nvPr/>
        </p:nvGraphicFramePr>
        <p:xfrm>
          <a:off x="0" y="0"/>
          <a:ext cx="6119813" cy="3383280"/>
        </p:xfrm>
        <a:graphic>
          <a:graphicData uri="http://schemas.openxmlformats.org/drawingml/2006/table">
            <a:tbl>
              <a:tblPr/>
              <a:tblGrid>
                <a:gridCol w="6119813"/>
              </a:tblGrid>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3200" b="0" i="0" u="none" strike="noStrike" cap="none" normalizeH="0" baseline="0" smtClean="0">
                          <a:ln>
                            <a:noFill/>
                          </a:ln>
                          <a:solidFill>
                            <a:srgbClr val="FFFF00"/>
                          </a:solidFill>
                          <a:effectLst/>
                          <a:latin typeface="Arial" pitchFamily="34" charset="0"/>
                          <a:cs typeface="Arial" pitchFamily="34" charset="0"/>
                        </a:rPr>
                        <a:t> Διαταραχή της λειτουργικότητας του άξονα ΚΝΣ-Υποθαλάμου     </a:t>
                      </a:r>
                      <a:endParaRPr kumimoji="0" lang="el-GR" sz="3200" b="0" i="0" u="none" strike="noStrike" cap="none" normalizeH="0" baseline="0" smtClean="0">
                        <a:ln>
                          <a:noFill/>
                        </a:ln>
                        <a:solidFill>
                          <a:srgbClr val="FFFF00"/>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B5BCB"/>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l-GR" sz="3200" b="0" i="0" u="none" strike="noStrike" cap="none" normalizeH="0" baseline="0" smtClean="0">
                          <a:ln>
                            <a:noFill/>
                          </a:ln>
                          <a:solidFill>
                            <a:srgbClr val="FFFF00"/>
                          </a:solidFill>
                          <a:effectLst/>
                          <a:latin typeface="Arial" pitchFamily="34" charset="0"/>
                          <a:cs typeface="Arial" pitchFamily="34" charset="0"/>
                        </a:rPr>
                        <a:t> Νευρογενής ανορεξία</a:t>
                      </a:r>
                      <a:endParaRPr kumimoji="0" lang="el-GR" sz="3200" b="0" i="0" u="none" strike="noStrike" cap="none" normalizeH="0" baseline="0" smtClean="0">
                        <a:ln>
                          <a:noFill/>
                        </a:ln>
                        <a:solidFill>
                          <a:srgbClr val="FFFF00"/>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B5BCB"/>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l-GR" sz="3200" b="0" i="0" u="none" strike="noStrike" cap="none" normalizeH="0" baseline="0" smtClean="0">
                          <a:ln>
                            <a:noFill/>
                          </a:ln>
                          <a:solidFill>
                            <a:srgbClr val="FFFF00"/>
                          </a:solidFill>
                          <a:effectLst/>
                          <a:latin typeface="Arial" pitchFamily="34" charset="0"/>
                          <a:cs typeface="Arial" pitchFamily="34" charset="0"/>
                        </a:rPr>
                        <a:t> Ψυχογενής αμηνόρροια</a:t>
                      </a:r>
                      <a:endParaRPr kumimoji="0" lang="el-GR" sz="3200" b="0" i="0" u="none" strike="noStrike" cap="none" normalizeH="0" baseline="0" smtClean="0">
                        <a:ln>
                          <a:noFill/>
                        </a:ln>
                        <a:solidFill>
                          <a:srgbClr val="FFFF00"/>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B5BCB"/>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l-GR" sz="3200" b="0" i="0" u="none" strike="noStrike" cap="none" normalizeH="0" baseline="0" smtClean="0">
                          <a:ln>
                            <a:noFill/>
                          </a:ln>
                          <a:solidFill>
                            <a:srgbClr val="FFFF00"/>
                          </a:solidFill>
                          <a:effectLst/>
                          <a:latin typeface="Arial" pitchFamily="34" charset="0"/>
                          <a:cs typeface="Arial" pitchFamily="34" charset="0"/>
                        </a:rPr>
                        <a:t> Αμηνόρροια άσκησης</a:t>
                      </a:r>
                      <a:endParaRPr kumimoji="0" lang="el-GR" sz="3200" b="0" i="0" u="none" strike="noStrike" cap="none" normalizeH="0" baseline="0" smtClean="0">
                        <a:ln>
                          <a:noFill/>
                        </a:ln>
                        <a:solidFill>
                          <a:srgbClr val="FFFF00"/>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B5BCB"/>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l-GR" sz="3200" b="0" i="0" u="none" strike="noStrike" cap="none" normalizeH="0" baseline="0" smtClean="0">
                          <a:ln>
                            <a:noFill/>
                          </a:ln>
                          <a:solidFill>
                            <a:srgbClr val="FFFF00"/>
                          </a:solidFill>
                          <a:effectLst/>
                          <a:latin typeface="Arial" pitchFamily="34" charset="0"/>
                          <a:cs typeface="Times New Roman" pitchFamily="18" charset="0"/>
                        </a:rPr>
                        <a:t> </a:t>
                      </a:r>
                      <a:r>
                        <a:rPr kumimoji="0" lang="el-GR" sz="3200" b="0" i="0" u="none" strike="noStrike" cap="none" normalizeH="0" baseline="0" smtClean="0">
                          <a:ln>
                            <a:noFill/>
                          </a:ln>
                          <a:solidFill>
                            <a:srgbClr val="FFFF00"/>
                          </a:solidFill>
                          <a:effectLst/>
                          <a:latin typeface="Arial" pitchFamily="34" charset="0"/>
                          <a:cs typeface="Arial" pitchFamily="34" charset="0"/>
                        </a:rPr>
                        <a:t>Παχυσαρκία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B5BCB"/>
                    </a:solidFill>
                  </a:tcPr>
                </a:tc>
              </a:tr>
            </a:tbl>
          </a:graphicData>
        </a:graphic>
      </p:graphicFrame>
      <p:pic>
        <p:nvPicPr>
          <p:cNvPr id="42001" name="Picture 20" descr="pituitary1"/>
          <p:cNvPicPr>
            <a:picLocks noChangeAspect="1" noChangeArrowheads="1"/>
          </p:cNvPicPr>
          <p:nvPr/>
        </p:nvPicPr>
        <p:blipFill>
          <a:blip r:embed="rId3"/>
          <a:srcRect/>
          <a:stretch>
            <a:fillRect/>
          </a:stretch>
        </p:blipFill>
        <p:spPr bwMode="auto">
          <a:xfrm>
            <a:off x="4284663" y="2276475"/>
            <a:ext cx="2376487" cy="2471738"/>
          </a:xfrm>
          <a:prstGeom prst="rect">
            <a:avLst/>
          </a:prstGeom>
          <a:noFill/>
          <a:ln w="9525">
            <a:noFill/>
            <a:miter lim="800000"/>
            <a:headEnd/>
            <a:tailEnd/>
          </a:ln>
        </p:spPr>
      </p:pic>
      <p:sp>
        <p:nvSpPr>
          <p:cNvPr id="42002" name="Line 21"/>
          <p:cNvSpPr>
            <a:spLocks noChangeShapeType="1"/>
          </p:cNvSpPr>
          <p:nvPr/>
        </p:nvSpPr>
        <p:spPr bwMode="auto">
          <a:xfrm flipV="1">
            <a:off x="5219700" y="620713"/>
            <a:ext cx="0" cy="360362"/>
          </a:xfrm>
          <a:prstGeom prst="line">
            <a:avLst/>
          </a:prstGeom>
          <a:noFill/>
          <a:ln w="9525">
            <a:solidFill>
              <a:schemeClr val="tx1"/>
            </a:solidFill>
            <a:round/>
            <a:headEnd/>
            <a:tailEnd/>
          </a:ln>
          <a:effectLst/>
        </p:spPr>
        <p:txBody>
          <a:bodyPr/>
          <a:lstStyle/>
          <a:p>
            <a:endParaRPr lang="el-GR"/>
          </a:p>
        </p:txBody>
      </p:sp>
      <p:sp>
        <p:nvSpPr>
          <p:cNvPr id="42003" name="Line 26"/>
          <p:cNvSpPr>
            <a:spLocks noChangeShapeType="1"/>
          </p:cNvSpPr>
          <p:nvPr/>
        </p:nvSpPr>
        <p:spPr bwMode="auto">
          <a:xfrm>
            <a:off x="5651500" y="3860800"/>
            <a:ext cx="0" cy="1439863"/>
          </a:xfrm>
          <a:prstGeom prst="line">
            <a:avLst/>
          </a:prstGeom>
          <a:noFill/>
          <a:ln w="57150">
            <a:solidFill>
              <a:srgbClr val="FF0000"/>
            </a:solidFill>
            <a:round/>
            <a:headEnd/>
            <a:tailEnd type="triangle" w="med" len="med"/>
          </a:ln>
          <a:effectLst/>
        </p:spPr>
        <p:txBody>
          <a:bodyPr/>
          <a:lstStyle/>
          <a:p>
            <a:endParaRPr lang="el-GR"/>
          </a:p>
        </p:txBody>
      </p:sp>
      <p:sp>
        <p:nvSpPr>
          <p:cNvPr id="42004" name="Text Box 27"/>
          <p:cNvSpPr txBox="1">
            <a:spLocks noChangeArrowheads="1"/>
          </p:cNvSpPr>
          <p:nvPr/>
        </p:nvSpPr>
        <p:spPr bwMode="auto">
          <a:xfrm>
            <a:off x="4140200" y="4868863"/>
            <a:ext cx="1208088" cy="396875"/>
          </a:xfrm>
          <a:prstGeom prst="rect">
            <a:avLst/>
          </a:prstGeom>
          <a:solidFill>
            <a:srgbClr val="6769CD"/>
          </a:solidFill>
          <a:ln w="9525">
            <a:noFill/>
            <a:miter lim="800000"/>
            <a:headEnd/>
            <a:tailEnd/>
          </a:ln>
          <a:effectLst/>
        </p:spPr>
        <p:txBody>
          <a:bodyPr>
            <a:spAutoFit/>
          </a:bodyPr>
          <a:lstStyle/>
          <a:p>
            <a:pPr>
              <a:spcBef>
                <a:spcPct val="50000"/>
              </a:spcBef>
            </a:pPr>
            <a:r>
              <a:rPr lang="en-US" sz="2000" b="1">
                <a:solidFill>
                  <a:srgbClr val="FFFF00"/>
                </a:solidFill>
              </a:rPr>
              <a:t>FSH, LH</a:t>
            </a:r>
          </a:p>
        </p:txBody>
      </p:sp>
      <p:sp>
        <p:nvSpPr>
          <p:cNvPr id="42005" name="Oval 28"/>
          <p:cNvSpPr>
            <a:spLocks noChangeArrowheads="1"/>
          </p:cNvSpPr>
          <p:nvPr/>
        </p:nvSpPr>
        <p:spPr bwMode="auto">
          <a:xfrm>
            <a:off x="7596188" y="1123950"/>
            <a:ext cx="719137" cy="720725"/>
          </a:xfrm>
          <a:prstGeom prst="ellipse">
            <a:avLst/>
          </a:prstGeom>
          <a:noFill/>
          <a:ln w="38100">
            <a:solidFill>
              <a:srgbClr val="FF3399"/>
            </a:solidFill>
            <a:round/>
            <a:headEnd/>
            <a:tailEnd/>
          </a:ln>
          <a:effectLst/>
        </p:spPr>
        <p:txBody>
          <a:bodyPr wrap="none" anchor="ctr"/>
          <a:lstStyle/>
          <a:p>
            <a:endParaRPr lang="el-GR"/>
          </a:p>
        </p:txBody>
      </p:sp>
      <p:pic>
        <p:nvPicPr>
          <p:cNvPr id="28701" name="Picture 29" descr="HPO-endomhtrium"/>
          <p:cNvPicPr>
            <a:picLocks noChangeAspect="1" noChangeArrowheads="1"/>
          </p:cNvPicPr>
          <p:nvPr/>
        </p:nvPicPr>
        <p:blipFill>
          <a:blip r:embed="rId4"/>
          <a:srcRect/>
          <a:stretch>
            <a:fillRect/>
          </a:stretch>
        </p:blipFill>
        <p:spPr bwMode="auto">
          <a:xfrm>
            <a:off x="4140200" y="5397500"/>
            <a:ext cx="2484438" cy="1460500"/>
          </a:xfrm>
          <a:prstGeom prst="rect">
            <a:avLst/>
          </a:prstGeom>
          <a:noFill/>
          <a:ln w="9525">
            <a:noFill/>
            <a:miter lim="800000"/>
            <a:headEnd/>
            <a:tailEnd/>
          </a:ln>
        </p:spPr>
      </p:pic>
      <p:pic>
        <p:nvPicPr>
          <p:cNvPr id="42007" name="Picture 31" descr="a1"/>
          <p:cNvPicPr>
            <a:picLocks noChangeAspect="1" noChangeArrowheads="1"/>
          </p:cNvPicPr>
          <p:nvPr/>
        </p:nvPicPr>
        <p:blipFill>
          <a:blip r:embed="rId5"/>
          <a:srcRect/>
          <a:stretch>
            <a:fillRect/>
          </a:stretch>
        </p:blipFill>
        <p:spPr bwMode="auto">
          <a:xfrm>
            <a:off x="468313" y="3789363"/>
            <a:ext cx="2555875" cy="2555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8701"/>
                                        </p:tgtEl>
                                        <p:attrNameLst>
                                          <p:attrName>style.visibility</p:attrName>
                                        </p:attrNameLst>
                                      </p:cBhvr>
                                      <p:to>
                                        <p:strVal val="visible"/>
                                      </p:to>
                                    </p:set>
                                    <p:anim calcmode="lin" valueType="num">
                                      <p:cBhvr additive="base">
                                        <p:cTn id="7" dur="500" fill="hold"/>
                                        <p:tgtEl>
                                          <p:spTgt spid="28701"/>
                                        </p:tgtEl>
                                        <p:attrNameLst>
                                          <p:attrName>ppt_x</p:attrName>
                                        </p:attrNameLst>
                                      </p:cBhvr>
                                      <p:tavLst>
                                        <p:tav tm="0">
                                          <p:val>
                                            <p:strVal val="1+#ppt_w/2"/>
                                          </p:val>
                                        </p:tav>
                                        <p:tav tm="100000">
                                          <p:val>
                                            <p:strVal val="#ppt_x"/>
                                          </p:val>
                                        </p:tav>
                                      </p:tavLst>
                                    </p:anim>
                                    <p:anim calcmode="lin" valueType="num">
                                      <p:cBhvr additive="base">
                                        <p:cTn id="8" dur="500" fill="hold"/>
                                        <p:tgtEl>
                                          <p:spTgt spid="287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476375" y="549275"/>
            <a:ext cx="5472113" cy="519113"/>
          </a:xfrm>
          <a:prstGeom prst="rect">
            <a:avLst/>
          </a:prstGeom>
          <a:noFill/>
          <a:ln w="9525">
            <a:noFill/>
            <a:miter lim="800000"/>
            <a:headEnd/>
            <a:tailEnd/>
          </a:ln>
        </p:spPr>
        <p:txBody>
          <a:bodyPr>
            <a:spAutoFit/>
          </a:bodyPr>
          <a:lstStyle/>
          <a:p>
            <a:pPr algn="ctr"/>
            <a:r>
              <a:rPr lang="en-GB" sz="2800">
                <a:solidFill>
                  <a:schemeClr val="bg1"/>
                </a:solidFill>
              </a:rPr>
              <a:t>Energy deprivation states</a:t>
            </a:r>
          </a:p>
        </p:txBody>
      </p:sp>
      <p:pic>
        <p:nvPicPr>
          <p:cNvPr id="39939" name="Picture 3" descr="Rhythmic 1"/>
          <p:cNvPicPr>
            <a:picLocks noChangeAspect="1" noChangeArrowheads="1"/>
          </p:cNvPicPr>
          <p:nvPr/>
        </p:nvPicPr>
        <p:blipFill>
          <a:blip r:embed="rId2"/>
          <a:srcRect/>
          <a:stretch>
            <a:fillRect/>
          </a:stretch>
        </p:blipFill>
        <p:spPr bwMode="auto">
          <a:xfrm>
            <a:off x="250825" y="4437063"/>
            <a:ext cx="1817688" cy="2179637"/>
          </a:xfrm>
          <a:prstGeom prst="rect">
            <a:avLst/>
          </a:prstGeom>
          <a:noFill/>
          <a:ln w="9525">
            <a:noFill/>
            <a:miter lim="800000"/>
            <a:headEnd/>
            <a:tailEnd/>
          </a:ln>
        </p:spPr>
      </p:pic>
      <p:pic>
        <p:nvPicPr>
          <p:cNvPr id="39940" name="Picture 4" descr="Artistic 5"/>
          <p:cNvPicPr>
            <a:picLocks noChangeAspect="1" noChangeArrowheads="1"/>
          </p:cNvPicPr>
          <p:nvPr/>
        </p:nvPicPr>
        <p:blipFill>
          <a:blip r:embed="rId3"/>
          <a:srcRect/>
          <a:stretch>
            <a:fillRect/>
          </a:stretch>
        </p:blipFill>
        <p:spPr bwMode="auto">
          <a:xfrm>
            <a:off x="2627313" y="4437063"/>
            <a:ext cx="1406525" cy="2179637"/>
          </a:xfrm>
          <a:prstGeom prst="rect">
            <a:avLst/>
          </a:prstGeom>
          <a:solidFill>
            <a:srgbClr val="9966FF"/>
          </a:solidFill>
          <a:ln w="9525">
            <a:noFill/>
            <a:miter lim="800000"/>
            <a:headEnd/>
            <a:tailEnd/>
          </a:ln>
        </p:spPr>
      </p:pic>
      <p:pic>
        <p:nvPicPr>
          <p:cNvPr id="39941" name="Picture 5" descr="mummy11_filtered"/>
          <p:cNvPicPr>
            <a:picLocks noChangeAspect="1" noChangeArrowheads="1"/>
          </p:cNvPicPr>
          <p:nvPr/>
        </p:nvPicPr>
        <p:blipFill>
          <a:blip r:embed="rId4"/>
          <a:srcRect/>
          <a:stretch>
            <a:fillRect/>
          </a:stretch>
        </p:blipFill>
        <p:spPr bwMode="auto">
          <a:xfrm>
            <a:off x="4211638" y="4475163"/>
            <a:ext cx="2592387" cy="2097087"/>
          </a:xfrm>
          <a:prstGeom prst="rect">
            <a:avLst/>
          </a:prstGeom>
          <a:noFill/>
          <a:ln w="9525">
            <a:noFill/>
            <a:miter lim="800000"/>
            <a:headEnd/>
            <a:tailEnd/>
          </a:ln>
        </p:spPr>
      </p:pic>
      <p:pic>
        <p:nvPicPr>
          <p:cNvPr id="39942" name="Picture 6" descr="1382181162960"/>
          <p:cNvPicPr>
            <a:picLocks noChangeAspect="1" noChangeArrowheads="1"/>
          </p:cNvPicPr>
          <p:nvPr/>
        </p:nvPicPr>
        <p:blipFill>
          <a:blip r:embed="rId5"/>
          <a:srcRect/>
          <a:stretch>
            <a:fillRect/>
          </a:stretch>
        </p:blipFill>
        <p:spPr bwMode="auto">
          <a:xfrm>
            <a:off x="7092950" y="4508500"/>
            <a:ext cx="1536700" cy="2049463"/>
          </a:xfrm>
          <a:prstGeom prst="rect">
            <a:avLst/>
          </a:prstGeom>
          <a:noFill/>
          <a:ln w="9525">
            <a:noFill/>
            <a:miter lim="800000"/>
            <a:headEnd/>
            <a:tailEnd/>
          </a:ln>
        </p:spPr>
      </p:pic>
      <p:sp>
        <p:nvSpPr>
          <p:cNvPr id="39943" name="Line 7"/>
          <p:cNvSpPr>
            <a:spLocks noChangeShapeType="1"/>
          </p:cNvSpPr>
          <p:nvPr/>
        </p:nvSpPr>
        <p:spPr bwMode="auto">
          <a:xfrm flipH="1">
            <a:off x="1547813" y="1052513"/>
            <a:ext cx="2520950" cy="2016125"/>
          </a:xfrm>
          <a:prstGeom prst="line">
            <a:avLst/>
          </a:prstGeom>
          <a:noFill/>
          <a:ln w="28575">
            <a:solidFill>
              <a:srgbClr val="FF3300"/>
            </a:solidFill>
            <a:round/>
            <a:headEnd/>
            <a:tailEnd type="triangle" w="med" len="med"/>
          </a:ln>
        </p:spPr>
        <p:txBody>
          <a:bodyPr/>
          <a:lstStyle/>
          <a:p>
            <a:endParaRPr lang="el-GR"/>
          </a:p>
        </p:txBody>
      </p:sp>
      <p:sp>
        <p:nvSpPr>
          <p:cNvPr id="39944" name="Line 8"/>
          <p:cNvSpPr>
            <a:spLocks noChangeShapeType="1"/>
          </p:cNvSpPr>
          <p:nvPr/>
        </p:nvSpPr>
        <p:spPr bwMode="auto">
          <a:xfrm flipH="1">
            <a:off x="3708400" y="1052513"/>
            <a:ext cx="358775" cy="2016125"/>
          </a:xfrm>
          <a:prstGeom prst="line">
            <a:avLst/>
          </a:prstGeom>
          <a:noFill/>
          <a:ln w="28575">
            <a:solidFill>
              <a:srgbClr val="FF3300"/>
            </a:solidFill>
            <a:round/>
            <a:headEnd/>
            <a:tailEnd type="triangle" w="med" len="med"/>
          </a:ln>
        </p:spPr>
        <p:txBody>
          <a:bodyPr/>
          <a:lstStyle/>
          <a:p>
            <a:endParaRPr lang="el-GR"/>
          </a:p>
        </p:txBody>
      </p:sp>
      <p:sp>
        <p:nvSpPr>
          <p:cNvPr id="39945" name="Line 9"/>
          <p:cNvSpPr>
            <a:spLocks noChangeShapeType="1"/>
          </p:cNvSpPr>
          <p:nvPr/>
        </p:nvSpPr>
        <p:spPr bwMode="auto">
          <a:xfrm>
            <a:off x="4067175" y="1052513"/>
            <a:ext cx="936625" cy="1944687"/>
          </a:xfrm>
          <a:prstGeom prst="line">
            <a:avLst/>
          </a:prstGeom>
          <a:noFill/>
          <a:ln w="28575">
            <a:solidFill>
              <a:srgbClr val="FF3300"/>
            </a:solidFill>
            <a:round/>
            <a:headEnd/>
            <a:tailEnd type="triangle" w="med" len="med"/>
          </a:ln>
        </p:spPr>
        <p:txBody>
          <a:bodyPr/>
          <a:lstStyle/>
          <a:p>
            <a:endParaRPr lang="el-GR"/>
          </a:p>
        </p:txBody>
      </p:sp>
      <p:sp>
        <p:nvSpPr>
          <p:cNvPr id="39946" name="Line 10"/>
          <p:cNvSpPr>
            <a:spLocks noChangeShapeType="1"/>
          </p:cNvSpPr>
          <p:nvPr/>
        </p:nvSpPr>
        <p:spPr bwMode="auto">
          <a:xfrm>
            <a:off x="4067175" y="1052513"/>
            <a:ext cx="3529013" cy="1944687"/>
          </a:xfrm>
          <a:prstGeom prst="line">
            <a:avLst/>
          </a:prstGeom>
          <a:noFill/>
          <a:ln w="28575">
            <a:solidFill>
              <a:srgbClr val="FF3300"/>
            </a:solidFill>
            <a:round/>
            <a:headEnd/>
            <a:tailEnd type="triangle" w="med" len="med"/>
          </a:ln>
        </p:spPr>
        <p:txBody>
          <a:bodyPr/>
          <a:lstStyle/>
          <a:p>
            <a:endParaRPr lang="el-GR"/>
          </a:p>
        </p:txBody>
      </p:sp>
      <p:sp>
        <p:nvSpPr>
          <p:cNvPr id="39947" name="Text Box 11"/>
          <p:cNvSpPr txBox="1">
            <a:spLocks noChangeArrowheads="1"/>
          </p:cNvSpPr>
          <p:nvPr/>
        </p:nvSpPr>
        <p:spPr bwMode="auto">
          <a:xfrm>
            <a:off x="468313" y="3213100"/>
            <a:ext cx="1512887" cy="701675"/>
          </a:xfrm>
          <a:prstGeom prst="rect">
            <a:avLst/>
          </a:prstGeom>
          <a:solidFill>
            <a:srgbClr val="9966FF"/>
          </a:solidFill>
          <a:ln w="9525">
            <a:noFill/>
            <a:miter lim="800000"/>
            <a:headEnd/>
            <a:tailEnd/>
          </a:ln>
        </p:spPr>
        <p:txBody>
          <a:bodyPr>
            <a:spAutoFit/>
          </a:bodyPr>
          <a:lstStyle/>
          <a:p>
            <a:pPr>
              <a:spcBef>
                <a:spcPct val="50000"/>
              </a:spcBef>
            </a:pPr>
            <a:r>
              <a:rPr lang="en-US" sz="2000">
                <a:solidFill>
                  <a:schemeClr val="bg1"/>
                </a:solidFill>
              </a:rPr>
              <a:t>Rhythmic gymnasts</a:t>
            </a:r>
            <a:endParaRPr lang="el-GR" sz="2000">
              <a:solidFill>
                <a:schemeClr val="bg1"/>
              </a:solidFill>
            </a:endParaRPr>
          </a:p>
        </p:txBody>
      </p:sp>
      <p:sp>
        <p:nvSpPr>
          <p:cNvPr id="39948" name="Text Box 12"/>
          <p:cNvSpPr txBox="1">
            <a:spLocks noChangeArrowheads="1"/>
          </p:cNvSpPr>
          <p:nvPr/>
        </p:nvSpPr>
        <p:spPr bwMode="auto">
          <a:xfrm>
            <a:off x="7092950" y="3141663"/>
            <a:ext cx="1512888" cy="701675"/>
          </a:xfrm>
          <a:prstGeom prst="rect">
            <a:avLst/>
          </a:prstGeom>
          <a:solidFill>
            <a:srgbClr val="9966FF"/>
          </a:solidFill>
          <a:ln w="9525">
            <a:noFill/>
            <a:miter lim="800000"/>
            <a:headEnd/>
            <a:tailEnd/>
          </a:ln>
        </p:spPr>
        <p:txBody>
          <a:bodyPr>
            <a:spAutoFit/>
          </a:bodyPr>
          <a:lstStyle/>
          <a:p>
            <a:pPr>
              <a:spcBef>
                <a:spcPct val="50000"/>
              </a:spcBef>
            </a:pPr>
            <a:r>
              <a:rPr lang="en-US" sz="2000">
                <a:solidFill>
                  <a:schemeClr val="bg1"/>
                </a:solidFill>
              </a:rPr>
              <a:t>Normal controls</a:t>
            </a:r>
            <a:endParaRPr lang="el-GR" sz="2000">
              <a:solidFill>
                <a:schemeClr val="bg1"/>
              </a:solidFill>
            </a:endParaRPr>
          </a:p>
        </p:txBody>
      </p:sp>
      <p:sp>
        <p:nvSpPr>
          <p:cNvPr id="39949" name="Text Box 13"/>
          <p:cNvSpPr txBox="1">
            <a:spLocks noChangeArrowheads="1"/>
          </p:cNvSpPr>
          <p:nvPr/>
        </p:nvSpPr>
        <p:spPr bwMode="auto">
          <a:xfrm>
            <a:off x="4643438" y="3213100"/>
            <a:ext cx="1512887" cy="701675"/>
          </a:xfrm>
          <a:prstGeom prst="rect">
            <a:avLst/>
          </a:prstGeom>
          <a:solidFill>
            <a:srgbClr val="9966FF"/>
          </a:solidFill>
          <a:ln w="9525">
            <a:noFill/>
            <a:miter lim="800000"/>
            <a:headEnd/>
            <a:tailEnd/>
          </a:ln>
        </p:spPr>
        <p:txBody>
          <a:bodyPr>
            <a:spAutoFit/>
          </a:bodyPr>
          <a:lstStyle/>
          <a:p>
            <a:pPr>
              <a:spcBef>
                <a:spcPct val="50000"/>
              </a:spcBef>
            </a:pPr>
            <a:r>
              <a:rPr lang="en-US" sz="2000">
                <a:solidFill>
                  <a:schemeClr val="bg1"/>
                </a:solidFill>
              </a:rPr>
              <a:t>Anorexia nervosa</a:t>
            </a:r>
            <a:endParaRPr lang="el-GR" sz="2000">
              <a:solidFill>
                <a:schemeClr val="bg1"/>
              </a:solidFill>
            </a:endParaRPr>
          </a:p>
        </p:txBody>
      </p:sp>
      <p:sp>
        <p:nvSpPr>
          <p:cNvPr id="39950" name="Text Box 14"/>
          <p:cNvSpPr txBox="1">
            <a:spLocks noChangeArrowheads="1"/>
          </p:cNvSpPr>
          <p:nvPr/>
        </p:nvSpPr>
        <p:spPr bwMode="auto">
          <a:xfrm>
            <a:off x="2555875" y="3213100"/>
            <a:ext cx="1512888" cy="701675"/>
          </a:xfrm>
          <a:prstGeom prst="rect">
            <a:avLst/>
          </a:prstGeom>
          <a:solidFill>
            <a:srgbClr val="9966FF"/>
          </a:solidFill>
          <a:ln w="9525">
            <a:noFill/>
            <a:miter lim="800000"/>
            <a:headEnd/>
            <a:tailEnd/>
          </a:ln>
        </p:spPr>
        <p:txBody>
          <a:bodyPr>
            <a:spAutoFit/>
          </a:bodyPr>
          <a:lstStyle/>
          <a:p>
            <a:pPr>
              <a:spcBef>
                <a:spcPct val="50000"/>
              </a:spcBef>
            </a:pPr>
            <a:r>
              <a:rPr lang="en-US" sz="2000">
                <a:solidFill>
                  <a:schemeClr val="bg1"/>
                </a:solidFill>
              </a:rPr>
              <a:t>Artistic gymnasts</a:t>
            </a:r>
            <a:endParaRPr lang="el-GR" sz="2000">
              <a:solidFill>
                <a:schemeClr val="bg1"/>
              </a:solidFill>
            </a:endParaRPr>
          </a:p>
        </p:txBody>
      </p:sp>
      <p:sp>
        <p:nvSpPr>
          <p:cNvPr id="39951" name="Text Box 15"/>
          <p:cNvSpPr txBox="1">
            <a:spLocks noChangeArrowheads="1"/>
          </p:cNvSpPr>
          <p:nvPr/>
        </p:nvSpPr>
        <p:spPr bwMode="auto">
          <a:xfrm>
            <a:off x="323850" y="4076700"/>
            <a:ext cx="1584325" cy="284163"/>
          </a:xfrm>
          <a:prstGeom prst="rect">
            <a:avLst/>
          </a:prstGeom>
          <a:solidFill>
            <a:schemeClr val="bg1"/>
          </a:solidFill>
          <a:ln w="9525">
            <a:solidFill>
              <a:srgbClr val="FF3300"/>
            </a:solidFill>
            <a:miter lim="800000"/>
            <a:headEnd/>
            <a:tailEnd/>
          </a:ln>
        </p:spPr>
        <p:txBody>
          <a:bodyPr>
            <a:spAutoFit/>
          </a:bodyPr>
          <a:lstStyle/>
          <a:p>
            <a:pPr>
              <a:spcBef>
                <a:spcPct val="50000"/>
              </a:spcBef>
            </a:pPr>
            <a:r>
              <a:rPr lang="en-US" sz="1200" b="1">
                <a:solidFill>
                  <a:srgbClr val="FF3300"/>
                </a:solidFill>
              </a:rPr>
              <a:t>Low Energy Input</a:t>
            </a:r>
            <a:endParaRPr lang="en-GB" sz="1200" b="1">
              <a:solidFill>
                <a:srgbClr val="FF3300"/>
              </a:solidFill>
            </a:endParaRPr>
          </a:p>
        </p:txBody>
      </p:sp>
      <p:sp>
        <p:nvSpPr>
          <p:cNvPr id="39952" name="Text Box 16"/>
          <p:cNvSpPr txBox="1">
            <a:spLocks noChangeArrowheads="1"/>
          </p:cNvSpPr>
          <p:nvPr/>
        </p:nvSpPr>
        <p:spPr bwMode="auto">
          <a:xfrm>
            <a:off x="2411413" y="4149725"/>
            <a:ext cx="1692275" cy="284163"/>
          </a:xfrm>
          <a:prstGeom prst="rect">
            <a:avLst/>
          </a:prstGeom>
          <a:solidFill>
            <a:schemeClr val="bg1"/>
          </a:solidFill>
          <a:ln w="9525">
            <a:solidFill>
              <a:srgbClr val="FF3300"/>
            </a:solidFill>
            <a:miter lim="800000"/>
            <a:headEnd/>
            <a:tailEnd/>
          </a:ln>
        </p:spPr>
        <p:txBody>
          <a:bodyPr>
            <a:spAutoFit/>
          </a:bodyPr>
          <a:lstStyle/>
          <a:p>
            <a:pPr>
              <a:spcBef>
                <a:spcPct val="50000"/>
              </a:spcBef>
            </a:pPr>
            <a:r>
              <a:rPr lang="en-US" sz="1200" b="1">
                <a:solidFill>
                  <a:srgbClr val="FF3300"/>
                </a:solidFill>
              </a:rPr>
              <a:t>High Energy Output</a:t>
            </a:r>
            <a:endParaRPr lang="en-GB" sz="1200" b="1">
              <a:solidFill>
                <a:srgbClr val="FF3300"/>
              </a:solidFill>
            </a:endParaRPr>
          </a:p>
        </p:txBody>
      </p:sp>
      <p:sp>
        <p:nvSpPr>
          <p:cNvPr id="39953" name="Text Box 17"/>
          <p:cNvSpPr txBox="1">
            <a:spLocks noChangeArrowheads="1"/>
          </p:cNvSpPr>
          <p:nvPr/>
        </p:nvSpPr>
        <p:spPr bwMode="auto">
          <a:xfrm>
            <a:off x="4572000" y="4149725"/>
            <a:ext cx="1944688" cy="284163"/>
          </a:xfrm>
          <a:prstGeom prst="rect">
            <a:avLst/>
          </a:prstGeom>
          <a:solidFill>
            <a:schemeClr val="bg1"/>
          </a:solidFill>
          <a:ln w="9525">
            <a:solidFill>
              <a:srgbClr val="FF3300"/>
            </a:solidFill>
            <a:miter lim="800000"/>
            <a:headEnd/>
            <a:tailEnd/>
          </a:ln>
        </p:spPr>
        <p:txBody>
          <a:bodyPr>
            <a:spAutoFit/>
          </a:bodyPr>
          <a:lstStyle/>
          <a:p>
            <a:pPr>
              <a:spcBef>
                <a:spcPct val="50000"/>
              </a:spcBef>
            </a:pPr>
            <a:r>
              <a:rPr lang="en-US" sz="1200" b="1">
                <a:solidFill>
                  <a:srgbClr val="FF3300"/>
                </a:solidFill>
              </a:rPr>
              <a:t>Very Low Energy Input</a:t>
            </a:r>
            <a:endParaRPr lang="en-GB" sz="1200" b="1">
              <a:solidFill>
                <a:srgbClr val="FF3300"/>
              </a:solidFill>
            </a:endParaRPr>
          </a:p>
        </p:txBody>
      </p:sp>
      <p:sp>
        <p:nvSpPr>
          <p:cNvPr id="39954" name="Text Box 18"/>
          <p:cNvSpPr txBox="1">
            <a:spLocks noChangeArrowheads="1"/>
          </p:cNvSpPr>
          <p:nvPr/>
        </p:nvSpPr>
        <p:spPr bwMode="auto">
          <a:xfrm>
            <a:off x="7019925" y="4076700"/>
            <a:ext cx="1584325" cy="466725"/>
          </a:xfrm>
          <a:prstGeom prst="rect">
            <a:avLst/>
          </a:prstGeom>
          <a:solidFill>
            <a:schemeClr val="bg1"/>
          </a:solidFill>
          <a:ln w="9525">
            <a:solidFill>
              <a:srgbClr val="FF3300"/>
            </a:solidFill>
            <a:miter lim="800000"/>
            <a:headEnd/>
            <a:tailEnd/>
          </a:ln>
        </p:spPr>
        <p:txBody>
          <a:bodyPr>
            <a:spAutoFit/>
          </a:bodyPr>
          <a:lstStyle/>
          <a:p>
            <a:pPr>
              <a:spcBef>
                <a:spcPct val="50000"/>
              </a:spcBef>
            </a:pPr>
            <a:r>
              <a:rPr lang="en-US" sz="1200" b="1">
                <a:solidFill>
                  <a:srgbClr val="FF3300"/>
                </a:solidFill>
              </a:rPr>
              <a:t>Normal Energy Input and output</a:t>
            </a:r>
            <a:endParaRPr lang="en-GB" sz="1200" b="1">
              <a:solidFill>
                <a:srgbClr val="FF3300"/>
              </a:solidFill>
            </a:endParaRPr>
          </a:p>
        </p:txBody>
      </p:sp>
      <p:sp>
        <p:nvSpPr>
          <p:cNvPr id="39955" name="Text Box 19"/>
          <p:cNvSpPr txBox="1">
            <a:spLocks noChangeArrowheads="1"/>
          </p:cNvSpPr>
          <p:nvPr/>
        </p:nvSpPr>
        <p:spPr bwMode="auto">
          <a:xfrm>
            <a:off x="179388" y="1268413"/>
            <a:ext cx="1511300" cy="863600"/>
          </a:xfrm>
          <a:prstGeom prst="rect">
            <a:avLst/>
          </a:prstGeom>
          <a:solidFill>
            <a:schemeClr val="bg1"/>
          </a:solidFill>
          <a:ln w="9525">
            <a:solidFill>
              <a:srgbClr val="FF3300"/>
            </a:solidFill>
            <a:miter lim="800000"/>
            <a:headEnd/>
            <a:tailEnd/>
          </a:ln>
        </p:spPr>
        <p:txBody>
          <a:bodyPr>
            <a:spAutoFit/>
          </a:bodyPr>
          <a:lstStyle/>
          <a:p>
            <a:pPr>
              <a:spcBef>
                <a:spcPct val="50000"/>
              </a:spcBef>
            </a:pPr>
            <a:r>
              <a:rPr lang="en-US" sz="2000" b="1">
                <a:solidFill>
                  <a:srgbClr val="FF3300"/>
                </a:solidFill>
              </a:rPr>
              <a:t>Physical</a:t>
            </a:r>
          </a:p>
          <a:p>
            <a:pPr>
              <a:spcBef>
                <a:spcPct val="50000"/>
              </a:spcBef>
            </a:pPr>
            <a:r>
              <a:rPr lang="en-US" sz="2000" b="1">
                <a:solidFill>
                  <a:srgbClr val="FF3300"/>
                </a:solidFill>
              </a:rPr>
              <a:t>STRESS</a:t>
            </a:r>
            <a:endParaRPr lang="en-GB" sz="2000" b="1">
              <a:solidFill>
                <a:srgbClr val="FF3300"/>
              </a:solidFill>
            </a:endParaRPr>
          </a:p>
        </p:txBody>
      </p:sp>
      <p:sp>
        <p:nvSpPr>
          <p:cNvPr id="39956" name="AutoShape 20"/>
          <p:cNvSpPr>
            <a:spLocks noChangeArrowheads="1"/>
          </p:cNvSpPr>
          <p:nvPr/>
        </p:nvSpPr>
        <p:spPr bwMode="auto">
          <a:xfrm>
            <a:off x="1763713" y="1557338"/>
            <a:ext cx="1439862" cy="865187"/>
          </a:xfrm>
          <a:prstGeom prst="lightningBolt">
            <a:avLst/>
          </a:prstGeom>
          <a:solidFill>
            <a:srgbClr val="FF3300"/>
          </a:solidFill>
          <a:ln w="9525">
            <a:solidFill>
              <a:schemeClr val="tx1"/>
            </a:solidFill>
            <a:miter lim="800000"/>
            <a:headEnd/>
            <a:tailEnd/>
          </a:ln>
        </p:spPr>
        <p:txBody>
          <a:bodyPr wrap="none" anchor="ctr"/>
          <a:lstStyle/>
          <a:p>
            <a:endParaRPr lang="el-GR"/>
          </a:p>
        </p:txBody>
      </p:sp>
      <p:sp>
        <p:nvSpPr>
          <p:cNvPr id="39957" name="AutoShape 21"/>
          <p:cNvSpPr>
            <a:spLocks noChangeArrowheads="1"/>
          </p:cNvSpPr>
          <p:nvPr/>
        </p:nvSpPr>
        <p:spPr bwMode="auto">
          <a:xfrm>
            <a:off x="395288" y="2133600"/>
            <a:ext cx="1008062" cy="1008063"/>
          </a:xfrm>
          <a:prstGeom prst="lightningBolt">
            <a:avLst/>
          </a:prstGeom>
          <a:solidFill>
            <a:srgbClr val="FF3300"/>
          </a:solidFill>
          <a:ln w="9525">
            <a:solidFill>
              <a:schemeClr val="tx1"/>
            </a:solidFill>
            <a:miter lim="800000"/>
            <a:headEnd/>
            <a:tailEnd/>
          </a:ln>
        </p:spPr>
        <p:txBody>
          <a:bodyPr wrap="none" anchor="ctr"/>
          <a:lstStyle/>
          <a:p>
            <a:endParaRPr lang="el-GR"/>
          </a:p>
        </p:txBody>
      </p:sp>
      <p:sp>
        <p:nvSpPr>
          <p:cNvPr id="39958" name="Text Box 22"/>
          <p:cNvSpPr txBox="1">
            <a:spLocks noChangeArrowheads="1"/>
          </p:cNvSpPr>
          <p:nvPr/>
        </p:nvSpPr>
        <p:spPr bwMode="auto">
          <a:xfrm>
            <a:off x="6877050" y="1196975"/>
            <a:ext cx="1511300" cy="863600"/>
          </a:xfrm>
          <a:prstGeom prst="rect">
            <a:avLst/>
          </a:prstGeom>
          <a:solidFill>
            <a:schemeClr val="bg1"/>
          </a:solidFill>
          <a:ln w="9525">
            <a:solidFill>
              <a:srgbClr val="FF3300"/>
            </a:solidFill>
            <a:miter lim="800000"/>
            <a:headEnd/>
            <a:tailEnd/>
          </a:ln>
        </p:spPr>
        <p:txBody>
          <a:bodyPr>
            <a:spAutoFit/>
          </a:bodyPr>
          <a:lstStyle/>
          <a:p>
            <a:pPr>
              <a:spcBef>
                <a:spcPct val="50000"/>
              </a:spcBef>
            </a:pPr>
            <a:r>
              <a:rPr lang="en-US" sz="2000" b="1">
                <a:solidFill>
                  <a:srgbClr val="FF3300"/>
                </a:solidFill>
              </a:rPr>
              <a:t>Mental</a:t>
            </a:r>
          </a:p>
          <a:p>
            <a:pPr>
              <a:spcBef>
                <a:spcPct val="50000"/>
              </a:spcBef>
            </a:pPr>
            <a:r>
              <a:rPr lang="en-US" sz="2000" b="1">
                <a:solidFill>
                  <a:srgbClr val="FF3300"/>
                </a:solidFill>
              </a:rPr>
              <a:t>STRESS</a:t>
            </a:r>
            <a:endParaRPr lang="en-GB" sz="2000" b="1">
              <a:solidFill>
                <a:srgbClr val="FF3300"/>
              </a:solidFill>
            </a:endParaRPr>
          </a:p>
        </p:txBody>
      </p:sp>
      <p:sp>
        <p:nvSpPr>
          <p:cNvPr id="39959" name="AutoShape 23"/>
          <p:cNvSpPr>
            <a:spLocks noChangeArrowheads="1"/>
          </p:cNvSpPr>
          <p:nvPr/>
        </p:nvSpPr>
        <p:spPr bwMode="auto">
          <a:xfrm flipH="1">
            <a:off x="5795963" y="2060575"/>
            <a:ext cx="1081087" cy="936625"/>
          </a:xfrm>
          <a:prstGeom prst="lightningBolt">
            <a:avLst/>
          </a:prstGeom>
          <a:solidFill>
            <a:srgbClr val="FF3300"/>
          </a:solidFill>
          <a:ln w="9525">
            <a:solidFill>
              <a:schemeClr val="tx1"/>
            </a:solidFill>
            <a:miter lim="800000"/>
            <a:headEnd/>
            <a:tailEnd/>
          </a:ln>
        </p:spPr>
        <p:txBody>
          <a:bodyPr wrap="none" anchor="ctr"/>
          <a:lstStyle/>
          <a:p>
            <a:endParaRPr lang="el-G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g1"/>
          <p:cNvPicPr>
            <a:picLocks noChangeAspect="1" noChangeArrowheads="1"/>
          </p:cNvPicPr>
          <p:nvPr/>
        </p:nvPicPr>
        <p:blipFill>
          <a:blip r:embed="rId2"/>
          <a:srcRect/>
          <a:stretch>
            <a:fillRect/>
          </a:stretch>
        </p:blipFill>
        <p:spPr bwMode="auto">
          <a:xfrm>
            <a:off x="323850" y="990600"/>
            <a:ext cx="5184775" cy="5607050"/>
          </a:xfrm>
          <a:prstGeom prst="rect">
            <a:avLst/>
          </a:prstGeom>
          <a:noFill/>
          <a:ln w="9525">
            <a:solidFill>
              <a:srgbClr val="FFFF00"/>
            </a:solidFill>
            <a:miter lim="800000"/>
            <a:headEnd/>
            <a:tailEnd/>
          </a:ln>
        </p:spPr>
      </p:pic>
      <p:sp>
        <p:nvSpPr>
          <p:cNvPr id="44035" name="Text Box 3"/>
          <p:cNvSpPr txBox="1">
            <a:spLocks noChangeArrowheads="1"/>
          </p:cNvSpPr>
          <p:nvPr/>
        </p:nvSpPr>
        <p:spPr bwMode="auto">
          <a:xfrm>
            <a:off x="1979613" y="188913"/>
            <a:ext cx="4248150" cy="641350"/>
          </a:xfrm>
          <a:prstGeom prst="rect">
            <a:avLst/>
          </a:prstGeom>
          <a:solidFill>
            <a:srgbClr val="6769CD"/>
          </a:solidFill>
          <a:ln w="9525">
            <a:noFill/>
            <a:miter lim="800000"/>
            <a:headEnd/>
            <a:tailEnd/>
          </a:ln>
          <a:effectLst/>
        </p:spPr>
        <p:txBody>
          <a:bodyPr>
            <a:spAutoFit/>
          </a:bodyPr>
          <a:lstStyle/>
          <a:p>
            <a:pPr>
              <a:spcBef>
                <a:spcPct val="50000"/>
              </a:spcBef>
            </a:pPr>
            <a:r>
              <a:rPr lang="el-GR" sz="3600">
                <a:solidFill>
                  <a:srgbClr val="FFFF00"/>
                </a:solidFill>
              </a:rPr>
              <a:t>Ισοζύγιο ενέργειας</a:t>
            </a:r>
            <a:endParaRPr lang="en-GB" sz="3600">
              <a:solidFill>
                <a:srgbClr val="FFFF00"/>
              </a:solidFill>
            </a:endParaRPr>
          </a:p>
        </p:txBody>
      </p:sp>
      <p:pic>
        <p:nvPicPr>
          <p:cNvPr id="44036" name="Picture 4" descr="Hypothalamus-pituitary"/>
          <p:cNvPicPr>
            <a:picLocks noChangeAspect="1" noChangeArrowheads="1"/>
          </p:cNvPicPr>
          <p:nvPr/>
        </p:nvPicPr>
        <p:blipFill>
          <a:blip r:embed="rId3"/>
          <a:srcRect/>
          <a:stretch>
            <a:fillRect/>
          </a:stretch>
        </p:blipFill>
        <p:spPr bwMode="auto">
          <a:xfrm>
            <a:off x="6443663" y="2060575"/>
            <a:ext cx="2700337" cy="3671888"/>
          </a:xfrm>
          <a:prstGeom prst="rect">
            <a:avLst/>
          </a:prstGeom>
          <a:noFill/>
          <a:ln w="9525">
            <a:noFill/>
            <a:miter lim="800000"/>
            <a:headEnd/>
            <a:tailEnd/>
          </a:ln>
        </p:spPr>
      </p:pic>
      <p:pic>
        <p:nvPicPr>
          <p:cNvPr id="44037" name="Picture 5" descr="pituitary1"/>
          <p:cNvPicPr>
            <a:picLocks noChangeAspect="1" noChangeArrowheads="1"/>
          </p:cNvPicPr>
          <p:nvPr/>
        </p:nvPicPr>
        <p:blipFill>
          <a:blip r:embed="rId4"/>
          <a:srcRect/>
          <a:stretch>
            <a:fillRect/>
          </a:stretch>
        </p:blipFill>
        <p:spPr bwMode="auto">
          <a:xfrm>
            <a:off x="6877050" y="188913"/>
            <a:ext cx="1944688" cy="1800225"/>
          </a:xfrm>
          <a:prstGeom prst="rect">
            <a:avLst/>
          </a:prstGeom>
          <a:noFill/>
          <a:ln w="9525">
            <a:noFill/>
            <a:miter lim="800000"/>
            <a:headEnd/>
            <a:tailEnd/>
          </a:ln>
        </p:spPr>
      </p:pic>
      <p:sp>
        <p:nvSpPr>
          <p:cNvPr id="44038" name="Text Box 6"/>
          <p:cNvSpPr txBox="1">
            <a:spLocks noChangeArrowheads="1"/>
          </p:cNvSpPr>
          <p:nvPr/>
        </p:nvSpPr>
        <p:spPr bwMode="auto">
          <a:xfrm>
            <a:off x="5651500" y="4076700"/>
            <a:ext cx="3492500" cy="2073275"/>
          </a:xfrm>
          <a:prstGeom prst="rect">
            <a:avLst/>
          </a:prstGeom>
          <a:solidFill>
            <a:srgbClr val="6769CD"/>
          </a:solidFill>
          <a:ln w="9525">
            <a:noFill/>
            <a:miter lim="800000"/>
            <a:headEnd/>
            <a:tailEnd/>
          </a:ln>
          <a:effectLst/>
        </p:spPr>
        <p:txBody>
          <a:bodyPr>
            <a:spAutoFit/>
          </a:bodyPr>
          <a:lstStyle/>
          <a:p>
            <a:pPr algn="ctr">
              <a:spcBef>
                <a:spcPct val="50000"/>
              </a:spcBef>
            </a:pPr>
            <a:r>
              <a:rPr lang="el-GR" sz="2000">
                <a:solidFill>
                  <a:srgbClr val="FFFF00"/>
                </a:solidFill>
              </a:rPr>
              <a:t>Ευαισθητοποιητές της γλυκόζης στους νευρώνες ρυθμίζουν την έκκριση της </a:t>
            </a:r>
            <a:r>
              <a:rPr lang="en-US" sz="2000">
                <a:solidFill>
                  <a:srgbClr val="FFFF00"/>
                </a:solidFill>
              </a:rPr>
              <a:t>GnRH </a:t>
            </a:r>
          </a:p>
          <a:p>
            <a:pPr algn="ctr">
              <a:spcBef>
                <a:spcPct val="50000"/>
              </a:spcBef>
            </a:pPr>
            <a:r>
              <a:rPr lang="el-GR" sz="2000">
                <a:solidFill>
                  <a:srgbClr val="FFFF00"/>
                </a:solidFill>
              </a:rPr>
              <a:t>Μέσω </a:t>
            </a:r>
            <a:r>
              <a:rPr lang="en-US" sz="2000">
                <a:solidFill>
                  <a:srgbClr val="FFFF00"/>
                </a:solidFill>
              </a:rPr>
              <a:t>CRH, NPY,</a:t>
            </a:r>
            <a:r>
              <a:rPr lang="el-GR" sz="2000">
                <a:solidFill>
                  <a:srgbClr val="FFFF00"/>
                </a:solidFill>
              </a:rPr>
              <a:t>κατεχολαμινών</a:t>
            </a:r>
          </a:p>
        </p:txBody>
      </p:sp>
      <p:pic>
        <p:nvPicPr>
          <p:cNvPr id="44039" name="Picture 7" descr="fig1"/>
          <p:cNvPicPr>
            <a:picLocks noChangeAspect="1" noChangeArrowheads="1"/>
          </p:cNvPicPr>
          <p:nvPr/>
        </p:nvPicPr>
        <p:blipFill>
          <a:blip r:embed="rId2"/>
          <a:srcRect/>
          <a:stretch>
            <a:fillRect/>
          </a:stretch>
        </p:blipFill>
        <p:spPr bwMode="auto">
          <a:xfrm>
            <a:off x="323850" y="981075"/>
            <a:ext cx="5184775" cy="5607050"/>
          </a:xfrm>
          <a:prstGeom prst="rect">
            <a:avLst/>
          </a:prstGeom>
          <a:noFill/>
          <a:ln w="9525">
            <a:solidFill>
              <a:srgbClr val="FFFF00"/>
            </a:solidFill>
            <a:miter lim="800000"/>
            <a:headEnd/>
            <a:tailEnd/>
          </a:ln>
        </p:spPr>
      </p:pic>
      <p:sp>
        <p:nvSpPr>
          <p:cNvPr id="44040" name="Oval 8"/>
          <p:cNvSpPr>
            <a:spLocks noChangeArrowheads="1"/>
          </p:cNvSpPr>
          <p:nvPr/>
        </p:nvSpPr>
        <p:spPr bwMode="auto">
          <a:xfrm>
            <a:off x="3203575" y="4076700"/>
            <a:ext cx="1008063" cy="547688"/>
          </a:xfrm>
          <a:prstGeom prst="ellipse">
            <a:avLst/>
          </a:prstGeom>
          <a:solidFill>
            <a:srgbClr val="FF99CC"/>
          </a:solidFill>
          <a:ln w="9525">
            <a:solidFill>
              <a:srgbClr val="000000"/>
            </a:solidFill>
            <a:round/>
            <a:headEnd/>
            <a:tailEnd/>
          </a:ln>
        </p:spPr>
        <p:txBody>
          <a:bodyPr wrap="none" lIns="56693" tIns="28346" rIns="56693" bIns="28346" anchor="ctr"/>
          <a:lstStyle/>
          <a:p>
            <a:pPr algn="ctr"/>
            <a:r>
              <a:rPr lang="el-GR">
                <a:solidFill>
                  <a:srgbClr val="FF0000"/>
                </a:solidFill>
              </a:rPr>
              <a:t>Ghrelin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6" name="AutoShape 4"/>
          <p:cNvSpPr>
            <a:spLocks noChangeArrowheads="1"/>
          </p:cNvSpPr>
          <p:nvPr/>
        </p:nvSpPr>
        <p:spPr bwMode="auto">
          <a:xfrm>
            <a:off x="4000501" y="2133600"/>
            <a:ext cx="191911" cy="1366838"/>
          </a:xfrm>
          <a:prstGeom prst="upArrow">
            <a:avLst>
              <a:gd name="adj1" fmla="val 50000"/>
              <a:gd name="adj2" fmla="val 158272"/>
            </a:avLst>
          </a:prstGeom>
          <a:solidFill>
            <a:srgbClr val="FF3300"/>
          </a:solidFill>
          <a:ln w="9525">
            <a:solidFill>
              <a:schemeClr val="tx1"/>
            </a:solidFill>
            <a:miter lim="800000"/>
            <a:headEnd/>
            <a:tailEnd/>
          </a:ln>
          <a:effectLst/>
        </p:spPr>
        <p:txBody>
          <a:bodyPr vert="eaVert" wrap="none" anchor="ctr"/>
          <a:lstStyle/>
          <a:p>
            <a:endParaRPr lang="el-GR"/>
          </a:p>
        </p:txBody>
      </p:sp>
      <p:sp>
        <p:nvSpPr>
          <p:cNvPr id="212997" name="Oval 5"/>
          <p:cNvSpPr>
            <a:spLocks noChangeArrowheads="1"/>
          </p:cNvSpPr>
          <p:nvPr/>
        </p:nvSpPr>
        <p:spPr bwMode="auto">
          <a:xfrm>
            <a:off x="3183467" y="228600"/>
            <a:ext cx="1693333" cy="1828800"/>
          </a:xfrm>
          <a:prstGeom prst="ellipse">
            <a:avLst/>
          </a:prstGeom>
          <a:solidFill>
            <a:srgbClr val="8651FD"/>
          </a:solidFill>
          <a:ln w="76200">
            <a:solidFill>
              <a:schemeClr val="tx1"/>
            </a:solidFill>
            <a:round/>
            <a:headEnd/>
            <a:tailEnd/>
          </a:ln>
          <a:effectLst/>
        </p:spPr>
        <p:txBody>
          <a:bodyPr wrap="none" anchor="ctr"/>
          <a:lstStyle/>
          <a:p>
            <a:endParaRPr lang="el-GR"/>
          </a:p>
        </p:txBody>
      </p:sp>
      <p:sp>
        <p:nvSpPr>
          <p:cNvPr id="212998" name="Oval 6"/>
          <p:cNvSpPr>
            <a:spLocks noChangeArrowheads="1"/>
          </p:cNvSpPr>
          <p:nvPr/>
        </p:nvSpPr>
        <p:spPr bwMode="auto">
          <a:xfrm>
            <a:off x="5596467" y="3716338"/>
            <a:ext cx="1693333" cy="1828800"/>
          </a:xfrm>
          <a:prstGeom prst="ellipse">
            <a:avLst/>
          </a:prstGeom>
          <a:solidFill>
            <a:srgbClr val="3399FF"/>
          </a:solidFill>
          <a:ln w="76200">
            <a:solidFill>
              <a:srgbClr val="3399FF"/>
            </a:solidFill>
            <a:round/>
            <a:headEnd/>
            <a:tailEnd/>
          </a:ln>
          <a:effectLst/>
        </p:spPr>
        <p:txBody>
          <a:bodyPr wrap="none" anchor="ctr"/>
          <a:lstStyle/>
          <a:p>
            <a:endParaRPr lang="el-GR"/>
          </a:p>
        </p:txBody>
      </p:sp>
      <p:sp>
        <p:nvSpPr>
          <p:cNvPr id="212999" name="Oval 7"/>
          <p:cNvSpPr>
            <a:spLocks noChangeArrowheads="1"/>
          </p:cNvSpPr>
          <p:nvPr/>
        </p:nvSpPr>
        <p:spPr bwMode="auto">
          <a:xfrm>
            <a:off x="948267" y="3657600"/>
            <a:ext cx="1693333" cy="1828800"/>
          </a:xfrm>
          <a:prstGeom prst="ellipse">
            <a:avLst/>
          </a:prstGeom>
          <a:solidFill>
            <a:srgbClr val="FF66FF"/>
          </a:solidFill>
          <a:ln w="76200">
            <a:solidFill>
              <a:srgbClr val="FF66FF"/>
            </a:solidFill>
            <a:round/>
            <a:headEnd/>
            <a:tailEnd/>
          </a:ln>
          <a:effectLst/>
        </p:spPr>
        <p:txBody>
          <a:bodyPr wrap="none" anchor="ctr"/>
          <a:lstStyle/>
          <a:p>
            <a:endParaRPr lang="el-GR"/>
          </a:p>
        </p:txBody>
      </p:sp>
      <p:sp>
        <p:nvSpPr>
          <p:cNvPr id="213000" name="Line 8"/>
          <p:cNvSpPr>
            <a:spLocks noChangeShapeType="1"/>
          </p:cNvSpPr>
          <p:nvPr/>
        </p:nvSpPr>
        <p:spPr bwMode="auto">
          <a:xfrm flipH="1">
            <a:off x="2370667" y="2133600"/>
            <a:ext cx="745067" cy="1295400"/>
          </a:xfrm>
          <a:prstGeom prst="line">
            <a:avLst/>
          </a:prstGeom>
          <a:noFill/>
          <a:ln w="76200">
            <a:solidFill>
              <a:srgbClr val="FF0000"/>
            </a:solidFill>
            <a:round/>
            <a:headEnd/>
            <a:tailEnd type="triangle" w="med" len="med"/>
          </a:ln>
          <a:effectLst/>
        </p:spPr>
        <p:txBody>
          <a:bodyPr wrap="none" anchor="ctr"/>
          <a:lstStyle/>
          <a:p>
            <a:endParaRPr lang="el-GR"/>
          </a:p>
        </p:txBody>
      </p:sp>
      <p:sp>
        <p:nvSpPr>
          <p:cNvPr id="213001" name="Line 9"/>
          <p:cNvSpPr>
            <a:spLocks noChangeShapeType="1"/>
          </p:cNvSpPr>
          <p:nvPr/>
        </p:nvSpPr>
        <p:spPr bwMode="auto">
          <a:xfrm>
            <a:off x="4831644" y="2133600"/>
            <a:ext cx="745067" cy="1295400"/>
          </a:xfrm>
          <a:prstGeom prst="line">
            <a:avLst/>
          </a:prstGeom>
          <a:noFill/>
          <a:ln w="76200">
            <a:solidFill>
              <a:srgbClr val="FF0000"/>
            </a:solidFill>
            <a:round/>
            <a:headEnd/>
            <a:tailEnd type="triangle" w="med" len="med"/>
          </a:ln>
          <a:effectLst/>
        </p:spPr>
        <p:txBody>
          <a:bodyPr wrap="none" anchor="ctr"/>
          <a:lstStyle/>
          <a:p>
            <a:endParaRPr lang="el-GR"/>
          </a:p>
        </p:txBody>
      </p:sp>
      <p:sp>
        <p:nvSpPr>
          <p:cNvPr id="213002" name="Text Box 10"/>
          <p:cNvSpPr txBox="1">
            <a:spLocks noChangeArrowheads="1"/>
          </p:cNvSpPr>
          <p:nvPr/>
        </p:nvSpPr>
        <p:spPr bwMode="auto">
          <a:xfrm>
            <a:off x="3132667" y="784226"/>
            <a:ext cx="2059282" cy="707886"/>
          </a:xfrm>
          <a:prstGeom prst="rect">
            <a:avLst/>
          </a:prstGeom>
          <a:solidFill>
            <a:srgbClr val="8651FD"/>
          </a:solidFill>
          <a:ln w="9525">
            <a:noFill/>
            <a:miter lim="800000"/>
            <a:headEnd/>
            <a:tailEnd/>
          </a:ln>
          <a:effectLst/>
        </p:spPr>
        <p:txBody>
          <a:bodyPr wrap="none">
            <a:spAutoFit/>
          </a:bodyPr>
          <a:lstStyle/>
          <a:p>
            <a:pPr algn="ctr" eaLnBrk="0" hangingPunct="0"/>
            <a:r>
              <a:rPr lang="el-GR" altLang="en-US" sz="2000">
                <a:solidFill>
                  <a:schemeClr val="bg1"/>
                </a:solidFill>
                <a:cs typeface="Arial" charset="0"/>
              </a:rPr>
              <a:t>Αδιαφοροποίητη</a:t>
            </a:r>
          </a:p>
          <a:p>
            <a:pPr algn="ctr" eaLnBrk="0" hangingPunct="0"/>
            <a:r>
              <a:rPr lang="el-GR" altLang="en-US" sz="2000">
                <a:solidFill>
                  <a:schemeClr val="bg1"/>
                </a:solidFill>
                <a:cs typeface="Arial" charset="0"/>
              </a:rPr>
              <a:t> γονάδα</a:t>
            </a:r>
            <a:endParaRPr lang="en-US" altLang="en-US" sz="2000">
              <a:solidFill>
                <a:schemeClr val="bg1"/>
              </a:solidFill>
              <a:cs typeface="Arial" charset="0"/>
            </a:endParaRPr>
          </a:p>
        </p:txBody>
      </p:sp>
      <p:sp>
        <p:nvSpPr>
          <p:cNvPr id="213003" name="Text Box 11"/>
          <p:cNvSpPr txBox="1">
            <a:spLocks noChangeArrowheads="1"/>
          </p:cNvSpPr>
          <p:nvPr/>
        </p:nvSpPr>
        <p:spPr bwMode="auto">
          <a:xfrm>
            <a:off x="5788378" y="4292600"/>
            <a:ext cx="1239442" cy="584775"/>
          </a:xfrm>
          <a:prstGeom prst="rect">
            <a:avLst/>
          </a:prstGeom>
          <a:noFill/>
          <a:ln w="9525">
            <a:noFill/>
            <a:miter lim="800000"/>
            <a:headEnd/>
            <a:tailEnd/>
          </a:ln>
          <a:effectLst/>
        </p:spPr>
        <p:txBody>
          <a:bodyPr wrap="none">
            <a:spAutoFit/>
          </a:bodyPr>
          <a:lstStyle/>
          <a:p>
            <a:pPr eaLnBrk="0" hangingPunct="0"/>
            <a:r>
              <a:rPr lang="el-GR" altLang="en-US" sz="3200">
                <a:cs typeface="Arial" charset="0"/>
              </a:rPr>
              <a:t>Όρχις</a:t>
            </a:r>
            <a:endParaRPr lang="en-US" altLang="en-US" sz="3200">
              <a:cs typeface="Arial" charset="0"/>
            </a:endParaRPr>
          </a:p>
        </p:txBody>
      </p:sp>
      <p:sp>
        <p:nvSpPr>
          <p:cNvPr id="213004" name="Text Box 12"/>
          <p:cNvSpPr txBox="1">
            <a:spLocks noChangeArrowheads="1"/>
          </p:cNvSpPr>
          <p:nvPr/>
        </p:nvSpPr>
        <p:spPr bwMode="auto">
          <a:xfrm>
            <a:off x="1016000" y="4289425"/>
            <a:ext cx="1606530" cy="584775"/>
          </a:xfrm>
          <a:prstGeom prst="rect">
            <a:avLst/>
          </a:prstGeom>
          <a:noFill/>
          <a:ln w="9525">
            <a:noFill/>
            <a:miter lim="800000"/>
            <a:headEnd/>
            <a:tailEnd/>
          </a:ln>
          <a:effectLst/>
        </p:spPr>
        <p:txBody>
          <a:bodyPr wrap="none">
            <a:spAutoFit/>
          </a:bodyPr>
          <a:lstStyle/>
          <a:p>
            <a:pPr eaLnBrk="0" hangingPunct="0"/>
            <a:r>
              <a:rPr lang="el-GR" altLang="en-US" sz="3200">
                <a:cs typeface="Arial" charset="0"/>
              </a:rPr>
              <a:t>Ωοθήκη</a:t>
            </a:r>
            <a:endParaRPr lang="en-US" altLang="en-US" sz="3200">
              <a:cs typeface="Arial" charset="0"/>
            </a:endParaRPr>
          </a:p>
        </p:txBody>
      </p:sp>
      <p:sp>
        <p:nvSpPr>
          <p:cNvPr id="213005" name="Text Box 13"/>
          <p:cNvSpPr txBox="1">
            <a:spLocks noChangeArrowheads="1"/>
          </p:cNvSpPr>
          <p:nvPr/>
        </p:nvSpPr>
        <p:spPr bwMode="auto">
          <a:xfrm>
            <a:off x="2980267" y="5867401"/>
            <a:ext cx="2860078" cy="584775"/>
          </a:xfrm>
          <a:prstGeom prst="rect">
            <a:avLst/>
          </a:prstGeom>
          <a:solidFill>
            <a:srgbClr val="8651FD"/>
          </a:solidFill>
          <a:ln w="9525">
            <a:solidFill>
              <a:schemeClr val="tx1"/>
            </a:solidFill>
            <a:miter lim="800000"/>
            <a:headEnd/>
            <a:tailEnd/>
          </a:ln>
          <a:effectLst/>
        </p:spPr>
        <p:txBody>
          <a:bodyPr wrap="none">
            <a:spAutoFit/>
          </a:bodyPr>
          <a:lstStyle/>
          <a:p>
            <a:pPr eaLnBrk="0" hangingPunct="0"/>
            <a:r>
              <a:rPr lang="el-GR" altLang="en-US" sz="3200">
                <a:solidFill>
                  <a:schemeClr val="bg1"/>
                </a:solidFill>
                <a:cs typeface="Arial" charset="0"/>
              </a:rPr>
              <a:t>Γοναδικό φύλο</a:t>
            </a:r>
            <a:endParaRPr lang="en-US" altLang="en-US" sz="3200">
              <a:solidFill>
                <a:schemeClr val="bg1"/>
              </a:solidFill>
              <a:cs typeface="Arial" charset="0"/>
            </a:endParaRPr>
          </a:p>
        </p:txBody>
      </p:sp>
      <p:sp>
        <p:nvSpPr>
          <p:cNvPr id="213006" name="Text Box 14"/>
          <p:cNvSpPr txBox="1">
            <a:spLocks noChangeArrowheads="1"/>
          </p:cNvSpPr>
          <p:nvPr/>
        </p:nvSpPr>
        <p:spPr bwMode="auto">
          <a:xfrm>
            <a:off x="6623756" y="15875"/>
            <a:ext cx="1014188" cy="584775"/>
          </a:xfrm>
          <a:prstGeom prst="rect">
            <a:avLst/>
          </a:prstGeom>
          <a:noFill/>
          <a:ln w="9525">
            <a:noFill/>
            <a:miter lim="800000"/>
            <a:headEnd/>
            <a:tailEnd/>
          </a:ln>
          <a:effectLst/>
        </p:spPr>
        <p:txBody>
          <a:bodyPr wrap="none">
            <a:spAutoFit/>
          </a:bodyPr>
          <a:lstStyle/>
          <a:p>
            <a:pPr eaLnBrk="0" hangingPunct="0"/>
            <a:r>
              <a:rPr lang="en-US" altLang="en-US" sz="3200" b="1">
                <a:solidFill>
                  <a:schemeClr val="bg1"/>
                </a:solidFill>
                <a:cs typeface="Arial" charset="0"/>
              </a:rPr>
              <a:t>SRY</a:t>
            </a:r>
            <a:endParaRPr lang="en-US" altLang="en-US" sz="3200">
              <a:solidFill>
                <a:schemeClr val="bg1"/>
              </a:solidFill>
              <a:cs typeface="Arial" charset="0"/>
            </a:endParaRPr>
          </a:p>
        </p:txBody>
      </p:sp>
      <p:sp>
        <p:nvSpPr>
          <p:cNvPr id="213007" name="Text Box 15"/>
          <p:cNvSpPr txBox="1">
            <a:spLocks noChangeArrowheads="1"/>
          </p:cNvSpPr>
          <p:nvPr/>
        </p:nvSpPr>
        <p:spPr bwMode="auto">
          <a:xfrm>
            <a:off x="6560256" y="765175"/>
            <a:ext cx="981359" cy="584775"/>
          </a:xfrm>
          <a:prstGeom prst="rect">
            <a:avLst/>
          </a:prstGeom>
          <a:noFill/>
          <a:ln w="9525">
            <a:noFill/>
            <a:miter lim="800000"/>
            <a:headEnd/>
            <a:tailEnd/>
          </a:ln>
          <a:effectLst/>
        </p:spPr>
        <p:txBody>
          <a:bodyPr wrap="none">
            <a:spAutoFit/>
          </a:bodyPr>
          <a:lstStyle/>
          <a:p>
            <a:pPr eaLnBrk="0" hangingPunct="0"/>
            <a:r>
              <a:rPr lang="en-US" altLang="en-US" sz="3200" b="1">
                <a:solidFill>
                  <a:schemeClr val="bg1"/>
                </a:solidFill>
                <a:cs typeface="Arial" charset="0"/>
              </a:rPr>
              <a:t>TDF</a:t>
            </a:r>
            <a:endParaRPr lang="en-US" altLang="en-US" sz="3200">
              <a:solidFill>
                <a:schemeClr val="bg1"/>
              </a:solidFill>
              <a:cs typeface="Arial" charset="0"/>
            </a:endParaRPr>
          </a:p>
        </p:txBody>
      </p:sp>
      <p:sp>
        <p:nvSpPr>
          <p:cNvPr id="213008" name="Line 16"/>
          <p:cNvSpPr>
            <a:spLocks noChangeShapeType="1"/>
          </p:cNvSpPr>
          <p:nvPr/>
        </p:nvSpPr>
        <p:spPr bwMode="auto">
          <a:xfrm flipH="1">
            <a:off x="5486400" y="1524000"/>
            <a:ext cx="1286933" cy="1066800"/>
          </a:xfrm>
          <a:prstGeom prst="line">
            <a:avLst/>
          </a:prstGeom>
          <a:noFill/>
          <a:ln w="38100">
            <a:solidFill>
              <a:srgbClr val="FF3300"/>
            </a:solidFill>
            <a:round/>
            <a:headEnd/>
            <a:tailEnd type="triangle" w="med" len="med"/>
          </a:ln>
          <a:effectLst/>
        </p:spPr>
        <p:txBody>
          <a:bodyPr wrap="none" anchor="ctr"/>
          <a:lstStyle/>
          <a:p>
            <a:endParaRPr lang="el-GR"/>
          </a:p>
        </p:txBody>
      </p:sp>
      <p:sp>
        <p:nvSpPr>
          <p:cNvPr id="213009" name="Text Box 17"/>
          <p:cNvSpPr txBox="1">
            <a:spLocks noChangeArrowheads="1"/>
          </p:cNvSpPr>
          <p:nvPr/>
        </p:nvSpPr>
        <p:spPr bwMode="auto">
          <a:xfrm>
            <a:off x="351367" y="1628775"/>
            <a:ext cx="1542987" cy="584775"/>
          </a:xfrm>
          <a:prstGeom prst="rect">
            <a:avLst/>
          </a:prstGeom>
          <a:noFill/>
          <a:ln w="9525">
            <a:noFill/>
            <a:miter lim="800000"/>
            <a:headEnd/>
            <a:tailEnd/>
          </a:ln>
          <a:effectLst/>
        </p:spPr>
        <p:txBody>
          <a:bodyPr wrap="none">
            <a:spAutoFit/>
          </a:bodyPr>
          <a:lstStyle/>
          <a:p>
            <a:pPr eaLnBrk="0" hangingPunct="0"/>
            <a:r>
              <a:rPr lang="en-US" altLang="en-US" sz="3200">
                <a:solidFill>
                  <a:srgbClr val="FF3300"/>
                </a:solidFill>
                <a:cs typeface="Arial" charset="0"/>
              </a:rPr>
              <a:t>no TDF</a:t>
            </a:r>
          </a:p>
        </p:txBody>
      </p:sp>
      <p:sp>
        <p:nvSpPr>
          <p:cNvPr id="213010" name="Text Box 18"/>
          <p:cNvSpPr txBox="1">
            <a:spLocks noChangeArrowheads="1"/>
          </p:cNvSpPr>
          <p:nvPr/>
        </p:nvSpPr>
        <p:spPr bwMode="auto">
          <a:xfrm>
            <a:off x="416279" y="765175"/>
            <a:ext cx="1591077" cy="584775"/>
          </a:xfrm>
          <a:prstGeom prst="rect">
            <a:avLst/>
          </a:prstGeom>
          <a:noFill/>
          <a:ln w="9525">
            <a:noFill/>
            <a:miter lim="800000"/>
            <a:headEnd/>
            <a:tailEnd/>
          </a:ln>
          <a:effectLst/>
        </p:spPr>
        <p:txBody>
          <a:bodyPr wrap="none">
            <a:spAutoFit/>
          </a:bodyPr>
          <a:lstStyle/>
          <a:p>
            <a:pPr eaLnBrk="0" hangingPunct="0"/>
            <a:r>
              <a:rPr lang="en-US" altLang="en-US" sz="3200">
                <a:solidFill>
                  <a:srgbClr val="FF3300"/>
                </a:solidFill>
                <a:cs typeface="Arial" charset="0"/>
              </a:rPr>
              <a:t>no SRY</a:t>
            </a:r>
          </a:p>
        </p:txBody>
      </p:sp>
      <p:sp>
        <p:nvSpPr>
          <p:cNvPr id="213011" name="Line 19"/>
          <p:cNvSpPr>
            <a:spLocks noChangeShapeType="1"/>
          </p:cNvSpPr>
          <p:nvPr/>
        </p:nvSpPr>
        <p:spPr bwMode="auto">
          <a:xfrm>
            <a:off x="7112000" y="533400"/>
            <a:ext cx="0" cy="381000"/>
          </a:xfrm>
          <a:prstGeom prst="line">
            <a:avLst/>
          </a:prstGeom>
          <a:noFill/>
          <a:ln w="9525">
            <a:solidFill>
              <a:srgbClr val="FF0000"/>
            </a:solidFill>
            <a:round/>
            <a:headEnd/>
            <a:tailEnd type="triangle" w="med" len="med"/>
          </a:ln>
          <a:effectLst/>
        </p:spPr>
        <p:txBody>
          <a:bodyPr wrap="none" anchor="ctr"/>
          <a:lstStyle/>
          <a:p>
            <a:endParaRPr lang="el-GR"/>
          </a:p>
        </p:txBody>
      </p:sp>
      <p:sp>
        <p:nvSpPr>
          <p:cNvPr id="213012" name="Rectangle 20"/>
          <p:cNvSpPr>
            <a:spLocks noChangeArrowheads="1"/>
          </p:cNvSpPr>
          <p:nvPr/>
        </p:nvSpPr>
        <p:spPr bwMode="auto">
          <a:xfrm>
            <a:off x="3296356" y="2565401"/>
            <a:ext cx="1535289" cy="576263"/>
          </a:xfrm>
          <a:prstGeom prst="rect">
            <a:avLst/>
          </a:prstGeom>
          <a:solidFill>
            <a:srgbClr val="CCFFCC"/>
          </a:solidFill>
          <a:ln w="9525">
            <a:solidFill>
              <a:schemeClr val="tx1"/>
            </a:solidFill>
            <a:miter lim="800000"/>
            <a:headEnd/>
            <a:tailEnd/>
          </a:ln>
          <a:effectLst/>
        </p:spPr>
        <p:txBody>
          <a:bodyPr wrap="none" anchor="ctr"/>
          <a:lstStyle/>
          <a:p>
            <a:pPr algn="ctr"/>
            <a:endParaRPr lang="en-US">
              <a:cs typeface="Arial" charset="0"/>
            </a:endParaRPr>
          </a:p>
          <a:p>
            <a:pPr algn="ctr"/>
            <a:r>
              <a:rPr lang="en-US" sz="2000" b="1">
                <a:cs typeface="Arial" charset="0"/>
              </a:rPr>
              <a:t>WT-1   SF1</a:t>
            </a:r>
          </a:p>
          <a:p>
            <a:pPr algn="ctr"/>
            <a:endParaRPr lang="el-GR" sz="2000" b="1">
              <a:cs typeface="Arial" charset="0"/>
            </a:endParaRPr>
          </a:p>
        </p:txBody>
      </p:sp>
      <p:sp>
        <p:nvSpPr>
          <p:cNvPr id="213013" name="Text Box 21"/>
          <p:cNvSpPr txBox="1">
            <a:spLocks noChangeArrowheads="1"/>
          </p:cNvSpPr>
          <p:nvPr/>
        </p:nvSpPr>
        <p:spPr bwMode="auto">
          <a:xfrm>
            <a:off x="3484034" y="3573463"/>
            <a:ext cx="1475532" cy="830997"/>
          </a:xfrm>
          <a:prstGeom prst="rect">
            <a:avLst/>
          </a:prstGeom>
          <a:solidFill>
            <a:schemeClr val="bg1"/>
          </a:solidFill>
          <a:ln w="9525">
            <a:solidFill>
              <a:srgbClr val="000066"/>
            </a:solidFill>
            <a:miter lim="800000"/>
            <a:headEnd/>
            <a:tailEnd/>
          </a:ln>
          <a:effectLst/>
        </p:spPr>
        <p:txBody>
          <a:bodyPr wrap="none">
            <a:spAutoFit/>
          </a:bodyPr>
          <a:lstStyle/>
          <a:p>
            <a:r>
              <a:rPr lang="el-GR" sz="2400">
                <a:cs typeface="Arial" charset="0"/>
              </a:rPr>
              <a:t>Γενετική</a:t>
            </a:r>
          </a:p>
          <a:p>
            <a:r>
              <a:rPr lang="el-GR" sz="2400">
                <a:cs typeface="Arial" charset="0"/>
              </a:rPr>
              <a:t>καταβολή</a:t>
            </a:r>
          </a:p>
        </p:txBody>
      </p:sp>
      <p:sp>
        <p:nvSpPr>
          <p:cNvPr id="213014" name="Text Box 22"/>
          <p:cNvSpPr txBox="1">
            <a:spLocks noChangeArrowheads="1"/>
          </p:cNvSpPr>
          <p:nvPr/>
        </p:nvSpPr>
        <p:spPr bwMode="auto">
          <a:xfrm>
            <a:off x="5023556" y="1628775"/>
            <a:ext cx="3285195" cy="400110"/>
          </a:xfrm>
          <a:prstGeom prst="rect">
            <a:avLst/>
          </a:prstGeom>
          <a:solidFill>
            <a:srgbClr val="CCFFCC"/>
          </a:solidFill>
          <a:ln w="9525">
            <a:solidFill>
              <a:schemeClr val="tx1"/>
            </a:solidFill>
            <a:miter lim="800000"/>
            <a:headEnd/>
            <a:tailEnd/>
          </a:ln>
          <a:effectLst/>
        </p:spPr>
        <p:txBody>
          <a:bodyPr wrap="none">
            <a:spAutoFit/>
          </a:bodyPr>
          <a:lstStyle/>
          <a:p>
            <a:r>
              <a:rPr lang="en-US" sz="2000" b="1">
                <a:solidFill>
                  <a:srgbClr val="FF0000"/>
                </a:solidFill>
                <a:cs typeface="Arial" charset="0"/>
              </a:rPr>
              <a:t>SRY     </a:t>
            </a:r>
            <a:r>
              <a:rPr lang="en-US" sz="2000" b="1">
                <a:solidFill>
                  <a:srgbClr val="FF3300"/>
                </a:solidFill>
                <a:cs typeface="Arial" charset="0"/>
              </a:rPr>
              <a:t>-</a:t>
            </a:r>
            <a:r>
              <a:rPr lang="en-US" sz="2000" b="1">
                <a:solidFill>
                  <a:srgbClr val="000066"/>
                </a:solidFill>
                <a:cs typeface="Arial" charset="0"/>
              </a:rPr>
              <a:t> DAX1</a:t>
            </a:r>
            <a:r>
              <a:rPr lang="en-US" sz="2000" b="1">
                <a:solidFill>
                  <a:srgbClr val="FF0000"/>
                </a:solidFill>
                <a:cs typeface="Arial" charset="0"/>
              </a:rPr>
              <a:t>      + </a:t>
            </a:r>
            <a:r>
              <a:rPr lang="en-US" sz="2000" b="1">
                <a:cs typeface="Arial" charset="0"/>
              </a:rPr>
              <a:t>SOX9</a:t>
            </a:r>
            <a:r>
              <a:rPr lang="en-US">
                <a:cs typeface="Arial" charset="0"/>
              </a:rPr>
              <a:t> </a:t>
            </a:r>
            <a:endParaRPr lang="el-GR">
              <a:cs typeface="Arial" charset="0"/>
            </a:endParaRPr>
          </a:p>
        </p:txBody>
      </p:sp>
      <p:sp>
        <p:nvSpPr>
          <p:cNvPr id="213015" name="WordArt 23"/>
          <p:cNvSpPr>
            <a:spLocks noChangeArrowheads="1" noChangeShapeType="1" noTextEdit="1"/>
          </p:cNvSpPr>
          <p:nvPr/>
        </p:nvSpPr>
        <p:spPr bwMode="auto">
          <a:xfrm>
            <a:off x="5088467" y="260350"/>
            <a:ext cx="1303867"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46,XY</a:t>
            </a:r>
            <a:endParaRPr lang="el-GR"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endParaRPr>
          </a:p>
        </p:txBody>
      </p:sp>
      <p:sp>
        <p:nvSpPr>
          <p:cNvPr id="213016" name="WordArt 24"/>
          <p:cNvSpPr>
            <a:spLocks noChangeArrowheads="1" noChangeShapeType="1" noTextEdit="1"/>
          </p:cNvSpPr>
          <p:nvPr/>
        </p:nvSpPr>
        <p:spPr bwMode="auto">
          <a:xfrm>
            <a:off x="1951567" y="404813"/>
            <a:ext cx="1024467" cy="47625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46,XX</a:t>
            </a:r>
            <a:endParaRPr lang="el-GR"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endParaRPr>
          </a:p>
        </p:txBody>
      </p:sp>
      <p:sp>
        <p:nvSpPr>
          <p:cNvPr id="213017" name="Text Box 25"/>
          <p:cNvSpPr txBox="1">
            <a:spLocks noChangeArrowheads="1"/>
          </p:cNvSpPr>
          <p:nvPr/>
        </p:nvSpPr>
        <p:spPr bwMode="auto">
          <a:xfrm>
            <a:off x="1055512" y="2349500"/>
            <a:ext cx="1513556" cy="400110"/>
          </a:xfrm>
          <a:prstGeom prst="rect">
            <a:avLst/>
          </a:prstGeom>
          <a:solidFill>
            <a:srgbClr val="CCFFCC"/>
          </a:solidFill>
          <a:ln w="9525">
            <a:solidFill>
              <a:schemeClr val="tx1"/>
            </a:solidFill>
            <a:miter lim="800000"/>
            <a:headEnd/>
            <a:tailEnd/>
          </a:ln>
          <a:effectLst/>
        </p:spPr>
        <p:txBody>
          <a:bodyPr wrap="none">
            <a:spAutoFit/>
          </a:bodyPr>
          <a:lstStyle/>
          <a:p>
            <a:r>
              <a:rPr lang="en-US" sz="2000" b="1">
                <a:cs typeface="Arial" charset="0"/>
              </a:rPr>
              <a:t> +  </a:t>
            </a:r>
            <a:r>
              <a:rPr lang="en-US" sz="2000" b="1">
                <a:solidFill>
                  <a:srgbClr val="FF0000"/>
                </a:solidFill>
                <a:cs typeface="Arial" charset="0"/>
              </a:rPr>
              <a:t>DAX 1   </a:t>
            </a:r>
            <a:endParaRPr lang="el-GR" sz="2000" b="1">
              <a:solidFill>
                <a:srgbClr val="FF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0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13011"/>
                                        </p:tgtEl>
                                        <p:attrNameLst>
                                          <p:attrName>style.visibility</p:attrName>
                                        </p:attrNameLst>
                                      </p:cBhvr>
                                      <p:to>
                                        <p:strVal val="visible"/>
                                      </p:to>
                                    </p:set>
                                    <p:animEffect transition="in" filter="wipe(up)">
                                      <p:cBhvr>
                                        <p:cTn id="11" dur="500"/>
                                        <p:tgtEl>
                                          <p:spTgt spid="213011"/>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130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3008"/>
                                        </p:tgtEl>
                                        <p:attrNameLst>
                                          <p:attrName>style.visibility</p:attrName>
                                        </p:attrNameLst>
                                      </p:cBhvr>
                                      <p:to>
                                        <p:strVal val="visible"/>
                                      </p:to>
                                    </p:set>
                                    <p:animEffect transition="in" filter="wipe(up)">
                                      <p:cBhvr>
                                        <p:cTn id="19" dur="500"/>
                                        <p:tgtEl>
                                          <p:spTgt spid="21300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1300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129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300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2129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3010"/>
                                        </p:tgtEl>
                                        <p:attrNameLst>
                                          <p:attrName>style.visibility</p:attrName>
                                        </p:attrNameLst>
                                      </p:cBhvr>
                                      <p:to>
                                        <p:strVal val="visible"/>
                                      </p:to>
                                    </p:set>
                                    <p:animEffect transition="in" filter="dissolve">
                                      <p:cBhvr>
                                        <p:cTn id="38" dur="500"/>
                                        <p:tgtEl>
                                          <p:spTgt spid="21301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13009"/>
                                        </p:tgtEl>
                                        <p:attrNameLst>
                                          <p:attrName>style.visibility</p:attrName>
                                        </p:attrNameLst>
                                      </p:cBhvr>
                                      <p:to>
                                        <p:strVal val="visible"/>
                                      </p:to>
                                    </p:set>
                                    <p:animEffect transition="in" filter="dissolve">
                                      <p:cBhvr>
                                        <p:cTn id="43" dur="500"/>
                                        <p:tgtEl>
                                          <p:spTgt spid="21300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213012"/>
                                        </p:tgtEl>
                                        <p:attrNameLst>
                                          <p:attrName>style.visibility</p:attrName>
                                        </p:attrNameLst>
                                      </p:cBhvr>
                                      <p:to>
                                        <p:strVal val="visible"/>
                                      </p:to>
                                    </p:set>
                                    <p:animEffect transition="in" filter="barn(inHorizontal)">
                                      <p:cBhvr>
                                        <p:cTn id="48" dur="500"/>
                                        <p:tgtEl>
                                          <p:spTgt spid="213012"/>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13014"/>
                                        </p:tgtEl>
                                        <p:attrNameLst>
                                          <p:attrName>style.visibility</p:attrName>
                                        </p:attrNameLst>
                                      </p:cBhvr>
                                      <p:to>
                                        <p:strVal val="visible"/>
                                      </p:to>
                                    </p:set>
                                    <p:animEffect transition="in" filter="dissolve">
                                      <p:cBhvr>
                                        <p:cTn id="53" dur="500"/>
                                        <p:tgtEl>
                                          <p:spTgt spid="2130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3017"/>
                                        </p:tgtEl>
                                        <p:attrNameLst>
                                          <p:attrName>style.visibility</p:attrName>
                                        </p:attrNameLst>
                                      </p:cBhvr>
                                      <p:to>
                                        <p:strVal val="visible"/>
                                      </p:to>
                                    </p:set>
                                    <p:animEffect transition="in" filter="fade">
                                      <p:cBhvr>
                                        <p:cTn id="58" dur="2000"/>
                                        <p:tgtEl>
                                          <p:spTgt spid="213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8" grpId="0" animBg="1"/>
      <p:bldP spid="212999" grpId="0" animBg="1"/>
      <p:bldP spid="213003" grpId="0" autoUpdateAnimBg="0"/>
      <p:bldP spid="213004" grpId="0" autoUpdateAnimBg="0"/>
      <p:bldP spid="213006" grpId="0" autoUpdateAnimBg="0"/>
      <p:bldP spid="213007" grpId="0" autoUpdateAnimBg="0"/>
      <p:bldP spid="213008" grpId="0" animBg="1"/>
      <p:bldP spid="213009" grpId="0" autoUpdateAnimBg="0"/>
      <p:bldP spid="213010" grpId="0" autoUpdateAnimBg="0"/>
      <p:bldP spid="213011" grpId="0" animBg="1"/>
      <p:bldP spid="213012" grpId="0" animBg="1"/>
      <p:bldP spid="213014" grpId="0" animBg="1"/>
      <p:bldP spid="2130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nvSpPr>
        <p:spPr bwMode="auto">
          <a:xfrm>
            <a:off x="2051050" y="115888"/>
            <a:ext cx="5329238" cy="641350"/>
          </a:xfrm>
          <a:prstGeom prst="rect">
            <a:avLst/>
          </a:prstGeom>
          <a:solidFill>
            <a:srgbClr val="6769CD"/>
          </a:solidFill>
          <a:ln w="9525">
            <a:noFill/>
            <a:miter lim="800000"/>
            <a:headEnd/>
            <a:tailEnd/>
          </a:ln>
          <a:effectLst/>
        </p:spPr>
        <p:txBody>
          <a:bodyPr>
            <a:spAutoFit/>
          </a:bodyPr>
          <a:lstStyle/>
          <a:p>
            <a:pPr>
              <a:spcBef>
                <a:spcPct val="50000"/>
              </a:spcBef>
            </a:pPr>
            <a:r>
              <a:rPr lang="el-GR" sz="3600">
                <a:solidFill>
                  <a:srgbClr val="FFFF00"/>
                </a:solidFill>
              </a:rPr>
              <a:t>Νευρογενής ανορεξία</a:t>
            </a:r>
            <a:r>
              <a:rPr lang="el-GR" sz="3200" b="1">
                <a:solidFill>
                  <a:srgbClr val="000066"/>
                </a:solidFill>
              </a:rPr>
              <a:t> </a:t>
            </a:r>
          </a:p>
        </p:txBody>
      </p:sp>
      <p:sp>
        <p:nvSpPr>
          <p:cNvPr id="45059" name="Text Box 6"/>
          <p:cNvSpPr txBox="1">
            <a:spLocks noChangeArrowheads="1"/>
          </p:cNvSpPr>
          <p:nvPr/>
        </p:nvSpPr>
        <p:spPr bwMode="auto">
          <a:xfrm>
            <a:off x="1258888" y="836613"/>
            <a:ext cx="6626225" cy="946150"/>
          </a:xfrm>
          <a:prstGeom prst="rect">
            <a:avLst/>
          </a:prstGeom>
          <a:solidFill>
            <a:srgbClr val="6769CD"/>
          </a:solidFill>
          <a:ln w="9525">
            <a:noFill/>
            <a:miter lim="800000"/>
            <a:headEnd/>
            <a:tailEnd/>
          </a:ln>
          <a:effectLst/>
        </p:spPr>
        <p:txBody>
          <a:bodyPr>
            <a:spAutoFit/>
          </a:bodyPr>
          <a:lstStyle/>
          <a:p>
            <a:pPr algn="just"/>
            <a:r>
              <a:rPr lang="el-GR" sz="2800">
                <a:solidFill>
                  <a:srgbClr val="FFFF00"/>
                </a:solidFill>
              </a:rPr>
              <a:t>Πρόκειται για ένα σύνθετο σύνδρομο </a:t>
            </a:r>
          </a:p>
          <a:p>
            <a:pPr algn="just"/>
            <a:r>
              <a:rPr lang="el-GR" sz="2800">
                <a:solidFill>
                  <a:srgbClr val="FFFF00"/>
                </a:solidFill>
              </a:rPr>
              <a:t>ψυχο-νευρο-ενδοκρινικής διαταραχής </a:t>
            </a:r>
          </a:p>
        </p:txBody>
      </p:sp>
      <p:pic>
        <p:nvPicPr>
          <p:cNvPr id="45060" name="Picture 7" descr="0726793"/>
          <p:cNvPicPr>
            <a:picLocks noChangeAspect="1" noChangeArrowheads="1"/>
          </p:cNvPicPr>
          <p:nvPr/>
        </p:nvPicPr>
        <p:blipFill>
          <a:blip r:embed="rId2"/>
          <a:srcRect/>
          <a:stretch>
            <a:fillRect/>
          </a:stretch>
        </p:blipFill>
        <p:spPr bwMode="auto">
          <a:xfrm>
            <a:off x="971550" y="1844675"/>
            <a:ext cx="4856163" cy="4873625"/>
          </a:xfrm>
          <a:prstGeom prst="rect">
            <a:avLst/>
          </a:prstGeom>
          <a:noFill/>
          <a:ln w="9525">
            <a:noFill/>
            <a:miter lim="800000"/>
            <a:headEnd/>
            <a:tailEnd/>
          </a:ln>
        </p:spPr>
      </p:pic>
      <p:pic>
        <p:nvPicPr>
          <p:cNvPr id="45061" name="Picture 8" descr="chainsawmyspace4sh"/>
          <p:cNvPicPr>
            <a:picLocks noChangeAspect="1" noChangeArrowheads="1"/>
          </p:cNvPicPr>
          <p:nvPr/>
        </p:nvPicPr>
        <p:blipFill>
          <a:blip r:embed="rId3"/>
          <a:srcRect/>
          <a:stretch>
            <a:fillRect/>
          </a:stretch>
        </p:blipFill>
        <p:spPr bwMode="auto">
          <a:xfrm>
            <a:off x="6011863" y="2420938"/>
            <a:ext cx="2987675" cy="281463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195513" y="260350"/>
            <a:ext cx="5329237" cy="641350"/>
          </a:xfrm>
          <a:prstGeom prst="rect">
            <a:avLst/>
          </a:prstGeom>
          <a:solidFill>
            <a:srgbClr val="6769CD"/>
          </a:solidFill>
          <a:ln w="9525">
            <a:noFill/>
            <a:miter lim="800000"/>
            <a:headEnd/>
            <a:tailEnd/>
          </a:ln>
          <a:effectLst/>
        </p:spPr>
        <p:txBody>
          <a:bodyPr>
            <a:spAutoFit/>
          </a:bodyPr>
          <a:lstStyle/>
          <a:p>
            <a:pPr>
              <a:spcBef>
                <a:spcPct val="50000"/>
              </a:spcBef>
            </a:pPr>
            <a:r>
              <a:rPr lang="el-GR" sz="3600" b="1">
                <a:solidFill>
                  <a:srgbClr val="FFFF00"/>
                </a:solidFill>
              </a:rPr>
              <a:t>Αμηνόρροια άσκησης</a:t>
            </a:r>
            <a:r>
              <a:rPr lang="el-GR" sz="3200">
                <a:solidFill>
                  <a:srgbClr val="000066"/>
                </a:solidFill>
              </a:rPr>
              <a:t> </a:t>
            </a:r>
          </a:p>
        </p:txBody>
      </p:sp>
      <p:sp>
        <p:nvSpPr>
          <p:cNvPr id="47107" name="Rectangle 3"/>
          <p:cNvSpPr>
            <a:spLocks noChangeArrowheads="1"/>
          </p:cNvSpPr>
          <p:nvPr/>
        </p:nvSpPr>
        <p:spPr bwMode="auto">
          <a:xfrm>
            <a:off x="317500" y="1066800"/>
            <a:ext cx="8118475" cy="822325"/>
          </a:xfrm>
          <a:prstGeom prst="rect">
            <a:avLst/>
          </a:prstGeom>
          <a:solidFill>
            <a:schemeClr val="bg1"/>
          </a:solidFill>
          <a:ln w="9525">
            <a:noFill/>
            <a:miter lim="800000"/>
            <a:headEnd/>
            <a:tailEnd/>
          </a:ln>
          <a:effectLst/>
        </p:spPr>
        <p:txBody>
          <a:bodyPr wrap="none" anchor="ctr">
            <a:spAutoFit/>
          </a:bodyPr>
          <a:lstStyle/>
          <a:p>
            <a:r>
              <a:rPr lang="en-US" sz="2400" b="1">
                <a:solidFill>
                  <a:schemeClr val="accent2"/>
                </a:solidFill>
                <a:ea typeface="Times New Roman" pitchFamily="18" charset="0"/>
                <a:cs typeface="Arial" pitchFamily="34" charset="0"/>
              </a:rPr>
              <a:t>H</a:t>
            </a:r>
            <a:r>
              <a:rPr lang="el-GR" sz="2400" b="1">
                <a:solidFill>
                  <a:schemeClr val="accent2"/>
                </a:solidFill>
                <a:ea typeface="Times New Roman" pitchFamily="18" charset="0"/>
                <a:cs typeface="Arial" pitchFamily="34" charset="0"/>
              </a:rPr>
              <a:t>λικία εμμηναρχής πρωταθλητριών Ρυθμικής Γυμανστικής </a:t>
            </a:r>
          </a:p>
          <a:p>
            <a:r>
              <a:rPr lang="el-GR" sz="2400" b="1">
                <a:solidFill>
                  <a:schemeClr val="accent2"/>
                </a:solidFill>
                <a:ea typeface="Times New Roman" pitchFamily="18" charset="0"/>
                <a:cs typeface="Arial" pitchFamily="34" charset="0"/>
              </a:rPr>
              <a:t>και των μητέρων και αδελφών τους.</a:t>
            </a:r>
            <a:endParaRPr lang="el-GR" sz="2400">
              <a:solidFill>
                <a:schemeClr val="accent2"/>
              </a:solidFill>
              <a:ea typeface="Times New Roman" pitchFamily="18" charset="0"/>
              <a:cs typeface="Arial" pitchFamily="34" charset="0"/>
            </a:endParaRPr>
          </a:p>
        </p:txBody>
      </p:sp>
      <p:graphicFrame>
        <p:nvGraphicFramePr>
          <p:cNvPr id="103428" name="Group 4"/>
          <p:cNvGraphicFramePr>
            <a:graphicFrameLocks noGrp="1"/>
          </p:cNvGraphicFramePr>
          <p:nvPr/>
        </p:nvGraphicFramePr>
        <p:xfrm>
          <a:off x="539750" y="4437063"/>
          <a:ext cx="8166100" cy="2103120"/>
        </p:xfrm>
        <a:graphic>
          <a:graphicData uri="http://schemas.openxmlformats.org/drawingml/2006/table">
            <a:tbl>
              <a:tblPr/>
              <a:tblGrid>
                <a:gridCol w="1697038"/>
                <a:gridCol w="1693862"/>
                <a:gridCol w="2447925"/>
                <a:gridCol w="2327275"/>
              </a:tblGrid>
              <a:tr h="274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smtClean="0">
                        <a:ln>
                          <a:noFill/>
                        </a:ln>
                        <a:solidFill>
                          <a:srgbClr val="000066"/>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Αθλήτριες</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Μητέρες αθλητριών</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Αδελφές αθλητριών</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E</a:t>
                      </a: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μμηναρχή</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14.3±1.5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13.7±1.5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13.7±1.5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0.008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66"/>
                          </a:solidFill>
                          <a:effectLst/>
                          <a:latin typeface="Arial" pitchFamily="34" charset="0"/>
                          <a:ea typeface="Times New Roman" pitchFamily="18" charset="0"/>
                          <a:cs typeface="Arial" pitchFamily="34" charset="0"/>
                        </a:rPr>
                        <a:t>0.05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CFFF"/>
                    </a:solidFill>
                  </a:tcPr>
                </a:tc>
              </a:tr>
            </a:tbl>
          </a:graphicData>
        </a:graphic>
      </p:graphicFrame>
      <p:sp>
        <p:nvSpPr>
          <p:cNvPr id="47130" name="Text Box 26"/>
          <p:cNvSpPr txBox="1">
            <a:spLocks noChangeArrowheads="1"/>
          </p:cNvSpPr>
          <p:nvPr/>
        </p:nvSpPr>
        <p:spPr bwMode="auto">
          <a:xfrm>
            <a:off x="609600" y="6381750"/>
            <a:ext cx="8534400" cy="396875"/>
          </a:xfrm>
          <a:prstGeom prst="rect">
            <a:avLst/>
          </a:prstGeom>
          <a:solidFill>
            <a:schemeClr val="bg1"/>
          </a:solidFill>
          <a:ln w="9525">
            <a:noFill/>
            <a:miter lim="800000"/>
            <a:headEnd/>
            <a:tailEnd/>
          </a:ln>
          <a:effectLst/>
        </p:spPr>
        <p:txBody>
          <a:bodyPr>
            <a:spAutoFit/>
          </a:bodyPr>
          <a:lstStyle/>
          <a:p>
            <a:pPr marL="342900" indent="-342900" algn="just">
              <a:spcBef>
                <a:spcPct val="50000"/>
              </a:spcBef>
            </a:pPr>
            <a:r>
              <a:rPr lang="en-US" sz="2000" b="1">
                <a:solidFill>
                  <a:schemeClr val="accent2"/>
                </a:solidFill>
              </a:rPr>
              <a:t>Georgopoulos N., et al, JClin Endocrinol Metab.</a:t>
            </a:r>
            <a:r>
              <a:rPr lang="en-US" sz="2000" b="1" i="1">
                <a:solidFill>
                  <a:schemeClr val="accent2"/>
                </a:solidFill>
              </a:rPr>
              <a:t> </a:t>
            </a:r>
            <a:r>
              <a:rPr lang="en-US" sz="2000" b="1">
                <a:solidFill>
                  <a:schemeClr val="accent2"/>
                </a:solidFill>
              </a:rPr>
              <a:t>86: 5159-5164, 2001</a:t>
            </a:r>
            <a:endParaRPr lang="el-GR" sz="2000" b="1">
              <a:solidFill>
                <a:schemeClr val="accent2"/>
              </a:solidFill>
            </a:endParaRPr>
          </a:p>
        </p:txBody>
      </p:sp>
      <p:pic>
        <p:nvPicPr>
          <p:cNvPr id="47131" name="Picture 27" descr="Rhythmic 8"/>
          <p:cNvPicPr>
            <a:picLocks noChangeAspect="1" noChangeArrowheads="1"/>
          </p:cNvPicPr>
          <p:nvPr/>
        </p:nvPicPr>
        <p:blipFill>
          <a:blip r:embed="rId2"/>
          <a:srcRect/>
          <a:stretch>
            <a:fillRect/>
          </a:stretch>
        </p:blipFill>
        <p:spPr bwMode="auto">
          <a:xfrm>
            <a:off x="381000" y="2286000"/>
            <a:ext cx="3276600" cy="1752600"/>
          </a:xfrm>
          <a:prstGeom prst="rect">
            <a:avLst/>
          </a:prstGeom>
          <a:noFill/>
          <a:ln w="9525">
            <a:noFill/>
            <a:miter lim="800000"/>
            <a:headEnd/>
            <a:tailEnd/>
          </a:ln>
        </p:spPr>
      </p:pic>
      <p:pic>
        <p:nvPicPr>
          <p:cNvPr id="47132" name="Picture 28" descr="Rhythmic 2"/>
          <p:cNvPicPr>
            <a:picLocks noChangeAspect="1" noChangeArrowheads="1"/>
          </p:cNvPicPr>
          <p:nvPr/>
        </p:nvPicPr>
        <p:blipFill>
          <a:blip r:embed="rId3"/>
          <a:srcRect/>
          <a:stretch>
            <a:fillRect/>
          </a:stretch>
        </p:blipFill>
        <p:spPr bwMode="auto">
          <a:xfrm>
            <a:off x="6781800" y="2209800"/>
            <a:ext cx="2057400" cy="1828800"/>
          </a:xfrm>
          <a:prstGeom prst="rect">
            <a:avLst/>
          </a:prstGeom>
          <a:noFill/>
          <a:ln w="9525">
            <a:noFill/>
            <a:miter lim="800000"/>
            <a:headEnd/>
            <a:tailEnd/>
          </a:ln>
        </p:spPr>
      </p:pic>
      <p:pic>
        <p:nvPicPr>
          <p:cNvPr id="47133" name="Picture 29" descr="Rhythmic 1"/>
          <p:cNvPicPr>
            <a:picLocks noChangeAspect="1" noChangeArrowheads="1"/>
          </p:cNvPicPr>
          <p:nvPr/>
        </p:nvPicPr>
        <p:blipFill>
          <a:blip r:embed="rId4"/>
          <a:srcRect/>
          <a:stretch>
            <a:fillRect/>
          </a:stretch>
        </p:blipFill>
        <p:spPr bwMode="auto">
          <a:xfrm>
            <a:off x="4191000" y="2209800"/>
            <a:ext cx="1828800" cy="193357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714348" y="0"/>
            <a:ext cx="7231939" cy="6430399"/>
          </a:xfrm>
          <a:prstGeom prst="rect">
            <a:avLst/>
          </a:prstGeom>
        </p:spPr>
      </p:pic>
      <p:sp>
        <p:nvSpPr>
          <p:cNvPr id="2" name="Title 1"/>
          <p:cNvSpPr>
            <a:spLocks noGrp="1"/>
          </p:cNvSpPr>
          <p:nvPr>
            <p:ph type="title"/>
          </p:nvPr>
        </p:nvSpPr>
        <p:spPr>
          <a:xfrm>
            <a:off x="571472" y="0"/>
            <a:ext cx="7886700" cy="857256"/>
          </a:xfrm>
        </p:spPr>
        <p:txBody>
          <a:bodyPr/>
          <a:lstStyle/>
          <a:p>
            <a:r>
              <a:rPr lang="el-GR" dirty="0" smtClean="0">
                <a:solidFill>
                  <a:schemeClr val="bg1"/>
                </a:solidFill>
              </a:rPr>
              <a:t>Θεραπευτική προσέγγιση</a:t>
            </a:r>
            <a:endParaRPr lang="en-US" dirty="0">
              <a:solidFill>
                <a:schemeClr val="bg1"/>
              </a:solidFill>
            </a:endParaRPr>
          </a:p>
        </p:txBody>
      </p:sp>
      <p:sp>
        <p:nvSpPr>
          <p:cNvPr id="7" name="TextBox 6"/>
          <p:cNvSpPr txBox="1"/>
          <p:nvPr/>
        </p:nvSpPr>
        <p:spPr>
          <a:xfrm>
            <a:off x="977529" y="1589087"/>
            <a:ext cx="1579278" cy="461665"/>
          </a:xfrm>
          <a:prstGeom prst="rect">
            <a:avLst/>
          </a:prstGeom>
          <a:solidFill>
            <a:schemeClr val="bg2"/>
          </a:solidFill>
        </p:spPr>
        <p:txBody>
          <a:bodyPr wrap="none" rtlCol="0">
            <a:spAutoFit/>
          </a:bodyPr>
          <a:lstStyle/>
          <a:p>
            <a:r>
              <a:rPr lang="el-GR" sz="2400" b="1" i="1" dirty="0" smtClean="0"/>
              <a:t>Ψυχίατρος</a:t>
            </a:r>
            <a:endParaRPr lang="el-GR" sz="2400" b="1" i="1" dirty="0"/>
          </a:p>
        </p:txBody>
      </p:sp>
      <p:sp>
        <p:nvSpPr>
          <p:cNvPr id="8" name="TextBox 7"/>
          <p:cNvSpPr txBox="1"/>
          <p:nvPr/>
        </p:nvSpPr>
        <p:spPr>
          <a:xfrm>
            <a:off x="4643438" y="1214422"/>
            <a:ext cx="2643206" cy="461665"/>
          </a:xfrm>
          <a:prstGeom prst="rect">
            <a:avLst/>
          </a:prstGeom>
          <a:solidFill>
            <a:schemeClr val="bg2"/>
          </a:solidFill>
        </p:spPr>
        <p:txBody>
          <a:bodyPr wrap="square" rtlCol="0">
            <a:spAutoFit/>
          </a:bodyPr>
          <a:lstStyle/>
          <a:p>
            <a:r>
              <a:rPr lang="el-GR" sz="2400" b="1" i="1" dirty="0" smtClean="0"/>
              <a:t>Ενδοκρινολόγος</a:t>
            </a:r>
            <a:endParaRPr lang="el-GR" sz="2400" b="1" i="1" dirty="0"/>
          </a:p>
        </p:txBody>
      </p:sp>
      <p:sp>
        <p:nvSpPr>
          <p:cNvPr id="9" name="TextBox 8"/>
          <p:cNvSpPr txBox="1"/>
          <p:nvPr/>
        </p:nvSpPr>
        <p:spPr>
          <a:xfrm>
            <a:off x="7211675" y="3868689"/>
            <a:ext cx="1617943" cy="461665"/>
          </a:xfrm>
          <a:prstGeom prst="rect">
            <a:avLst/>
          </a:prstGeom>
          <a:solidFill>
            <a:schemeClr val="bg2"/>
          </a:solidFill>
        </p:spPr>
        <p:txBody>
          <a:bodyPr wrap="none" rtlCol="0">
            <a:spAutoFit/>
          </a:bodyPr>
          <a:lstStyle/>
          <a:p>
            <a:r>
              <a:rPr lang="el-GR" sz="2400" b="1" i="1" dirty="0" smtClean="0"/>
              <a:t>Οικογένεια</a:t>
            </a:r>
            <a:endParaRPr lang="el-GR" sz="2400" b="1" i="1" dirty="0"/>
          </a:p>
        </p:txBody>
      </p:sp>
      <p:sp>
        <p:nvSpPr>
          <p:cNvPr id="10" name="TextBox 9"/>
          <p:cNvSpPr txBox="1"/>
          <p:nvPr/>
        </p:nvSpPr>
        <p:spPr>
          <a:xfrm>
            <a:off x="222852" y="5670145"/>
            <a:ext cx="1991694" cy="461665"/>
          </a:xfrm>
          <a:prstGeom prst="rect">
            <a:avLst/>
          </a:prstGeom>
          <a:solidFill>
            <a:schemeClr val="bg2"/>
          </a:solidFill>
        </p:spPr>
        <p:txBody>
          <a:bodyPr wrap="square" rtlCol="0">
            <a:spAutoFit/>
          </a:bodyPr>
          <a:lstStyle/>
          <a:p>
            <a:r>
              <a:rPr lang="el-GR" sz="2400" b="1" i="1" dirty="0" smtClean="0"/>
              <a:t>Διαιτολόγος</a:t>
            </a:r>
            <a:endParaRPr lang="el-GR" sz="2400" b="1" i="1" dirty="0"/>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7405831" y="642918"/>
            <a:ext cx="1738169" cy="3066309"/>
          </a:xfrm>
          <a:prstGeom prst="rect">
            <a:avLst/>
          </a:prstGeom>
        </p:spPr>
      </p:pic>
      <p:sp>
        <p:nvSpPr>
          <p:cNvPr id="12" name="TextBox 11"/>
          <p:cNvSpPr txBox="1"/>
          <p:nvPr/>
        </p:nvSpPr>
        <p:spPr>
          <a:xfrm>
            <a:off x="6083846" y="6063886"/>
            <a:ext cx="1845739" cy="461665"/>
          </a:xfrm>
          <a:prstGeom prst="rect">
            <a:avLst/>
          </a:prstGeom>
          <a:solidFill>
            <a:schemeClr val="bg2"/>
          </a:solidFill>
        </p:spPr>
        <p:txBody>
          <a:bodyPr wrap="square" rtlCol="0">
            <a:spAutoFit/>
          </a:bodyPr>
          <a:lstStyle/>
          <a:p>
            <a:r>
              <a:rPr lang="el-GR" sz="2400" b="1" i="1" dirty="0" smtClean="0"/>
              <a:t>Ψυχολόγος</a:t>
            </a:r>
            <a:endParaRPr lang="el-GR" sz="2400" b="1" i="1" dirty="0"/>
          </a:p>
        </p:txBody>
      </p:sp>
    </p:spTree>
    <p:extLst>
      <p:ext uri="{BB962C8B-B14F-4D97-AF65-F5344CB8AC3E}">
        <p14:creationId xmlns="" xmlns:p14="http://schemas.microsoft.com/office/powerpoint/2010/main" val="6561716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Oogenesis"/>
          <p:cNvPicPr>
            <a:picLocks noChangeAspect="1" noChangeArrowheads="1"/>
          </p:cNvPicPr>
          <p:nvPr/>
        </p:nvPicPr>
        <p:blipFill>
          <a:blip r:embed="rId2"/>
          <a:srcRect/>
          <a:stretch>
            <a:fillRect/>
          </a:stretch>
        </p:blipFill>
        <p:spPr bwMode="auto">
          <a:xfrm>
            <a:off x="250825" y="3068638"/>
            <a:ext cx="8675688" cy="3357562"/>
          </a:xfrm>
          <a:prstGeom prst="rect">
            <a:avLst/>
          </a:prstGeom>
          <a:noFill/>
          <a:ln w="9525">
            <a:solidFill>
              <a:srgbClr val="FFFF00"/>
            </a:solidFill>
            <a:miter lim="800000"/>
            <a:headEnd/>
            <a:tailEnd/>
          </a:ln>
        </p:spPr>
      </p:pic>
      <p:pic>
        <p:nvPicPr>
          <p:cNvPr id="49155" name="Picture 4" descr="8-2"/>
          <p:cNvPicPr>
            <a:picLocks noChangeAspect="1" noChangeArrowheads="1"/>
          </p:cNvPicPr>
          <p:nvPr/>
        </p:nvPicPr>
        <p:blipFill>
          <a:blip r:embed="rId3"/>
          <a:srcRect/>
          <a:stretch>
            <a:fillRect/>
          </a:stretch>
        </p:blipFill>
        <p:spPr bwMode="auto">
          <a:xfrm>
            <a:off x="323850" y="260350"/>
            <a:ext cx="8604250" cy="2592388"/>
          </a:xfrm>
          <a:prstGeom prst="rect">
            <a:avLst/>
          </a:prstGeom>
          <a:noFill/>
          <a:ln w="9525">
            <a:solidFill>
              <a:srgbClr val="FFFF00"/>
            </a:solid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rom ovulation to implantation"/>
          <p:cNvPicPr>
            <a:picLocks noChangeAspect="1" noChangeArrowheads="1"/>
          </p:cNvPicPr>
          <p:nvPr/>
        </p:nvPicPr>
        <p:blipFill>
          <a:blip r:embed="rId2"/>
          <a:srcRect/>
          <a:stretch>
            <a:fillRect/>
          </a:stretch>
        </p:blipFill>
        <p:spPr bwMode="auto">
          <a:xfrm>
            <a:off x="395288" y="1557338"/>
            <a:ext cx="8424862" cy="4729162"/>
          </a:xfrm>
          <a:prstGeom prst="rect">
            <a:avLst/>
          </a:prstGeom>
          <a:noFill/>
          <a:ln w="9525">
            <a:solidFill>
              <a:srgbClr val="FFFF00"/>
            </a:solidFill>
            <a:miter lim="800000"/>
            <a:headEnd/>
            <a:tailEnd/>
          </a:ln>
        </p:spPr>
      </p:pic>
      <p:sp>
        <p:nvSpPr>
          <p:cNvPr id="50179" name="Text Box 3"/>
          <p:cNvSpPr txBox="1">
            <a:spLocks noChangeArrowheads="1"/>
          </p:cNvSpPr>
          <p:nvPr/>
        </p:nvSpPr>
        <p:spPr bwMode="auto">
          <a:xfrm>
            <a:off x="250825" y="765175"/>
            <a:ext cx="8532813" cy="519113"/>
          </a:xfrm>
          <a:prstGeom prst="rect">
            <a:avLst/>
          </a:prstGeom>
          <a:solidFill>
            <a:schemeClr val="bg1"/>
          </a:solidFill>
          <a:ln w="9525">
            <a:noFill/>
            <a:miter lim="800000"/>
            <a:headEnd/>
            <a:tailEnd/>
          </a:ln>
          <a:effectLst/>
        </p:spPr>
        <p:txBody>
          <a:bodyPr>
            <a:spAutoFit/>
          </a:bodyPr>
          <a:lstStyle/>
          <a:p>
            <a:pPr eaLnBrk="0" hangingPunct="0">
              <a:spcBef>
                <a:spcPct val="50000"/>
              </a:spcBef>
            </a:pPr>
            <a:r>
              <a:rPr lang="el-GR" sz="2800">
                <a:solidFill>
                  <a:schemeClr val="accent2"/>
                </a:solidFill>
                <a:latin typeface="Arial Black" pitchFamily="34" charset="0"/>
              </a:rPr>
              <a:t>Από την ωοθυλακιορρηξία στην εμφύτευση</a:t>
            </a:r>
            <a:endParaRPr lang="el-GR" sz="2400">
              <a:solidFill>
                <a:schemeClr val="accent2"/>
              </a:solidFill>
              <a:latin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ormones in menstrual cycle"/>
          <p:cNvPicPr>
            <a:picLocks noChangeAspect="1" noChangeArrowheads="1"/>
          </p:cNvPicPr>
          <p:nvPr/>
        </p:nvPicPr>
        <p:blipFill>
          <a:blip r:embed="rId2"/>
          <a:srcRect/>
          <a:stretch>
            <a:fillRect/>
          </a:stretch>
        </p:blipFill>
        <p:spPr bwMode="auto">
          <a:xfrm>
            <a:off x="762000" y="685800"/>
            <a:ext cx="7570788" cy="4191000"/>
          </a:xfrm>
          <a:prstGeom prst="rect">
            <a:avLst/>
          </a:prstGeom>
          <a:noFill/>
          <a:ln w="9525">
            <a:solidFill>
              <a:srgbClr val="FF0000"/>
            </a:solidFill>
            <a:miter lim="800000"/>
            <a:headEnd/>
            <a:tailEnd/>
          </a:ln>
        </p:spPr>
      </p:pic>
      <p:sp>
        <p:nvSpPr>
          <p:cNvPr id="51203" name="Text Box 3"/>
          <p:cNvSpPr txBox="1">
            <a:spLocks noChangeArrowheads="1"/>
          </p:cNvSpPr>
          <p:nvPr/>
        </p:nvSpPr>
        <p:spPr bwMode="auto">
          <a:xfrm>
            <a:off x="457200" y="0"/>
            <a:ext cx="8274050" cy="579438"/>
          </a:xfrm>
          <a:prstGeom prst="rect">
            <a:avLst/>
          </a:prstGeom>
          <a:solidFill>
            <a:schemeClr val="bg1"/>
          </a:solidFill>
          <a:ln w="9525">
            <a:noFill/>
            <a:miter lim="800000"/>
            <a:headEnd/>
            <a:tailEnd/>
          </a:ln>
          <a:effectLst/>
        </p:spPr>
        <p:txBody>
          <a:bodyPr>
            <a:spAutoFit/>
          </a:bodyPr>
          <a:lstStyle/>
          <a:p>
            <a:pPr eaLnBrk="0" hangingPunct="0">
              <a:spcBef>
                <a:spcPct val="50000"/>
              </a:spcBef>
            </a:pPr>
            <a:r>
              <a:rPr lang="el-GR" sz="3200">
                <a:solidFill>
                  <a:schemeClr val="accent2"/>
                </a:solidFill>
                <a:latin typeface="Arial Black" pitchFamily="34" charset="0"/>
              </a:rPr>
              <a:t>Ορμόνες και εμμηνορυσιακός κύκλος</a:t>
            </a:r>
            <a:endParaRPr lang="el-GR" sz="3200">
              <a:solidFill>
                <a:schemeClr val="accent2"/>
              </a:solidFill>
              <a:latin typeface="Times New Roman" pitchFamily="18" charset="0"/>
            </a:endParaRPr>
          </a:p>
        </p:txBody>
      </p:sp>
      <p:pic>
        <p:nvPicPr>
          <p:cNvPr id="51204" name="Picture 5" descr="εκλειψη 1"/>
          <p:cNvPicPr>
            <a:picLocks noChangeAspect="1" noChangeArrowheads="1"/>
          </p:cNvPicPr>
          <p:nvPr/>
        </p:nvPicPr>
        <p:blipFill>
          <a:blip r:embed="rId3"/>
          <a:srcRect/>
          <a:stretch>
            <a:fillRect/>
          </a:stretch>
        </p:blipFill>
        <p:spPr bwMode="auto">
          <a:xfrm>
            <a:off x="4038600" y="4953000"/>
            <a:ext cx="1382713" cy="1905000"/>
          </a:xfrm>
          <a:prstGeom prst="rect">
            <a:avLst/>
          </a:prstGeom>
          <a:noFill/>
          <a:ln w="9525">
            <a:solidFill>
              <a:srgbClr val="FFFF00"/>
            </a:solidFill>
            <a:miter lim="800000"/>
            <a:headEnd/>
            <a:tailEnd/>
          </a:ln>
        </p:spPr>
      </p:pic>
      <p:pic>
        <p:nvPicPr>
          <p:cNvPr id="51205" name="Picture 6" descr="εκλειψη σεληνης"/>
          <p:cNvPicPr>
            <a:picLocks noChangeAspect="1" noChangeArrowheads="1"/>
          </p:cNvPicPr>
          <p:nvPr/>
        </p:nvPicPr>
        <p:blipFill>
          <a:blip r:embed="rId4"/>
          <a:srcRect/>
          <a:stretch>
            <a:fillRect/>
          </a:stretch>
        </p:blipFill>
        <p:spPr bwMode="auto">
          <a:xfrm>
            <a:off x="1143000" y="4953000"/>
            <a:ext cx="1620838" cy="1905000"/>
          </a:xfrm>
          <a:prstGeom prst="rect">
            <a:avLst/>
          </a:prstGeom>
          <a:noFill/>
          <a:ln w="9525">
            <a:solidFill>
              <a:srgbClr val="FFFF00"/>
            </a:solidFill>
            <a:miter lim="800000"/>
            <a:headEnd/>
            <a:tailEnd/>
          </a:ln>
        </p:spPr>
      </p:pic>
      <p:pic>
        <p:nvPicPr>
          <p:cNvPr id="51206" name="Picture 7" descr="έκλειψη 2"/>
          <p:cNvPicPr>
            <a:picLocks noChangeAspect="1" noChangeArrowheads="1"/>
          </p:cNvPicPr>
          <p:nvPr/>
        </p:nvPicPr>
        <p:blipFill>
          <a:blip r:embed="rId5"/>
          <a:srcRect/>
          <a:stretch>
            <a:fillRect/>
          </a:stretch>
        </p:blipFill>
        <p:spPr bwMode="auto">
          <a:xfrm>
            <a:off x="6553200" y="4953000"/>
            <a:ext cx="1301750" cy="1905000"/>
          </a:xfrm>
          <a:prstGeom prst="rect">
            <a:avLst/>
          </a:prstGeom>
          <a:noFill/>
          <a:ln w="9525">
            <a:solidFill>
              <a:srgbClr val="FFFF00"/>
            </a:solid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2555875" y="260350"/>
            <a:ext cx="3960813" cy="641350"/>
          </a:xfrm>
          <a:prstGeom prst="rect">
            <a:avLst/>
          </a:prstGeom>
          <a:solidFill>
            <a:schemeClr val="bg1"/>
          </a:solidFill>
          <a:ln w="9525">
            <a:noFill/>
            <a:miter lim="800000"/>
            <a:headEnd/>
            <a:tailEnd/>
          </a:ln>
          <a:effectLst/>
        </p:spPr>
        <p:txBody>
          <a:bodyPr>
            <a:spAutoFit/>
          </a:bodyPr>
          <a:lstStyle/>
          <a:p>
            <a:pPr eaLnBrk="0" hangingPunct="0">
              <a:spcBef>
                <a:spcPct val="50000"/>
              </a:spcBef>
            </a:pPr>
            <a:r>
              <a:rPr lang="el-GR" sz="3600">
                <a:solidFill>
                  <a:schemeClr val="accent2"/>
                </a:solidFill>
                <a:latin typeface="Arial Black" pitchFamily="34" charset="0"/>
              </a:rPr>
              <a:t>Γονιμοποίηση</a:t>
            </a:r>
            <a:endParaRPr lang="el-GR" sz="3600">
              <a:solidFill>
                <a:schemeClr val="accent2"/>
              </a:solidFill>
              <a:latin typeface="Times New Roman" pitchFamily="18" charset="0"/>
            </a:endParaRPr>
          </a:p>
        </p:txBody>
      </p:sp>
      <p:pic>
        <p:nvPicPr>
          <p:cNvPr id="52227" name="Picture 6" descr="Γονιμοποίηση"/>
          <p:cNvPicPr>
            <a:picLocks noChangeAspect="1" noChangeArrowheads="1"/>
          </p:cNvPicPr>
          <p:nvPr/>
        </p:nvPicPr>
        <p:blipFill>
          <a:blip r:embed="rId2"/>
          <a:srcRect/>
          <a:stretch>
            <a:fillRect/>
          </a:stretch>
        </p:blipFill>
        <p:spPr bwMode="auto">
          <a:xfrm>
            <a:off x="228600" y="1066800"/>
            <a:ext cx="4144963" cy="5434013"/>
          </a:xfrm>
          <a:prstGeom prst="rect">
            <a:avLst/>
          </a:prstGeom>
          <a:noFill/>
          <a:ln w="9525">
            <a:noFill/>
            <a:miter lim="800000"/>
            <a:headEnd/>
            <a:tailEnd/>
          </a:ln>
        </p:spPr>
      </p:pic>
      <p:pic>
        <p:nvPicPr>
          <p:cNvPr id="52228" name="Picture 7" descr="Fertlization"/>
          <p:cNvPicPr>
            <a:picLocks noChangeAspect="1" noChangeArrowheads="1"/>
          </p:cNvPicPr>
          <p:nvPr/>
        </p:nvPicPr>
        <p:blipFill>
          <a:blip r:embed="rId3"/>
          <a:srcRect/>
          <a:stretch>
            <a:fillRect/>
          </a:stretch>
        </p:blipFill>
        <p:spPr bwMode="auto">
          <a:xfrm>
            <a:off x="4876800" y="1066800"/>
            <a:ext cx="3860800" cy="5380038"/>
          </a:xfrm>
          <a:prstGeom prst="rect">
            <a:avLst/>
          </a:prstGeom>
          <a:noFill/>
          <a:ln w="9525">
            <a:solidFill>
              <a:srgbClr val="FFFF00"/>
            </a:solid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4953000" y="0"/>
            <a:ext cx="3960813" cy="641350"/>
          </a:xfrm>
          <a:prstGeom prst="rect">
            <a:avLst/>
          </a:prstGeom>
          <a:solidFill>
            <a:schemeClr val="bg1"/>
          </a:solidFill>
          <a:ln w="9525">
            <a:noFill/>
            <a:miter lim="800000"/>
            <a:headEnd/>
            <a:tailEnd/>
          </a:ln>
          <a:effectLst/>
        </p:spPr>
        <p:txBody>
          <a:bodyPr>
            <a:spAutoFit/>
          </a:bodyPr>
          <a:lstStyle/>
          <a:p>
            <a:pPr eaLnBrk="0" hangingPunct="0">
              <a:spcBef>
                <a:spcPct val="50000"/>
              </a:spcBef>
            </a:pPr>
            <a:r>
              <a:rPr lang="el-GR" sz="3600">
                <a:solidFill>
                  <a:schemeClr val="accent2"/>
                </a:solidFill>
                <a:latin typeface="Arial Black" pitchFamily="34" charset="0"/>
              </a:rPr>
              <a:t>Γονιμοποίηση</a:t>
            </a:r>
            <a:endParaRPr lang="el-GR" sz="3600">
              <a:solidFill>
                <a:schemeClr val="accent2"/>
              </a:solidFill>
              <a:latin typeface="Times New Roman" pitchFamily="18" charset="0"/>
            </a:endParaRPr>
          </a:p>
        </p:txBody>
      </p:sp>
      <p:pic>
        <p:nvPicPr>
          <p:cNvPr id="53251" name="Picture 4" descr="from oocyte to blastocyst"/>
          <p:cNvPicPr>
            <a:picLocks noChangeAspect="1" noChangeArrowheads="1"/>
          </p:cNvPicPr>
          <p:nvPr/>
        </p:nvPicPr>
        <p:blipFill>
          <a:blip r:embed="rId2"/>
          <a:srcRect/>
          <a:stretch>
            <a:fillRect/>
          </a:stretch>
        </p:blipFill>
        <p:spPr bwMode="auto">
          <a:xfrm>
            <a:off x="4824413" y="1066800"/>
            <a:ext cx="4319587" cy="5399088"/>
          </a:xfrm>
          <a:prstGeom prst="rect">
            <a:avLst/>
          </a:prstGeom>
          <a:noFill/>
          <a:ln w="9525">
            <a:solidFill>
              <a:srgbClr val="FFFF00"/>
            </a:solidFill>
            <a:miter lim="800000"/>
            <a:headEnd/>
            <a:tailEnd/>
          </a:ln>
        </p:spPr>
      </p:pic>
      <p:pic>
        <p:nvPicPr>
          <p:cNvPr id="53252" name="Picture 6" descr="Εμφύτευση"/>
          <p:cNvPicPr>
            <a:picLocks noChangeAspect="1" noChangeArrowheads="1"/>
          </p:cNvPicPr>
          <p:nvPr/>
        </p:nvPicPr>
        <p:blipFill>
          <a:blip r:embed="rId3"/>
          <a:srcRect/>
          <a:stretch>
            <a:fillRect/>
          </a:stretch>
        </p:blipFill>
        <p:spPr bwMode="auto">
          <a:xfrm>
            <a:off x="0" y="0"/>
            <a:ext cx="4648200" cy="68580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ttachment of blastocyst"/>
          <p:cNvPicPr>
            <a:picLocks noChangeAspect="1" noChangeArrowheads="1"/>
          </p:cNvPicPr>
          <p:nvPr/>
        </p:nvPicPr>
        <p:blipFill>
          <a:blip r:embed="rId2"/>
          <a:srcRect/>
          <a:stretch>
            <a:fillRect/>
          </a:stretch>
        </p:blipFill>
        <p:spPr bwMode="auto">
          <a:xfrm>
            <a:off x="539750" y="2924175"/>
            <a:ext cx="7924800" cy="3671888"/>
          </a:xfrm>
          <a:prstGeom prst="rect">
            <a:avLst/>
          </a:prstGeom>
          <a:noFill/>
          <a:ln w="9525">
            <a:solidFill>
              <a:srgbClr val="FFFF00"/>
            </a:solidFill>
            <a:miter lim="800000"/>
            <a:headEnd/>
            <a:tailEnd/>
          </a:ln>
        </p:spPr>
      </p:pic>
      <p:pic>
        <p:nvPicPr>
          <p:cNvPr id="54275" name="Picture 3" descr="Implantation (foto)"/>
          <p:cNvPicPr>
            <a:picLocks noChangeAspect="1" noChangeArrowheads="1"/>
          </p:cNvPicPr>
          <p:nvPr/>
        </p:nvPicPr>
        <p:blipFill>
          <a:blip r:embed="rId3"/>
          <a:srcRect/>
          <a:stretch>
            <a:fillRect/>
          </a:stretch>
        </p:blipFill>
        <p:spPr bwMode="auto">
          <a:xfrm>
            <a:off x="1763713" y="333375"/>
            <a:ext cx="5894387" cy="2520950"/>
          </a:xfrm>
          <a:prstGeom prst="rect">
            <a:avLst/>
          </a:prstGeom>
          <a:noFill/>
          <a:ln w="9525">
            <a:solidFill>
              <a:srgbClr val="FFFF00"/>
            </a:solid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Έμβρυο 5εβδ"/>
          <p:cNvPicPr>
            <a:picLocks noChangeAspect="1" noChangeArrowheads="1"/>
          </p:cNvPicPr>
          <p:nvPr/>
        </p:nvPicPr>
        <p:blipFill>
          <a:blip r:embed="rId2"/>
          <a:srcRect/>
          <a:stretch>
            <a:fillRect/>
          </a:stretch>
        </p:blipFill>
        <p:spPr bwMode="auto">
          <a:xfrm>
            <a:off x="304800" y="1295400"/>
            <a:ext cx="8382000" cy="4953000"/>
          </a:xfrm>
          <a:prstGeom prst="rect">
            <a:avLst/>
          </a:prstGeom>
          <a:noFill/>
          <a:ln w="9525">
            <a:noFill/>
            <a:miter lim="800000"/>
            <a:headEnd/>
            <a:tailEnd/>
          </a:ln>
        </p:spPr>
      </p:pic>
      <p:sp>
        <p:nvSpPr>
          <p:cNvPr id="55299" name="Text Box 4"/>
          <p:cNvSpPr txBox="1">
            <a:spLocks noChangeArrowheads="1"/>
          </p:cNvSpPr>
          <p:nvPr/>
        </p:nvSpPr>
        <p:spPr bwMode="auto">
          <a:xfrm>
            <a:off x="2057400" y="304800"/>
            <a:ext cx="5410200" cy="641350"/>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Έμβρυο 5 εβδομάδων</a:t>
            </a:r>
            <a:endParaRPr lang="en-GB" sz="3600" b="1">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p:cNvSpPr>
            <a:spLocks noChangeArrowheads="1"/>
          </p:cNvSpPr>
          <p:nvPr/>
        </p:nvSpPr>
        <p:spPr bwMode="auto">
          <a:xfrm>
            <a:off x="0" y="222250"/>
            <a:ext cx="8128000" cy="381000"/>
          </a:xfrm>
          <a:prstGeom prst="rect">
            <a:avLst/>
          </a:prstGeom>
          <a:noFill/>
          <a:ln w="9525">
            <a:noFill/>
            <a:miter lim="800000"/>
            <a:headEnd/>
            <a:tailEnd/>
          </a:ln>
          <a:effectLst/>
        </p:spPr>
        <p:txBody>
          <a:bodyPr anchor="ctr"/>
          <a:lstStyle/>
          <a:p>
            <a:pPr algn="ctr"/>
            <a:r>
              <a:rPr lang="el-GR" sz="3200" b="1">
                <a:solidFill>
                  <a:srgbClr val="FFFF00"/>
                </a:solidFill>
                <a:effectLst>
                  <a:outerShdw blurRad="38100" dist="38100" dir="2700000" algn="tl">
                    <a:srgbClr val="000000"/>
                  </a:outerShdw>
                </a:effectLst>
              </a:rPr>
              <a:t>ΑΔΙΑΦΟΡΟΠΟΙΗΤΕΣ ΔΟΜΕΣ</a:t>
            </a:r>
          </a:p>
        </p:txBody>
      </p:sp>
      <p:sp>
        <p:nvSpPr>
          <p:cNvPr id="221189" name="Rectangle 5"/>
          <p:cNvSpPr>
            <a:spLocks noChangeArrowheads="1"/>
          </p:cNvSpPr>
          <p:nvPr/>
        </p:nvSpPr>
        <p:spPr bwMode="auto">
          <a:xfrm>
            <a:off x="15523" y="1574800"/>
            <a:ext cx="4164188" cy="4114800"/>
          </a:xfrm>
          <a:prstGeom prst="rect">
            <a:avLst/>
          </a:prstGeom>
          <a:noFill/>
          <a:ln w="9525">
            <a:noFill/>
            <a:miter lim="800000"/>
            <a:headEnd/>
            <a:tailEnd/>
          </a:ln>
          <a:effectLst/>
        </p:spPr>
        <p:txBody>
          <a:bodyPr/>
          <a:lstStyle/>
          <a:p>
            <a:pPr marL="342900" indent="-342900">
              <a:lnSpc>
                <a:spcPct val="110000"/>
              </a:lnSpc>
              <a:spcBef>
                <a:spcPct val="20000"/>
              </a:spcBef>
              <a:buClr>
                <a:srgbClr val="FF3399"/>
              </a:buClr>
              <a:buFont typeface="Wingdings 2" pitchFamily="18" charset="2"/>
              <a:buChar char=""/>
            </a:pPr>
            <a:r>
              <a:rPr lang="el-GR" sz="2200" b="1">
                <a:solidFill>
                  <a:schemeClr val="bg1"/>
                </a:solidFill>
                <a:effectLst>
                  <a:outerShdw blurRad="38100" dist="38100" dir="2700000" algn="tl">
                    <a:srgbClr val="000000"/>
                  </a:outerShdw>
                </a:effectLst>
              </a:rPr>
              <a:t>Γοναδική καταβολή</a:t>
            </a:r>
            <a:r>
              <a:rPr lang="en-US" sz="2200" b="1">
                <a:solidFill>
                  <a:schemeClr val="bg1"/>
                </a:solidFill>
                <a:effectLst>
                  <a:outerShdw blurRad="38100" dist="38100" dir="2700000" algn="tl">
                    <a:srgbClr val="000000"/>
                  </a:outerShdw>
                </a:effectLst>
              </a:rPr>
              <a:t> (gonadal ridge)</a:t>
            </a:r>
            <a:endParaRPr lang="el-GR" sz="2200" b="1">
              <a:solidFill>
                <a:schemeClr val="bg1"/>
              </a:solidFill>
              <a:effectLst>
                <a:outerShdw blurRad="38100" dist="38100" dir="2700000" algn="tl">
                  <a:srgbClr val="000000"/>
                </a:outerShdw>
              </a:effectLst>
            </a:endParaRPr>
          </a:p>
          <a:p>
            <a:pPr marL="342900" indent="-342900">
              <a:lnSpc>
                <a:spcPct val="110000"/>
              </a:lnSpc>
              <a:spcBef>
                <a:spcPct val="20000"/>
              </a:spcBef>
              <a:buClr>
                <a:srgbClr val="FF3399"/>
              </a:buClr>
              <a:buFont typeface="Wingdings 2" pitchFamily="18" charset="2"/>
              <a:buChar char=""/>
            </a:pPr>
            <a:r>
              <a:rPr lang="el-GR" sz="2200" b="1">
                <a:solidFill>
                  <a:schemeClr val="bg1"/>
                </a:solidFill>
                <a:effectLst>
                  <a:outerShdw blurRad="38100" dist="38100" dir="2700000" algn="tl">
                    <a:srgbClr val="000000"/>
                  </a:outerShdw>
                </a:effectLst>
              </a:rPr>
              <a:t>Αρχέγονα γεννητικά κύτταρα</a:t>
            </a:r>
            <a:r>
              <a:rPr lang="en-US" sz="2200" b="1">
                <a:solidFill>
                  <a:schemeClr val="bg1"/>
                </a:solidFill>
                <a:effectLst>
                  <a:outerShdw blurRad="38100" dist="38100" dir="2700000" algn="tl">
                    <a:srgbClr val="000000"/>
                  </a:outerShdw>
                </a:effectLst>
              </a:rPr>
              <a:t> (germ cells)</a:t>
            </a:r>
            <a:endParaRPr lang="el-GR" sz="2200" b="1">
              <a:solidFill>
                <a:schemeClr val="bg1"/>
              </a:solidFill>
              <a:effectLst>
                <a:outerShdw blurRad="38100" dist="38100" dir="2700000" algn="tl">
                  <a:srgbClr val="000000"/>
                </a:outerShdw>
              </a:effectLst>
            </a:endParaRPr>
          </a:p>
          <a:p>
            <a:pPr marL="342900" indent="-342900">
              <a:lnSpc>
                <a:spcPct val="110000"/>
              </a:lnSpc>
              <a:spcBef>
                <a:spcPct val="20000"/>
              </a:spcBef>
              <a:buClr>
                <a:srgbClr val="FF3399"/>
              </a:buClr>
              <a:buFont typeface="Wingdings 2" pitchFamily="18" charset="2"/>
              <a:buChar char=""/>
            </a:pPr>
            <a:r>
              <a:rPr lang="el-GR" sz="2200" b="1">
                <a:solidFill>
                  <a:schemeClr val="bg1"/>
                </a:solidFill>
                <a:effectLst>
                  <a:outerShdw blurRad="38100" dist="38100" dir="2700000" algn="tl">
                    <a:srgbClr val="000000"/>
                  </a:outerShdw>
                </a:effectLst>
              </a:rPr>
              <a:t>Σύστημα εσωτερικών πόρων</a:t>
            </a:r>
            <a:r>
              <a:rPr lang="en-US" sz="2200" b="1">
                <a:solidFill>
                  <a:schemeClr val="bg1"/>
                </a:solidFill>
                <a:effectLst>
                  <a:outerShdw blurRad="38100" dist="38100" dir="2700000" algn="tl">
                    <a:srgbClr val="000000"/>
                  </a:outerShdw>
                </a:effectLst>
              </a:rPr>
              <a:t> (internal ducts)</a:t>
            </a:r>
            <a:endParaRPr lang="el-GR" sz="2200" b="1">
              <a:solidFill>
                <a:schemeClr val="bg1"/>
              </a:solidFill>
              <a:effectLst>
                <a:outerShdw blurRad="38100" dist="38100" dir="2700000" algn="tl">
                  <a:srgbClr val="000000"/>
                </a:outerShdw>
              </a:effectLst>
            </a:endParaRPr>
          </a:p>
          <a:p>
            <a:pPr marL="342900" indent="-342900">
              <a:lnSpc>
                <a:spcPct val="110000"/>
              </a:lnSpc>
              <a:spcBef>
                <a:spcPct val="20000"/>
              </a:spcBef>
              <a:buClr>
                <a:srgbClr val="FF3399"/>
              </a:buClr>
              <a:buFont typeface="Wingdings 2" pitchFamily="18" charset="2"/>
              <a:buNone/>
            </a:pPr>
            <a:r>
              <a:rPr lang="el-GR" sz="2200" b="1">
                <a:solidFill>
                  <a:schemeClr val="bg1"/>
                </a:solidFill>
                <a:effectLst>
                  <a:outerShdw blurRad="38100" dist="38100" dir="2700000" algn="tl">
                    <a:srgbClr val="000000"/>
                  </a:outerShdw>
                </a:effectLst>
              </a:rPr>
              <a:t>		- Πόροι του</a:t>
            </a:r>
            <a:r>
              <a:rPr lang="en-US" sz="2200" b="1">
                <a:solidFill>
                  <a:schemeClr val="bg1"/>
                </a:solidFill>
                <a:effectLst>
                  <a:outerShdw blurRad="38100" dist="38100" dir="2700000" algn="tl">
                    <a:srgbClr val="000000"/>
                  </a:outerShdw>
                </a:effectLst>
              </a:rPr>
              <a:t> Wolff</a:t>
            </a:r>
            <a:endParaRPr lang="el-GR" sz="2200" b="1">
              <a:solidFill>
                <a:schemeClr val="bg1"/>
              </a:solidFill>
              <a:effectLst>
                <a:outerShdw blurRad="38100" dist="38100" dir="2700000" algn="tl">
                  <a:srgbClr val="000000"/>
                </a:outerShdw>
              </a:effectLst>
            </a:endParaRPr>
          </a:p>
          <a:p>
            <a:pPr marL="342900" indent="-342900">
              <a:lnSpc>
                <a:spcPct val="110000"/>
              </a:lnSpc>
              <a:spcBef>
                <a:spcPct val="20000"/>
              </a:spcBef>
              <a:buClr>
                <a:srgbClr val="FF3399"/>
              </a:buClr>
              <a:buFont typeface="Wingdings 2" pitchFamily="18" charset="2"/>
              <a:buNone/>
            </a:pPr>
            <a:r>
              <a:rPr lang="el-GR" sz="2200" b="1">
                <a:solidFill>
                  <a:schemeClr val="bg1"/>
                </a:solidFill>
                <a:effectLst>
                  <a:outerShdw blurRad="38100" dist="38100" dir="2700000" algn="tl">
                    <a:srgbClr val="000000"/>
                  </a:outerShdw>
                </a:effectLst>
              </a:rPr>
              <a:t>		  ή μεσονεφρικοί</a:t>
            </a:r>
          </a:p>
          <a:p>
            <a:pPr marL="342900" indent="-342900">
              <a:lnSpc>
                <a:spcPct val="110000"/>
              </a:lnSpc>
              <a:spcBef>
                <a:spcPct val="20000"/>
              </a:spcBef>
              <a:buClr>
                <a:srgbClr val="FF3399"/>
              </a:buClr>
              <a:buFont typeface="Wingdings 2" pitchFamily="18" charset="2"/>
              <a:buNone/>
            </a:pPr>
            <a:r>
              <a:rPr lang="el-GR" sz="2200" b="1">
                <a:solidFill>
                  <a:schemeClr val="bg1"/>
                </a:solidFill>
                <a:effectLst>
                  <a:outerShdw blurRad="38100" dist="38100" dir="2700000" algn="tl">
                    <a:srgbClr val="000000"/>
                  </a:outerShdw>
                </a:effectLst>
              </a:rPr>
              <a:t>		- Πόροι του</a:t>
            </a:r>
            <a:r>
              <a:rPr lang="en-US" sz="2200" b="1">
                <a:solidFill>
                  <a:schemeClr val="bg1"/>
                </a:solidFill>
                <a:effectLst>
                  <a:outerShdw blurRad="38100" dist="38100" dir="2700000" algn="tl">
                    <a:srgbClr val="000000"/>
                  </a:outerShdw>
                </a:effectLst>
              </a:rPr>
              <a:t> Muller</a:t>
            </a:r>
            <a:endParaRPr lang="el-GR" sz="2200" b="1">
              <a:solidFill>
                <a:schemeClr val="bg1"/>
              </a:solidFill>
              <a:effectLst>
                <a:outerShdw blurRad="38100" dist="38100" dir="2700000" algn="tl">
                  <a:srgbClr val="000000"/>
                </a:outerShdw>
              </a:effectLst>
            </a:endParaRPr>
          </a:p>
          <a:p>
            <a:pPr marL="342900" indent="-342900">
              <a:lnSpc>
                <a:spcPct val="110000"/>
              </a:lnSpc>
              <a:spcBef>
                <a:spcPct val="20000"/>
              </a:spcBef>
              <a:buClr>
                <a:srgbClr val="FF3399"/>
              </a:buClr>
              <a:buFont typeface="Wingdings 2" pitchFamily="18" charset="2"/>
              <a:buNone/>
            </a:pPr>
            <a:r>
              <a:rPr lang="el-GR" sz="2200" b="1">
                <a:solidFill>
                  <a:schemeClr val="bg1"/>
                </a:solidFill>
                <a:effectLst>
                  <a:outerShdw blurRad="38100" dist="38100" dir="2700000" algn="tl">
                    <a:srgbClr val="000000"/>
                  </a:outerShdw>
                </a:effectLst>
              </a:rPr>
              <a:t>		   ή παραμεσονεφρικοί</a:t>
            </a:r>
          </a:p>
          <a:p>
            <a:pPr marL="342900" indent="-342900">
              <a:lnSpc>
                <a:spcPct val="110000"/>
              </a:lnSpc>
              <a:spcBef>
                <a:spcPct val="20000"/>
              </a:spcBef>
              <a:buClr>
                <a:srgbClr val="FF3399"/>
              </a:buClr>
              <a:buFont typeface="Wingdings 2" pitchFamily="18" charset="2"/>
              <a:buChar char=""/>
            </a:pPr>
            <a:r>
              <a:rPr lang="el-GR" sz="2200" b="1">
                <a:solidFill>
                  <a:schemeClr val="bg1"/>
                </a:solidFill>
                <a:effectLst>
                  <a:outerShdw blurRad="38100" dist="38100" dir="2700000" algn="tl">
                    <a:srgbClr val="000000"/>
                  </a:outerShdw>
                </a:effectLst>
              </a:rPr>
              <a:t>Τα έξω γεννητικά όργανα</a:t>
            </a:r>
            <a:r>
              <a:rPr lang="en-US" sz="2200" b="1">
                <a:solidFill>
                  <a:schemeClr val="bg1"/>
                </a:solidFill>
                <a:effectLst>
                  <a:outerShdw blurRad="38100" dist="38100" dir="2700000" algn="tl">
                    <a:srgbClr val="000000"/>
                  </a:outerShdw>
                </a:effectLst>
              </a:rPr>
              <a:t> (external genitation)</a:t>
            </a:r>
            <a:endParaRPr lang="el-GR" sz="2200" b="1">
              <a:solidFill>
                <a:schemeClr val="bg1"/>
              </a:solidFill>
              <a:effectLst>
                <a:outerShdw blurRad="38100" dist="38100" dir="2700000" algn="tl">
                  <a:srgbClr val="000000"/>
                </a:outerShdw>
              </a:effectLst>
            </a:endParaRPr>
          </a:p>
        </p:txBody>
      </p:sp>
      <p:sp>
        <p:nvSpPr>
          <p:cNvPr id="221190" name="Line 6"/>
          <p:cNvSpPr>
            <a:spLocks noChangeShapeType="1"/>
          </p:cNvSpPr>
          <p:nvPr/>
        </p:nvSpPr>
        <p:spPr bwMode="auto">
          <a:xfrm>
            <a:off x="0" y="727075"/>
            <a:ext cx="8128000" cy="0"/>
          </a:xfrm>
          <a:prstGeom prst="line">
            <a:avLst/>
          </a:prstGeom>
          <a:noFill/>
          <a:ln w="57150">
            <a:solidFill>
              <a:srgbClr val="FF3399"/>
            </a:solidFill>
            <a:round/>
            <a:headEnd/>
            <a:tailEnd/>
          </a:ln>
          <a:effectLst/>
        </p:spPr>
        <p:txBody>
          <a:bodyPr/>
          <a:lstStyle/>
          <a:p>
            <a:endParaRPr lang="el-GR"/>
          </a:p>
        </p:txBody>
      </p:sp>
      <p:sp>
        <p:nvSpPr>
          <p:cNvPr id="221191" name="Rectangle 7"/>
          <p:cNvSpPr>
            <a:spLocks noChangeArrowheads="1"/>
          </p:cNvSpPr>
          <p:nvPr/>
        </p:nvSpPr>
        <p:spPr bwMode="auto">
          <a:xfrm>
            <a:off x="0" y="976313"/>
            <a:ext cx="8128000" cy="381000"/>
          </a:xfrm>
          <a:prstGeom prst="rect">
            <a:avLst/>
          </a:prstGeom>
          <a:noFill/>
          <a:ln w="9525">
            <a:noFill/>
            <a:miter lim="800000"/>
            <a:headEnd/>
            <a:tailEnd/>
          </a:ln>
          <a:effectLst/>
        </p:spPr>
        <p:txBody>
          <a:bodyPr anchor="ctr"/>
          <a:lstStyle/>
          <a:p>
            <a:pPr algn="ctr"/>
            <a:r>
              <a:rPr lang="el-GR" sz="2800" b="1">
                <a:solidFill>
                  <a:srgbClr val="00FFCC"/>
                </a:solidFill>
                <a:effectLst>
                  <a:outerShdw blurRad="38100" dist="38100" dir="2700000" algn="tl">
                    <a:srgbClr val="000000"/>
                  </a:outerShdw>
                </a:effectLst>
              </a:rPr>
              <a:t>Όμοιες και αμφιδύναμες στα 46ΧΥ και 46ΧΧ έμβρυα</a:t>
            </a:r>
          </a:p>
        </p:txBody>
      </p:sp>
      <p:pic>
        <p:nvPicPr>
          <p:cNvPr id="221192" name="Picture 8" descr="3"/>
          <p:cNvPicPr>
            <a:picLocks noChangeAspect="1" noChangeArrowheads="1"/>
          </p:cNvPicPr>
          <p:nvPr/>
        </p:nvPicPr>
        <p:blipFill>
          <a:blip r:embed="rId2" cstate="print"/>
          <a:srcRect l="1035" r="41815"/>
          <a:stretch>
            <a:fillRect/>
          </a:stretch>
        </p:blipFill>
        <p:spPr bwMode="auto">
          <a:xfrm>
            <a:off x="4106334" y="2247900"/>
            <a:ext cx="3937000" cy="347503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304800" y="304800"/>
            <a:ext cx="3962400" cy="641350"/>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Έμβρυο 4 μηνών</a:t>
            </a:r>
            <a:endParaRPr lang="en-GB" sz="3600" b="1">
              <a:solidFill>
                <a:schemeClr val="bg1"/>
              </a:solidFill>
            </a:endParaRPr>
          </a:p>
        </p:txBody>
      </p:sp>
      <p:pic>
        <p:nvPicPr>
          <p:cNvPr id="57347" name="Picture 4" descr="Έμβρυο 4 μηνών"/>
          <p:cNvPicPr>
            <a:picLocks noChangeAspect="1" noChangeArrowheads="1"/>
          </p:cNvPicPr>
          <p:nvPr/>
        </p:nvPicPr>
        <p:blipFill>
          <a:blip r:embed="rId2"/>
          <a:srcRect/>
          <a:stretch>
            <a:fillRect/>
          </a:stretch>
        </p:blipFill>
        <p:spPr bwMode="auto">
          <a:xfrm>
            <a:off x="304800" y="1447800"/>
            <a:ext cx="4191000" cy="5029200"/>
          </a:xfrm>
          <a:prstGeom prst="rect">
            <a:avLst/>
          </a:prstGeom>
          <a:noFill/>
          <a:ln w="9525">
            <a:noFill/>
            <a:miter lim="800000"/>
            <a:headEnd/>
            <a:tailEnd/>
          </a:ln>
        </p:spPr>
      </p:pic>
      <p:sp>
        <p:nvSpPr>
          <p:cNvPr id="57348" name="Text Box 5"/>
          <p:cNvSpPr txBox="1">
            <a:spLocks noChangeArrowheads="1"/>
          </p:cNvSpPr>
          <p:nvPr/>
        </p:nvSpPr>
        <p:spPr bwMode="auto">
          <a:xfrm>
            <a:off x="4800600" y="304800"/>
            <a:ext cx="3962400" cy="641350"/>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Έμβρυο 6 μηνών</a:t>
            </a:r>
            <a:endParaRPr lang="en-GB" sz="3600" b="1">
              <a:solidFill>
                <a:schemeClr val="bg1"/>
              </a:solidFill>
            </a:endParaRPr>
          </a:p>
        </p:txBody>
      </p:sp>
      <p:pic>
        <p:nvPicPr>
          <p:cNvPr id="57349" name="Picture 6" descr="Έμβρυο 6 μηνών"/>
          <p:cNvPicPr>
            <a:picLocks noChangeAspect="1" noChangeArrowheads="1"/>
          </p:cNvPicPr>
          <p:nvPr/>
        </p:nvPicPr>
        <p:blipFill>
          <a:blip r:embed="rId3"/>
          <a:srcRect/>
          <a:stretch>
            <a:fillRect/>
          </a:stretch>
        </p:blipFill>
        <p:spPr bwMode="auto">
          <a:xfrm>
            <a:off x="4724400" y="1447800"/>
            <a:ext cx="4191000" cy="50292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04800" y="304800"/>
            <a:ext cx="3962400" cy="641350"/>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Έμβρυο 8 μηνών</a:t>
            </a:r>
            <a:endParaRPr lang="en-GB" sz="3600" b="1">
              <a:solidFill>
                <a:schemeClr val="bg1"/>
              </a:solidFill>
            </a:endParaRPr>
          </a:p>
        </p:txBody>
      </p:sp>
      <p:sp>
        <p:nvSpPr>
          <p:cNvPr id="58371" name="Text Box 4"/>
          <p:cNvSpPr txBox="1">
            <a:spLocks noChangeArrowheads="1"/>
          </p:cNvSpPr>
          <p:nvPr/>
        </p:nvSpPr>
        <p:spPr bwMode="auto">
          <a:xfrm>
            <a:off x="4800600" y="304800"/>
            <a:ext cx="3962400" cy="641350"/>
          </a:xfrm>
          <a:prstGeom prst="rect">
            <a:avLst/>
          </a:prstGeom>
          <a:solidFill>
            <a:srgbClr val="776FDF"/>
          </a:solidFill>
          <a:ln w="9525">
            <a:noFill/>
            <a:miter lim="800000"/>
            <a:headEnd/>
            <a:tailEnd/>
          </a:ln>
          <a:effectLst/>
        </p:spPr>
        <p:txBody>
          <a:bodyPr>
            <a:spAutoFit/>
          </a:bodyPr>
          <a:lstStyle/>
          <a:p>
            <a:pPr>
              <a:spcBef>
                <a:spcPct val="50000"/>
              </a:spcBef>
            </a:pPr>
            <a:r>
              <a:rPr lang="el-GR" sz="3600" b="1">
                <a:solidFill>
                  <a:schemeClr val="bg1"/>
                </a:solidFill>
              </a:rPr>
              <a:t>Έμβρυο 9 μηνών</a:t>
            </a:r>
            <a:endParaRPr lang="en-GB" sz="3600" b="1">
              <a:solidFill>
                <a:schemeClr val="bg1"/>
              </a:solidFill>
            </a:endParaRPr>
          </a:p>
        </p:txBody>
      </p:sp>
      <p:pic>
        <p:nvPicPr>
          <p:cNvPr id="58372" name="Picture 6" descr="Έμβρυο 8 μηνών"/>
          <p:cNvPicPr>
            <a:picLocks noChangeAspect="1" noChangeArrowheads="1"/>
          </p:cNvPicPr>
          <p:nvPr/>
        </p:nvPicPr>
        <p:blipFill>
          <a:blip r:embed="rId2"/>
          <a:srcRect/>
          <a:stretch>
            <a:fillRect/>
          </a:stretch>
        </p:blipFill>
        <p:spPr bwMode="auto">
          <a:xfrm>
            <a:off x="228600" y="1143000"/>
            <a:ext cx="4191000" cy="5334000"/>
          </a:xfrm>
          <a:prstGeom prst="rect">
            <a:avLst/>
          </a:prstGeom>
          <a:noFill/>
          <a:ln w="9525">
            <a:noFill/>
            <a:miter lim="800000"/>
            <a:headEnd/>
            <a:tailEnd/>
          </a:ln>
        </p:spPr>
      </p:pic>
      <p:pic>
        <p:nvPicPr>
          <p:cNvPr id="58373" name="Picture 7" descr="Έμβρυο 9 μηνών"/>
          <p:cNvPicPr>
            <a:picLocks noChangeAspect="1" noChangeArrowheads="1"/>
          </p:cNvPicPr>
          <p:nvPr/>
        </p:nvPicPr>
        <p:blipFill>
          <a:blip r:embed="rId3"/>
          <a:srcRect/>
          <a:stretch>
            <a:fillRect/>
          </a:stretch>
        </p:blipFill>
        <p:spPr bwMode="auto">
          <a:xfrm>
            <a:off x="4572000" y="1143000"/>
            <a:ext cx="4572000" cy="53340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ormones in pregnancy"/>
          <p:cNvPicPr>
            <a:picLocks noChangeAspect="1" noChangeArrowheads="1"/>
          </p:cNvPicPr>
          <p:nvPr/>
        </p:nvPicPr>
        <p:blipFill>
          <a:blip r:embed="rId2"/>
          <a:srcRect/>
          <a:stretch>
            <a:fillRect/>
          </a:stretch>
        </p:blipFill>
        <p:spPr bwMode="auto">
          <a:xfrm>
            <a:off x="611188" y="1268413"/>
            <a:ext cx="7993062" cy="5284787"/>
          </a:xfrm>
          <a:prstGeom prst="rect">
            <a:avLst/>
          </a:prstGeom>
          <a:noFill/>
          <a:ln w="9525">
            <a:solidFill>
              <a:srgbClr val="FFFF00"/>
            </a:solidFill>
            <a:miter lim="800000"/>
            <a:headEnd/>
            <a:tailEnd/>
          </a:ln>
        </p:spPr>
      </p:pic>
      <p:sp>
        <p:nvSpPr>
          <p:cNvPr id="59395" name="Text Box 3"/>
          <p:cNvSpPr txBox="1">
            <a:spLocks noChangeArrowheads="1"/>
          </p:cNvSpPr>
          <p:nvPr/>
        </p:nvSpPr>
        <p:spPr bwMode="auto">
          <a:xfrm>
            <a:off x="1476375" y="333375"/>
            <a:ext cx="6435725" cy="641350"/>
          </a:xfrm>
          <a:prstGeom prst="rect">
            <a:avLst/>
          </a:prstGeom>
          <a:solidFill>
            <a:schemeClr val="bg1"/>
          </a:solidFill>
          <a:ln w="9525">
            <a:noFill/>
            <a:miter lim="800000"/>
            <a:headEnd/>
            <a:tailEnd/>
          </a:ln>
          <a:effectLst/>
        </p:spPr>
        <p:txBody>
          <a:bodyPr>
            <a:spAutoFit/>
          </a:bodyPr>
          <a:lstStyle/>
          <a:p>
            <a:pPr eaLnBrk="0" hangingPunct="0">
              <a:spcBef>
                <a:spcPct val="50000"/>
              </a:spcBef>
            </a:pPr>
            <a:r>
              <a:rPr lang="el-GR" sz="3600">
                <a:solidFill>
                  <a:schemeClr val="accent2"/>
                </a:solidFill>
                <a:latin typeface="Arial Black" pitchFamily="34" charset="0"/>
              </a:rPr>
              <a:t>Ορμόνες και εγκυμοσύνη</a:t>
            </a:r>
            <a:endParaRPr lang="el-GR" sz="3600">
              <a:solidFill>
                <a:schemeClr val="accent2"/>
              </a:solidFill>
              <a:latin typeface="Times New Roman" pitchFamily="18" charset="0"/>
            </a:endParaRPr>
          </a:p>
        </p:txBody>
      </p:sp>
      <p:pic>
        <p:nvPicPr>
          <p:cNvPr id="59396" name="Picture 5" descr="Κύηση 1JPG"/>
          <p:cNvPicPr>
            <a:picLocks noChangeAspect="1" noChangeArrowheads="1"/>
          </p:cNvPicPr>
          <p:nvPr/>
        </p:nvPicPr>
        <p:blipFill>
          <a:blip r:embed="rId3"/>
          <a:srcRect/>
          <a:stretch>
            <a:fillRect/>
          </a:stretch>
        </p:blipFill>
        <p:spPr bwMode="auto">
          <a:xfrm>
            <a:off x="0" y="0"/>
            <a:ext cx="1211263" cy="2708275"/>
          </a:xfrm>
          <a:prstGeom prst="rect">
            <a:avLst/>
          </a:prstGeom>
          <a:noFill/>
          <a:ln w="9525">
            <a:noFill/>
            <a:miter lim="800000"/>
            <a:headEnd/>
            <a:tailEnd/>
          </a:ln>
        </p:spPr>
      </p:pic>
      <p:pic>
        <p:nvPicPr>
          <p:cNvPr id="59397" name="Picture 6" descr="Κύηση 2JPG"/>
          <p:cNvPicPr>
            <a:picLocks noChangeAspect="1" noChangeArrowheads="1"/>
          </p:cNvPicPr>
          <p:nvPr/>
        </p:nvPicPr>
        <p:blipFill>
          <a:blip r:embed="rId4"/>
          <a:srcRect/>
          <a:stretch>
            <a:fillRect/>
          </a:stretch>
        </p:blipFill>
        <p:spPr bwMode="auto">
          <a:xfrm>
            <a:off x="7924800" y="0"/>
            <a:ext cx="1219200" cy="26193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ΘηλασμόςJPG"/>
          <p:cNvPicPr>
            <a:picLocks noChangeAspect="1" noChangeArrowheads="1"/>
          </p:cNvPicPr>
          <p:nvPr/>
        </p:nvPicPr>
        <p:blipFill>
          <a:blip r:embed="rId2"/>
          <a:srcRect/>
          <a:stretch>
            <a:fillRect/>
          </a:stretch>
        </p:blipFill>
        <p:spPr bwMode="auto">
          <a:xfrm>
            <a:off x="323850" y="620713"/>
            <a:ext cx="8535988" cy="5815012"/>
          </a:xfrm>
          <a:prstGeom prst="rect">
            <a:avLst/>
          </a:prstGeom>
          <a:noFill/>
          <a:ln w="9525">
            <a:solidFill>
              <a:srgbClr val="FFFF00"/>
            </a:solid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12"/>
          <p:cNvGraphicFramePr>
            <a:graphicFrameLocks noChangeAspect="1"/>
          </p:cNvGraphicFramePr>
          <p:nvPr/>
        </p:nvGraphicFramePr>
        <p:xfrm>
          <a:off x="179388" y="981075"/>
          <a:ext cx="8569325" cy="5029200"/>
        </p:xfrm>
        <a:graphic>
          <a:graphicData uri="http://schemas.openxmlformats.org/presentationml/2006/ole">
            <p:oleObj spid="_x0000_s62466" name="Γράφημα" r:id="rId3" imgW="7829460" imgH="4591140" progId="MSGraph.Chart.8">
              <p:embed followColorScheme="full"/>
            </p:oleObj>
          </a:graphicData>
        </a:graphic>
      </p:graphicFrame>
      <p:sp>
        <p:nvSpPr>
          <p:cNvPr id="62467" name="Text Box 13"/>
          <p:cNvSpPr txBox="1">
            <a:spLocks noChangeArrowheads="1"/>
          </p:cNvSpPr>
          <p:nvPr/>
        </p:nvSpPr>
        <p:spPr bwMode="auto">
          <a:xfrm>
            <a:off x="1187450" y="333375"/>
            <a:ext cx="6408738" cy="579438"/>
          </a:xfrm>
          <a:prstGeom prst="rect">
            <a:avLst/>
          </a:prstGeom>
          <a:solidFill>
            <a:srgbClr val="666699"/>
          </a:solidFill>
          <a:ln w="9525">
            <a:noFill/>
            <a:miter lim="800000"/>
            <a:headEnd/>
            <a:tailEnd/>
          </a:ln>
          <a:effectLst/>
        </p:spPr>
        <p:txBody>
          <a:bodyPr>
            <a:spAutoFit/>
          </a:bodyPr>
          <a:lstStyle/>
          <a:p>
            <a:pPr>
              <a:spcBef>
                <a:spcPct val="50000"/>
              </a:spcBef>
            </a:pPr>
            <a:r>
              <a:rPr lang="el-GR" sz="3200">
                <a:solidFill>
                  <a:srgbClr val="FFFF00"/>
                </a:solidFill>
                <a:cs typeface="Arial" pitchFamily="34" charset="0"/>
              </a:rPr>
              <a:t>Αίτια υπογονιμότητας στη γυναίκα</a:t>
            </a:r>
          </a:p>
        </p:txBody>
      </p:sp>
      <p:sp>
        <p:nvSpPr>
          <p:cNvPr id="62468" name="Text Box 14"/>
          <p:cNvSpPr txBox="1">
            <a:spLocks noChangeArrowheads="1"/>
          </p:cNvSpPr>
          <p:nvPr/>
        </p:nvSpPr>
        <p:spPr bwMode="auto">
          <a:xfrm>
            <a:off x="1116013" y="6237288"/>
            <a:ext cx="7559675" cy="396875"/>
          </a:xfrm>
          <a:prstGeom prst="rect">
            <a:avLst/>
          </a:prstGeom>
          <a:solidFill>
            <a:srgbClr val="666699"/>
          </a:solidFill>
          <a:ln w="9525">
            <a:noFill/>
            <a:miter lim="800000"/>
            <a:headEnd/>
            <a:tailEnd/>
          </a:ln>
          <a:effectLst/>
        </p:spPr>
        <p:txBody>
          <a:bodyPr>
            <a:spAutoFit/>
          </a:bodyPr>
          <a:lstStyle/>
          <a:p>
            <a:pPr>
              <a:spcBef>
                <a:spcPct val="50000"/>
              </a:spcBef>
            </a:pPr>
            <a:r>
              <a:rPr lang="en-US" sz="2000">
                <a:solidFill>
                  <a:srgbClr val="FFFF00"/>
                </a:solidFill>
                <a:cs typeface="Arial" pitchFamily="34" charset="0"/>
              </a:rPr>
              <a:t>Leon Speroff, Clinical Gynecologic Endocrinology and Infertility</a:t>
            </a:r>
            <a:endParaRPr lang="el-GR" sz="2000">
              <a:solidFill>
                <a:srgbClr val="FFFF00"/>
              </a:solidFill>
              <a:cs typeface="Arial" pitchFamily="34" charset="0"/>
            </a:endParaRPr>
          </a:p>
        </p:txBody>
      </p:sp>
      <p:sp>
        <p:nvSpPr>
          <p:cNvPr id="62469" name="Text Box 15"/>
          <p:cNvSpPr txBox="1">
            <a:spLocks noChangeArrowheads="1"/>
          </p:cNvSpPr>
          <p:nvPr/>
        </p:nvSpPr>
        <p:spPr bwMode="auto">
          <a:xfrm>
            <a:off x="2268538" y="4149725"/>
            <a:ext cx="647700" cy="366713"/>
          </a:xfrm>
          <a:prstGeom prst="rect">
            <a:avLst/>
          </a:prstGeom>
          <a:noFill/>
          <a:ln w="9525">
            <a:noFill/>
            <a:miter lim="800000"/>
            <a:headEnd/>
            <a:tailEnd/>
          </a:ln>
          <a:effectLst/>
        </p:spPr>
        <p:txBody>
          <a:bodyPr>
            <a:spAutoFit/>
          </a:bodyPr>
          <a:lstStyle/>
          <a:p>
            <a:pPr>
              <a:spcBef>
                <a:spcPct val="50000"/>
              </a:spcBef>
            </a:pPr>
            <a:r>
              <a:rPr lang="en-US">
                <a:solidFill>
                  <a:srgbClr val="FFFF00"/>
                </a:solidFill>
                <a:cs typeface="Arial" pitchFamily="34" charset="0"/>
              </a:rPr>
              <a:t>40%</a:t>
            </a:r>
            <a:endParaRPr lang="el-GR">
              <a:solidFill>
                <a:srgbClr val="FFFF00"/>
              </a:solidFill>
              <a:cs typeface="Arial" pitchFamily="34" charset="0"/>
            </a:endParaRPr>
          </a:p>
        </p:txBody>
      </p:sp>
      <p:sp>
        <p:nvSpPr>
          <p:cNvPr id="62470" name="Text Box 16"/>
          <p:cNvSpPr txBox="1">
            <a:spLocks noChangeArrowheads="1"/>
          </p:cNvSpPr>
          <p:nvPr/>
        </p:nvSpPr>
        <p:spPr bwMode="auto">
          <a:xfrm>
            <a:off x="3779838" y="3213100"/>
            <a:ext cx="720725" cy="366713"/>
          </a:xfrm>
          <a:prstGeom prst="rect">
            <a:avLst/>
          </a:prstGeom>
          <a:noFill/>
          <a:ln w="9525">
            <a:noFill/>
            <a:miter lim="800000"/>
            <a:headEnd/>
            <a:tailEnd/>
          </a:ln>
          <a:effectLst/>
        </p:spPr>
        <p:txBody>
          <a:bodyPr>
            <a:spAutoFit/>
          </a:bodyPr>
          <a:lstStyle/>
          <a:p>
            <a:pPr>
              <a:spcBef>
                <a:spcPct val="50000"/>
              </a:spcBef>
            </a:pPr>
            <a:r>
              <a:rPr lang="en-US">
                <a:solidFill>
                  <a:srgbClr val="000066"/>
                </a:solidFill>
                <a:cs typeface="Arial" pitchFamily="34" charset="0"/>
              </a:rPr>
              <a:t>40%</a:t>
            </a:r>
            <a:endParaRPr lang="el-GR">
              <a:solidFill>
                <a:srgbClr val="000066"/>
              </a:solidFill>
              <a:cs typeface="Arial" pitchFamily="34" charset="0"/>
            </a:endParaRPr>
          </a:p>
        </p:txBody>
      </p:sp>
      <p:sp>
        <p:nvSpPr>
          <p:cNvPr id="62471" name="Text Box 17"/>
          <p:cNvSpPr txBox="1">
            <a:spLocks noChangeArrowheads="1"/>
          </p:cNvSpPr>
          <p:nvPr/>
        </p:nvSpPr>
        <p:spPr bwMode="auto">
          <a:xfrm>
            <a:off x="1979613" y="2349500"/>
            <a:ext cx="720725" cy="366713"/>
          </a:xfrm>
          <a:prstGeom prst="rect">
            <a:avLst/>
          </a:prstGeom>
          <a:noFill/>
          <a:ln w="9525">
            <a:noFill/>
            <a:miter lim="800000"/>
            <a:headEnd/>
            <a:tailEnd/>
          </a:ln>
          <a:effectLst/>
        </p:spPr>
        <p:txBody>
          <a:bodyPr>
            <a:spAutoFit/>
          </a:bodyPr>
          <a:lstStyle/>
          <a:p>
            <a:pPr>
              <a:spcBef>
                <a:spcPct val="50000"/>
              </a:spcBef>
            </a:pPr>
            <a:r>
              <a:rPr lang="en-US">
                <a:solidFill>
                  <a:srgbClr val="FFFF00"/>
                </a:solidFill>
                <a:cs typeface="Arial" pitchFamily="34" charset="0"/>
              </a:rPr>
              <a:t>10%</a:t>
            </a:r>
            <a:endParaRPr lang="el-GR">
              <a:solidFill>
                <a:srgbClr val="FFFF00"/>
              </a:solidFill>
              <a:cs typeface="Arial" pitchFamily="34" charset="0"/>
            </a:endParaRPr>
          </a:p>
        </p:txBody>
      </p:sp>
      <p:sp>
        <p:nvSpPr>
          <p:cNvPr id="62472" name="Text Box 18"/>
          <p:cNvSpPr txBox="1">
            <a:spLocks noChangeArrowheads="1"/>
          </p:cNvSpPr>
          <p:nvPr/>
        </p:nvSpPr>
        <p:spPr bwMode="auto">
          <a:xfrm>
            <a:off x="2843213" y="1844675"/>
            <a:ext cx="576262" cy="366713"/>
          </a:xfrm>
          <a:prstGeom prst="rect">
            <a:avLst/>
          </a:prstGeom>
          <a:noFill/>
          <a:ln w="9525">
            <a:noFill/>
            <a:miter lim="800000"/>
            <a:headEnd/>
            <a:tailEnd/>
          </a:ln>
          <a:effectLst/>
        </p:spPr>
        <p:txBody>
          <a:bodyPr>
            <a:spAutoFit/>
          </a:bodyPr>
          <a:lstStyle/>
          <a:p>
            <a:pPr>
              <a:spcBef>
                <a:spcPct val="50000"/>
              </a:spcBef>
            </a:pPr>
            <a:r>
              <a:rPr lang="en-US">
                <a:solidFill>
                  <a:srgbClr val="000066"/>
                </a:solidFill>
                <a:cs typeface="Arial" pitchFamily="34" charset="0"/>
              </a:rPr>
              <a:t>5%</a:t>
            </a:r>
            <a:endParaRPr lang="el-GR">
              <a:solidFill>
                <a:srgbClr val="000066"/>
              </a:solidFill>
              <a:cs typeface="Aria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50825" y="260350"/>
            <a:ext cx="8893175" cy="641350"/>
          </a:xfrm>
          <a:prstGeom prst="rect">
            <a:avLst/>
          </a:prstGeom>
          <a:solidFill>
            <a:srgbClr val="776FDF"/>
          </a:solidFill>
          <a:ln w="9525">
            <a:noFill/>
            <a:miter lim="800000"/>
            <a:headEnd/>
            <a:tailEnd/>
          </a:ln>
          <a:effectLst/>
        </p:spPr>
        <p:txBody>
          <a:bodyPr>
            <a:spAutoFit/>
          </a:bodyPr>
          <a:lstStyle/>
          <a:p>
            <a:pPr eaLnBrk="0" hangingPunct="0">
              <a:spcBef>
                <a:spcPct val="50000"/>
              </a:spcBef>
            </a:pPr>
            <a:r>
              <a:rPr lang="el-GR" sz="3600">
                <a:solidFill>
                  <a:schemeClr val="bg1"/>
                </a:solidFill>
              </a:rPr>
              <a:t>Αιτιολογία υπογονιμότητας στη γυναίκα</a:t>
            </a:r>
          </a:p>
        </p:txBody>
      </p:sp>
      <p:pic>
        <p:nvPicPr>
          <p:cNvPr id="63491" name="Picture 5" descr="Υπογονιμότητα-ωοθηκικά αίτια"/>
          <p:cNvPicPr>
            <a:picLocks noChangeAspect="1" noChangeArrowheads="1"/>
          </p:cNvPicPr>
          <p:nvPr/>
        </p:nvPicPr>
        <p:blipFill>
          <a:blip r:embed="rId2"/>
          <a:srcRect/>
          <a:stretch>
            <a:fillRect/>
          </a:stretch>
        </p:blipFill>
        <p:spPr bwMode="auto">
          <a:xfrm>
            <a:off x="990600" y="1066800"/>
            <a:ext cx="6629400" cy="57912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468313" y="333375"/>
            <a:ext cx="7804150" cy="579438"/>
          </a:xfrm>
          <a:prstGeom prst="rect">
            <a:avLst/>
          </a:prstGeom>
          <a:noFill/>
          <a:ln w="9525">
            <a:noFill/>
            <a:miter lim="800000"/>
            <a:headEnd/>
            <a:tailEnd/>
          </a:ln>
          <a:effectLst/>
        </p:spPr>
        <p:txBody>
          <a:bodyPr>
            <a:spAutoFit/>
          </a:bodyPr>
          <a:lstStyle/>
          <a:p>
            <a:pPr eaLnBrk="0" hangingPunct="0">
              <a:spcBef>
                <a:spcPct val="50000"/>
              </a:spcBef>
            </a:pPr>
            <a:r>
              <a:rPr lang="el-GR" sz="3200">
                <a:solidFill>
                  <a:srgbClr val="FFFF00"/>
                </a:solidFill>
                <a:latin typeface="Arial Black" pitchFamily="34" charset="0"/>
              </a:rPr>
              <a:t>Διερεύνηση της υπογονιμότητας</a:t>
            </a:r>
            <a:endParaRPr lang="el-GR" sz="3200">
              <a:latin typeface="Arial Black" pitchFamily="34" charset="0"/>
            </a:endParaRPr>
          </a:p>
        </p:txBody>
      </p:sp>
      <p:sp>
        <p:nvSpPr>
          <p:cNvPr id="65539" name="Line 3"/>
          <p:cNvSpPr>
            <a:spLocks noChangeShapeType="1"/>
          </p:cNvSpPr>
          <p:nvPr/>
        </p:nvSpPr>
        <p:spPr bwMode="auto">
          <a:xfrm>
            <a:off x="0" y="981075"/>
            <a:ext cx="9144000" cy="0"/>
          </a:xfrm>
          <a:prstGeom prst="line">
            <a:avLst/>
          </a:prstGeom>
          <a:noFill/>
          <a:ln w="38100">
            <a:solidFill>
              <a:srgbClr val="FF0000"/>
            </a:solidFill>
            <a:round/>
            <a:headEnd/>
            <a:tailEnd/>
          </a:ln>
          <a:effectLst/>
        </p:spPr>
        <p:txBody>
          <a:bodyPr wrap="none" anchor="ctr"/>
          <a:lstStyle/>
          <a:p>
            <a:endParaRPr lang="el-GR"/>
          </a:p>
        </p:txBody>
      </p:sp>
      <p:sp>
        <p:nvSpPr>
          <p:cNvPr id="65540" name="Text Box 4"/>
          <p:cNvSpPr txBox="1">
            <a:spLocks noChangeArrowheads="1"/>
          </p:cNvSpPr>
          <p:nvPr/>
        </p:nvSpPr>
        <p:spPr bwMode="auto">
          <a:xfrm>
            <a:off x="611188" y="1341438"/>
            <a:ext cx="7789862" cy="4848225"/>
          </a:xfrm>
          <a:prstGeom prst="rect">
            <a:avLst/>
          </a:prstGeom>
          <a:solidFill>
            <a:srgbClr val="776FDF"/>
          </a:solidFill>
          <a:ln w="9525">
            <a:solidFill>
              <a:srgbClr val="FFFF00"/>
            </a:solidFill>
            <a:miter lim="800000"/>
            <a:headEnd/>
            <a:tailEnd/>
          </a:ln>
          <a:effectLst/>
        </p:spPr>
        <p:txBody>
          <a:bodyPr>
            <a:spAutoFit/>
          </a:bodyPr>
          <a:lstStyle/>
          <a:p>
            <a:pPr eaLnBrk="0" hangingPunct="0">
              <a:spcBef>
                <a:spcPct val="50000"/>
              </a:spcBef>
              <a:buClr>
                <a:srgbClr val="FF0000"/>
              </a:buClr>
              <a:buFontTx/>
              <a:buChar char="•"/>
            </a:pPr>
            <a:r>
              <a:rPr lang="el-GR" sz="2400">
                <a:solidFill>
                  <a:srgbClr val="FFFF00"/>
                </a:solidFill>
                <a:latin typeface="Arial Black" pitchFamily="34" charset="0"/>
              </a:rPr>
              <a:t> Ιστορικό και αντικειμενική εξέταση</a:t>
            </a:r>
          </a:p>
          <a:p>
            <a:pPr eaLnBrk="0" hangingPunct="0">
              <a:spcBef>
                <a:spcPct val="50000"/>
              </a:spcBef>
              <a:buClr>
                <a:srgbClr val="FF0000"/>
              </a:buClr>
              <a:buFontTx/>
              <a:buChar char="•"/>
            </a:pPr>
            <a:r>
              <a:rPr lang="el-GR" sz="2400">
                <a:solidFill>
                  <a:srgbClr val="FFFF00"/>
                </a:solidFill>
                <a:latin typeface="Arial Black" pitchFamily="34" charset="0"/>
              </a:rPr>
              <a:t> Εξέταση σπέρματος και </a:t>
            </a:r>
            <a:r>
              <a:rPr lang="en-US" sz="2400">
                <a:solidFill>
                  <a:srgbClr val="FFFF00"/>
                </a:solidFill>
                <a:latin typeface="Arial Black" pitchFamily="34" charset="0"/>
              </a:rPr>
              <a:t>post coital test</a:t>
            </a:r>
          </a:p>
          <a:p>
            <a:pPr eaLnBrk="0" hangingPunct="0">
              <a:spcBef>
                <a:spcPct val="50000"/>
              </a:spcBef>
              <a:buClr>
                <a:srgbClr val="FF0000"/>
              </a:buClr>
              <a:buFontTx/>
              <a:buChar char="•"/>
            </a:pPr>
            <a:r>
              <a:rPr lang="en-US" sz="2400">
                <a:solidFill>
                  <a:srgbClr val="FFFF00"/>
                </a:solidFill>
                <a:latin typeface="Arial Black" pitchFamily="34" charset="0"/>
              </a:rPr>
              <a:t> </a:t>
            </a:r>
            <a:r>
              <a:rPr lang="el-GR" sz="2400">
                <a:solidFill>
                  <a:srgbClr val="FFFF00"/>
                </a:solidFill>
                <a:latin typeface="Arial Black" pitchFamily="34" charset="0"/>
              </a:rPr>
              <a:t>Γυναικολογική εξέταση</a:t>
            </a:r>
          </a:p>
          <a:p>
            <a:pPr eaLnBrk="0" hangingPunct="0">
              <a:spcBef>
                <a:spcPct val="50000"/>
              </a:spcBef>
              <a:buClr>
                <a:srgbClr val="FF0000"/>
              </a:buClr>
              <a:buFontTx/>
              <a:buChar char="•"/>
            </a:pPr>
            <a:r>
              <a:rPr lang="el-GR" sz="2400">
                <a:solidFill>
                  <a:srgbClr val="FFFF00"/>
                </a:solidFill>
                <a:latin typeface="Arial Black" pitchFamily="34" charset="0"/>
              </a:rPr>
              <a:t> Έλεγχος ενδοκρινικής λειτουργίας</a:t>
            </a:r>
          </a:p>
          <a:p>
            <a:pPr eaLnBrk="0" hangingPunct="0">
              <a:spcBef>
                <a:spcPct val="50000"/>
              </a:spcBef>
              <a:buClr>
                <a:srgbClr val="FF0000"/>
              </a:buClr>
              <a:buFontTx/>
              <a:buChar char="•"/>
            </a:pPr>
            <a:r>
              <a:rPr lang="el-GR" sz="2400">
                <a:solidFill>
                  <a:srgbClr val="FFFF00"/>
                </a:solidFill>
                <a:latin typeface="Arial Black" pitchFamily="34" charset="0"/>
              </a:rPr>
              <a:t> Υπερηχογραφικός έλεγχος μήτρας-ωοθηκών</a:t>
            </a:r>
          </a:p>
          <a:p>
            <a:pPr eaLnBrk="0" hangingPunct="0">
              <a:spcBef>
                <a:spcPct val="50000"/>
              </a:spcBef>
              <a:buClr>
                <a:srgbClr val="FF0000"/>
              </a:buClr>
              <a:buFontTx/>
              <a:buChar char="•"/>
            </a:pPr>
            <a:r>
              <a:rPr lang="el-GR" sz="2400">
                <a:solidFill>
                  <a:srgbClr val="FFFF00"/>
                </a:solidFill>
                <a:latin typeface="Arial Black" pitchFamily="34" charset="0"/>
              </a:rPr>
              <a:t> Εκτίμηση ωοθυλακιορρηξίας</a:t>
            </a:r>
          </a:p>
          <a:p>
            <a:pPr eaLnBrk="0" hangingPunct="0">
              <a:spcBef>
                <a:spcPct val="50000"/>
              </a:spcBef>
              <a:buClr>
                <a:srgbClr val="FF0000"/>
              </a:buClr>
              <a:buFontTx/>
              <a:buChar char="•"/>
            </a:pPr>
            <a:r>
              <a:rPr lang="el-GR" sz="2400">
                <a:solidFill>
                  <a:srgbClr val="FFFF00"/>
                </a:solidFill>
                <a:latin typeface="Arial Black" pitchFamily="34" charset="0"/>
              </a:rPr>
              <a:t> Εκτίμηση ωχρινικής λειτουργίας</a:t>
            </a:r>
          </a:p>
          <a:p>
            <a:pPr eaLnBrk="0" hangingPunct="0">
              <a:spcBef>
                <a:spcPct val="50000"/>
              </a:spcBef>
              <a:buClr>
                <a:srgbClr val="FF0000"/>
              </a:buClr>
              <a:buFontTx/>
              <a:buChar char="•"/>
            </a:pPr>
            <a:r>
              <a:rPr lang="el-GR" sz="2400">
                <a:solidFill>
                  <a:srgbClr val="FFFF00"/>
                </a:solidFill>
                <a:latin typeface="Arial Black" pitchFamily="34" charset="0"/>
              </a:rPr>
              <a:t> Εκτίμηση διαβατότητας σαλπίγγων</a:t>
            </a:r>
          </a:p>
          <a:p>
            <a:pPr eaLnBrk="0" hangingPunct="0">
              <a:spcBef>
                <a:spcPct val="50000"/>
              </a:spcBef>
              <a:buClr>
                <a:srgbClr val="FF0000"/>
              </a:buClr>
              <a:buFontTx/>
              <a:buChar char="•"/>
            </a:pPr>
            <a:r>
              <a:rPr lang="el-GR" sz="2400">
                <a:solidFill>
                  <a:srgbClr val="FFFF00"/>
                </a:solidFill>
                <a:latin typeface="Arial Black" pitchFamily="34" charset="0"/>
              </a:rPr>
              <a:t> Λαπαροσκόπηση</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p:cNvSpPr txBox="1">
            <a:spLocks noChangeArrowheads="1"/>
          </p:cNvSpPr>
          <p:nvPr/>
        </p:nvSpPr>
        <p:spPr bwMode="auto">
          <a:xfrm>
            <a:off x="4859338" y="333375"/>
            <a:ext cx="3816350" cy="579438"/>
          </a:xfrm>
          <a:prstGeom prst="rect">
            <a:avLst/>
          </a:prstGeom>
          <a:solidFill>
            <a:srgbClr val="666699"/>
          </a:solidFill>
          <a:ln w="9525">
            <a:noFill/>
            <a:miter lim="800000"/>
            <a:headEnd/>
            <a:tailEnd/>
          </a:ln>
          <a:effectLst/>
        </p:spPr>
        <p:txBody>
          <a:bodyPr>
            <a:spAutoFit/>
          </a:bodyPr>
          <a:lstStyle/>
          <a:p>
            <a:pPr>
              <a:spcBef>
                <a:spcPct val="50000"/>
              </a:spcBef>
            </a:pPr>
            <a:r>
              <a:rPr lang="el-GR" sz="3200">
                <a:solidFill>
                  <a:srgbClr val="FFFF00"/>
                </a:solidFill>
                <a:cs typeface="Arial" pitchFamily="34" charset="0"/>
              </a:rPr>
              <a:t>Έλεγχος ωορρηξίας</a:t>
            </a:r>
          </a:p>
        </p:txBody>
      </p:sp>
      <p:pic>
        <p:nvPicPr>
          <p:cNvPr id="66563" name="Picture 6" descr="Image29"/>
          <p:cNvPicPr>
            <a:picLocks noChangeAspect="1" noChangeArrowheads="1"/>
          </p:cNvPicPr>
          <p:nvPr/>
        </p:nvPicPr>
        <p:blipFill>
          <a:blip r:embed="rId2"/>
          <a:srcRect/>
          <a:stretch>
            <a:fillRect/>
          </a:stretch>
        </p:blipFill>
        <p:spPr bwMode="auto">
          <a:xfrm>
            <a:off x="0" y="0"/>
            <a:ext cx="4067175" cy="6896100"/>
          </a:xfrm>
          <a:prstGeom prst="rect">
            <a:avLst/>
          </a:prstGeom>
          <a:noFill/>
          <a:ln w="9525">
            <a:noFill/>
            <a:miter lim="800000"/>
            <a:headEnd/>
            <a:tailEnd/>
          </a:ln>
        </p:spPr>
      </p:pic>
      <p:sp>
        <p:nvSpPr>
          <p:cNvPr id="66564" name="Text Box 7"/>
          <p:cNvSpPr txBox="1">
            <a:spLocks noChangeArrowheads="1"/>
          </p:cNvSpPr>
          <p:nvPr/>
        </p:nvSpPr>
        <p:spPr bwMode="auto">
          <a:xfrm>
            <a:off x="4356100" y="1412875"/>
            <a:ext cx="4537075" cy="2100263"/>
          </a:xfrm>
          <a:prstGeom prst="rect">
            <a:avLst/>
          </a:prstGeom>
          <a:solidFill>
            <a:srgbClr val="666699"/>
          </a:solidFill>
          <a:ln w="9525">
            <a:noFill/>
            <a:miter lim="800000"/>
            <a:headEnd/>
            <a:tailEnd/>
          </a:ln>
          <a:effectLst/>
        </p:spPr>
        <p:txBody>
          <a:bodyPr>
            <a:spAutoFit/>
          </a:bodyPr>
          <a:lstStyle/>
          <a:p>
            <a:pPr>
              <a:spcBef>
                <a:spcPct val="50000"/>
              </a:spcBef>
              <a:buFontTx/>
              <a:buChar char="•"/>
            </a:pPr>
            <a:r>
              <a:rPr lang="el-GR">
                <a:solidFill>
                  <a:srgbClr val="FFFF00"/>
                </a:solidFill>
                <a:cs typeface="Arial" pitchFamily="34" charset="0"/>
              </a:rPr>
              <a:t> </a:t>
            </a:r>
            <a:r>
              <a:rPr lang="en-US" sz="2400">
                <a:solidFill>
                  <a:srgbClr val="FFFF00"/>
                </a:solidFill>
                <a:cs typeface="Arial" pitchFamily="34" charset="0"/>
              </a:rPr>
              <a:t>Steak LH </a:t>
            </a:r>
            <a:r>
              <a:rPr lang="el-GR" sz="2400">
                <a:solidFill>
                  <a:srgbClr val="FFFF00"/>
                </a:solidFill>
                <a:cs typeface="Arial" pitchFamily="34" charset="0"/>
              </a:rPr>
              <a:t>ούρων</a:t>
            </a:r>
          </a:p>
          <a:p>
            <a:pPr>
              <a:spcBef>
                <a:spcPct val="50000"/>
              </a:spcBef>
              <a:buFontTx/>
              <a:buChar char="•"/>
            </a:pPr>
            <a:r>
              <a:rPr lang="el-GR" sz="2400">
                <a:solidFill>
                  <a:srgbClr val="FFFF00"/>
                </a:solidFill>
                <a:cs typeface="Arial" pitchFamily="34" charset="0"/>
              </a:rPr>
              <a:t> </a:t>
            </a:r>
            <a:r>
              <a:rPr lang="en-US" sz="2400">
                <a:solidFill>
                  <a:srgbClr val="FFFF00"/>
                </a:solidFill>
                <a:cs typeface="Arial" pitchFamily="34" charset="0"/>
              </a:rPr>
              <a:t>U/S </a:t>
            </a:r>
            <a:r>
              <a:rPr lang="el-GR" sz="2400">
                <a:solidFill>
                  <a:srgbClr val="FFFF00"/>
                </a:solidFill>
                <a:cs typeface="Arial" pitchFamily="34" charset="0"/>
              </a:rPr>
              <a:t>ωοθηκών</a:t>
            </a:r>
          </a:p>
          <a:p>
            <a:pPr>
              <a:spcBef>
                <a:spcPct val="50000"/>
              </a:spcBef>
              <a:buFontTx/>
              <a:buChar char="•"/>
            </a:pPr>
            <a:r>
              <a:rPr lang="el-GR" sz="2400">
                <a:solidFill>
                  <a:srgbClr val="FFFF00"/>
                </a:solidFill>
                <a:cs typeface="Arial" pitchFamily="34" charset="0"/>
              </a:rPr>
              <a:t> Θερμομέτρηση</a:t>
            </a:r>
          </a:p>
          <a:p>
            <a:pPr>
              <a:spcBef>
                <a:spcPct val="50000"/>
              </a:spcBef>
              <a:buFontTx/>
              <a:buChar char="•"/>
            </a:pPr>
            <a:r>
              <a:rPr lang="el-GR" sz="2400">
                <a:solidFill>
                  <a:srgbClr val="FFFF00"/>
                </a:solidFill>
                <a:cs typeface="Arial" pitchFamily="34" charset="0"/>
              </a:rPr>
              <a:t> Προγεστερόνη 18</a:t>
            </a:r>
            <a:r>
              <a:rPr lang="el-GR" sz="2400" baseline="30000">
                <a:solidFill>
                  <a:srgbClr val="FFFF00"/>
                </a:solidFill>
                <a:cs typeface="Arial" pitchFamily="34" charset="0"/>
              </a:rPr>
              <a:t>η</a:t>
            </a:r>
            <a:r>
              <a:rPr lang="el-GR" sz="2400">
                <a:solidFill>
                  <a:srgbClr val="FFFF00"/>
                </a:solidFill>
                <a:cs typeface="Arial" pitchFamily="34" charset="0"/>
              </a:rPr>
              <a:t>-21</a:t>
            </a:r>
            <a:r>
              <a:rPr lang="el-GR" sz="2400" baseline="30000">
                <a:solidFill>
                  <a:srgbClr val="FFFF00"/>
                </a:solidFill>
                <a:cs typeface="Arial" pitchFamily="34" charset="0"/>
              </a:rPr>
              <a:t>η</a:t>
            </a:r>
            <a:r>
              <a:rPr lang="el-GR" sz="2400">
                <a:solidFill>
                  <a:srgbClr val="FFFF00"/>
                </a:solidFill>
                <a:cs typeface="Arial" pitchFamily="34" charset="0"/>
              </a:rPr>
              <a:t> ημέρα</a:t>
            </a:r>
            <a:endParaRPr lang="el-GR">
              <a:solidFill>
                <a:srgbClr val="FFFF00"/>
              </a:solidFill>
              <a:cs typeface="Arial" pitchFamily="34" charset="0"/>
            </a:endParaRPr>
          </a:p>
        </p:txBody>
      </p:sp>
      <p:pic>
        <p:nvPicPr>
          <p:cNvPr id="66565" name="Picture 8" descr="OvulationCalendarSmall"/>
          <p:cNvPicPr>
            <a:picLocks noChangeAspect="1" noChangeArrowheads="1"/>
          </p:cNvPicPr>
          <p:nvPr/>
        </p:nvPicPr>
        <p:blipFill>
          <a:blip r:embed="rId3"/>
          <a:srcRect/>
          <a:stretch>
            <a:fillRect/>
          </a:stretch>
        </p:blipFill>
        <p:spPr bwMode="auto">
          <a:xfrm>
            <a:off x="4932363" y="3789363"/>
            <a:ext cx="3598862" cy="2716212"/>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990600" y="304800"/>
            <a:ext cx="7315200" cy="641350"/>
          </a:xfrm>
          <a:prstGeom prst="rect">
            <a:avLst/>
          </a:prstGeom>
          <a:solidFill>
            <a:srgbClr val="776FDF"/>
          </a:solidFill>
          <a:ln w="9525">
            <a:noFill/>
            <a:miter lim="800000"/>
            <a:headEnd/>
            <a:tailEnd/>
          </a:ln>
          <a:effectLst/>
        </p:spPr>
        <p:txBody>
          <a:bodyPr>
            <a:spAutoFit/>
          </a:bodyPr>
          <a:lstStyle/>
          <a:p>
            <a:pPr eaLnBrk="0" hangingPunct="0">
              <a:spcBef>
                <a:spcPct val="50000"/>
              </a:spcBef>
            </a:pPr>
            <a:r>
              <a:rPr lang="el-GR" sz="3600" b="1">
                <a:solidFill>
                  <a:schemeClr val="bg1"/>
                </a:solidFill>
              </a:rPr>
              <a:t>Υποβοηθούμενη αναπαραγωγή</a:t>
            </a:r>
          </a:p>
        </p:txBody>
      </p:sp>
      <p:sp>
        <p:nvSpPr>
          <p:cNvPr id="67587" name="Text Box 4"/>
          <p:cNvSpPr txBox="1">
            <a:spLocks noChangeArrowheads="1"/>
          </p:cNvSpPr>
          <p:nvPr/>
        </p:nvSpPr>
        <p:spPr bwMode="auto">
          <a:xfrm>
            <a:off x="762000" y="1676400"/>
            <a:ext cx="7721600" cy="2657475"/>
          </a:xfrm>
          <a:prstGeom prst="rect">
            <a:avLst/>
          </a:prstGeom>
          <a:solidFill>
            <a:srgbClr val="776FDF"/>
          </a:solidFill>
          <a:ln w="9525">
            <a:solidFill>
              <a:srgbClr val="FFFF00"/>
            </a:solidFill>
            <a:miter lim="800000"/>
            <a:headEnd/>
            <a:tailEnd/>
          </a:ln>
          <a:effectLst/>
        </p:spPr>
        <p:txBody>
          <a:bodyPr>
            <a:spAutoFit/>
          </a:bodyPr>
          <a:lstStyle/>
          <a:p>
            <a:pPr eaLnBrk="0" hangingPunct="0">
              <a:spcBef>
                <a:spcPct val="50000"/>
              </a:spcBef>
              <a:buClr>
                <a:srgbClr val="FF0000"/>
              </a:buClr>
              <a:buFontTx/>
              <a:buChar char="•"/>
            </a:pPr>
            <a:r>
              <a:rPr lang="el-GR" sz="2400">
                <a:solidFill>
                  <a:srgbClr val="FFFF00"/>
                </a:solidFill>
                <a:latin typeface="Arial Black" pitchFamily="34" charset="0"/>
              </a:rPr>
              <a:t> Προγραμματισμός ωορρηξίας-επαφής</a:t>
            </a:r>
          </a:p>
          <a:p>
            <a:pPr eaLnBrk="0" hangingPunct="0">
              <a:spcBef>
                <a:spcPct val="50000"/>
              </a:spcBef>
              <a:buClr>
                <a:srgbClr val="FF0000"/>
              </a:buClr>
              <a:buFontTx/>
              <a:buChar char="•"/>
            </a:pPr>
            <a:r>
              <a:rPr lang="el-GR" sz="2400">
                <a:solidFill>
                  <a:srgbClr val="FFFF00"/>
                </a:solidFill>
                <a:latin typeface="Arial Black" pitchFamily="34" charset="0"/>
              </a:rPr>
              <a:t> Κιτρική κλομιφαίνη</a:t>
            </a:r>
          </a:p>
          <a:p>
            <a:pPr eaLnBrk="0" hangingPunct="0">
              <a:spcBef>
                <a:spcPct val="50000"/>
              </a:spcBef>
              <a:buClr>
                <a:srgbClr val="FF0000"/>
              </a:buClr>
              <a:buFontTx/>
              <a:buChar char="•"/>
            </a:pPr>
            <a:r>
              <a:rPr lang="el-GR" sz="2400">
                <a:solidFill>
                  <a:srgbClr val="FFFF00"/>
                </a:solidFill>
                <a:latin typeface="Arial Black" pitchFamily="34" charset="0"/>
              </a:rPr>
              <a:t> Σπερματέγχυση</a:t>
            </a:r>
          </a:p>
          <a:p>
            <a:pPr eaLnBrk="0" hangingPunct="0">
              <a:spcBef>
                <a:spcPct val="50000"/>
              </a:spcBef>
              <a:buClr>
                <a:srgbClr val="FF0000"/>
              </a:buClr>
              <a:buFontTx/>
              <a:buChar char="•"/>
            </a:pPr>
            <a:r>
              <a:rPr lang="el-GR" sz="2400">
                <a:solidFill>
                  <a:srgbClr val="FFFF00"/>
                </a:solidFill>
                <a:latin typeface="Arial Black" pitchFamily="34" charset="0"/>
              </a:rPr>
              <a:t> Κλασσική εξωσωματική γονιμοποίηση (IVF)</a:t>
            </a:r>
          </a:p>
          <a:p>
            <a:pPr eaLnBrk="0" hangingPunct="0">
              <a:spcBef>
                <a:spcPct val="50000"/>
              </a:spcBef>
              <a:buClr>
                <a:srgbClr val="FF0000"/>
              </a:buClr>
              <a:buFontTx/>
              <a:buChar char="•"/>
            </a:pPr>
            <a:r>
              <a:rPr lang="el-GR" sz="2400">
                <a:solidFill>
                  <a:srgbClr val="FFFF00"/>
                </a:solidFill>
                <a:latin typeface="Arial Black" pitchFamily="34" charset="0"/>
              </a:rPr>
              <a:t> Μικρογονιμοποίηση </a:t>
            </a:r>
            <a:r>
              <a:rPr lang="en-US" sz="2400">
                <a:solidFill>
                  <a:srgbClr val="FFFF00"/>
                </a:solidFill>
                <a:latin typeface="Arial Black" pitchFamily="34" charset="0"/>
              </a:rPr>
              <a:t>(ICSI)</a:t>
            </a:r>
            <a:endParaRPr lang="el-GR" sz="2400">
              <a:solidFill>
                <a:srgbClr val="FFFF00"/>
              </a:solidFill>
              <a:latin typeface="Arial Black"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323850" y="188913"/>
            <a:ext cx="3455988" cy="1066800"/>
          </a:xfrm>
          <a:prstGeom prst="rect">
            <a:avLst/>
          </a:prstGeom>
          <a:solidFill>
            <a:srgbClr val="666699"/>
          </a:solidFill>
          <a:ln w="9525">
            <a:noFill/>
            <a:miter lim="800000"/>
            <a:headEnd/>
            <a:tailEnd/>
          </a:ln>
          <a:effectLst/>
        </p:spPr>
        <p:txBody>
          <a:bodyPr>
            <a:spAutoFit/>
          </a:bodyPr>
          <a:lstStyle/>
          <a:p>
            <a:pPr algn="ctr">
              <a:spcBef>
                <a:spcPct val="50000"/>
              </a:spcBef>
            </a:pPr>
            <a:r>
              <a:rPr lang="el-GR" sz="3200">
                <a:solidFill>
                  <a:srgbClr val="FFFF00"/>
                </a:solidFill>
                <a:cs typeface="Arial" pitchFamily="34" charset="0"/>
              </a:rPr>
              <a:t>Απλή πρόκληση ωορρηξίας</a:t>
            </a:r>
          </a:p>
        </p:txBody>
      </p:sp>
      <p:sp>
        <p:nvSpPr>
          <p:cNvPr id="68611" name="Text Box 5"/>
          <p:cNvSpPr txBox="1">
            <a:spLocks noChangeArrowheads="1"/>
          </p:cNvSpPr>
          <p:nvPr/>
        </p:nvSpPr>
        <p:spPr bwMode="auto">
          <a:xfrm>
            <a:off x="4932363" y="188913"/>
            <a:ext cx="3313112" cy="1066800"/>
          </a:xfrm>
          <a:prstGeom prst="rect">
            <a:avLst/>
          </a:prstGeom>
          <a:solidFill>
            <a:srgbClr val="666699"/>
          </a:solidFill>
          <a:ln w="9525">
            <a:noFill/>
            <a:miter lim="800000"/>
            <a:headEnd/>
            <a:tailEnd/>
          </a:ln>
          <a:effectLst/>
        </p:spPr>
        <p:txBody>
          <a:bodyPr>
            <a:spAutoFit/>
          </a:bodyPr>
          <a:lstStyle/>
          <a:p>
            <a:pPr algn="ctr">
              <a:spcBef>
                <a:spcPct val="50000"/>
              </a:spcBef>
            </a:pPr>
            <a:r>
              <a:rPr lang="el-GR" sz="3200">
                <a:solidFill>
                  <a:srgbClr val="FFFF00"/>
                </a:solidFill>
                <a:cs typeface="Arial" pitchFamily="34" charset="0"/>
              </a:rPr>
              <a:t>Εξωσωματική γονιμοποίηση </a:t>
            </a:r>
          </a:p>
        </p:txBody>
      </p:sp>
      <p:pic>
        <p:nvPicPr>
          <p:cNvPr id="68612" name="Picture 6" descr="ultrasound_ovarian03"/>
          <p:cNvPicPr>
            <a:picLocks noChangeAspect="1" noChangeArrowheads="1"/>
          </p:cNvPicPr>
          <p:nvPr/>
        </p:nvPicPr>
        <p:blipFill>
          <a:blip r:embed="rId2"/>
          <a:srcRect/>
          <a:stretch>
            <a:fillRect/>
          </a:stretch>
        </p:blipFill>
        <p:spPr bwMode="auto">
          <a:xfrm>
            <a:off x="395288" y="1412875"/>
            <a:ext cx="3313112" cy="2482850"/>
          </a:xfrm>
          <a:prstGeom prst="rect">
            <a:avLst/>
          </a:prstGeom>
          <a:noFill/>
          <a:ln w="9525">
            <a:noFill/>
            <a:miter lim="800000"/>
            <a:headEnd/>
            <a:tailEnd/>
          </a:ln>
        </p:spPr>
      </p:pic>
      <p:pic>
        <p:nvPicPr>
          <p:cNvPr id="68613" name="Picture 7" descr="ultrasound_ovarian13"/>
          <p:cNvPicPr>
            <a:picLocks noChangeAspect="1" noChangeArrowheads="1"/>
          </p:cNvPicPr>
          <p:nvPr/>
        </p:nvPicPr>
        <p:blipFill>
          <a:blip r:embed="rId3"/>
          <a:srcRect/>
          <a:stretch>
            <a:fillRect/>
          </a:stretch>
        </p:blipFill>
        <p:spPr bwMode="auto">
          <a:xfrm>
            <a:off x="395288" y="4221163"/>
            <a:ext cx="3262312" cy="2411412"/>
          </a:xfrm>
          <a:prstGeom prst="rect">
            <a:avLst/>
          </a:prstGeom>
          <a:noFill/>
          <a:ln w="9525">
            <a:noFill/>
            <a:miter lim="800000"/>
            <a:headEnd/>
            <a:tailEnd/>
          </a:ln>
        </p:spPr>
      </p:pic>
      <p:pic>
        <p:nvPicPr>
          <p:cNvPr id="68614" name="Picture 8" descr="-ivf"/>
          <p:cNvPicPr>
            <a:picLocks noChangeAspect="1" noChangeArrowheads="1"/>
          </p:cNvPicPr>
          <p:nvPr/>
        </p:nvPicPr>
        <p:blipFill>
          <a:blip r:embed="rId4"/>
          <a:srcRect/>
          <a:stretch>
            <a:fillRect/>
          </a:stretch>
        </p:blipFill>
        <p:spPr bwMode="auto">
          <a:xfrm>
            <a:off x="4211638" y="4005263"/>
            <a:ext cx="4610100" cy="2728912"/>
          </a:xfrm>
          <a:prstGeom prst="rect">
            <a:avLst/>
          </a:prstGeom>
          <a:noFill/>
          <a:ln w="9525">
            <a:noFill/>
            <a:miter lim="800000"/>
            <a:headEnd/>
            <a:tailEnd/>
          </a:ln>
        </p:spPr>
      </p:pic>
      <p:pic>
        <p:nvPicPr>
          <p:cNvPr id="68615" name="Picture 9" descr="vitro"/>
          <p:cNvPicPr>
            <a:picLocks noChangeAspect="1" noChangeArrowheads="1"/>
          </p:cNvPicPr>
          <p:nvPr/>
        </p:nvPicPr>
        <p:blipFill>
          <a:blip r:embed="rId5"/>
          <a:srcRect/>
          <a:stretch>
            <a:fillRect/>
          </a:stretch>
        </p:blipFill>
        <p:spPr bwMode="auto">
          <a:xfrm>
            <a:off x="4211638" y="1268413"/>
            <a:ext cx="4559300" cy="265906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2" name="Rectangle 4"/>
          <p:cNvSpPr>
            <a:spLocks noChangeArrowheads="1"/>
          </p:cNvSpPr>
          <p:nvPr/>
        </p:nvSpPr>
        <p:spPr bwMode="auto">
          <a:xfrm>
            <a:off x="0" y="82550"/>
            <a:ext cx="8128000" cy="457200"/>
          </a:xfrm>
          <a:prstGeom prst="rect">
            <a:avLst/>
          </a:prstGeom>
          <a:noFill/>
          <a:ln w="9525">
            <a:noFill/>
            <a:miter lim="800000"/>
            <a:headEnd/>
            <a:tailEnd/>
          </a:ln>
          <a:effectLst/>
        </p:spPr>
        <p:txBody>
          <a:bodyPr anchor="ctr"/>
          <a:lstStyle/>
          <a:p>
            <a:pPr algn="ctr"/>
            <a:r>
              <a:rPr lang="el-GR" sz="2800" b="1">
                <a:solidFill>
                  <a:srgbClr val="FFFF00"/>
                </a:solidFill>
                <a:effectLst>
                  <a:outerShdw blurRad="38100" dist="38100" dir="2700000" algn="tl">
                    <a:srgbClr val="000000"/>
                  </a:outerShdw>
                </a:effectLst>
              </a:rPr>
              <a:t>ΜΗΧΑΝΙΣΜΟΙ ΔΙΑΦΟΡΟΠΟΙΗΣΗΣ ΤΟΥ ΦΥΛΟΥ</a:t>
            </a:r>
          </a:p>
        </p:txBody>
      </p:sp>
      <p:sp>
        <p:nvSpPr>
          <p:cNvPr id="222213" name="Line 5"/>
          <p:cNvSpPr>
            <a:spLocks noChangeShapeType="1"/>
          </p:cNvSpPr>
          <p:nvPr/>
        </p:nvSpPr>
        <p:spPr bwMode="auto">
          <a:xfrm>
            <a:off x="0" y="598488"/>
            <a:ext cx="8128000" cy="0"/>
          </a:xfrm>
          <a:prstGeom prst="line">
            <a:avLst/>
          </a:prstGeom>
          <a:noFill/>
          <a:ln w="57150">
            <a:solidFill>
              <a:srgbClr val="FF3399"/>
            </a:solidFill>
            <a:round/>
            <a:headEnd/>
            <a:tailEnd/>
          </a:ln>
          <a:effectLst/>
        </p:spPr>
        <p:txBody>
          <a:bodyPr/>
          <a:lstStyle/>
          <a:p>
            <a:endParaRPr lang="el-GR"/>
          </a:p>
        </p:txBody>
      </p:sp>
      <p:sp>
        <p:nvSpPr>
          <p:cNvPr id="222214" name="Rectangle 6"/>
          <p:cNvSpPr>
            <a:spLocks noChangeArrowheads="1"/>
          </p:cNvSpPr>
          <p:nvPr/>
        </p:nvSpPr>
        <p:spPr bwMode="auto">
          <a:xfrm>
            <a:off x="162279" y="1743075"/>
            <a:ext cx="3163711" cy="990600"/>
          </a:xfrm>
          <a:prstGeom prst="rect">
            <a:avLst/>
          </a:prstGeom>
          <a:noFill/>
          <a:ln w="9525">
            <a:noFill/>
            <a:miter lim="800000"/>
            <a:headEnd/>
            <a:tailEnd/>
          </a:ln>
          <a:effectLst/>
        </p:spPr>
        <p:txBody>
          <a:bodyPr/>
          <a:lstStyle/>
          <a:p>
            <a:pPr marL="342900" indent="-342900">
              <a:lnSpc>
                <a:spcPct val="110000"/>
              </a:lnSpc>
              <a:spcBef>
                <a:spcPct val="20000"/>
              </a:spcBef>
              <a:buClr>
                <a:srgbClr val="FF3399"/>
              </a:buClr>
              <a:buFont typeface="Wingdings 2" pitchFamily="18" charset="2"/>
              <a:buChar char=""/>
            </a:pPr>
            <a:r>
              <a:rPr lang="el-GR" sz="3200" b="1">
                <a:solidFill>
                  <a:srgbClr val="00FFCC"/>
                </a:solidFill>
                <a:effectLst>
                  <a:outerShdw blurRad="38100" dist="38100" dir="2700000" algn="tl">
                    <a:srgbClr val="000000"/>
                  </a:outerShdw>
                </a:effectLst>
              </a:rPr>
              <a:t>Αμφιδύναμη γοναδική καταβολή</a:t>
            </a:r>
          </a:p>
          <a:p>
            <a:pPr marL="342900" indent="-342900">
              <a:lnSpc>
                <a:spcPct val="110000"/>
              </a:lnSpc>
              <a:spcBef>
                <a:spcPct val="20000"/>
              </a:spcBef>
              <a:buClr>
                <a:srgbClr val="FF3399"/>
              </a:buClr>
              <a:buFont typeface="Wingdings 2" pitchFamily="18" charset="2"/>
              <a:buNone/>
            </a:pPr>
            <a:r>
              <a:rPr lang="el-GR" sz="3200" b="1">
                <a:solidFill>
                  <a:schemeClr val="bg1"/>
                </a:solidFill>
                <a:effectLst>
                  <a:outerShdw blurRad="38100" dist="38100" dir="2700000" algn="tl">
                    <a:srgbClr val="000000"/>
                  </a:outerShdw>
                </a:effectLst>
              </a:rPr>
              <a:t>	</a:t>
            </a:r>
            <a:r>
              <a:rPr lang="el-GR" sz="2800" b="1">
                <a:solidFill>
                  <a:schemeClr val="bg1"/>
                </a:solidFill>
                <a:effectLst>
                  <a:outerShdw blurRad="38100" dist="38100" dir="2700000" algn="tl">
                    <a:srgbClr val="000000"/>
                  </a:outerShdw>
                </a:effectLst>
              </a:rPr>
              <a:t>Βρίσκεται στο μέσο της ουρογεννητικής ακρολοφίας στο έμβρυο των                5 εβδομάδων</a:t>
            </a:r>
          </a:p>
        </p:txBody>
      </p:sp>
      <p:pic>
        <p:nvPicPr>
          <p:cNvPr id="222215" name="Picture 7" descr="7"/>
          <p:cNvPicPr>
            <a:picLocks noChangeAspect="1" noChangeArrowheads="1"/>
          </p:cNvPicPr>
          <p:nvPr/>
        </p:nvPicPr>
        <p:blipFill>
          <a:blip r:embed="rId2" cstate="print"/>
          <a:srcRect/>
          <a:stretch>
            <a:fillRect/>
          </a:stretch>
        </p:blipFill>
        <p:spPr bwMode="auto">
          <a:xfrm>
            <a:off x="3579989" y="1428750"/>
            <a:ext cx="3956756" cy="5264150"/>
          </a:xfrm>
          <a:prstGeom prst="rect">
            <a:avLst/>
          </a:prstGeom>
          <a:noFill/>
        </p:spPr>
      </p:pic>
      <p:sp>
        <p:nvSpPr>
          <p:cNvPr id="222216" name="Rectangle 8"/>
          <p:cNvSpPr>
            <a:spLocks noChangeArrowheads="1"/>
          </p:cNvSpPr>
          <p:nvPr/>
        </p:nvSpPr>
        <p:spPr bwMode="auto">
          <a:xfrm>
            <a:off x="0" y="822325"/>
            <a:ext cx="8128000" cy="457200"/>
          </a:xfrm>
          <a:prstGeom prst="rect">
            <a:avLst/>
          </a:prstGeom>
          <a:noFill/>
          <a:ln w="9525">
            <a:noFill/>
            <a:miter lim="800000"/>
            <a:headEnd/>
            <a:tailEnd/>
          </a:ln>
          <a:effectLst/>
        </p:spPr>
        <p:txBody>
          <a:bodyPr anchor="ctr"/>
          <a:lstStyle/>
          <a:p>
            <a:pPr algn="ctr"/>
            <a:r>
              <a:rPr lang="el-GR" sz="3200" b="1">
                <a:solidFill>
                  <a:srgbClr val="00FFCC"/>
                </a:solidFill>
                <a:effectLst>
                  <a:outerShdw blurRad="38100" dist="38100" dir="2700000" algn="tl">
                    <a:srgbClr val="000000"/>
                  </a:outerShdw>
                </a:effectLst>
              </a:rPr>
              <a:t>Πως επιτελούνται οι μεταβολές;</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990600" y="0"/>
            <a:ext cx="7315200" cy="641350"/>
          </a:xfrm>
          <a:prstGeom prst="rect">
            <a:avLst/>
          </a:prstGeom>
          <a:solidFill>
            <a:srgbClr val="776FDF"/>
          </a:solidFill>
          <a:ln w="9525">
            <a:noFill/>
            <a:miter lim="800000"/>
            <a:headEnd/>
            <a:tailEnd/>
          </a:ln>
          <a:effectLst/>
        </p:spPr>
        <p:txBody>
          <a:bodyPr>
            <a:spAutoFit/>
          </a:bodyPr>
          <a:lstStyle/>
          <a:p>
            <a:pPr eaLnBrk="0" hangingPunct="0">
              <a:spcBef>
                <a:spcPct val="50000"/>
              </a:spcBef>
            </a:pPr>
            <a:r>
              <a:rPr lang="el-GR" sz="3600" b="1">
                <a:solidFill>
                  <a:schemeClr val="bg1"/>
                </a:solidFill>
              </a:rPr>
              <a:t>Υποβοηθούμενη αναπαραγωγή</a:t>
            </a:r>
          </a:p>
        </p:txBody>
      </p:sp>
      <p:pic>
        <p:nvPicPr>
          <p:cNvPr id="70659" name="Picture 4" descr="Εξωσωματική-ICSI"/>
          <p:cNvPicPr>
            <a:picLocks noChangeAspect="1" noChangeArrowheads="1"/>
          </p:cNvPicPr>
          <p:nvPr/>
        </p:nvPicPr>
        <p:blipFill>
          <a:blip r:embed="rId2"/>
          <a:srcRect/>
          <a:stretch>
            <a:fillRect/>
          </a:stretch>
        </p:blipFill>
        <p:spPr bwMode="auto">
          <a:xfrm>
            <a:off x="838200" y="762000"/>
            <a:ext cx="7696200" cy="60960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990600" y="0"/>
            <a:ext cx="7315200" cy="641350"/>
          </a:xfrm>
          <a:prstGeom prst="rect">
            <a:avLst/>
          </a:prstGeom>
          <a:solidFill>
            <a:srgbClr val="776FDF"/>
          </a:solidFill>
          <a:ln w="9525">
            <a:noFill/>
            <a:miter lim="800000"/>
            <a:headEnd/>
            <a:tailEnd/>
          </a:ln>
          <a:effectLst/>
        </p:spPr>
        <p:txBody>
          <a:bodyPr>
            <a:spAutoFit/>
          </a:bodyPr>
          <a:lstStyle/>
          <a:p>
            <a:pPr eaLnBrk="0" hangingPunct="0">
              <a:spcBef>
                <a:spcPct val="50000"/>
              </a:spcBef>
            </a:pPr>
            <a:r>
              <a:rPr lang="el-GR" sz="3600" b="1">
                <a:solidFill>
                  <a:schemeClr val="bg1"/>
                </a:solidFill>
              </a:rPr>
              <a:t>Υποβοηθούμενη αναπαραγωγή</a:t>
            </a:r>
          </a:p>
        </p:txBody>
      </p:sp>
      <p:pic>
        <p:nvPicPr>
          <p:cNvPr id="71683" name="Picture 5" descr="Εξωσωματική-εμβρυομεταφορά"/>
          <p:cNvPicPr>
            <a:picLocks noChangeAspect="1" noChangeArrowheads="1"/>
          </p:cNvPicPr>
          <p:nvPr/>
        </p:nvPicPr>
        <p:blipFill>
          <a:blip r:embed="rId2"/>
          <a:srcRect/>
          <a:stretch>
            <a:fillRect/>
          </a:stretch>
        </p:blipFill>
        <p:spPr bwMode="auto">
          <a:xfrm>
            <a:off x="990600" y="762000"/>
            <a:ext cx="7086600" cy="60960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1"/>
          <p:cNvSpPr txBox="1">
            <a:spLocks noChangeArrowheads="1"/>
          </p:cNvSpPr>
          <p:nvPr/>
        </p:nvSpPr>
        <p:spPr bwMode="auto">
          <a:xfrm>
            <a:off x="1547813" y="549275"/>
            <a:ext cx="5903912" cy="641350"/>
          </a:xfrm>
          <a:prstGeom prst="rect">
            <a:avLst/>
          </a:prstGeom>
          <a:solidFill>
            <a:srgbClr val="9966FF"/>
          </a:solidFill>
          <a:ln w="9525">
            <a:noFill/>
            <a:miter lim="800000"/>
            <a:headEnd/>
            <a:tailEnd/>
          </a:ln>
        </p:spPr>
        <p:txBody>
          <a:bodyPr>
            <a:spAutoFit/>
          </a:bodyPr>
          <a:lstStyle/>
          <a:p>
            <a:pPr algn="l">
              <a:spcBef>
                <a:spcPct val="50000"/>
              </a:spcBef>
            </a:pPr>
            <a:r>
              <a:rPr lang="el-GR" altLang="en-US" sz="3600" b="1">
                <a:solidFill>
                  <a:schemeClr val="bg1"/>
                </a:solidFill>
              </a:rPr>
              <a:t>Διαφυλικοί - Τ</a:t>
            </a:r>
            <a:r>
              <a:rPr lang="en-US" altLang="en-US" sz="3600" b="1">
                <a:solidFill>
                  <a:schemeClr val="bg1"/>
                </a:solidFill>
              </a:rPr>
              <a:t>ranssexuals</a:t>
            </a:r>
            <a:endParaRPr lang="el-GR" altLang="en-US" sz="3600" b="1">
              <a:solidFill>
                <a:schemeClr val="bg1"/>
              </a:solidFill>
            </a:endParaRPr>
          </a:p>
        </p:txBody>
      </p:sp>
      <p:pic>
        <p:nvPicPr>
          <p:cNvPr id="2052" name="Picture 12" descr="david_venus"/>
          <p:cNvPicPr>
            <a:picLocks noChangeAspect="1" noChangeArrowheads="1"/>
          </p:cNvPicPr>
          <p:nvPr/>
        </p:nvPicPr>
        <p:blipFill>
          <a:blip r:embed="rId2"/>
          <a:srcRect/>
          <a:stretch>
            <a:fillRect/>
          </a:stretch>
        </p:blipFill>
        <p:spPr bwMode="auto">
          <a:xfrm>
            <a:off x="2555875" y="2133600"/>
            <a:ext cx="1668463" cy="2519363"/>
          </a:xfrm>
          <a:prstGeom prst="rect">
            <a:avLst/>
          </a:prstGeom>
          <a:noFill/>
          <a:ln w="9525">
            <a:noFill/>
            <a:miter lim="800000"/>
            <a:headEnd/>
            <a:tailEnd/>
          </a:ln>
        </p:spPr>
      </p:pic>
      <p:pic>
        <p:nvPicPr>
          <p:cNvPr id="2053" name="Picture 13" descr="tsgrou1"/>
          <p:cNvPicPr>
            <a:picLocks noChangeAspect="1" noChangeArrowheads="1"/>
          </p:cNvPicPr>
          <p:nvPr/>
        </p:nvPicPr>
        <p:blipFill>
          <a:blip r:embed="rId3"/>
          <a:srcRect/>
          <a:stretch>
            <a:fillRect/>
          </a:stretch>
        </p:blipFill>
        <p:spPr bwMode="auto">
          <a:xfrm>
            <a:off x="4787900" y="2133600"/>
            <a:ext cx="1158875" cy="251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947738" y="1052513"/>
            <a:ext cx="7391400" cy="1584325"/>
          </a:xfrm>
          <a:prstGeom prst="rect">
            <a:avLst/>
          </a:prstGeom>
          <a:solidFill>
            <a:srgbClr val="8953D9"/>
          </a:solidFill>
          <a:ln w="9525">
            <a:noFill/>
            <a:miter lim="800000"/>
            <a:headEnd/>
            <a:tailEnd/>
          </a:ln>
        </p:spPr>
        <p:txBody>
          <a:bodyPr/>
          <a:lstStyle/>
          <a:p>
            <a:pPr marL="342900" indent="-342900" eaLnBrk="1" hangingPunct="1">
              <a:lnSpc>
                <a:spcPct val="80000"/>
              </a:lnSpc>
              <a:spcBef>
                <a:spcPct val="20000"/>
              </a:spcBef>
            </a:pPr>
            <a:r>
              <a:rPr lang="el-GR" altLang="en-US" sz="2000">
                <a:solidFill>
                  <a:schemeClr val="bg1"/>
                </a:solidFill>
              </a:rPr>
              <a:t>ΟΡΙΣΜΟΣ</a:t>
            </a:r>
          </a:p>
          <a:p>
            <a:pPr marL="342900" indent="-342900" algn="just" eaLnBrk="1" hangingPunct="1">
              <a:lnSpc>
                <a:spcPct val="80000"/>
              </a:lnSpc>
              <a:spcBef>
                <a:spcPct val="20000"/>
              </a:spcBef>
            </a:pPr>
            <a:r>
              <a:rPr lang="el-GR" altLang="en-US" sz="2000">
                <a:solidFill>
                  <a:schemeClr val="bg1"/>
                </a:solidFill>
              </a:rPr>
              <a:t>	Κατάσταση όπου ένα άτομο με φυσιολογική φαινομενικά διαφοροποίηση του ενός φύλου είναι πεπεισμένο ότι αποτελεί μέλος του άλλου φύλου και παρουσιάζει μία ακατανίκητη επιθυμία να ανήκει και να ζει σε αυτό το φύλο ορμονικά, ανατομικά και ψυχοκοινωνικά.</a:t>
            </a:r>
            <a:endParaRPr lang="el-GR" altLang="en-US" sz="3600" b="1">
              <a:solidFill>
                <a:schemeClr val="bg1"/>
              </a:solidFill>
              <a:sym typeface="Symbol" pitchFamily="18" charset="2"/>
            </a:endParaRPr>
          </a:p>
        </p:txBody>
      </p:sp>
      <p:pic>
        <p:nvPicPr>
          <p:cNvPr id="3075" name="Picture 4" descr="180px-Combotrans"/>
          <p:cNvPicPr>
            <a:picLocks noChangeAspect="1" noChangeArrowheads="1"/>
          </p:cNvPicPr>
          <p:nvPr/>
        </p:nvPicPr>
        <p:blipFill>
          <a:blip r:embed="rId2"/>
          <a:srcRect/>
          <a:stretch>
            <a:fillRect/>
          </a:stretch>
        </p:blipFill>
        <p:spPr bwMode="auto">
          <a:xfrm>
            <a:off x="5076825" y="2492375"/>
            <a:ext cx="2952750" cy="2952750"/>
          </a:xfrm>
          <a:prstGeom prst="rect">
            <a:avLst/>
          </a:prstGeom>
          <a:noFill/>
          <a:ln w="9525">
            <a:noFill/>
            <a:miter lim="800000"/>
            <a:headEnd/>
            <a:tailEnd/>
          </a:ln>
        </p:spPr>
      </p:pic>
      <p:sp>
        <p:nvSpPr>
          <p:cNvPr id="3076" name="Text Box 5"/>
          <p:cNvSpPr txBox="1">
            <a:spLocks noChangeArrowheads="1"/>
          </p:cNvSpPr>
          <p:nvPr/>
        </p:nvSpPr>
        <p:spPr bwMode="auto">
          <a:xfrm>
            <a:off x="3276600" y="115888"/>
            <a:ext cx="2520950" cy="579437"/>
          </a:xfrm>
          <a:prstGeom prst="rect">
            <a:avLst/>
          </a:prstGeom>
          <a:solidFill>
            <a:srgbClr val="8953D9"/>
          </a:solidFill>
          <a:ln w="9525">
            <a:noFill/>
            <a:miter lim="800000"/>
            <a:headEnd/>
            <a:tailEnd/>
          </a:ln>
        </p:spPr>
        <p:txBody>
          <a:bodyPr>
            <a:spAutoFit/>
          </a:bodyPr>
          <a:lstStyle/>
          <a:p>
            <a:pPr algn="l" eaLnBrk="1" hangingPunct="1">
              <a:spcBef>
                <a:spcPct val="50000"/>
              </a:spcBef>
            </a:pPr>
            <a:r>
              <a:rPr lang="el-GR" altLang="en-US" sz="3200">
                <a:solidFill>
                  <a:schemeClr val="bg1"/>
                </a:solidFill>
              </a:rPr>
              <a:t>Διαφυλισμός</a:t>
            </a:r>
          </a:p>
        </p:txBody>
      </p:sp>
      <p:sp>
        <p:nvSpPr>
          <p:cNvPr id="3077" name="Rectangle 6"/>
          <p:cNvSpPr>
            <a:spLocks noChangeArrowheads="1"/>
          </p:cNvSpPr>
          <p:nvPr/>
        </p:nvSpPr>
        <p:spPr bwMode="auto">
          <a:xfrm>
            <a:off x="827088" y="3068638"/>
            <a:ext cx="3384550" cy="2232025"/>
          </a:xfrm>
          <a:prstGeom prst="rect">
            <a:avLst/>
          </a:prstGeom>
          <a:noFill/>
          <a:ln w="9525">
            <a:solidFill>
              <a:schemeClr val="bg1"/>
            </a:solidFill>
            <a:miter lim="800000"/>
            <a:headEnd/>
            <a:tailEnd/>
          </a:ln>
        </p:spPr>
        <p:txBody>
          <a:bodyPr/>
          <a:lstStyle/>
          <a:p>
            <a:pPr marL="342900" indent="-342900" algn="l" eaLnBrk="1" hangingPunct="1">
              <a:spcBef>
                <a:spcPct val="20000"/>
              </a:spcBef>
            </a:pPr>
            <a:r>
              <a:rPr lang="el-GR" altLang="en-US" sz="2000">
                <a:solidFill>
                  <a:schemeClr val="bg1"/>
                </a:solidFill>
              </a:rPr>
              <a:t>ΕΠΙΔΗΜΙΟΛΟΓΙΑ</a:t>
            </a:r>
          </a:p>
          <a:p>
            <a:pPr marL="342900" indent="-342900" algn="l" eaLnBrk="1" hangingPunct="1">
              <a:spcBef>
                <a:spcPct val="20000"/>
              </a:spcBef>
            </a:pPr>
            <a:endParaRPr lang="el-GR" altLang="en-US" sz="2000">
              <a:solidFill>
                <a:schemeClr val="bg1"/>
              </a:solidFill>
            </a:endParaRPr>
          </a:p>
          <a:p>
            <a:pPr marL="342900" indent="-342900" algn="l" eaLnBrk="1" hangingPunct="1">
              <a:spcBef>
                <a:spcPct val="20000"/>
              </a:spcBef>
            </a:pPr>
            <a:r>
              <a:rPr lang="el-GR" altLang="en-US" sz="2000">
                <a:solidFill>
                  <a:schemeClr val="bg1"/>
                </a:solidFill>
              </a:rPr>
              <a:t>1/3000- 1/30000</a:t>
            </a:r>
          </a:p>
          <a:p>
            <a:pPr marL="342900" indent="-342900" algn="l" eaLnBrk="1" hangingPunct="1">
              <a:spcBef>
                <a:spcPct val="20000"/>
              </a:spcBef>
            </a:pPr>
            <a:r>
              <a:rPr lang="el-GR" altLang="en-US" sz="2000">
                <a:solidFill>
                  <a:schemeClr val="bg1"/>
                </a:solidFill>
              </a:rPr>
              <a:t>1/1 στην εφηβεία</a:t>
            </a:r>
          </a:p>
          <a:p>
            <a:pPr marL="342900" indent="-342900" algn="l" eaLnBrk="1" hangingPunct="1">
              <a:spcBef>
                <a:spcPct val="20000"/>
              </a:spcBef>
            </a:pPr>
            <a:r>
              <a:rPr lang="el-GR" altLang="en-US" sz="2000">
                <a:solidFill>
                  <a:schemeClr val="bg1"/>
                </a:solidFill>
              </a:rPr>
              <a:t>3/1 στην ενήλικη ηλικία </a:t>
            </a:r>
          </a:p>
          <a:p>
            <a:pPr marL="342900" indent="-342900" algn="l" eaLnBrk="1" hangingPunct="1">
              <a:spcBef>
                <a:spcPct val="20000"/>
              </a:spcBef>
            </a:pPr>
            <a:r>
              <a:rPr lang="el-GR" altLang="en-US" sz="2000">
                <a:solidFill>
                  <a:schemeClr val="bg1"/>
                </a:solidFill>
              </a:rPr>
              <a:t>(βιολογικοί άνδρες/γυναίκες)</a:t>
            </a:r>
          </a:p>
          <a:p>
            <a:pPr marL="342900" indent="-342900" algn="l" eaLnBrk="1" hangingPunct="1">
              <a:spcBef>
                <a:spcPct val="20000"/>
              </a:spcBef>
              <a:buFontTx/>
              <a:buChar char="•"/>
            </a:pPr>
            <a:endParaRPr lang="el-GR" altLang="en-US" sz="2000">
              <a:solidFill>
                <a:schemeClr val="bg1"/>
              </a:solidFill>
            </a:endParaRPr>
          </a:p>
        </p:txBody>
      </p:sp>
      <p:sp>
        <p:nvSpPr>
          <p:cNvPr id="3078" name="Rectangle 7"/>
          <p:cNvSpPr>
            <a:spLocks noChangeArrowheads="1"/>
          </p:cNvSpPr>
          <p:nvPr/>
        </p:nvSpPr>
        <p:spPr bwMode="auto">
          <a:xfrm>
            <a:off x="323850" y="5516563"/>
            <a:ext cx="4248150" cy="1190625"/>
          </a:xfrm>
          <a:prstGeom prst="rect">
            <a:avLst/>
          </a:prstGeom>
          <a:noFill/>
          <a:ln w="9525">
            <a:noFill/>
            <a:miter lim="800000"/>
            <a:headEnd/>
            <a:tailEnd/>
          </a:ln>
        </p:spPr>
        <p:txBody>
          <a:bodyPr wrap="none" anchor="ctr">
            <a:spAutoFit/>
          </a:bodyPr>
          <a:lstStyle/>
          <a:p>
            <a:pPr eaLnBrk="1" hangingPunct="1"/>
            <a:r>
              <a:rPr lang="el-GR" altLang="en-US">
                <a:solidFill>
                  <a:schemeClr val="bg1"/>
                </a:solidFill>
              </a:rPr>
              <a:t>Νέα Ζηλανδία 2008</a:t>
            </a:r>
            <a:endParaRPr lang="en-US" altLang="en-US">
              <a:solidFill>
                <a:schemeClr val="bg1"/>
              </a:solidFill>
            </a:endParaRPr>
          </a:p>
          <a:p>
            <a:pPr eaLnBrk="1" hangingPunct="1"/>
            <a:r>
              <a:rPr lang="el-GR" altLang="en-US">
                <a:solidFill>
                  <a:schemeClr val="bg1"/>
                </a:solidFill>
              </a:rPr>
              <a:t>male-to-female transsexualism </a:t>
            </a:r>
            <a:r>
              <a:rPr lang="el-GR" altLang="en-US"/>
              <a:t>1:3.639</a:t>
            </a:r>
            <a:r>
              <a:rPr lang="el-GR" altLang="en-US">
                <a:solidFill>
                  <a:schemeClr val="bg1"/>
                </a:solidFill>
              </a:rPr>
              <a:t> </a:t>
            </a:r>
            <a:endParaRPr lang="en-US" altLang="en-US">
              <a:solidFill>
                <a:schemeClr val="bg1"/>
              </a:solidFill>
            </a:endParaRPr>
          </a:p>
          <a:p>
            <a:pPr eaLnBrk="1" hangingPunct="1"/>
            <a:r>
              <a:rPr lang="el-GR" altLang="en-US">
                <a:solidFill>
                  <a:schemeClr val="bg1"/>
                </a:solidFill>
              </a:rPr>
              <a:t>female-to-male transsexualism </a:t>
            </a:r>
            <a:r>
              <a:rPr lang="el-GR" altLang="en-US"/>
              <a:t>1:22.714</a:t>
            </a:r>
          </a:p>
          <a:p>
            <a:pPr eaLnBrk="1" hangingPunct="1"/>
            <a:r>
              <a:rPr lang="el-GR" altLang="en-US">
                <a:solidFill>
                  <a:schemeClr val="bg1"/>
                </a:solidFill>
              </a:rPr>
              <a:t>Συνολικά: 1:6364</a:t>
            </a:r>
            <a:endParaRPr lang="el-GR" altLang="en-US"/>
          </a:p>
        </p:txBody>
      </p:sp>
      <p:sp>
        <p:nvSpPr>
          <p:cNvPr id="3079" name="Rectangle 8"/>
          <p:cNvSpPr>
            <a:spLocks noChangeArrowheads="1"/>
          </p:cNvSpPr>
          <p:nvPr/>
        </p:nvSpPr>
        <p:spPr bwMode="auto">
          <a:xfrm>
            <a:off x="4643438" y="5653088"/>
            <a:ext cx="4248150" cy="915987"/>
          </a:xfrm>
          <a:prstGeom prst="rect">
            <a:avLst/>
          </a:prstGeom>
          <a:noFill/>
          <a:ln w="9525">
            <a:noFill/>
            <a:miter lim="800000"/>
            <a:headEnd/>
            <a:tailEnd/>
          </a:ln>
        </p:spPr>
        <p:txBody>
          <a:bodyPr wrap="none" anchor="ctr">
            <a:spAutoFit/>
          </a:bodyPr>
          <a:lstStyle/>
          <a:p>
            <a:pPr eaLnBrk="1" hangingPunct="1"/>
            <a:r>
              <a:rPr lang="el-GR" altLang="en-US">
                <a:solidFill>
                  <a:schemeClr val="bg1"/>
                </a:solidFill>
              </a:rPr>
              <a:t>Βέλγιο 2007</a:t>
            </a:r>
            <a:endParaRPr lang="en-US" altLang="en-US">
              <a:solidFill>
                <a:schemeClr val="bg1"/>
              </a:solidFill>
            </a:endParaRPr>
          </a:p>
          <a:p>
            <a:pPr eaLnBrk="1" hangingPunct="1"/>
            <a:r>
              <a:rPr lang="el-GR" altLang="en-US">
                <a:solidFill>
                  <a:schemeClr val="bg1"/>
                </a:solidFill>
              </a:rPr>
              <a:t>male-to-female transsexualism </a:t>
            </a:r>
            <a:r>
              <a:rPr lang="el-GR" altLang="en-US"/>
              <a:t>1:12,900</a:t>
            </a:r>
            <a:endParaRPr lang="en-US" altLang="en-US">
              <a:solidFill>
                <a:schemeClr val="bg1"/>
              </a:solidFill>
            </a:endParaRPr>
          </a:p>
          <a:p>
            <a:pPr eaLnBrk="1" hangingPunct="1"/>
            <a:r>
              <a:rPr lang="el-GR" altLang="en-US">
                <a:solidFill>
                  <a:schemeClr val="bg1"/>
                </a:solidFill>
              </a:rPr>
              <a:t>female-to-male transsexualism </a:t>
            </a:r>
            <a:r>
              <a:rPr lang="el-GR" altLang="en-US"/>
              <a:t>1:33,800</a:t>
            </a:r>
            <a:endParaRPr lang="el-GR" alt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7218">
                                            <p:bg/>
                                          </p:spTgt>
                                        </p:tgtEl>
                                        <p:attrNameLst>
                                          <p:attrName>style.visibility</p:attrName>
                                        </p:attrNameLst>
                                      </p:cBhvr>
                                      <p:to>
                                        <p:strVal val="visible"/>
                                      </p:to>
                                    </p:set>
                                    <p:anim calcmode="lin" valueType="num">
                                      <p:cBhvr additive="base">
                                        <p:cTn id="7" dur="500" fill="hold"/>
                                        <p:tgtEl>
                                          <p:spTgt spid="13721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7218">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18">
                                            <p:txEl>
                                              <p:pRg st="0" end="0"/>
                                            </p:txEl>
                                          </p:spTgt>
                                        </p:tgtEl>
                                        <p:attrNameLst>
                                          <p:attrName>style.visibility</p:attrName>
                                        </p:attrNameLst>
                                      </p:cBhvr>
                                      <p:to>
                                        <p:strVal val="visible"/>
                                      </p:to>
                                    </p:set>
                                    <p:anim calcmode="lin" valueType="num">
                                      <p:cBhvr additive="base">
                                        <p:cTn id="13" dur="500" fill="hold"/>
                                        <p:tgtEl>
                                          <p:spTgt spid="1372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7218">
                                            <p:txEl>
                                              <p:pRg st="1" end="1"/>
                                            </p:txEl>
                                          </p:spTgt>
                                        </p:tgtEl>
                                        <p:attrNameLst>
                                          <p:attrName>style.visibility</p:attrName>
                                        </p:attrNameLst>
                                      </p:cBhvr>
                                      <p:to>
                                        <p:strVal val="visible"/>
                                      </p:to>
                                    </p:set>
                                    <p:anim calcmode="lin" valueType="num">
                                      <p:cBhvr additive="base">
                                        <p:cTn id="19" dur="500" fill="hold"/>
                                        <p:tgtEl>
                                          <p:spTgt spid="1372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721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build="p"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692275" y="260350"/>
            <a:ext cx="5040313" cy="579438"/>
          </a:xfrm>
          <a:prstGeom prst="rect">
            <a:avLst/>
          </a:prstGeom>
          <a:solidFill>
            <a:srgbClr val="9966FF"/>
          </a:solidFill>
          <a:ln w="9525">
            <a:noFill/>
            <a:miter lim="800000"/>
            <a:headEnd/>
            <a:tailEnd/>
          </a:ln>
        </p:spPr>
        <p:txBody>
          <a:bodyPr>
            <a:spAutoFit/>
          </a:bodyPr>
          <a:lstStyle/>
          <a:p>
            <a:pPr algn="l" eaLnBrk="1" hangingPunct="1">
              <a:spcBef>
                <a:spcPct val="50000"/>
              </a:spcBef>
            </a:pPr>
            <a:r>
              <a:rPr lang="el-GR" altLang="en-US" sz="3200">
                <a:solidFill>
                  <a:schemeClr val="bg1"/>
                </a:solidFill>
              </a:rPr>
              <a:t>Διαφυλικοί-(</a:t>
            </a:r>
            <a:r>
              <a:rPr lang="en-US" altLang="en-US" sz="3200">
                <a:solidFill>
                  <a:schemeClr val="bg1"/>
                </a:solidFill>
              </a:rPr>
              <a:t>Transsexuals</a:t>
            </a:r>
            <a:r>
              <a:rPr lang="el-GR" altLang="en-US" sz="3200">
                <a:solidFill>
                  <a:schemeClr val="bg1"/>
                </a:solidFill>
              </a:rPr>
              <a:t>)</a:t>
            </a:r>
          </a:p>
        </p:txBody>
      </p:sp>
      <p:sp>
        <p:nvSpPr>
          <p:cNvPr id="4099" name="Text Box 3"/>
          <p:cNvSpPr txBox="1">
            <a:spLocks noChangeArrowheads="1"/>
          </p:cNvSpPr>
          <p:nvPr/>
        </p:nvSpPr>
        <p:spPr bwMode="auto">
          <a:xfrm>
            <a:off x="1331913" y="5229225"/>
            <a:ext cx="5832475" cy="1127125"/>
          </a:xfrm>
          <a:prstGeom prst="rect">
            <a:avLst/>
          </a:prstGeom>
          <a:solidFill>
            <a:srgbClr val="9966FF"/>
          </a:solidFill>
          <a:ln w="9525">
            <a:noFill/>
            <a:miter lim="800000"/>
            <a:headEnd/>
            <a:tailEnd/>
          </a:ln>
        </p:spPr>
        <p:txBody>
          <a:bodyPr>
            <a:spAutoFit/>
          </a:bodyPr>
          <a:lstStyle/>
          <a:p>
            <a:pPr algn="l" eaLnBrk="1" hangingPunct="1">
              <a:spcBef>
                <a:spcPct val="20000"/>
              </a:spcBef>
            </a:pPr>
            <a:r>
              <a:rPr lang="en-US" altLang="en-US" sz="2000" i="1">
                <a:solidFill>
                  <a:schemeClr val="bg1"/>
                </a:solidFill>
              </a:rPr>
              <a:t>“ I felt my body was </a:t>
            </a:r>
            <a:r>
              <a:rPr lang="en-US" altLang="en-US" sz="2000" b="1" i="1" u="sng">
                <a:solidFill>
                  <a:schemeClr val="bg1"/>
                </a:solidFill>
              </a:rPr>
              <a:t>a prison cell</a:t>
            </a:r>
            <a:r>
              <a:rPr lang="en-US" altLang="en-US" sz="2000" i="1">
                <a:solidFill>
                  <a:schemeClr val="bg1"/>
                </a:solidFill>
              </a:rPr>
              <a:t>. </a:t>
            </a:r>
            <a:endParaRPr lang="el-GR" altLang="en-US" sz="2000" i="1">
              <a:solidFill>
                <a:schemeClr val="bg1"/>
              </a:solidFill>
            </a:endParaRPr>
          </a:p>
          <a:p>
            <a:pPr algn="l" eaLnBrk="1" hangingPunct="1">
              <a:spcBef>
                <a:spcPct val="20000"/>
              </a:spcBef>
            </a:pPr>
            <a:r>
              <a:rPr lang="en-US" altLang="en-US" sz="2000" i="1">
                <a:solidFill>
                  <a:schemeClr val="bg1"/>
                </a:solidFill>
              </a:rPr>
              <a:t>There were no windows. I could not find the key;</a:t>
            </a:r>
            <a:endParaRPr lang="el-GR" altLang="en-US" sz="2000" i="1">
              <a:solidFill>
                <a:schemeClr val="bg1"/>
              </a:solidFill>
            </a:endParaRPr>
          </a:p>
          <a:p>
            <a:pPr algn="l" eaLnBrk="1" hangingPunct="1">
              <a:spcBef>
                <a:spcPct val="20000"/>
              </a:spcBef>
            </a:pPr>
            <a:r>
              <a:rPr lang="en-US" altLang="en-US" sz="2000" i="1">
                <a:solidFill>
                  <a:schemeClr val="bg1"/>
                </a:solidFill>
              </a:rPr>
              <a:t>I could not get out; I could not breathe”.</a:t>
            </a:r>
            <a:endParaRPr lang="el-GR" altLang="en-US" sz="2000">
              <a:solidFill>
                <a:schemeClr val="bg1"/>
              </a:solidFill>
            </a:endParaRPr>
          </a:p>
        </p:txBody>
      </p:sp>
      <p:pic>
        <p:nvPicPr>
          <p:cNvPr id="4100" name="Picture 4" descr="180px-Gendersign"/>
          <p:cNvPicPr>
            <a:picLocks noChangeAspect="1" noChangeArrowheads="1"/>
          </p:cNvPicPr>
          <p:nvPr/>
        </p:nvPicPr>
        <p:blipFill>
          <a:blip r:embed="rId2"/>
          <a:srcRect/>
          <a:stretch>
            <a:fillRect/>
          </a:stretch>
        </p:blipFill>
        <p:spPr bwMode="auto">
          <a:xfrm>
            <a:off x="2843213" y="1557338"/>
            <a:ext cx="2536825" cy="2663825"/>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79388" y="1268413"/>
            <a:ext cx="8785225" cy="1463675"/>
          </a:xfrm>
          <a:prstGeom prst="rect">
            <a:avLst/>
          </a:prstGeom>
          <a:solidFill>
            <a:srgbClr val="8953D9"/>
          </a:solidFill>
          <a:ln w="9525">
            <a:noFill/>
            <a:miter lim="800000"/>
            <a:headEnd/>
            <a:tailEnd/>
          </a:ln>
        </p:spPr>
        <p:txBody>
          <a:bodyPr>
            <a:spAutoFit/>
          </a:bodyPr>
          <a:lstStyle/>
          <a:p>
            <a:pPr algn="l" eaLnBrk="1" hangingPunct="1">
              <a:spcBef>
                <a:spcPct val="50000"/>
              </a:spcBef>
            </a:pPr>
            <a:r>
              <a:rPr lang="en-US" altLang="en-US" sz="2000">
                <a:solidFill>
                  <a:schemeClr val="bg1"/>
                </a:solidFill>
              </a:rPr>
              <a:t>Over the last 20-30 years, transsexualism has become a medical category.</a:t>
            </a:r>
          </a:p>
          <a:p>
            <a:pPr algn="l" eaLnBrk="1" hangingPunct="1">
              <a:spcBef>
                <a:spcPct val="50000"/>
              </a:spcBef>
            </a:pPr>
            <a:r>
              <a:rPr lang="en-US" altLang="en-US" sz="2000">
                <a:solidFill>
                  <a:schemeClr val="bg1"/>
                </a:solidFill>
              </a:rPr>
              <a:t>It is source of intense suffering and it deserves our compassion and medical expertise in providing a better life to those, who entirely beyond their own will and responsibility have to experience that their sex is “wrong”</a:t>
            </a:r>
            <a:endParaRPr lang="el-GR" altLang="en-US" sz="2000">
              <a:solidFill>
                <a:schemeClr val="bg1"/>
              </a:solidFill>
            </a:endParaRPr>
          </a:p>
        </p:txBody>
      </p:sp>
      <p:pic>
        <p:nvPicPr>
          <p:cNvPr id="6147" name="Picture 3"/>
          <p:cNvPicPr>
            <a:picLocks noChangeAspect="1" noChangeArrowheads="1"/>
          </p:cNvPicPr>
          <p:nvPr/>
        </p:nvPicPr>
        <p:blipFill>
          <a:blip r:embed="rId2"/>
          <a:srcRect/>
          <a:stretch>
            <a:fillRect/>
          </a:stretch>
        </p:blipFill>
        <p:spPr bwMode="auto">
          <a:xfrm>
            <a:off x="827088" y="3284538"/>
            <a:ext cx="3133725" cy="1933575"/>
          </a:xfrm>
          <a:prstGeom prst="rect">
            <a:avLst/>
          </a:prstGeom>
          <a:noFill/>
          <a:ln w="9525">
            <a:noFill/>
            <a:miter lim="800000"/>
            <a:headEnd/>
            <a:tailEnd/>
          </a:ln>
        </p:spPr>
      </p:pic>
      <p:sp>
        <p:nvSpPr>
          <p:cNvPr id="6148" name="Rectangle 4"/>
          <p:cNvSpPr>
            <a:spLocks noChangeArrowheads="1"/>
          </p:cNvSpPr>
          <p:nvPr/>
        </p:nvSpPr>
        <p:spPr bwMode="auto">
          <a:xfrm>
            <a:off x="2916238" y="188913"/>
            <a:ext cx="2895600" cy="990600"/>
          </a:xfrm>
          <a:prstGeom prst="rect">
            <a:avLst/>
          </a:prstGeom>
          <a:solidFill>
            <a:srgbClr val="FFE5BF"/>
          </a:solidFill>
          <a:ln w="9525">
            <a:solidFill>
              <a:schemeClr val="tx1"/>
            </a:solidFill>
            <a:miter lim="800000"/>
            <a:headEnd/>
            <a:tailEnd/>
          </a:ln>
        </p:spPr>
        <p:txBody>
          <a:bodyPr wrap="none" anchor="ctr"/>
          <a:lstStyle/>
          <a:p>
            <a:pPr eaLnBrk="1" hangingPunct="1"/>
            <a:r>
              <a:rPr lang="en-US" altLang="en-US" sz="2400" b="1">
                <a:solidFill>
                  <a:srgbClr val="CC0000"/>
                </a:solidFill>
                <a:latin typeface="Book Antiqua" pitchFamily="18" charset="0"/>
              </a:rPr>
              <a:t>Pr Louis Gooren</a:t>
            </a:r>
            <a:endParaRPr lang="el-GR" altLang="en-US" sz="2400" b="1">
              <a:solidFill>
                <a:srgbClr val="CC0000"/>
              </a:solidFill>
              <a:latin typeface="Book Antiqua" pitchFamily="18" charset="0"/>
            </a:endParaRPr>
          </a:p>
        </p:txBody>
      </p:sp>
      <p:sp>
        <p:nvSpPr>
          <p:cNvPr id="6149" name="Text Box 5"/>
          <p:cNvSpPr txBox="1">
            <a:spLocks noChangeArrowheads="1"/>
          </p:cNvSpPr>
          <p:nvPr/>
        </p:nvSpPr>
        <p:spPr bwMode="auto">
          <a:xfrm>
            <a:off x="4716463" y="3644900"/>
            <a:ext cx="4103687" cy="1311275"/>
          </a:xfrm>
          <a:prstGeom prst="rect">
            <a:avLst/>
          </a:prstGeom>
          <a:solidFill>
            <a:srgbClr val="8953D9"/>
          </a:solidFill>
          <a:ln w="9525">
            <a:noFill/>
            <a:miter lim="800000"/>
            <a:headEnd/>
            <a:tailEnd/>
          </a:ln>
        </p:spPr>
        <p:txBody>
          <a:bodyPr>
            <a:spAutoFit/>
          </a:bodyPr>
          <a:lstStyle/>
          <a:p>
            <a:pPr eaLnBrk="1" hangingPunct="1">
              <a:spcBef>
                <a:spcPct val="50000"/>
              </a:spcBef>
            </a:pPr>
            <a:r>
              <a:rPr lang="en-US" altLang="en-US" sz="2000">
                <a:solidFill>
                  <a:schemeClr val="bg1"/>
                </a:solidFill>
              </a:rPr>
              <a:t>Endocrinologist</a:t>
            </a:r>
          </a:p>
          <a:p>
            <a:pPr eaLnBrk="1" hangingPunct="1">
              <a:spcBef>
                <a:spcPct val="50000"/>
              </a:spcBef>
            </a:pPr>
            <a:r>
              <a:rPr lang="en-US" altLang="en-US" sz="2000">
                <a:solidFill>
                  <a:schemeClr val="bg1"/>
                </a:solidFill>
              </a:rPr>
              <a:t>Professor of Transsexology</a:t>
            </a:r>
          </a:p>
          <a:p>
            <a:pPr eaLnBrk="1" hangingPunct="1">
              <a:spcBef>
                <a:spcPct val="50000"/>
              </a:spcBef>
            </a:pPr>
            <a:r>
              <a:rPr lang="en-US" altLang="en-US" sz="2000">
                <a:solidFill>
                  <a:schemeClr val="bg1"/>
                </a:solidFill>
              </a:rPr>
              <a:t>Vrije University Medical Center</a:t>
            </a:r>
            <a:endParaRPr lang="el-GR" altLang="en-US" sz="2000">
              <a:solidFill>
                <a:schemeClr val="bg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a:srcRect/>
          <a:stretch>
            <a:fillRect/>
          </a:stretch>
        </p:blipFill>
        <p:spPr bwMode="auto">
          <a:xfrm>
            <a:off x="0" y="0"/>
            <a:ext cx="6454775" cy="6858000"/>
          </a:xfrm>
          <a:prstGeom prst="rect">
            <a:avLst/>
          </a:prstGeom>
          <a:noFill/>
          <a:ln w="9525">
            <a:noFill/>
            <a:miter lim="800000"/>
            <a:headEnd/>
            <a:tailEnd/>
          </a:ln>
        </p:spPr>
      </p:pic>
      <p:sp>
        <p:nvSpPr>
          <p:cNvPr id="7171" name="AutoShape 5" descr="Cover">
            <a:hlinkClick r:id="rId3"/>
          </p:cNvPr>
          <p:cNvSpPr>
            <a:spLocks noChangeAspect="1" noChangeArrowheads="1"/>
          </p:cNvSpPr>
          <p:nvPr/>
        </p:nvSpPr>
        <p:spPr bwMode="auto">
          <a:xfrm>
            <a:off x="4114800" y="2833688"/>
            <a:ext cx="914400" cy="1190625"/>
          </a:xfrm>
          <a:prstGeom prst="rect">
            <a:avLst/>
          </a:prstGeom>
          <a:noFill/>
          <a:ln w="9525">
            <a:noFill/>
            <a:miter lim="800000"/>
            <a:headEnd/>
            <a:tailEnd/>
          </a:ln>
        </p:spPr>
        <p:txBody>
          <a:bodyPr/>
          <a:lstStyle/>
          <a:p>
            <a:endParaRPr lang="en-US" altLang="en-US"/>
          </a:p>
        </p:txBody>
      </p:sp>
      <p:sp>
        <p:nvSpPr>
          <p:cNvPr id="7172" name="AutoShape 7" descr="Cover Image">
            <a:hlinkClick r:id="rId4"/>
          </p:cNvPr>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ltLang="en-US"/>
          </a:p>
        </p:txBody>
      </p:sp>
      <p:sp>
        <p:nvSpPr>
          <p:cNvPr id="7173" name="AutoShape 9" descr="Cover Figur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ltLang="en-US"/>
          </a:p>
        </p:txBody>
      </p:sp>
      <p:pic>
        <p:nvPicPr>
          <p:cNvPr id="7174" name="Picture 11" descr="Cover Figure"/>
          <p:cNvPicPr>
            <a:picLocks noChangeAspect="1" noChangeArrowheads="1"/>
          </p:cNvPicPr>
          <p:nvPr/>
        </p:nvPicPr>
        <p:blipFill>
          <a:blip r:embed="rId5"/>
          <a:srcRect/>
          <a:stretch>
            <a:fillRect/>
          </a:stretch>
        </p:blipFill>
        <p:spPr bwMode="auto">
          <a:xfrm>
            <a:off x="6588125" y="2205038"/>
            <a:ext cx="2287588" cy="3040062"/>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1692275" y="188913"/>
            <a:ext cx="5616575" cy="579437"/>
          </a:xfrm>
          <a:prstGeom prst="rect">
            <a:avLst/>
          </a:prstGeom>
          <a:solidFill>
            <a:srgbClr val="9966FF"/>
          </a:solidFill>
          <a:ln w="9525">
            <a:noFill/>
            <a:miter lim="800000"/>
            <a:headEnd/>
            <a:tailEnd/>
          </a:ln>
          <a:effectLst/>
        </p:spPr>
        <p:txBody>
          <a:bodyPr>
            <a:spAutoFit/>
          </a:bodyPr>
          <a:lstStyle/>
          <a:p>
            <a:pPr algn="l" eaLnBrk="1" hangingPunct="1">
              <a:spcBef>
                <a:spcPct val="50000"/>
              </a:spcBef>
            </a:pPr>
            <a:r>
              <a:rPr lang="el-GR" sz="3200">
                <a:solidFill>
                  <a:schemeClr val="bg1"/>
                </a:solidFill>
              </a:rPr>
              <a:t>Μ</a:t>
            </a:r>
            <a:r>
              <a:rPr lang="en-US" sz="3200">
                <a:solidFill>
                  <a:schemeClr val="bg1"/>
                </a:solidFill>
              </a:rPr>
              <a:t>ale to Female transsexuals</a:t>
            </a:r>
            <a:endParaRPr lang="el-GR" sz="3200">
              <a:solidFill>
                <a:schemeClr val="bg1"/>
              </a:solidFill>
            </a:endParaRPr>
          </a:p>
        </p:txBody>
      </p:sp>
      <p:pic>
        <p:nvPicPr>
          <p:cNvPr id="37891" name="Picture 6" descr="180px-Gendersign"/>
          <p:cNvPicPr>
            <a:picLocks noChangeAspect="1" noChangeArrowheads="1"/>
          </p:cNvPicPr>
          <p:nvPr/>
        </p:nvPicPr>
        <p:blipFill>
          <a:blip r:embed="rId2"/>
          <a:srcRect/>
          <a:stretch>
            <a:fillRect/>
          </a:stretch>
        </p:blipFill>
        <p:spPr bwMode="auto">
          <a:xfrm>
            <a:off x="8208963" y="0"/>
            <a:ext cx="935037" cy="981075"/>
          </a:xfrm>
          <a:prstGeom prst="rect">
            <a:avLst/>
          </a:prstGeom>
          <a:noFill/>
          <a:ln w="9525">
            <a:noFill/>
            <a:miter lim="800000"/>
            <a:headEnd/>
            <a:tailEnd/>
          </a:ln>
        </p:spPr>
      </p:pic>
      <p:pic>
        <p:nvPicPr>
          <p:cNvPr id="37892" name="Picture 7" descr="yingyang.gif"/>
          <p:cNvPicPr>
            <a:picLocks noChangeAspect="1" noChangeArrowheads="1"/>
          </p:cNvPicPr>
          <p:nvPr/>
        </p:nvPicPr>
        <p:blipFill>
          <a:blip r:embed="rId3"/>
          <a:srcRect/>
          <a:stretch>
            <a:fillRect/>
          </a:stretch>
        </p:blipFill>
        <p:spPr bwMode="auto">
          <a:xfrm>
            <a:off x="0" y="0"/>
            <a:ext cx="1042988" cy="1042988"/>
          </a:xfrm>
          <a:prstGeom prst="rect">
            <a:avLst/>
          </a:prstGeom>
          <a:noFill/>
          <a:ln w="9525">
            <a:noFill/>
            <a:miter lim="800000"/>
            <a:headEnd/>
            <a:tailEnd/>
          </a:ln>
        </p:spPr>
      </p:pic>
      <p:pic>
        <p:nvPicPr>
          <p:cNvPr id="37893" name="Picture 11" descr="sarahk"/>
          <p:cNvPicPr>
            <a:picLocks noChangeAspect="1" noChangeArrowheads="1"/>
          </p:cNvPicPr>
          <p:nvPr/>
        </p:nvPicPr>
        <p:blipFill>
          <a:blip r:embed="rId4"/>
          <a:srcRect/>
          <a:stretch>
            <a:fillRect/>
          </a:stretch>
        </p:blipFill>
        <p:spPr bwMode="auto">
          <a:xfrm>
            <a:off x="2411413" y="3716338"/>
            <a:ext cx="4608512" cy="2789237"/>
          </a:xfrm>
          <a:prstGeom prst="rect">
            <a:avLst/>
          </a:prstGeom>
          <a:noFill/>
          <a:ln w="9525">
            <a:noFill/>
            <a:miter lim="800000"/>
            <a:headEnd/>
            <a:tailEnd/>
          </a:ln>
        </p:spPr>
      </p:pic>
      <p:graphicFrame>
        <p:nvGraphicFramePr>
          <p:cNvPr id="199738" name="Group 58"/>
          <p:cNvGraphicFramePr>
            <a:graphicFrameLocks noGrp="1"/>
          </p:cNvGraphicFramePr>
          <p:nvPr/>
        </p:nvGraphicFramePr>
        <p:xfrm>
          <a:off x="2411413" y="981075"/>
          <a:ext cx="4608512" cy="2649539"/>
        </p:xfrm>
        <a:graphic>
          <a:graphicData uri="http://schemas.openxmlformats.org/drawingml/2006/table">
            <a:tbl>
              <a:tblPr/>
              <a:tblGrid>
                <a:gridCol w="2405062"/>
                <a:gridCol w="835025"/>
                <a:gridCol w="631825"/>
                <a:gridCol w="736600"/>
              </a:tblGrid>
              <a:tr h="430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000" b="1" i="0" u="none" strike="noStrike" cap="none" normalizeH="0" baseline="0" smtClean="0">
                          <a:ln>
                            <a:noFill/>
                          </a:ln>
                          <a:solidFill>
                            <a:schemeClr val="tx1"/>
                          </a:solidFill>
                          <a:effectLst/>
                          <a:latin typeface="Verdana" pitchFamily="34" charset="0"/>
                        </a:rPr>
                        <a:t>Description</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cap="flat">
                      <a:noFill/>
                    </a:lnT>
                    <a:lnB>
                      <a:noFill/>
                    </a:lnB>
                    <a:lnTlToBr>
                      <a:noFill/>
                    </a:lnTlToBr>
                    <a:lnBlToTr>
                      <a:noFill/>
                    </a:lnBlToTr>
                    <a:solidFill>
                      <a:srgbClr val="800080"/>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1" i="0" u="none" strike="noStrike" cap="none" normalizeH="0" baseline="0" smtClean="0">
                          <a:ln>
                            <a:noFill/>
                          </a:ln>
                          <a:solidFill>
                            <a:schemeClr val="tx1"/>
                          </a:solidFill>
                          <a:effectLst/>
                          <a:latin typeface="Verdana" pitchFamily="34" charset="0"/>
                        </a:rPr>
                        <a:t>Breast hemi-circumference</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cap="flat">
                      <a:noFill/>
                    </a:lnT>
                    <a:lnB>
                      <a:noFill/>
                    </a:lnB>
                    <a:lnTlToBr>
                      <a:noFill/>
                    </a:lnTlToBr>
                    <a:lnBlToTr>
                      <a:noFill/>
                    </a:lnBlToTr>
                    <a:solidFill>
                      <a:srgbClr val="800080"/>
                    </a:solidFill>
                  </a:tcPr>
                </a:tc>
                <a:tc hMerge="1">
                  <a:txBody>
                    <a:bodyPr/>
                    <a:lstStyle/>
                    <a:p>
                      <a:endParaRPr lang="el-GR"/>
                    </a:p>
                  </a:txBody>
                  <a:tcPr/>
                </a:tc>
                <a:tc hMerge="1">
                  <a:txBody>
                    <a:bodyPr/>
                    <a:lstStyle/>
                    <a:p>
                      <a:endParaRPr lang="el-GR"/>
                    </a:p>
                  </a:txBody>
                  <a:tcPr/>
                </a:tc>
              </a:tr>
              <a:tr h="59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Verdana" pitchFamily="34" charset="0"/>
                        </a:rPr>
                        <a:t> </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1" i="0" u="none" strike="noStrike" cap="none" normalizeH="0" baseline="0" smtClean="0">
                          <a:ln>
                            <a:noFill/>
                          </a:ln>
                          <a:solidFill>
                            <a:schemeClr val="tx1"/>
                          </a:solidFill>
                          <a:effectLst/>
                          <a:latin typeface="Verdana" pitchFamily="34" charset="0"/>
                        </a:rPr>
                        <a:t>Average</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1" i="0" u="none" strike="noStrike" cap="none" normalizeH="0" baseline="0" smtClean="0">
                          <a:ln>
                            <a:noFill/>
                          </a:ln>
                          <a:solidFill>
                            <a:schemeClr val="tx1"/>
                          </a:solidFill>
                          <a:effectLst/>
                          <a:latin typeface="Verdana" pitchFamily="34" charset="0"/>
                        </a:rPr>
                        <a:t>Min.</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1" i="0" u="none" strike="noStrike" cap="none" normalizeH="0" baseline="0" smtClean="0">
                          <a:ln>
                            <a:noFill/>
                          </a:ln>
                          <a:solidFill>
                            <a:schemeClr val="tx1"/>
                          </a:solidFill>
                          <a:effectLst/>
                          <a:latin typeface="Verdana" pitchFamily="34" charset="0"/>
                        </a:rPr>
                        <a:t>Max.</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C8FF"/>
                    </a:solidFill>
                  </a:tcPr>
                </a:tc>
              </a:tr>
              <a:tr h="430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000" b="0" i="1" u="none" strike="noStrike" cap="none" normalizeH="0" baseline="0" smtClean="0">
                          <a:ln>
                            <a:noFill/>
                          </a:ln>
                          <a:solidFill>
                            <a:schemeClr val="tx1"/>
                          </a:solidFill>
                          <a:effectLst/>
                          <a:latin typeface="Verdana" pitchFamily="34" charset="0"/>
                        </a:rPr>
                        <a:t>After 12 months Treatment</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10 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4 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22 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C8FF"/>
                    </a:solidFill>
                  </a:tcPr>
                </a:tc>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000" b="0" i="1" u="none" strike="noStrike" cap="none" normalizeH="0" baseline="0" smtClean="0">
                          <a:ln>
                            <a:noFill/>
                          </a:ln>
                          <a:solidFill>
                            <a:schemeClr val="tx1"/>
                          </a:solidFill>
                          <a:effectLst/>
                          <a:latin typeface="Verdana" pitchFamily="34" charset="0"/>
                        </a:rPr>
                        <a:t>Maximum Development</a:t>
                      </a:r>
                      <a:br>
                        <a:rPr kumimoji="0" lang="el-GR" sz="1000" b="0" i="1" u="none" strike="noStrike" cap="none" normalizeH="0" baseline="0" smtClean="0">
                          <a:ln>
                            <a:noFill/>
                          </a:ln>
                          <a:solidFill>
                            <a:schemeClr val="tx1"/>
                          </a:solidFill>
                          <a:effectLst/>
                          <a:latin typeface="Verdana" pitchFamily="34" charset="0"/>
                        </a:rPr>
                      </a:br>
                      <a:r>
                        <a:rPr kumimoji="0" lang="el-GR" sz="1000" b="0" i="1" u="none" strike="noStrike" cap="none" normalizeH="0" baseline="0" smtClean="0">
                          <a:ln>
                            <a:noFill/>
                          </a:ln>
                          <a:solidFill>
                            <a:schemeClr val="tx1"/>
                          </a:solidFill>
                          <a:effectLst/>
                          <a:latin typeface="Verdana" pitchFamily="34" charset="0"/>
                        </a:rPr>
                        <a:t>(After 18-24 months Treatment)</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18 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4 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28 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C8FF"/>
                    </a:solidFill>
                  </a:tcPr>
                </a:tc>
              </a:tr>
              <a:tr h="430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000" b="0" i="1" u="none" strike="noStrike" cap="none" normalizeH="0" baseline="0" smtClean="0">
                          <a:ln>
                            <a:noFill/>
                          </a:ln>
                          <a:solidFill>
                            <a:schemeClr val="tx1"/>
                          </a:solidFill>
                          <a:effectLst/>
                          <a:latin typeface="Verdana" pitchFamily="34" charset="0"/>
                        </a:rPr>
                        <a:t>Normal "XX" Female Development</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cap="flat">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22cm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12 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solidFill>
                      <a:srgbClr val="FFC8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smtClean="0">
                          <a:ln>
                            <a:noFill/>
                          </a:ln>
                          <a:solidFill>
                            <a:schemeClr val="tx1"/>
                          </a:solidFill>
                          <a:effectLst/>
                          <a:latin typeface="Verdana" pitchFamily="34" charset="0"/>
                        </a:rPr>
                        <a:t>36 cm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cap="flat">
                      <a:noFill/>
                    </a:lnB>
                    <a:lnTlToBr>
                      <a:noFill/>
                    </a:lnTlToBr>
                    <a:lnBlToTr>
                      <a:noFill/>
                    </a:lnBlToTr>
                    <a:solidFill>
                      <a:srgbClr val="FFC8FF"/>
                    </a:solidFill>
                  </a:tcPr>
                </a:tc>
              </a:tr>
            </a:tbl>
          </a:graphicData>
        </a:graphic>
      </p:graphicFrame>
      <p:sp>
        <p:nvSpPr>
          <p:cNvPr id="37913" name="Text Box 59"/>
          <p:cNvSpPr txBox="1">
            <a:spLocks noChangeArrowheads="1"/>
          </p:cNvSpPr>
          <p:nvPr/>
        </p:nvSpPr>
        <p:spPr bwMode="auto">
          <a:xfrm>
            <a:off x="2555875" y="6524625"/>
            <a:ext cx="1152525" cy="366713"/>
          </a:xfrm>
          <a:prstGeom prst="rect">
            <a:avLst/>
          </a:prstGeom>
          <a:noFill/>
          <a:ln w="9525">
            <a:noFill/>
            <a:miter lim="800000"/>
            <a:headEnd/>
            <a:tailEnd/>
          </a:ln>
          <a:effectLst/>
        </p:spPr>
        <p:txBody>
          <a:bodyPr>
            <a:spAutoFit/>
          </a:bodyPr>
          <a:lstStyle/>
          <a:p>
            <a:pPr algn="l">
              <a:spcBef>
                <a:spcPct val="50000"/>
              </a:spcBef>
            </a:pPr>
            <a:r>
              <a:rPr lang="en-US">
                <a:solidFill>
                  <a:schemeClr val="bg1"/>
                </a:solidFill>
              </a:rPr>
              <a:t>1 </a:t>
            </a:r>
            <a:r>
              <a:rPr lang="el-GR">
                <a:solidFill>
                  <a:schemeClr val="bg1"/>
                </a:solidFill>
              </a:rPr>
              <a:t>έτος</a:t>
            </a:r>
          </a:p>
        </p:txBody>
      </p:sp>
      <p:sp>
        <p:nvSpPr>
          <p:cNvPr id="37914" name="Text Box 60"/>
          <p:cNvSpPr txBox="1">
            <a:spLocks noChangeArrowheads="1"/>
          </p:cNvSpPr>
          <p:nvPr/>
        </p:nvSpPr>
        <p:spPr bwMode="auto">
          <a:xfrm>
            <a:off x="3995738" y="6491288"/>
            <a:ext cx="1152525" cy="366712"/>
          </a:xfrm>
          <a:prstGeom prst="rect">
            <a:avLst/>
          </a:prstGeom>
          <a:noFill/>
          <a:ln w="9525">
            <a:noFill/>
            <a:miter lim="800000"/>
            <a:headEnd/>
            <a:tailEnd/>
          </a:ln>
          <a:effectLst/>
        </p:spPr>
        <p:txBody>
          <a:bodyPr>
            <a:spAutoFit/>
          </a:bodyPr>
          <a:lstStyle/>
          <a:p>
            <a:pPr algn="l">
              <a:spcBef>
                <a:spcPct val="50000"/>
              </a:spcBef>
            </a:pPr>
            <a:r>
              <a:rPr lang="en-US">
                <a:solidFill>
                  <a:schemeClr val="bg1"/>
                </a:solidFill>
              </a:rPr>
              <a:t>1</a:t>
            </a:r>
            <a:r>
              <a:rPr lang="el-GR">
                <a:solidFill>
                  <a:schemeClr val="bg1"/>
                </a:solidFill>
              </a:rPr>
              <a:t>.5</a:t>
            </a:r>
            <a:r>
              <a:rPr lang="en-US">
                <a:solidFill>
                  <a:schemeClr val="bg1"/>
                </a:solidFill>
              </a:rPr>
              <a:t> </a:t>
            </a:r>
            <a:r>
              <a:rPr lang="el-GR">
                <a:solidFill>
                  <a:schemeClr val="bg1"/>
                </a:solidFill>
              </a:rPr>
              <a:t>έτη</a:t>
            </a:r>
          </a:p>
        </p:txBody>
      </p:sp>
      <p:sp>
        <p:nvSpPr>
          <p:cNvPr id="37915" name="Text Box 61"/>
          <p:cNvSpPr txBox="1">
            <a:spLocks noChangeArrowheads="1"/>
          </p:cNvSpPr>
          <p:nvPr/>
        </p:nvSpPr>
        <p:spPr bwMode="auto">
          <a:xfrm>
            <a:off x="5580063" y="6491288"/>
            <a:ext cx="1152525" cy="366712"/>
          </a:xfrm>
          <a:prstGeom prst="rect">
            <a:avLst/>
          </a:prstGeom>
          <a:noFill/>
          <a:ln w="9525">
            <a:noFill/>
            <a:miter lim="800000"/>
            <a:headEnd/>
            <a:tailEnd/>
          </a:ln>
          <a:effectLst/>
        </p:spPr>
        <p:txBody>
          <a:bodyPr>
            <a:spAutoFit/>
          </a:bodyPr>
          <a:lstStyle/>
          <a:p>
            <a:pPr algn="l">
              <a:spcBef>
                <a:spcPct val="50000"/>
              </a:spcBef>
            </a:pPr>
            <a:r>
              <a:rPr lang="el-GR">
                <a:solidFill>
                  <a:schemeClr val="bg1"/>
                </a:solidFill>
              </a:rPr>
              <a:t>2</a:t>
            </a:r>
            <a:r>
              <a:rPr lang="en-US">
                <a:solidFill>
                  <a:schemeClr val="bg1"/>
                </a:solidFill>
              </a:rPr>
              <a:t> </a:t>
            </a:r>
            <a:r>
              <a:rPr lang="el-GR">
                <a:solidFill>
                  <a:schemeClr val="bg1"/>
                </a:solidFill>
              </a:rPr>
              <a:t>έτη</a:t>
            </a:r>
          </a:p>
        </p:txBody>
      </p:sp>
      <p:sp>
        <p:nvSpPr>
          <p:cNvPr id="37916" name="Rectangle 159"/>
          <p:cNvSpPr>
            <a:spLocks noChangeArrowheads="1"/>
          </p:cNvSpPr>
          <p:nvPr/>
        </p:nvSpPr>
        <p:spPr bwMode="auto">
          <a:xfrm>
            <a:off x="468313" y="3789363"/>
            <a:ext cx="1416050" cy="366712"/>
          </a:xfrm>
          <a:prstGeom prst="rect">
            <a:avLst/>
          </a:prstGeom>
          <a:solidFill>
            <a:srgbClr val="9966FF"/>
          </a:solidFill>
          <a:ln w="9525">
            <a:noFill/>
            <a:miter lim="800000"/>
            <a:headEnd/>
            <a:tailEnd/>
          </a:ln>
          <a:effectLst/>
        </p:spPr>
        <p:txBody>
          <a:bodyPr wrap="none">
            <a:spAutoFit/>
          </a:bodyPr>
          <a:lstStyle/>
          <a:p>
            <a:pPr algn="l">
              <a:spcBef>
                <a:spcPct val="50000"/>
              </a:spcBef>
            </a:pPr>
            <a:r>
              <a:rPr lang="en-US">
                <a:solidFill>
                  <a:schemeClr val="bg1"/>
                </a:solidFill>
              </a:rPr>
              <a:t>Tanner IV-V</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692275" y="188913"/>
            <a:ext cx="5616575" cy="579437"/>
          </a:xfrm>
          <a:prstGeom prst="rect">
            <a:avLst/>
          </a:prstGeom>
          <a:solidFill>
            <a:srgbClr val="9966FF"/>
          </a:solidFill>
          <a:ln w="9525">
            <a:noFill/>
            <a:miter lim="800000"/>
            <a:headEnd/>
            <a:tailEnd/>
          </a:ln>
          <a:effectLst/>
        </p:spPr>
        <p:txBody>
          <a:bodyPr>
            <a:spAutoFit/>
          </a:bodyPr>
          <a:lstStyle/>
          <a:p>
            <a:pPr algn="l" eaLnBrk="1" hangingPunct="1">
              <a:spcBef>
                <a:spcPct val="50000"/>
              </a:spcBef>
            </a:pPr>
            <a:r>
              <a:rPr lang="el-GR" sz="3200">
                <a:solidFill>
                  <a:schemeClr val="bg1"/>
                </a:solidFill>
              </a:rPr>
              <a:t>Μ</a:t>
            </a:r>
            <a:r>
              <a:rPr lang="en-US" sz="3200">
                <a:solidFill>
                  <a:schemeClr val="bg1"/>
                </a:solidFill>
              </a:rPr>
              <a:t>ale to Female transsexuals</a:t>
            </a:r>
            <a:endParaRPr lang="el-GR" sz="3200">
              <a:solidFill>
                <a:schemeClr val="bg1"/>
              </a:solidFill>
            </a:endParaRPr>
          </a:p>
        </p:txBody>
      </p:sp>
      <p:pic>
        <p:nvPicPr>
          <p:cNvPr id="38915" name="Picture 3" descr="180px-Gendersign"/>
          <p:cNvPicPr>
            <a:picLocks noChangeAspect="1" noChangeArrowheads="1"/>
          </p:cNvPicPr>
          <p:nvPr/>
        </p:nvPicPr>
        <p:blipFill>
          <a:blip r:embed="rId2"/>
          <a:srcRect/>
          <a:stretch>
            <a:fillRect/>
          </a:stretch>
        </p:blipFill>
        <p:spPr bwMode="auto">
          <a:xfrm>
            <a:off x="8208963" y="0"/>
            <a:ext cx="935037" cy="981075"/>
          </a:xfrm>
          <a:prstGeom prst="rect">
            <a:avLst/>
          </a:prstGeom>
          <a:noFill/>
          <a:ln w="9525">
            <a:noFill/>
            <a:miter lim="800000"/>
            <a:headEnd/>
            <a:tailEnd/>
          </a:ln>
        </p:spPr>
      </p:pic>
      <p:pic>
        <p:nvPicPr>
          <p:cNvPr id="38916" name="Picture 4" descr="yingyang.gif"/>
          <p:cNvPicPr>
            <a:picLocks noChangeAspect="1" noChangeArrowheads="1"/>
          </p:cNvPicPr>
          <p:nvPr/>
        </p:nvPicPr>
        <p:blipFill>
          <a:blip r:embed="rId3"/>
          <a:srcRect/>
          <a:stretch>
            <a:fillRect/>
          </a:stretch>
        </p:blipFill>
        <p:spPr bwMode="auto">
          <a:xfrm>
            <a:off x="0" y="0"/>
            <a:ext cx="1042988" cy="1042988"/>
          </a:xfrm>
          <a:prstGeom prst="rect">
            <a:avLst/>
          </a:prstGeom>
          <a:noFill/>
          <a:ln w="9525">
            <a:noFill/>
            <a:miter lim="800000"/>
            <a:headEnd/>
            <a:tailEnd/>
          </a:ln>
        </p:spPr>
      </p:pic>
      <p:sp>
        <p:nvSpPr>
          <p:cNvPr id="38917" name="Text Box 32"/>
          <p:cNvSpPr txBox="1">
            <a:spLocks noChangeArrowheads="1"/>
          </p:cNvSpPr>
          <p:nvPr/>
        </p:nvSpPr>
        <p:spPr bwMode="auto">
          <a:xfrm>
            <a:off x="1763713" y="1484313"/>
            <a:ext cx="4968875" cy="1768475"/>
          </a:xfrm>
          <a:prstGeom prst="rect">
            <a:avLst/>
          </a:prstGeom>
          <a:solidFill>
            <a:srgbClr val="9966FF"/>
          </a:solidFill>
          <a:ln w="9525">
            <a:noFill/>
            <a:miter lim="800000"/>
            <a:headEnd/>
            <a:tailEnd/>
          </a:ln>
          <a:effectLst/>
        </p:spPr>
        <p:txBody>
          <a:bodyPr>
            <a:spAutoFit/>
          </a:bodyPr>
          <a:lstStyle/>
          <a:p>
            <a:pPr>
              <a:spcBef>
                <a:spcPct val="50000"/>
              </a:spcBef>
            </a:pPr>
            <a:r>
              <a:rPr lang="el-GR" sz="2000">
                <a:solidFill>
                  <a:schemeClr val="bg1"/>
                </a:solidFill>
              </a:rPr>
              <a:t>Τελικό αποτέλεσμα ορμονικών χειρισμών:</a:t>
            </a:r>
          </a:p>
          <a:p>
            <a:pPr>
              <a:spcBef>
                <a:spcPct val="50000"/>
              </a:spcBef>
            </a:pPr>
            <a:r>
              <a:rPr lang="el-GR" sz="2000">
                <a:solidFill>
                  <a:schemeClr val="bg1"/>
                </a:solidFill>
              </a:rPr>
              <a:t>Σπάνια επιτυγχάνουν </a:t>
            </a:r>
            <a:r>
              <a:rPr lang="en-US" sz="2000">
                <a:solidFill>
                  <a:schemeClr val="bg1"/>
                </a:solidFill>
              </a:rPr>
              <a:t>Tanner V</a:t>
            </a:r>
            <a:endParaRPr lang="el-GR" sz="2000">
              <a:solidFill>
                <a:schemeClr val="bg1"/>
              </a:solidFill>
            </a:endParaRPr>
          </a:p>
          <a:p>
            <a:pPr>
              <a:spcBef>
                <a:spcPct val="50000"/>
              </a:spcBef>
            </a:pPr>
            <a:r>
              <a:rPr lang="el-GR" sz="2000">
                <a:solidFill>
                  <a:schemeClr val="bg1"/>
                </a:solidFill>
              </a:rPr>
              <a:t>Συνήθως </a:t>
            </a:r>
            <a:r>
              <a:rPr lang="en-US" sz="2000">
                <a:solidFill>
                  <a:schemeClr val="bg1"/>
                </a:solidFill>
              </a:rPr>
              <a:t>Tanner III-IV</a:t>
            </a:r>
          </a:p>
          <a:p>
            <a:pPr>
              <a:spcBef>
                <a:spcPct val="50000"/>
              </a:spcBef>
            </a:pPr>
            <a:r>
              <a:rPr lang="el-GR" sz="2000">
                <a:solidFill>
                  <a:schemeClr val="bg1"/>
                </a:solidFill>
              </a:rPr>
              <a:t>50% πλαστική στήθους</a:t>
            </a:r>
          </a:p>
        </p:txBody>
      </p:sp>
      <p:pic>
        <p:nvPicPr>
          <p:cNvPr id="38918" name="Picture 33" descr="julia"/>
          <p:cNvPicPr>
            <a:picLocks noChangeAspect="1" noChangeArrowheads="1"/>
          </p:cNvPicPr>
          <p:nvPr/>
        </p:nvPicPr>
        <p:blipFill>
          <a:blip r:embed="rId4"/>
          <a:srcRect/>
          <a:stretch>
            <a:fillRect/>
          </a:stretch>
        </p:blipFill>
        <p:spPr bwMode="auto">
          <a:xfrm>
            <a:off x="179388" y="981075"/>
            <a:ext cx="1373187" cy="2881313"/>
          </a:xfrm>
          <a:prstGeom prst="rect">
            <a:avLst/>
          </a:prstGeom>
          <a:noFill/>
          <a:ln w="9525">
            <a:noFill/>
            <a:miter lim="800000"/>
            <a:headEnd/>
            <a:tailEnd/>
          </a:ln>
        </p:spPr>
      </p:pic>
      <p:pic>
        <p:nvPicPr>
          <p:cNvPr id="38919" name="Picture 34" descr="brdev-ex9"/>
          <p:cNvPicPr>
            <a:picLocks noChangeAspect="1" noChangeArrowheads="1"/>
          </p:cNvPicPr>
          <p:nvPr/>
        </p:nvPicPr>
        <p:blipFill>
          <a:blip r:embed="rId5"/>
          <a:srcRect/>
          <a:stretch>
            <a:fillRect/>
          </a:stretch>
        </p:blipFill>
        <p:spPr bwMode="auto">
          <a:xfrm>
            <a:off x="7092950" y="981075"/>
            <a:ext cx="1905000" cy="2857500"/>
          </a:xfrm>
          <a:prstGeom prst="rect">
            <a:avLst/>
          </a:prstGeom>
          <a:noFill/>
          <a:ln w="9525">
            <a:noFill/>
            <a:miter lim="800000"/>
            <a:headEnd/>
            <a:tailEnd/>
          </a:ln>
        </p:spPr>
      </p:pic>
      <p:sp>
        <p:nvSpPr>
          <p:cNvPr id="38920" name="Rectangle 35"/>
          <p:cNvSpPr>
            <a:spLocks noChangeArrowheads="1"/>
          </p:cNvSpPr>
          <p:nvPr/>
        </p:nvSpPr>
        <p:spPr bwMode="auto">
          <a:xfrm>
            <a:off x="7380288" y="3860800"/>
            <a:ext cx="1123950" cy="366713"/>
          </a:xfrm>
          <a:prstGeom prst="rect">
            <a:avLst/>
          </a:prstGeom>
          <a:noFill/>
          <a:ln w="9525">
            <a:noFill/>
            <a:miter lim="800000"/>
            <a:headEnd/>
            <a:tailEnd/>
          </a:ln>
          <a:effectLst/>
        </p:spPr>
        <p:txBody>
          <a:bodyPr wrap="none">
            <a:spAutoFit/>
          </a:bodyPr>
          <a:lstStyle/>
          <a:p>
            <a:pPr algn="l">
              <a:spcBef>
                <a:spcPct val="50000"/>
              </a:spcBef>
            </a:pPr>
            <a:r>
              <a:rPr lang="en-US">
                <a:solidFill>
                  <a:schemeClr val="bg1"/>
                </a:solidFill>
              </a:rPr>
              <a:t>Tanner V</a:t>
            </a:r>
          </a:p>
        </p:txBody>
      </p:sp>
      <p:pic>
        <p:nvPicPr>
          <p:cNvPr id="38921" name="Picture 36" descr="brdev-ex30"/>
          <p:cNvPicPr>
            <a:picLocks noChangeAspect="1" noChangeArrowheads="1"/>
          </p:cNvPicPr>
          <p:nvPr/>
        </p:nvPicPr>
        <p:blipFill>
          <a:blip r:embed="rId6"/>
          <a:srcRect/>
          <a:stretch>
            <a:fillRect/>
          </a:stretch>
        </p:blipFill>
        <p:spPr bwMode="auto">
          <a:xfrm>
            <a:off x="7164388" y="4221163"/>
            <a:ext cx="1757362" cy="2636837"/>
          </a:xfrm>
          <a:prstGeom prst="rect">
            <a:avLst/>
          </a:prstGeom>
          <a:noFill/>
          <a:ln w="9525">
            <a:noFill/>
            <a:miter lim="800000"/>
            <a:headEnd/>
            <a:tailEnd/>
          </a:ln>
        </p:spPr>
      </p:pic>
      <p:pic>
        <p:nvPicPr>
          <p:cNvPr id="38922" name="Picture 38" descr="bia"/>
          <p:cNvPicPr>
            <a:picLocks noChangeAspect="1" noChangeArrowheads="1"/>
          </p:cNvPicPr>
          <p:nvPr/>
        </p:nvPicPr>
        <p:blipFill>
          <a:blip r:embed="rId7"/>
          <a:srcRect/>
          <a:stretch>
            <a:fillRect/>
          </a:stretch>
        </p:blipFill>
        <p:spPr bwMode="auto">
          <a:xfrm>
            <a:off x="179388" y="3933825"/>
            <a:ext cx="1395412" cy="2924175"/>
          </a:xfrm>
          <a:prstGeom prst="rect">
            <a:avLst/>
          </a:prstGeom>
          <a:noFill/>
          <a:ln w="9525">
            <a:noFill/>
            <a:miter lim="800000"/>
            <a:headEnd/>
            <a:tailEnd/>
          </a:ln>
        </p:spPr>
      </p:pic>
      <p:pic>
        <p:nvPicPr>
          <p:cNvPr id="38923" name="Picture 40" descr="brdev-ex21"/>
          <p:cNvPicPr>
            <a:picLocks noChangeAspect="1" noChangeArrowheads="1"/>
          </p:cNvPicPr>
          <p:nvPr/>
        </p:nvPicPr>
        <p:blipFill>
          <a:blip r:embed="rId8"/>
          <a:srcRect/>
          <a:stretch>
            <a:fillRect/>
          </a:stretch>
        </p:blipFill>
        <p:spPr bwMode="auto">
          <a:xfrm>
            <a:off x="4500563" y="3933825"/>
            <a:ext cx="1949450" cy="2924175"/>
          </a:xfrm>
          <a:prstGeom prst="rect">
            <a:avLst/>
          </a:prstGeom>
          <a:noFill/>
          <a:ln w="9525">
            <a:noFill/>
            <a:miter lim="800000"/>
            <a:headEnd/>
            <a:tailEnd/>
          </a:ln>
        </p:spPr>
      </p:pic>
      <p:pic>
        <p:nvPicPr>
          <p:cNvPr id="38924" name="Picture 42" descr="brdev-ex6"/>
          <p:cNvPicPr>
            <a:picLocks noChangeAspect="1" noChangeArrowheads="1"/>
          </p:cNvPicPr>
          <p:nvPr/>
        </p:nvPicPr>
        <p:blipFill>
          <a:blip r:embed="rId9"/>
          <a:srcRect/>
          <a:stretch>
            <a:fillRect/>
          </a:stretch>
        </p:blipFill>
        <p:spPr bwMode="auto">
          <a:xfrm>
            <a:off x="1979613" y="3933825"/>
            <a:ext cx="1949450" cy="2924175"/>
          </a:xfrm>
          <a:prstGeom prst="rect">
            <a:avLst/>
          </a:prstGeom>
          <a:noFill/>
          <a:ln w="9525">
            <a:noFill/>
            <a:miter lim="800000"/>
            <a:headEnd/>
            <a:tailEnd/>
          </a:ln>
        </p:spPr>
      </p:pic>
      <p:sp>
        <p:nvSpPr>
          <p:cNvPr id="38925" name="Rectangle 43"/>
          <p:cNvSpPr>
            <a:spLocks noChangeArrowheads="1"/>
          </p:cNvSpPr>
          <p:nvPr/>
        </p:nvSpPr>
        <p:spPr bwMode="auto">
          <a:xfrm>
            <a:off x="2411413" y="3357563"/>
            <a:ext cx="1098550" cy="366712"/>
          </a:xfrm>
          <a:prstGeom prst="rect">
            <a:avLst/>
          </a:prstGeom>
          <a:noFill/>
          <a:ln w="9525">
            <a:noFill/>
            <a:miter lim="800000"/>
            <a:headEnd/>
            <a:tailEnd/>
          </a:ln>
          <a:effectLst/>
        </p:spPr>
        <p:txBody>
          <a:bodyPr wrap="none">
            <a:spAutoFit/>
          </a:bodyPr>
          <a:lstStyle/>
          <a:p>
            <a:pPr algn="l">
              <a:spcBef>
                <a:spcPct val="50000"/>
              </a:spcBef>
            </a:pPr>
            <a:r>
              <a:rPr lang="en-US">
                <a:solidFill>
                  <a:schemeClr val="bg1"/>
                </a:solidFill>
              </a:rPr>
              <a:t>Tanner </a:t>
            </a:r>
            <a:r>
              <a:rPr lang="el-GR">
                <a:solidFill>
                  <a:schemeClr val="bg1"/>
                </a:solidFill>
              </a:rPr>
              <a:t>ΙΙ</a:t>
            </a:r>
            <a:endParaRPr lang="en-US">
              <a:solidFill>
                <a:schemeClr val="bg1"/>
              </a:solidFill>
            </a:endParaRPr>
          </a:p>
        </p:txBody>
      </p:sp>
      <p:sp>
        <p:nvSpPr>
          <p:cNvPr id="38926" name="Rectangle 44"/>
          <p:cNvSpPr>
            <a:spLocks noChangeArrowheads="1"/>
          </p:cNvSpPr>
          <p:nvPr/>
        </p:nvSpPr>
        <p:spPr bwMode="auto">
          <a:xfrm>
            <a:off x="323850" y="3644900"/>
            <a:ext cx="1162050" cy="366713"/>
          </a:xfrm>
          <a:prstGeom prst="rect">
            <a:avLst/>
          </a:prstGeom>
          <a:noFill/>
          <a:ln w="9525">
            <a:noFill/>
            <a:miter lim="800000"/>
            <a:headEnd/>
            <a:tailEnd/>
          </a:ln>
          <a:effectLst/>
        </p:spPr>
        <p:txBody>
          <a:bodyPr wrap="none">
            <a:spAutoFit/>
          </a:bodyPr>
          <a:lstStyle/>
          <a:p>
            <a:pPr algn="l">
              <a:spcBef>
                <a:spcPct val="50000"/>
              </a:spcBef>
            </a:pPr>
            <a:r>
              <a:rPr lang="en-US">
                <a:solidFill>
                  <a:schemeClr val="bg1"/>
                </a:solidFill>
              </a:rPr>
              <a:t>Tanner </a:t>
            </a:r>
            <a:r>
              <a:rPr lang="el-GR">
                <a:solidFill>
                  <a:schemeClr val="bg1"/>
                </a:solidFill>
              </a:rPr>
              <a:t>ΙΙΙ</a:t>
            </a:r>
            <a:endParaRPr lang="en-US">
              <a:solidFill>
                <a:schemeClr val="bg1"/>
              </a:solidFill>
            </a:endParaRPr>
          </a:p>
        </p:txBody>
      </p:sp>
      <p:sp>
        <p:nvSpPr>
          <p:cNvPr id="38927" name="Rectangle 45"/>
          <p:cNvSpPr>
            <a:spLocks noChangeArrowheads="1"/>
          </p:cNvSpPr>
          <p:nvPr/>
        </p:nvSpPr>
        <p:spPr bwMode="auto">
          <a:xfrm>
            <a:off x="4787900" y="3357563"/>
            <a:ext cx="1123950" cy="366712"/>
          </a:xfrm>
          <a:prstGeom prst="rect">
            <a:avLst/>
          </a:prstGeom>
          <a:noFill/>
          <a:ln w="9525">
            <a:noFill/>
            <a:miter lim="800000"/>
            <a:headEnd/>
            <a:tailEnd/>
          </a:ln>
          <a:effectLst/>
        </p:spPr>
        <p:txBody>
          <a:bodyPr wrap="none">
            <a:spAutoFit/>
          </a:bodyPr>
          <a:lstStyle/>
          <a:p>
            <a:pPr algn="l">
              <a:spcBef>
                <a:spcPct val="50000"/>
              </a:spcBef>
            </a:pPr>
            <a:r>
              <a:rPr lang="en-US">
                <a:solidFill>
                  <a:schemeClr val="bg1"/>
                </a:solidFill>
              </a:rPr>
              <a:t>Tanner V</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eoklis\Pictures\Nancy\P1040850.JPG"/>
          <p:cNvPicPr>
            <a:picLocks noChangeAspect="1" noChangeArrowheads="1"/>
          </p:cNvPicPr>
          <p:nvPr/>
        </p:nvPicPr>
        <p:blipFill>
          <a:blip r:embed="rId2"/>
          <a:srcRect/>
          <a:stretch>
            <a:fillRect/>
          </a:stretch>
        </p:blipFill>
        <p:spPr bwMode="auto">
          <a:xfrm>
            <a:off x="542925" y="450850"/>
            <a:ext cx="3600450" cy="6400800"/>
          </a:xfrm>
          <a:prstGeom prst="rect">
            <a:avLst/>
          </a:prstGeom>
          <a:noFill/>
          <a:ln w="9525">
            <a:noFill/>
            <a:miter lim="800000"/>
            <a:headEnd/>
            <a:tailEnd/>
          </a:ln>
        </p:spPr>
      </p:pic>
      <p:pic>
        <p:nvPicPr>
          <p:cNvPr id="3" name="Picture 2" descr="C:\Users\Neoklis\Pictures\Nancy\P1040848.JPG"/>
          <p:cNvPicPr>
            <a:picLocks noChangeAspect="1" noChangeArrowheads="1"/>
          </p:cNvPicPr>
          <p:nvPr/>
        </p:nvPicPr>
        <p:blipFill>
          <a:blip r:embed="rId3" cstate="print"/>
          <a:srcRect/>
          <a:stretch>
            <a:fillRect/>
          </a:stretch>
        </p:blipFill>
        <p:spPr bwMode="auto">
          <a:xfrm>
            <a:off x="4714876" y="2214554"/>
            <a:ext cx="3503467" cy="197008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1985</TotalTime>
  <Words>2095</Words>
  <Application>Microsoft Office PowerPoint</Application>
  <PresentationFormat>Προβολή στην οθόνη (4:3)</PresentationFormat>
  <Paragraphs>641</Paragraphs>
  <Slides>107</Slides>
  <Notes>1</Notes>
  <HiddenSlides>0</HiddenSlides>
  <MMClips>1</MMClips>
  <ScaleCrop>false</ScaleCrop>
  <HeadingPairs>
    <vt:vector size="6" baseType="variant">
      <vt:variant>
        <vt:lpstr>Θέμα</vt:lpstr>
      </vt:variant>
      <vt:variant>
        <vt:i4>1</vt:i4>
      </vt:variant>
      <vt:variant>
        <vt:lpstr>Ενσωματωμένοι διακομιστές OLE</vt:lpstr>
      </vt:variant>
      <vt:variant>
        <vt:i4>5</vt:i4>
      </vt:variant>
      <vt:variant>
        <vt:lpstr>Τίτλοι διαφανειών</vt:lpstr>
      </vt:variant>
      <vt:variant>
        <vt:i4>107</vt:i4>
      </vt:variant>
    </vt:vector>
  </HeadingPairs>
  <TitlesOfParts>
    <vt:vector size="113" baseType="lpstr">
      <vt:lpstr>Default Design</vt:lpstr>
      <vt:lpstr>Διαφάνεια του Microsoft Office PowerPoint 97-2003</vt:lpstr>
      <vt:lpstr>Chart</vt:lpstr>
      <vt:lpstr>Γράφημα</vt:lpstr>
      <vt:lpstr>Clip</vt:lpstr>
      <vt:lpstr>Slide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ΤΙ ΕΙΝΑΙ ΖΩΗ??</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Θεραπευτική προσέγγιση</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ΕΜΜΗΝΟΠΑΥΣΙΑΚΑ ΣΥΜΠΤΩΜΑΤΑ</vt:lpstr>
      <vt:lpstr>Διαφάνεια 103</vt:lpstr>
      <vt:lpstr>Διαφάνεια 104</vt:lpstr>
      <vt:lpstr>Διαφάνεια 105</vt:lpstr>
      <vt:lpstr>Διαφάνεια 106</vt:lpstr>
      <vt:lpstr>Διαφάνεια 107</vt:lpstr>
    </vt:vector>
  </TitlesOfParts>
  <Company>patra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QUEST USER</dc:creator>
  <cp:lastModifiedBy>admin</cp:lastModifiedBy>
  <cp:revision>71</cp:revision>
  <dcterms:created xsi:type="dcterms:W3CDTF">2003-11-29T23:59:41Z</dcterms:created>
  <dcterms:modified xsi:type="dcterms:W3CDTF">2021-12-19T11:18:09Z</dcterms:modified>
</cp:coreProperties>
</file>