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257" r:id="rId2"/>
    <p:sldId id="261" r:id="rId3"/>
    <p:sldId id="258" r:id="rId4"/>
    <p:sldId id="329" r:id="rId5"/>
    <p:sldId id="330" r:id="rId6"/>
    <p:sldId id="332" r:id="rId7"/>
    <p:sldId id="331" r:id="rId8"/>
    <p:sldId id="333" r:id="rId9"/>
    <p:sldId id="335" r:id="rId10"/>
    <p:sldId id="336" r:id="rId11"/>
    <p:sldId id="337" r:id="rId12"/>
    <p:sldId id="339" r:id="rId13"/>
    <p:sldId id="340" r:id="rId14"/>
    <p:sldId id="426" r:id="rId15"/>
    <p:sldId id="342" r:id="rId16"/>
    <p:sldId id="341" r:id="rId17"/>
    <p:sldId id="351" r:id="rId18"/>
    <p:sldId id="353" r:id="rId19"/>
    <p:sldId id="350" r:id="rId20"/>
    <p:sldId id="354" r:id="rId21"/>
    <p:sldId id="355" r:id="rId22"/>
    <p:sldId id="356" r:id="rId23"/>
    <p:sldId id="357" r:id="rId24"/>
    <p:sldId id="358" r:id="rId25"/>
    <p:sldId id="359" r:id="rId26"/>
    <p:sldId id="427" r:id="rId27"/>
    <p:sldId id="360" r:id="rId28"/>
    <p:sldId id="361" r:id="rId29"/>
    <p:sldId id="362" r:id="rId30"/>
    <p:sldId id="363" r:id="rId31"/>
    <p:sldId id="368" r:id="rId32"/>
    <p:sldId id="430" r:id="rId33"/>
    <p:sldId id="369" r:id="rId34"/>
    <p:sldId id="367" r:id="rId35"/>
    <p:sldId id="370" r:id="rId36"/>
    <p:sldId id="371" r:id="rId37"/>
    <p:sldId id="372" r:id="rId38"/>
    <p:sldId id="429" r:id="rId39"/>
    <p:sldId id="373" r:id="rId40"/>
    <p:sldId id="374" r:id="rId41"/>
    <p:sldId id="375" r:id="rId42"/>
    <p:sldId id="376" r:id="rId43"/>
    <p:sldId id="377" r:id="rId44"/>
    <p:sldId id="428" r:id="rId45"/>
    <p:sldId id="344" r:id="rId46"/>
    <p:sldId id="378" r:id="rId47"/>
    <p:sldId id="379" r:id="rId48"/>
    <p:sldId id="380" r:id="rId49"/>
    <p:sldId id="381" r:id="rId50"/>
    <p:sldId id="382" r:id="rId51"/>
    <p:sldId id="383" r:id="rId52"/>
    <p:sldId id="343" r:id="rId53"/>
    <p:sldId id="384" r:id="rId54"/>
    <p:sldId id="385" r:id="rId55"/>
    <p:sldId id="386" r:id="rId56"/>
    <p:sldId id="387" r:id="rId57"/>
    <p:sldId id="388" r:id="rId58"/>
    <p:sldId id="346" r:id="rId59"/>
    <p:sldId id="393" r:id="rId60"/>
    <p:sldId id="390" r:id="rId61"/>
    <p:sldId id="391" r:id="rId62"/>
    <p:sldId id="392" r:id="rId63"/>
    <p:sldId id="345" r:id="rId64"/>
    <p:sldId id="398" r:id="rId65"/>
    <p:sldId id="394" r:id="rId66"/>
    <p:sldId id="395" r:id="rId67"/>
    <p:sldId id="396" r:id="rId68"/>
    <p:sldId id="397" r:id="rId69"/>
    <p:sldId id="347" r:id="rId70"/>
    <p:sldId id="401" r:id="rId71"/>
    <p:sldId id="402" r:id="rId72"/>
    <p:sldId id="403" r:id="rId73"/>
    <p:sldId id="404" r:id="rId74"/>
    <p:sldId id="405" r:id="rId75"/>
    <p:sldId id="406" r:id="rId76"/>
    <p:sldId id="407" r:id="rId77"/>
    <p:sldId id="408" r:id="rId78"/>
    <p:sldId id="409" r:id="rId79"/>
    <p:sldId id="410" r:id="rId80"/>
    <p:sldId id="411" r:id="rId81"/>
    <p:sldId id="412" r:id="rId82"/>
    <p:sldId id="413" r:id="rId83"/>
    <p:sldId id="415" r:id="rId84"/>
    <p:sldId id="416" r:id="rId85"/>
    <p:sldId id="417" r:id="rId86"/>
    <p:sldId id="418" r:id="rId87"/>
    <p:sldId id="419" r:id="rId88"/>
    <p:sldId id="420" r:id="rId89"/>
    <p:sldId id="421" r:id="rId90"/>
    <p:sldId id="422" r:id="rId91"/>
    <p:sldId id="423" r:id="rId92"/>
    <p:sldId id="424" r:id="rId93"/>
    <p:sldId id="425" r:id="rId94"/>
  </p:sldIdLst>
  <p:sldSz cx="9144000" cy="6858000" type="screen4x3"/>
  <p:notesSz cx="6797675" cy="987266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F689A-625B-4E86-8F29-0CFD9D78F37D}" v="556" dt="2024-04-17T08:41:40.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112" y="18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09"/>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C3AB75F6-25DD-50E5-9D61-881786451DA8}"/>
    <pc:docChg chg="modSld">
      <pc:chgData name="" userId="" providerId="" clId="Web-{C3AB75F6-25DD-50E5-9D61-881786451DA8}" dt="2023-06-01T12:33:16.569" v="2" actId="20577"/>
      <pc:docMkLst>
        <pc:docMk/>
      </pc:docMkLst>
      <pc:sldChg chg="modSp">
        <pc:chgData name="" userId="" providerId="" clId="Web-{C3AB75F6-25DD-50E5-9D61-881786451DA8}" dt="2023-06-01T12:33:16.569" v="2" actId="20577"/>
        <pc:sldMkLst>
          <pc:docMk/>
          <pc:sldMk cId="2297637534" sldId="411"/>
        </pc:sldMkLst>
        <pc:spChg chg="mod">
          <ac:chgData name="" userId="" providerId="" clId="Web-{C3AB75F6-25DD-50E5-9D61-881786451DA8}" dt="2023-06-01T12:33:16.569" v="2" actId="20577"/>
          <ac:spMkLst>
            <pc:docMk/>
            <pc:sldMk cId="2297637534" sldId="411"/>
            <ac:spMk id="15" creationId="{00000000-0000-0000-0000-000000000000}"/>
          </ac:spMkLst>
        </pc:spChg>
      </pc:sldChg>
    </pc:docChg>
  </pc:docChgLst>
  <pc:docChgLst>
    <pc:chgData name="Επισκέπτης" userId="S::urn:spo:anon#bd6c8f493ca29be1bd8dfed21232685d202a3ff229f21897eb432f75766699f2::" providerId="AD" clId="Web-{2860B441-B6C4-8CB6-2368-2FA27FE4F7B2}"/>
    <pc:docChg chg="delSld">
      <pc:chgData name="Επισκέπτης" userId="S::urn:spo:anon#bd6c8f493ca29be1bd8dfed21232685d202a3ff229f21897eb432f75766699f2::" providerId="AD" clId="Web-{2860B441-B6C4-8CB6-2368-2FA27FE4F7B2}" dt="2023-04-17T12:55:30.524" v="0"/>
      <pc:docMkLst>
        <pc:docMk/>
      </pc:docMkLst>
      <pc:sldChg chg="del">
        <pc:chgData name="Επισκέπτης" userId="S::urn:spo:anon#bd6c8f493ca29be1bd8dfed21232685d202a3ff229f21897eb432f75766699f2::" providerId="AD" clId="Web-{2860B441-B6C4-8CB6-2368-2FA27FE4F7B2}" dt="2023-04-17T12:55:30.524" v="0"/>
        <pc:sldMkLst>
          <pc:docMk/>
          <pc:sldMk cId="2370819828" sldId="389"/>
        </pc:sldMkLst>
      </pc:sldChg>
    </pc:docChg>
  </pc:docChgLst>
  <pc:docChgLst>
    <pc:chgData name="Επισκέπτης" userId="S::urn:spo:anon#bd6c8f493ca29be1bd8dfed21232685d202a3ff229f21897eb432f75766699f2::" providerId="AD" clId="Web-{54677902-12A8-A9E5-BEEC-3ABFF7E3A397}"/>
    <pc:docChg chg="modSld">
      <pc:chgData name="Επισκέπτης" userId="S::urn:spo:anon#bd6c8f493ca29be1bd8dfed21232685d202a3ff229f21897eb432f75766699f2::" providerId="AD" clId="Web-{54677902-12A8-A9E5-BEEC-3ABFF7E3A397}" dt="2023-05-11T14:48:18.413" v="2" actId="1076"/>
      <pc:docMkLst>
        <pc:docMk/>
      </pc:docMkLst>
      <pc:sldChg chg="modSp">
        <pc:chgData name="Επισκέπτης" userId="S::urn:spo:anon#bd6c8f493ca29be1bd8dfed21232685d202a3ff229f21897eb432f75766699f2::" providerId="AD" clId="Web-{54677902-12A8-A9E5-BEEC-3ABFF7E3A397}" dt="2023-05-11T14:06:23.944" v="0" actId="1076"/>
        <pc:sldMkLst>
          <pc:docMk/>
          <pc:sldMk cId="2922886304" sldId="378"/>
        </pc:sldMkLst>
        <pc:picChg chg="mod">
          <ac:chgData name="Επισκέπτης" userId="S::urn:spo:anon#bd6c8f493ca29be1bd8dfed21232685d202a3ff229f21897eb432f75766699f2::" providerId="AD" clId="Web-{54677902-12A8-A9E5-BEEC-3ABFF7E3A397}" dt="2023-05-11T14:06:23.944" v="0" actId="1076"/>
          <ac:picMkLst>
            <pc:docMk/>
            <pc:sldMk cId="2922886304" sldId="378"/>
            <ac:picMk id="26627" creationId="{00000000-0000-0000-0000-000000000000}"/>
          </ac:picMkLst>
        </pc:picChg>
      </pc:sldChg>
      <pc:sldChg chg="modSp">
        <pc:chgData name="Επισκέπτης" userId="S::urn:spo:anon#bd6c8f493ca29be1bd8dfed21232685d202a3ff229f21897eb432f75766699f2::" providerId="AD" clId="Web-{54677902-12A8-A9E5-BEEC-3ABFF7E3A397}" dt="2023-05-11T14:48:18.413" v="2" actId="1076"/>
        <pc:sldMkLst>
          <pc:docMk/>
          <pc:sldMk cId="2057417671" sldId="396"/>
        </pc:sldMkLst>
        <pc:picChg chg="mod">
          <ac:chgData name="Επισκέπτης" userId="S::urn:spo:anon#bd6c8f493ca29be1bd8dfed21232685d202a3ff229f21897eb432f75766699f2::" providerId="AD" clId="Web-{54677902-12A8-A9E5-BEEC-3ABFF7E3A397}" dt="2023-05-11T14:48:18.413" v="2" actId="1076"/>
          <ac:picMkLst>
            <pc:docMk/>
            <pc:sldMk cId="2057417671" sldId="396"/>
            <ac:picMk id="12" creationId="{00000000-0000-0000-0000-000000000000}"/>
          </ac:picMkLst>
        </pc:picChg>
      </pc:sldChg>
    </pc:docChg>
  </pc:docChgLst>
  <pc:docChgLst>
    <pc:chgData name="Επισκέπτης" userId="S::urn:spo:anon#bd6c8f493ca29be1bd8dfed21232685d202a3ff229f21897eb432f75766699f2::" providerId="AD" clId="Web-{E6FA5045-71EC-40EB-BFC7-BDF0F1765949}"/>
    <pc:docChg chg="modSld">
      <pc:chgData name="Επισκέπτης" userId="S::urn:spo:anon#bd6c8f493ca29be1bd8dfed21232685d202a3ff229f21897eb432f75766699f2::" providerId="AD" clId="Web-{E6FA5045-71EC-40EB-BFC7-BDF0F1765949}" dt="2023-05-01T11:04:14.758" v="0" actId="1076"/>
      <pc:docMkLst>
        <pc:docMk/>
      </pc:docMkLst>
      <pc:sldChg chg="modSp">
        <pc:chgData name="Επισκέπτης" userId="S::urn:spo:anon#bd6c8f493ca29be1bd8dfed21232685d202a3ff229f21897eb432f75766699f2::" providerId="AD" clId="Web-{E6FA5045-71EC-40EB-BFC7-BDF0F1765949}" dt="2023-05-01T11:04:14.758" v="0" actId="1076"/>
        <pc:sldMkLst>
          <pc:docMk/>
          <pc:sldMk cId="715498901" sldId="257"/>
        </pc:sldMkLst>
        <pc:spChg chg="mod">
          <ac:chgData name="Επισκέπτης" userId="S::urn:spo:anon#bd6c8f493ca29be1bd8dfed21232685d202a3ff229f21897eb432f75766699f2::" providerId="AD" clId="Web-{E6FA5045-71EC-40EB-BFC7-BDF0F1765949}" dt="2023-05-01T11:04:14.758" v="0" actId="1076"/>
          <ac:spMkLst>
            <pc:docMk/>
            <pc:sldMk cId="715498901" sldId="257"/>
            <ac:spMk id="59408" creationId="{00000000-0000-0000-0000-000000000000}"/>
          </ac:spMkLst>
        </pc:spChg>
      </pc:sldChg>
    </pc:docChg>
  </pc:docChgLst>
  <pc:docChgLst>
    <pc:chgData name="Επισκέπτης" userId="S::urn:spo:anon#bd6c8f493ca29be1bd8dfed21232685d202a3ff229f21897eb432f75766699f2::" providerId="AD" clId="Web-{B9BC0B4C-A68C-98D1-F26C-B6C42D48F00E}"/>
    <pc:docChg chg="modSld">
      <pc:chgData name="Επισκέπτης" userId="S::urn:spo:anon#bd6c8f493ca29be1bd8dfed21232685d202a3ff229f21897eb432f75766699f2::" providerId="AD" clId="Web-{B9BC0B4C-A68C-98D1-F26C-B6C42D48F00E}" dt="2023-06-02T08:47:06.583" v="164" actId="20577"/>
      <pc:docMkLst>
        <pc:docMk/>
      </pc:docMkLst>
      <pc:sldChg chg="modSp">
        <pc:chgData name="Επισκέπτης" userId="S::urn:spo:anon#bd6c8f493ca29be1bd8dfed21232685d202a3ff229f21897eb432f75766699f2::" providerId="AD" clId="Web-{B9BC0B4C-A68C-98D1-F26C-B6C42D48F00E}" dt="2023-06-02T08:47:06.583" v="164" actId="20577"/>
        <pc:sldMkLst>
          <pc:docMk/>
          <pc:sldMk cId="2133484181" sldId="347"/>
        </pc:sldMkLst>
        <pc:spChg chg="mod">
          <ac:chgData name="Επισκέπτης" userId="S::urn:spo:anon#bd6c8f493ca29be1bd8dfed21232685d202a3ff229f21897eb432f75766699f2::" providerId="AD" clId="Web-{B9BC0B4C-A68C-98D1-F26C-B6C42D48F00E}" dt="2023-06-02T08:47:06.583" v="164" actId="20577"/>
          <ac:spMkLst>
            <pc:docMk/>
            <pc:sldMk cId="2133484181" sldId="347"/>
            <ac:spMk id="4" creationId="{00000000-0000-0000-0000-000000000000}"/>
          </ac:spMkLst>
        </pc:spChg>
      </pc:sldChg>
    </pc:docChg>
  </pc:docChgLst>
  <pc:docChgLst>
    <pc:chgData name="Επισκέπτης" userId="S::urn:spo:anon#bd6c8f493ca29be1bd8dfed21232685d202a3ff229f21897eb432f75766699f2::" providerId="AD" clId="Web-{5E2AC4A0-D537-CF18-6A0B-54E2E5626245}"/>
    <pc:docChg chg="modSld">
      <pc:chgData name="Επισκέπτης" userId="S::urn:spo:anon#bd6c8f493ca29be1bd8dfed21232685d202a3ff229f21897eb432f75766699f2::" providerId="AD" clId="Web-{5E2AC4A0-D537-CF18-6A0B-54E2E5626245}" dt="2023-05-02T18:35:18.499" v="4" actId="1076"/>
      <pc:docMkLst>
        <pc:docMk/>
      </pc:docMkLst>
      <pc:sldChg chg="modSp">
        <pc:chgData name="Επισκέπτης" userId="S::urn:spo:anon#bd6c8f493ca29be1bd8dfed21232685d202a3ff229f21897eb432f75766699f2::" providerId="AD" clId="Web-{5E2AC4A0-D537-CF18-6A0B-54E2E5626245}" dt="2023-05-02T18:35:18.499" v="4" actId="1076"/>
        <pc:sldMkLst>
          <pc:docMk/>
          <pc:sldMk cId="4157335392" sldId="402"/>
        </pc:sldMkLst>
        <pc:picChg chg="mod">
          <ac:chgData name="Επισκέπτης" userId="S::urn:spo:anon#bd6c8f493ca29be1bd8dfed21232685d202a3ff229f21897eb432f75766699f2::" providerId="AD" clId="Web-{5E2AC4A0-D537-CF18-6A0B-54E2E5626245}" dt="2023-05-02T18:35:18.499" v="4" actId="1076"/>
          <ac:picMkLst>
            <pc:docMk/>
            <pc:sldMk cId="4157335392" sldId="402"/>
            <ac:picMk id="5122" creationId="{00000000-0000-0000-0000-000000000000}"/>
          </ac:picMkLst>
        </pc:picChg>
      </pc:sldChg>
    </pc:docChg>
  </pc:docChgLst>
  <pc:docChgLst>
    <pc:chgData name="Επισκέπτης" userId="S::urn:spo:anon#bd6c8f493ca29be1bd8dfed21232685d202a3ff229f21897eb432f75766699f2::" providerId="AD" clId="Web-{14CD89E8-AAB6-9A28-362F-E76E8719859C}"/>
    <pc:docChg chg="modSld">
      <pc:chgData name="Επισκέπτης" userId="S::urn:spo:anon#bd6c8f493ca29be1bd8dfed21232685d202a3ff229f21897eb432f75766699f2::" providerId="AD" clId="Web-{14CD89E8-AAB6-9A28-362F-E76E8719859C}" dt="2023-06-09T07:51:55.316" v="1" actId="1076"/>
      <pc:docMkLst>
        <pc:docMk/>
      </pc:docMkLst>
      <pc:sldChg chg="modSp">
        <pc:chgData name="Επισκέπτης" userId="S::urn:spo:anon#bd6c8f493ca29be1bd8dfed21232685d202a3ff229f21897eb432f75766699f2::" providerId="AD" clId="Web-{14CD89E8-AAB6-9A28-362F-E76E8719859C}" dt="2023-06-09T07:51:55.316" v="1" actId="1076"/>
        <pc:sldMkLst>
          <pc:docMk/>
          <pc:sldMk cId="4287009390" sldId="346"/>
        </pc:sldMkLst>
        <pc:picChg chg="mod">
          <ac:chgData name="Επισκέπτης" userId="S::urn:spo:anon#bd6c8f493ca29be1bd8dfed21232685d202a3ff229f21897eb432f75766699f2::" providerId="AD" clId="Web-{14CD89E8-AAB6-9A28-362F-E76E8719859C}" dt="2023-06-09T07:51:55.316" v="1" actId="1076"/>
          <ac:picMkLst>
            <pc:docMk/>
            <pc:sldMk cId="4287009390" sldId="346"/>
            <ac:picMk id="6146" creationId="{00000000-0000-0000-0000-000000000000}"/>
          </ac:picMkLst>
        </pc:picChg>
      </pc:sldChg>
      <pc:sldChg chg="modSp">
        <pc:chgData name="Επισκέπτης" userId="S::urn:spo:anon#bd6c8f493ca29be1bd8dfed21232685d202a3ff229f21897eb432f75766699f2::" providerId="AD" clId="Web-{14CD89E8-AAB6-9A28-362F-E76E8719859C}" dt="2023-06-09T07:31:59.842" v="0" actId="1076"/>
        <pc:sldMkLst>
          <pc:docMk/>
          <pc:sldMk cId="2125568562" sldId="386"/>
        </pc:sldMkLst>
        <pc:picChg chg="mod">
          <ac:chgData name="Επισκέπτης" userId="S::urn:spo:anon#bd6c8f493ca29be1bd8dfed21232685d202a3ff229f21897eb432f75766699f2::" providerId="AD" clId="Web-{14CD89E8-AAB6-9A28-362F-E76E8719859C}" dt="2023-06-09T07:31:59.842" v="0" actId="1076"/>
          <ac:picMkLst>
            <pc:docMk/>
            <pc:sldMk cId="2125568562" sldId="386"/>
            <ac:picMk id="31746" creationId="{00000000-0000-0000-0000-000000000000}"/>
          </ac:picMkLst>
        </pc:picChg>
      </pc:sldChg>
    </pc:docChg>
  </pc:docChgLst>
  <pc:docChgLst>
    <pc:chgData name="Επισκέπτης" userId="S::urn:spo:anon#bd6c8f493ca29be1bd8dfed21232685d202a3ff229f21897eb432f75766699f2::" providerId="AD" clId="Web-{5DA9DC09-09C1-1726-8997-F4189ACEF97F}"/>
    <pc:docChg chg="modSld">
      <pc:chgData name="Επισκέπτης" userId="S::urn:spo:anon#bd6c8f493ca29be1bd8dfed21232685d202a3ff229f21897eb432f75766699f2::" providerId="AD" clId="Web-{5DA9DC09-09C1-1726-8997-F4189ACEF97F}" dt="2023-06-06T13:24:42.404" v="15" actId="1076"/>
      <pc:docMkLst>
        <pc:docMk/>
      </pc:docMkLst>
      <pc:sldChg chg="modSp">
        <pc:chgData name="Επισκέπτης" userId="S::urn:spo:anon#bd6c8f493ca29be1bd8dfed21232685d202a3ff229f21897eb432f75766699f2::" providerId="AD" clId="Web-{5DA9DC09-09C1-1726-8997-F4189ACEF97F}" dt="2023-06-06T07:15:46.474" v="0" actId="1076"/>
        <pc:sldMkLst>
          <pc:docMk/>
          <pc:sldMk cId="954828177" sldId="336"/>
        </pc:sldMkLst>
        <pc:picChg chg="mod">
          <ac:chgData name="Επισκέπτης" userId="S::urn:spo:anon#bd6c8f493ca29be1bd8dfed21232685d202a3ff229f21897eb432f75766699f2::" providerId="AD" clId="Web-{5DA9DC09-09C1-1726-8997-F4189ACEF97F}" dt="2023-06-06T07:15:46.474" v="0" actId="1076"/>
          <ac:picMkLst>
            <pc:docMk/>
            <pc:sldMk cId="954828177" sldId="336"/>
            <ac:picMk id="3074" creationId="{00000000-0000-0000-0000-000000000000}"/>
          </ac:picMkLst>
        </pc:picChg>
      </pc:sldChg>
      <pc:sldChg chg="modSp">
        <pc:chgData name="Επισκέπτης" userId="S::urn:spo:anon#bd6c8f493ca29be1bd8dfed21232685d202a3ff229f21897eb432f75766699f2::" providerId="AD" clId="Web-{5DA9DC09-09C1-1726-8997-F4189ACEF97F}" dt="2023-06-06T08:26:48.812" v="1" actId="1076"/>
        <pc:sldMkLst>
          <pc:docMk/>
          <pc:sldMk cId="1314265385" sldId="344"/>
        </pc:sldMkLst>
        <pc:picChg chg="mod">
          <ac:chgData name="Επισκέπτης" userId="S::urn:spo:anon#bd6c8f493ca29be1bd8dfed21232685d202a3ff229f21897eb432f75766699f2::" providerId="AD" clId="Web-{5DA9DC09-09C1-1726-8997-F4189ACEF97F}" dt="2023-06-06T08:26:48.812" v="1" actId="1076"/>
          <ac:picMkLst>
            <pc:docMk/>
            <pc:sldMk cId="1314265385" sldId="344"/>
            <ac:picMk id="3075" creationId="{00000000-0000-0000-0000-000000000000}"/>
          </ac:picMkLst>
        </pc:picChg>
      </pc:sldChg>
      <pc:sldChg chg="modSp">
        <pc:chgData name="Επισκέπτης" userId="S::urn:spo:anon#bd6c8f493ca29be1bd8dfed21232685d202a3ff229f21897eb432f75766699f2::" providerId="AD" clId="Web-{5DA9DC09-09C1-1726-8997-F4189ACEF97F}" dt="2023-06-06T08:40:28.004" v="3" actId="1076"/>
        <pc:sldMkLst>
          <pc:docMk/>
          <pc:sldMk cId="2922886304" sldId="378"/>
        </pc:sldMkLst>
        <pc:picChg chg="mod">
          <ac:chgData name="Επισκέπτης" userId="S::urn:spo:anon#bd6c8f493ca29be1bd8dfed21232685d202a3ff229f21897eb432f75766699f2::" providerId="AD" clId="Web-{5DA9DC09-09C1-1726-8997-F4189ACEF97F}" dt="2023-06-06T08:40:28.004" v="3" actId="1076"/>
          <ac:picMkLst>
            <pc:docMk/>
            <pc:sldMk cId="2922886304" sldId="378"/>
            <ac:picMk id="26627" creationId="{00000000-0000-0000-0000-000000000000}"/>
          </ac:picMkLst>
        </pc:picChg>
      </pc:sldChg>
      <pc:sldChg chg="modSp">
        <pc:chgData name="Επισκέπτης" userId="S::urn:spo:anon#bd6c8f493ca29be1bd8dfed21232685d202a3ff229f21897eb432f75766699f2::" providerId="AD" clId="Web-{5DA9DC09-09C1-1726-8997-F4189ACEF97F}" dt="2023-06-06T08:38:26.345" v="2" actId="1076"/>
        <pc:sldMkLst>
          <pc:docMk/>
          <pc:sldMk cId="2884999439" sldId="379"/>
        </pc:sldMkLst>
        <pc:picChg chg="mod">
          <ac:chgData name="Επισκέπτης" userId="S::urn:spo:anon#bd6c8f493ca29be1bd8dfed21232685d202a3ff229f21897eb432f75766699f2::" providerId="AD" clId="Web-{5DA9DC09-09C1-1726-8997-F4189ACEF97F}" dt="2023-06-06T08:38:26.345" v="2" actId="1076"/>
          <ac:picMkLst>
            <pc:docMk/>
            <pc:sldMk cId="2884999439" sldId="379"/>
            <ac:picMk id="27652" creationId="{00000000-0000-0000-0000-000000000000}"/>
          </ac:picMkLst>
        </pc:picChg>
      </pc:sldChg>
      <pc:sldChg chg="modSp">
        <pc:chgData name="Επισκέπτης" userId="S::urn:spo:anon#bd6c8f493ca29be1bd8dfed21232685d202a3ff229f21897eb432f75766699f2::" providerId="AD" clId="Web-{5DA9DC09-09C1-1726-8997-F4189ACEF97F}" dt="2023-06-06T09:08:27.545" v="5" actId="1076"/>
        <pc:sldMkLst>
          <pc:docMk/>
          <pc:sldMk cId="3364804619" sldId="384"/>
        </pc:sldMkLst>
        <pc:picChg chg="mod">
          <ac:chgData name="Επισκέπτης" userId="S::urn:spo:anon#bd6c8f493ca29be1bd8dfed21232685d202a3ff229f21897eb432f75766699f2::" providerId="AD" clId="Web-{5DA9DC09-09C1-1726-8997-F4189ACEF97F}" dt="2023-06-06T09:08:27.545" v="5" actId="1076"/>
          <ac:picMkLst>
            <pc:docMk/>
            <pc:sldMk cId="3364804619" sldId="384"/>
            <ac:picMk id="30723" creationId="{00000000-0000-0000-0000-000000000000}"/>
          </ac:picMkLst>
        </pc:picChg>
      </pc:sldChg>
      <pc:sldChg chg="modSp">
        <pc:chgData name="Επισκέπτης" userId="S::urn:spo:anon#bd6c8f493ca29be1bd8dfed21232685d202a3ff229f21897eb432f75766699f2::" providerId="AD" clId="Web-{5DA9DC09-09C1-1726-8997-F4189ACEF97F}" dt="2023-06-06T13:24:42.404" v="15" actId="1076"/>
        <pc:sldMkLst>
          <pc:docMk/>
          <pc:sldMk cId="2057417671" sldId="396"/>
        </pc:sldMkLst>
        <pc:spChg chg="mod">
          <ac:chgData name="Επισκέπτης" userId="S::urn:spo:anon#bd6c8f493ca29be1bd8dfed21232685d202a3ff229f21897eb432f75766699f2::" providerId="AD" clId="Web-{5DA9DC09-09C1-1726-8997-F4189ACEF97F}" dt="2023-06-06T13:24:42.404" v="15" actId="1076"/>
          <ac:spMkLst>
            <pc:docMk/>
            <pc:sldMk cId="2057417671" sldId="396"/>
            <ac:spMk id="9" creationId="{00000000-0000-0000-0000-000000000000}"/>
          </ac:spMkLst>
        </pc:spChg>
        <pc:picChg chg="mod">
          <ac:chgData name="Επισκέπτης" userId="S::urn:spo:anon#bd6c8f493ca29be1bd8dfed21232685d202a3ff229f21897eb432f75766699f2::" providerId="AD" clId="Web-{5DA9DC09-09C1-1726-8997-F4189ACEF97F}" dt="2023-06-06T13:24:35.544" v="14" actId="1076"/>
          <ac:picMkLst>
            <pc:docMk/>
            <pc:sldMk cId="2057417671" sldId="396"/>
            <ac:picMk id="12" creationId="{00000000-0000-0000-0000-000000000000}"/>
          </ac:picMkLst>
        </pc:picChg>
      </pc:sldChg>
      <pc:sldChg chg="modSp">
        <pc:chgData name="Επισκέπτης" userId="S::urn:spo:anon#bd6c8f493ca29be1bd8dfed21232685d202a3ff229f21897eb432f75766699f2::" providerId="AD" clId="Web-{5DA9DC09-09C1-1726-8997-F4189ACEF97F}" dt="2023-06-06T10:28:08.609" v="8" actId="1076"/>
        <pc:sldMkLst>
          <pc:docMk/>
          <pc:sldMk cId="4157335392" sldId="402"/>
        </pc:sldMkLst>
        <pc:picChg chg="mod">
          <ac:chgData name="Επισκέπτης" userId="S::urn:spo:anon#bd6c8f493ca29be1bd8dfed21232685d202a3ff229f21897eb432f75766699f2::" providerId="AD" clId="Web-{5DA9DC09-09C1-1726-8997-F4189ACEF97F}" dt="2023-06-06T10:28:08.609" v="8" actId="1076"/>
          <ac:picMkLst>
            <pc:docMk/>
            <pc:sldMk cId="4157335392" sldId="402"/>
            <ac:picMk id="5122" creationId="{00000000-0000-0000-0000-000000000000}"/>
          </ac:picMkLst>
        </pc:picChg>
      </pc:sldChg>
      <pc:sldChg chg="modSp">
        <pc:chgData name="Επισκέπτης" userId="S::urn:spo:anon#bd6c8f493ca29be1bd8dfed21232685d202a3ff229f21897eb432f75766699f2::" providerId="AD" clId="Web-{5DA9DC09-09C1-1726-8997-F4189ACEF97F}" dt="2023-06-06T10:35:34.985" v="12" actId="1076"/>
        <pc:sldMkLst>
          <pc:docMk/>
          <pc:sldMk cId="3277352229" sldId="403"/>
        </pc:sldMkLst>
        <pc:picChg chg="mod">
          <ac:chgData name="Επισκέπτης" userId="S::urn:spo:anon#bd6c8f493ca29be1bd8dfed21232685d202a3ff229f21897eb432f75766699f2::" providerId="AD" clId="Web-{5DA9DC09-09C1-1726-8997-F4189ACEF97F}" dt="2023-06-06T10:34:47.265" v="10" actId="1076"/>
          <ac:picMkLst>
            <pc:docMk/>
            <pc:sldMk cId="3277352229" sldId="403"/>
            <ac:picMk id="6146" creationId="{00000000-0000-0000-0000-000000000000}"/>
          </ac:picMkLst>
        </pc:picChg>
        <pc:picChg chg="mod">
          <ac:chgData name="Επισκέπτης" userId="S::urn:spo:anon#bd6c8f493ca29be1bd8dfed21232685d202a3ff229f21897eb432f75766699f2::" providerId="AD" clId="Web-{5DA9DC09-09C1-1726-8997-F4189ACEF97F}" dt="2023-06-06T10:35:34.985" v="12" actId="1076"/>
          <ac:picMkLst>
            <pc:docMk/>
            <pc:sldMk cId="3277352229" sldId="403"/>
            <ac:picMk id="6147" creationId="{00000000-0000-0000-0000-000000000000}"/>
          </ac:picMkLst>
        </pc:picChg>
      </pc:sldChg>
      <pc:sldChg chg="modSp">
        <pc:chgData name="Επισκέπτης" userId="S::urn:spo:anon#bd6c8f493ca29be1bd8dfed21232685d202a3ff229f21897eb432f75766699f2::" providerId="AD" clId="Web-{5DA9DC09-09C1-1726-8997-F4189ACEF97F}" dt="2023-06-06T10:44:34.506" v="13" actId="1076"/>
        <pc:sldMkLst>
          <pc:docMk/>
          <pc:sldMk cId="2297637534" sldId="415"/>
        </pc:sldMkLst>
        <pc:picChg chg="mod">
          <ac:chgData name="Επισκέπτης" userId="S::urn:spo:anon#bd6c8f493ca29be1bd8dfed21232685d202a3ff229f21897eb432f75766699f2::" providerId="AD" clId="Web-{5DA9DC09-09C1-1726-8997-F4189ACEF97F}" dt="2023-06-06T10:44:34.506" v="13" actId="1076"/>
          <ac:picMkLst>
            <pc:docMk/>
            <pc:sldMk cId="2297637534" sldId="415"/>
            <ac:picMk id="12292" creationId="{00000000-0000-0000-0000-000000000000}"/>
          </ac:picMkLst>
        </pc:picChg>
      </pc:sldChg>
    </pc:docChg>
  </pc:docChgLst>
  <pc:docChgLst>
    <pc:chgData name="Επισκέπτης" userId="S::urn:spo:anon#bd6c8f493ca29be1bd8dfed21232685d202a3ff229f21897eb432f75766699f2::" providerId="AD" clId="Web-{AC84E848-6FA4-7EAD-F87F-C5E03F0683C7}"/>
    <pc:docChg chg="modSld">
      <pc:chgData name="Επισκέπτης" userId="S::urn:spo:anon#bd6c8f493ca29be1bd8dfed21232685d202a3ff229f21897eb432f75766699f2::" providerId="AD" clId="Web-{AC84E848-6FA4-7EAD-F87F-C5E03F0683C7}" dt="2023-04-13T14:19:04.387" v="13" actId="1076"/>
      <pc:docMkLst>
        <pc:docMk/>
      </pc:docMkLst>
      <pc:sldChg chg="modSp">
        <pc:chgData name="Επισκέπτης" userId="S::urn:spo:anon#bd6c8f493ca29be1bd8dfed21232685d202a3ff229f21897eb432f75766699f2::" providerId="AD" clId="Web-{AC84E848-6FA4-7EAD-F87F-C5E03F0683C7}" dt="2023-04-13T12:42:28.071" v="3" actId="1076"/>
        <pc:sldMkLst>
          <pc:docMk/>
          <pc:sldMk cId="926251449" sldId="333"/>
        </pc:sldMkLst>
        <pc:picChg chg="mod">
          <ac:chgData name="Επισκέπτης" userId="S::urn:spo:anon#bd6c8f493ca29be1bd8dfed21232685d202a3ff229f21897eb432f75766699f2::" providerId="AD" clId="Web-{AC84E848-6FA4-7EAD-F87F-C5E03F0683C7}" dt="2023-04-13T12:42:28.071" v="3" actId="1076"/>
          <ac:picMkLst>
            <pc:docMk/>
            <pc:sldMk cId="926251449" sldId="333"/>
            <ac:picMk id="3074" creationId="{00000000-0000-0000-0000-000000000000}"/>
          </ac:picMkLst>
        </pc:picChg>
        <pc:picChg chg="mod">
          <ac:chgData name="Επισκέπτης" userId="S::urn:spo:anon#bd6c8f493ca29be1bd8dfed21232685d202a3ff229f21897eb432f75766699f2::" providerId="AD" clId="Web-{AC84E848-6FA4-7EAD-F87F-C5E03F0683C7}" dt="2023-04-13T12:42:15.384" v="1" actId="1076"/>
          <ac:picMkLst>
            <pc:docMk/>
            <pc:sldMk cId="926251449" sldId="333"/>
            <ac:picMk id="3076" creationId="{00000000-0000-0000-0000-000000000000}"/>
          </ac:picMkLst>
        </pc:picChg>
        <pc:picChg chg="mod">
          <ac:chgData name="Επισκέπτης" userId="S::urn:spo:anon#bd6c8f493ca29be1bd8dfed21232685d202a3ff229f21897eb432f75766699f2::" providerId="AD" clId="Web-{AC84E848-6FA4-7EAD-F87F-C5E03F0683C7}" dt="2023-04-13T12:42:11.618" v="0" actId="1076"/>
          <ac:picMkLst>
            <pc:docMk/>
            <pc:sldMk cId="926251449" sldId="333"/>
            <ac:picMk id="3077" creationId="{00000000-0000-0000-0000-000000000000}"/>
          </ac:picMkLst>
        </pc:picChg>
        <pc:picChg chg="mod">
          <ac:chgData name="Επισκέπτης" userId="S::urn:spo:anon#bd6c8f493ca29be1bd8dfed21232685d202a3ff229f21897eb432f75766699f2::" providerId="AD" clId="Web-{AC84E848-6FA4-7EAD-F87F-C5E03F0683C7}" dt="2023-04-13T12:42:20.540" v="2" actId="1076"/>
          <ac:picMkLst>
            <pc:docMk/>
            <pc:sldMk cId="926251449" sldId="333"/>
            <ac:picMk id="3078" creationId="{00000000-0000-0000-0000-000000000000}"/>
          </ac:picMkLst>
        </pc:picChg>
      </pc:sldChg>
      <pc:sldChg chg="modSp">
        <pc:chgData name="Επισκέπτης" userId="S::urn:spo:anon#bd6c8f493ca29be1bd8dfed21232685d202a3ff229f21897eb432f75766699f2::" providerId="AD" clId="Web-{AC84E848-6FA4-7EAD-F87F-C5E03F0683C7}" dt="2023-04-13T13:41:25.804" v="12" actId="1076"/>
        <pc:sldMkLst>
          <pc:docMk/>
          <pc:sldMk cId="3364804619" sldId="384"/>
        </pc:sldMkLst>
        <pc:spChg chg="mod">
          <ac:chgData name="Επισκέπτης" userId="S::urn:spo:anon#bd6c8f493ca29be1bd8dfed21232685d202a3ff229f21897eb432f75766699f2::" providerId="AD" clId="Web-{AC84E848-6FA4-7EAD-F87F-C5E03F0683C7}" dt="2023-04-13T13:38:19.423" v="6" actId="1076"/>
          <ac:spMkLst>
            <pc:docMk/>
            <pc:sldMk cId="3364804619" sldId="384"/>
            <ac:spMk id="4" creationId="{00000000-0000-0000-0000-000000000000}"/>
          </ac:spMkLst>
        </pc:spChg>
        <pc:grpChg chg="mod">
          <ac:chgData name="Επισκέπτης" userId="S::urn:spo:anon#bd6c8f493ca29be1bd8dfed21232685d202a3ff229f21897eb432f75766699f2::" providerId="AD" clId="Web-{AC84E848-6FA4-7EAD-F87F-C5E03F0683C7}" dt="2023-04-13T13:41:25.804" v="12" actId="1076"/>
          <ac:grpSpMkLst>
            <pc:docMk/>
            <pc:sldMk cId="3364804619" sldId="384"/>
            <ac:grpSpMk id="5" creationId="{00000000-0000-0000-0000-000000000000}"/>
          </ac:grpSpMkLst>
        </pc:grpChg>
        <pc:picChg chg="mod">
          <ac:chgData name="Επισκέπτης" userId="S::urn:spo:anon#bd6c8f493ca29be1bd8dfed21232685d202a3ff229f21897eb432f75766699f2::" providerId="AD" clId="Web-{AC84E848-6FA4-7EAD-F87F-C5E03F0683C7}" dt="2023-04-13T13:38:45.799" v="7" actId="1076"/>
          <ac:picMkLst>
            <pc:docMk/>
            <pc:sldMk cId="3364804619" sldId="384"/>
            <ac:picMk id="10" creationId="{00000000-0000-0000-0000-000000000000}"/>
          </ac:picMkLst>
        </pc:picChg>
        <pc:picChg chg="mod">
          <ac:chgData name="Επισκέπτης" userId="S::urn:spo:anon#bd6c8f493ca29be1bd8dfed21232685d202a3ff229f21897eb432f75766699f2::" providerId="AD" clId="Web-{AC84E848-6FA4-7EAD-F87F-C5E03F0683C7}" dt="2023-04-13T13:40:04.239" v="11" actId="14100"/>
          <ac:picMkLst>
            <pc:docMk/>
            <pc:sldMk cId="3364804619" sldId="384"/>
            <ac:picMk id="30723" creationId="{00000000-0000-0000-0000-000000000000}"/>
          </ac:picMkLst>
        </pc:picChg>
      </pc:sldChg>
      <pc:sldChg chg="modSp">
        <pc:chgData name="Επισκέπτης" userId="S::urn:spo:anon#bd6c8f493ca29be1bd8dfed21232685d202a3ff229f21897eb432f75766699f2::" providerId="AD" clId="Web-{AC84E848-6FA4-7EAD-F87F-C5E03F0683C7}" dt="2023-04-13T14:19:04.387" v="13" actId="1076"/>
        <pc:sldMkLst>
          <pc:docMk/>
          <pc:sldMk cId="2057417671" sldId="396"/>
        </pc:sldMkLst>
        <pc:picChg chg="mod">
          <ac:chgData name="Επισκέπτης" userId="S::urn:spo:anon#bd6c8f493ca29be1bd8dfed21232685d202a3ff229f21897eb432f75766699f2::" providerId="AD" clId="Web-{AC84E848-6FA4-7EAD-F87F-C5E03F0683C7}" dt="2023-04-13T14:19:04.387" v="13" actId="1076"/>
          <ac:picMkLst>
            <pc:docMk/>
            <pc:sldMk cId="2057417671" sldId="396"/>
            <ac:picMk id="12" creationId="{00000000-0000-0000-0000-000000000000}"/>
          </ac:picMkLst>
        </pc:picChg>
      </pc:sldChg>
    </pc:docChg>
  </pc:docChgLst>
  <pc:docChgLst>
    <pc:chgData name="Μήτσαινας Γεώργιος" userId="8758a99c-d362-46a7-903b-5688051a7711" providerId="ADAL" clId="{391F689A-625B-4E86-8F29-0CFD9D78F37D}"/>
    <pc:docChg chg="undo custSel modSld">
      <pc:chgData name="Μήτσαινας Γεώργιος" userId="8758a99c-d362-46a7-903b-5688051a7711" providerId="ADAL" clId="{391F689A-625B-4E86-8F29-0CFD9D78F37D}" dt="2024-04-17T08:41:40.974" v="816"/>
      <pc:docMkLst>
        <pc:docMk/>
      </pc:docMkLst>
      <pc:sldChg chg="modSp">
        <pc:chgData name="Μήτσαινας Γεώργιος" userId="8758a99c-d362-46a7-903b-5688051a7711" providerId="ADAL" clId="{391F689A-625B-4E86-8F29-0CFD9D78F37D}" dt="2024-04-17T07:18:55.475" v="29" actId="1076"/>
        <pc:sldMkLst>
          <pc:docMk/>
          <pc:sldMk cId="926251449" sldId="333"/>
        </pc:sldMkLst>
        <pc:picChg chg="mod">
          <ac:chgData name="Μήτσαινας Γεώργιος" userId="8758a99c-d362-46a7-903b-5688051a7711" providerId="ADAL" clId="{391F689A-625B-4E86-8F29-0CFD9D78F37D}" dt="2024-04-17T07:18:19.577" v="26" actId="1076"/>
          <ac:picMkLst>
            <pc:docMk/>
            <pc:sldMk cId="926251449" sldId="333"/>
            <ac:picMk id="3074" creationId="{00000000-0000-0000-0000-000000000000}"/>
          </ac:picMkLst>
        </pc:picChg>
        <pc:picChg chg="mod">
          <ac:chgData name="Μήτσαινας Γεώργιος" userId="8758a99c-d362-46a7-903b-5688051a7711" providerId="ADAL" clId="{391F689A-625B-4E86-8F29-0CFD9D78F37D}" dt="2024-04-17T07:18:24.500" v="27" actId="1076"/>
          <ac:picMkLst>
            <pc:docMk/>
            <pc:sldMk cId="926251449" sldId="333"/>
            <ac:picMk id="3076" creationId="{00000000-0000-0000-0000-000000000000}"/>
          </ac:picMkLst>
        </pc:picChg>
        <pc:picChg chg="mod">
          <ac:chgData name="Μήτσαινας Γεώργιος" userId="8758a99c-d362-46a7-903b-5688051a7711" providerId="ADAL" clId="{391F689A-625B-4E86-8F29-0CFD9D78F37D}" dt="2024-04-17T07:18:48.124" v="28" actId="1076"/>
          <ac:picMkLst>
            <pc:docMk/>
            <pc:sldMk cId="926251449" sldId="333"/>
            <ac:picMk id="3077" creationId="{00000000-0000-0000-0000-000000000000}"/>
          </ac:picMkLst>
        </pc:picChg>
        <pc:picChg chg="mod">
          <ac:chgData name="Μήτσαινας Γεώργιος" userId="8758a99c-d362-46a7-903b-5688051a7711" providerId="ADAL" clId="{391F689A-625B-4E86-8F29-0CFD9D78F37D}" dt="2024-04-17T07:18:55.475" v="29" actId="1076"/>
          <ac:picMkLst>
            <pc:docMk/>
            <pc:sldMk cId="926251449" sldId="333"/>
            <ac:picMk id="3078" creationId="{00000000-0000-0000-0000-000000000000}"/>
          </ac:picMkLst>
        </pc:picChg>
      </pc:sldChg>
      <pc:sldChg chg="modSp">
        <pc:chgData name="Μήτσαινας Γεώργιος" userId="8758a99c-d362-46a7-903b-5688051a7711" providerId="ADAL" clId="{391F689A-625B-4E86-8F29-0CFD9D78F37D}" dt="2024-04-17T07:17:34.652" v="23" actId="1038"/>
        <pc:sldMkLst>
          <pc:docMk/>
          <pc:sldMk cId="954828177" sldId="336"/>
        </pc:sldMkLst>
        <pc:picChg chg="mod">
          <ac:chgData name="Μήτσαινας Γεώργιος" userId="8758a99c-d362-46a7-903b-5688051a7711" providerId="ADAL" clId="{391F689A-625B-4E86-8F29-0CFD9D78F37D}" dt="2024-04-17T07:17:34.652" v="23" actId="1038"/>
          <ac:picMkLst>
            <pc:docMk/>
            <pc:sldMk cId="954828177" sldId="336"/>
            <ac:picMk id="16" creationId="{00000000-0000-0000-0000-000000000000}"/>
          </ac:picMkLst>
        </pc:picChg>
        <pc:picChg chg="mod">
          <ac:chgData name="Μήτσαινας Γεώργιος" userId="8758a99c-d362-46a7-903b-5688051a7711" providerId="ADAL" clId="{391F689A-625B-4E86-8F29-0CFD9D78F37D}" dt="2024-04-17T07:17:34.652" v="23" actId="1038"/>
          <ac:picMkLst>
            <pc:docMk/>
            <pc:sldMk cId="954828177" sldId="336"/>
            <ac:picMk id="18" creationId="{00000000-0000-0000-0000-000000000000}"/>
          </ac:picMkLst>
        </pc:picChg>
        <pc:picChg chg="mod">
          <ac:chgData name="Μήτσαινας Γεώργιος" userId="8758a99c-d362-46a7-903b-5688051a7711" providerId="ADAL" clId="{391F689A-625B-4E86-8F29-0CFD9D78F37D}" dt="2024-04-17T07:17:34.652" v="23" actId="1038"/>
          <ac:picMkLst>
            <pc:docMk/>
            <pc:sldMk cId="954828177" sldId="336"/>
            <ac:picMk id="3074" creationId="{00000000-0000-0000-0000-000000000000}"/>
          </ac:picMkLst>
        </pc:picChg>
      </pc:sldChg>
      <pc:sldChg chg="modSp">
        <pc:chgData name="Μήτσαινας Γεώργιος" userId="8758a99c-d362-46a7-903b-5688051a7711" providerId="ADAL" clId="{391F689A-625B-4E86-8F29-0CFD9D78F37D}" dt="2024-04-17T07:42:47.736" v="121" actId="20577"/>
        <pc:sldMkLst>
          <pc:docMk/>
          <pc:sldMk cId="2755242138" sldId="342"/>
        </pc:sldMkLst>
        <pc:spChg chg="mod">
          <ac:chgData name="Μήτσαινας Γεώργιος" userId="8758a99c-d362-46a7-903b-5688051a7711" providerId="ADAL" clId="{391F689A-625B-4E86-8F29-0CFD9D78F37D}" dt="2024-04-17T07:41:50.521" v="98" actId="20577"/>
          <ac:spMkLst>
            <pc:docMk/>
            <pc:sldMk cId="2755242138" sldId="342"/>
            <ac:spMk id="10" creationId="{00000000-0000-0000-0000-000000000000}"/>
          </ac:spMkLst>
        </pc:spChg>
        <pc:spChg chg="mod">
          <ac:chgData name="Μήτσαινας Γεώργιος" userId="8758a99c-d362-46a7-903b-5688051a7711" providerId="ADAL" clId="{391F689A-625B-4E86-8F29-0CFD9D78F37D}" dt="2024-04-17T07:42:47.736" v="121" actId="20577"/>
          <ac:spMkLst>
            <pc:docMk/>
            <pc:sldMk cId="2755242138" sldId="342"/>
            <ac:spMk id="160773" creationId="{00000000-0000-0000-0000-000000000000}"/>
          </ac:spMkLst>
        </pc:spChg>
      </pc:sldChg>
      <pc:sldChg chg="modSp">
        <pc:chgData name="Μήτσαινας Γεώργιος" userId="8758a99c-d362-46a7-903b-5688051a7711" providerId="ADAL" clId="{391F689A-625B-4E86-8F29-0CFD9D78F37D}" dt="2024-04-17T07:58:32.054" v="498" actId="20577"/>
        <pc:sldMkLst>
          <pc:docMk/>
          <pc:sldMk cId="4287009390" sldId="346"/>
        </pc:sldMkLst>
        <pc:spChg chg="mod">
          <ac:chgData name="Μήτσαινας Γεώργιος" userId="8758a99c-d362-46a7-903b-5688051a7711" providerId="ADAL" clId="{391F689A-625B-4E86-8F29-0CFD9D78F37D}" dt="2024-04-17T07:58:32.054" v="498" actId="20577"/>
          <ac:spMkLst>
            <pc:docMk/>
            <pc:sldMk cId="4287009390" sldId="346"/>
            <ac:spMk id="11" creationId="{00000000-0000-0000-0000-000000000000}"/>
          </ac:spMkLst>
        </pc:spChg>
      </pc:sldChg>
      <pc:sldChg chg="modAnim">
        <pc:chgData name="Μήτσαινας Γεώργιος" userId="8758a99c-d362-46a7-903b-5688051a7711" providerId="ADAL" clId="{391F689A-625B-4E86-8F29-0CFD9D78F37D}" dt="2024-04-17T08:41:25.899" v="815"/>
        <pc:sldMkLst>
          <pc:docMk/>
          <pc:sldMk cId="737611659" sldId="356"/>
        </pc:sldMkLst>
      </pc:sldChg>
      <pc:sldChg chg="addSp modSp mod modAnim">
        <pc:chgData name="Μήτσαινας Γεώργιος" userId="8758a99c-d362-46a7-903b-5688051a7711" providerId="ADAL" clId="{391F689A-625B-4E86-8F29-0CFD9D78F37D}" dt="2024-04-17T08:41:09.749" v="814"/>
        <pc:sldMkLst>
          <pc:docMk/>
          <pc:sldMk cId="2560475929" sldId="361"/>
        </pc:sldMkLst>
        <pc:picChg chg="add mod">
          <ac:chgData name="Μήτσαινας Γεώργιος" userId="8758a99c-d362-46a7-903b-5688051a7711" providerId="ADAL" clId="{391F689A-625B-4E86-8F29-0CFD9D78F37D}" dt="2024-04-17T08:40:45.859" v="809" actId="12788"/>
          <ac:picMkLst>
            <pc:docMk/>
            <pc:sldMk cId="2560475929" sldId="361"/>
            <ac:picMk id="5" creationId="{488B5ED4-E80A-06A2-6D85-D79B510B7814}"/>
          </ac:picMkLst>
        </pc:picChg>
        <pc:picChg chg="mod">
          <ac:chgData name="Μήτσαινας Γεώργιος" userId="8758a99c-d362-46a7-903b-5688051a7711" providerId="ADAL" clId="{391F689A-625B-4E86-8F29-0CFD9D78F37D}" dt="2024-04-17T08:40:43.799" v="808" actId="12788"/>
          <ac:picMkLst>
            <pc:docMk/>
            <pc:sldMk cId="2560475929" sldId="361"/>
            <ac:picMk id="19458" creationId="{00000000-0000-0000-0000-000000000000}"/>
          </ac:picMkLst>
        </pc:picChg>
      </pc:sldChg>
      <pc:sldChg chg="modAnim">
        <pc:chgData name="Μήτσαινας Γεώργιος" userId="8758a99c-d362-46a7-903b-5688051a7711" providerId="ADAL" clId="{391F689A-625B-4E86-8F29-0CFD9D78F37D}" dt="2024-04-17T08:41:40.974" v="816"/>
        <pc:sldMkLst>
          <pc:docMk/>
          <pc:sldMk cId="951666668" sldId="368"/>
        </pc:sldMkLst>
      </pc:sldChg>
      <pc:sldChg chg="addSp modSp mod modAnim">
        <pc:chgData name="Μήτσαινας Γεώργιος" userId="8758a99c-d362-46a7-903b-5688051a7711" providerId="ADAL" clId="{391F689A-625B-4E86-8F29-0CFD9D78F37D}" dt="2024-04-17T08:24:51.661" v="712"/>
        <pc:sldMkLst>
          <pc:docMk/>
          <pc:sldMk cId="951666668" sldId="370"/>
        </pc:sldMkLst>
        <pc:picChg chg="add mod">
          <ac:chgData name="Μήτσαινας Γεώργιος" userId="8758a99c-d362-46a7-903b-5688051a7711" providerId="ADAL" clId="{391F689A-625B-4E86-8F29-0CFD9D78F37D}" dt="2024-04-17T08:24:31.406" v="708" actId="12788"/>
          <ac:picMkLst>
            <pc:docMk/>
            <pc:sldMk cId="951666668" sldId="370"/>
            <ac:picMk id="5" creationId="{DC03CE84-7DAF-7551-45E0-6247D246221D}"/>
          </ac:picMkLst>
        </pc:picChg>
        <pc:picChg chg="mod">
          <ac:chgData name="Μήτσαινας Γεώργιος" userId="8758a99c-d362-46a7-903b-5688051a7711" providerId="ADAL" clId="{391F689A-625B-4E86-8F29-0CFD9D78F37D}" dt="2024-04-17T08:24:34.884" v="709" actId="12788"/>
          <ac:picMkLst>
            <pc:docMk/>
            <pc:sldMk cId="951666668" sldId="370"/>
            <ac:picMk id="21506" creationId="{00000000-0000-0000-0000-000000000000}"/>
          </ac:picMkLst>
        </pc:picChg>
      </pc:sldChg>
      <pc:sldChg chg="addSp modSp mod modAnim">
        <pc:chgData name="Μήτσαινας Γεώργιος" userId="8758a99c-d362-46a7-903b-5688051a7711" providerId="ADAL" clId="{391F689A-625B-4E86-8F29-0CFD9D78F37D}" dt="2024-04-17T08:39:13.719" v="801"/>
        <pc:sldMkLst>
          <pc:docMk/>
          <pc:sldMk cId="2706340390" sldId="373"/>
        </pc:sldMkLst>
        <pc:spChg chg="mod">
          <ac:chgData name="Μήτσαινας Γεώργιος" userId="8758a99c-d362-46a7-903b-5688051a7711" providerId="ADAL" clId="{391F689A-625B-4E86-8F29-0CFD9D78F37D}" dt="2024-04-17T08:38:13.489" v="786" actId="1076"/>
          <ac:spMkLst>
            <pc:docMk/>
            <pc:sldMk cId="2706340390" sldId="373"/>
            <ac:spMk id="2" creationId="{A2C0A246-D63F-4FC4-8FB3-F240FD91797B}"/>
          </ac:spMkLst>
        </pc:spChg>
        <pc:spChg chg="mod">
          <ac:chgData name="Μήτσαινας Γεώργιος" userId="8758a99c-d362-46a7-903b-5688051a7711" providerId="ADAL" clId="{391F689A-625B-4E86-8F29-0CFD9D78F37D}" dt="2024-04-17T08:39:04.224" v="800" actId="20577"/>
          <ac:spMkLst>
            <pc:docMk/>
            <pc:sldMk cId="2706340390" sldId="373"/>
            <ac:spMk id="7" creationId="{2D6E0397-B631-4BDB-A3C8-E5A59F46F1CC}"/>
          </ac:spMkLst>
        </pc:spChg>
        <pc:picChg chg="add mod">
          <ac:chgData name="Μήτσαινας Γεώργιος" userId="8758a99c-d362-46a7-903b-5688051a7711" providerId="ADAL" clId="{391F689A-625B-4E86-8F29-0CFD9D78F37D}" dt="2024-04-17T08:38:18.849" v="788" actId="12788"/>
          <ac:picMkLst>
            <pc:docMk/>
            <pc:sldMk cId="2706340390" sldId="373"/>
            <ac:picMk id="5" creationId="{B7500730-9E33-AF8F-FB9E-C47A148C91C5}"/>
          </ac:picMkLst>
        </pc:picChg>
        <pc:picChg chg="mod">
          <ac:chgData name="Μήτσαινας Γεώργιος" userId="8758a99c-d362-46a7-903b-5688051a7711" providerId="ADAL" clId="{391F689A-625B-4E86-8F29-0CFD9D78F37D}" dt="2024-04-17T08:38:10.580" v="785" actId="12788"/>
          <ac:picMkLst>
            <pc:docMk/>
            <pc:sldMk cId="2706340390" sldId="373"/>
            <ac:picMk id="23554" creationId="{00000000-0000-0000-0000-000000000000}"/>
          </ac:picMkLst>
        </pc:picChg>
      </pc:sldChg>
      <pc:sldChg chg="addSp modSp mod modAnim">
        <pc:chgData name="Μήτσαινας Γεώργιος" userId="8758a99c-d362-46a7-903b-5688051a7711" providerId="ADAL" clId="{391F689A-625B-4E86-8F29-0CFD9D78F37D}" dt="2024-04-17T08:36:58.279" v="776"/>
        <pc:sldMkLst>
          <pc:docMk/>
          <pc:sldMk cId="2706340390" sldId="376"/>
        </pc:sldMkLst>
        <pc:picChg chg="add mod">
          <ac:chgData name="Μήτσαινας Γεώργιος" userId="8758a99c-d362-46a7-903b-5688051a7711" providerId="ADAL" clId="{391F689A-625B-4E86-8F29-0CFD9D78F37D}" dt="2024-04-17T08:36:11.594" v="773" actId="1076"/>
          <ac:picMkLst>
            <pc:docMk/>
            <pc:sldMk cId="2706340390" sldId="376"/>
            <ac:picMk id="4" creationId="{09C6D79A-F29E-F5DB-8A4C-C1140F2BDC9E}"/>
          </ac:picMkLst>
        </pc:picChg>
      </pc:sldChg>
      <pc:sldChg chg="modSp">
        <pc:chgData name="Μήτσαινας Γεώργιος" userId="8758a99c-d362-46a7-903b-5688051a7711" providerId="ADAL" clId="{391F689A-625B-4E86-8F29-0CFD9D78F37D}" dt="2024-04-17T07:24:57.750" v="34" actId="1076"/>
        <pc:sldMkLst>
          <pc:docMk/>
          <pc:sldMk cId="2884999439" sldId="379"/>
        </pc:sldMkLst>
        <pc:picChg chg="mod">
          <ac:chgData name="Μήτσαινας Γεώργιος" userId="8758a99c-d362-46a7-903b-5688051a7711" providerId="ADAL" clId="{391F689A-625B-4E86-8F29-0CFD9D78F37D}" dt="2024-04-17T07:24:57.750" v="34" actId="1076"/>
          <ac:picMkLst>
            <pc:docMk/>
            <pc:sldMk cId="2884999439" sldId="379"/>
            <ac:picMk id="27652" creationId="{00000000-0000-0000-0000-000000000000}"/>
          </ac:picMkLst>
        </pc:picChg>
      </pc:sldChg>
      <pc:sldChg chg="addSp modSp mod modAnim">
        <pc:chgData name="Μήτσαινας Γεώργιος" userId="8758a99c-d362-46a7-903b-5688051a7711" providerId="ADAL" clId="{391F689A-625B-4E86-8F29-0CFD9D78F37D}" dt="2024-04-17T07:39:29.036" v="93"/>
        <pc:sldMkLst>
          <pc:docMk/>
          <pc:sldMk cId="4112319686" sldId="381"/>
        </pc:sldMkLst>
        <pc:picChg chg="add mod">
          <ac:chgData name="Μήτσαινας Γεώργιος" userId="8758a99c-d362-46a7-903b-5688051a7711" providerId="ADAL" clId="{391F689A-625B-4E86-8F29-0CFD9D78F37D}" dt="2024-04-17T07:29:23.157" v="51" actId="1037"/>
          <ac:picMkLst>
            <pc:docMk/>
            <pc:sldMk cId="4112319686" sldId="381"/>
            <ac:picMk id="4" creationId="{1420B2C8-5FD4-1070-27A8-845567697A18}"/>
          </ac:picMkLst>
        </pc:picChg>
        <pc:picChg chg="add mod">
          <ac:chgData name="Μήτσαινας Γεώργιος" userId="8758a99c-d362-46a7-903b-5688051a7711" providerId="ADAL" clId="{391F689A-625B-4E86-8F29-0CFD9D78F37D}" dt="2024-04-17T07:29:23.157" v="51" actId="1037"/>
          <ac:picMkLst>
            <pc:docMk/>
            <pc:sldMk cId="4112319686" sldId="381"/>
            <ac:picMk id="6" creationId="{51779720-1B29-8581-E97F-B04850D13FF9}"/>
          </ac:picMkLst>
        </pc:picChg>
      </pc:sldChg>
      <pc:sldChg chg="modAnim">
        <pc:chgData name="Μήτσαινας Γεώργιος" userId="8758a99c-d362-46a7-903b-5688051a7711" providerId="ADAL" clId="{391F689A-625B-4E86-8F29-0CFD9D78F37D}" dt="2024-04-17T07:39:47.146" v="94"/>
        <pc:sldMkLst>
          <pc:docMk/>
          <pc:sldMk cId="3249391950" sldId="388"/>
        </pc:sldMkLst>
      </pc:sldChg>
      <pc:sldChg chg="modSp">
        <pc:chgData name="Μήτσαινας Γεώργιος" userId="8758a99c-d362-46a7-903b-5688051a7711" providerId="ADAL" clId="{391F689A-625B-4E86-8F29-0CFD9D78F37D}" dt="2024-04-17T07:59:00.014" v="529" actId="114"/>
        <pc:sldMkLst>
          <pc:docMk/>
          <pc:sldMk cId="1749073504" sldId="390"/>
        </pc:sldMkLst>
        <pc:spChg chg="mod">
          <ac:chgData name="Μήτσαινας Γεώργιος" userId="8758a99c-d362-46a7-903b-5688051a7711" providerId="ADAL" clId="{391F689A-625B-4E86-8F29-0CFD9D78F37D}" dt="2024-04-17T07:58:38.534" v="504" actId="20577"/>
          <ac:spMkLst>
            <pc:docMk/>
            <pc:sldMk cId="1749073504" sldId="390"/>
            <ac:spMk id="3" creationId="{00000000-0000-0000-0000-000000000000}"/>
          </ac:spMkLst>
        </pc:spChg>
        <pc:spChg chg="mod">
          <ac:chgData name="Μήτσαινας Γεώργιος" userId="8758a99c-d362-46a7-903b-5688051a7711" providerId="ADAL" clId="{391F689A-625B-4E86-8F29-0CFD9D78F37D}" dt="2024-04-17T07:59:00.014" v="529" actId="114"/>
          <ac:spMkLst>
            <pc:docMk/>
            <pc:sldMk cId="1749073504" sldId="390"/>
            <ac:spMk id="4" creationId="{00000000-0000-0000-0000-000000000000}"/>
          </ac:spMkLst>
        </pc:spChg>
      </pc:sldChg>
      <pc:sldChg chg="addSp delSp modSp mod modAnim">
        <pc:chgData name="Μήτσαινας Γεώργιος" userId="8758a99c-d362-46a7-903b-5688051a7711" providerId="ADAL" clId="{391F689A-625B-4E86-8F29-0CFD9D78F37D}" dt="2024-04-17T08:21:09.241" v="653" actId="1036"/>
        <pc:sldMkLst>
          <pc:docMk/>
          <pc:sldMk cId="1342756370" sldId="391"/>
        </pc:sldMkLst>
        <pc:spChg chg="mod">
          <ac:chgData name="Μήτσαινας Γεώργιος" userId="8758a99c-d362-46a7-903b-5688051a7711" providerId="ADAL" clId="{391F689A-625B-4E86-8F29-0CFD9D78F37D}" dt="2024-04-17T08:21:09.241" v="653" actId="1036"/>
          <ac:spMkLst>
            <pc:docMk/>
            <pc:sldMk cId="1342756370" sldId="391"/>
            <ac:spMk id="3" creationId="{00000000-0000-0000-0000-000000000000}"/>
          </ac:spMkLst>
        </pc:spChg>
        <pc:spChg chg="add mod">
          <ac:chgData name="Μήτσαινας Γεώργιος" userId="8758a99c-d362-46a7-903b-5688051a7711" providerId="ADAL" clId="{391F689A-625B-4E86-8F29-0CFD9D78F37D}" dt="2024-04-17T07:45:53.276" v="361" actId="1036"/>
          <ac:spMkLst>
            <pc:docMk/>
            <pc:sldMk cId="1342756370" sldId="391"/>
            <ac:spMk id="5" creationId="{AADA4D22-5B3E-3FB6-F02D-DA75611CB3FC}"/>
          </ac:spMkLst>
        </pc:spChg>
        <pc:spChg chg="mod">
          <ac:chgData name="Μήτσαινας Γεώργιος" userId="8758a99c-d362-46a7-903b-5688051a7711" providerId="ADAL" clId="{391F689A-625B-4E86-8F29-0CFD9D78F37D}" dt="2024-04-17T07:59:23.024" v="549" actId="114"/>
          <ac:spMkLst>
            <pc:docMk/>
            <pc:sldMk cId="1342756370" sldId="391"/>
            <ac:spMk id="8" creationId="{00000000-0000-0000-0000-000000000000}"/>
          </ac:spMkLst>
        </pc:spChg>
        <pc:spChg chg="mod">
          <ac:chgData name="Μήτσαινας Γεώργιος" userId="8758a99c-d362-46a7-903b-5688051a7711" providerId="ADAL" clId="{391F689A-625B-4E86-8F29-0CFD9D78F37D}" dt="2024-04-17T07:45:50.758" v="359" actId="1035"/>
          <ac:spMkLst>
            <pc:docMk/>
            <pc:sldMk cId="1342756370" sldId="391"/>
            <ac:spMk id="10" creationId="{00000000-0000-0000-0000-000000000000}"/>
          </ac:spMkLst>
        </pc:spChg>
        <pc:picChg chg="add mod ord">
          <ac:chgData name="Μήτσαινας Γεώργιος" userId="8758a99c-d362-46a7-903b-5688051a7711" providerId="ADAL" clId="{391F689A-625B-4E86-8F29-0CFD9D78F37D}" dt="2024-04-17T07:55:54.974" v="472" actId="1038"/>
          <ac:picMkLst>
            <pc:docMk/>
            <pc:sldMk cId="1342756370" sldId="391"/>
            <ac:picMk id="4" creationId="{FA14014C-9511-7464-F3FB-7B18039E32BE}"/>
          </ac:picMkLst>
        </pc:picChg>
        <pc:picChg chg="add mod ord">
          <ac:chgData name="Μήτσαινας Γεώργιος" userId="8758a99c-d362-46a7-903b-5688051a7711" providerId="ADAL" clId="{391F689A-625B-4E86-8F29-0CFD9D78F37D}" dt="2024-04-17T07:55:54.974" v="472" actId="1038"/>
          <ac:picMkLst>
            <pc:docMk/>
            <pc:sldMk cId="1342756370" sldId="391"/>
            <ac:picMk id="9" creationId="{40162BD7-D98F-BD28-1885-74FCC1B83657}"/>
          </ac:picMkLst>
        </pc:picChg>
        <pc:picChg chg="add mod modCrop">
          <ac:chgData name="Μήτσαινας Γεώργιος" userId="8758a99c-d362-46a7-903b-5688051a7711" providerId="ADAL" clId="{391F689A-625B-4E86-8F29-0CFD9D78F37D}" dt="2024-04-17T07:55:54.974" v="472" actId="1038"/>
          <ac:picMkLst>
            <pc:docMk/>
            <pc:sldMk cId="1342756370" sldId="391"/>
            <ac:picMk id="12" creationId="{CE18E716-099F-1974-1E89-1F4C64DCCA65}"/>
          </ac:picMkLst>
        </pc:picChg>
        <pc:picChg chg="add mod modCrop">
          <ac:chgData name="Μήτσαινας Γεώργιος" userId="8758a99c-d362-46a7-903b-5688051a7711" providerId="ADAL" clId="{391F689A-625B-4E86-8F29-0CFD9D78F37D}" dt="2024-04-17T07:55:54.974" v="472" actId="1038"/>
          <ac:picMkLst>
            <pc:docMk/>
            <pc:sldMk cId="1342756370" sldId="391"/>
            <ac:picMk id="14" creationId="{2583DF75-EECD-8B49-F48A-5672985A9420}"/>
          </ac:picMkLst>
        </pc:picChg>
        <pc:picChg chg="del mod">
          <ac:chgData name="Μήτσαινας Γεώργιος" userId="8758a99c-d362-46a7-903b-5688051a7711" providerId="ADAL" clId="{391F689A-625B-4E86-8F29-0CFD9D78F37D}" dt="2024-04-17T07:53:40.304" v="427" actId="478"/>
          <ac:picMkLst>
            <pc:docMk/>
            <pc:sldMk cId="1342756370" sldId="391"/>
            <ac:picMk id="34818" creationId="{00000000-0000-0000-0000-000000000000}"/>
          </ac:picMkLst>
        </pc:picChg>
      </pc:sldChg>
      <pc:sldChg chg="modSp">
        <pc:chgData name="Μήτσαινας Γεώργιος" userId="8758a99c-d362-46a7-903b-5688051a7711" providerId="ADAL" clId="{391F689A-625B-4E86-8F29-0CFD9D78F37D}" dt="2024-04-17T07:59:35.834" v="550"/>
        <pc:sldMkLst>
          <pc:docMk/>
          <pc:sldMk cId="1111384170" sldId="392"/>
        </pc:sldMkLst>
        <pc:spChg chg="mod">
          <ac:chgData name="Μήτσαινας Γεώργιος" userId="8758a99c-d362-46a7-903b-5688051a7711" providerId="ADAL" clId="{391F689A-625B-4E86-8F29-0CFD9D78F37D}" dt="2024-04-17T07:59:35.834" v="550"/>
          <ac:spMkLst>
            <pc:docMk/>
            <pc:sldMk cId="1111384170" sldId="392"/>
            <ac:spMk id="8" creationId="{00000000-0000-0000-0000-000000000000}"/>
          </ac:spMkLst>
        </pc:spChg>
      </pc:sldChg>
      <pc:sldChg chg="addSp modSp mod modAnim">
        <pc:chgData name="Μήτσαινας Γεώργιος" userId="8758a99c-d362-46a7-903b-5688051a7711" providerId="ADAL" clId="{391F689A-625B-4E86-8F29-0CFD9D78F37D}" dt="2024-04-17T07:40:10.666" v="96"/>
        <pc:sldMkLst>
          <pc:docMk/>
          <pc:sldMk cId="2484743416" sldId="395"/>
        </pc:sldMkLst>
        <pc:picChg chg="add mod">
          <ac:chgData name="Μήτσαινας Γεώργιος" userId="8758a99c-d362-46a7-903b-5688051a7711" providerId="ADAL" clId="{391F689A-625B-4E86-8F29-0CFD9D78F37D}" dt="2024-04-17T07:36:51.077" v="82" actId="1076"/>
          <ac:picMkLst>
            <pc:docMk/>
            <pc:sldMk cId="2484743416" sldId="395"/>
            <ac:picMk id="4" creationId="{22A9B50E-242F-27D9-1E2C-3A0C23D377C8}"/>
          </ac:picMkLst>
        </pc:picChg>
        <pc:picChg chg="add mod">
          <ac:chgData name="Μήτσαινας Γεώργιος" userId="8758a99c-d362-46a7-903b-5688051a7711" providerId="ADAL" clId="{391F689A-625B-4E86-8F29-0CFD9D78F37D}" dt="2024-04-17T07:36:56.277" v="83" actId="1076"/>
          <ac:picMkLst>
            <pc:docMk/>
            <pc:sldMk cId="2484743416" sldId="395"/>
            <ac:picMk id="6" creationId="{58973601-8E38-63F6-5764-2EDA00794159}"/>
          </ac:picMkLst>
        </pc:picChg>
      </pc:sldChg>
      <pc:sldChg chg="modSp">
        <pc:chgData name="Μήτσαινας Γεώργιος" userId="8758a99c-d362-46a7-903b-5688051a7711" providerId="ADAL" clId="{391F689A-625B-4E86-8F29-0CFD9D78F37D}" dt="2024-04-17T07:33:30.127" v="57" actId="1076"/>
        <pc:sldMkLst>
          <pc:docMk/>
          <pc:sldMk cId="2057417671" sldId="396"/>
        </pc:sldMkLst>
        <pc:picChg chg="mod">
          <ac:chgData name="Μήτσαινας Γεώργιος" userId="8758a99c-d362-46a7-903b-5688051a7711" providerId="ADAL" clId="{391F689A-625B-4E86-8F29-0CFD9D78F37D}" dt="2024-04-17T07:33:30.127" v="57" actId="1076"/>
          <ac:picMkLst>
            <pc:docMk/>
            <pc:sldMk cId="2057417671" sldId="396"/>
            <ac:picMk id="12" creationId="{00000000-0000-0000-0000-000000000000}"/>
          </ac:picMkLst>
        </pc:picChg>
      </pc:sldChg>
      <pc:sldChg chg="addSp modSp mod modAnim">
        <pc:chgData name="Μήτσαινας Γεώργιος" userId="8758a99c-d362-46a7-903b-5688051a7711" providerId="ADAL" clId="{391F689A-625B-4E86-8F29-0CFD9D78F37D}" dt="2024-04-17T08:20:56.951" v="648"/>
        <pc:sldMkLst>
          <pc:docMk/>
          <pc:sldMk cId="2019466393" sldId="404"/>
        </pc:sldMkLst>
        <pc:picChg chg="add mod">
          <ac:chgData name="Μήτσαινας Γεώργιος" userId="8758a99c-d362-46a7-903b-5688051a7711" providerId="ADAL" clId="{391F689A-625B-4E86-8F29-0CFD9D78F37D}" dt="2024-04-17T08:18:51.636" v="625" actId="962"/>
          <ac:picMkLst>
            <pc:docMk/>
            <pc:sldMk cId="2019466393" sldId="404"/>
            <ac:picMk id="4" creationId="{BFBE60EB-F3F6-2971-6223-1331E8CCD780}"/>
          </ac:picMkLst>
        </pc:picChg>
        <pc:picChg chg="add mod">
          <ac:chgData name="Μήτσαινας Γεώργιος" userId="8758a99c-d362-46a7-903b-5688051a7711" providerId="ADAL" clId="{391F689A-625B-4E86-8F29-0CFD9D78F37D}" dt="2024-04-17T08:19:09.297" v="637" actId="1037"/>
          <ac:picMkLst>
            <pc:docMk/>
            <pc:sldMk cId="2019466393" sldId="404"/>
            <ac:picMk id="6" creationId="{5BA65F0F-6381-4D6F-1A7D-6D8C69DEC408}"/>
          </ac:picMkLst>
        </pc:picChg>
      </pc:sldChg>
      <pc:sldChg chg="addSp modSp mod modAnim">
        <pc:chgData name="Μήτσαινας Γεώργιος" userId="8758a99c-d362-46a7-903b-5688051a7711" providerId="ADAL" clId="{391F689A-625B-4E86-8F29-0CFD9D78F37D}" dt="2024-04-17T08:22:50.011" v="702" actId="1038"/>
        <pc:sldMkLst>
          <pc:docMk/>
          <pc:sldMk cId="4243458703" sldId="408"/>
        </pc:sldMkLst>
        <pc:picChg chg="add mod">
          <ac:chgData name="Μήτσαινας Γεώργιος" userId="8758a99c-d362-46a7-903b-5688051a7711" providerId="ADAL" clId="{391F689A-625B-4E86-8F29-0CFD9D78F37D}" dt="2024-04-17T08:22:50.011" v="702" actId="1038"/>
          <ac:picMkLst>
            <pc:docMk/>
            <pc:sldMk cId="4243458703" sldId="408"/>
            <ac:picMk id="4" creationId="{7EB2D535-38C2-2324-C948-4A521690DC70}"/>
          </ac:picMkLst>
        </pc:picChg>
        <pc:picChg chg="mod">
          <ac:chgData name="Μήτσαινας Γεώργιος" userId="8758a99c-d362-46a7-903b-5688051a7711" providerId="ADAL" clId="{391F689A-625B-4E86-8F29-0CFD9D78F37D}" dt="2024-04-17T08:22:50.011" v="702" actId="1038"/>
          <ac:picMkLst>
            <pc:docMk/>
            <pc:sldMk cId="4243458703" sldId="408"/>
            <ac:picMk id="9218" creationId="{00000000-0000-0000-0000-000000000000}"/>
          </ac:picMkLst>
        </pc:picChg>
      </pc:sldChg>
      <pc:sldChg chg="addSp modSp mod modAnim">
        <pc:chgData name="Μήτσαινας Γεώργιος" userId="8758a99c-d362-46a7-903b-5688051a7711" providerId="ADAL" clId="{391F689A-625B-4E86-8F29-0CFD9D78F37D}" dt="2024-04-17T08:03:23.853" v="564"/>
        <pc:sldMkLst>
          <pc:docMk/>
          <pc:sldMk cId="4113090159" sldId="412"/>
        </pc:sldMkLst>
        <pc:picChg chg="add mod">
          <ac:chgData name="Μήτσαινας Γεώργιος" userId="8758a99c-d362-46a7-903b-5688051a7711" providerId="ADAL" clId="{391F689A-625B-4E86-8F29-0CFD9D78F37D}" dt="2024-04-17T08:02:15.473" v="554" actId="962"/>
          <ac:picMkLst>
            <pc:docMk/>
            <pc:sldMk cId="4113090159" sldId="412"/>
            <ac:picMk id="4" creationId="{9CDAC979-1837-D3C4-371C-A23373515F10}"/>
          </ac:picMkLst>
        </pc:picChg>
      </pc:sldChg>
      <pc:sldChg chg="addSp delSp modSp mod modAnim">
        <pc:chgData name="Μήτσαινας Γεώργιος" userId="8758a99c-d362-46a7-903b-5688051a7711" providerId="ADAL" clId="{391F689A-625B-4E86-8F29-0CFD9D78F37D}" dt="2024-04-17T08:13:59.302" v="603"/>
        <pc:sldMkLst>
          <pc:docMk/>
          <pc:sldMk cId="4113090159" sldId="416"/>
        </pc:sldMkLst>
        <pc:picChg chg="add mod">
          <ac:chgData name="Μήτσαινας Γεώργιος" userId="8758a99c-d362-46a7-903b-5688051a7711" providerId="ADAL" clId="{391F689A-625B-4E86-8F29-0CFD9D78F37D}" dt="2024-04-17T08:13:51.667" v="601" actId="12789"/>
          <ac:picMkLst>
            <pc:docMk/>
            <pc:sldMk cId="4113090159" sldId="416"/>
            <ac:picMk id="4" creationId="{9B75ED0A-2FBF-0C21-11AF-7AA4F52316A2}"/>
          </ac:picMkLst>
        </pc:picChg>
        <pc:picChg chg="add mod">
          <ac:chgData name="Μήτσαινας Γεώργιος" userId="8758a99c-d362-46a7-903b-5688051a7711" providerId="ADAL" clId="{391F689A-625B-4E86-8F29-0CFD9D78F37D}" dt="2024-04-17T08:13:51.667" v="601" actId="12789"/>
          <ac:picMkLst>
            <pc:docMk/>
            <pc:sldMk cId="4113090159" sldId="416"/>
            <ac:picMk id="6" creationId="{B776166E-E900-03C7-7953-955E2C973A32}"/>
          </ac:picMkLst>
        </pc:picChg>
        <pc:picChg chg="add del">
          <ac:chgData name="Μήτσαινας Γεώργιος" userId="8758a99c-d362-46a7-903b-5688051a7711" providerId="ADAL" clId="{391F689A-625B-4E86-8F29-0CFD9D78F37D}" dt="2024-04-17T08:13:00.022" v="577" actId="478"/>
          <ac:picMkLst>
            <pc:docMk/>
            <pc:sldMk cId="4113090159" sldId="416"/>
            <ac:picMk id="13314" creationId="{00000000-0000-0000-0000-000000000000}"/>
          </ac:picMkLst>
        </pc:picChg>
        <pc:picChg chg="del">
          <ac:chgData name="Μήτσαινας Γεώργιος" userId="8758a99c-d362-46a7-903b-5688051a7711" providerId="ADAL" clId="{391F689A-625B-4E86-8F29-0CFD9D78F37D}" dt="2024-04-17T08:07:59.995" v="567" actId="478"/>
          <ac:picMkLst>
            <pc:docMk/>
            <pc:sldMk cId="4113090159" sldId="416"/>
            <ac:picMk id="13315" creationId="{00000000-0000-0000-0000-000000000000}"/>
          </ac:picMkLst>
        </pc:picChg>
      </pc:sldChg>
      <pc:sldChg chg="addSp modSp mod modAnim">
        <pc:chgData name="Μήτσαινας Γεώργιος" userId="8758a99c-d362-46a7-903b-5688051a7711" providerId="ADAL" clId="{391F689A-625B-4E86-8F29-0CFD9D78F37D}" dt="2024-04-17T08:16:57.462" v="621"/>
        <pc:sldMkLst>
          <pc:docMk/>
          <pc:sldMk cId="4113090159" sldId="420"/>
        </pc:sldMkLst>
        <pc:picChg chg="add mod">
          <ac:chgData name="Μήτσαινας Γεώργιος" userId="8758a99c-d362-46a7-903b-5688051a7711" providerId="ADAL" clId="{391F689A-625B-4E86-8F29-0CFD9D78F37D}" dt="2024-04-17T08:15:25.832" v="611" actId="1037"/>
          <ac:picMkLst>
            <pc:docMk/>
            <pc:sldMk cId="4113090159" sldId="420"/>
            <ac:picMk id="4" creationId="{90529509-23EA-02D5-3719-59155CFC8387}"/>
          </ac:picMkLst>
        </pc:picChg>
        <pc:picChg chg="add mod">
          <ac:chgData name="Μήτσαινας Γεώργιος" userId="8758a99c-d362-46a7-903b-5688051a7711" providerId="ADAL" clId="{391F689A-625B-4E86-8F29-0CFD9D78F37D}" dt="2024-04-17T08:16:42.342" v="619" actId="1076"/>
          <ac:picMkLst>
            <pc:docMk/>
            <pc:sldMk cId="4113090159" sldId="420"/>
            <ac:picMk id="6" creationId="{924A58C6-1F1F-82EB-8F5B-7FAC84069334}"/>
          </ac:picMkLst>
        </pc:picChg>
      </pc:sldChg>
      <pc:sldChg chg="addSp modSp mod modAnim">
        <pc:chgData name="Μήτσαινας Γεώργιος" userId="8758a99c-d362-46a7-903b-5688051a7711" providerId="ADAL" clId="{391F689A-625B-4E86-8F29-0CFD9D78F37D}" dt="2024-04-17T08:31:49.869" v="764"/>
        <pc:sldMkLst>
          <pc:docMk/>
          <pc:sldMk cId="1159142861" sldId="430"/>
        </pc:sldMkLst>
        <pc:spChg chg="mod">
          <ac:chgData name="Μήτσαινας Γεώργιος" userId="8758a99c-d362-46a7-903b-5688051a7711" providerId="ADAL" clId="{391F689A-625B-4E86-8F29-0CFD9D78F37D}" dt="2024-04-17T08:31:43.920" v="763" actId="6549"/>
          <ac:spMkLst>
            <pc:docMk/>
            <pc:sldMk cId="1159142861" sldId="430"/>
            <ac:spMk id="2" creationId="{1930FCAA-5ABA-410F-9581-777961ACD8DE}"/>
          </ac:spMkLst>
        </pc:spChg>
        <pc:spChg chg="add mod">
          <ac:chgData name="Μήτσαινας Γεώργιος" userId="8758a99c-d362-46a7-903b-5688051a7711" providerId="ADAL" clId="{391F689A-625B-4E86-8F29-0CFD9D78F37D}" dt="2024-04-17T08:31:33.460" v="762" actId="114"/>
          <ac:spMkLst>
            <pc:docMk/>
            <pc:sldMk cId="1159142861" sldId="430"/>
            <ac:spMk id="4" creationId="{4CACF02D-5A03-8F56-76A7-C885DE8A9939}"/>
          </ac:spMkLst>
        </pc:spChg>
        <pc:picChg chg="mod">
          <ac:chgData name="Μήτσαινας Γεώργιος" userId="8758a99c-d362-46a7-903b-5688051a7711" providerId="ADAL" clId="{391F689A-625B-4E86-8F29-0CFD9D78F37D}" dt="2024-04-17T08:30:54.600" v="715" actId="1076"/>
          <ac:picMkLst>
            <pc:docMk/>
            <pc:sldMk cId="1159142861" sldId="430"/>
            <ac:picMk id="5" creationId="{F85D4868-84BB-4E67-93BA-7CB86FAE8B8F}"/>
          </ac:picMkLst>
        </pc:picChg>
      </pc:sldChg>
    </pc:docChg>
  </pc:docChgLst>
  <pc:docChgLst>
    <pc:chgData name="Επισκέπτης" userId="S::urn:spo:anon#bd6c8f493ca29be1bd8dfed21232685d202a3ff229f21897eb432f75766699f2::" providerId="AD" clId="Web-{FE63417F-6B2C-4CED-A634-C7AC47DF8A00}"/>
    <pc:docChg chg="modSld">
      <pc:chgData name="Επισκέπτης" userId="S::urn:spo:anon#bd6c8f493ca29be1bd8dfed21232685d202a3ff229f21897eb432f75766699f2::" providerId="AD" clId="Web-{FE63417F-6B2C-4CED-A634-C7AC47DF8A00}" dt="2023-06-01T12:25:22.679" v="2" actId="1076"/>
      <pc:docMkLst>
        <pc:docMk/>
      </pc:docMkLst>
      <pc:sldChg chg="modSp">
        <pc:chgData name="Επισκέπτης" userId="S::urn:spo:anon#bd6c8f493ca29be1bd8dfed21232685d202a3ff229f21897eb432f75766699f2::" providerId="AD" clId="Web-{FE63417F-6B2C-4CED-A634-C7AC47DF8A00}" dt="2023-06-01T12:23:32.268" v="0" actId="1076"/>
        <pc:sldMkLst>
          <pc:docMk/>
          <pc:sldMk cId="715498901" sldId="257"/>
        </pc:sldMkLst>
        <pc:spChg chg="mod">
          <ac:chgData name="Επισκέπτης" userId="S::urn:spo:anon#bd6c8f493ca29be1bd8dfed21232685d202a3ff229f21897eb432f75766699f2::" providerId="AD" clId="Web-{FE63417F-6B2C-4CED-A634-C7AC47DF8A00}" dt="2023-06-01T12:23:32.268" v="0" actId="1076"/>
          <ac:spMkLst>
            <pc:docMk/>
            <pc:sldMk cId="715498901" sldId="257"/>
            <ac:spMk id="59408" creationId="{00000000-0000-0000-0000-000000000000}"/>
          </ac:spMkLst>
        </pc:spChg>
      </pc:sldChg>
      <pc:sldChg chg="modSp">
        <pc:chgData name="Επισκέπτης" userId="S::urn:spo:anon#bd6c8f493ca29be1bd8dfed21232685d202a3ff229f21897eb432f75766699f2::" providerId="AD" clId="Web-{FE63417F-6B2C-4CED-A634-C7AC47DF8A00}" dt="2023-06-01T12:23:32.315" v="1" actId="1076"/>
        <pc:sldMkLst>
          <pc:docMk/>
          <pc:sldMk cId="3364804619" sldId="384"/>
        </pc:sldMkLst>
        <pc:spChg chg="mod">
          <ac:chgData name="Επισκέπτης" userId="S::urn:spo:anon#bd6c8f493ca29be1bd8dfed21232685d202a3ff229f21897eb432f75766699f2::" providerId="AD" clId="Web-{FE63417F-6B2C-4CED-A634-C7AC47DF8A00}" dt="2023-06-01T12:23:32.315" v="1" actId="1076"/>
          <ac:spMkLst>
            <pc:docMk/>
            <pc:sldMk cId="3364804619" sldId="384"/>
            <ac:spMk id="15" creationId="{00000000-0000-0000-0000-000000000000}"/>
          </ac:spMkLst>
        </pc:spChg>
      </pc:sldChg>
      <pc:sldChg chg="modSp">
        <pc:chgData name="Επισκέπτης" userId="S::urn:spo:anon#bd6c8f493ca29be1bd8dfed21232685d202a3ff229f21897eb432f75766699f2::" providerId="AD" clId="Web-{FE63417F-6B2C-4CED-A634-C7AC47DF8A00}" dt="2023-06-01T12:25:22.679" v="2" actId="1076"/>
        <pc:sldMkLst>
          <pc:docMk/>
          <pc:sldMk cId="1215275221" sldId="385"/>
        </pc:sldMkLst>
        <pc:spChg chg="mod">
          <ac:chgData name="Επισκέπτης" userId="S::urn:spo:anon#bd6c8f493ca29be1bd8dfed21232685d202a3ff229f21897eb432f75766699f2::" providerId="AD" clId="Web-{FE63417F-6B2C-4CED-A634-C7AC47DF8A00}" dt="2023-06-01T12:25:22.679" v="2" actId="1076"/>
          <ac:spMkLst>
            <pc:docMk/>
            <pc:sldMk cId="1215275221" sldId="385"/>
            <ac:spMk id="12" creationId="{00000000-0000-0000-0000-000000000000}"/>
          </ac:spMkLst>
        </pc:spChg>
      </pc:sldChg>
    </pc:docChg>
  </pc:docChgLst>
  <pc:docChgLst>
    <pc:chgData name="Επισκέπτης" userId="S::urn:spo:anon#bd6c8f493ca29be1bd8dfed21232685d202a3ff229f21897eb432f75766699f2::" providerId="AD" clId="Web-{969A123D-996F-A58B-DAEE-D43FCFC01308}"/>
    <pc:docChg chg="modSld">
      <pc:chgData name="Επισκέπτης" userId="S::urn:spo:anon#bd6c8f493ca29be1bd8dfed21232685d202a3ff229f21897eb432f75766699f2::" providerId="AD" clId="Web-{969A123D-996F-A58B-DAEE-D43FCFC01308}" dt="2023-06-01T07:14:04.602" v="0" actId="1076"/>
      <pc:docMkLst>
        <pc:docMk/>
      </pc:docMkLst>
      <pc:sldChg chg="modSp">
        <pc:chgData name="Επισκέπτης" userId="S::urn:spo:anon#bd6c8f493ca29be1bd8dfed21232685d202a3ff229f21897eb432f75766699f2::" providerId="AD" clId="Web-{969A123D-996F-A58B-DAEE-D43FCFC01308}" dt="2023-06-01T07:14:04.602" v="0" actId="1076"/>
        <pc:sldMkLst>
          <pc:docMk/>
          <pc:sldMk cId="1235459958" sldId="261"/>
        </pc:sldMkLst>
        <pc:picChg chg="mod">
          <ac:chgData name="Επισκέπτης" userId="S::urn:spo:anon#bd6c8f493ca29be1bd8dfed21232685d202a3ff229f21897eb432f75766699f2::" providerId="AD" clId="Web-{969A123D-996F-A58B-DAEE-D43FCFC01308}" dt="2023-06-01T07:14:04.602" v="0" actId="1076"/>
          <ac:picMkLst>
            <pc:docMk/>
            <pc:sldMk cId="1235459958" sldId="261"/>
            <ac:picMk id="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3634"/>
          </a:xfrm>
          <a:prstGeom prst="rect">
            <a:avLst/>
          </a:prstGeom>
        </p:spPr>
        <p:txBody>
          <a:bodyPr vert="horz" lIns="90142" tIns="45071" rIns="90142" bIns="45071" rtlCol="0"/>
          <a:lstStyle>
            <a:lvl1pPr algn="l">
              <a:defRPr sz="1200"/>
            </a:lvl1pPr>
          </a:lstStyle>
          <a:p>
            <a:endParaRPr lang="el-GR"/>
          </a:p>
        </p:txBody>
      </p:sp>
      <p:sp>
        <p:nvSpPr>
          <p:cNvPr id="3" name="Θέση ημερομηνίας 2"/>
          <p:cNvSpPr>
            <a:spLocks noGrp="1"/>
          </p:cNvSpPr>
          <p:nvPr>
            <p:ph type="dt" idx="1"/>
          </p:nvPr>
        </p:nvSpPr>
        <p:spPr>
          <a:xfrm>
            <a:off x="3850443" y="0"/>
            <a:ext cx="2945659" cy="493634"/>
          </a:xfrm>
          <a:prstGeom prst="rect">
            <a:avLst/>
          </a:prstGeom>
        </p:spPr>
        <p:txBody>
          <a:bodyPr vert="horz" lIns="90142" tIns="45071" rIns="90142" bIns="45071" rtlCol="0"/>
          <a:lstStyle>
            <a:lvl1pPr algn="r">
              <a:defRPr sz="1200"/>
            </a:lvl1pPr>
          </a:lstStyle>
          <a:p>
            <a:fld id="{80DCE617-FFE5-481D-93D7-9CB6C76BD841}" type="datetimeFigureOut">
              <a:rPr lang="el-GR" smtClean="0"/>
              <a:pPr/>
              <a:t>17/4/2024</a:t>
            </a:fld>
            <a:endParaRPr lang="el-GR"/>
          </a:p>
        </p:txBody>
      </p:sp>
      <p:sp>
        <p:nvSpPr>
          <p:cNvPr id="4" name="Θέση εικόνας διαφάνειας 3"/>
          <p:cNvSpPr>
            <a:spLocks noGrp="1" noRot="1" noChangeAspect="1"/>
          </p:cNvSpPr>
          <p:nvPr>
            <p:ph type="sldImg" idx="2"/>
          </p:nvPr>
        </p:nvSpPr>
        <p:spPr>
          <a:xfrm>
            <a:off x="931863" y="741363"/>
            <a:ext cx="4933950" cy="3700462"/>
          </a:xfrm>
          <a:prstGeom prst="rect">
            <a:avLst/>
          </a:prstGeom>
          <a:noFill/>
          <a:ln w="12700">
            <a:solidFill>
              <a:prstClr val="black"/>
            </a:solidFill>
          </a:ln>
        </p:spPr>
        <p:txBody>
          <a:bodyPr vert="horz" lIns="90142" tIns="45071" rIns="90142" bIns="45071" rtlCol="0" anchor="ctr"/>
          <a:lstStyle/>
          <a:p>
            <a:endParaRPr lang="el-GR"/>
          </a:p>
        </p:txBody>
      </p:sp>
      <p:sp>
        <p:nvSpPr>
          <p:cNvPr id="5" name="Θέση σημειώσεων 4"/>
          <p:cNvSpPr>
            <a:spLocks noGrp="1"/>
          </p:cNvSpPr>
          <p:nvPr>
            <p:ph type="body" sz="quarter" idx="3"/>
          </p:nvPr>
        </p:nvSpPr>
        <p:spPr>
          <a:xfrm>
            <a:off x="679768" y="4689516"/>
            <a:ext cx="5438140" cy="4442699"/>
          </a:xfrm>
          <a:prstGeom prst="rect">
            <a:avLst/>
          </a:prstGeom>
        </p:spPr>
        <p:txBody>
          <a:bodyPr vert="horz" lIns="90142" tIns="45071" rIns="90142" bIns="45071"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377317"/>
            <a:ext cx="2945659" cy="493634"/>
          </a:xfrm>
          <a:prstGeom prst="rect">
            <a:avLst/>
          </a:prstGeom>
        </p:spPr>
        <p:txBody>
          <a:bodyPr vert="horz" lIns="90142" tIns="45071" rIns="90142" bIns="45071"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0443" y="9377317"/>
            <a:ext cx="2945659" cy="493634"/>
          </a:xfrm>
          <a:prstGeom prst="rect">
            <a:avLst/>
          </a:prstGeom>
        </p:spPr>
        <p:txBody>
          <a:bodyPr vert="horz" lIns="90142" tIns="45071" rIns="90142" bIns="45071" rtlCol="0" anchor="b"/>
          <a:lstStyle>
            <a:lvl1pPr algn="r">
              <a:defRPr sz="1200"/>
            </a:lvl1pPr>
          </a:lstStyle>
          <a:p>
            <a:fld id="{B141215A-E5BC-4665-918F-2AEA2ACBAF10}" type="slidenum">
              <a:rPr lang="el-GR" smtClean="0"/>
              <a:pPr/>
              <a:t>‹#›</a:t>
            </a:fld>
            <a:endParaRPr lang="el-GR"/>
          </a:p>
        </p:txBody>
      </p:sp>
    </p:spTree>
    <p:extLst>
      <p:ext uri="{BB962C8B-B14F-4D97-AF65-F5344CB8AC3E}">
        <p14:creationId xmlns:p14="http://schemas.microsoft.com/office/powerpoint/2010/main" val="150988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250506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53252"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a:solidFill>
                  <a:schemeClr val="tx1"/>
                </a:solidFill>
                <a:latin typeface="Arial" charset="0"/>
              </a:defRPr>
            </a:lvl1pPr>
            <a:lvl2pPr marL="751048" indent="-288865" eaLnBrk="0" hangingPunct="0">
              <a:defRPr b="1">
                <a:solidFill>
                  <a:schemeClr val="tx1"/>
                </a:solidFill>
                <a:latin typeface="Arial" charset="0"/>
              </a:defRPr>
            </a:lvl2pPr>
            <a:lvl3pPr marL="1155459" indent="-231092" eaLnBrk="0" hangingPunct="0">
              <a:defRPr b="1">
                <a:solidFill>
                  <a:schemeClr val="tx1"/>
                </a:solidFill>
                <a:latin typeface="Arial" charset="0"/>
              </a:defRPr>
            </a:lvl3pPr>
            <a:lvl4pPr marL="1617642" indent="-231092" eaLnBrk="0" hangingPunct="0">
              <a:defRPr b="1">
                <a:solidFill>
                  <a:schemeClr val="tx1"/>
                </a:solidFill>
                <a:latin typeface="Arial" charset="0"/>
              </a:defRPr>
            </a:lvl4pPr>
            <a:lvl5pPr marL="2079826" indent="-231092" eaLnBrk="0" hangingPunct="0">
              <a:defRPr b="1">
                <a:solidFill>
                  <a:schemeClr val="tx1"/>
                </a:solidFill>
                <a:latin typeface="Arial" charset="0"/>
              </a:defRPr>
            </a:lvl5pPr>
            <a:lvl6pPr marL="2542009" indent="-231092" eaLnBrk="0" fontAlgn="base" hangingPunct="0">
              <a:spcBef>
                <a:spcPct val="0"/>
              </a:spcBef>
              <a:spcAft>
                <a:spcPct val="0"/>
              </a:spcAft>
              <a:defRPr b="1">
                <a:solidFill>
                  <a:schemeClr val="tx1"/>
                </a:solidFill>
                <a:latin typeface="Arial" charset="0"/>
              </a:defRPr>
            </a:lvl6pPr>
            <a:lvl7pPr marL="3004193" indent="-231092" eaLnBrk="0" fontAlgn="base" hangingPunct="0">
              <a:spcBef>
                <a:spcPct val="0"/>
              </a:spcBef>
              <a:spcAft>
                <a:spcPct val="0"/>
              </a:spcAft>
              <a:defRPr b="1">
                <a:solidFill>
                  <a:schemeClr val="tx1"/>
                </a:solidFill>
                <a:latin typeface="Arial" charset="0"/>
              </a:defRPr>
            </a:lvl7pPr>
            <a:lvl8pPr marL="3466376" indent="-231092" eaLnBrk="0" fontAlgn="base" hangingPunct="0">
              <a:spcBef>
                <a:spcPct val="0"/>
              </a:spcBef>
              <a:spcAft>
                <a:spcPct val="0"/>
              </a:spcAft>
              <a:defRPr b="1">
                <a:solidFill>
                  <a:schemeClr val="tx1"/>
                </a:solidFill>
                <a:latin typeface="Arial" charset="0"/>
              </a:defRPr>
            </a:lvl8pPr>
            <a:lvl9pPr marL="3928560" indent="-231092" eaLnBrk="0" fontAlgn="base" hangingPunct="0">
              <a:spcBef>
                <a:spcPct val="0"/>
              </a:spcBef>
              <a:spcAft>
                <a:spcPct val="0"/>
              </a:spcAft>
              <a:defRPr b="1">
                <a:solidFill>
                  <a:schemeClr val="tx1"/>
                </a:solidFill>
                <a:latin typeface="Arial" charset="0"/>
              </a:defRPr>
            </a:lvl9pPr>
          </a:lstStyle>
          <a:p>
            <a:pPr eaLnBrk="1" hangingPunct="1"/>
            <a:fld id="{3BF23E26-C0AE-48BA-876E-9BF86D1DF86B}" type="slidenum">
              <a:rPr lang="el-GR" smtClean="0"/>
              <a:pPr eaLnBrk="1" hangingPunct="1"/>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2</a:t>
            </a:fld>
            <a:endParaRPr lang="el-GR"/>
          </a:p>
        </p:txBody>
      </p:sp>
    </p:spTree>
    <p:extLst>
      <p:ext uri="{BB962C8B-B14F-4D97-AF65-F5344CB8AC3E}">
        <p14:creationId xmlns:p14="http://schemas.microsoft.com/office/powerpoint/2010/main" val="2451440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21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22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23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24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25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27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28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29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2261768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30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31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33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34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35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36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37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39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40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41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4</a:t>
            </a:fld>
            <a:endParaRPr lang="el-GR">
              <a:solidFill>
                <a:prstClr val="black"/>
              </a:solidFill>
            </a:endParaRPr>
          </a:p>
        </p:txBody>
      </p:sp>
    </p:spTree>
    <p:extLst>
      <p:ext uri="{BB962C8B-B14F-4D97-AF65-F5344CB8AC3E}">
        <p14:creationId xmlns:p14="http://schemas.microsoft.com/office/powerpoint/2010/main" val="2261768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42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43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44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45</a:t>
            </a:fld>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46</a:t>
            </a:fld>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47</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48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49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50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51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5</a:t>
            </a:fld>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52</a:t>
            </a:fld>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53</a:t>
            </a:fld>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54</a:t>
            </a:fld>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55</a:t>
            </a:fld>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56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57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58</a:t>
            </a:fld>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59</a:t>
            </a:fld>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60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61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6</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62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63</a:t>
            </a:fld>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64</a:t>
            </a:fld>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65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66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67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68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69</a:t>
            </a:fld>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70</a:t>
            </a:fld>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71</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7</a:t>
            </a:fld>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72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73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74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75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76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77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78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79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80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81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8</a:t>
            </a:fld>
            <a:endParaRPr lang="el-G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82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83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84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85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86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87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88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89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90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91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B141215A-E5BC-4665-918F-2AEA2ACBAF10}" type="slidenum">
              <a:rPr lang="el-GR" smtClean="0"/>
              <a:pPr/>
              <a:t>9</a:t>
            </a:fld>
            <a:endParaRPr lang="el-G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92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pPr/>
              <a:t>93</a:t>
            </a:fld>
            <a:endParaRPr lang="el-GR"/>
          </a:p>
        </p:txBody>
      </p:sp>
    </p:spTree>
    <p:extLst>
      <p:ext uri="{BB962C8B-B14F-4D97-AF65-F5344CB8AC3E}">
        <p14:creationId xmlns:p14="http://schemas.microsoft.com/office/powerpoint/2010/main" val="228176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66989102-6CF0-4C9A-B815-7E38F1933A9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3296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14B13B9-E3B2-4CD9-8939-28D275084A6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7477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A8DEAE7-CA6B-4A1B-BCE6-46ED214E096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7928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9523526-DA5D-4C5B-8204-5AC3C8D9FEF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4296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24D96F09-6FF2-4CF7-9DF2-0FC456081B3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2370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F765EE2-1485-434F-8CC4-91BE8640AA3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7756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2EB3EDBA-3F06-4565-8DA9-5F5D5584D31E}"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845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508CB918-6E3A-4628-8793-33B2824B5D0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35169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FC2C1D68-8B07-426A-B0E1-07C61444D29B}"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0121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2A6C7516-C284-4672-B22D-268C4BC3E65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11522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F386585A-01C0-4FE8-9D9F-A1901429C1A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68098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l-G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l-G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FAF89EEB-5EFD-400E-B266-819BB674F718}" type="slidenum">
              <a:rPr lang="el-GR">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540694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0.jpeg"/><Relationship Id="rId4" Type="http://schemas.openxmlformats.org/officeDocument/2006/relationships/image" Target="../media/image99.jpeg"/></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16.jpg"/><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22.jpg"/><Relationship Id="rId4" Type="http://schemas.openxmlformats.org/officeDocument/2006/relationships/image" Target="../media/image121.jp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7" name="Text Box 15"/>
          <p:cNvSpPr txBox="1">
            <a:spLocks noChangeArrowheads="1"/>
          </p:cNvSpPr>
          <p:nvPr/>
        </p:nvSpPr>
        <p:spPr bwMode="auto">
          <a:xfrm>
            <a:off x="755650" y="765175"/>
            <a:ext cx="7561263" cy="523220"/>
          </a:xfrm>
          <a:prstGeom prst="rect">
            <a:avLst/>
          </a:prstGeom>
          <a:noFill/>
          <a:ln w="57150" cmpd="thinThick">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Πανίδα της Ελλάδος</a:t>
            </a:r>
            <a:endParaRPr lang="el-GR" b="1">
              <a:solidFill>
                <a:srgbClr val="000000"/>
              </a:solidFill>
            </a:endParaRPr>
          </a:p>
        </p:txBody>
      </p:sp>
      <p:sp>
        <p:nvSpPr>
          <p:cNvPr id="59408" name="Text Box 16"/>
          <p:cNvSpPr txBox="1">
            <a:spLocks noChangeArrowheads="1"/>
          </p:cNvSpPr>
          <p:nvPr/>
        </p:nvSpPr>
        <p:spPr bwMode="auto">
          <a:xfrm>
            <a:off x="26867" y="2536177"/>
            <a:ext cx="9081717" cy="125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30000"/>
              </a:lnSpc>
              <a:spcBef>
                <a:spcPct val="0"/>
              </a:spcBef>
              <a:spcAft>
                <a:spcPct val="0"/>
              </a:spcAft>
            </a:pPr>
            <a:r>
              <a:rPr lang="el-GR" sz="3200" b="1">
                <a:solidFill>
                  <a:srgbClr val="800000"/>
                </a:solidFill>
              </a:rPr>
              <a:t>Βιοποικιλότητα Λισσαμφιβίων</a:t>
            </a:r>
            <a:endParaRPr lang="en-US" sz="3200" b="1">
              <a:solidFill>
                <a:srgbClr val="800000"/>
              </a:solidFill>
            </a:endParaRPr>
          </a:p>
          <a:p>
            <a:pPr algn="ctr" fontAlgn="base">
              <a:lnSpc>
                <a:spcPct val="130000"/>
              </a:lnSpc>
              <a:spcBef>
                <a:spcPct val="0"/>
              </a:spcBef>
              <a:spcAft>
                <a:spcPct val="0"/>
              </a:spcAft>
            </a:pPr>
            <a:r>
              <a:rPr lang="el-GR" sz="2600" b="1">
                <a:solidFill>
                  <a:schemeClr val="accent2"/>
                </a:solidFill>
              </a:rPr>
              <a:t>Γενικά στοιχεία – Αντιπρόσωποι της Ελληνικής Πανίδας</a:t>
            </a:r>
          </a:p>
        </p:txBody>
      </p:sp>
    </p:spTree>
    <p:extLst>
      <p:ext uri="{BB962C8B-B14F-4D97-AF65-F5344CB8AC3E}">
        <p14:creationId xmlns:p14="http://schemas.microsoft.com/office/powerpoint/2010/main" val="71549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495" y="1484784"/>
            <a:ext cx="4392490" cy="1015663"/>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Περιλαμβάνει αμφίβια με ουρά, ήτοι τις σαλαμάνδρες και τους τρίτωνες. Συνολικά περίπου 560 είδη. </a:t>
            </a:r>
          </a:p>
        </p:txBody>
      </p:sp>
      <p:sp>
        <p:nvSpPr>
          <p:cNvPr id="26" name="TextBox 25"/>
          <p:cNvSpPr txBox="1"/>
          <p:nvPr/>
        </p:nvSpPr>
        <p:spPr>
          <a:xfrm>
            <a:off x="35496" y="2486072"/>
            <a:ext cx="4392488" cy="1015663"/>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Εξαπλώνονται κυρίως σε βόρειες περιοχές της εύκρατης ζώνης, αλλά και σε τροπικές περιοχές.</a:t>
            </a:r>
          </a:p>
        </p:txBody>
      </p:sp>
      <p:sp>
        <p:nvSpPr>
          <p:cNvPr id="15" name="TextBox 14"/>
          <p:cNvSpPr txBox="1"/>
          <p:nvPr/>
        </p:nvSpPr>
        <p:spPr>
          <a:xfrm>
            <a:off x="35496" y="4796424"/>
            <a:ext cx="4392488" cy="1015663"/>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Μέγεθος από λίγα εκατοστά μέχρι και 1,5 μέτρο (γιγάντια σαλαμάνδρα Ιαπωνίας)! </a:t>
            </a:r>
          </a:p>
        </p:txBody>
      </p:sp>
      <p:pic>
        <p:nvPicPr>
          <p:cNvPr id="16" name="Picture 4" descr="http://enfo.agt.bme.hu/drupal/sites/default/files/Alpesi%20g%C5%91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188" y="4225690"/>
            <a:ext cx="3600400" cy="26596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upload.wikimedia.org/wikipedia/commons/d/d9/Salamandra_plamista_po_skalowani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2245" y="1213340"/>
            <a:ext cx="4394287" cy="29369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i.imgur.com/Zs9UxP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8151" y="1715524"/>
            <a:ext cx="4562475" cy="37433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5496" y="3487360"/>
            <a:ext cx="4392488" cy="1323439"/>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Φέρουν τέσσερα πόδια, ίσα σε μέγεθος μεταξύ τους, ενώ σε μερικές είναι ατροφικά ή απουσιάζουν</a:t>
            </a:r>
            <a:r>
              <a:rPr lang="en-US" sz="2000" b="1">
                <a:solidFill>
                  <a:srgbClr val="800000"/>
                </a:solidFill>
                <a:latin typeface="Times New Roman" panose="02020603050405020304" pitchFamily="18" charset="0"/>
                <a:cs typeface="Times New Roman" panose="02020603050405020304" pitchFamily="18" charset="0"/>
              </a:rPr>
              <a:t>. </a:t>
            </a:r>
            <a:r>
              <a:rPr lang="el-GR" sz="2000" b="1">
                <a:solidFill>
                  <a:srgbClr val="800000"/>
                </a:solidFill>
                <a:latin typeface="Times New Roman" panose="02020603050405020304" pitchFamily="18" charset="0"/>
                <a:cs typeface="Times New Roman" panose="02020603050405020304" pitchFamily="18" charset="0"/>
              </a:rPr>
              <a:t>Εμφανής λαιμός μεταξύ κεφαλής και κορμού.</a:t>
            </a:r>
          </a:p>
        </p:txBody>
      </p:sp>
      <p:sp>
        <p:nvSpPr>
          <p:cNvPr id="20" name="TextBox 19"/>
          <p:cNvSpPr txBox="1"/>
          <p:nvPr/>
        </p:nvSpPr>
        <p:spPr>
          <a:xfrm>
            <a:off x="35496" y="5797713"/>
            <a:ext cx="4392488" cy="1015663"/>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Σαρκοφάγοι οργανισμοί. Τρέφονται με σκώληκες, μικρά Αρθρόποδα και μαλάκια.</a:t>
            </a:r>
          </a:p>
        </p:txBody>
      </p:sp>
      <p:sp>
        <p:nvSpPr>
          <p:cNvPr id="14" name="Text Box 5"/>
          <p:cNvSpPr txBox="1">
            <a:spLocks noChangeArrowheads="1"/>
          </p:cNvSpPr>
          <p:nvPr/>
        </p:nvSpPr>
        <p:spPr bwMode="auto">
          <a:xfrm>
            <a:off x="647352" y="38550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Ουρόδηλα ή </a:t>
            </a:r>
            <a:r>
              <a:rPr lang="el-GR" sz="2800" b="1" err="1">
                <a:solidFill>
                  <a:srgbClr val="800000"/>
                </a:solidFill>
              </a:rPr>
              <a:t>Ουροδελή</a:t>
            </a:r>
            <a:endParaRPr lang="el-GR" sz="2800" b="1">
              <a:solidFill>
                <a:srgbClr val="800000"/>
              </a:solidFill>
            </a:endParaRPr>
          </a:p>
        </p:txBody>
      </p:sp>
    </p:spTree>
    <p:extLst>
      <p:ext uri="{BB962C8B-B14F-4D97-AF65-F5344CB8AC3E}">
        <p14:creationId xmlns:p14="http://schemas.microsoft.com/office/powerpoint/2010/main" val="95482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74"/>
                                        </p:tgtEl>
                                        <p:attrNameLst>
                                          <p:attrName>style.visibility</p:attrName>
                                        </p:attrNameLst>
                                      </p:cBhvr>
                                      <p:to>
                                        <p:strVal val="visible"/>
                                      </p:to>
                                    </p:set>
                                    <p:animEffect transition="in" filter="fade">
                                      <p:cBhvr>
                                        <p:cTn id="41" dur="500"/>
                                        <p:tgtEl>
                                          <p:spTgt spid="307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15"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495" y="1484784"/>
            <a:ext cx="4392490" cy="1631216"/>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Περιλαμβάνει τους βάτραχους και τους φρύνους. Συνολικά περίπου 5.400 είδη με σχεδόν παγκόσμια εξάπλωση, με εξαίρεση πολικά και υποαρκτικά ενδιαιτήματα.</a:t>
            </a:r>
          </a:p>
        </p:txBody>
      </p:sp>
      <p:sp>
        <p:nvSpPr>
          <p:cNvPr id="15" name="TextBox 14"/>
          <p:cNvSpPr txBox="1"/>
          <p:nvPr/>
        </p:nvSpPr>
        <p:spPr>
          <a:xfrm>
            <a:off x="35496" y="4861609"/>
            <a:ext cx="4392488" cy="1015663"/>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Μέγεθος </a:t>
            </a:r>
            <a:r>
              <a:rPr lang="el-GR" sz="2000" b="1" err="1">
                <a:solidFill>
                  <a:srgbClr val="800000"/>
                </a:solidFill>
                <a:latin typeface="Times New Roman" panose="02020603050405020304" pitchFamily="18" charset="0"/>
                <a:cs typeface="Times New Roman" panose="02020603050405020304" pitchFamily="18" charset="0"/>
              </a:rPr>
              <a:t>κεφαλοκορμού</a:t>
            </a:r>
            <a:r>
              <a:rPr lang="el-GR" sz="2000" b="1">
                <a:solidFill>
                  <a:srgbClr val="800000"/>
                </a:solidFill>
                <a:latin typeface="Times New Roman" panose="02020603050405020304" pitchFamily="18" charset="0"/>
                <a:cs typeface="Times New Roman" panose="02020603050405020304" pitchFamily="18" charset="0"/>
              </a:rPr>
              <a:t> από 1 </a:t>
            </a:r>
            <a:r>
              <a:rPr lang="en-US" sz="2000" b="1">
                <a:solidFill>
                  <a:srgbClr val="800000"/>
                </a:solidFill>
                <a:latin typeface="Times New Roman" panose="02020603050405020304" pitchFamily="18" charset="0"/>
                <a:cs typeface="Times New Roman" panose="02020603050405020304" pitchFamily="18" charset="0"/>
              </a:rPr>
              <a:t>cm </a:t>
            </a:r>
            <a:r>
              <a:rPr lang="en-US" sz="2000" b="1" i="1">
                <a:solidFill>
                  <a:srgbClr val="800000"/>
                </a:solidFill>
                <a:latin typeface="Times New Roman" panose="02020603050405020304" pitchFamily="18" charset="0"/>
                <a:cs typeface="Times New Roman" panose="02020603050405020304" pitchFamily="18" charset="0"/>
              </a:rPr>
              <a:t>(</a:t>
            </a:r>
            <a:r>
              <a:rPr lang="en-US" sz="2000" b="1" i="1" err="1">
                <a:solidFill>
                  <a:srgbClr val="800000"/>
                </a:solidFill>
                <a:latin typeface="Times New Roman" panose="02020603050405020304" pitchFamily="18" charset="0"/>
                <a:cs typeface="Times New Roman" panose="02020603050405020304" pitchFamily="18" charset="0"/>
              </a:rPr>
              <a:t>Eleutherodactylus</a:t>
            </a:r>
            <a:r>
              <a:rPr lang="en-US" sz="2000" b="1" i="1">
                <a:solidFill>
                  <a:srgbClr val="800000"/>
                </a:solidFill>
                <a:latin typeface="Times New Roman" panose="02020603050405020304" pitchFamily="18" charset="0"/>
                <a:cs typeface="Times New Roman" panose="02020603050405020304" pitchFamily="18" charset="0"/>
              </a:rPr>
              <a:t> </a:t>
            </a:r>
            <a:r>
              <a:rPr lang="en-US" sz="2000" b="1" i="1" err="1">
                <a:solidFill>
                  <a:srgbClr val="800000"/>
                </a:solidFill>
                <a:latin typeface="Times New Roman" panose="02020603050405020304" pitchFamily="18" charset="0"/>
                <a:cs typeface="Times New Roman" panose="02020603050405020304" pitchFamily="18" charset="0"/>
              </a:rPr>
              <a:t>iberia</a:t>
            </a:r>
            <a:r>
              <a:rPr lang="en-US" sz="2000" b="1" i="1">
                <a:solidFill>
                  <a:srgbClr val="800000"/>
                </a:solidFill>
                <a:latin typeface="Times New Roman" panose="02020603050405020304" pitchFamily="18" charset="0"/>
                <a:cs typeface="Times New Roman" panose="02020603050405020304" pitchFamily="18" charset="0"/>
              </a:rPr>
              <a:t>)</a:t>
            </a:r>
            <a:r>
              <a:rPr lang="en-US" sz="2000" b="1">
                <a:solidFill>
                  <a:srgbClr val="800000"/>
                </a:solidFill>
                <a:latin typeface="Times New Roman" panose="02020603050405020304" pitchFamily="18" charset="0"/>
                <a:cs typeface="Times New Roman" panose="02020603050405020304" pitchFamily="18" charset="0"/>
              </a:rPr>
              <a:t> </a:t>
            </a:r>
            <a:r>
              <a:rPr lang="el-GR" sz="2000" b="1">
                <a:solidFill>
                  <a:srgbClr val="800000"/>
                </a:solidFill>
                <a:latin typeface="Times New Roman" panose="02020603050405020304" pitchFamily="18" charset="0"/>
                <a:cs typeface="Times New Roman" panose="02020603050405020304" pitchFamily="18" charset="0"/>
              </a:rPr>
              <a:t>έως 30 </a:t>
            </a:r>
            <a:r>
              <a:rPr lang="en-US" sz="2000" b="1">
                <a:solidFill>
                  <a:srgbClr val="800000"/>
                </a:solidFill>
                <a:latin typeface="Times New Roman" panose="02020603050405020304" pitchFamily="18" charset="0"/>
                <a:cs typeface="Times New Roman" panose="02020603050405020304" pitchFamily="18" charset="0"/>
              </a:rPr>
              <a:t>cm </a:t>
            </a:r>
            <a:r>
              <a:rPr lang="en-US" sz="2000" b="1" i="1">
                <a:solidFill>
                  <a:srgbClr val="800000"/>
                </a:solidFill>
                <a:latin typeface="Times New Roman" panose="02020603050405020304" pitchFamily="18" charset="0"/>
                <a:cs typeface="Times New Roman" panose="02020603050405020304" pitchFamily="18" charset="0"/>
              </a:rPr>
              <a:t>(</a:t>
            </a:r>
            <a:r>
              <a:rPr lang="en-US" sz="2000" b="1" i="1" err="1">
                <a:solidFill>
                  <a:srgbClr val="800000"/>
                </a:solidFill>
                <a:latin typeface="Times New Roman" panose="02020603050405020304" pitchFamily="18" charset="0"/>
                <a:cs typeface="Times New Roman" panose="02020603050405020304" pitchFamily="18" charset="0"/>
              </a:rPr>
              <a:t>Conraua</a:t>
            </a:r>
            <a:r>
              <a:rPr lang="en-US" sz="2000" b="1" i="1">
                <a:solidFill>
                  <a:srgbClr val="800000"/>
                </a:solidFill>
                <a:latin typeface="Times New Roman" panose="02020603050405020304" pitchFamily="18" charset="0"/>
                <a:cs typeface="Times New Roman" panose="02020603050405020304" pitchFamily="18" charset="0"/>
              </a:rPr>
              <a:t> goliath)!</a:t>
            </a:r>
            <a:endParaRPr lang="el-GR" sz="2000" b="1" i="1">
              <a:solidFill>
                <a:srgbClr val="8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5496" y="3173197"/>
            <a:ext cx="4392488" cy="1631216"/>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Φέρουν τέσσερα πόδια, εκ των οποίων τα οπίσθια σημαντικά μεγαλύτερα, και προσαρμοσμένα για άλματα στην ξηρά και κολύμβηση στο νερό. Απουσία λαιμού μεταξύ κεφαλής και κορμού.</a:t>
            </a:r>
          </a:p>
        </p:txBody>
      </p:sp>
      <p:pic>
        <p:nvPicPr>
          <p:cNvPr id="22" name="Picture 25" descr="hyla arborea 3"/>
          <p:cNvPicPr>
            <a:picLocks noChangeAspect="1" noChangeArrowheads="1"/>
          </p:cNvPicPr>
          <p:nvPr/>
        </p:nvPicPr>
        <p:blipFill>
          <a:blip r:embed="rId3" cstate="print">
            <a:lum contrast="42000"/>
            <a:extLst>
              <a:ext uri="{28A0092B-C50C-407E-A947-70E740481C1C}">
                <a14:useLocalDpi xmlns:a14="http://schemas.microsoft.com/office/drawing/2010/main" val="0"/>
              </a:ext>
            </a:extLst>
          </a:blip>
          <a:srcRect/>
          <a:stretch>
            <a:fillRect/>
          </a:stretch>
        </p:blipFill>
        <p:spPr bwMode="auto">
          <a:xfrm>
            <a:off x="4828148" y="1992615"/>
            <a:ext cx="3786880" cy="378688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cdn1.arkive.org/media/4B/4B07C76C-5E46-4A2C-8E88-6F0A7B4206EE/Presentation.Large/Inflated-common-t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5" y="2347854"/>
            <a:ext cx="4587206" cy="307640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data:image/jpeg;base64,/9j/4AAQSkZJRgABAQAAAQABAAD/2wCEAAkGBxQTEhUUExQWFhUXGBoZGRcYGBcYHRobGxgXGBobHBccHCggHBwlHBccIjEiJSksLi4uFx8zODMsNygtLisBCgoKDg0OGxAQGywkICQsLCwvLCwsLCwsLCwsLCwsLCwsLCwsLCwsLCwsLCwsLCwsLCwsLCwsLCwsLCwsLCwsLP/AABEIAN0A5AMBIgACEQEDEQH/xAAcAAACAgMBAQAAAAAAAAAAAAAEBQMGAQIHAAj/xABHEAABAwIDBAcEBwYEBAcAAAABAgMRACEEEjEFQVFhBhMicYGRoTKxwfAHFCNCUmLRM3KCsuHxFSRDwgg0c5IWFyVjoqOz/8QAGgEAAwEBAQEAAAAAAAAAAAAAAgMEAQUABv/EADIRAAICAQIEAwcDBAMAAAAAAAABAhEDBCESMUFRIjJxE2GBobHB0QUjkTPh8PFCUmL/2gAMAwEAAhEDEQA/AOO7JT2qteBbtNVzYaJJq0YQZbeNJmzo4Fshgy+RFqNZUpWgCfM0MAICuGvcf6++jcD6VNItiSoYXuI8qmDTo0I8qOZiimYN6UOixahbg1T60Y0+4NU25UxbQnfU4bHzw1oWg1JdhcXidUkAVuoAgkDT50opTYnwqN+IsBQBuS6A7oMDhWhSL0SpIEDuqFRHw+FePWVbpEQ2CvQaH4U0+iHHB53FWJCUNRBi5dteDbs0o6cNzhXOQB8lJo7/AIdcOFuYzNPZSybGL5nY766GnimrOXrsjXg7nadoHtDu+JoY1NtNfbH7vxNC56ujyOSb1rNez1oo0aPGxVWCajJrGatowkC6zmqHNUk16jCRC6w/ikoSVLUEpGqlEADvJpZtvayMKyp5w9lOg3qVuSOZrku3NovY1WZ1UCeygWSkcuJ560MpUHCDkdExv0kYFsx1il80IJHmYnworZnTrBPkJS7kUbAOAok8Mx7M+Nci/wDDCVCcxB5R8aDR0Zdg3Ebtb9/DvoPaLuPeA+jwqvZq5T9H/Sd1hacJijKFHK2skyknRJ/IdBwJ4adRmjTsnlFxdEhVXqizVmtoA+V+jwsqrSE9kHeD6VW+iwkmrSyjskdx+HxrnTe518K8KCmADY0bgkx2TQ+HHGmLTYOtjuNTyZXEKGGVqk+BrwdUnUVNh5Fj/Sj0wRcDXlSxidcxeceKlG0BxovqBqE98Vt1Cb5RFCw7QL9eHGo/rc8T3TRym+IHfWUsiLD+1YeF631fhPGtC8RuNM1ooN8AV6wit9KElbC0fit6yfQU5/4esKW146eDHvepJtTE5nAncAT+tXj6HmwDiiBr1Q//AFqzTyafCc7WxjKDl1X5Ljtpztj90e9VBJdqXbyvtR+4PeqgErrrQj4Ti2HBdez0Il2shyi4TbJyuvFVQhU1M22d9eqjDGetwupQE6VKgjQRQ2bRzD6TMdnfZw89ltJcVH4lGEjyE/xVT3HVE200p104eCsdiHUFK0hDQSUkEHs3gi2oM1V/8SeIISFIMSIbVBjnkI8z41PN29i3Cko7liwClAXVbnRr2OIFgCPdVP2VtLELcKXBMCSIjdrRGA6SZ1dX1fanXNAjyqdxdldx4bGWMVnBOhHz8K690a2gX8Kw6dVIGb94dlXqDXI33RlJTGlwP1rqP0bp/wDTsPO8LN+BcWR6VRhZFqUPprNSqQK9T7JD5c6Ki5q6NYe/fPuMVT+igq94cWB4X+fKuVke52MXlRswiRpNFIY4W76xhkZSfEfCmbbdTyZTEHZChwPjRKSd4NSFkHka2Dahr50FjFRs24Rp5b6kQqd9ZbbB1J91EfVExp4zQmtpGqUzvArJFvmak+qgfpNeyxp8axs9aBHtKAfTamLgoLEViGdCsY4JClW7Wk8tfjV8+iNPZxJ/M37l/rXP8YZcV310X6JB9k+fzpHkk/rVuB/uI52r/pP/ADqOekKvtR+4PeqluejekZ+2/hHxpZmru414UcJvcICq2SqoUmpMwAk6Cio9YSwL1OVxrVEd6fBaYwredRJCVKKYMa9kKBJ4CRxpVtJ/rFBTy1KXrE5kpI3JAhI01HrrUGp1mPFz5lOPBKR1BK6w+5CFckq8LGkPRTa/XMdr20HISd+9Kucg+YNOy3nCkkSFApPcRB99Pi1OKkuTFSVOmcI6OvBDSQq+ZSvSE/D1psMC2gl1Kss6gE/A0u6dbLVgnUtFYVAzJUAUykqMSOIj0qHBbVZ6kodVGYEGZ31Jki7s6mKUXEseycMntKMZoNiRMcr86WY7YSVpCkpBym4hXP8AAQoHz3TQOE2Bh1CW31pGsJUD46E04Y+wbkPFxUXJIMjdMaxU9tO0x9KSpoXt7KyJUorKcwMzJyyPavcxz4V1/oztnDqwyOpzBptCUjMIgJGUXFjpNjvrkbCTiypGbKlWVJOsSoA27pqzbRWUOKYa9hCA2O0ICAAlNgT2oA5zVGObXMg1dJpI6Q1thogHOm/EivVxh7bZVGdaWykZQkqymE2BjnFYpntX2JOGRW+iunjV+wgtVA6LaeNdAwKrVBl5nZxLwoKJv5ecCi8KqhVjfyHuqZg1PIqhHYYiimbkTal6Dzo9ptRuDNAmeaoYtYZW+PEVkt8YHLSssHcZCt1rVh5avmKN8hStsicT3VCrvrLijUU0lspjAjUKBxQtTBImhMdpXomy2KU+ntL5m9dM+if9g8f/AHB/IP1rnTqASY4mulfRWn/LO/8AWP8AIirsH9Q5urf7TJ+kh+3Pcn3UuCTwp/tQJ65ROvZ9wqFYzCBFduE6ikcVx3FKTSvpPtYYfDqP31goQOZET4e+BvqbpPtJGCZU64ZvCUj7yiCQOWhnurnre1Hcc6y45lQhtJMHSVCJG+IHrvpWp1CxwbQzDhc3vyJujWFCUhKUwSIKv9gMb9SfkWo4BCkyJnloB4UuYw6HCA24UqAggjsqMzIi4tR76CwjtKWTlJhIB0kwIMnd518bnyOc3J82diKSQx6BMpQ7iEagBBvxlY+NXhATurkvRvpJ1K3nC2VlzKLKyxlzG/ZNzmHlTN76TkIt9WWTwzgf7a+k0TrBGLe5Bnxyc20gL6eWmwjDKj7QlYn8oymD4n1rkeD2g4yrM2YJ8Z8Ktf0kdJ1Y1TUoDYQkwkEq1MmTAvYbt1URZIp8tz0bhHcto6WSAl7BMLXAGfLB77UE9iUZ/skZc33E5iCZ3AyTrSNjFqTpVp2G51TRdcAzr0nMFBAmcoiIk3vuFLUUuQ56htdx/hdl9UxmcUpt0Xygi4JFt4sJmd5qBzaww461vNDguVAE3FjbdIG6o19IEKc6plsLzGB1kQJAmSdOyDuO6q3tjZ77C+1ICQYPtJEyAkDdFx4VnDv4iR3J+IaK6ShcKWhsqI1UFEnXeLV6lzu1erCEhllQy+0UqVPaUJkpHCvUXCux6kb9GB2T31ftmpsKoPRY++ug7N3VHl5nWwvwjJ1EAd361EnQVOtNvD9ayygRSWrKYS4YmjSFHdRqA8NAYqE4xLd1aUz2ftlpQBkp/MZA3G6tBMjXWbVns0ubMnma6A7b7m+a3D6hqKs7KJEhSTPIGtX8GIm3lXngl3Ajq48misqdNY6yaP2hhwnWBJgXibTYdwJ8KXITw8qQ4NPctx5FJbEzBk0NtEQk0wwyN/f8+tB7XT2SBqYHnaiSFTdsrOKwhbUJNlCSL/DWukfRg0BhXLf6x/kbqjutJGU6mDPDyroP0eJjCq/6iv5UVbg8xy9Umse/ch26IfWf3f5RSHB7ebcdWwhY61BhSLg+AOo7qXdPcVjU4x7qsTh2WuzGeM37NM2I4zXPNuJcP+YVjm1vJiFpQpJEcHEiBvrqe1SSRzViveyzdONqN4zClCZOVYckwJCQqYN4JnfFI+hey3nVJygwoDKYiE7uOWRzqvvOsNMKUHXFvLBSpGYBMqBlURMCZF+FWHo30tUGksYVCi8pCUkkhKU5QAVZpM+Vc7V5MjxtxSb9+y9S3HCMWkdKwmy20Qhy8z9pOhBHpNQu7PJXI7SfZBg6zzqXBbKeVhsqlJcXByqSlTYA3p7SiTPG1PWsB/lkpP7RtI14gEG43Xt4V8tGcpt21/nYqk1E5htvZy8O5KgAlZPfOsEbjvoV7DJcHA8auCMMMQ4pjEK9sHqxvSRAzc4KhVTx2Acw68jqSk7jeFDiDvFdvRatZFw9V8zzj0ZVtr7DWYKbmKrn+GulUZCO8RXS0Qd9RjDSbiuh7buDLApIq2xNghJCldpXoP61ZMbskOBJE5kiIsZGtpsD76PbZAOgqbN3edD7Z2ZLBGqOX4paUrylJSpKiVk6kzI+zOgGnOpsLiF9YHHVKCFq7SomeBg2091dB2hgW3v2qUqjQ/eHcrhy0pViujrhQvqXOsBFm3AJB5H2T3ECnLKpE08MolP2ns5IcMK1v90a3Fhyr1C4jAOBRCiARYjNpFq9TBPA+wz6Oqgxzro2yr1zvDJyPKG4kkeN/jV+2E5pUWXudLA9ixxaoqIWLChqWOi7RXukOLnsDUnKOajYDzqurx7xxazhiUiEtkRIUEpCDmSRlIkWnlVk22xkW28BPVrC445d1Qbc2m0XmC0hKGngFZ0JgkEwQRpKTIjnXoKMslSXNP09Pl9RWpk1SXIe9GWyyhOJflt1pf2mUlKVslQQorT7PZKiZFxlFdFfxAgVzja2FGHCX1kFsENvNR/pryoWPZ7SUyJ5pJHJxs3aIabLDrkqYcLXWKtKSMzUq0koUkX1KTE1q/bm4dHuvuv5+onH4mrAOlPSPqnQhSM0lJTu1JBAJ3zGn4qasoNiqJ3xMeE1WdsEYnFstBQIQ4lZAi8ZlSRwhBH8Satqt9Km0zqwXDsEstQk99KtqruBznyv8KdBYyDzqsbZClL7BjKJ87UKW4qcnTYIpQUqSIO4Tp4V0boAn/K/xq+Fc5bBIEiDOnPyro/Qa2FH76/fVeBeI52qf7fxE+2dmNKxTiy2lSyRKikE2SkC/cKGxmzUEZSkAHl6RXN/pGXi1bSxQbedS3nACUuLAHYRMAGNZquN7MxCj21rPepRp0o31ERWyMdMtnFhakdQAkq/ajtA6Rp7BAjs2qPC9CsX1n2aUrAM5gsJB5XIIJppiGFIZyG6FLRmF9EnP3Xyx41a9jbTyqKTab1FrtRkw47x037xuOCnLcd9ClsBQQGXcLiEJ7TS1unOnQqGZRS4md40PrdUYiEm9VZnGoUUkgKUiSkn7siDB3SKkxO0rGINfM5MkpPiV/zZXwLkVLpw5GMaU0opLSBBSY1USoGZ1irK1tVjG4cpVOZOocgkGNQRp4VQMftEO4hwzaYHhb3zWWMB1qkpBgkgBWYpjxG6uy9DxYIW+GSXP5mqhy/s7JEEQbwdRw+ffrQTuISiJOugFyeQAvNRuYtSlkA5YmFG6jfWFSAOFp7tKkQLgqlSgIClGSAYkAnQcharcfEorj5gpSfLkSZyTujxnyIFbpXUajUS1xTErCexI47BvROGeHGku0cWABSo4lSe6mrHsBdlzcfw5MuNIWr8R19K9VZw+EU4nNOteo1J9xLxxsVbbZyLQsb9e8f3qz9HnZApN0galkH8KvQyKL6LvSkUqW8EzcLqbRfHFWSeQpMra6A71ZNyJEAkzwgcp8qcNGUJHj8+NINq7DS6rNmKVRYjjutoR82pXUpxvYL2q4nqVKVIETe0RVS6oHDPMqgPYRzrkCblC46xPgSD5U42ch/r0Nv5VoQCqYJC4skHgJgmeECaCc2epG01gnN1jWIKifvSytXdc5bDhyr0r59t/wCP7WviKzu16HTOjrbWJwiErJdDiSUk3OmVQJGkc/xVUtrKcYx+GcWpbaXIwz2RUfaIEIJIsQpKkKgjQG1qj+jPaLy8OGmRGTMpSiOyAYvmnXQ+F6F2gHetU27lJfSy8iFBRSthxBMwZBLSjM8KdmgnTrl9Hz/PwI4bMuCNhtofOIAAcKSgkAJzSQZUBYns7gNTraCiq9L9qdJWEKy58yyYCEArUTNgEpkk1DgtqZ1KSpCm1D7qyjNHEoCipP8AEBU0lSOxCUYqh4tyECfOkL/azyYzWHhvnzpztI5Wk8/Xj60P/hwTE63Exw17xr7qGK3E5ZWqFakgBIgj5mQa6F0LH+UR+8v+c1SHWZIKTMGL8fjV+6JoAwqIEXWfNxVV6fzEOqdwXqLsZsrM6tQDd1EyUEnXjmFRnZBUCD1cGxAQof76f5VybJiTvPE8q91a5+560bhbJVPY+e9tYoKx62R+yaeCAmCJKFSpRE/iAjkOdNukOzTh3Qo3Su6FbiO/cocKm2ZgmsZtd9xCfss5NtCbBShO4kFXjV821s9t1K0rAKDoDugQCOHG1cT9R1MY51FdFT+P4+50MK2RzdvbQSIBpLtrpG4oFtqRNiq4I7udXLo90QbKA47nkmQkqi26YuTST6QNkhnEocbTCHEwYFgpFj6EeVZo56aWoWOre/paGTTSsp2Aw6wbU8QVjXTkKxhVomTbwpo3iERYz3A/pXcn6AxkL2X8ypo0YoDU1IjDgaD0qPE4RCtbUptNhm/1pJ33pLtjaqUTetNo7OTIIJkaUrxOHhJKpnnToQXMCUmxUraa1K1tNqcM4gmJpRgsAetKVgpINwd2+/hTXEIykJTrTHQrDxNWyw4baKkpECQb6A8vhXqv+xditllCSlSChKUEEAEkJBUogibkk16kccewqUm2Up3ChxpSdZFvhSPo67kcKDqDVkwZ7Nr8RxF9KR9IsGW3Ovb9mRmjnvrI7rhDupKRfcA59mk8JHpNYUbUl2DtAKTE2MGnCTNqS1TKY7FSxfSLJiShWdGicwSki95hSkz57jRTLb+IxDbzTyHVMky0UFh4pKSFZQqUq7Krdqh+l+xwoBcxGbtGOEgG2hIiZ31Wei20ks4gFay22qQspBJAg5SIvZUHzp8YxcCXO5cTNnXcTg1KwylrRkUbElI7QHajmAm3IV7YeGexGMS2yoBxxDiUlSrdptQNxJFiatG29jLxCW2y08840IOIS6zMKAWkdWYzNQZScwMHUaDHRXopic7qg4pi5aK8hSso7JPVkgFJOhUNBYTJreJNWBFSapIUbV2kcOleGwyVIQow5i3EqQ46QJUlJIGVEgwgXNp1NTdEkIwrjzqzIQ0gGxBClnMRB+92fWrZ/hjf1ltped7I244etUp1SsqDIClHs2uNADGhqkYBD2JWcqQT1pedJs2CVSEneREwnXtHhWOnBjYQcMm/M6zhtqIxJQUElKQFGQbTdIjnMzpTHELTaDyB5jQRQWysBkSlYJDih2gOzIOgIHPtciSN5o3EIBMbkxe0hWoHzxqcc2BIZhBUTAESd8/Jq+9HkgYdH8Wn76jXO9uYiMOcuqyEjwI/t510Xo6P8s1+78TT8HmJdT5V6modckgBESYuqdTuiodqhwMPmUg9UuImxCFc6IQxec5E7oT8RSLp671Wz8SrOrMpHVp9nVwhvcPzTTbJ6s5x9FLRkrFpTrwkiPcat/STaSWWHFq+6lR98etK+g+DDWHIH4vQQE+6fGqF9KXSfrHPq7ZskysjedyfifCvkFjnq/1CSXJPf0R1m1jx2zo3RjaGdtEkaa0s+lBA+qoXrlcH/wAgr4x5VSOg3SAoKWl6HQ/Crl09dzYNO+XEf7v6U94ZYNbjT7/I82pxsoOz8IpShnnKb0+wyIsDIGlBsKhIoxgV9Fkm2DGFBSjUC3BUx0oPEClx3C5AeIeArPRPZicTiSp5QDTQCyn8ap7CO6QSeQjfQ+NECTw0roHRvHNbPwCZCVvuZnVgQcpI7KT+6gCRxmnt1EnySpHJmV9ZinlkzndWZ71E00+qdsECTuHGlew0knMd5J86dpwDuIzoZQpxUCQnWJANz3+tE+dBLwwOmbP20hbaVuyhawCUkFUGADcE7wa9SjBjqm0NuNFKkpiCU6a8a9U+xI7sRYflrb5/pv76KcaC0qG46iNeYoPDi1GtHX58f1HxrR9CM4FWHUSjtNHTl/SneAxoIuaKZVMgpCrafEfPGo3tlJV20HIZuN2g1HrWSdjIOlTDHWEuJyqEpVY9x4/rSv8A8ucOskhS0z+bMPgfWpWlOt6iQN4uPLWjWNqpPtCD+Ux5ihUmuRsoKQw6MdGRhol4uFKMiSRl7ObMAe0Zg6cMx40/cCRqRSNG1Gxx8TW52uD7CZ7hPrWOXcKMWkB7R2YpTi3G1AZ2lNKUQewlUSU8T2QI9RWux9lNp7LYhpJJJNytf5jvPHy7mKcMtwS4YT+BJ1voSNPDzFGIISLAC0AQLbvdXrb2MdJ31CWmraHyPn88a0KRJ3ADmdx15n51rdozHDTy+EVnFqBBjUWAgypR3eF55k8K0wAW0glJIzBN4JseFX7Yn7BubW+JqirhN1G+gIv3q+Aq87C/5dr9wU/BzZNqfKgVPWbmj3lSf1qo/SohwYNCiEpSnENFXav95KdB+IpPhVl/xdOkz3SfdVK+lraebBNpAV28Q2LhQFgtWpH5axyW4uMXaM4Ntx9hDGHUhLimzC15sg37gSTEnwpD0n6BM7M2c86pzr8S8pLZcUmIzKzLCBJgkJIJMk8qvGyWw2GoBJSE2GugFVf6aceosMIKSkFS1Xi+UJA0P5zXO/SODglJLdvmU6q3JK9ijdCui6cavKVFGUZsw3QRH9ufKrP0vlnDpZWcylLEKHBNz3GmX0RMZcM44dVKjwSBHqTSX6TMXL7aR/pozHfdZ08gPOl5Mjz6yMekW/kvyNxrhj6iFtymLAgUqYVmMgU0aMCujNDYmVvbq1NxevLM15xYSOdeSMZGylPXshQlOdJUOIBBI8QCKt3Srpvmw+ICEAAtLSTmP3klOka3qr9G9nLxT6ihSEhtMkrMCVSkDmdT4UN9IGCOHaS2XUuKcVolJEBME9om94FHu5pWSzpiLYpGUU3wG0VMqISSCoX7gdNefpSbZqcxgCIFXvZvRkPMIXlbvPaU6oGyiPYTppRZHFeYOb2VESNshQnMTz/vXqLe2I03ASEm0mytbzv5V6puPH0F0xLh128qLbVYmg2Yt31MyuxPOmWGMAd88v136UYysz43pUlV/ECjml7qFsJINWed+PD9Kj+sgHtiTxIze/daoSoVh3D54j+kVqrqC0+g2YcSUyG0Cd+VIqdpJKriB3R3/O+lWyhk7Jk3sbx8/rTZDk2gieJnv3UuWz2GY43zGSUpA3TPf6aVE8qe1bfpoOUb6GK7WFpt32t41o7icsDX3TyFYmMcQkvRpEkaxoDN7QO7nWE8VWEctOFt5t60IX4trxMb/wBBUTj59m8C/nz+dKMCjZ9alLzCI33+HD9K6RsT/l2Z16tH8orl4di/lwrp+x1Rh2f+kj+QVRp+bJNVyQiw+3EqEC/cCr3Cqx9KUuYDNkV9k625dJFs2QzPJdNNnbaJGRagFAe0BAUON9DxFbbYAew77SlE9Y2tPiUmD5xU6yd2Yl1QOjGhtAdV7KQlRHIRVK+lnpAziW8OGlpXHWExqPYEHeNDrwp3snGB3Z6XJBAbTm4dkgKrmm2dlGOsTFlZl9yoB8o9TUf6NHhjJPo6KNU05L0OjfRssjAidCpZmd01z/a23ku4la1pUptayAU3ISmyfQA1aBjyzsNxcgKUS2kC0ZyAq/G6jXPNm4rLW/p2C82bK/8As0vq/sHOeyiuw7wOLSVHKCBwNHrxFV0YmDap28XXVeO2apbDj6xFzS3aO0tw1oNa1uKyo8SdB+tMcPsjRKQVrPK/9BWqKjuwJSbOu9BME3h8A0bZnUh1ajrK0ggdyRA8Cd9UH6T8SHccyJCghoTBm5Wv4AVc9gKQ2w028E5kISkySQezum1q5/02cQraByAAZECwAvKpsO+pcWRyytP3gKO9k2BwybmBWmH2ytpakCco5E75NTNrCUUtwmJcStRCFG+79OFMriuw8myRYsXiSshRChYfdI48a9Vb2xtZecWI7ItKuJ5VmlRwyoU2S4XEzHG+tGt+z4/3NCJKFQSiCRuUf0qZCwAOE/GifuGRvqGpcv4iim1+dLG3L+PwottwRPKgYaCUOdqiEOaDhrS0OR3mp+u3V42hgjEcd2/h/Wjm3effceVJw7Uwft7uZ7qXLcOLoZl2Dpu15VE47ed/9KALsTOo1rVT0761KjW7DEPzv0+fKsLxB468LUD1+UHmbVnrL++tsGglT3H+9ddwKYw6OTSf5BXFXHd9oArs6JGHHJr/AGVTpepJrdlH4nLMRg8raH1LzkhJzJiEKi4yDQ/mkncaatOIcbESnsytwrVASNVATv8AnjVb+vhKVFedKfZIJuoi1gI4UPtrEygpS4lYegJOhAI7QgflERxINR03uTp+Kl1J9guBGyVZO1x3RmUBpw399C7JZS4haViyklJHGdSDuNWDamzgzgEoSQc3VknmpQP6etIsO2AlQBulR9D+o9aToJNxyP8A9v7FmbmvQXDCLd2OpIClL6wHkCFJgDv77T4Vz9xtbSocSpB5iPEcR3V2Xoq8jq8ThnAR7TiSN6F8OaSCPAGlOYuiCjrI3CQQdLhMHx0NM0eaUMmWEl/yv4P/AEZkTaUl2ObNuJ4imuzdnOvfs0KUPxQcv/d+l6vIwDDahlSnMpJOZKVSNAU9rnxG8UyzpiAkH97Ty0q6epa5IyL2EOxthpSCBLivvBvQWm6/1g09ZcDSShKLncAYHMqMFR91bnaChAtGgA3cPWhjhlKWFAnKamc5SdyNCHgci1LvaTIHoONUfpAk/XUhQCT1SLDdrY866M6Msgbk/pXN9pnNj5JzdlMmI40WHzt+48k+NB2L9kDu9ah6o5rBahOth8ZoxvDqdeShMWBUZIAAFpJJjUijzs0rPVpdyqKrrRlVA36gjxopZlDZhZN36ALyEEiUaCLxzrFao2coauKVJkFWsbtIFeoOOPcH2YtQr3AVL1lk/O+laMUIPzyqdL1k33Tryo2mhqpjVlzhzqYq3cIpKxixrO63iaN+uiIF1E0EuYSQah0GTuBgfGpkOfPhSU44CxgRMg8Z9++tm9qJjUX+P6WoXYaQ8bd86z1snkm3jSN7aY3HdPwHiaiG1CQkCLm8nQcVcLSaxJnqLCXrSf7Vjro17+6KTDaeYxofuyQBYTJvw3UO5jsxieySB3gamvUwkiwIdFibWrVL079dTwApA9tIm0gSbckjfWBjJnUCItvHDxrOGVBbWO3nrTuMnwG8/O+u+Yq2HXO5o/yGvmtWLUo2Ta0z7r7q+lNpg/V3QNeqUB35DFVaSLSk2c/XyT4Uvf8AY4ttDKvI2lIUqc2+E7hfhBvxJqPGbJScThmwoGyusXvlQmw3ABGnOmWCTkBSkSLhxWqlK0iNwG6DSXH40pfbWkSeqVMDUw4gKGvEip4tt7ciTF50NNu4kpw6W8xUc6VX/CEkpPL9RVewuOU24t1XsQM/NR0A4TeeQNM32XHCFiUpU02QmxzQDeYtA7taXPpOQJOhUZ7wE6jxPmaZpcUYY+HuV5ZXId4Q509YyR1iZKJMSd6D+VWh89wozYrTTwVIjeJspNylxBIuClaTPM8KrXRx1SHS2SQlR7J4Hh4xUOA2h1WPfYUTDqg42RoFZSVT3x5pFDkw+JtdPoeUuj6lpfUM3tKXBKUlUTE8R82FZKYFBpWArQk/OtEdZOtAzSMMFXdTcLCUgGJpYlfD40SUzEg9/wA6Vj3NRu4+OsSNyhHpFUZ9oHaDsKzBITJHNIJHhMVcMSrqyDwTPgBNUzZipdfc4qj/ALQE+8U7EubNj5hngmFHrHQJSFBHlCjbhcU8DEYl0pEJS2pY5ZuyL7vapVsfBryoWkZswzFBETmJPZnUxFxTx4ZWHZnMQGxxKc4I8YIqTPLxV32E5Mm9CDrxvExvM38qzUytnOOHMlskHhAE74r1HcR/tI9yoJA3wY43ohKUfhSf4aEjnrUoWQLn+tdLhJ1IOLLZPsDd90VqEAeykeAAtvoZGOIrP1sm4N/O9ZwGtsKw62hJITJ4wY77UEshTlgMt4tY+FbdTmufa4nWonmYFt2+vNIHkSY7DpUBAAOYDQb+NFN4dtJg5Z3ml2FX2tOETpRykKVeAeegrOGgk2bJSiZMeIA9ahWtJvaJqV5ogC4A7te6tQiADMjhBA868kbZEybz/QVKp0b/AI1E8saz4DdyqEIUd0Ad1bVmp0FsnMpPePfX0ltxZTh3yn2g2sjvCTHrXzbs9n7Zu59pIiPzCvojpQ6Q0sSYLTsiBeEWvFFDyuhGoe6OOnFPoBXr2h2CAPauSpUaeNqD2/nU8242DK2QkJFwFZyByEhQv303xeIcDqMvO5mAFEZiYIEb7zRKm0yFEBRTMHhNj6VFCkrozCrfEJ+iGIdLUOoKcgSgZgUm2YmJGgkCaY47BhyMkZpmDaZ19wqT6wDYca3+rTbfXnk8VlFWV47OWtWUEoXNuFpNKcXsHE/XGVlKUrUsjrDcEhBMkA/hHoKtmJLiVogz2teQuacN48KELTe4BjlRSztLZGKFiBh59qEvtpWPxoM+YInyoouSRw1ojF4ofd041Hh2bTxpF3uMJEm9wfdUynABeZ7/AIVGWhxPmR7qyMpI+fWvGCzpXicjCiD2iAlA4lUCI7pqvNwhpU6mSYG86m3Ojdo4rrcQufYaORPf949828K1WhOdsKBKcyZA3iRaqYeFV8RsY0uIY/W1qQ0lJQQEJEAAk5RFwQeG6gcXtB95KWbhKlglQAzHLIkASAmIM8hambuIbNlNrSPxJMnfwGnfapFkJEoV4cvA/M1NaXQnUbe6dm+FxTRQjOpbZygZYUuIt7STfxvXqGbcSblV+GYiLC1k/M1iltevy/AawoolalXO9WdzotH+rbkiP91LcdsYNr7CrcxNdmmTcaFmeL1snNwETap1sRqZ9KytsWoWM4rJDfUkEb68MSpNiQrdcTb4Vr1c2NRLRGm+sNDMYsKJUAlBMQgC3gTUSXk5SBmzHUFUCgm8PmJvFSrwATJKifSvMyLRlLyjErNvu7hWOtPEeN/GtUswBc6UdhMMkiQII8a9YWyAmMK4rtEpSkb5+b1J1qAOzmWd508qidOdWUkgcjWGlGYBi8TrW0YuYfsR9SsSymLda3/OmvoPpaAppxJJEsuARIN+yb5YGvEGuA9HW4xeHvJL7Q/+xNdw+klZThMQQYIw7pB4GU39aKK2YnPu0UDZ+YFSbHIAk5hMg6ek35Gt1BJNjlPDUHxNQbCx6nGA4qO2JUI1NhM67qLQgKGYWjdr61BJcIzHGkDDDuCQCk34ce6pBiFIPaRpvE0UyYUn82tEJZJPteBAI0O40ly7jkherbLRN7ETY21peraiOtSM6RIMC2tzqKsmDbS4O0kTEz4cKV9MdiJew+RJSgg5s+QFQAvCTIiTF6KCi3R52lZq2QvhapnIAuYqobCWsoTLhmNYHCRPOrRhW847VzxrZ4uF0e4rI3X+B30YwYvwvysOO6sL2ahKSTfS1LNv47JhHylMSgp10zEJkc4NZFW0jxTRtPI0FqHaWsq4zmUVE+tWHBOZ3GlApT2hBVZI4TbSq+/g0LwynVgq6shpCQYAKgIVa5I4aWpjhXz1jSBYWVx0GlVTSp17xitppjvHpdbUhBQ2oKJ+0QUr5xxkcSNBUPXLjNoDa4UDYawYjSay4gdcnMEm4TMXuEk3/iitmSUZ05icueDJFgYg+B9Kh4lXI9FPuZYUuLAG+uUH1r1ZU2lNo4Hdw7q9To4+JWY50z//2Q=="/>
          <p:cNvSpPr>
            <a:spLocks noChangeAspect="1" noChangeArrowheads="1"/>
          </p:cNvSpPr>
          <p:nvPr/>
        </p:nvSpPr>
        <p:spPr bwMode="auto">
          <a:xfrm>
            <a:off x="155575" y="-1790700"/>
            <a:ext cx="38576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6" descr="data:image/jpeg;base64,/9j/4AAQSkZJRgABAQAAAQABAAD/2wCEAAkGBxQTEhUUExQWFhUXGBoZGRcYGBcYHRobGxgXGBobHBccHCggHBwlHBccIjEiJSksLi4uFx8zODMsNygtLisBCgoKDg0OGxAQGywkICQsLCwvLCwsLCwsLCwsLCwsLCwsLCwsLCwsLCwsLCwsLCwsLCwsLCwsLCwsLCwsLCwsLP/AABEIAN0A5AMBIgACEQEDEQH/xAAcAAACAgMBAQAAAAAAAAAAAAAEBQMGAQIHAAj/xABHEAABAwIDBAcEBwYEBAcAAAABAgMRACEEEjEFQVFhBhMicYGRoTKxwfAHFCNCUmLRM3KCsuHxFSRDwgg0c5IWFyVjoqOz/8QAGgEAAwEBAQEAAAAAAAAAAAAAAgMEAQUABv/EADIRAAICAQIEAwcDBAMAAAAAAAABAhEDBCESMUFRIjJxE2GBobHB0QUjkTPh8PFCUmL/2gAMAwEAAhEDEQA/AOO7JT2qteBbtNVzYaJJq0YQZbeNJmzo4Fshgy+RFqNZUpWgCfM0MAICuGvcf6++jcD6VNItiSoYXuI8qmDTo0I8qOZiimYN6UOixahbg1T60Y0+4NU25UxbQnfU4bHzw1oWg1JdhcXidUkAVuoAgkDT50opTYnwqN+IsBQBuS6A7oMDhWhSL0SpIEDuqFRHw+FePWVbpEQ2CvQaH4U0+iHHB53FWJCUNRBi5dteDbs0o6cNzhXOQB8lJo7/AIdcOFuYzNPZSybGL5nY766GnimrOXrsjXg7nadoHtDu+JoY1NtNfbH7vxNC56ujyOSb1rNez1oo0aPGxVWCajJrGatowkC6zmqHNUk16jCRC6w/ikoSVLUEpGqlEADvJpZtvayMKyp5w9lOg3qVuSOZrku3NovY1WZ1UCeygWSkcuJ560MpUHCDkdExv0kYFsx1il80IJHmYnworZnTrBPkJS7kUbAOAok8Mx7M+Nci/wDDCVCcxB5R8aDR0Zdg3Ebtb9/DvoPaLuPeA+jwqvZq5T9H/Sd1hacJijKFHK2skyknRJ/IdBwJ4adRmjTsnlFxdEhVXqizVmtoA+V+jwsqrSE9kHeD6VW+iwkmrSyjskdx+HxrnTe518K8KCmADY0bgkx2TQ+HHGmLTYOtjuNTyZXEKGGVqk+BrwdUnUVNh5Fj/Sj0wRcDXlSxidcxeceKlG0BxovqBqE98Vt1Cb5RFCw7QL9eHGo/rc8T3TRym+IHfWUsiLD+1YeF631fhPGtC8RuNM1ooN8AV6wit9KElbC0fit6yfQU5/4esKW146eDHvepJtTE5nAncAT+tXj6HmwDiiBr1Q//AFqzTyafCc7WxjKDl1X5Ljtpztj90e9VBJdqXbyvtR+4PeqgErrrQj4Ti2HBdez0Il2shyi4TbJyuvFVQhU1M22d9eqjDGetwupQE6VKgjQRQ2bRzD6TMdnfZw89ltJcVH4lGEjyE/xVT3HVE200p104eCsdiHUFK0hDQSUkEHs3gi2oM1V/8SeIISFIMSIbVBjnkI8z41PN29i3Cko7liwClAXVbnRr2OIFgCPdVP2VtLELcKXBMCSIjdrRGA6SZ1dX1fanXNAjyqdxdldx4bGWMVnBOhHz8K690a2gX8Kw6dVIGb94dlXqDXI33RlJTGlwP1rqP0bp/wDTsPO8LN+BcWR6VRhZFqUPprNSqQK9T7JD5c6Ki5q6NYe/fPuMVT+igq94cWB4X+fKuVke52MXlRswiRpNFIY4W76xhkZSfEfCmbbdTyZTEHZChwPjRKSd4NSFkHka2Dahr50FjFRs24Rp5b6kQqd9ZbbB1J91EfVExp4zQmtpGqUzvArJFvmak+qgfpNeyxp8axs9aBHtKAfTamLgoLEViGdCsY4JClW7Wk8tfjV8+iNPZxJ/M37l/rXP8YZcV310X6JB9k+fzpHkk/rVuB/uI52r/pP/ADqOekKvtR+4PeqluejekZ+2/hHxpZmru414UcJvcICq2SqoUmpMwAk6Cio9YSwL1OVxrVEd6fBaYwredRJCVKKYMa9kKBJ4CRxpVtJ/rFBTy1KXrE5kpI3JAhI01HrrUGp1mPFz5lOPBKR1BK6w+5CFckq8LGkPRTa/XMdr20HISd+9Kucg+YNOy3nCkkSFApPcRB99Pi1OKkuTFSVOmcI6OvBDSQq+ZSvSE/D1psMC2gl1Kss6gE/A0u6dbLVgnUtFYVAzJUAUykqMSOIj0qHBbVZ6kodVGYEGZ31Jki7s6mKUXEseycMntKMZoNiRMcr86WY7YSVpCkpBym4hXP8AAQoHz3TQOE2Bh1CW31pGsJUD46E04Y+wbkPFxUXJIMjdMaxU9tO0x9KSpoXt7KyJUorKcwMzJyyPavcxz4V1/oztnDqwyOpzBptCUjMIgJGUXFjpNjvrkbCTiypGbKlWVJOsSoA27pqzbRWUOKYa9hCA2O0ICAAlNgT2oA5zVGObXMg1dJpI6Q1thogHOm/EivVxh7bZVGdaWykZQkqymE2BjnFYpntX2JOGRW+iunjV+wgtVA6LaeNdAwKrVBl5nZxLwoKJv5ecCi8KqhVjfyHuqZg1PIqhHYYiimbkTal6Dzo9ptRuDNAmeaoYtYZW+PEVkt8YHLSssHcZCt1rVh5avmKN8hStsicT3VCrvrLijUU0lspjAjUKBxQtTBImhMdpXomy2KU+ntL5m9dM+if9g8f/AHB/IP1rnTqASY4mulfRWn/LO/8AWP8AIirsH9Q5urf7TJ+kh+3Pcn3UuCTwp/tQJ65ROvZ9wqFYzCBFduE6ikcVx3FKTSvpPtYYfDqP31goQOZET4e+BvqbpPtJGCZU64ZvCUj7yiCQOWhnurnre1Hcc6y45lQhtJMHSVCJG+IHrvpWp1CxwbQzDhc3vyJujWFCUhKUwSIKv9gMb9SfkWo4BCkyJnloB4UuYw6HCA24UqAggjsqMzIi4tR76CwjtKWTlJhIB0kwIMnd518bnyOc3J82diKSQx6BMpQ7iEagBBvxlY+NXhATurkvRvpJ1K3nC2VlzKLKyxlzG/ZNzmHlTN76TkIt9WWTwzgf7a+k0TrBGLe5Bnxyc20gL6eWmwjDKj7QlYn8oymD4n1rkeD2g4yrM2YJ8Z8Ktf0kdJ1Y1TUoDYQkwkEq1MmTAvYbt1URZIp8tz0bhHcto6WSAl7BMLXAGfLB77UE9iUZ/skZc33E5iCZ3AyTrSNjFqTpVp2G51TRdcAzr0nMFBAmcoiIk3vuFLUUuQ56htdx/hdl9UxmcUpt0Xygi4JFt4sJmd5qBzaww461vNDguVAE3FjbdIG6o19IEKc6plsLzGB1kQJAmSdOyDuO6q3tjZ77C+1ICQYPtJEyAkDdFx4VnDv4iR3J+IaK6ShcKWhsqI1UFEnXeLV6lzu1erCEhllQy+0UqVPaUJkpHCvUXCux6kb9GB2T31ftmpsKoPRY++ug7N3VHl5nWwvwjJ1EAd361EnQVOtNvD9ayygRSWrKYS4YmjSFHdRqA8NAYqE4xLd1aUz2ftlpQBkp/MZA3G6tBMjXWbVns0ubMnma6A7b7m+a3D6hqKs7KJEhSTPIGtX8GIm3lXngl3Ajq48misqdNY6yaP2hhwnWBJgXibTYdwJ8KXITw8qQ4NPctx5FJbEzBk0NtEQk0wwyN/f8+tB7XT2SBqYHnaiSFTdsrOKwhbUJNlCSL/DWukfRg0BhXLf6x/kbqjutJGU6mDPDyroP0eJjCq/6iv5UVbg8xy9Umse/ch26IfWf3f5RSHB7ebcdWwhY61BhSLg+AOo7qXdPcVjU4x7qsTh2WuzGeM37NM2I4zXPNuJcP+YVjm1vJiFpQpJEcHEiBvrqe1SSRzViveyzdONqN4zClCZOVYckwJCQqYN4JnfFI+hey3nVJygwoDKYiE7uOWRzqvvOsNMKUHXFvLBSpGYBMqBlURMCZF+FWHo30tUGksYVCi8pCUkkhKU5QAVZpM+Vc7V5MjxtxSb9+y9S3HCMWkdKwmy20Qhy8z9pOhBHpNQu7PJXI7SfZBg6zzqXBbKeVhsqlJcXByqSlTYA3p7SiTPG1PWsB/lkpP7RtI14gEG43Xt4V8tGcpt21/nYqk1E5htvZy8O5KgAlZPfOsEbjvoV7DJcHA8auCMMMQ4pjEK9sHqxvSRAzc4KhVTx2Acw68jqSk7jeFDiDvFdvRatZFw9V8zzj0ZVtr7DWYKbmKrn+GulUZCO8RXS0Qd9RjDSbiuh7buDLApIq2xNghJCldpXoP61ZMbskOBJE5kiIsZGtpsD76PbZAOgqbN3edD7Z2ZLBGqOX4paUrylJSpKiVk6kzI+zOgGnOpsLiF9YHHVKCFq7SomeBg2091dB2hgW3v2qUqjQ/eHcrhy0pViujrhQvqXOsBFm3AJB5H2T3ECnLKpE08MolP2ns5IcMK1v90a3Fhyr1C4jAOBRCiARYjNpFq9TBPA+wz6Oqgxzro2yr1zvDJyPKG4kkeN/jV+2E5pUWXudLA9ixxaoqIWLChqWOi7RXukOLnsDUnKOajYDzqurx7xxazhiUiEtkRIUEpCDmSRlIkWnlVk22xkW28BPVrC445d1Qbc2m0XmC0hKGngFZ0JgkEwQRpKTIjnXoKMslSXNP09Pl9RWpk1SXIe9GWyyhOJflt1pf2mUlKVslQQorT7PZKiZFxlFdFfxAgVzja2FGHCX1kFsENvNR/pryoWPZ7SUyJ5pJHJxs3aIabLDrkqYcLXWKtKSMzUq0koUkX1KTE1q/bm4dHuvuv5+onH4mrAOlPSPqnQhSM0lJTu1JBAJ3zGn4qasoNiqJ3xMeE1WdsEYnFstBQIQ4lZAi8ZlSRwhBH8Satqt9Km0zqwXDsEstQk99KtqruBznyv8KdBYyDzqsbZClL7BjKJ87UKW4qcnTYIpQUqSIO4Tp4V0boAn/K/xq+Fc5bBIEiDOnPyro/Qa2FH76/fVeBeI52qf7fxE+2dmNKxTiy2lSyRKikE2SkC/cKGxmzUEZSkAHl6RXN/pGXi1bSxQbedS3nACUuLAHYRMAGNZquN7MxCj21rPepRp0o31ERWyMdMtnFhakdQAkq/ajtA6Rp7BAjs2qPC9CsX1n2aUrAM5gsJB5XIIJppiGFIZyG6FLRmF9EnP3Xyx41a9jbTyqKTab1FrtRkw47x037xuOCnLcd9ClsBQQGXcLiEJ7TS1unOnQqGZRS4md40PrdUYiEm9VZnGoUUkgKUiSkn7siDB3SKkxO0rGINfM5MkpPiV/zZXwLkVLpw5GMaU0opLSBBSY1USoGZ1irK1tVjG4cpVOZOocgkGNQRp4VQMftEO4hwzaYHhb3zWWMB1qkpBgkgBWYpjxG6uy9DxYIW+GSXP5mqhy/s7JEEQbwdRw+ffrQTuISiJOugFyeQAvNRuYtSlkA5YmFG6jfWFSAOFp7tKkQLgqlSgIClGSAYkAnQcharcfEorj5gpSfLkSZyTujxnyIFbpXUajUS1xTErCexI47BvROGeHGku0cWABSo4lSe6mrHsBdlzcfw5MuNIWr8R19K9VZw+EU4nNOteo1J9xLxxsVbbZyLQsb9e8f3qz9HnZApN0galkH8KvQyKL6LvSkUqW8EzcLqbRfHFWSeQpMra6A71ZNyJEAkzwgcp8qcNGUJHj8+NINq7DS6rNmKVRYjjutoR82pXUpxvYL2q4nqVKVIETe0RVS6oHDPMqgPYRzrkCblC46xPgSD5U42ch/r0Nv5VoQCqYJC4skHgJgmeECaCc2epG01gnN1jWIKifvSytXdc5bDhyr0r59t/wCP7WviKzu16HTOjrbWJwiErJdDiSUk3OmVQJGkc/xVUtrKcYx+GcWpbaXIwz2RUfaIEIJIsQpKkKgjQG1qj+jPaLy8OGmRGTMpSiOyAYvmnXQ+F6F2gHetU27lJfSy8iFBRSthxBMwZBLSjM8KdmgnTrl9Hz/PwI4bMuCNhtofOIAAcKSgkAJzSQZUBYns7gNTraCiq9L9qdJWEKy58yyYCEArUTNgEpkk1DgtqZ1KSpCm1D7qyjNHEoCipP8AEBU0lSOxCUYqh4tyECfOkL/azyYzWHhvnzpztI5Wk8/Xj60P/hwTE63Exw17xr7qGK3E5ZWqFakgBIgj5mQa6F0LH+UR+8v+c1SHWZIKTMGL8fjV+6JoAwqIEXWfNxVV6fzEOqdwXqLsZsrM6tQDd1EyUEnXjmFRnZBUCD1cGxAQof76f5VybJiTvPE8q91a5+560bhbJVPY+e9tYoKx62R+yaeCAmCJKFSpRE/iAjkOdNukOzTh3Qo3Su6FbiO/cocKm2ZgmsZtd9xCfss5NtCbBShO4kFXjV821s9t1K0rAKDoDugQCOHG1cT9R1MY51FdFT+P4+50MK2RzdvbQSIBpLtrpG4oFtqRNiq4I7udXLo90QbKA47nkmQkqi26YuTST6QNkhnEocbTCHEwYFgpFj6EeVZo56aWoWOre/paGTTSsp2Aw6wbU8QVjXTkKxhVomTbwpo3iERYz3A/pXcn6AxkL2X8ypo0YoDU1IjDgaD0qPE4RCtbUptNhm/1pJ33pLtjaqUTetNo7OTIIJkaUrxOHhJKpnnToQXMCUmxUraa1K1tNqcM4gmJpRgsAetKVgpINwd2+/hTXEIykJTrTHQrDxNWyw4baKkpECQb6A8vhXqv+xditllCSlSChKUEEAEkJBUogibkk16kccewqUm2Up3ChxpSdZFvhSPo67kcKDqDVkwZ7Nr8RxF9KR9IsGW3Ovb9mRmjnvrI7rhDupKRfcA59mk8JHpNYUbUl2DtAKTE2MGnCTNqS1TKY7FSxfSLJiShWdGicwSki95hSkz57jRTLb+IxDbzTyHVMky0UFh4pKSFZQqUq7Krdqh+l+xwoBcxGbtGOEgG2hIiZ31Wei20ks4gFay22qQspBJAg5SIvZUHzp8YxcCXO5cTNnXcTg1KwylrRkUbElI7QHajmAm3IV7YeGexGMS2yoBxxDiUlSrdptQNxJFiatG29jLxCW2y08840IOIS6zMKAWkdWYzNQZScwMHUaDHRXopic7qg4pi5aK8hSso7JPVkgFJOhUNBYTJreJNWBFSapIUbV2kcOleGwyVIQow5i3EqQ46QJUlJIGVEgwgXNp1NTdEkIwrjzqzIQ0gGxBClnMRB+92fWrZ/hjf1ltped7I244etUp1SsqDIClHs2uNADGhqkYBD2JWcqQT1pedJs2CVSEneREwnXtHhWOnBjYQcMm/M6zhtqIxJQUElKQFGQbTdIjnMzpTHELTaDyB5jQRQWysBkSlYJDih2gOzIOgIHPtciSN5o3EIBMbkxe0hWoHzxqcc2BIZhBUTAESd8/Jq+9HkgYdH8Wn76jXO9uYiMOcuqyEjwI/t510Xo6P8s1+78TT8HmJdT5V6modckgBESYuqdTuiodqhwMPmUg9UuImxCFc6IQxec5E7oT8RSLp671Wz8SrOrMpHVp9nVwhvcPzTTbJ6s5x9FLRkrFpTrwkiPcat/STaSWWHFq+6lR98etK+g+DDWHIH4vQQE+6fGqF9KXSfrHPq7ZskysjedyfifCvkFjnq/1CSXJPf0R1m1jx2zo3RjaGdtEkaa0s+lBA+qoXrlcH/wAgr4x5VSOg3SAoKWl6HQ/Crl09dzYNO+XEf7v6U94ZYNbjT7/I82pxsoOz8IpShnnKb0+wyIsDIGlBsKhIoxgV9Fkm2DGFBSjUC3BUx0oPEClx3C5AeIeArPRPZicTiSp5QDTQCyn8ap7CO6QSeQjfQ+NECTw0roHRvHNbPwCZCVvuZnVgQcpI7KT+6gCRxmnt1EnySpHJmV9ZinlkzndWZ71E00+qdsECTuHGlew0knMd5J86dpwDuIzoZQpxUCQnWJANz3+tE+dBLwwOmbP20hbaVuyhawCUkFUGADcE7wa9SjBjqm0NuNFKkpiCU6a8a9U+xI7sRYflrb5/pv76KcaC0qG46iNeYoPDi1GtHX58f1HxrR9CM4FWHUSjtNHTl/SneAxoIuaKZVMgpCrafEfPGo3tlJV20HIZuN2g1HrWSdjIOlTDHWEuJyqEpVY9x4/rSv8A8ucOskhS0z+bMPgfWpWlOt6iQN4uPLWjWNqpPtCD+Ux5ihUmuRsoKQw6MdGRhol4uFKMiSRl7ObMAe0Zg6cMx40/cCRqRSNG1Gxx8TW52uD7CZ7hPrWOXcKMWkB7R2YpTi3G1AZ2lNKUQewlUSU8T2QI9RWux9lNp7LYhpJJJNytf5jvPHy7mKcMtwS4YT+BJ1voSNPDzFGIISLAC0AQLbvdXrb2MdJ31CWmraHyPn88a0KRJ3ADmdx15n51rdozHDTy+EVnFqBBjUWAgypR3eF55k8K0wAW0glJIzBN4JseFX7Yn7BubW+JqirhN1G+gIv3q+Aq87C/5dr9wU/BzZNqfKgVPWbmj3lSf1qo/SohwYNCiEpSnENFXav95KdB+IpPhVl/xdOkz3SfdVK+lraebBNpAV28Q2LhQFgtWpH5axyW4uMXaM4Ntx9hDGHUhLimzC15sg37gSTEnwpD0n6BM7M2c86pzr8S8pLZcUmIzKzLCBJgkJIJMk8qvGyWw2GoBJSE2GugFVf6aceosMIKSkFS1Xi+UJA0P5zXO/SODglJLdvmU6q3JK9ijdCui6cavKVFGUZsw3QRH9ufKrP0vlnDpZWcylLEKHBNz3GmX0RMZcM44dVKjwSBHqTSX6TMXL7aR/pozHfdZ08gPOl5Mjz6yMekW/kvyNxrhj6iFtymLAgUqYVmMgU0aMCujNDYmVvbq1NxevLM15xYSOdeSMZGylPXshQlOdJUOIBBI8QCKt3Srpvmw+ICEAAtLSTmP3klOka3qr9G9nLxT6ihSEhtMkrMCVSkDmdT4UN9IGCOHaS2XUuKcVolJEBME9om94FHu5pWSzpiLYpGUU3wG0VMqISSCoX7gdNefpSbZqcxgCIFXvZvRkPMIXlbvPaU6oGyiPYTppRZHFeYOb2VESNshQnMTz/vXqLe2I03ASEm0mytbzv5V6puPH0F0xLh128qLbVYmg2Yt31MyuxPOmWGMAd88v136UYysz43pUlV/ECjml7qFsJINWed+PD9Kj+sgHtiTxIze/daoSoVh3D54j+kVqrqC0+g2YcSUyG0Cd+VIqdpJKriB3R3/O+lWyhk7Jk3sbx8/rTZDk2gieJnv3UuWz2GY43zGSUpA3TPf6aVE8qe1bfpoOUb6GK7WFpt32t41o7icsDX3TyFYmMcQkvRpEkaxoDN7QO7nWE8VWEctOFt5t60IX4trxMb/wBBUTj59m8C/nz+dKMCjZ9alLzCI33+HD9K6RsT/l2Z16tH8orl4di/lwrp+x1Rh2f+kj+QVRp+bJNVyQiw+3EqEC/cCr3Cqx9KUuYDNkV9k625dJFs2QzPJdNNnbaJGRagFAe0BAUON9DxFbbYAew77SlE9Y2tPiUmD5xU6yd2Yl1QOjGhtAdV7KQlRHIRVK+lnpAziW8OGlpXHWExqPYEHeNDrwp3snGB3Z6XJBAbTm4dkgKrmm2dlGOsTFlZl9yoB8o9TUf6NHhjJPo6KNU05L0OjfRssjAidCpZmd01z/a23ku4la1pUptayAU3ISmyfQA1aBjyzsNxcgKUS2kC0ZyAq/G6jXPNm4rLW/p2C82bK/8As0vq/sHOeyiuw7wOLSVHKCBwNHrxFV0YmDap28XXVeO2apbDj6xFzS3aO0tw1oNa1uKyo8SdB+tMcPsjRKQVrPK/9BWqKjuwJSbOu9BME3h8A0bZnUh1ajrK0ggdyRA8Cd9UH6T8SHccyJCghoTBm5Wv4AVc9gKQ2w028E5kISkySQezum1q5/02cQraByAAZECwAvKpsO+pcWRyytP3gKO9k2BwybmBWmH2ytpakCco5E75NTNrCUUtwmJcStRCFG+79OFMriuw8myRYsXiSshRChYfdI48a9Vb2xtZecWI7ItKuJ5VmlRwyoU2S4XEzHG+tGt+z4/3NCJKFQSiCRuUf0qZCwAOE/GifuGRvqGpcv4iim1+dLG3L+PwottwRPKgYaCUOdqiEOaDhrS0OR3mp+u3V42hgjEcd2/h/Wjm3effceVJw7Uwft7uZ7qXLcOLoZl2Dpu15VE47ed/9KALsTOo1rVT0761KjW7DEPzv0+fKsLxB468LUD1+UHmbVnrL++tsGglT3H+9ddwKYw6OTSf5BXFXHd9oArs6JGHHJr/AGVTpepJrdlH4nLMRg8raH1LzkhJzJiEKi4yDQ/mkncaatOIcbESnsytwrVASNVATv8AnjVb+vhKVFedKfZIJuoi1gI4UPtrEygpS4lYegJOhAI7QgflERxINR03uTp+Kl1J9guBGyVZO1x3RmUBpw399C7JZS4haViyklJHGdSDuNWDamzgzgEoSQc3VknmpQP6etIsO2AlQBulR9D+o9aToJNxyP8A9v7FmbmvQXDCLd2OpIClL6wHkCFJgDv77T4Vz9xtbSocSpB5iPEcR3V2Xoq8jq8ThnAR7TiSN6F8OaSCPAGlOYuiCjrI3CQQdLhMHx0NM0eaUMmWEl/yv4P/AEZkTaUl2ObNuJ4imuzdnOvfs0KUPxQcv/d+l6vIwDDahlSnMpJOZKVSNAU9rnxG8UyzpiAkH97Ty0q6epa5IyL2EOxthpSCBLivvBvQWm6/1g09ZcDSShKLncAYHMqMFR91bnaChAtGgA3cPWhjhlKWFAnKamc5SdyNCHgci1LvaTIHoONUfpAk/XUhQCT1SLDdrY866M6Msgbk/pXN9pnNj5JzdlMmI40WHzt+48k+NB2L9kDu9ah6o5rBahOth8ZoxvDqdeShMWBUZIAAFpJJjUijzs0rPVpdyqKrrRlVA36gjxopZlDZhZN36ALyEEiUaCLxzrFao2coauKVJkFWsbtIFeoOOPcH2YtQr3AVL1lk/O+laMUIPzyqdL1k33Tryo2mhqpjVlzhzqYq3cIpKxixrO63iaN+uiIF1E0EuYSQah0GTuBgfGpkOfPhSU44CxgRMg8Z9++tm9qJjUX+P6WoXYaQ8bd86z1snkm3jSN7aY3HdPwHiaiG1CQkCLm8nQcVcLSaxJnqLCXrSf7Vjro17+6KTDaeYxofuyQBYTJvw3UO5jsxieySB3gamvUwkiwIdFibWrVL079dTwApA9tIm0gSbckjfWBjJnUCItvHDxrOGVBbWO3nrTuMnwG8/O+u+Yq2HXO5o/yGvmtWLUo2Ta0z7r7q+lNpg/V3QNeqUB35DFVaSLSk2c/XyT4Uvf8AY4ttDKvI2lIUqc2+E7hfhBvxJqPGbJScThmwoGyusXvlQmw3ABGnOmWCTkBSkSLhxWqlK0iNwG6DSXH40pfbWkSeqVMDUw4gKGvEip4tt7ciTF50NNu4kpw6W8xUc6VX/CEkpPL9RVewuOU24t1XsQM/NR0A4TeeQNM32XHCFiUpU02QmxzQDeYtA7taXPpOQJOhUZ7wE6jxPmaZpcUYY+HuV5ZXId4Q509YyR1iZKJMSd6D+VWh89wozYrTTwVIjeJspNylxBIuClaTPM8KrXRx1SHS2SQlR7J4Hh4xUOA2h1WPfYUTDqg42RoFZSVT3x5pFDkw+JtdPoeUuj6lpfUM3tKXBKUlUTE8R82FZKYFBpWArQk/OtEdZOtAzSMMFXdTcLCUgGJpYlfD40SUzEg9/wA6Vj3NRu4+OsSNyhHpFUZ9oHaDsKzBITJHNIJHhMVcMSrqyDwTPgBNUzZipdfc4qj/ALQE+8U7EubNj5hngmFHrHQJSFBHlCjbhcU8DEYl0pEJS2pY5ZuyL7vapVsfBryoWkZswzFBETmJPZnUxFxTx4ZWHZnMQGxxKc4I8YIqTPLxV32E5Mm9CDrxvExvM38qzUytnOOHMlskHhAE74r1HcR/tI9yoJA3wY43ohKUfhSf4aEjnrUoWQLn+tdLhJ1IOLLZPsDd90VqEAeykeAAtvoZGOIrP1sm4N/O9ZwGtsKw62hJITJ4wY77UEshTlgMt4tY+FbdTmufa4nWonmYFt2+vNIHkSY7DpUBAAOYDQb+NFN4dtJg5Z3ml2FX2tOETpRykKVeAeegrOGgk2bJSiZMeIA9ahWtJvaJqV5ogC4A7te6tQiADMjhBA868kbZEybz/QVKp0b/AI1E8saz4DdyqEIUd0Ad1bVmp0FsnMpPePfX0ltxZTh3yn2g2sjvCTHrXzbs9n7Zu59pIiPzCvojpQ6Q0sSYLTsiBeEWvFFDyuhGoe6OOnFPoBXr2h2CAPauSpUaeNqD2/nU8242DK2QkJFwFZyByEhQv303xeIcDqMvO5mAFEZiYIEb7zRKm0yFEBRTMHhNj6VFCkrozCrfEJ+iGIdLUOoKcgSgZgUm2YmJGgkCaY47BhyMkZpmDaZ19wqT6wDYca3+rTbfXnk8VlFWV47OWtWUEoXNuFpNKcXsHE/XGVlKUrUsjrDcEhBMkA/hHoKtmJLiVogz2teQuacN48KELTe4BjlRSztLZGKFiBh59qEvtpWPxoM+YInyoouSRw1ojF4ofd041Hh2bTxpF3uMJEm9wfdUynABeZ7/AIVGWhxPmR7qyMpI+fWvGCzpXicjCiD2iAlA4lUCI7pqvNwhpU6mSYG86m3Ojdo4rrcQufYaORPf949828K1WhOdsKBKcyZA3iRaqYeFV8RsY0uIY/W1qQ0lJQQEJEAAk5RFwQeG6gcXtB95KWbhKlglQAzHLIkASAmIM8hambuIbNlNrSPxJMnfwGnfapFkJEoV4cvA/M1NaXQnUbe6dm+FxTRQjOpbZygZYUuIt7STfxvXqGbcSblV+GYiLC1k/M1iltevy/AawoolalXO9WdzotH+rbkiP91LcdsYNr7CrcxNdmmTcaFmeL1snNwETap1sRqZ9KytsWoWM4rJDfUkEb68MSpNiQrdcTb4Vr1c2NRLRGm+sNDMYsKJUAlBMQgC3gTUSXk5SBmzHUFUCgm8PmJvFSrwATJKifSvMyLRlLyjErNvu7hWOtPEeN/GtUswBc6UdhMMkiQII8a9YWyAmMK4rtEpSkb5+b1J1qAOzmWd508qidOdWUkgcjWGlGYBi8TrW0YuYfsR9SsSymLda3/OmvoPpaAppxJJEsuARIN+yb5YGvEGuA9HW4xeHvJL7Q/+xNdw+klZThMQQYIw7pB4GU39aKK2YnPu0UDZ+YFSbHIAk5hMg6ek35Gt1BJNjlPDUHxNQbCx6nGA4qO2JUI1NhM67qLQgKGYWjdr61BJcIzHGkDDDuCQCk34ce6pBiFIPaRpvE0UyYUn82tEJZJPteBAI0O40ly7jkherbLRN7ETY21peraiOtSM6RIMC2tzqKsmDbS4O0kTEz4cKV9MdiJew+RJSgg5s+QFQAvCTIiTF6KCi3R52lZq2QvhapnIAuYqobCWsoTLhmNYHCRPOrRhW847VzxrZ4uF0e4rI3X+B30YwYvwvysOO6sL2ahKSTfS1LNv47JhHylMSgp10zEJkc4NZFW0jxTRtPI0FqHaWsq4zmUVE+tWHBOZ3GlApT2hBVZI4TbSq+/g0LwynVgq6shpCQYAKgIVa5I4aWpjhXz1jSBYWVx0GlVTSp17xitppjvHpdbUhBQ2oKJ+0QUr5xxkcSNBUPXLjNoDa4UDYawYjSay4gdcnMEm4TMXuEk3/iitmSUZ05icueDJFgYg+B9Kh4lXI9FPuZYUuLAG+uUH1r1ZU2lNo4Hdw7q9To4+JWY50z//2Q=="/>
          <p:cNvSpPr>
            <a:spLocks noChangeAspect="1" noChangeArrowheads="1"/>
          </p:cNvSpPr>
          <p:nvPr/>
        </p:nvSpPr>
        <p:spPr bwMode="auto">
          <a:xfrm>
            <a:off x="307975" y="-1638300"/>
            <a:ext cx="38576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04" name="Picture 8" descr="http://www.ais.up.ac.za/special/bookmonth/novdec2009/scan0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2775" y="2014392"/>
            <a:ext cx="38576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647352" y="38550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Άνουρα ή Άκερκα</a:t>
            </a:r>
          </a:p>
        </p:txBody>
      </p:sp>
    </p:spTree>
    <p:extLst>
      <p:ext uri="{BB962C8B-B14F-4D97-AF65-F5344CB8AC3E}">
        <p14:creationId xmlns:p14="http://schemas.microsoft.com/office/powerpoint/2010/main" val="151012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500"/>
                                        <p:tgtEl>
                                          <p:spTgt spid="409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xit" presetSubtype="0" fill="hold"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4098"/>
                                        </p:tgtEl>
                                      </p:cBhvr>
                                    </p:animEffect>
                                    <p:set>
                                      <p:cBhvr>
                                        <p:cTn id="32" dur="1" fill="hold">
                                          <p:stCondLst>
                                            <p:cond delay="499"/>
                                          </p:stCondLst>
                                        </p:cTn>
                                        <p:tgtEl>
                                          <p:spTgt spid="409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104"/>
                                        </p:tgtEl>
                                        <p:attrNameLst>
                                          <p:attrName>style.visibility</p:attrName>
                                        </p:attrNameLst>
                                      </p:cBhvr>
                                      <p:to>
                                        <p:strVal val="visible"/>
                                      </p:to>
                                    </p:set>
                                    <p:animEffect transition="in" filter="fade">
                                      <p:cBhvr>
                                        <p:cTn id="35"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49436" y="385499"/>
            <a:ext cx="8245128"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l-GR" sz="2800" b="1">
                <a:solidFill>
                  <a:srgbClr val="800000"/>
                </a:solidFill>
              </a:rPr>
              <a:t>Κίνδυνοι που απειλούν τα Λισσαμφίβια</a:t>
            </a:r>
          </a:p>
        </p:txBody>
      </p:sp>
      <p:sp>
        <p:nvSpPr>
          <p:cNvPr id="3" name="Text Box 4"/>
          <p:cNvSpPr txBox="1">
            <a:spLocks noChangeArrowheads="1"/>
          </p:cNvSpPr>
          <p:nvPr/>
        </p:nvSpPr>
        <p:spPr bwMode="auto">
          <a:xfrm>
            <a:off x="143508" y="1025441"/>
            <a:ext cx="88569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Από τα μέσα του 20</a:t>
            </a:r>
            <a:r>
              <a:rPr lang="el-GR" sz="2000" b="1" baseline="30000">
                <a:solidFill>
                  <a:srgbClr val="800000"/>
                </a:solidFill>
              </a:rPr>
              <a:t>ου</a:t>
            </a:r>
            <a:r>
              <a:rPr lang="el-GR" sz="2000" b="1">
                <a:solidFill>
                  <a:srgbClr val="800000"/>
                </a:solidFill>
              </a:rPr>
              <a:t> αιώνα, παρατηρείται σταθερά μία συρρίκνωση  έως και εξαφάνιση πληθυσμών των Λισσαμφιβίων παγκοσμίως. Οι λόγοι είναι τόσο τοπικοί όσο και παγκόσμιοι, πάντα όμως (δυστυχώς) συνυφασμένοι με την ανθρώπινη δραστηριότητα. </a:t>
            </a:r>
            <a:endParaRPr lang="en-GB" sz="2000" b="1">
              <a:solidFill>
                <a:srgbClr val="800000"/>
              </a:solidFill>
            </a:endParaRPr>
          </a:p>
        </p:txBody>
      </p:sp>
      <p:sp>
        <p:nvSpPr>
          <p:cNvPr id="4" name="Text Box 4"/>
          <p:cNvSpPr txBox="1">
            <a:spLocks noChangeArrowheads="1"/>
          </p:cNvSpPr>
          <p:nvPr/>
        </p:nvSpPr>
        <p:spPr bwMode="auto">
          <a:xfrm>
            <a:off x="147023" y="2852936"/>
            <a:ext cx="40754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Μαζική συλλογή ατόμων για εμπορικούς σκοπούς.</a:t>
            </a:r>
            <a:endParaRPr lang="en-GB" sz="2000" b="1">
              <a:solidFill>
                <a:srgbClr val="800000"/>
              </a:solidFill>
            </a:endParaRPr>
          </a:p>
        </p:txBody>
      </p:sp>
      <p:sp>
        <p:nvSpPr>
          <p:cNvPr id="6" name="Text Box 4"/>
          <p:cNvSpPr txBox="1">
            <a:spLocks noChangeArrowheads="1"/>
          </p:cNvSpPr>
          <p:nvPr/>
        </p:nvSpPr>
        <p:spPr bwMode="auto">
          <a:xfrm>
            <a:off x="1393776" y="2452826"/>
            <a:ext cx="13780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a:solidFill>
                  <a:schemeClr val="accent2"/>
                </a:solidFill>
              </a:rPr>
              <a:t>Τοπικοί</a:t>
            </a:r>
            <a:endParaRPr lang="en-GB" sz="2000" b="1">
              <a:solidFill>
                <a:schemeClr val="accent2"/>
              </a:solidFill>
            </a:endParaRPr>
          </a:p>
        </p:txBody>
      </p:sp>
      <p:sp>
        <p:nvSpPr>
          <p:cNvPr id="7" name="Text Box 4"/>
          <p:cNvSpPr txBox="1">
            <a:spLocks noChangeArrowheads="1"/>
          </p:cNvSpPr>
          <p:nvPr/>
        </p:nvSpPr>
        <p:spPr bwMode="auto">
          <a:xfrm>
            <a:off x="5868144" y="2452826"/>
            <a:ext cx="16434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a:solidFill>
                  <a:schemeClr val="accent2"/>
                </a:solidFill>
              </a:rPr>
              <a:t>Παγκόσμιοι</a:t>
            </a:r>
            <a:endParaRPr lang="en-GB" sz="2000" b="1">
              <a:solidFill>
                <a:schemeClr val="accent2"/>
              </a:solidFill>
            </a:endParaRPr>
          </a:p>
        </p:txBody>
      </p:sp>
      <p:sp>
        <p:nvSpPr>
          <p:cNvPr id="8" name="Text Box 4"/>
          <p:cNvSpPr txBox="1">
            <a:spLocks noChangeArrowheads="1"/>
          </p:cNvSpPr>
          <p:nvPr/>
        </p:nvSpPr>
        <p:spPr bwMode="auto">
          <a:xfrm>
            <a:off x="136532" y="3513202"/>
            <a:ext cx="407542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Μαζική συλλογή ατόμων για επιστημονικούς και εκπαιδευτικούς σκοπούς, κυρίως σπανίων και απειλούμενων ειδών.</a:t>
            </a:r>
            <a:endParaRPr lang="en-GB" sz="2000" b="1">
              <a:solidFill>
                <a:srgbClr val="800000"/>
              </a:solidFill>
            </a:endParaRPr>
          </a:p>
        </p:txBody>
      </p:sp>
      <p:sp>
        <p:nvSpPr>
          <p:cNvPr id="9" name="Text Box 4"/>
          <p:cNvSpPr txBox="1">
            <a:spLocks noChangeArrowheads="1"/>
          </p:cNvSpPr>
          <p:nvPr/>
        </p:nvSpPr>
        <p:spPr bwMode="auto">
          <a:xfrm>
            <a:off x="136532" y="5085184"/>
            <a:ext cx="40754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Εισαγωγή ξενικών ειδών.</a:t>
            </a:r>
            <a:endParaRPr lang="en-GB" sz="2000" b="1">
              <a:solidFill>
                <a:srgbClr val="800000"/>
              </a:solidFill>
            </a:endParaRPr>
          </a:p>
        </p:txBody>
      </p:sp>
      <p:sp>
        <p:nvSpPr>
          <p:cNvPr id="10" name="Text Box 4"/>
          <p:cNvSpPr txBox="1">
            <a:spLocks noChangeArrowheads="1"/>
          </p:cNvSpPr>
          <p:nvPr/>
        </p:nvSpPr>
        <p:spPr bwMode="auto">
          <a:xfrm>
            <a:off x="136532" y="5477162"/>
            <a:ext cx="407542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Μαζική θανάτωση σε αυτοκινητόδρομους (κυρίως κατά την αναπαραγωγή).</a:t>
            </a:r>
            <a:endParaRPr lang="en-GB" sz="2000" b="1">
              <a:solidFill>
                <a:srgbClr val="800000"/>
              </a:solidFill>
            </a:endParaRPr>
          </a:p>
        </p:txBody>
      </p:sp>
    </p:spTree>
    <p:extLst>
      <p:ext uri="{BB962C8B-B14F-4D97-AF65-F5344CB8AC3E}">
        <p14:creationId xmlns:p14="http://schemas.microsoft.com/office/powerpoint/2010/main" val="252246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49436" y="385499"/>
            <a:ext cx="8245128"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l-GR" sz="2800" b="1">
                <a:solidFill>
                  <a:srgbClr val="800000"/>
                </a:solidFill>
              </a:rPr>
              <a:t>Κίνδυνοι που απειλούν τα Λισσαμφίβια</a:t>
            </a:r>
          </a:p>
        </p:txBody>
      </p:sp>
      <p:sp>
        <p:nvSpPr>
          <p:cNvPr id="3" name="Text Box 4"/>
          <p:cNvSpPr txBox="1">
            <a:spLocks noChangeArrowheads="1"/>
          </p:cNvSpPr>
          <p:nvPr/>
        </p:nvSpPr>
        <p:spPr bwMode="auto">
          <a:xfrm>
            <a:off x="143508" y="1025441"/>
            <a:ext cx="88569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Από τα μέσα του 20</a:t>
            </a:r>
            <a:r>
              <a:rPr lang="el-GR" sz="2000" b="1" baseline="30000">
                <a:solidFill>
                  <a:srgbClr val="800000"/>
                </a:solidFill>
              </a:rPr>
              <a:t>ου</a:t>
            </a:r>
            <a:r>
              <a:rPr lang="el-GR" sz="2000" b="1">
                <a:solidFill>
                  <a:srgbClr val="800000"/>
                </a:solidFill>
              </a:rPr>
              <a:t> αιώνα, παρατηρείται σταθερά μία συρρίκνωση  έως και εξαφάνιση πληθυσμών των Λισσαμφιβίων παγκοσμίως. Οι λόγοι είναι τόσο τοπικοί όσο και παγκόσμιοι, πάντα όμως (δυστυχώς) συνυφασμένοι με την ανθρώπινη δραστηριότητα. </a:t>
            </a:r>
            <a:endParaRPr lang="en-GB" sz="2000" b="1">
              <a:solidFill>
                <a:srgbClr val="800000"/>
              </a:solidFill>
            </a:endParaRPr>
          </a:p>
        </p:txBody>
      </p:sp>
      <p:sp>
        <p:nvSpPr>
          <p:cNvPr id="4" name="Text Box 4"/>
          <p:cNvSpPr txBox="1">
            <a:spLocks noChangeArrowheads="1"/>
          </p:cNvSpPr>
          <p:nvPr/>
        </p:nvSpPr>
        <p:spPr bwMode="auto">
          <a:xfrm>
            <a:off x="147023" y="2852936"/>
            <a:ext cx="40754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Θανάτωση, λόγω φόβου, προκατάληψης ή απέχθειας.</a:t>
            </a:r>
            <a:endParaRPr lang="en-GB" sz="2000" b="1">
              <a:solidFill>
                <a:srgbClr val="800000"/>
              </a:solidFill>
            </a:endParaRPr>
          </a:p>
        </p:txBody>
      </p:sp>
      <p:sp>
        <p:nvSpPr>
          <p:cNvPr id="5" name="Text Box 4"/>
          <p:cNvSpPr txBox="1">
            <a:spLocks noChangeArrowheads="1"/>
          </p:cNvSpPr>
          <p:nvPr/>
        </p:nvSpPr>
        <p:spPr bwMode="auto">
          <a:xfrm>
            <a:off x="4572000" y="3005336"/>
            <a:ext cx="41014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Άνοδος θερμοκρασίας, λόγω κλιματικής αλλαγής.</a:t>
            </a:r>
            <a:endParaRPr lang="en-GB" sz="2000" b="1">
              <a:solidFill>
                <a:srgbClr val="800000"/>
              </a:solidFill>
            </a:endParaRPr>
          </a:p>
        </p:txBody>
      </p:sp>
      <p:sp>
        <p:nvSpPr>
          <p:cNvPr id="6" name="Text Box 4"/>
          <p:cNvSpPr txBox="1">
            <a:spLocks noChangeArrowheads="1"/>
          </p:cNvSpPr>
          <p:nvPr/>
        </p:nvSpPr>
        <p:spPr bwMode="auto">
          <a:xfrm>
            <a:off x="1393776" y="2452826"/>
            <a:ext cx="13780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a:solidFill>
                  <a:schemeClr val="accent2"/>
                </a:solidFill>
              </a:rPr>
              <a:t>Τοπικοί</a:t>
            </a:r>
            <a:endParaRPr lang="en-GB" sz="2000" b="1">
              <a:solidFill>
                <a:schemeClr val="accent2"/>
              </a:solidFill>
            </a:endParaRPr>
          </a:p>
        </p:txBody>
      </p:sp>
      <p:sp>
        <p:nvSpPr>
          <p:cNvPr id="7" name="Text Box 4"/>
          <p:cNvSpPr txBox="1">
            <a:spLocks noChangeArrowheads="1"/>
          </p:cNvSpPr>
          <p:nvPr/>
        </p:nvSpPr>
        <p:spPr bwMode="auto">
          <a:xfrm>
            <a:off x="5868144" y="2452826"/>
            <a:ext cx="16434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a:solidFill>
                  <a:schemeClr val="accent2"/>
                </a:solidFill>
              </a:rPr>
              <a:t>Παγκόσμιοι</a:t>
            </a:r>
            <a:endParaRPr lang="en-GB" sz="2000" b="1">
              <a:solidFill>
                <a:schemeClr val="accent2"/>
              </a:solidFill>
            </a:endParaRPr>
          </a:p>
        </p:txBody>
      </p:sp>
      <p:sp>
        <p:nvSpPr>
          <p:cNvPr id="8" name="Text Box 4"/>
          <p:cNvSpPr txBox="1">
            <a:spLocks noChangeArrowheads="1"/>
          </p:cNvSpPr>
          <p:nvPr/>
        </p:nvSpPr>
        <p:spPr bwMode="auto">
          <a:xfrm>
            <a:off x="136532" y="3502749"/>
            <a:ext cx="407542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Διαταραχή, αλλοίωση ή πλήρη καταστροφή των ενδιαιτημάτων τους και αλλαγών χρήσης γης.</a:t>
            </a:r>
            <a:endParaRPr lang="en-GB" sz="2000" b="1">
              <a:solidFill>
                <a:srgbClr val="800000"/>
              </a:solidFill>
            </a:endParaRPr>
          </a:p>
        </p:txBody>
      </p:sp>
      <p:sp>
        <p:nvSpPr>
          <p:cNvPr id="9" name="Text Box 4"/>
          <p:cNvSpPr txBox="1">
            <a:spLocks noChangeArrowheads="1"/>
          </p:cNvSpPr>
          <p:nvPr/>
        </p:nvSpPr>
        <p:spPr bwMode="auto">
          <a:xfrm>
            <a:off x="136532" y="4460339"/>
            <a:ext cx="407542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Ρύπανση υδάτων με άμεση επίπτωση στη βιωσιμότητα των </a:t>
            </a:r>
            <a:r>
              <a:rPr lang="el-GR" sz="2000" b="1" err="1">
                <a:solidFill>
                  <a:srgbClr val="800000"/>
                </a:solidFill>
              </a:rPr>
              <a:t>λισσαμφιβίων</a:t>
            </a:r>
            <a:r>
              <a:rPr lang="el-GR" sz="2000" b="1">
                <a:solidFill>
                  <a:srgbClr val="800000"/>
                </a:solidFill>
              </a:rPr>
              <a:t> (θάνατος, αναπτυξιακές ανωμαλίες, </a:t>
            </a:r>
            <a:r>
              <a:rPr lang="el-GR" sz="2000" b="1" err="1">
                <a:solidFill>
                  <a:srgbClr val="800000"/>
                </a:solidFill>
              </a:rPr>
              <a:t>υπογονιμότητα</a:t>
            </a:r>
            <a:r>
              <a:rPr lang="el-GR" sz="2000" b="1">
                <a:solidFill>
                  <a:srgbClr val="800000"/>
                </a:solidFill>
              </a:rPr>
              <a:t> κ.λπ.).</a:t>
            </a:r>
            <a:endParaRPr lang="en-GB" sz="2000" b="1">
              <a:solidFill>
                <a:srgbClr val="800000"/>
              </a:solidFill>
            </a:endParaRPr>
          </a:p>
        </p:txBody>
      </p:sp>
      <p:sp>
        <p:nvSpPr>
          <p:cNvPr id="10" name="Text Box 4"/>
          <p:cNvSpPr txBox="1">
            <a:spLocks noChangeArrowheads="1"/>
          </p:cNvSpPr>
          <p:nvPr/>
        </p:nvSpPr>
        <p:spPr bwMode="auto">
          <a:xfrm>
            <a:off x="136532" y="6033482"/>
            <a:ext cx="40754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Όχληση, κυρίως κατά την αναπαραγωγική περίοδο.</a:t>
            </a:r>
            <a:endParaRPr lang="en-GB" sz="2000" b="1">
              <a:solidFill>
                <a:srgbClr val="800000"/>
              </a:solidFill>
            </a:endParaRPr>
          </a:p>
        </p:txBody>
      </p:sp>
      <p:sp>
        <p:nvSpPr>
          <p:cNvPr id="11" name="Text Box 4"/>
          <p:cNvSpPr txBox="1">
            <a:spLocks noChangeArrowheads="1"/>
          </p:cNvSpPr>
          <p:nvPr/>
        </p:nvSpPr>
        <p:spPr bwMode="auto">
          <a:xfrm>
            <a:off x="4572000" y="3685220"/>
            <a:ext cx="41014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Όξινα, ατμοσφαιρικά κατακρημνίσματα.</a:t>
            </a:r>
            <a:endParaRPr lang="en-GB" sz="2000" b="1">
              <a:solidFill>
                <a:srgbClr val="800000"/>
              </a:solidFill>
            </a:endParaRPr>
          </a:p>
        </p:txBody>
      </p:sp>
      <p:sp>
        <p:nvSpPr>
          <p:cNvPr id="12" name="Text Box 4"/>
          <p:cNvSpPr txBox="1">
            <a:spLocks noChangeArrowheads="1"/>
          </p:cNvSpPr>
          <p:nvPr/>
        </p:nvSpPr>
        <p:spPr bwMode="auto">
          <a:xfrm>
            <a:off x="4572000" y="4365104"/>
            <a:ext cx="41014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Αύξηση υπεριώδους ακτινοβολίας.</a:t>
            </a:r>
            <a:endParaRPr lang="en-GB" sz="2000" b="1">
              <a:solidFill>
                <a:srgbClr val="800000"/>
              </a:solidFill>
            </a:endParaRPr>
          </a:p>
        </p:txBody>
      </p:sp>
      <p:sp>
        <p:nvSpPr>
          <p:cNvPr id="13" name="Text Box 4"/>
          <p:cNvSpPr txBox="1">
            <a:spLocks noChangeArrowheads="1"/>
          </p:cNvSpPr>
          <p:nvPr/>
        </p:nvSpPr>
        <p:spPr bwMode="auto">
          <a:xfrm>
            <a:off x="4560519" y="5005625"/>
            <a:ext cx="41014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Επιδημικές ασθένειες και προσβολές (</a:t>
            </a:r>
            <a:r>
              <a:rPr lang="en-US" sz="2000" b="1" i="1" err="1">
                <a:solidFill>
                  <a:srgbClr val="800000"/>
                </a:solidFill>
              </a:rPr>
              <a:t>Batrachochytrium</a:t>
            </a:r>
            <a:r>
              <a:rPr lang="en-US" sz="2000" b="1" i="1">
                <a:solidFill>
                  <a:srgbClr val="800000"/>
                </a:solidFill>
              </a:rPr>
              <a:t> </a:t>
            </a:r>
            <a:r>
              <a:rPr lang="en-US" sz="2000" b="1" i="1" err="1">
                <a:solidFill>
                  <a:srgbClr val="800000"/>
                </a:solidFill>
              </a:rPr>
              <a:t>dendrobatidis</a:t>
            </a:r>
            <a:r>
              <a:rPr lang="en-US" sz="2000" b="1">
                <a:solidFill>
                  <a:srgbClr val="800000"/>
                </a:solidFill>
              </a:rPr>
              <a:t>!</a:t>
            </a:r>
            <a:r>
              <a:rPr lang="el-GR" sz="2000" b="1">
                <a:solidFill>
                  <a:srgbClr val="800000"/>
                </a:solidFill>
              </a:rPr>
              <a:t>).</a:t>
            </a:r>
            <a:endParaRPr lang="en-GB" sz="2000" b="1">
              <a:solidFill>
                <a:srgbClr val="800000"/>
              </a:solidFill>
            </a:endParaRPr>
          </a:p>
        </p:txBody>
      </p:sp>
    </p:spTree>
    <p:extLst>
      <p:ext uri="{BB962C8B-B14F-4D97-AF65-F5344CB8AC3E}">
        <p14:creationId xmlns:p14="http://schemas.microsoft.com/office/powerpoint/2010/main" val="22118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49436" y="385499"/>
            <a:ext cx="8245128"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l-GR" sz="2800" b="1">
                <a:solidFill>
                  <a:srgbClr val="800000"/>
                </a:solidFill>
              </a:rPr>
              <a:t>Κίνδυνοι που απειλούν τα Λισσαμφίβια</a:t>
            </a:r>
          </a:p>
        </p:txBody>
      </p:sp>
      <p:sp>
        <p:nvSpPr>
          <p:cNvPr id="3" name="Text Box 4"/>
          <p:cNvSpPr txBox="1">
            <a:spLocks noChangeArrowheads="1"/>
          </p:cNvSpPr>
          <p:nvPr/>
        </p:nvSpPr>
        <p:spPr bwMode="auto">
          <a:xfrm>
            <a:off x="143508" y="1268760"/>
            <a:ext cx="8856984"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600" b="1">
                <a:solidFill>
                  <a:srgbClr val="FF0000"/>
                </a:solidFill>
              </a:rPr>
              <a:t>Σήμερα τα Λισσαμφίβια αποτελούν την πλέον απειλούμενη ομάδα Σπονδυλοζώων με εξαφάνιση! </a:t>
            </a:r>
            <a:endParaRPr lang="en-GB" sz="2600" b="1">
              <a:solidFill>
                <a:srgbClr val="FF0000"/>
              </a:solidFill>
            </a:endParaRPr>
          </a:p>
        </p:txBody>
      </p:sp>
      <p:sp>
        <p:nvSpPr>
          <p:cNvPr id="4" name="Text Box 4"/>
          <p:cNvSpPr txBox="1">
            <a:spLocks noChangeArrowheads="1"/>
          </p:cNvSpPr>
          <p:nvPr/>
        </p:nvSpPr>
        <p:spPr bwMode="auto">
          <a:xfrm>
            <a:off x="147023" y="2852936"/>
            <a:ext cx="40754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Θανάτωση, λόγω φόβου, προκατάληψης ή απέχθειας.</a:t>
            </a:r>
            <a:endParaRPr lang="en-GB" sz="2000" b="1">
              <a:solidFill>
                <a:srgbClr val="800000"/>
              </a:solidFill>
            </a:endParaRPr>
          </a:p>
        </p:txBody>
      </p:sp>
      <p:sp>
        <p:nvSpPr>
          <p:cNvPr id="5" name="Text Box 4"/>
          <p:cNvSpPr txBox="1">
            <a:spLocks noChangeArrowheads="1"/>
          </p:cNvSpPr>
          <p:nvPr/>
        </p:nvSpPr>
        <p:spPr bwMode="auto">
          <a:xfrm>
            <a:off x="4572000" y="3005336"/>
            <a:ext cx="41014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Άνοδος θερμοκρασίας, λόγω κλιματικής αλλαγής.</a:t>
            </a:r>
            <a:endParaRPr lang="en-GB" sz="2000" b="1">
              <a:solidFill>
                <a:srgbClr val="800000"/>
              </a:solidFill>
            </a:endParaRPr>
          </a:p>
        </p:txBody>
      </p:sp>
      <p:sp>
        <p:nvSpPr>
          <p:cNvPr id="6" name="Text Box 4"/>
          <p:cNvSpPr txBox="1">
            <a:spLocks noChangeArrowheads="1"/>
          </p:cNvSpPr>
          <p:nvPr/>
        </p:nvSpPr>
        <p:spPr bwMode="auto">
          <a:xfrm>
            <a:off x="1393776" y="2452826"/>
            <a:ext cx="13780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a:solidFill>
                  <a:schemeClr val="accent2"/>
                </a:solidFill>
              </a:rPr>
              <a:t>Τοπικοί</a:t>
            </a:r>
            <a:endParaRPr lang="en-GB" sz="2000" b="1">
              <a:solidFill>
                <a:schemeClr val="accent2"/>
              </a:solidFill>
            </a:endParaRPr>
          </a:p>
        </p:txBody>
      </p:sp>
      <p:sp>
        <p:nvSpPr>
          <p:cNvPr id="7" name="Text Box 4"/>
          <p:cNvSpPr txBox="1">
            <a:spLocks noChangeArrowheads="1"/>
          </p:cNvSpPr>
          <p:nvPr/>
        </p:nvSpPr>
        <p:spPr bwMode="auto">
          <a:xfrm>
            <a:off x="5868144" y="2452826"/>
            <a:ext cx="16434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a:solidFill>
                  <a:schemeClr val="accent2"/>
                </a:solidFill>
              </a:rPr>
              <a:t>Παγκόσμιοι</a:t>
            </a:r>
            <a:endParaRPr lang="en-GB" sz="2000" b="1">
              <a:solidFill>
                <a:schemeClr val="accent2"/>
              </a:solidFill>
            </a:endParaRPr>
          </a:p>
        </p:txBody>
      </p:sp>
      <p:sp>
        <p:nvSpPr>
          <p:cNvPr id="8" name="Text Box 4"/>
          <p:cNvSpPr txBox="1">
            <a:spLocks noChangeArrowheads="1"/>
          </p:cNvSpPr>
          <p:nvPr/>
        </p:nvSpPr>
        <p:spPr bwMode="auto">
          <a:xfrm>
            <a:off x="136532" y="3502749"/>
            <a:ext cx="407542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Διαταραχή, αλλοίωση ή πλήρη καταστροφή των ενδιαιτημάτων τους και αλλαγών χρήσης γης.</a:t>
            </a:r>
            <a:endParaRPr lang="en-GB" sz="2000" b="1">
              <a:solidFill>
                <a:srgbClr val="800000"/>
              </a:solidFill>
            </a:endParaRPr>
          </a:p>
        </p:txBody>
      </p:sp>
      <p:sp>
        <p:nvSpPr>
          <p:cNvPr id="9" name="Text Box 4"/>
          <p:cNvSpPr txBox="1">
            <a:spLocks noChangeArrowheads="1"/>
          </p:cNvSpPr>
          <p:nvPr/>
        </p:nvSpPr>
        <p:spPr bwMode="auto">
          <a:xfrm>
            <a:off x="136532" y="4460339"/>
            <a:ext cx="407542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Ρύπανση υδάτων με άμεση επίπτωση στη βιωσιμότητα των </a:t>
            </a:r>
            <a:r>
              <a:rPr lang="el-GR" sz="2000" b="1" err="1">
                <a:solidFill>
                  <a:srgbClr val="800000"/>
                </a:solidFill>
              </a:rPr>
              <a:t>λισσαμφιβίων</a:t>
            </a:r>
            <a:r>
              <a:rPr lang="el-GR" sz="2000" b="1">
                <a:solidFill>
                  <a:srgbClr val="800000"/>
                </a:solidFill>
              </a:rPr>
              <a:t> (θάνατος, αναπτυξιακές ανωμαλίες, </a:t>
            </a:r>
            <a:r>
              <a:rPr lang="el-GR" sz="2000" b="1" err="1">
                <a:solidFill>
                  <a:srgbClr val="800000"/>
                </a:solidFill>
              </a:rPr>
              <a:t>υπογονιμότητα</a:t>
            </a:r>
            <a:r>
              <a:rPr lang="el-GR" sz="2000" b="1">
                <a:solidFill>
                  <a:srgbClr val="800000"/>
                </a:solidFill>
              </a:rPr>
              <a:t> κ.λπ.).</a:t>
            </a:r>
            <a:endParaRPr lang="en-GB" sz="2000" b="1">
              <a:solidFill>
                <a:srgbClr val="800000"/>
              </a:solidFill>
            </a:endParaRPr>
          </a:p>
        </p:txBody>
      </p:sp>
      <p:sp>
        <p:nvSpPr>
          <p:cNvPr id="10" name="Text Box 4"/>
          <p:cNvSpPr txBox="1">
            <a:spLocks noChangeArrowheads="1"/>
          </p:cNvSpPr>
          <p:nvPr/>
        </p:nvSpPr>
        <p:spPr bwMode="auto">
          <a:xfrm>
            <a:off x="136532" y="6033482"/>
            <a:ext cx="40754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Όχληση, κυρίως κατά την αναπαραγωγική περίοδο.</a:t>
            </a:r>
            <a:endParaRPr lang="en-GB" sz="2000" b="1">
              <a:solidFill>
                <a:srgbClr val="800000"/>
              </a:solidFill>
            </a:endParaRPr>
          </a:p>
        </p:txBody>
      </p:sp>
      <p:sp>
        <p:nvSpPr>
          <p:cNvPr id="11" name="Text Box 4"/>
          <p:cNvSpPr txBox="1">
            <a:spLocks noChangeArrowheads="1"/>
          </p:cNvSpPr>
          <p:nvPr/>
        </p:nvSpPr>
        <p:spPr bwMode="auto">
          <a:xfrm>
            <a:off x="4572000" y="3685220"/>
            <a:ext cx="41014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Όξινα ατμοσφαιρικά κατακρημνίσματα.</a:t>
            </a:r>
            <a:endParaRPr lang="en-GB" sz="2000" b="1">
              <a:solidFill>
                <a:srgbClr val="800000"/>
              </a:solidFill>
            </a:endParaRPr>
          </a:p>
        </p:txBody>
      </p:sp>
      <p:sp>
        <p:nvSpPr>
          <p:cNvPr id="12" name="Text Box 4"/>
          <p:cNvSpPr txBox="1">
            <a:spLocks noChangeArrowheads="1"/>
          </p:cNvSpPr>
          <p:nvPr/>
        </p:nvSpPr>
        <p:spPr bwMode="auto">
          <a:xfrm>
            <a:off x="4572000" y="4365104"/>
            <a:ext cx="41014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 Αύξηση υπεριώδους ακτινοβολίας.</a:t>
            </a:r>
            <a:endParaRPr lang="en-GB" sz="2000" b="1">
              <a:solidFill>
                <a:srgbClr val="800000"/>
              </a:solidFill>
            </a:endParaRPr>
          </a:p>
        </p:txBody>
      </p:sp>
      <p:sp>
        <p:nvSpPr>
          <p:cNvPr id="13" name="Text Box 4"/>
          <p:cNvSpPr txBox="1">
            <a:spLocks noChangeArrowheads="1"/>
          </p:cNvSpPr>
          <p:nvPr/>
        </p:nvSpPr>
        <p:spPr bwMode="auto">
          <a:xfrm>
            <a:off x="4560519" y="5005625"/>
            <a:ext cx="41014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800000"/>
                </a:solidFill>
              </a:rPr>
              <a:t>Επιδημικές ασθένειες και προσβολές (</a:t>
            </a:r>
            <a:r>
              <a:rPr lang="en-US" sz="2000" b="1" i="1" err="1">
                <a:solidFill>
                  <a:srgbClr val="800000"/>
                </a:solidFill>
              </a:rPr>
              <a:t>Batrachochytrium</a:t>
            </a:r>
            <a:r>
              <a:rPr lang="en-US" sz="2000" b="1" i="1">
                <a:solidFill>
                  <a:srgbClr val="800000"/>
                </a:solidFill>
              </a:rPr>
              <a:t> </a:t>
            </a:r>
            <a:r>
              <a:rPr lang="en-US" sz="2000" b="1" i="1" err="1">
                <a:solidFill>
                  <a:srgbClr val="800000"/>
                </a:solidFill>
              </a:rPr>
              <a:t>dendrobatidis</a:t>
            </a:r>
            <a:r>
              <a:rPr lang="en-US" sz="2000" b="1">
                <a:solidFill>
                  <a:srgbClr val="800000"/>
                </a:solidFill>
              </a:rPr>
              <a:t>!</a:t>
            </a:r>
            <a:r>
              <a:rPr lang="el-GR" sz="2000" b="1">
                <a:solidFill>
                  <a:srgbClr val="800000"/>
                </a:solidFill>
              </a:rPr>
              <a:t>).</a:t>
            </a:r>
            <a:endParaRPr lang="en-GB" sz="2000" b="1">
              <a:solidFill>
                <a:srgbClr val="800000"/>
              </a:solidFill>
            </a:endParaRPr>
          </a:p>
        </p:txBody>
      </p:sp>
    </p:spTree>
    <p:extLst>
      <p:ext uri="{BB962C8B-B14F-4D97-AF65-F5344CB8AC3E}">
        <p14:creationId xmlns:p14="http://schemas.microsoft.com/office/powerpoint/2010/main" val="3986445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Τα Λισσαμφίβια της Ελλάδας</a:t>
            </a:r>
            <a:endParaRPr lang="el-GR"/>
          </a:p>
        </p:txBody>
      </p:sp>
      <p:sp>
        <p:nvSpPr>
          <p:cNvPr id="160772" name="Text Box 4"/>
          <p:cNvSpPr txBox="1">
            <a:spLocks noChangeArrowheads="1"/>
          </p:cNvSpPr>
          <p:nvPr/>
        </p:nvSpPr>
        <p:spPr bwMode="auto">
          <a:xfrm>
            <a:off x="184526" y="3901173"/>
            <a:ext cx="8779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buFontTx/>
              <a:buChar char="•"/>
            </a:pPr>
            <a:r>
              <a:rPr lang="el-GR">
                <a:solidFill>
                  <a:schemeClr val="accent2"/>
                </a:solidFill>
              </a:rPr>
              <a:t> 9 είδη (41%) εντάσσονται σε κάποια κατηγορία κινδύνου.</a:t>
            </a:r>
            <a:endParaRPr lang="en-GB">
              <a:solidFill>
                <a:schemeClr val="accent2"/>
              </a:solidFill>
            </a:endParaRPr>
          </a:p>
        </p:txBody>
      </p:sp>
      <p:sp>
        <p:nvSpPr>
          <p:cNvPr id="160773" name="Text Box 5"/>
          <p:cNvSpPr txBox="1">
            <a:spLocks noChangeArrowheads="1"/>
          </p:cNvSpPr>
          <p:nvPr/>
        </p:nvSpPr>
        <p:spPr bwMode="auto">
          <a:xfrm>
            <a:off x="179512" y="1196975"/>
            <a:ext cx="8784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buFontTx/>
              <a:buChar char="•"/>
            </a:pPr>
            <a:r>
              <a:rPr lang="el-GR" dirty="0">
                <a:solidFill>
                  <a:schemeClr val="accent2"/>
                </a:solidFill>
              </a:rPr>
              <a:t> </a:t>
            </a:r>
            <a:r>
              <a:rPr lang="el-GR" dirty="0">
                <a:solidFill>
                  <a:srgbClr val="FF0000"/>
                </a:solidFill>
              </a:rPr>
              <a:t>2</a:t>
            </a:r>
            <a:r>
              <a:rPr lang="en-US" dirty="0">
                <a:solidFill>
                  <a:srgbClr val="FF0000"/>
                </a:solidFill>
              </a:rPr>
              <a:t>5 </a:t>
            </a:r>
            <a:r>
              <a:rPr lang="el-GR" dirty="0">
                <a:solidFill>
                  <a:schemeClr val="accent2"/>
                </a:solidFill>
              </a:rPr>
              <a:t>είδη Λισσαμφιβίων επί </a:t>
            </a:r>
            <a:r>
              <a:rPr lang="en-US" dirty="0">
                <a:solidFill>
                  <a:schemeClr val="accent2"/>
                </a:solidFill>
              </a:rPr>
              <a:t>ca. </a:t>
            </a:r>
            <a:r>
              <a:rPr lang="el-GR" dirty="0">
                <a:solidFill>
                  <a:srgbClr val="FF0000"/>
                </a:solidFill>
              </a:rPr>
              <a:t>6</a:t>
            </a:r>
            <a:r>
              <a:rPr lang="en-US" dirty="0">
                <a:solidFill>
                  <a:srgbClr val="FF0000"/>
                </a:solidFill>
              </a:rPr>
              <a:t>5</a:t>
            </a:r>
            <a:r>
              <a:rPr lang="el-GR" dirty="0">
                <a:solidFill>
                  <a:schemeClr val="accent2"/>
                </a:solidFill>
              </a:rPr>
              <a:t> ευρωπαϊκών.</a:t>
            </a:r>
            <a:r>
              <a:rPr lang="en-US" dirty="0">
                <a:solidFill>
                  <a:schemeClr val="accent2"/>
                </a:solidFill>
              </a:rPr>
              <a:t> </a:t>
            </a:r>
            <a:r>
              <a:rPr lang="el-GR" dirty="0">
                <a:solidFill>
                  <a:schemeClr val="accent2"/>
                </a:solidFill>
              </a:rPr>
              <a:t>Επιπλέον, </a:t>
            </a:r>
            <a:r>
              <a:rPr lang="el-GR" dirty="0">
                <a:solidFill>
                  <a:srgbClr val="FF0000"/>
                </a:solidFill>
              </a:rPr>
              <a:t>1</a:t>
            </a:r>
            <a:r>
              <a:rPr lang="el-GR" dirty="0">
                <a:solidFill>
                  <a:schemeClr val="accent2"/>
                </a:solidFill>
              </a:rPr>
              <a:t> ξενικό είδος.</a:t>
            </a:r>
            <a:endParaRPr lang="en-GB" dirty="0">
              <a:solidFill>
                <a:schemeClr val="accent2"/>
              </a:solidFill>
            </a:endParaRPr>
          </a:p>
        </p:txBody>
      </p:sp>
      <p:sp>
        <p:nvSpPr>
          <p:cNvPr id="160774" name="Text Box 6"/>
          <p:cNvSpPr txBox="1">
            <a:spLocks noChangeArrowheads="1"/>
          </p:cNvSpPr>
          <p:nvPr/>
        </p:nvSpPr>
        <p:spPr bwMode="auto">
          <a:xfrm>
            <a:off x="184526" y="3155036"/>
            <a:ext cx="8779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buFontTx/>
              <a:buChar char="•"/>
            </a:pPr>
            <a:r>
              <a:rPr lang="el-GR">
                <a:solidFill>
                  <a:schemeClr val="accent2"/>
                </a:solidFill>
              </a:rPr>
              <a:t> </a:t>
            </a:r>
            <a:r>
              <a:rPr lang="el-GR">
                <a:solidFill>
                  <a:srgbClr val="FF0000"/>
                </a:solidFill>
              </a:rPr>
              <a:t>3</a:t>
            </a:r>
            <a:r>
              <a:rPr lang="el-GR">
                <a:solidFill>
                  <a:schemeClr val="accent2"/>
                </a:solidFill>
              </a:rPr>
              <a:t> είδη ενδημικά.</a:t>
            </a:r>
            <a:endParaRPr lang="en-GB">
              <a:solidFill>
                <a:schemeClr val="accent2"/>
              </a:solidFill>
            </a:endParaRPr>
          </a:p>
        </p:txBody>
      </p:sp>
      <p:graphicFrame>
        <p:nvGraphicFramePr>
          <p:cNvPr id="160776" name="Object 8"/>
          <p:cNvGraphicFramePr>
            <a:graphicFrameLocks noChangeAspect="1"/>
          </p:cNvGraphicFramePr>
          <p:nvPr/>
        </p:nvGraphicFramePr>
        <p:xfrm>
          <a:off x="2119313" y="4208463"/>
          <a:ext cx="4905375" cy="2676525"/>
        </p:xfrm>
        <a:graphic>
          <a:graphicData uri="http://schemas.openxmlformats.org/presentationml/2006/ole">
            <mc:AlternateContent xmlns:mc="http://schemas.openxmlformats.org/markup-compatibility/2006">
              <mc:Choice xmlns:v="urn:schemas-microsoft-com:vml" Requires="v">
                <p:oleObj name="Γράφημα" r:id="rId3" imgW="4905375" imgH="2676525" progId="Excel.Chart.8">
                  <p:embed/>
                </p:oleObj>
              </mc:Choice>
              <mc:Fallback>
                <p:oleObj name="Γράφημα" r:id="rId3" imgW="4905375" imgH="2676525" progId="Excel.Chart.8">
                  <p:embed/>
                  <p:pic>
                    <p:nvPicPr>
                      <p:cNvPr id="160776"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313" y="4208463"/>
                        <a:ext cx="490537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0777" name="Text Box 9"/>
          <p:cNvSpPr txBox="1">
            <a:spLocks noChangeArrowheads="1"/>
          </p:cNvSpPr>
          <p:nvPr/>
        </p:nvSpPr>
        <p:spPr bwMode="auto">
          <a:xfrm>
            <a:off x="184526" y="3528105"/>
            <a:ext cx="8779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buFontTx/>
              <a:buChar char="•"/>
            </a:pPr>
            <a:r>
              <a:rPr lang="el-GR">
                <a:solidFill>
                  <a:schemeClr val="accent2"/>
                </a:solidFill>
              </a:rPr>
              <a:t> Πλουσιότερες περιοχές: Μακεδονία – Ήπειρος – Θράκη.</a:t>
            </a:r>
            <a:endParaRPr lang="en-GB">
              <a:solidFill>
                <a:schemeClr val="accent2"/>
              </a:solidFill>
            </a:endParaRPr>
          </a:p>
        </p:txBody>
      </p:sp>
      <p:sp>
        <p:nvSpPr>
          <p:cNvPr id="9" name="Text Box 5"/>
          <p:cNvSpPr txBox="1">
            <a:spLocks noChangeArrowheads="1"/>
          </p:cNvSpPr>
          <p:nvPr/>
        </p:nvSpPr>
        <p:spPr bwMode="auto">
          <a:xfrm>
            <a:off x="179512" y="1572663"/>
            <a:ext cx="8784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buFontTx/>
              <a:buChar char="•"/>
            </a:pPr>
            <a:r>
              <a:rPr lang="el-GR">
                <a:solidFill>
                  <a:schemeClr val="accent2"/>
                </a:solidFill>
              </a:rPr>
              <a:t> 1 οικογένεια </a:t>
            </a:r>
            <a:r>
              <a:rPr lang="el-GR">
                <a:solidFill>
                  <a:srgbClr val="800000"/>
                </a:solidFill>
              </a:rPr>
              <a:t>Ουρόδηλων</a:t>
            </a:r>
            <a:r>
              <a:rPr lang="el-GR">
                <a:solidFill>
                  <a:schemeClr val="accent2"/>
                </a:solidFill>
              </a:rPr>
              <a:t>, ήτοι η Οικ. </a:t>
            </a:r>
            <a:r>
              <a:rPr lang="en-US">
                <a:solidFill>
                  <a:srgbClr val="00B050"/>
                </a:solidFill>
              </a:rPr>
              <a:t>Salamandridae</a:t>
            </a:r>
            <a:r>
              <a:rPr lang="el-GR">
                <a:solidFill>
                  <a:srgbClr val="00B050"/>
                </a:solidFill>
              </a:rPr>
              <a:t> </a:t>
            </a:r>
            <a:r>
              <a:rPr lang="el-GR">
                <a:solidFill>
                  <a:schemeClr val="accent2"/>
                </a:solidFill>
              </a:rPr>
              <a:t>με  </a:t>
            </a:r>
            <a:r>
              <a:rPr lang="en-US">
                <a:solidFill>
                  <a:srgbClr val="FF0000"/>
                </a:solidFill>
              </a:rPr>
              <a:t>8</a:t>
            </a:r>
            <a:r>
              <a:rPr lang="el-GR">
                <a:solidFill>
                  <a:schemeClr val="accent2"/>
                </a:solidFill>
              </a:rPr>
              <a:t> είδη.</a:t>
            </a:r>
            <a:endParaRPr lang="en-GB">
              <a:solidFill>
                <a:schemeClr val="accent2"/>
              </a:solidFill>
            </a:endParaRPr>
          </a:p>
        </p:txBody>
      </p:sp>
      <p:sp>
        <p:nvSpPr>
          <p:cNvPr id="10" name="Text Box 5"/>
          <p:cNvSpPr txBox="1">
            <a:spLocks noChangeArrowheads="1"/>
          </p:cNvSpPr>
          <p:nvPr/>
        </p:nvSpPr>
        <p:spPr bwMode="auto">
          <a:xfrm>
            <a:off x="179512" y="1948351"/>
            <a:ext cx="87849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buFontTx/>
              <a:buChar char="•"/>
            </a:pPr>
            <a:r>
              <a:rPr lang="el-GR" dirty="0">
                <a:solidFill>
                  <a:schemeClr val="accent2"/>
                </a:solidFill>
              </a:rPr>
              <a:t> </a:t>
            </a:r>
            <a:r>
              <a:rPr lang="en-US" dirty="0">
                <a:solidFill>
                  <a:schemeClr val="accent2"/>
                </a:solidFill>
              </a:rPr>
              <a:t>5 </a:t>
            </a:r>
            <a:r>
              <a:rPr lang="el-GR" dirty="0">
                <a:solidFill>
                  <a:schemeClr val="accent2"/>
                </a:solidFill>
              </a:rPr>
              <a:t>οικογένειες </a:t>
            </a:r>
            <a:r>
              <a:rPr lang="el-GR" dirty="0" err="1">
                <a:solidFill>
                  <a:srgbClr val="800000"/>
                </a:solidFill>
              </a:rPr>
              <a:t>Άνουρων</a:t>
            </a:r>
            <a:r>
              <a:rPr lang="el-GR" dirty="0">
                <a:solidFill>
                  <a:srgbClr val="800000"/>
                </a:solidFill>
              </a:rPr>
              <a:t> </a:t>
            </a:r>
            <a:r>
              <a:rPr lang="el-GR" dirty="0">
                <a:solidFill>
                  <a:schemeClr val="accent2"/>
                </a:solidFill>
              </a:rPr>
              <a:t>με πολυπληθέστερη την Οικ. </a:t>
            </a:r>
            <a:r>
              <a:rPr lang="en-US" dirty="0">
                <a:solidFill>
                  <a:srgbClr val="00B050"/>
                </a:solidFill>
              </a:rPr>
              <a:t>Ranidae</a:t>
            </a:r>
            <a:r>
              <a:rPr lang="el-GR" dirty="0">
                <a:solidFill>
                  <a:srgbClr val="00B050"/>
                </a:solidFill>
              </a:rPr>
              <a:t> </a:t>
            </a:r>
            <a:r>
              <a:rPr lang="el-GR" dirty="0">
                <a:solidFill>
                  <a:schemeClr val="accent2"/>
                </a:solidFill>
              </a:rPr>
              <a:t>(</a:t>
            </a:r>
            <a:r>
              <a:rPr lang="el-GR" dirty="0">
                <a:solidFill>
                  <a:srgbClr val="FF0000"/>
                </a:solidFill>
              </a:rPr>
              <a:t>9</a:t>
            </a:r>
            <a:r>
              <a:rPr lang="el-GR" dirty="0">
                <a:solidFill>
                  <a:schemeClr val="accent2"/>
                </a:solidFill>
              </a:rPr>
              <a:t> είδη συν </a:t>
            </a:r>
            <a:r>
              <a:rPr lang="el-GR" dirty="0">
                <a:solidFill>
                  <a:srgbClr val="FF0000"/>
                </a:solidFill>
              </a:rPr>
              <a:t>1</a:t>
            </a:r>
            <a:r>
              <a:rPr lang="el-GR" dirty="0">
                <a:solidFill>
                  <a:schemeClr val="accent2"/>
                </a:solidFill>
              </a:rPr>
              <a:t> ξενικό), ακολουθούμενη από την Οικ. </a:t>
            </a:r>
            <a:r>
              <a:rPr lang="en-US" dirty="0" err="1">
                <a:solidFill>
                  <a:srgbClr val="00B050"/>
                </a:solidFill>
              </a:rPr>
              <a:t>Bufonidae</a:t>
            </a:r>
            <a:r>
              <a:rPr lang="en-US" dirty="0">
                <a:solidFill>
                  <a:srgbClr val="00B050"/>
                </a:solidFill>
              </a:rPr>
              <a:t> </a:t>
            </a:r>
            <a:r>
              <a:rPr lang="el-GR" dirty="0">
                <a:solidFill>
                  <a:schemeClr val="accent2"/>
                </a:solidFill>
              </a:rPr>
              <a:t>με </a:t>
            </a:r>
            <a:r>
              <a:rPr lang="el-GR" dirty="0">
                <a:solidFill>
                  <a:srgbClr val="FF0000"/>
                </a:solidFill>
              </a:rPr>
              <a:t>2</a:t>
            </a:r>
            <a:r>
              <a:rPr lang="el-GR" dirty="0">
                <a:solidFill>
                  <a:schemeClr val="accent2"/>
                </a:solidFill>
              </a:rPr>
              <a:t> είδη, την Οικ. </a:t>
            </a:r>
            <a:r>
              <a:rPr lang="en-US" dirty="0" err="1">
                <a:solidFill>
                  <a:srgbClr val="00B050"/>
                </a:solidFill>
              </a:rPr>
              <a:t>Bombinatoridae</a:t>
            </a:r>
            <a:r>
              <a:rPr lang="en-US" dirty="0">
                <a:solidFill>
                  <a:srgbClr val="00B050"/>
                </a:solidFill>
              </a:rPr>
              <a:t> </a:t>
            </a:r>
            <a:r>
              <a:rPr lang="el-GR" dirty="0">
                <a:solidFill>
                  <a:schemeClr val="accent2"/>
                </a:solidFill>
              </a:rPr>
              <a:t>με </a:t>
            </a:r>
            <a:r>
              <a:rPr lang="el-GR" dirty="0">
                <a:solidFill>
                  <a:srgbClr val="FF0000"/>
                </a:solidFill>
              </a:rPr>
              <a:t>2</a:t>
            </a:r>
            <a:r>
              <a:rPr lang="el-GR" dirty="0">
                <a:solidFill>
                  <a:schemeClr val="accent2"/>
                </a:solidFill>
              </a:rPr>
              <a:t> είδη, την Οικ. </a:t>
            </a:r>
            <a:r>
              <a:rPr lang="en-US" dirty="0" err="1">
                <a:solidFill>
                  <a:srgbClr val="00B050"/>
                </a:solidFill>
              </a:rPr>
              <a:t>Hylidae</a:t>
            </a:r>
            <a:r>
              <a:rPr lang="en-US" dirty="0">
                <a:solidFill>
                  <a:srgbClr val="00B050"/>
                </a:solidFill>
              </a:rPr>
              <a:t> </a:t>
            </a:r>
            <a:r>
              <a:rPr lang="el-GR" dirty="0">
                <a:solidFill>
                  <a:schemeClr val="accent2"/>
                </a:solidFill>
              </a:rPr>
              <a:t>με </a:t>
            </a:r>
            <a:r>
              <a:rPr lang="en-US" dirty="0">
                <a:solidFill>
                  <a:srgbClr val="FF0000"/>
                </a:solidFill>
              </a:rPr>
              <a:t>2</a:t>
            </a:r>
            <a:r>
              <a:rPr lang="el-GR" dirty="0">
                <a:solidFill>
                  <a:schemeClr val="accent2"/>
                </a:solidFill>
              </a:rPr>
              <a:t> είδη και την Οικ. </a:t>
            </a:r>
            <a:r>
              <a:rPr lang="en-US" dirty="0" err="1">
                <a:solidFill>
                  <a:srgbClr val="00B050"/>
                </a:solidFill>
              </a:rPr>
              <a:t>Pelobatidae</a:t>
            </a:r>
            <a:r>
              <a:rPr lang="el-GR" dirty="0">
                <a:solidFill>
                  <a:srgbClr val="00B050"/>
                </a:solidFill>
              </a:rPr>
              <a:t> </a:t>
            </a:r>
            <a:r>
              <a:rPr lang="el-GR" dirty="0">
                <a:solidFill>
                  <a:schemeClr val="accent2"/>
                </a:solidFill>
              </a:rPr>
              <a:t>με </a:t>
            </a:r>
            <a:r>
              <a:rPr lang="el-GR" dirty="0">
                <a:solidFill>
                  <a:srgbClr val="FF0000"/>
                </a:solidFill>
              </a:rPr>
              <a:t>2</a:t>
            </a:r>
            <a:r>
              <a:rPr lang="el-GR" dirty="0">
                <a:solidFill>
                  <a:schemeClr val="accent2"/>
                </a:solidFill>
              </a:rPr>
              <a:t> είδη.</a:t>
            </a:r>
            <a:endParaRPr lang="en-GB" dirty="0">
              <a:solidFill>
                <a:schemeClr val="accent2"/>
              </a:solidFill>
            </a:endParaRPr>
          </a:p>
        </p:txBody>
      </p:sp>
    </p:spTree>
    <p:extLst>
      <p:ext uri="{BB962C8B-B14F-4D97-AF65-F5344CB8AC3E}">
        <p14:creationId xmlns:p14="http://schemas.microsoft.com/office/powerpoint/2010/main" val="2755242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773"/>
                                        </p:tgtEl>
                                        <p:attrNameLst>
                                          <p:attrName>style.visibility</p:attrName>
                                        </p:attrNameLst>
                                      </p:cBhvr>
                                      <p:to>
                                        <p:strVal val="visible"/>
                                      </p:to>
                                    </p:set>
                                    <p:animEffect transition="in" filter="fade">
                                      <p:cBhvr>
                                        <p:cTn id="7" dur="1000"/>
                                        <p:tgtEl>
                                          <p:spTgt spid="1607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0774"/>
                                        </p:tgtEl>
                                        <p:attrNameLst>
                                          <p:attrName>style.visibility</p:attrName>
                                        </p:attrNameLst>
                                      </p:cBhvr>
                                      <p:to>
                                        <p:strVal val="visible"/>
                                      </p:to>
                                    </p:set>
                                    <p:animEffect transition="in" filter="fade">
                                      <p:cBhvr>
                                        <p:cTn id="22" dur="1000"/>
                                        <p:tgtEl>
                                          <p:spTgt spid="1607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0777"/>
                                        </p:tgtEl>
                                        <p:attrNameLst>
                                          <p:attrName>style.visibility</p:attrName>
                                        </p:attrNameLst>
                                      </p:cBhvr>
                                      <p:to>
                                        <p:strVal val="visible"/>
                                      </p:to>
                                    </p:set>
                                    <p:animEffect transition="in" filter="fade">
                                      <p:cBhvr>
                                        <p:cTn id="27" dur="1000"/>
                                        <p:tgtEl>
                                          <p:spTgt spid="1607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0772"/>
                                        </p:tgtEl>
                                        <p:attrNameLst>
                                          <p:attrName>style.visibility</p:attrName>
                                        </p:attrNameLst>
                                      </p:cBhvr>
                                      <p:to>
                                        <p:strVal val="visible"/>
                                      </p:to>
                                    </p:set>
                                    <p:animEffect transition="in" filter="fade">
                                      <p:cBhvr>
                                        <p:cTn id="32" dur="1000"/>
                                        <p:tgtEl>
                                          <p:spTgt spid="16077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0776"/>
                                        </p:tgtEl>
                                        <p:attrNameLst>
                                          <p:attrName>style.visibility</p:attrName>
                                        </p:attrNameLst>
                                      </p:cBhvr>
                                      <p:to>
                                        <p:strVal val="visible"/>
                                      </p:to>
                                    </p:set>
                                    <p:animEffect transition="in" filter="fade">
                                      <p:cBhvr>
                                        <p:cTn id="35" dur="1000"/>
                                        <p:tgtEl>
                                          <p:spTgt spid="160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p:bldP spid="160773" grpId="0"/>
      <p:bldP spid="160774" grpId="0"/>
      <p:bldOleChart spid="160776" grpId="0"/>
      <p:bldP spid="160777"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1.Πανεπιστήμιο\Διδασκαλία\1.Προπτυχιακά\2.Πανίδα της Ελλάδος\source files\Λισσαμφίβια\Salamandr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742" y="1155968"/>
            <a:ext cx="4596073" cy="57020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Τάξη Ουρόδηλα</a:t>
            </a:r>
            <a:endParaRPr lang="el-GR"/>
          </a:p>
        </p:txBody>
      </p:sp>
      <p:pic>
        <p:nvPicPr>
          <p:cNvPr id="2050" name="Picture 2" descr="F:\1.Πανεπιστήμιο\Διδασκαλία\1.Προπτυχιακά\2.Πανίδα της Ελλάδος\source files\Λισσαμφίβια\Παγκόσμια εξάπλωση Salamandrida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557" y="2581732"/>
            <a:ext cx="5280444" cy="285050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38397" y="1485945"/>
            <a:ext cx="3923928" cy="1246495"/>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Οικ. </a:t>
            </a:r>
            <a:r>
              <a:rPr lang="en-US" sz="2500" b="1">
                <a:solidFill>
                  <a:srgbClr val="C00000"/>
                </a:solidFill>
              </a:rPr>
              <a:t>Salamandridae</a:t>
            </a:r>
            <a:endParaRPr lang="el-GR" sz="2500" b="1">
              <a:solidFill>
                <a:srgbClr val="C00000"/>
              </a:solidFill>
            </a:endParaRPr>
          </a:p>
          <a:p>
            <a:pPr algn="ctr" fontAlgn="base">
              <a:spcBef>
                <a:spcPct val="0"/>
              </a:spcBef>
              <a:spcAft>
                <a:spcPct val="0"/>
              </a:spcAft>
            </a:pPr>
            <a:r>
              <a:rPr lang="en-US" sz="2500" b="1">
                <a:solidFill>
                  <a:srgbClr val="C00000"/>
                </a:solidFill>
              </a:rPr>
              <a:t>(</a:t>
            </a:r>
            <a:r>
              <a:rPr lang="el-GR" sz="2500" b="1">
                <a:solidFill>
                  <a:srgbClr val="C00000"/>
                </a:solidFill>
              </a:rPr>
              <a:t>Σαλαμάνδρες, Τρίτωνες)</a:t>
            </a:r>
          </a:p>
        </p:txBody>
      </p:sp>
      <p:sp>
        <p:nvSpPr>
          <p:cNvPr id="7" name="Text Box 4"/>
          <p:cNvSpPr txBox="1">
            <a:spLocks noChangeArrowheads="1"/>
          </p:cNvSpPr>
          <p:nvPr/>
        </p:nvSpPr>
        <p:spPr bwMode="auto">
          <a:xfrm>
            <a:off x="147023" y="2852936"/>
            <a:ext cx="37165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Μέγεθος 7-35 εκατοστά.</a:t>
            </a:r>
            <a:endParaRPr lang="en-GB" sz="2000" b="1">
              <a:solidFill>
                <a:schemeClr val="accent2"/>
              </a:solidFill>
            </a:endParaRPr>
          </a:p>
        </p:txBody>
      </p:sp>
      <p:sp>
        <p:nvSpPr>
          <p:cNvPr id="8" name="Text Box 4"/>
          <p:cNvSpPr txBox="1">
            <a:spLocks noChangeArrowheads="1"/>
          </p:cNvSpPr>
          <p:nvPr/>
        </p:nvSpPr>
        <p:spPr bwMode="auto">
          <a:xfrm>
            <a:off x="135386" y="3242302"/>
            <a:ext cx="3716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FF0000"/>
                </a:solidFill>
              </a:rPr>
              <a:t>15</a:t>
            </a:r>
            <a:r>
              <a:rPr lang="el-GR" sz="2000" b="1">
                <a:solidFill>
                  <a:srgbClr val="800000"/>
                </a:solidFill>
              </a:rPr>
              <a:t> </a:t>
            </a:r>
            <a:r>
              <a:rPr lang="el-GR" sz="2000" b="1">
                <a:solidFill>
                  <a:schemeClr val="accent2"/>
                </a:solidFill>
              </a:rPr>
              <a:t>γένη – </a:t>
            </a:r>
            <a:r>
              <a:rPr lang="el-GR" sz="2000" b="1">
                <a:solidFill>
                  <a:srgbClr val="FF0000"/>
                </a:solidFill>
              </a:rPr>
              <a:t>59</a:t>
            </a:r>
            <a:r>
              <a:rPr lang="el-GR" sz="2000" b="1">
                <a:solidFill>
                  <a:schemeClr val="accent2"/>
                </a:solidFill>
              </a:rPr>
              <a:t> είδη παγκοσμίως (στοιχεία 2003).</a:t>
            </a:r>
            <a:endParaRPr lang="en-GB" sz="2000" b="1">
              <a:solidFill>
                <a:schemeClr val="accent2"/>
              </a:solidFill>
            </a:endParaRPr>
          </a:p>
        </p:txBody>
      </p:sp>
      <p:sp>
        <p:nvSpPr>
          <p:cNvPr id="9" name="Text Box 4"/>
          <p:cNvSpPr txBox="1">
            <a:spLocks noChangeArrowheads="1"/>
          </p:cNvSpPr>
          <p:nvPr/>
        </p:nvSpPr>
        <p:spPr bwMode="auto">
          <a:xfrm>
            <a:off x="135386" y="3939444"/>
            <a:ext cx="3716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800000"/>
                </a:solidFill>
              </a:rPr>
              <a:t>Κατανομή</a:t>
            </a:r>
            <a:r>
              <a:rPr lang="el-GR" sz="2000" b="1">
                <a:solidFill>
                  <a:schemeClr val="accent2"/>
                </a:solidFill>
              </a:rPr>
              <a:t>: ασυνεχής στο Β. Ημισφαίριο.</a:t>
            </a:r>
            <a:endParaRPr lang="en-GB" sz="2000" b="1">
              <a:solidFill>
                <a:schemeClr val="accent2"/>
              </a:solidFill>
            </a:endParaRPr>
          </a:p>
        </p:txBody>
      </p:sp>
      <p:sp>
        <p:nvSpPr>
          <p:cNvPr id="10" name="Text Box 4"/>
          <p:cNvSpPr txBox="1">
            <a:spLocks noChangeArrowheads="1"/>
          </p:cNvSpPr>
          <p:nvPr/>
        </p:nvSpPr>
        <p:spPr bwMode="auto">
          <a:xfrm>
            <a:off x="135386" y="4636586"/>
            <a:ext cx="371653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800000"/>
                </a:solidFill>
              </a:rPr>
              <a:t>Ενδιαίτημα</a:t>
            </a:r>
            <a:r>
              <a:rPr lang="el-GR" sz="2000" b="1">
                <a:solidFill>
                  <a:schemeClr val="accent2"/>
                </a:solidFill>
              </a:rPr>
              <a:t>: υγρές θέσεις κοντά σε υδατοσυλλογές και ρυάκια, όπου λαμβάνει χώρα η αναπαραγωγή.</a:t>
            </a:r>
            <a:endParaRPr lang="en-GB" sz="2000" b="1">
              <a:solidFill>
                <a:schemeClr val="accent2"/>
              </a:solidFill>
            </a:endParaRPr>
          </a:p>
        </p:txBody>
      </p:sp>
      <p:sp>
        <p:nvSpPr>
          <p:cNvPr id="11" name="Text Box 4"/>
          <p:cNvSpPr txBox="1">
            <a:spLocks noChangeArrowheads="1"/>
          </p:cNvSpPr>
          <p:nvPr/>
        </p:nvSpPr>
        <p:spPr bwMode="auto">
          <a:xfrm>
            <a:off x="135386" y="5949280"/>
            <a:ext cx="3716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n-US" sz="2000" b="1">
                <a:solidFill>
                  <a:srgbClr val="FF0000"/>
                </a:solidFill>
              </a:rPr>
              <a:t>5</a:t>
            </a:r>
            <a:r>
              <a:rPr lang="el-GR" sz="2000" b="1">
                <a:solidFill>
                  <a:schemeClr val="accent2"/>
                </a:solidFill>
              </a:rPr>
              <a:t> γένη και </a:t>
            </a:r>
            <a:r>
              <a:rPr lang="el-GR" sz="2000" b="1">
                <a:solidFill>
                  <a:srgbClr val="FF0000"/>
                </a:solidFill>
              </a:rPr>
              <a:t>8</a:t>
            </a:r>
            <a:r>
              <a:rPr lang="el-GR" sz="2000" b="1">
                <a:solidFill>
                  <a:schemeClr val="accent2"/>
                </a:solidFill>
              </a:rPr>
              <a:t> είδη στην Ελλάδα.</a:t>
            </a:r>
            <a:endParaRPr lang="en-GB" sz="2000" b="1">
              <a:solidFill>
                <a:schemeClr val="accent2"/>
              </a:solidFill>
            </a:endParaRPr>
          </a:p>
        </p:txBody>
      </p:sp>
    </p:spTree>
    <p:extLst>
      <p:ext uri="{BB962C8B-B14F-4D97-AF65-F5344CB8AC3E}">
        <p14:creationId xmlns:p14="http://schemas.microsoft.com/office/powerpoint/2010/main" val="417071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500"/>
                                        <p:tgtEl>
                                          <p:spTgt spid="20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xit" presetSubtype="0" fill="hold" nodeType="withEffect">
                                  <p:stCondLst>
                                    <p:cond delay="0"/>
                                  </p:stCondLst>
                                  <p:childTnLst>
                                    <p:animEffect transition="out" filter="fade">
                                      <p:cBhvr>
                                        <p:cTn id="27" dur="500"/>
                                        <p:tgtEl>
                                          <p:spTgt spid="2051"/>
                                        </p:tgtEl>
                                      </p:cBhvr>
                                    </p:animEffect>
                                    <p:set>
                                      <p:cBhvr>
                                        <p:cTn id="28" dur="1" fill="hold">
                                          <p:stCondLst>
                                            <p:cond delay="499"/>
                                          </p:stCondLst>
                                        </p:cTn>
                                        <p:tgtEl>
                                          <p:spTgt spid="2051"/>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87055" y="476250"/>
            <a:ext cx="8169890"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a:solidFill>
                  <a:srgbClr val="800000"/>
                </a:solidFill>
              </a:rPr>
              <a:t>Salamandridae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147023" y="1124744"/>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Τα περισσότερα είδη έχουν μακρύ, ευέλικτο, λεπτό σώμα και μακριά ουρά.</a:t>
            </a:r>
            <a:endParaRPr lang="en-GB" b="1">
              <a:solidFill>
                <a:schemeClr val="accent2"/>
              </a:solidFill>
            </a:endParaRPr>
          </a:p>
        </p:txBody>
      </p:sp>
      <p:sp>
        <p:nvSpPr>
          <p:cNvPr id="7" name="Text Box 4"/>
          <p:cNvSpPr txBox="1">
            <a:spLocks noChangeArrowheads="1"/>
          </p:cNvSpPr>
          <p:nvPr/>
        </p:nvSpPr>
        <p:spPr bwMode="auto">
          <a:xfrm>
            <a:off x="135386" y="2120370"/>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Πολλά είδη αναπτύσσουν ραχιαία και ουραία πτερύγια όταν εισέρχονται στο νερό. </a:t>
            </a:r>
            <a:endParaRPr lang="en-GB" b="1">
              <a:solidFill>
                <a:schemeClr val="accent2"/>
              </a:solidFill>
            </a:endParaRPr>
          </a:p>
        </p:txBody>
      </p:sp>
      <p:sp>
        <p:nvSpPr>
          <p:cNvPr id="8" name="Text Box 4"/>
          <p:cNvSpPr txBox="1">
            <a:spLocks noChangeArrowheads="1"/>
          </p:cNvSpPr>
          <p:nvPr/>
        </p:nvSpPr>
        <p:spPr bwMode="auto">
          <a:xfrm>
            <a:off x="135386" y="3115996"/>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Το δέρμα είναι συνήθως τραχύ, εκτός από την περίοδο παραμονής στο νερό, οπότε και γίνεται λείο λεπτό και γλιστερό.</a:t>
            </a:r>
            <a:endParaRPr lang="en-GB" b="1">
              <a:solidFill>
                <a:schemeClr val="accent2"/>
              </a:solidFill>
            </a:endParaRPr>
          </a:p>
        </p:txBody>
      </p:sp>
      <p:sp>
        <p:nvSpPr>
          <p:cNvPr id="9" name="Text Box 4"/>
          <p:cNvSpPr txBox="1">
            <a:spLocks noChangeArrowheads="1"/>
          </p:cNvSpPr>
          <p:nvPr/>
        </p:nvSpPr>
        <p:spPr bwMode="auto">
          <a:xfrm>
            <a:off x="135386" y="4388621"/>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Κατά τη διαβίωση στο νερό  αποβάλλουν το δέρμα τους συχνά και οι τρίτωνες συχνά εντοπίζονται να το τρώνε.</a:t>
            </a:r>
            <a:endParaRPr lang="en-GB" b="1">
              <a:solidFill>
                <a:schemeClr val="accent2"/>
              </a:solidFill>
            </a:endParaRPr>
          </a:p>
        </p:txBody>
      </p:sp>
      <p:sp>
        <p:nvSpPr>
          <p:cNvPr id="10" name="Text Box 4"/>
          <p:cNvSpPr txBox="1">
            <a:spLocks noChangeArrowheads="1"/>
          </p:cNvSpPr>
          <p:nvPr/>
        </p:nvSpPr>
        <p:spPr bwMode="auto">
          <a:xfrm>
            <a:off x="135386" y="5661248"/>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Πολλά είδη φέρουν αδένες, όπως  τους παρώτιους. Όλα έχουν τοξικές και αηδιαστικές εκκρίσεις.</a:t>
            </a:r>
            <a:endParaRPr lang="en-GB" b="1">
              <a:solidFill>
                <a:schemeClr val="accent2"/>
              </a:solidFill>
            </a:endParaRPr>
          </a:p>
        </p:txBody>
      </p:sp>
      <p:pic>
        <p:nvPicPr>
          <p:cNvPr id="11" name="Picture 3" descr="F:\1.Πανεπιστήμιο\Διδασκαλία\1.Προπτυχιακά\2.Πανίδα της Ελλάδος\source files\Λισσαμφίβια\Salamandr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742" y="1155968"/>
            <a:ext cx="4596073" cy="57020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3" name="Ευθύγραμμο βέλος σύνδεσης 12"/>
          <p:cNvCxnSpPr/>
          <p:nvPr/>
        </p:nvCxnSpPr>
        <p:spPr bwMode="auto">
          <a:xfrm flipV="1">
            <a:off x="4280587" y="3139306"/>
            <a:ext cx="1152128" cy="288000"/>
          </a:xfrm>
          <a:prstGeom prst="straightConnector1">
            <a:avLst/>
          </a:prstGeom>
          <a:solidFill>
            <a:schemeClr val="accent1"/>
          </a:solidFill>
          <a:ln w="571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2955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47023" y="1124744"/>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Πολλά είδη επιδεικνύουν έντονα χρώματα και λαμβάνουν αμυντικές στάσεις σώματος</a:t>
            </a:r>
            <a:r>
              <a:rPr lang="en-US" b="1">
                <a:solidFill>
                  <a:schemeClr val="accent2"/>
                </a:solidFill>
              </a:rPr>
              <a:t> (</a:t>
            </a:r>
            <a:r>
              <a:rPr lang="en-US" b="1" err="1">
                <a:solidFill>
                  <a:schemeClr val="accent2"/>
                </a:solidFill>
              </a:rPr>
              <a:t>unken</a:t>
            </a:r>
            <a:r>
              <a:rPr lang="en-US" b="1">
                <a:solidFill>
                  <a:schemeClr val="accent2"/>
                </a:solidFill>
              </a:rPr>
              <a:t> reflex).</a:t>
            </a:r>
            <a:endParaRPr lang="en-GB" b="1">
              <a:solidFill>
                <a:schemeClr val="accent2"/>
              </a:solidFill>
            </a:endParaRPr>
          </a:p>
        </p:txBody>
      </p:sp>
      <p:sp>
        <p:nvSpPr>
          <p:cNvPr id="7" name="Text Box 4"/>
          <p:cNvSpPr txBox="1">
            <a:spLocks noChangeArrowheads="1"/>
          </p:cNvSpPr>
          <p:nvPr/>
        </p:nvSpPr>
        <p:spPr bwMode="auto">
          <a:xfrm>
            <a:off x="135386" y="2195572"/>
            <a:ext cx="3716534" cy="2308324"/>
          </a:xfrm>
          <a:prstGeom prst="rect">
            <a:avLst/>
          </a:prstGeom>
          <a:noFill/>
          <a:ln>
            <a:noFill/>
          </a:ln>
          <a:effectLst/>
        </p:spPr>
        <p:txBody>
          <a:bodyPr wrap="square">
            <a:spAutoFit/>
          </a:bodyPr>
          <a:lstStyle/>
          <a:p>
            <a:pPr algn="just" fontAlgn="base">
              <a:spcBef>
                <a:spcPct val="0"/>
              </a:spcBef>
              <a:spcAft>
                <a:spcPct val="0"/>
              </a:spcAft>
              <a:buFontTx/>
              <a:buChar char="•"/>
            </a:pPr>
            <a:r>
              <a:rPr lang="el-GR" b="1">
                <a:solidFill>
                  <a:srgbClr val="002060"/>
                </a:solidFill>
              </a:rPr>
              <a:t> </a:t>
            </a:r>
            <a:r>
              <a:rPr lang="el-GR" b="1">
                <a:solidFill>
                  <a:schemeClr val="accent2"/>
                </a:solidFill>
              </a:rPr>
              <a:t>Ο διαχωρισμός σε σαλαμάνδρες ή τρίτωνες δεν είναι απλός. Καταλήγουμε να ονομάζουμε τρίτωνες τα είδη που περνούν μεγάλες περιόδους ετησίως στο νερό και προσαρμόζονται προσωρινά στη χερσόβια ζωή.</a:t>
            </a:r>
            <a:endParaRPr lang="en-GB" b="1">
              <a:solidFill>
                <a:schemeClr val="accent2"/>
              </a:solidFill>
            </a:endParaRPr>
          </a:p>
        </p:txBody>
      </p:sp>
      <p:sp>
        <p:nvSpPr>
          <p:cNvPr id="8" name="Text Box 4"/>
          <p:cNvSpPr txBox="1">
            <a:spLocks noChangeArrowheads="1"/>
          </p:cNvSpPr>
          <p:nvPr/>
        </p:nvSpPr>
        <p:spPr bwMode="auto">
          <a:xfrm>
            <a:off x="147023" y="4374395"/>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Ιδιαίτερο χαρακτηριστικό της αναπαραγωγής είναι η εσωτερική γονιμοποίηση με τα </a:t>
            </a:r>
            <a:r>
              <a:rPr lang="el-GR" b="1">
                <a:solidFill>
                  <a:srgbClr val="800000"/>
                </a:solidFill>
              </a:rPr>
              <a:t>σπερματοφόρα</a:t>
            </a:r>
            <a:r>
              <a:rPr lang="el-GR" b="1">
                <a:solidFill>
                  <a:schemeClr val="accent2"/>
                </a:solidFill>
              </a:rPr>
              <a:t>.</a:t>
            </a:r>
            <a:endParaRPr lang="en-GB" b="1">
              <a:solidFill>
                <a:schemeClr val="accent2"/>
              </a:solidFill>
            </a:endParaRPr>
          </a:p>
        </p:txBody>
      </p:sp>
      <p:sp>
        <p:nvSpPr>
          <p:cNvPr id="9" name="Text Box 4"/>
          <p:cNvSpPr txBox="1">
            <a:spLocks noChangeArrowheads="1"/>
          </p:cNvSpPr>
          <p:nvPr/>
        </p:nvSpPr>
        <p:spPr bwMode="auto">
          <a:xfrm>
            <a:off x="135386" y="5445224"/>
            <a:ext cx="37165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Ορισμένοι πληθυσμοί ορισμένων ειδών παρουσιάζουν </a:t>
            </a:r>
            <a:r>
              <a:rPr lang="el-GR" b="1" err="1">
                <a:solidFill>
                  <a:srgbClr val="800000"/>
                </a:solidFill>
              </a:rPr>
              <a:t>παιδομόρφωση</a:t>
            </a:r>
            <a:r>
              <a:rPr lang="el-GR" b="1">
                <a:solidFill>
                  <a:schemeClr val="accent2"/>
                </a:solidFill>
              </a:rPr>
              <a:t> και </a:t>
            </a:r>
            <a:r>
              <a:rPr lang="el-GR" b="1" err="1">
                <a:solidFill>
                  <a:schemeClr val="accent2"/>
                </a:solidFill>
              </a:rPr>
              <a:t>παρα</a:t>
            </a:r>
            <a:r>
              <a:rPr lang="el-GR" b="1">
                <a:solidFill>
                  <a:schemeClr val="accent2"/>
                </a:solidFill>
              </a:rPr>
              <a:t>-μένουν υδρόβιοι για όλη τους τη ζωή.</a:t>
            </a:r>
            <a:endParaRPr lang="en-GB" b="1">
              <a:solidFill>
                <a:schemeClr val="accent2"/>
              </a:solidFill>
            </a:endParaRPr>
          </a:p>
        </p:txBody>
      </p:sp>
      <p:pic>
        <p:nvPicPr>
          <p:cNvPr id="8195" name="Picture 3" descr="F:\1.Πανεπιστήμιο\Διδασκαλία\1.Προπτυχιακά\2.Πανίδα της Ελλάδος\source files\Λισσαμφίβια\Defensive posture of new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86409"/>
            <a:ext cx="4544387" cy="49044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F:\1.Πανεπιστήμιο\Διδασκαλία\1.Προπτυχιακά\2.Πανίδα της Ελλάδος\source files\Λισσαμφίβια\unken reflex Salamandridae.jpg"/>
          <p:cNvPicPr>
            <a:picLocks noChangeAspect="1" noChangeArrowheads="1"/>
          </p:cNvPicPr>
          <p:nvPr/>
        </p:nvPicPr>
        <p:blipFill rotWithShape="1">
          <a:blip r:embed="rId4">
            <a:extLst>
              <a:ext uri="{28A0092B-C50C-407E-A947-70E740481C1C}">
                <a14:useLocalDpi xmlns:a14="http://schemas.microsoft.com/office/drawing/2010/main" val="0"/>
              </a:ext>
            </a:extLst>
          </a:blip>
          <a:srcRect l="7444" r="7444"/>
          <a:stretch/>
        </p:blipFill>
        <p:spPr bwMode="auto">
          <a:xfrm>
            <a:off x="4211960" y="2249958"/>
            <a:ext cx="4544387" cy="35773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
          <p:cNvSpPr txBox="1">
            <a:spLocks noChangeArrowheads="1"/>
          </p:cNvSpPr>
          <p:nvPr/>
        </p:nvSpPr>
        <p:spPr bwMode="auto">
          <a:xfrm>
            <a:off x="487055" y="476250"/>
            <a:ext cx="8169890"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a:solidFill>
                  <a:srgbClr val="800000"/>
                </a:solidFill>
              </a:rPr>
              <a:t>Salamandridae – </a:t>
            </a:r>
            <a:r>
              <a:rPr lang="el-GR" sz="2800">
                <a:solidFill>
                  <a:srgbClr val="800000"/>
                </a:solidFill>
              </a:rPr>
              <a:t>Γενικά χαρακτηριστικά</a:t>
            </a:r>
            <a:endParaRPr lang="el-GR"/>
          </a:p>
        </p:txBody>
      </p:sp>
    </p:spTree>
    <p:extLst>
      <p:ext uri="{BB962C8B-B14F-4D97-AF65-F5344CB8AC3E}">
        <p14:creationId xmlns:p14="http://schemas.microsoft.com/office/powerpoint/2010/main" val="71238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195"/>
                                        </p:tgtEl>
                                        <p:attrNameLst>
                                          <p:attrName>style.visibility</p:attrName>
                                        </p:attrNameLst>
                                      </p:cBhvr>
                                      <p:to>
                                        <p:strVal val="visible"/>
                                      </p:to>
                                    </p:set>
                                    <p:animEffect transition="in" filter="fade">
                                      <p:cBhvr>
                                        <p:cTn id="10" dur="500"/>
                                        <p:tgtEl>
                                          <p:spTgt spid="81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195"/>
                                        </p:tgtEl>
                                      </p:cBhvr>
                                    </p:animEffect>
                                    <p:set>
                                      <p:cBhvr>
                                        <p:cTn id="15" dur="1" fill="hold">
                                          <p:stCondLst>
                                            <p:cond delay="499"/>
                                          </p:stCondLst>
                                        </p:cTn>
                                        <p:tgtEl>
                                          <p:spTgt spid="819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fade">
                                      <p:cBhvr>
                                        <p:cTn id="18" dur="500"/>
                                        <p:tgtEl>
                                          <p:spTgt spid="819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276" y="1444714"/>
            <a:ext cx="8927211" cy="1015663"/>
          </a:xfrm>
          <a:prstGeom prst="rect">
            <a:avLst/>
          </a:prstGeom>
          <a:noFill/>
        </p:spPr>
        <p:txBody>
          <a:bodyPr wrap="square" rtlCol="0">
            <a:spAutoFit/>
          </a:bodyPr>
          <a:lstStyle/>
          <a:p>
            <a:pPr marL="342900" indent="-342900" algn="just">
              <a:buFont typeface="Arial" panose="020B0604020202020204" pitchFamily="34" charset="0"/>
              <a:buChar char="•"/>
            </a:pPr>
            <a:r>
              <a:rPr lang="el-GR" sz="2000" b="1">
                <a:solidFill>
                  <a:schemeClr val="accent2"/>
                </a:solidFill>
                <a:latin typeface="Times New Roman" panose="02020603050405020304" pitchFamily="18" charset="0"/>
                <a:cs typeface="Times New Roman" panose="02020603050405020304" pitchFamily="18" charset="0"/>
              </a:rPr>
              <a:t>Παιδομόρφωση</a:t>
            </a:r>
            <a:r>
              <a:rPr lang="el-GR" sz="2000" b="1">
                <a:solidFill>
                  <a:srgbClr val="800000"/>
                </a:solidFill>
                <a:latin typeface="Times New Roman" panose="02020603050405020304" pitchFamily="18" charset="0"/>
                <a:cs typeface="Times New Roman" panose="02020603050405020304" pitchFamily="18" charset="0"/>
              </a:rPr>
              <a:t>: Μετατόπιση/Διατήρηση στην προγονική μορφή ενός </a:t>
            </a:r>
            <a:r>
              <a:rPr lang="en-US" sz="2000" b="1">
                <a:solidFill>
                  <a:srgbClr val="800000"/>
                </a:solidFill>
                <a:latin typeface="Times New Roman" panose="02020603050405020304" pitchFamily="18" charset="0"/>
                <a:cs typeface="Times New Roman" panose="02020603050405020304" pitchFamily="18" charset="0"/>
              </a:rPr>
              <a:t>taxon</a:t>
            </a:r>
            <a:r>
              <a:rPr lang="el-GR" sz="2000" b="1">
                <a:solidFill>
                  <a:srgbClr val="800000"/>
                </a:solidFill>
                <a:latin typeface="Times New Roman" panose="02020603050405020304" pitchFamily="18" charset="0"/>
                <a:cs typeface="Times New Roman" panose="02020603050405020304" pitchFamily="18" charset="0"/>
              </a:rPr>
              <a:t> χαρακτήρων της ενήλικης μορφής. </a:t>
            </a:r>
            <a:r>
              <a:rPr lang="el-GR" sz="2000" b="1">
                <a:solidFill>
                  <a:srgbClr val="00B050"/>
                </a:solidFill>
                <a:latin typeface="Times New Roman" panose="02020603050405020304" pitchFamily="18" charset="0"/>
                <a:cs typeface="Times New Roman" panose="02020603050405020304" pitchFamily="18" charset="0"/>
              </a:rPr>
              <a:t>Τρεις</a:t>
            </a:r>
            <a:r>
              <a:rPr lang="el-GR" sz="2000" b="1">
                <a:solidFill>
                  <a:srgbClr val="800000"/>
                </a:solidFill>
                <a:latin typeface="Times New Roman" panose="02020603050405020304" pitchFamily="18" charset="0"/>
                <a:cs typeface="Times New Roman" panose="02020603050405020304" pitchFamily="18" charset="0"/>
              </a:rPr>
              <a:t> πιθανές εξελικτικές – αναπτυξιακές διαδικασίες:</a:t>
            </a:r>
          </a:p>
        </p:txBody>
      </p:sp>
      <p:sp>
        <p:nvSpPr>
          <p:cNvPr id="6" name="TextBox 5"/>
          <p:cNvSpPr txBox="1"/>
          <p:nvPr/>
        </p:nvSpPr>
        <p:spPr>
          <a:xfrm>
            <a:off x="405700" y="2535674"/>
            <a:ext cx="8260089" cy="1015663"/>
          </a:xfrm>
          <a:prstGeom prst="rect">
            <a:avLst/>
          </a:prstGeom>
          <a:noFill/>
        </p:spPr>
        <p:txBody>
          <a:bodyPr wrap="square" rtlCol="0">
            <a:spAutoFit/>
          </a:bodyPr>
          <a:lstStyle/>
          <a:p>
            <a:pPr marL="342900" indent="-342900" algn="just">
              <a:buFont typeface="Arial" panose="020B0604020202020204" pitchFamily="34" charset="0"/>
              <a:buChar char="•"/>
            </a:pPr>
            <a:r>
              <a:rPr lang="el-GR" sz="2000" b="1">
                <a:solidFill>
                  <a:schemeClr val="accent2"/>
                </a:solidFill>
                <a:latin typeface="Times New Roman" panose="02020603050405020304" pitchFamily="18" charset="0"/>
                <a:cs typeface="Times New Roman" panose="02020603050405020304" pitchFamily="18" charset="0"/>
              </a:rPr>
              <a:t>Προγένεση</a:t>
            </a:r>
            <a:r>
              <a:rPr lang="el-GR" sz="2000" b="1">
                <a:solidFill>
                  <a:srgbClr val="800000"/>
                </a:solidFill>
                <a:latin typeface="Times New Roman" panose="02020603050405020304" pitchFamily="18" charset="0"/>
                <a:cs typeface="Times New Roman" panose="02020603050405020304" pitchFamily="18" charset="0"/>
              </a:rPr>
              <a:t>: Πρόωρη ωρίμανση γονάδων σε μορφή που βρίσκεται σε προνυμφικό ή νεαρό στάδιο ανάπτυξης και η οποία κατόπιν παύει να αναπτύσσεται, μη επιτυγχάνοντας ποτέ το στάδιο του ενηλίκου.</a:t>
            </a:r>
          </a:p>
        </p:txBody>
      </p:sp>
      <p:sp>
        <p:nvSpPr>
          <p:cNvPr id="7" name="TextBox 6"/>
          <p:cNvSpPr txBox="1"/>
          <p:nvPr/>
        </p:nvSpPr>
        <p:spPr>
          <a:xfrm>
            <a:off x="414586" y="3626634"/>
            <a:ext cx="8260089" cy="1015663"/>
          </a:xfrm>
          <a:prstGeom prst="rect">
            <a:avLst/>
          </a:prstGeom>
          <a:noFill/>
        </p:spPr>
        <p:txBody>
          <a:bodyPr wrap="square" rtlCol="0">
            <a:spAutoFit/>
          </a:bodyPr>
          <a:lstStyle/>
          <a:p>
            <a:pPr marL="342900" indent="-342900" algn="just">
              <a:buFont typeface="Arial" panose="020B0604020202020204" pitchFamily="34" charset="0"/>
              <a:buChar char="•"/>
            </a:pPr>
            <a:r>
              <a:rPr lang="el-GR" sz="2000" b="1" err="1">
                <a:solidFill>
                  <a:schemeClr val="accent2"/>
                </a:solidFill>
                <a:latin typeface="Times New Roman" panose="02020603050405020304" pitchFamily="18" charset="0"/>
                <a:cs typeface="Times New Roman" panose="02020603050405020304" pitchFamily="18" charset="0"/>
              </a:rPr>
              <a:t>Νεοτενία</a:t>
            </a:r>
            <a:r>
              <a:rPr lang="el-GR" sz="2000" b="1">
                <a:solidFill>
                  <a:srgbClr val="800000"/>
                </a:solidFill>
                <a:latin typeface="Times New Roman" panose="02020603050405020304" pitchFamily="18" charset="0"/>
                <a:cs typeface="Times New Roman" panose="02020603050405020304" pitchFamily="18" charset="0"/>
              </a:rPr>
              <a:t>: Ο ρυθμός ανάπτυξης του σώματος επιβραδύνεται, έτσι ώστε το ζώο δεν αποκτά ποτέ τη μορφή του ενήλικου σώματος όταν ωριμάσει αναπαραγωγικά.</a:t>
            </a:r>
          </a:p>
        </p:txBody>
      </p:sp>
      <p:sp>
        <p:nvSpPr>
          <p:cNvPr id="8" name="TextBox 7"/>
          <p:cNvSpPr txBox="1"/>
          <p:nvPr/>
        </p:nvSpPr>
        <p:spPr>
          <a:xfrm>
            <a:off x="416367" y="4717593"/>
            <a:ext cx="8260089" cy="1015663"/>
          </a:xfrm>
          <a:prstGeom prst="rect">
            <a:avLst/>
          </a:prstGeom>
          <a:noFill/>
        </p:spPr>
        <p:txBody>
          <a:bodyPr wrap="square" rtlCol="0">
            <a:spAutoFit/>
          </a:bodyPr>
          <a:lstStyle/>
          <a:p>
            <a:pPr marL="342900" indent="-342900" algn="just">
              <a:buFont typeface="Arial" panose="020B0604020202020204" pitchFamily="34" charset="0"/>
              <a:buChar char="•"/>
            </a:pPr>
            <a:r>
              <a:rPr lang="el-GR" sz="2000" b="1">
                <a:solidFill>
                  <a:schemeClr val="accent2"/>
                </a:solidFill>
                <a:latin typeface="Times New Roman" panose="02020603050405020304" pitchFamily="18" charset="0"/>
                <a:cs typeface="Times New Roman" panose="02020603050405020304" pitchFamily="18" charset="0"/>
              </a:rPr>
              <a:t>Μεταγενέστερη μετατόπιση</a:t>
            </a:r>
            <a:r>
              <a:rPr lang="el-GR" sz="2000" b="1">
                <a:solidFill>
                  <a:srgbClr val="800000"/>
                </a:solidFill>
                <a:latin typeface="Times New Roman" panose="02020603050405020304" pitchFamily="18" charset="0"/>
                <a:cs typeface="Times New Roman" panose="02020603050405020304" pitchFamily="18" charset="0"/>
              </a:rPr>
              <a:t>: Η έναρξη της αναπτυξιακής διαδικασίας επιβραδύνεται σε σχέση με την αναπαραγωγική ωρίμανση, έτσι ώστε να μην αποκτάται η ενήλικη μορφή με την αναπαραγωγική ωρίμανση.</a:t>
            </a:r>
          </a:p>
        </p:txBody>
      </p:sp>
      <p:sp>
        <p:nvSpPr>
          <p:cNvPr id="9" name="Text Box 2"/>
          <p:cNvSpPr txBox="1">
            <a:spLocks noChangeArrowheads="1"/>
          </p:cNvSpPr>
          <p:nvPr/>
        </p:nvSpPr>
        <p:spPr bwMode="auto">
          <a:xfrm>
            <a:off x="789555" y="74554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Παιδομόρφωση</a:t>
            </a:r>
            <a:endParaRPr lang="el-GR"/>
          </a:p>
        </p:txBody>
      </p:sp>
    </p:spTree>
    <p:extLst>
      <p:ext uri="{BB962C8B-B14F-4D97-AF65-F5344CB8AC3E}">
        <p14:creationId xmlns:p14="http://schemas.microsoft.com/office/powerpoint/2010/main" val="393435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Γεωλογικός Χρόνος</a:t>
            </a:r>
            <a:endParaRPr lang="el-GR" b="1">
              <a:solidFill>
                <a:srgbClr val="000000"/>
              </a:solidFill>
            </a:endParaRPr>
          </a:p>
        </p:txBody>
      </p:sp>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l="6897" t="10759" r="5512" b="12593"/>
          <a:stretch/>
        </p:blipFill>
        <p:spPr>
          <a:xfrm>
            <a:off x="714619" y="1196796"/>
            <a:ext cx="7858580" cy="5256540"/>
          </a:xfrm>
          <a:prstGeom prst="rect">
            <a:avLst/>
          </a:prstGeom>
        </p:spPr>
      </p:pic>
    </p:spTree>
    <p:extLst>
      <p:ext uri="{BB962C8B-B14F-4D97-AF65-F5344CB8AC3E}">
        <p14:creationId xmlns:p14="http://schemas.microsoft.com/office/powerpoint/2010/main" val="1235459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789555" y="74554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Παιδομόρφωση</a:t>
            </a:r>
            <a:endParaRPr lang="el-GR"/>
          </a:p>
        </p:txBody>
      </p:sp>
      <p:pic>
        <p:nvPicPr>
          <p:cNvPr id="9220" name="Picture 4" descr="http://www.bio.miami.edu/dana/pix/mudpup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772816"/>
            <a:ext cx="8690617"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86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561954" y="908720"/>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Lyciasalamandra</a:t>
            </a:r>
            <a:r>
              <a:rPr lang="el-GR" b="1">
                <a:solidFill>
                  <a:srgbClr val="C00000"/>
                </a:solidFill>
              </a:rPr>
              <a:t>:</a:t>
            </a:r>
            <a:r>
              <a:rPr lang="el-GR" b="1" i="1">
                <a:solidFill>
                  <a:srgbClr val="C00000"/>
                </a:solidFill>
              </a:rPr>
              <a:t> </a:t>
            </a:r>
            <a:r>
              <a:rPr lang="el-GR" b="1">
                <a:solidFill>
                  <a:schemeClr val="accent2"/>
                </a:solidFill>
              </a:rPr>
              <a:t>2 είδη</a:t>
            </a:r>
            <a:endParaRPr lang="en-US" b="1">
              <a:solidFill>
                <a:schemeClr val="accent2"/>
              </a:solidFill>
            </a:endParaRPr>
          </a:p>
        </p:txBody>
      </p:sp>
      <p:sp>
        <p:nvSpPr>
          <p:cNvPr id="4" name="Ορθογώνιο 3"/>
          <p:cNvSpPr/>
          <p:nvPr/>
        </p:nvSpPr>
        <p:spPr>
          <a:xfrm>
            <a:off x="97362" y="1340768"/>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a:t>
            </a:r>
            <a:r>
              <a:rPr lang="el-GR" b="1" i="1">
                <a:solidFill>
                  <a:srgbClr val="C00000"/>
                </a:solidFill>
              </a:rPr>
              <a:t>. </a:t>
            </a:r>
            <a:r>
              <a:rPr lang="en-US" b="1" i="1" err="1">
                <a:solidFill>
                  <a:srgbClr val="C00000"/>
                </a:solidFill>
              </a:rPr>
              <a:t>luschani</a:t>
            </a:r>
            <a:r>
              <a:rPr lang="en-US" b="1" i="1">
                <a:solidFill>
                  <a:srgbClr val="C00000"/>
                </a:solidFill>
              </a:rPr>
              <a:t> </a:t>
            </a:r>
            <a:r>
              <a:rPr lang="en-US" b="1">
                <a:solidFill>
                  <a:srgbClr val="C00000"/>
                </a:solidFill>
              </a:rPr>
              <a:t>–</a:t>
            </a:r>
            <a:r>
              <a:rPr lang="el-GR" b="1">
                <a:solidFill>
                  <a:srgbClr val="C00000"/>
                </a:solidFill>
              </a:rPr>
              <a:t> Νυφίτσα – </a:t>
            </a:r>
            <a:r>
              <a:rPr lang="en-US" b="1">
                <a:solidFill>
                  <a:srgbClr val="C00000"/>
                </a:solidFill>
              </a:rPr>
              <a:t>VU</a:t>
            </a:r>
          </a:p>
        </p:txBody>
      </p:sp>
      <p:sp>
        <p:nvSpPr>
          <p:cNvPr id="15" name="Ορθογώνιο 14"/>
          <p:cNvSpPr/>
          <p:nvPr/>
        </p:nvSpPr>
        <p:spPr>
          <a:xfrm>
            <a:off x="4356722" y="1340768"/>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 </a:t>
            </a:r>
            <a:r>
              <a:rPr lang="en-US" b="1" i="1" err="1">
                <a:solidFill>
                  <a:srgbClr val="C00000"/>
                </a:solidFill>
              </a:rPr>
              <a:t>helverseni</a:t>
            </a:r>
            <a:r>
              <a:rPr lang="en-US" b="1" i="1">
                <a:solidFill>
                  <a:srgbClr val="C00000"/>
                </a:solidFill>
              </a:rPr>
              <a:t> </a:t>
            </a:r>
            <a:r>
              <a:rPr lang="el-GR" b="1" i="1">
                <a:solidFill>
                  <a:srgbClr val="C00000"/>
                </a:solidFill>
              </a:rPr>
              <a:t>– </a:t>
            </a:r>
            <a:r>
              <a:rPr lang="el-GR" b="1" err="1">
                <a:solidFill>
                  <a:srgbClr val="C00000"/>
                </a:solidFill>
              </a:rPr>
              <a:t>Κουρκούταβλος</a:t>
            </a:r>
            <a:r>
              <a:rPr lang="el-GR" b="1">
                <a:solidFill>
                  <a:srgbClr val="C00000"/>
                </a:solidFill>
              </a:rPr>
              <a:t> – ΝΤ</a:t>
            </a:r>
            <a:r>
              <a:rPr lang="en-US" b="1">
                <a:solidFill>
                  <a:srgbClr val="C00000"/>
                </a:solidFill>
              </a:rPr>
              <a:t>/CR</a:t>
            </a:r>
          </a:p>
        </p:txBody>
      </p:sp>
      <p:sp>
        <p:nvSpPr>
          <p:cNvPr id="1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a:solidFill>
                  <a:srgbClr val="800000"/>
                </a:solidFill>
              </a:rPr>
              <a:t>Salamandridae</a:t>
            </a:r>
            <a:endParaRPr lang="el-GR"/>
          </a:p>
        </p:txBody>
      </p:sp>
      <p:sp>
        <p:nvSpPr>
          <p:cNvPr id="32" name="Text Box 6"/>
          <p:cNvSpPr txBox="1">
            <a:spLocks noChangeArrowheads="1"/>
          </p:cNvSpPr>
          <p:nvPr/>
        </p:nvSpPr>
        <p:spPr bwMode="auto">
          <a:xfrm>
            <a:off x="107504" y="4437112"/>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Παρόμοιο μέγεθος σώματος, αν και πιο εύρωστη όψη. Μεγάλη χρωματική ποικιλότητα, αν και κοκκινωπό χρωματικό υπόβαθρο. Ευμεγέθεις παρώτιοι αδένες.</a:t>
            </a:r>
          </a:p>
        </p:txBody>
      </p:sp>
      <p:sp>
        <p:nvSpPr>
          <p:cNvPr id="33" name="Text Box 6"/>
          <p:cNvSpPr txBox="1">
            <a:spLocks noChangeArrowheads="1"/>
          </p:cNvSpPr>
          <p:nvPr/>
        </p:nvSpPr>
        <p:spPr bwMode="auto">
          <a:xfrm>
            <a:off x="4644008" y="5661248"/>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Μήκος κεφαλοκορμού</a:t>
            </a:r>
            <a:r>
              <a:rPr lang="el-GR">
                <a:solidFill>
                  <a:srgbClr val="C00000"/>
                </a:solidFill>
              </a:rPr>
              <a:t>: 140-150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Θηλυκά πιο μεγαλόσωμα.</a:t>
            </a:r>
            <a:endParaRPr lang="en-US">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Ουρά ελάχιστα μικρότερη από κεφαλοκορμό.</a:t>
            </a:r>
          </a:p>
        </p:txBody>
      </p:sp>
      <p:sp>
        <p:nvSpPr>
          <p:cNvPr id="34" name="Text Box 6"/>
          <p:cNvSpPr txBox="1">
            <a:spLocks noChangeArrowheads="1"/>
          </p:cNvSpPr>
          <p:nvPr/>
        </p:nvSpPr>
        <p:spPr bwMode="auto">
          <a:xfrm>
            <a:off x="107504" y="5661248"/>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κεφαλοκορμού</a:t>
            </a:r>
            <a:r>
              <a:rPr lang="el-GR">
                <a:solidFill>
                  <a:srgbClr val="C00000"/>
                </a:solidFill>
              </a:rPr>
              <a:t>: 140-150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Θηλυκά πιο μεγαλόσωμα.</a:t>
            </a:r>
            <a:endParaRPr lang="en-US">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Ουρά ελάχιστα μικρότερη από κεφαλοκορμό.</a:t>
            </a:r>
          </a:p>
        </p:txBody>
      </p:sp>
      <p:pic>
        <p:nvPicPr>
          <p:cNvPr id="14338" name="Picture 2" descr="F:\1.Πανεπιστήμιο\Διδασκαλία\1.Προπτυχιακά\2.Πανίδα της Ελλάδος\source files\Λισσαμφίβια\Lyciasalamandra-helverseni-on-moss.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847964" y="1886844"/>
            <a:ext cx="3828492" cy="25503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DSC_0070"/>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9126" y="1886844"/>
            <a:ext cx="3835831" cy="255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6"/>
          <p:cNvSpPr txBox="1">
            <a:spLocks noChangeArrowheads="1"/>
          </p:cNvSpPr>
          <p:nvPr/>
        </p:nvSpPr>
        <p:spPr bwMode="auto">
          <a:xfrm>
            <a:off x="4603283" y="4437112"/>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Παρόμοιο μέγεθος σώματος, αν και λιγότερο εύρωστη όψη. Καφετί χρωματικό υπόβαθρο με ανοιχτόχρωμες κηλίδες. Ευμεγέθεις παρώτιοι αδένες.</a:t>
            </a:r>
          </a:p>
        </p:txBody>
      </p:sp>
    </p:spTree>
    <p:extLst>
      <p:ext uri="{BB962C8B-B14F-4D97-AF65-F5344CB8AC3E}">
        <p14:creationId xmlns:p14="http://schemas.microsoft.com/office/powerpoint/2010/main" val="426239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338"/>
                                        </p:tgtEl>
                                        <p:attrNameLst>
                                          <p:attrName>style.visibility</p:attrName>
                                        </p:attrNameLst>
                                      </p:cBhvr>
                                      <p:to>
                                        <p:strVal val="visible"/>
                                      </p:to>
                                    </p:set>
                                    <p:animEffect transition="in" filter="fade">
                                      <p:cBhvr>
                                        <p:cTn id="24" dur="500"/>
                                        <p:tgtEl>
                                          <p:spTgt spid="143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32" grpId="0"/>
      <p:bldP spid="33" grpId="0"/>
      <p:bldP spid="34"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
        <p:nvSpPr>
          <p:cNvPr id="3" name="Ορθογώνιο 2"/>
          <p:cNvSpPr/>
          <p:nvPr/>
        </p:nvSpPr>
        <p:spPr>
          <a:xfrm>
            <a:off x="342415" y="836712"/>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sp>
        <p:nvSpPr>
          <p:cNvPr id="8" name="Ορθογώνιο 7"/>
          <p:cNvSpPr/>
          <p:nvPr/>
        </p:nvSpPr>
        <p:spPr>
          <a:xfrm>
            <a:off x="97362" y="1124744"/>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a:t>
            </a:r>
            <a:r>
              <a:rPr lang="el-GR" b="1" i="1">
                <a:solidFill>
                  <a:srgbClr val="C00000"/>
                </a:solidFill>
              </a:rPr>
              <a:t>. </a:t>
            </a:r>
            <a:r>
              <a:rPr lang="en-US" b="1" i="1" err="1">
                <a:solidFill>
                  <a:srgbClr val="C00000"/>
                </a:solidFill>
              </a:rPr>
              <a:t>luschani</a:t>
            </a:r>
            <a:endParaRPr lang="en-US" b="1">
              <a:solidFill>
                <a:srgbClr val="C00000"/>
              </a:solidFill>
            </a:endParaRPr>
          </a:p>
        </p:txBody>
      </p:sp>
      <p:sp>
        <p:nvSpPr>
          <p:cNvPr id="9" name="Ορθογώνιο 8"/>
          <p:cNvSpPr/>
          <p:nvPr/>
        </p:nvSpPr>
        <p:spPr>
          <a:xfrm>
            <a:off x="4356722" y="1124744"/>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 </a:t>
            </a:r>
            <a:r>
              <a:rPr lang="en-US" b="1" i="1" err="1">
                <a:solidFill>
                  <a:srgbClr val="C00000"/>
                </a:solidFill>
              </a:rPr>
              <a:t>helverseni</a:t>
            </a:r>
            <a:endParaRPr lang="en-US" b="1">
              <a:solidFill>
                <a:srgbClr val="C00000"/>
              </a:solidFill>
            </a:endParaRPr>
          </a:p>
        </p:txBody>
      </p:sp>
      <p:sp>
        <p:nvSpPr>
          <p:cNvPr id="10" name="Ορθογώνιο 9"/>
          <p:cNvSpPr/>
          <p:nvPr/>
        </p:nvSpPr>
        <p:spPr>
          <a:xfrm>
            <a:off x="96616" y="1964353"/>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a:solidFill>
                  <a:schemeClr val="accent2"/>
                </a:solidFill>
              </a:rPr>
              <a:t>NA</a:t>
            </a:r>
            <a:r>
              <a:rPr lang="el-GR" b="1">
                <a:solidFill>
                  <a:schemeClr val="accent2"/>
                </a:solidFill>
              </a:rPr>
              <a:t> ακτές Τουρκίας και </a:t>
            </a:r>
            <a:r>
              <a:rPr lang="el-GR" b="1">
                <a:solidFill>
                  <a:srgbClr val="00B050"/>
                </a:solidFill>
              </a:rPr>
              <a:t>Καστελλόριζο</a:t>
            </a:r>
            <a:endParaRPr lang="en-US" b="1">
              <a:solidFill>
                <a:srgbClr val="00B050"/>
              </a:solidFill>
            </a:endParaRPr>
          </a:p>
        </p:txBody>
      </p:sp>
      <p:sp>
        <p:nvSpPr>
          <p:cNvPr id="11" name="Ορθογώνιο 10"/>
          <p:cNvSpPr/>
          <p:nvPr/>
        </p:nvSpPr>
        <p:spPr>
          <a:xfrm>
            <a:off x="4633120" y="1484784"/>
            <a:ext cx="4259360" cy="2057358"/>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sz="1600" b="1">
                <a:solidFill>
                  <a:srgbClr val="FF0000"/>
                </a:solidFill>
              </a:rPr>
              <a:t>Ενδημικό</a:t>
            </a:r>
            <a:r>
              <a:rPr lang="el-GR" sz="1600" b="1">
                <a:solidFill>
                  <a:schemeClr val="accent2"/>
                </a:solidFill>
              </a:rPr>
              <a:t>! Κάσος, Κάρπαθος, Σαρία. Μοναδικός νησιωτικός εκπρόσωπος γένους. Οι πληθυσμοί της Κάσου χαρακτηρίζονται ως </a:t>
            </a:r>
            <a:r>
              <a:rPr lang="en-US" sz="1600" b="1">
                <a:solidFill>
                  <a:schemeClr val="accent2"/>
                </a:solidFill>
              </a:rPr>
              <a:t>CR!</a:t>
            </a:r>
            <a:r>
              <a:rPr lang="el-GR" sz="1600" b="1">
                <a:solidFill>
                  <a:schemeClr val="accent2"/>
                </a:solidFill>
              </a:rPr>
              <a:t> Διαφοροποιούνται μάλιστα σημαντικά σε γενετικό επίπεδο (</a:t>
            </a:r>
            <a:r>
              <a:rPr lang="en-US" sz="1600" b="1" err="1">
                <a:solidFill>
                  <a:schemeClr val="accent2"/>
                </a:solidFill>
              </a:rPr>
              <a:t>Eleftherakos</a:t>
            </a:r>
            <a:r>
              <a:rPr lang="en-US" sz="1600" b="1">
                <a:solidFill>
                  <a:schemeClr val="accent2"/>
                </a:solidFill>
              </a:rPr>
              <a:t> et al. 2007)</a:t>
            </a:r>
            <a:r>
              <a:rPr lang="el-GR" sz="1600" b="1">
                <a:solidFill>
                  <a:schemeClr val="accent2"/>
                </a:solidFill>
              </a:rPr>
              <a:t>.</a:t>
            </a:r>
            <a:endParaRPr lang="en-US" sz="1600" b="1">
              <a:solidFill>
                <a:schemeClr val="accent2"/>
              </a:solidFill>
            </a:endParaRPr>
          </a:p>
        </p:txBody>
      </p:sp>
      <p:sp>
        <p:nvSpPr>
          <p:cNvPr id="12" name="Ορθογώνιο 11"/>
          <p:cNvSpPr/>
          <p:nvPr/>
        </p:nvSpPr>
        <p:spPr>
          <a:xfrm>
            <a:off x="249016" y="6089460"/>
            <a:ext cx="8552570" cy="723916"/>
          </a:xfrm>
          <a:prstGeom prst="rect">
            <a:avLst/>
          </a:prstGeom>
        </p:spPr>
        <p:txBody>
          <a:bodyPr wrap="square">
            <a:spAutoFit/>
          </a:bodyPr>
          <a:lstStyle/>
          <a:p>
            <a:pPr marL="1588" indent="-1588" algn="ctr" fontAlgn="base">
              <a:lnSpc>
                <a:spcPct val="114000"/>
              </a:lnSpc>
              <a:spcBef>
                <a:spcPct val="0"/>
              </a:spcBef>
              <a:spcAft>
                <a:spcPct val="0"/>
              </a:spcAft>
              <a:tabLst>
                <a:tab pos="1257300" algn="l"/>
              </a:tabLst>
            </a:pPr>
            <a:r>
              <a:rPr lang="el-GR" b="1">
                <a:solidFill>
                  <a:schemeClr val="accent2"/>
                </a:solidFill>
              </a:rPr>
              <a:t>Τα μοναδικά Ουρόδηλα με νησιωτική κατανομή στην Ελλάδα! Δεν τα μπερδεύει κανείς μεταξύ τους, καθώς δεν είναι πουθενά συμπάτρια.</a:t>
            </a:r>
            <a:endParaRPr lang="en-US" b="1">
              <a:solidFill>
                <a:schemeClr val="accent2"/>
              </a:solidFill>
            </a:endParaRPr>
          </a:p>
        </p:txBody>
      </p:sp>
      <p:pic>
        <p:nvPicPr>
          <p:cNvPr id="13314" name="Picture 2" descr="F:\1.Πανεπιστήμιο\Διδασκαλία\1.Προπτυχιακά\2.Πανίδα της Ελλάδος\source files\Λισσαμφίβια\L. luschani distrib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9" y="3291861"/>
            <a:ext cx="4525300" cy="21533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315" name="Picture 3" descr="F:\1.Πανεπιστήμιο\Διδασκαλία\1.Προπτυχιακά\2.Πανίδα της Ελλάδος\source files\Λισσαμφίβια\L. helverseni distribution.jpg"/>
          <p:cNvPicPr>
            <a:picLocks noChangeAspect="1" noChangeArrowheads="1"/>
          </p:cNvPicPr>
          <p:nvPr/>
        </p:nvPicPr>
        <p:blipFill rotWithShape="1">
          <a:blip r:embed="rId4">
            <a:extLst>
              <a:ext uri="{28A0092B-C50C-407E-A947-70E740481C1C}">
                <a14:useLocalDpi xmlns:a14="http://schemas.microsoft.com/office/drawing/2010/main" val="0"/>
              </a:ext>
            </a:extLst>
          </a:blip>
          <a:srcRect t="11338"/>
          <a:stretch/>
        </p:blipFill>
        <p:spPr bwMode="auto">
          <a:xfrm>
            <a:off x="4816960" y="3542142"/>
            <a:ext cx="3687289" cy="25739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61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fade">
                                      <p:cBhvr>
                                        <p:cTn id="10" dur="500"/>
                                        <p:tgtEl>
                                          <p:spTgt spid="133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315"/>
                                        </p:tgtEl>
                                        <p:attrNameLst>
                                          <p:attrName>style.visibility</p:attrName>
                                        </p:attrNameLst>
                                      </p:cBhvr>
                                      <p:to>
                                        <p:strVal val="visible"/>
                                      </p:to>
                                    </p:set>
                                    <p:animEffect transition="in" filter="fade">
                                      <p:cBhvr>
                                        <p:cTn id="18" dur="500"/>
                                        <p:tgtEl>
                                          <p:spTgt spid="133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97362" y="1048961"/>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a:t>
            </a:r>
            <a:r>
              <a:rPr lang="el-GR" b="1" i="1">
                <a:solidFill>
                  <a:srgbClr val="C00000"/>
                </a:solidFill>
              </a:rPr>
              <a:t>. </a:t>
            </a:r>
            <a:r>
              <a:rPr lang="en-US" b="1" i="1" err="1">
                <a:solidFill>
                  <a:srgbClr val="C00000"/>
                </a:solidFill>
              </a:rPr>
              <a:t>luschani</a:t>
            </a:r>
            <a:endParaRPr lang="en-US" b="1">
              <a:solidFill>
                <a:srgbClr val="C00000"/>
              </a:solidFill>
            </a:endParaRPr>
          </a:p>
        </p:txBody>
      </p:sp>
      <p:sp>
        <p:nvSpPr>
          <p:cNvPr id="9" name="Ορθογώνιο 8"/>
          <p:cNvSpPr/>
          <p:nvPr/>
        </p:nvSpPr>
        <p:spPr>
          <a:xfrm>
            <a:off x="4356722" y="1048961"/>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 </a:t>
            </a:r>
            <a:r>
              <a:rPr lang="en-US" b="1" i="1" err="1">
                <a:solidFill>
                  <a:srgbClr val="C00000"/>
                </a:solidFill>
              </a:rPr>
              <a:t>helverseni</a:t>
            </a:r>
            <a:endParaRPr lang="en-US" b="1">
              <a:solidFill>
                <a:srgbClr val="C00000"/>
              </a:solidFill>
            </a:endParaRPr>
          </a:p>
        </p:txBody>
      </p:sp>
      <p:sp>
        <p:nvSpPr>
          <p:cNvPr id="13" name="Text Box 6"/>
          <p:cNvSpPr txBox="1">
            <a:spLocks noChangeArrowheads="1"/>
          </p:cNvSpPr>
          <p:nvPr/>
        </p:nvSpPr>
        <p:spPr bwMode="auto">
          <a:xfrm>
            <a:off x="4572000" y="1484784"/>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Πλήρης απεξάρτηση από το νερό. Από πευκοδάση έως φρύγανα, από καλλιεργημένα χωράφια έως βραχώδεις πλαγιές και από βοσκοτόπια έως εγκαταλελειμμένα οικήματα.  Το </a:t>
            </a:r>
            <a:r>
              <a:rPr lang="el-GR" err="1">
                <a:solidFill>
                  <a:schemeClr val="accent2"/>
                </a:solidFill>
              </a:rPr>
              <a:t>ασβεστο</a:t>
            </a:r>
            <a:r>
              <a:rPr lang="el-GR">
                <a:solidFill>
                  <a:schemeClr val="accent2"/>
                </a:solidFill>
              </a:rPr>
              <a:t>-</a:t>
            </a:r>
            <a:r>
              <a:rPr lang="el-GR" err="1">
                <a:solidFill>
                  <a:schemeClr val="accent2"/>
                </a:solidFill>
              </a:rPr>
              <a:t>λιθικό</a:t>
            </a:r>
            <a:r>
              <a:rPr lang="el-GR">
                <a:solidFill>
                  <a:schemeClr val="accent2"/>
                </a:solidFill>
              </a:rPr>
              <a:t> έδαφος διευκολύνει το σκάψιμο και τη δημιουργία κοιλοτήτων-κρυψώνων. </a:t>
            </a:r>
            <a:endParaRPr lang="el-GR" b="1">
              <a:solidFill>
                <a:schemeClr val="accent2"/>
              </a:solidFill>
            </a:endParaRPr>
          </a:p>
        </p:txBody>
      </p:sp>
      <p:sp>
        <p:nvSpPr>
          <p:cNvPr id="14" name="Text Box 6"/>
          <p:cNvSpPr txBox="1">
            <a:spLocks noChangeArrowheads="1"/>
          </p:cNvSpPr>
          <p:nvPr/>
        </p:nvSpPr>
        <p:spPr bwMode="auto">
          <a:xfrm>
            <a:off x="179512" y="1484784"/>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Πλήρης απεξάρτηση από το νερό. Διαφορετικοί τόποι βιοτόπων, όπως φρύγανα, μακκία, πευκοδάση, αλλά και κοντά σε ανθρώπινους οικισμούς.</a:t>
            </a:r>
            <a:endParaRPr lang="el-GR" b="1">
              <a:solidFill>
                <a:schemeClr val="accent2"/>
              </a:solidFill>
            </a:endParaRPr>
          </a:p>
        </p:txBody>
      </p:sp>
      <p:sp>
        <p:nvSpPr>
          <p:cNvPr id="15" name="Text Box 6"/>
          <p:cNvSpPr txBox="1">
            <a:spLocks noChangeArrowheads="1"/>
          </p:cNvSpPr>
          <p:nvPr/>
        </p:nvSpPr>
        <p:spPr bwMode="auto">
          <a:xfrm>
            <a:off x="179512" y="3645024"/>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Συμπεριφορά παρόμοια με του </a:t>
            </a:r>
            <a:r>
              <a:rPr lang="el-GR" err="1">
                <a:solidFill>
                  <a:schemeClr val="accent2"/>
                </a:solidFill>
              </a:rPr>
              <a:t>Κουρκούταβλου</a:t>
            </a:r>
            <a:r>
              <a:rPr lang="el-GR">
                <a:solidFill>
                  <a:schemeClr val="accent2"/>
                </a:solidFill>
              </a:rPr>
              <a:t>. </a:t>
            </a:r>
            <a:endParaRPr lang="el-GR" b="1">
              <a:solidFill>
                <a:schemeClr val="accent2"/>
              </a:solidFill>
            </a:endParaRPr>
          </a:p>
        </p:txBody>
      </p:sp>
      <p:sp>
        <p:nvSpPr>
          <p:cNvPr id="16" name="Text Box 6"/>
          <p:cNvSpPr txBox="1">
            <a:spLocks noChangeArrowheads="1"/>
          </p:cNvSpPr>
          <p:nvPr/>
        </p:nvSpPr>
        <p:spPr bwMode="auto">
          <a:xfrm>
            <a:off x="4572000" y="3645024"/>
            <a:ext cx="439248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Νυκτόβιος οργανισμός.</a:t>
            </a:r>
            <a:r>
              <a:rPr lang="el-GR" b="1">
                <a:solidFill>
                  <a:srgbClr val="C00000"/>
                </a:solidFill>
              </a:rPr>
              <a:t> </a:t>
            </a:r>
            <a:r>
              <a:rPr lang="el-GR">
                <a:solidFill>
                  <a:schemeClr val="accent2"/>
                </a:solidFill>
              </a:rPr>
              <a:t>Μοναδική συμπεριφορά. Παραμένει ενεργή από Οκτώβριο έως Απρίλιο όταν όλα τα άλλα αμφίβια είναι σε χειμερία νάρκη. Δυσκολεύεται το καλοκαίρι με τις παρατεταμένες ανομβρίες, οπότε και ομάδες ατόμων καταφεύγουν βαθιά στο έδαφος (διαθέριση). Κολλούν το σώμα τους μαζί και χαμηλώνουν το μεταβολικό ρυθμό τους. Πολλά άτομα εξέρχονται και κινούνται στο έδαφος μετά από βροχή.</a:t>
            </a:r>
            <a:endParaRPr lang="el-GR" b="1">
              <a:solidFill>
                <a:schemeClr val="accent2"/>
              </a:solidFill>
            </a:endParaRPr>
          </a:p>
        </p:txBody>
      </p:sp>
      <p:sp>
        <p:nvSpPr>
          <p:cNvPr id="17"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195405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97362" y="1048961"/>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a:t>
            </a:r>
            <a:r>
              <a:rPr lang="el-GR" b="1" i="1">
                <a:solidFill>
                  <a:srgbClr val="C00000"/>
                </a:solidFill>
              </a:rPr>
              <a:t>. </a:t>
            </a:r>
            <a:r>
              <a:rPr lang="en-US" b="1" i="1" err="1">
                <a:solidFill>
                  <a:srgbClr val="C00000"/>
                </a:solidFill>
              </a:rPr>
              <a:t>luschani</a:t>
            </a:r>
            <a:endParaRPr lang="en-US" b="1">
              <a:solidFill>
                <a:srgbClr val="C00000"/>
              </a:solidFill>
            </a:endParaRPr>
          </a:p>
        </p:txBody>
      </p:sp>
      <p:sp>
        <p:nvSpPr>
          <p:cNvPr id="14" name="Ορθογώνιο 13"/>
          <p:cNvSpPr/>
          <p:nvPr/>
        </p:nvSpPr>
        <p:spPr>
          <a:xfrm>
            <a:off x="4356722" y="1048961"/>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 </a:t>
            </a:r>
            <a:r>
              <a:rPr lang="en-US" b="1" i="1" err="1">
                <a:solidFill>
                  <a:srgbClr val="C00000"/>
                </a:solidFill>
              </a:rPr>
              <a:t>helverseni</a:t>
            </a:r>
            <a:endParaRPr lang="en-US" b="1">
              <a:solidFill>
                <a:srgbClr val="C00000"/>
              </a:solidFill>
            </a:endParaRPr>
          </a:p>
        </p:txBody>
      </p:sp>
      <p:sp>
        <p:nvSpPr>
          <p:cNvPr id="15" name="Text Box 6"/>
          <p:cNvSpPr txBox="1">
            <a:spLocks noChangeArrowheads="1"/>
          </p:cNvSpPr>
          <p:nvPr/>
        </p:nvSpPr>
        <p:spPr bwMode="auto">
          <a:xfrm>
            <a:off x="107504" y="1700808"/>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Τρέφεται με χερσαία ασπόνδυλα, όπως έντομα, σκώληκες και γυμνοσάλιαγκες.</a:t>
            </a:r>
            <a:endParaRPr lang="el-GR" b="1">
              <a:solidFill>
                <a:schemeClr val="accent2"/>
              </a:solidFill>
            </a:endParaRPr>
          </a:p>
        </p:txBody>
      </p:sp>
      <p:sp>
        <p:nvSpPr>
          <p:cNvPr id="16" name="Text Box 6"/>
          <p:cNvSpPr txBox="1">
            <a:spLocks noChangeArrowheads="1"/>
          </p:cNvSpPr>
          <p:nvPr/>
        </p:nvSpPr>
        <p:spPr bwMode="auto">
          <a:xfrm>
            <a:off x="107504" y="2812280"/>
            <a:ext cx="443968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3 έτη</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κυρίως χειμώνας</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1 έτος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2 ζωντανά μικρά </a:t>
            </a:r>
            <a:r>
              <a:rPr lang="el-GR">
                <a:solidFill>
                  <a:srgbClr val="800000"/>
                </a:solidFill>
              </a:rPr>
              <a:t>(ζωοτοκία)</a:t>
            </a:r>
            <a:endParaRPr lang="en-US">
              <a:solidFill>
                <a:srgbClr val="800000"/>
              </a:solidFill>
            </a:endParaRP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12 έτη</a:t>
            </a:r>
          </a:p>
        </p:txBody>
      </p:sp>
      <p:sp>
        <p:nvSpPr>
          <p:cNvPr id="17" name="Text Box 6"/>
          <p:cNvSpPr txBox="1">
            <a:spLocks noChangeArrowheads="1"/>
          </p:cNvSpPr>
          <p:nvPr/>
        </p:nvSpPr>
        <p:spPr bwMode="auto">
          <a:xfrm>
            <a:off x="4644008" y="2812281"/>
            <a:ext cx="43056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3 έτη</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κυρίως χειμώνας</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1 έτος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2 ζωντανά μικρά </a:t>
            </a:r>
            <a:r>
              <a:rPr lang="el-GR">
                <a:solidFill>
                  <a:srgbClr val="800000"/>
                </a:solidFill>
              </a:rPr>
              <a:t>(ζωοτοκία)</a:t>
            </a:r>
            <a:endParaRPr lang="en-US">
              <a:solidFill>
                <a:srgbClr val="800000"/>
              </a:solidFill>
            </a:endParaRP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15 έτη</a:t>
            </a:r>
          </a:p>
        </p:txBody>
      </p:sp>
      <p:sp>
        <p:nvSpPr>
          <p:cNvPr id="18" name="Text Box 6"/>
          <p:cNvSpPr txBox="1">
            <a:spLocks noChangeArrowheads="1"/>
          </p:cNvSpPr>
          <p:nvPr/>
        </p:nvSpPr>
        <p:spPr bwMode="auto">
          <a:xfrm>
            <a:off x="4572000" y="1702549"/>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Εδαφόβια ασπόνδυλα, όπως έντομα και σκώληκες.</a:t>
            </a:r>
            <a:endParaRPr lang="el-GR" b="1">
              <a:solidFill>
                <a:schemeClr val="accent2"/>
              </a:solidFill>
            </a:endParaRPr>
          </a:p>
        </p:txBody>
      </p:sp>
      <p:sp>
        <p:nvSpPr>
          <p:cNvPr id="19"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195405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2442320" y="1048961"/>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a:t>
            </a:r>
            <a:r>
              <a:rPr lang="el-GR" b="1" i="1">
                <a:solidFill>
                  <a:srgbClr val="C00000"/>
                </a:solidFill>
              </a:rPr>
              <a:t>. </a:t>
            </a:r>
            <a:r>
              <a:rPr lang="en-US" b="1" i="1" err="1">
                <a:solidFill>
                  <a:srgbClr val="C00000"/>
                </a:solidFill>
              </a:rPr>
              <a:t>luschani</a:t>
            </a:r>
            <a:r>
              <a:rPr lang="el-GR" b="1" i="1">
                <a:solidFill>
                  <a:srgbClr val="C00000"/>
                </a:solidFill>
              </a:rPr>
              <a:t> </a:t>
            </a:r>
            <a:r>
              <a:rPr lang="el-GR" b="1">
                <a:solidFill>
                  <a:srgbClr val="C00000"/>
                </a:solidFill>
              </a:rPr>
              <a:t>&amp; </a:t>
            </a:r>
            <a:r>
              <a:rPr lang="en-US" b="1" i="1">
                <a:solidFill>
                  <a:srgbClr val="C00000"/>
                </a:solidFill>
              </a:rPr>
              <a:t>L. </a:t>
            </a:r>
            <a:r>
              <a:rPr lang="en-US" b="1" i="1" err="1">
                <a:solidFill>
                  <a:srgbClr val="C00000"/>
                </a:solidFill>
              </a:rPr>
              <a:t>helverseni</a:t>
            </a:r>
            <a:endParaRPr lang="en-US" b="1">
              <a:solidFill>
                <a:srgbClr val="C00000"/>
              </a:solidFill>
            </a:endParaRPr>
          </a:p>
        </p:txBody>
      </p:sp>
      <p:pic>
        <p:nvPicPr>
          <p:cNvPr id="15362" name="Picture 2" descr="F:\1.Πανεπιστήμιο\Διδασκαλία\1.Προπτυχιακά\2.Πανίδα της Ελλάδος\source files\Λισσαμφίβια\Lyciasalamandra-luschani-m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700808"/>
            <a:ext cx="5760640" cy="3837472"/>
          </a:xfrm>
          <a:prstGeom prst="rect">
            <a:avLst/>
          </a:prstGeom>
          <a:noFill/>
          <a:extLst>
            <a:ext uri="{909E8E84-426E-40DD-AFC4-6F175D3DCCD1}">
              <a14:hiddenFill xmlns:a14="http://schemas.microsoft.com/office/drawing/2010/main">
                <a:solidFill>
                  <a:srgbClr val="FFFFFF"/>
                </a:solidFill>
              </a14:hiddenFill>
            </a:ext>
          </a:extLst>
        </p:spPr>
      </p:pic>
      <p:sp>
        <p:nvSpPr>
          <p:cNvPr id="3" name="Έλλειψη 2"/>
          <p:cNvSpPr/>
          <p:nvPr/>
        </p:nvSpPr>
        <p:spPr bwMode="auto">
          <a:xfrm>
            <a:off x="2210385" y="3266355"/>
            <a:ext cx="648072" cy="706377"/>
          </a:xfrm>
          <a:prstGeom prst="ellipse">
            <a:avLst/>
          </a:prstGeom>
          <a:solidFill>
            <a:schemeClr val="accent1">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1" name="Ορθογώνιο 10"/>
          <p:cNvSpPr/>
          <p:nvPr/>
        </p:nvSpPr>
        <p:spPr>
          <a:xfrm>
            <a:off x="249016" y="5805264"/>
            <a:ext cx="8552570" cy="1039708"/>
          </a:xfrm>
          <a:prstGeom prst="rect">
            <a:avLst/>
          </a:prstGeom>
        </p:spPr>
        <p:txBody>
          <a:bodyPr wrap="square">
            <a:spAutoFit/>
          </a:bodyPr>
          <a:lstStyle/>
          <a:p>
            <a:pPr marL="1588" indent="-1588" algn="ctr" fontAlgn="base">
              <a:lnSpc>
                <a:spcPct val="114000"/>
              </a:lnSpc>
              <a:spcBef>
                <a:spcPct val="0"/>
              </a:spcBef>
              <a:spcAft>
                <a:spcPct val="0"/>
              </a:spcAft>
              <a:tabLst>
                <a:tab pos="1257300" algn="l"/>
              </a:tabLst>
            </a:pPr>
            <a:r>
              <a:rPr lang="el-GR" b="1" err="1">
                <a:solidFill>
                  <a:schemeClr val="accent2"/>
                </a:solidFill>
              </a:rPr>
              <a:t>Ακανθοειδές</a:t>
            </a:r>
            <a:r>
              <a:rPr lang="el-GR" b="1">
                <a:solidFill>
                  <a:schemeClr val="accent2"/>
                </a:solidFill>
              </a:rPr>
              <a:t> έπαρμα αρσενικών που λειτουργεί ως ηδονικός αδένας κατά την αναπαραγωγή και μάλλον προετοιμάζει την αμάρα του θηλυκού για την αποδοχή του σπερματοφόρου.</a:t>
            </a:r>
            <a:endParaRPr lang="en-US" b="1">
              <a:solidFill>
                <a:schemeClr val="accent2"/>
              </a:solidFill>
            </a:endParaRPr>
          </a:p>
        </p:txBody>
      </p:sp>
      <p:sp>
        <p:nvSpPr>
          <p:cNvPr id="1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37908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442320" y="1048961"/>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a:t>
            </a:r>
            <a:r>
              <a:rPr lang="el-GR" b="1" i="1">
                <a:solidFill>
                  <a:srgbClr val="C00000"/>
                </a:solidFill>
              </a:rPr>
              <a:t>. </a:t>
            </a:r>
            <a:r>
              <a:rPr lang="en-US" b="1" i="1" err="1">
                <a:solidFill>
                  <a:srgbClr val="C00000"/>
                </a:solidFill>
              </a:rPr>
              <a:t>luschani</a:t>
            </a:r>
            <a:r>
              <a:rPr lang="el-GR" b="1" i="1">
                <a:solidFill>
                  <a:srgbClr val="C00000"/>
                </a:solidFill>
              </a:rPr>
              <a:t> </a:t>
            </a:r>
            <a:r>
              <a:rPr lang="el-GR" b="1">
                <a:solidFill>
                  <a:srgbClr val="C00000"/>
                </a:solidFill>
              </a:rPr>
              <a:t>&amp; </a:t>
            </a:r>
            <a:r>
              <a:rPr lang="en-US" b="1" i="1">
                <a:solidFill>
                  <a:srgbClr val="C00000"/>
                </a:solidFill>
              </a:rPr>
              <a:t>L. </a:t>
            </a:r>
            <a:r>
              <a:rPr lang="en-US" b="1" i="1" err="1">
                <a:solidFill>
                  <a:srgbClr val="C00000"/>
                </a:solidFill>
              </a:rPr>
              <a:t>helverseni</a:t>
            </a:r>
            <a:endParaRPr lang="en-US" b="1">
              <a:solidFill>
                <a:srgbClr val="C00000"/>
              </a:solidFill>
            </a:endParaRPr>
          </a:p>
        </p:txBody>
      </p:sp>
      <p:sp>
        <p:nvSpPr>
          <p:cNvPr id="3"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pic>
        <p:nvPicPr>
          <p:cNvPr id="6" name="Picture 2" descr="F:\1.Πανεπιστήμιο\Διδασκαλία\1.Προπτυχιακά\1.Βιολογία Ζώων ΙΙ\Παραδόσεις\source files\5η παράδοση\Αναπαραγωγή ουρόδηλα.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880" y="1500273"/>
            <a:ext cx="5680240" cy="49928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F:\1.Πανεπιστήμιο\Διδασκαλία\1.Προπτυχιακά\1.Βιολογία Ζώων ΙΙ\Παραδόσεις\source files\5η παράδοση\Δομή σπερματοφόρου ουρόδηλων.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628800"/>
            <a:ext cx="7920880" cy="35257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3380" y="5373216"/>
            <a:ext cx="3057248" cy="461665"/>
          </a:xfrm>
          <a:prstGeom prst="rect">
            <a:avLst/>
          </a:prstGeom>
          <a:noFill/>
        </p:spPr>
        <p:txBody>
          <a:bodyPr wrap="none" rtlCol="0">
            <a:spAutoFit/>
          </a:bodyPr>
          <a:lstStyle/>
          <a:p>
            <a:pPr algn="ctr"/>
            <a:r>
              <a:rPr lang="el-GR" sz="2400" b="1">
                <a:solidFill>
                  <a:srgbClr val="002060"/>
                </a:solidFill>
                <a:latin typeface="Times New Roman" panose="02020603050405020304" pitchFamily="18" charset="0"/>
                <a:cs typeface="Times New Roman" panose="02020603050405020304" pitchFamily="18" charset="0"/>
              </a:rPr>
              <a:t>Δομή σπερματοφόρου</a:t>
            </a:r>
          </a:p>
        </p:txBody>
      </p:sp>
    </p:spTree>
    <p:extLst>
      <p:ext uri="{BB962C8B-B14F-4D97-AF65-F5344CB8AC3E}">
        <p14:creationId xmlns:p14="http://schemas.microsoft.com/office/powerpoint/2010/main" val="181200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561954" y="908720"/>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Salamandra</a:t>
            </a:r>
            <a:r>
              <a:rPr lang="el-GR" b="1">
                <a:solidFill>
                  <a:srgbClr val="C00000"/>
                </a:solidFill>
              </a:rPr>
              <a:t>:</a:t>
            </a:r>
            <a:r>
              <a:rPr lang="el-GR" b="1" i="1">
                <a:solidFill>
                  <a:srgbClr val="C00000"/>
                </a:solidFill>
              </a:rPr>
              <a:t> </a:t>
            </a:r>
            <a:r>
              <a:rPr lang="en-US" b="1">
                <a:solidFill>
                  <a:schemeClr val="accent2"/>
                </a:solidFill>
              </a:rPr>
              <a:t>1 </a:t>
            </a:r>
            <a:r>
              <a:rPr lang="el-GR" b="1">
                <a:solidFill>
                  <a:schemeClr val="accent2"/>
                </a:solidFill>
              </a:rPr>
              <a:t>είδος</a:t>
            </a:r>
            <a:endParaRPr lang="en-US" b="1">
              <a:solidFill>
                <a:schemeClr val="accent2"/>
              </a:solidFill>
            </a:endParaRPr>
          </a:p>
        </p:txBody>
      </p:sp>
      <p:sp>
        <p:nvSpPr>
          <p:cNvPr id="4" name="Ορθογώνιο 3"/>
          <p:cNvSpPr/>
          <p:nvPr/>
        </p:nvSpPr>
        <p:spPr>
          <a:xfrm>
            <a:off x="110119" y="1340768"/>
            <a:ext cx="8923763"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t>
            </a:r>
            <a:r>
              <a:rPr lang="en-US" b="1" i="1" err="1">
                <a:solidFill>
                  <a:srgbClr val="C00000"/>
                </a:solidFill>
              </a:rPr>
              <a:t>salamandra</a:t>
            </a:r>
            <a:r>
              <a:rPr lang="en-US" b="1" i="1">
                <a:solidFill>
                  <a:srgbClr val="C00000"/>
                </a:solidFill>
              </a:rPr>
              <a:t> </a:t>
            </a:r>
            <a:r>
              <a:rPr lang="en-US" b="1">
                <a:solidFill>
                  <a:srgbClr val="C00000"/>
                </a:solidFill>
              </a:rPr>
              <a:t>–</a:t>
            </a:r>
            <a:r>
              <a:rPr lang="el-GR" b="1">
                <a:solidFill>
                  <a:srgbClr val="C00000"/>
                </a:solidFill>
              </a:rPr>
              <a:t> Σαλαμάνδρα – ΝΕ</a:t>
            </a:r>
            <a:endParaRPr lang="en-US" b="1">
              <a:solidFill>
                <a:srgbClr val="C00000"/>
              </a:solidFill>
            </a:endParaRPr>
          </a:p>
        </p:txBody>
      </p:sp>
      <p:sp>
        <p:nvSpPr>
          <p:cNvPr id="32" name="Text Box 6"/>
          <p:cNvSpPr txBox="1">
            <a:spLocks noChangeArrowheads="1"/>
          </p:cNvSpPr>
          <p:nvPr/>
        </p:nvSpPr>
        <p:spPr bwMode="auto">
          <a:xfrm>
            <a:off x="359532" y="4665910"/>
            <a:ext cx="84249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Σχήμα σώματος κυλινδρικό.</a:t>
            </a:r>
            <a:r>
              <a:rPr lang="el-GR">
                <a:solidFill>
                  <a:srgbClr val="C00000"/>
                </a:solidFill>
              </a:rPr>
              <a:t> </a:t>
            </a:r>
            <a:r>
              <a:rPr lang="el-GR">
                <a:solidFill>
                  <a:schemeClr val="accent2"/>
                </a:solidFill>
              </a:rPr>
              <a:t>Ιδιαίτερα απαλό δέρμα στην αφή. Ραχιαία πλευρά με μαύρο υπόβαθρο και έντονες κίτρινες κηλίδες, ενώ η κοιλιακή μαύρη. Ευμεγέθεις παρώτιοι αδένες με πολυάριθμα στίγματα. Φέρει δηλητηριώδεις αδένες σε διάφορες θέσεις.</a:t>
            </a:r>
          </a:p>
        </p:txBody>
      </p:sp>
      <p:sp>
        <p:nvSpPr>
          <p:cNvPr id="34" name="Text Box 6"/>
          <p:cNvSpPr txBox="1">
            <a:spLocks noChangeArrowheads="1"/>
          </p:cNvSpPr>
          <p:nvPr/>
        </p:nvSpPr>
        <p:spPr bwMode="auto">
          <a:xfrm>
            <a:off x="323813" y="5818038"/>
            <a:ext cx="84249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κεφαλοκορμού</a:t>
            </a:r>
            <a:r>
              <a:rPr lang="el-GR">
                <a:solidFill>
                  <a:srgbClr val="C00000"/>
                </a:solidFill>
              </a:rPr>
              <a:t>: 150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chemeClr val="accent2"/>
                </a:solidFill>
              </a:rPr>
              <a:t> </a:t>
            </a:r>
            <a:r>
              <a:rPr lang="el-GR">
                <a:solidFill>
                  <a:schemeClr val="accent2"/>
                </a:solidFill>
              </a:rPr>
              <a:t>Μήκος ουράς: </a:t>
            </a:r>
            <a:r>
              <a:rPr lang="el-GR">
                <a:solidFill>
                  <a:srgbClr val="C00000"/>
                </a:solidFill>
              </a:rPr>
              <a:t>100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chemeClr val="accent2"/>
                </a:solidFill>
              </a:rPr>
              <a:t> </a:t>
            </a:r>
            <a:r>
              <a:rPr lang="el-GR">
                <a:solidFill>
                  <a:schemeClr val="accent2"/>
                </a:solidFill>
              </a:rPr>
              <a:t>Θηλυκά γενικώς πιο μεγαλόσωμα.</a:t>
            </a:r>
            <a:endParaRPr lang="en-US">
              <a:solidFill>
                <a:srgbClr val="C00000"/>
              </a:solidFill>
            </a:endParaRPr>
          </a:p>
        </p:txBody>
      </p:sp>
      <p:pic>
        <p:nvPicPr>
          <p:cNvPr id="16386" name="Picture 2" descr="F:\1.Πανεπιστήμιο\Διδασκαλία\1.Προπτυχιακά\2.Πανίδα της Ελλάδος\source files\Λισσαμφίβια\Salamandra_salamand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0318" y="1891235"/>
            <a:ext cx="4403365" cy="27657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256919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2"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
        <p:nvSpPr>
          <p:cNvPr id="3" name="Ορθογώνιο 2"/>
          <p:cNvSpPr/>
          <p:nvPr/>
        </p:nvSpPr>
        <p:spPr>
          <a:xfrm>
            <a:off x="342415" y="1019401"/>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8" name="Ορθογώνιο 7"/>
          <p:cNvSpPr/>
          <p:nvPr/>
        </p:nvSpPr>
        <p:spPr>
          <a:xfrm>
            <a:off x="2442320" y="1460297"/>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t>
            </a:r>
            <a:r>
              <a:rPr lang="en-US" b="1" i="1" err="1">
                <a:solidFill>
                  <a:srgbClr val="C00000"/>
                </a:solidFill>
              </a:rPr>
              <a:t>salamandra</a:t>
            </a:r>
            <a:endParaRPr lang="en-US" b="1">
              <a:solidFill>
                <a:srgbClr val="C00000"/>
              </a:solidFill>
            </a:endParaRPr>
          </a:p>
        </p:txBody>
      </p:sp>
      <p:sp>
        <p:nvSpPr>
          <p:cNvPr id="10" name="Ορθογώνιο 9"/>
          <p:cNvSpPr/>
          <p:nvPr/>
        </p:nvSpPr>
        <p:spPr>
          <a:xfrm>
            <a:off x="107504" y="1916832"/>
            <a:ext cx="8928992" cy="723916"/>
          </a:xfrm>
          <a:prstGeom prst="rect">
            <a:avLst/>
          </a:prstGeom>
        </p:spPr>
        <p:txBody>
          <a:bodyPr wrap="square">
            <a:spAutoFit/>
          </a:bodyPr>
          <a:lstStyle/>
          <a:p>
            <a:pPr marL="1588" indent="-1588" algn="ctr" fontAlgn="base">
              <a:lnSpc>
                <a:spcPct val="114000"/>
              </a:lnSpc>
              <a:spcBef>
                <a:spcPct val="0"/>
              </a:spcBef>
              <a:spcAft>
                <a:spcPct val="0"/>
              </a:spcAft>
              <a:tabLst>
                <a:tab pos="1257300" algn="l"/>
              </a:tabLst>
            </a:pPr>
            <a:r>
              <a:rPr lang="el-GR" b="1">
                <a:solidFill>
                  <a:schemeClr val="accent2"/>
                </a:solidFill>
              </a:rPr>
              <a:t>Σε όλη την κεντρική και νότια Ευρώπη. Στην </a:t>
            </a:r>
            <a:r>
              <a:rPr lang="el-GR" b="1">
                <a:solidFill>
                  <a:srgbClr val="00B050"/>
                </a:solidFill>
              </a:rPr>
              <a:t>Ελλάδα</a:t>
            </a:r>
            <a:r>
              <a:rPr lang="el-GR" b="1">
                <a:solidFill>
                  <a:schemeClr val="accent2"/>
                </a:solidFill>
              </a:rPr>
              <a:t> σε όλες τις ηπειρωτικές θέσεις και στην Εύβοια.</a:t>
            </a:r>
            <a:endParaRPr lang="en-US" b="1">
              <a:solidFill>
                <a:schemeClr val="accent2"/>
              </a:solidFill>
            </a:endParaRPr>
          </a:p>
        </p:txBody>
      </p:sp>
      <p:pic>
        <p:nvPicPr>
          <p:cNvPr id="19458" name="Picture 2" descr="F:\1.Πανεπιστήμιο\Διδασκαλία\1.Προπτυχιακά\2.Πανίδα της Ελλάδος\source files\Λισσαμφίβια\S. salamandra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220" y="2658384"/>
            <a:ext cx="6113561" cy="40712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A map of europe with red squares&#10;&#10;Description automatically generated">
            <a:extLst>
              <a:ext uri="{FF2B5EF4-FFF2-40B4-BE49-F238E27FC236}">
                <a16:creationId xmlns:a16="http://schemas.microsoft.com/office/drawing/2014/main" id="{488B5ED4-E80A-06A2-6D85-D79B510B7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8906" y="2632927"/>
            <a:ext cx="5186188" cy="4114321"/>
          </a:xfrm>
          <a:prstGeom prst="rect">
            <a:avLst/>
          </a:prstGeom>
        </p:spPr>
      </p:pic>
    </p:spTree>
    <p:extLst>
      <p:ext uri="{BB962C8B-B14F-4D97-AF65-F5344CB8AC3E}">
        <p14:creationId xmlns:p14="http://schemas.microsoft.com/office/powerpoint/2010/main" val="256047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fade">
                                      <p:cBhvr>
                                        <p:cTn id="10" dur="500"/>
                                        <p:tgtEl>
                                          <p:spTgt spid="194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9458"/>
                                        </p:tgtEl>
                                      </p:cBhvr>
                                    </p:animEffect>
                                    <p:set>
                                      <p:cBhvr>
                                        <p:cTn id="15" dur="1" fill="hold">
                                          <p:stCondLst>
                                            <p:cond delay="499"/>
                                          </p:stCondLst>
                                        </p:cTn>
                                        <p:tgtEl>
                                          <p:spTgt spid="1945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42320" y="1048961"/>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t>
            </a:r>
            <a:r>
              <a:rPr lang="en-US" b="1" i="1" err="1">
                <a:solidFill>
                  <a:srgbClr val="C00000"/>
                </a:solidFill>
              </a:rPr>
              <a:t>salamandra</a:t>
            </a:r>
            <a:endParaRPr lang="en-US" b="1">
              <a:solidFill>
                <a:srgbClr val="C00000"/>
              </a:solidFill>
            </a:endParaRPr>
          </a:p>
        </p:txBody>
      </p:sp>
      <p:sp>
        <p:nvSpPr>
          <p:cNvPr id="14" name="Text Box 6"/>
          <p:cNvSpPr txBox="1">
            <a:spLocks noChangeArrowheads="1"/>
          </p:cNvSpPr>
          <p:nvPr/>
        </p:nvSpPr>
        <p:spPr bwMode="auto">
          <a:xfrm>
            <a:off x="179512" y="1484784"/>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Φυλλοβόλα ή μεικτά δάση σε υψόμετρο 600-2000 </a:t>
            </a:r>
            <a:r>
              <a:rPr lang="en-US">
                <a:solidFill>
                  <a:schemeClr val="accent2"/>
                </a:solidFill>
              </a:rPr>
              <a:t>m </a:t>
            </a:r>
            <a:r>
              <a:rPr lang="en-US" err="1">
                <a:solidFill>
                  <a:schemeClr val="accent2"/>
                </a:solidFill>
              </a:rPr>
              <a:t>a.s.l</a:t>
            </a:r>
            <a:r>
              <a:rPr lang="en-US">
                <a:solidFill>
                  <a:schemeClr val="accent2"/>
                </a:solidFill>
              </a:rPr>
              <a:t>.</a:t>
            </a:r>
            <a:r>
              <a:rPr lang="el-GR">
                <a:solidFill>
                  <a:schemeClr val="accent2"/>
                </a:solidFill>
              </a:rPr>
              <a:t>, πάντα κοντά σε ποτάμια, ρυάκια κ.λπ. Απαιτεί υψηλά επίπεδα υγρασίας και </a:t>
            </a:r>
            <a:r>
              <a:rPr lang="en-US">
                <a:solidFill>
                  <a:schemeClr val="accent2"/>
                </a:solidFill>
              </a:rPr>
              <a:t> </a:t>
            </a:r>
            <a:r>
              <a:rPr lang="el-GR">
                <a:solidFill>
                  <a:schemeClr val="accent2"/>
                </a:solidFill>
              </a:rPr>
              <a:t>ύπαρξη διαθέσιμων κρυψώνων.</a:t>
            </a:r>
            <a:endParaRPr lang="el-GR" b="1">
              <a:solidFill>
                <a:schemeClr val="accent2"/>
              </a:solidFill>
            </a:endParaRPr>
          </a:p>
        </p:txBody>
      </p:sp>
      <p:sp>
        <p:nvSpPr>
          <p:cNvPr id="15" name="Text Box 6"/>
          <p:cNvSpPr txBox="1">
            <a:spLocks noChangeArrowheads="1"/>
          </p:cNvSpPr>
          <p:nvPr/>
        </p:nvSpPr>
        <p:spPr bwMode="auto">
          <a:xfrm>
            <a:off x="212552" y="2520576"/>
            <a:ext cx="875193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Νυκτόβιος οργανισμός, αν και μπορεί να παρατηρείται και την ημέρα σε βροχερές ημέρες ή κατά την αναπαραγωγική περίοδο. Το χειμώνα οι βόρειοι πληθυσμοί πέφτουν ομαδικώς σε χειμερία νάρκη, ενώ σε νότιες περιοχές εξάπλωσης είναι δραστήριες καθ’ όλο το έτος και μειώνουν τη δραστηριότητα τους κατά το καλοκαίρι. Το έντονο χρωματικό πρότυπο λειτουργεί </a:t>
            </a:r>
            <a:r>
              <a:rPr lang="el-GR">
                <a:solidFill>
                  <a:srgbClr val="00B050"/>
                </a:solidFill>
              </a:rPr>
              <a:t>αποσηματικά</a:t>
            </a:r>
            <a:r>
              <a:rPr lang="el-GR">
                <a:solidFill>
                  <a:schemeClr val="accent2"/>
                </a:solidFill>
              </a:rPr>
              <a:t>.</a:t>
            </a:r>
          </a:p>
        </p:txBody>
      </p:sp>
      <p:sp>
        <p:nvSpPr>
          <p:cNvPr id="10" name="Text Box 6"/>
          <p:cNvSpPr txBox="1">
            <a:spLocks noChangeArrowheads="1"/>
          </p:cNvSpPr>
          <p:nvPr/>
        </p:nvSpPr>
        <p:spPr bwMode="auto">
          <a:xfrm>
            <a:off x="107503" y="4110366"/>
            <a:ext cx="88569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Τρέφεται με χερσαία ασπόνδυλα, όπως έντομα, σκώληκες, μαλάκια, </a:t>
            </a:r>
            <a:r>
              <a:rPr lang="el-GR" err="1">
                <a:solidFill>
                  <a:schemeClr val="accent2"/>
                </a:solidFill>
              </a:rPr>
              <a:t>αραχνόμορφα</a:t>
            </a:r>
            <a:r>
              <a:rPr lang="el-GR">
                <a:solidFill>
                  <a:schemeClr val="accent2"/>
                </a:solidFill>
              </a:rPr>
              <a:t>, </a:t>
            </a:r>
            <a:r>
              <a:rPr lang="el-GR" err="1">
                <a:solidFill>
                  <a:schemeClr val="accent2"/>
                </a:solidFill>
              </a:rPr>
              <a:t>μυριάποδα</a:t>
            </a:r>
            <a:r>
              <a:rPr lang="el-GR">
                <a:solidFill>
                  <a:schemeClr val="accent2"/>
                </a:solidFill>
              </a:rPr>
              <a:t>.</a:t>
            </a:r>
            <a:endParaRPr lang="el-GR" b="1">
              <a:solidFill>
                <a:schemeClr val="accent2"/>
              </a:solidFill>
            </a:endParaRPr>
          </a:p>
        </p:txBody>
      </p:sp>
      <p:sp>
        <p:nvSpPr>
          <p:cNvPr id="11" name="Text Box 6"/>
          <p:cNvSpPr txBox="1">
            <a:spLocks noChangeArrowheads="1"/>
          </p:cNvSpPr>
          <p:nvPr/>
        </p:nvSpPr>
        <p:spPr bwMode="auto">
          <a:xfrm>
            <a:off x="107504" y="4869160"/>
            <a:ext cx="8856984"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άνοιξη και φθινόπωρο και σε νότιες περιοχές ακόμη και το χειμώνα.</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50 ζωντανές προνύμφες </a:t>
            </a:r>
            <a:r>
              <a:rPr lang="el-GR">
                <a:solidFill>
                  <a:srgbClr val="800000"/>
                </a:solidFill>
              </a:rPr>
              <a:t>(ζωοτοκία) σε αβαθή ρυάκια και ποταμάκια.</a:t>
            </a:r>
            <a:endParaRPr lang="en-US">
              <a:solidFill>
                <a:srgbClr val="800000"/>
              </a:solidFill>
            </a:endParaRPr>
          </a:p>
          <a:p>
            <a:pPr algn="just" fontAlgn="base">
              <a:spcBef>
                <a:spcPct val="0"/>
              </a:spcBef>
              <a:spcAft>
                <a:spcPct val="0"/>
              </a:spcAft>
              <a:tabLst>
                <a:tab pos="900113" algn="l"/>
              </a:tabLst>
            </a:pPr>
            <a:r>
              <a:rPr lang="el-GR">
                <a:solidFill>
                  <a:srgbClr val="00B050"/>
                </a:solidFill>
              </a:rPr>
              <a:t>Μεταμόρφωση</a:t>
            </a:r>
            <a:r>
              <a:rPr lang="el-GR">
                <a:solidFill>
                  <a:srgbClr val="333399"/>
                </a:solidFill>
              </a:rPr>
              <a:t>: μετά από αρκετούς μήνες ακόμη και μετά το χειμώνα (δηλ. το επόμενο έτος</a:t>
            </a:r>
            <a:r>
              <a:rPr lang="en-US">
                <a:solidFill>
                  <a:srgbClr val="333399"/>
                </a:solidFill>
              </a:rPr>
              <a:t>)!</a:t>
            </a:r>
            <a:endParaRPr lang="el-GR">
              <a:solidFill>
                <a:srgbClr val="333399"/>
              </a:solidFill>
            </a:endParaRPr>
          </a:p>
        </p:txBody>
      </p:sp>
      <p:sp>
        <p:nvSpPr>
          <p:cNvPr id="1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304920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Φυλογενετική εξέλιξη Λισσαμφιβίων</a:t>
            </a:r>
            <a:endParaRPr lang="el-GR" b="1">
              <a:solidFill>
                <a:srgbClr val="000000"/>
              </a:solidFill>
            </a:endParaRPr>
          </a:p>
        </p:txBody>
      </p:sp>
      <p:sp>
        <p:nvSpPr>
          <p:cNvPr id="8" name="Text Box 4"/>
          <p:cNvSpPr txBox="1">
            <a:spLocks noChangeArrowheads="1"/>
          </p:cNvSpPr>
          <p:nvPr/>
        </p:nvSpPr>
        <p:spPr bwMode="auto">
          <a:xfrm>
            <a:off x="107789" y="5157192"/>
            <a:ext cx="885698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Λισσαμφίβια</a:t>
            </a:r>
            <a:r>
              <a:rPr lang="el-GR" sz="2000" b="1">
                <a:solidFill>
                  <a:srgbClr val="333399"/>
                </a:solidFill>
              </a:rPr>
              <a:t>: Με βάση το παλαιοντολογικό αρχείο φαίνεται ότι προέκυψαν πριν από περίπου 250-200 εκ. έτη, πιθανώς από την ομάδα των </a:t>
            </a:r>
            <a:r>
              <a:rPr lang="el-GR" sz="2000" b="1" err="1">
                <a:solidFill>
                  <a:srgbClr val="333399"/>
                </a:solidFill>
              </a:rPr>
              <a:t>Τεμνοσπόνδυλων</a:t>
            </a:r>
            <a:r>
              <a:rPr lang="el-GR" sz="2000" b="1">
                <a:solidFill>
                  <a:srgbClr val="333399"/>
                </a:solidFill>
              </a:rPr>
              <a:t> των </a:t>
            </a:r>
            <a:r>
              <a:rPr lang="el-GR" sz="2000" b="1" err="1">
                <a:solidFill>
                  <a:srgbClr val="333399"/>
                </a:solidFill>
              </a:rPr>
              <a:t>Λαβυρινθοδόντων</a:t>
            </a:r>
            <a:r>
              <a:rPr lang="el-GR" sz="2000" b="1">
                <a:solidFill>
                  <a:srgbClr val="333399"/>
                </a:solidFill>
              </a:rPr>
              <a:t>, αν και με την εμφάνισή τους είχαν χαθεί ήδη αρκετοί από τους χαρακτήρες τον </a:t>
            </a:r>
            <a:r>
              <a:rPr lang="el-GR" sz="2000" b="1" err="1">
                <a:solidFill>
                  <a:srgbClr val="333399"/>
                </a:solidFill>
              </a:rPr>
              <a:t>Λαβυρινθόδοντων</a:t>
            </a:r>
            <a:r>
              <a:rPr lang="el-GR" sz="2000" b="1">
                <a:solidFill>
                  <a:srgbClr val="333399"/>
                </a:solidFill>
              </a:rPr>
              <a:t>, όπως τα λαβυρινθικά δόντια.</a:t>
            </a:r>
            <a:endParaRPr lang="en-GB" sz="2000" b="1">
              <a:solidFill>
                <a:srgbClr val="333399"/>
              </a:solidFill>
            </a:endParaRPr>
          </a:p>
        </p:txBody>
      </p:sp>
      <p:pic>
        <p:nvPicPr>
          <p:cNvPr id="2" name="Εικόνα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89" y="1052736"/>
            <a:ext cx="5233416" cy="3995928"/>
          </a:xfrm>
          <a:prstGeom prst="rect">
            <a:avLst/>
          </a:prstGeom>
          <a:ln>
            <a:solidFill>
              <a:schemeClr val="tx1"/>
            </a:solidFill>
          </a:ln>
        </p:spPr>
      </p:pic>
      <p:pic>
        <p:nvPicPr>
          <p:cNvPr id="3" name="Εικόνα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89" y="1052736"/>
            <a:ext cx="5233416" cy="3995928"/>
          </a:xfrm>
          <a:prstGeom prst="rect">
            <a:avLst/>
          </a:prstGeom>
          <a:ln>
            <a:solidFill>
              <a:schemeClr val="tx1"/>
            </a:solidFill>
          </a:ln>
        </p:spPr>
      </p:pic>
      <p:pic>
        <p:nvPicPr>
          <p:cNvPr id="4" name="Εικόνα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1052736"/>
            <a:ext cx="3463138" cy="3995928"/>
          </a:xfrm>
          <a:prstGeom prst="rect">
            <a:avLst/>
          </a:prstGeom>
          <a:ln>
            <a:solidFill>
              <a:schemeClr val="tx1"/>
            </a:solidFill>
          </a:ln>
        </p:spPr>
      </p:pic>
    </p:spTree>
    <p:extLst>
      <p:ext uri="{BB962C8B-B14F-4D97-AF65-F5344CB8AC3E}">
        <p14:creationId xmlns:p14="http://schemas.microsoft.com/office/powerpoint/2010/main" val="6082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638823" y="976953"/>
            <a:ext cx="3794768"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Lissotriton</a:t>
            </a:r>
            <a:r>
              <a:rPr lang="el-GR" b="1">
                <a:solidFill>
                  <a:srgbClr val="C00000"/>
                </a:solidFill>
              </a:rPr>
              <a:t>:</a:t>
            </a:r>
            <a:r>
              <a:rPr lang="el-GR" b="1" i="1">
                <a:solidFill>
                  <a:srgbClr val="C00000"/>
                </a:solidFill>
              </a:rPr>
              <a:t> </a:t>
            </a:r>
            <a:r>
              <a:rPr lang="en-US" b="1">
                <a:solidFill>
                  <a:schemeClr val="accent2"/>
                </a:solidFill>
              </a:rPr>
              <a:t>1 </a:t>
            </a:r>
            <a:r>
              <a:rPr lang="el-GR" b="1">
                <a:solidFill>
                  <a:schemeClr val="accent2"/>
                </a:solidFill>
              </a:rPr>
              <a:t>είδος</a:t>
            </a:r>
            <a:endParaRPr lang="en-US" b="1">
              <a:solidFill>
                <a:schemeClr val="accent2"/>
              </a:solidFill>
            </a:endParaRPr>
          </a:p>
        </p:txBody>
      </p:sp>
      <p:sp>
        <p:nvSpPr>
          <p:cNvPr id="4" name="Ορθογώνιο 3"/>
          <p:cNvSpPr/>
          <p:nvPr/>
        </p:nvSpPr>
        <p:spPr>
          <a:xfrm>
            <a:off x="1382993" y="1340768"/>
            <a:ext cx="6306429"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a:t>
            </a:r>
            <a:r>
              <a:rPr lang="el-GR" b="1" i="1">
                <a:solidFill>
                  <a:srgbClr val="C00000"/>
                </a:solidFill>
              </a:rPr>
              <a:t>. </a:t>
            </a:r>
            <a:r>
              <a:rPr lang="en-US" b="1" i="1" err="1">
                <a:solidFill>
                  <a:srgbClr val="C00000"/>
                </a:solidFill>
              </a:rPr>
              <a:t>graecus</a:t>
            </a:r>
            <a:r>
              <a:rPr lang="en-US" b="1" i="1">
                <a:solidFill>
                  <a:srgbClr val="C00000"/>
                </a:solidFill>
              </a:rPr>
              <a:t> &amp; L. </a:t>
            </a:r>
            <a:r>
              <a:rPr lang="en-US" b="1" i="1" err="1">
                <a:solidFill>
                  <a:srgbClr val="C00000"/>
                </a:solidFill>
              </a:rPr>
              <a:t>schmidtleri</a:t>
            </a:r>
            <a:r>
              <a:rPr lang="en-US" b="1" i="1">
                <a:solidFill>
                  <a:srgbClr val="C00000"/>
                </a:solidFill>
              </a:rPr>
              <a:t> </a:t>
            </a:r>
            <a:r>
              <a:rPr lang="en-US" b="1">
                <a:solidFill>
                  <a:srgbClr val="C00000"/>
                </a:solidFill>
              </a:rPr>
              <a:t>–</a:t>
            </a:r>
            <a:r>
              <a:rPr lang="el-GR" b="1">
                <a:solidFill>
                  <a:srgbClr val="C00000"/>
                </a:solidFill>
              </a:rPr>
              <a:t> Κοινός Τρίτωνας – </a:t>
            </a:r>
            <a:r>
              <a:rPr lang="en-US" b="1">
                <a:solidFill>
                  <a:srgbClr val="C00000"/>
                </a:solidFill>
              </a:rPr>
              <a:t>NE</a:t>
            </a:r>
          </a:p>
        </p:txBody>
      </p:sp>
      <p:pic>
        <p:nvPicPr>
          <p:cNvPr id="17410" name="Picture 2" descr="F:\1.Πανεπιστήμιο\Διδασκαλία\1.Προπτυχιακά\2.Πανίδα της Ελλάδος\source files\Λισσαμφίβια\Lissotriton vulgar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44971"/>
            <a:ext cx="4045599" cy="27195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6"/>
          <p:cNvSpPr txBox="1">
            <a:spLocks noChangeArrowheads="1"/>
          </p:cNvSpPr>
          <p:nvPr/>
        </p:nvSpPr>
        <p:spPr bwMode="auto">
          <a:xfrm>
            <a:off x="107504" y="4665910"/>
            <a:ext cx="893410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Έντονος φυλετικός διμορφισμός. Η ουρά καταλήγει σε πολύ λεπτό νημάτιο. Οδοντωτό λοφίο κατά μήκος της ράχης των αρσενικών, πιο έντονο κατά την αναπαραγωγική περίοδο, όπως και η ύπαρξη μεμβρανών στα πίσω άκρα. Τα αρσενικά φέρουν έντονες κηλίδες ραχιαία-κοιλιακά, μεγαλύτερες των θηλυκών και γενικά πιο σκουρόχρωμες αποχρώσεις. Οι κοιλιακή επιφάνεια έχει πορτοκαλί υπόβαθρο.</a:t>
            </a:r>
          </a:p>
        </p:txBody>
      </p:sp>
      <p:sp>
        <p:nvSpPr>
          <p:cNvPr id="17" name="Text Box 6"/>
          <p:cNvSpPr txBox="1">
            <a:spLocks noChangeArrowheads="1"/>
          </p:cNvSpPr>
          <p:nvPr/>
        </p:nvSpPr>
        <p:spPr bwMode="auto">
          <a:xfrm>
            <a:off x="323813" y="6106070"/>
            <a:ext cx="8424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Συνολικό μήκος </a:t>
            </a:r>
            <a:r>
              <a:rPr lang="el-GR">
                <a:solidFill>
                  <a:srgbClr val="C00000"/>
                </a:solidFill>
              </a:rPr>
              <a:t>: 85-110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Πολύ έντονα χρώματα των αρσενικών κατά την αναπαραγωγική περίοδο.</a:t>
            </a:r>
            <a:endParaRPr lang="en-US">
              <a:solidFill>
                <a:srgbClr val="C00000"/>
              </a:solidFill>
            </a:endParaRPr>
          </a:p>
        </p:txBody>
      </p:sp>
      <p:pic>
        <p:nvPicPr>
          <p:cNvPr id="17411" name="Picture 3" descr="F:\1.Πανεπιστήμιο\Διδασκαλία\1.Προπτυχιακά\2.Πανίδα της Ελλάδος\source files\Λισσαμφίβια\Lissotriton vulgaris fema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281" y="1828403"/>
            <a:ext cx="4505325" cy="27527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2"/>
          <p:cNvSpPr txBox="1">
            <a:spLocks noChangeArrowheads="1"/>
          </p:cNvSpPr>
          <p:nvPr/>
        </p:nvSpPr>
        <p:spPr bwMode="auto">
          <a:xfrm>
            <a:off x="755576"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249773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fade">
                                      <p:cBhvr>
                                        <p:cTn id="15" dur="500"/>
                                        <p:tgtEl>
                                          <p:spTgt spid="17410"/>
                                        </p:tgtEl>
                                      </p:cBhvr>
                                    </p:animEffect>
                                  </p:childTnLst>
                                </p:cTn>
                              </p:par>
                              <p:par>
                                <p:cTn id="16" presetID="10" presetClass="entr" presetSubtype="0" fill="hold" nodeType="withEffect">
                                  <p:stCondLst>
                                    <p:cond delay="0"/>
                                  </p:stCondLst>
                                  <p:childTnLst>
                                    <p:set>
                                      <p:cBhvr>
                                        <p:cTn id="17" dur="1" fill="hold">
                                          <p:stCondLst>
                                            <p:cond delay="0"/>
                                          </p:stCondLst>
                                        </p:cTn>
                                        <p:tgtEl>
                                          <p:spTgt spid="17411"/>
                                        </p:tgtEl>
                                        <p:attrNameLst>
                                          <p:attrName>style.visibility</p:attrName>
                                        </p:attrNameLst>
                                      </p:cBhvr>
                                      <p:to>
                                        <p:strVal val="visible"/>
                                      </p:to>
                                    </p:set>
                                    <p:animEffect transition="in" filter="fade">
                                      <p:cBhvr>
                                        <p:cTn id="18" dur="500"/>
                                        <p:tgtEl>
                                          <p:spTgt spid="174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4" y="927884"/>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Ταξινόμηση &amp; Εξάπλωση</a:t>
            </a:r>
            <a:endParaRPr lang="en-US" sz="2200" b="1" dirty="0">
              <a:solidFill>
                <a:srgbClr val="C00000"/>
              </a:solidFill>
            </a:endParaRPr>
          </a:p>
        </p:txBody>
      </p:sp>
      <p:sp>
        <p:nvSpPr>
          <p:cNvPr id="8" name="Ορθογώνιο 7"/>
          <p:cNvSpPr/>
          <p:nvPr/>
        </p:nvSpPr>
        <p:spPr>
          <a:xfrm>
            <a:off x="2442320" y="1460297"/>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L. </a:t>
            </a:r>
            <a:r>
              <a:rPr lang="en-US" b="1" i="1" dirty="0" err="1">
                <a:solidFill>
                  <a:srgbClr val="C00000"/>
                </a:solidFill>
              </a:rPr>
              <a:t>graecus</a:t>
            </a:r>
            <a:r>
              <a:rPr lang="en-US" b="1" i="1" dirty="0">
                <a:solidFill>
                  <a:srgbClr val="C00000"/>
                </a:solidFill>
              </a:rPr>
              <a:t> &amp; L. </a:t>
            </a:r>
            <a:r>
              <a:rPr lang="en-US" b="1" i="1" dirty="0" err="1">
                <a:solidFill>
                  <a:srgbClr val="C00000"/>
                </a:solidFill>
              </a:rPr>
              <a:t>schmidtleri</a:t>
            </a:r>
            <a:endParaRPr lang="en-US" b="1" dirty="0">
              <a:solidFill>
                <a:srgbClr val="C00000"/>
              </a:solidFill>
            </a:endParaRPr>
          </a:p>
        </p:txBody>
      </p:sp>
      <p:sp>
        <p:nvSpPr>
          <p:cNvPr id="10" name="Ορθογώνιο 9"/>
          <p:cNvSpPr/>
          <p:nvPr/>
        </p:nvSpPr>
        <p:spPr>
          <a:xfrm>
            <a:off x="107504" y="1916832"/>
            <a:ext cx="8928992" cy="2276521"/>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n-US" b="1" dirty="0">
                <a:solidFill>
                  <a:schemeClr val="accent2"/>
                </a:solidFill>
              </a:rPr>
              <a:t>O </a:t>
            </a:r>
            <a:r>
              <a:rPr lang="el-GR" b="1" dirty="0">
                <a:solidFill>
                  <a:schemeClr val="accent2"/>
                </a:solidFill>
              </a:rPr>
              <a:t>πιο κοινός </a:t>
            </a:r>
            <a:r>
              <a:rPr lang="el-GR" b="1" dirty="0" err="1">
                <a:solidFill>
                  <a:schemeClr val="accent2"/>
                </a:solidFill>
              </a:rPr>
              <a:t>Τρίτωνας</a:t>
            </a:r>
            <a:r>
              <a:rPr lang="el-GR" b="1" dirty="0">
                <a:solidFill>
                  <a:schemeClr val="accent2"/>
                </a:solidFill>
              </a:rPr>
              <a:t> με εξάπλωση από την Σκανδιναβία μέχρι τη Μεσόγειο, εξαιρώντας την Ιβηρική Χερσόνησο, την Ν. Γαλλία και την Ιταλία. Στην </a:t>
            </a:r>
            <a:r>
              <a:rPr lang="el-GR" b="1" dirty="0">
                <a:solidFill>
                  <a:srgbClr val="00B050"/>
                </a:solidFill>
              </a:rPr>
              <a:t>Ελλάδα</a:t>
            </a:r>
            <a:r>
              <a:rPr lang="el-GR" b="1" dirty="0">
                <a:solidFill>
                  <a:schemeClr val="accent2"/>
                </a:solidFill>
              </a:rPr>
              <a:t> απαντάται σε ηπειρωτικές περιοχές, καθώς και στα Ιόνια νησιά Κέρκυρα, Λευκάδα, Κεφαλονιά. Μέχρι πρόσφατα δύο υποείδη: </a:t>
            </a:r>
            <a:r>
              <a:rPr lang="en-US" b="1" i="1" dirty="0">
                <a:solidFill>
                  <a:srgbClr val="800000"/>
                </a:solidFill>
              </a:rPr>
              <a:t>L. v. vulgaris</a:t>
            </a:r>
            <a:r>
              <a:rPr lang="en-US" b="1" dirty="0">
                <a:solidFill>
                  <a:srgbClr val="800000"/>
                </a:solidFill>
              </a:rPr>
              <a:t> (</a:t>
            </a:r>
            <a:r>
              <a:rPr lang="el-GR" b="1" dirty="0">
                <a:solidFill>
                  <a:srgbClr val="800000"/>
                </a:solidFill>
              </a:rPr>
              <a:t>Θράκη</a:t>
            </a:r>
            <a:r>
              <a:rPr lang="en-US" b="1" dirty="0">
                <a:solidFill>
                  <a:srgbClr val="800000"/>
                </a:solidFill>
              </a:rPr>
              <a:t>) </a:t>
            </a:r>
            <a:r>
              <a:rPr lang="en-US" b="1" dirty="0">
                <a:solidFill>
                  <a:schemeClr val="accent2"/>
                </a:solidFill>
              </a:rPr>
              <a:t>&amp; </a:t>
            </a:r>
            <a:r>
              <a:rPr lang="en-US" b="1" i="1" dirty="0">
                <a:solidFill>
                  <a:srgbClr val="800000"/>
                </a:solidFill>
              </a:rPr>
              <a:t>L. v. </a:t>
            </a:r>
            <a:r>
              <a:rPr lang="en-US" b="1" i="1" dirty="0" err="1">
                <a:solidFill>
                  <a:srgbClr val="800000"/>
                </a:solidFill>
              </a:rPr>
              <a:t>graecus</a:t>
            </a:r>
            <a:r>
              <a:rPr lang="el-GR" b="1" i="1" dirty="0">
                <a:solidFill>
                  <a:srgbClr val="800000"/>
                </a:solidFill>
              </a:rPr>
              <a:t>, </a:t>
            </a:r>
            <a:r>
              <a:rPr lang="el-GR" b="1" dirty="0">
                <a:solidFill>
                  <a:schemeClr val="accent2"/>
                </a:solidFill>
              </a:rPr>
              <a:t>τα οποία πλέον είναι δύο ξεχωριστά είδη </a:t>
            </a:r>
            <a:r>
              <a:rPr lang="el-GR" b="1" dirty="0">
                <a:solidFill>
                  <a:srgbClr val="800000"/>
                </a:solidFill>
              </a:rPr>
              <a:t>(</a:t>
            </a:r>
            <a:r>
              <a:rPr lang="en-US" b="1" i="1" dirty="0">
                <a:solidFill>
                  <a:srgbClr val="800000"/>
                </a:solidFill>
              </a:rPr>
              <a:t>L. </a:t>
            </a:r>
            <a:r>
              <a:rPr lang="en-US" b="1" i="1" dirty="0" err="1">
                <a:solidFill>
                  <a:srgbClr val="800000"/>
                </a:solidFill>
              </a:rPr>
              <a:t>graecus</a:t>
            </a:r>
            <a:r>
              <a:rPr lang="en-US" b="1" i="1" dirty="0">
                <a:solidFill>
                  <a:srgbClr val="800000"/>
                </a:solidFill>
              </a:rPr>
              <a:t> &amp; L. </a:t>
            </a:r>
            <a:r>
              <a:rPr lang="en-US" b="1" i="1" dirty="0" err="1">
                <a:solidFill>
                  <a:srgbClr val="800000"/>
                </a:solidFill>
              </a:rPr>
              <a:t>schmidtleri</a:t>
            </a:r>
            <a:r>
              <a:rPr lang="el-GR" b="1" dirty="0">
                <a:solidFill>
                  <a:srgbClr val="800000"/>
                </a:solidFill>
              </a:rPr>
              <a:t>)</a:t>
            </a:r>
            <a:endParaRPr lang="en-US" b="1" i="1" dirty="0">
              <a:solidFill>
                <a:srgbClr val="800000"/>
              </a:solidFill>
            </a:endParaRPr>
          </a:p>
          <a:p>
            <a:pPr marL="1588" indent="-1588" algn="just" fontAlgn="base">
              <a:lnSpc>
                <a:spcPct val="114000"/>
              </a:lnSpc>
              <a:spcBef>
                <a:spcPct val="0"/>
              </a:spcBef>
              <a:spcAft>
                <a:spcPct val="0"/>
              </a:spcAft>
              <a:tabLst>
                <a:tab pos="1257300" algn="l"/>
              </a:tabLst>
            </a:pPr>
            <a:endParaRPr lang="en-US" b="1" dirty="0">
              <a:solidFill>
                <a:srgbClr val="800000"/>
              </a:solidFill>
            </a:endParaRPr>
          </a:p>
        </p:txBody>
      </p:sp>
      <p:pic>
        <p:nvPicPr>
          <p:cNvPr id="20482" name="Picture 2" descr="F:\1.Πανεπιστήμιο\Διδασκαλία\1.Προπτυχιακά\2.Πανίδα της Ελλάδος\source files\Λισσαμφίβια\L. vulgari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983" y="3902251"/>
            <a:ext cx="5182242" cy="28391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95166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1930FCAA-5ABA-410F-9581-777961ACD8DE}"/>
              </a:ext>
            </a:extLst>
          </p:cNvPr>
          <p:cNvSpPr/>
          <p:nvPr/>
        </p:nvSpPr>
        <p:spPr>
          <a:xfrm>
            <a:off x="342414" y="927884"/>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Ταξινόμηση &amp; Εξάπλωση</a:t>
            </a:r>
            <a:endParaRPr lang="en-US" sz="2200" b="1" dirty="0">
              <a:solidFill>
                <a:srgbClr val="C00000"/>
              </a:solidFill>
            </a:endParaRPr>
          </a:p>
        </p:txBody>
      </p:sp>
      <p:sp>
        <p:nvSpPr>
          <p:cNvPr id="3" name="Text Box 2">
            <a:extLst>
              <a:ext uri="{FF2B5EF4-FFF2-40B4-BE49-F238E27FC236}">
                <a16:creationId xmlns:a16="http://schemas.microsoft.com/office/drawing/2014/main" id="{542FBC45-2AAD-480B-9664-05F0735D991E}"/>
              </a:ext>
            </a:extLst>
          </p:cNvPr>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pic>
        <p:nvPicPr>
          <p:cNvPr id="5" name="Εικόνα 4">
            <a:extLst>
              <a:ext uri="{FF2B5EF4-FFF2-40B4-BE49-F238E27FC236}">
                <a16:creationId xmlns:a16="http://schemas.microsoft.com/office/drawing/2014/main" id="{F85D4868-84BB-4E67-93BA-7CB86FAE8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9" y="1578000"/>
            <a:ext cx="4104872" cy="5062841"/>
          </a:xfrm>
          <a:prstGeom prst="rect">
            <a:avLst/>
          </a:prstGeom>
        </p:spPr>
      </p:pic>
      <p:sp>
        <p:nvSpPr>
          <p:cNvPr id="4" name="Ορθογώνιο 7">
            <a:extLst>
              <a:ext uri="{FF2B5EF4-FFF2-40B4-BE49-F238E27FC236}">
                <a16:creationId xmlns:a16="http://schemas.microsoft.com/office/drawing/2014/main" id="{4CACF02D-5A03-8F56-76A7-C885DE8A9939}"/>
              </a:ext>
            </a:extLst>
          </p:cNvPr>
          <p:cNvSpPr/>
          <p:nvPr/>
        </p:nvSpPr>
        <p:spPr>
          <a:xfrm>
            <a:off x="4809721" y="3652885"/>
            <a:ext cx="4259360" cy="872034"/>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dirty="0" err="1">
                <a:solidFill>
                  <a:srgbClr val="C00000"/>
                </a:solidFill>
              </a:rPr>
              <a:t>Wielstra</a:t>
            </a:r>
            <a:r>
              <a:rPr lang="en-US" b="1" dirty="0">
                <a:solidFill>
                  <a:srgbClr val="C00000"/>
                </a:solidFill>
              </a:rPr>
              <a:t> et al.</a:t>
            </a:r>
            <a:r>
              <a:rPr lang="en-US" b="1" i="1" dirty="0">
                <a:solidFill>
                  <a:srgbClr val="C00000"/>
                </a:solidFill>
              </a:rPr>
              <a:t> </a:t>
            </a:r>
            <a:r>
              <a:rPr lang="en-US" b="1" dirty="0">
                <a:solidFill>
                  <a:srgbClr val="C00000"/>
                </a:solidFill>
              </a:rPr>
              <a:t>(2018) Amphibia-</a:t>
            </a:r>
            <a:r>
              <a:rPr lang="en-US" b="1" dirty="0" err="1">
                <a:solidFill>
                  <a:srgbClr val="C00000"/>
                </a:solidFill>
              </a:rPr>
              <a:t>Reptllia</a:t>
            </a:r>
            <a:endParaRPr lang="en-US" b="1" dirty="0">
              <a:solidFill>
                <a:srgbClr val="C00000"/>
              </a:solidFill>
            </a:endParaRPr>
          </a:p>
        </p:txBody>
      </p:sp>
    </p:spTree>
    <p:extLst>
      <p:ext uri="{BB962C8B-B14F-4D97-AF65-F5344CB8AC3E}">
        <p14:creationId xmlns:p14="http://schemas.microsoft.com/office/powerpoint/2010/main" val="1159142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42320" y="1048961"/>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L. </a:t>
            </a:r>
            <a:r>
              <a:rPr lang="en-US" b="1" i="1" err="1">
                <a:solidFill>
                  <a:srgbClr val="C00000"/>
                </a:solidFill>
              </a:rPr>
              <a:t>graecus</a:t>
            </a:r>
            <a:r>
              <a:rPr lang="en-US" b="1" i="1">
                <a:solidFill>
                  <a:srgbClr val="C00000"/>
                </a:solidFill>
              </a:rPr>
              <a:t> &amp; L. </a:t>
            </a:r>
            <a:r>
              <a:rPr lang="en-US" b="1" i="1" err="1">
                <a:solidFill>
                  <a:srgbClr val="C00000"/>
                </a:solidFill>
              </a:rPr>
              <a:t>schmidtleri</a:t>
            </a:r>
            <a:endParaRPr lang="en-US" b="1">
              <a:solidFill>
                <a:srgbClr val="C00000"/>
              </a:solidFill>
            </a:endParaRPr>
          </a:p>
        </p:txBody>
      </p:sp>
      <p:sp>
        <p:nvSpPr>
          <p:cNvPr id="14" name="Text Box 6"/>
          <p:cNvSpPr txBox="1">
            <a:spLocks noChangeArrowheads="1"/>
          </p:cNvSpPr>
          <p:nvPr/>
        </p:nvSpPr>
        <p:spPr bwMode="auto">
          <a:xfrm>
            <a:off x="107503" y="1484784"/>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Προτίμηση σε θέσεις με πλούσια βλάστηση, φυλλοβόλα δάση, χορτολιβαδικές εκτάσεις. Καταλαμβάνει υδατοσυλλογές, όπως νερόλακκους, ελώδεις περιοχές, ποτίστρες ζώων κ.λπ.</a:t>
            </a:r>
            <a:endParaRPr lang="el-GR" b="1">
              <a:solidFill>
                <a:schemeClr val="accent2"/>
              </a:solidFill>
            </a:endParaRPr>
          </a:p>
        </p:txBody>
      </p:sp>
      <p:sp>
        <p:nvSpPr>
          <p:cNvPr id="15" name="Text Box 6"/>
          <p:cNvSpPr txBox="1">
            <a:spLocks noChangeArrowheads="1"/>
          </p:cNvSpPr>
          <p:nvPr/>
        </p:nvSpPr>
        <p:spPr bwMode="auto">
          <a:xfrm>
            <a:off x="107503" y="2448568"/>
            <a:ext cx="875193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Κυρίως νυκτόβιος οργανισμός, αν και μπορεί να παρατηρείται και την ημέρα σε βροχερές ημέρες. Μεγαλύτερο τμήμα ζωής στη ξηρά, προσεγγίζοντας το νερό κατά την αναπαραγωγή. Το χειμώνα οι βόρειοι πληθυσμοί πέφτουν κατά ομάδες σε χειμερία νάρκη σε λαγούμια και σχισμές του εδάφους, ενώ σε νότιες περιοχές εξάπλωσης επιλέγεται η τακτική της διαθέρισης κατά το καλοκαίρι. </a:t>
            </a:r>
          </a:p>
        </p:txBody>
      </p:sp>
      <p:sp>
        <p:nvSpPr>
          <p:cNvPr id="10" name="Text Box 6"/>
          <p:cNvSpPr txBox="1">
            <a:spLocks noChangeArrowheads="1"/>
          </p:cNvSpPr>
          <p:nvPr/>
        </p:nvSpPr>
        <p:spPr bwMode="auto">
          <a:xfrm>
            <a:off x="107503" y="3966350"/>
            <a:ext cx="88569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Προνύμφες με υδρόβια καρκινοειδή και τα ενήλικα με έντομα και μαλάκια.</a:t>
            </a:r>
            <a:endParaRPr lang="el-GR" b="1">
              <a:solidFill>
                <a:schemeClr val="accent2"/>
              </a:solidFill>
            </a:endParaRPr>
          </a:p>
        </p:txBody>
      </p:sp>
      <p:sp>
        <p:nvSpPr>
          <p:cNvPr id="11" name="Text Box 6"/>
          <p:cNvSpPr txBox="1">
            <a:spLocks noChangeArrowheads="1"/>
          </p:cNvSpPr>
          <p:nvPr/>
        </p:nvSpPr>
        <p:spPr bwMode="auto">
          <a:xfrm>
            <a:off x="107503" y="4653136"/>
            <a:ext cx="885698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νωρίς την άνοιξη.</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60-300 αυγά που προσκολλώνται πάνω σε υδρόβια φυτά. </a:t>
            </a:r>
            <a:endParaRPr lang="el-GR">
              <a:solidFill>
                <a:srgbClr val="800000"/>
              </a:solidFill>
            </a:endParaRP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μετά από 30 ημέρες.</a:t>
            </a:r>
            <a:endParaRPr lang="en-US">
              <a:solidFill>
                <a:srgbClr val="800000"/>
              </a:solidFill>
            </a:endParaRPr>
          </a:p>
          <a:p>
            <a:pPr algn="just" fontAlgn="base">
              <a:spcBef>
                <a:spcPct val="0"/>
              </a:spcBef>
              <a:spcAft>
                <a:spcPct val="0"/>
              </a:spcAft>
              <a:tabLst>
                <a:tab pos="900113" algn="l"/>
              </a:tabLst>
            </a:pPr>
            <a:r>
              <a:rPr lang="el-GR">
                <a:solidFill>
                  <a:srgbClr val="00B050"/>
                </a:solidFill>
              </a:rPr>
              <a:t>Μεταμόρφωση</a:t>
            </a:r>
            <a:r>
              <a:rPr lang="el-GR">
                <a:solidFill>
                  <a:srgbClr val="333399"/>
                </a:solidFill>
              </a:rPr>
              <a:t>: μετά από 2-3 μήνες.</a:t>
            </a:r>
          </a:p>
          <a:p>
            <a:pPr algn="just" fontAlgn="base">
              <a:spcBef>
                <a:spcPct val="0"/>
              </a:spcBef>
              <a:spcAft>
                <a:spcPct val="0"/>
              </a:spcAft>
              <a:tabLst>
                <a:tab pos="900113" algn="l"/>
              </a:tabLst>
            </a:pPr>
            <a:r>
              <a:rPr lang="el-GR">
                <a:solidFill>
                  <a:srgbClr val="FF0000"/>
                </a:solidFill>
              </a:rPr>
              <a:t>Συχνή η </a:t>
            </a:r>
            <a:r>
              <a:rPr lang="el-GR" err="1">
                <a:solidFill>
                  <a:srgbClr val="FF0000"/>
                </a:solidFill>
              </a:rPr>
              <a:t>παιδομόρφωση</a:t>
            </a:r>
            <a:r>
              <a:rPr lang="el-GR">
                <a:solidFill>
                  <a:srgbClr val="FF0000"/>
                </a:solidFill>
              </a:rPr>
              <a:t>.</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14 έτη.</a:t>
            </a:r>
          </a:p>
        </p:txBody>
      </p:sp>
      <p:sp>
        <p:nvSpPr>
          <p:cNvPr id="9"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239326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Ορθογώνιο 14"/>
          <p:cNvSpPr/>
          <p:nvPr/>
        </p:nvSpPr>
        <p:spPr>
          <a:xfrm>
            <a:off x="1979712" y="1340768"/>
            <a:ext cx="5184576"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I. </a:t>
            </a:r>
            <a:r>
              <a:rPr lang="en-US" b="1" i="1" err="1">
                <a:solidFill>
                  <a:srgbClr val="C00000"/>
                </a:solidFill>
              </a:rPr>
              <a:t>alpestris</a:t>
            </a:r>
            <a:r>
              <a:rPr lang="en-US" b="1" i="1">
                <a:solidFill>
                  <a:srgbClr val="C00000"/>
                </a:solidFill>
              </a:rPr>
              <a:t> </a:t>
            </a:r>
            <a:r>
              <a:rPr lang="el-GR" b="1" i="1">
                <a:solidFill>
                  <a:srgbClr val="C00000"/>
                </a:solidFill>
              </a:rPr>
              <a:t>– </a:t>
            </a:r>
            <a:r>
              <a:rPr lang="el-GR" b="1">
                <a:solidFill>
                  <a:srgbClr val="C00000"/>
                </a:solidFill>
              </a:rPr>
              <a:t>Αλπικός Τρίτωνας – </a:t>
            </a:r>
            <a:r>
              <a:rPr lang="en-US" b="1">
                <a:solidFill>
                  <a:srgbClr val="C00000"/>
                </a:solidFill>
              </a:rPr>
              <a:t>VU/EN</a:t>
            </a:r>
          </a:p>
        </p:txBody>
      </p:sp>
      <p:sp>
        <p:nvSpPr>
          <p:cNvPr id="12" name="Ορθογώνιο 11"/>
          <p:cNvSpPr/>
          <p:nvPr/>
        </p:nvSpPr>
        <p:spPr>
          <a:xfrm>
            <a:off x="2674616" y="976953"/>
            <a:ext cx="3794768"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Ichthyosaura</a:t>
            </a:r>
            <a:r>
              <a:rPr lang="el-GR" b="1">
                <a:solidFill>
                  <a:srgbClr val="C00000"/>
                </a:solidFill>
              </a:rPr>
              <a:t>:</a:t>
            </a:r>
            <a:r>
              <a:rPr lang="el-GR" b="1" i="1">
                <a:solidFill>
                  <a:srgbClr val="C00000"/>
                </a:solidFill>
              </a:rPr>
              <a:t> </a:t>
            </a:r>
            <a:r>
              <a:rPr lang="en-US" b="1">
                <a:solidFill>
                  <a:schemeClr val="accent2"/>
                </a:solidFill>
              </a:rPr>
              <a:t>1 </a:t>
            </a:r>
            <a:r>
              <a:rPr lang="el-GR" b="1">
                <a:solidFill>
                  <a:schemeClr val="accent2"/>
                </a:solidFill>
              </a:rPr>
              <a:t>είδος</a:t>
            </a:r>
            <a:endParaRPr lang="en-US" b="1">
              <a:solidFill>
                <a:schemeClr val="accent2"/>
              </a:solidFill>
            </a:endParaRPr>
          </a:p>
        </p:txBody>
      </p:sp>
      <p:sp>
        <p:nvSpPr>
          <p:cNvPr id="19" name="Text Box 6"/>
          <p:cNvSpPr txBox="1">
            <a:spLocks noChangeArrowheads="1"/>
          </p:cNvSpPr>
          <p:nvPr/>
        </p:nvSpPr>
        <p:spPr bwMode="auto">
          <a:xfrm>
            <a:off x="107504" y="4665910"/>
            <a:ext cx="8934102" cy="1200329"/>
          </a:xfrm>
          <a:prstGeom prst="rect">
            <a:avLst/>
          </a:prstGeom>
          <a:noFill/>
          <a:ln>
            <a:noFill/>
          </a:ln>
          <a:effec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Φυλετικός διμορφισμός κατά την αναπαραγωγική περίοδο με τα αρσενικά να παρουσιάζουν ραχιαίο χαμηλό λοφίο με κίτρινα-σκούρα στίγματα, ασημένιες λωρίδες με σκούρα στίγματα στα πλάγια κ.λπ.. Καστανός-γκρι ραχιαίος χρωματισμός, κίτρινος-πορτοκαλί ο κοιλιακός χωρίς κηλίδες.</a:t>
            </a:r>
          </a:p>
        </p:txBody>
      </p:sp>
      <p:sp>
        <p:nvSpPr>
          <p:cNvPr id="20" name="Text Box 6"/>
          <p:cNvSpPr txBox="1">
            <a:spLocks noChangeArrowheads="1"/>
          </p:cNvSpPr>
          <p:nvPr/>
        </p:nvSpPr>
        <p:spPr bwMode="auto">
          <a:xfrm>
            <a:off x="323813" y="5877272"/>
            <a:ext cx="8424936" cy="923330"/>
          </a:xfrm>
          <a:prstGeom prst="rect">
            <a:avLst/>
          </a:prstGeom>
          <a:noFill/>
          <a:ln>
            <a:noFill/>
          </a:ln>
          <a:effec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Συνολικό μήκος </a:t>
            </a:r>
            <a:r>
              <a:rPr lang="el-GR">
                <a:solidFill>
                  <a:srgbClr val="C00000"/>
                </a:solidFill>
              </a:rPr>
              <a:t>: 120 </a:t>
            </a:r>
            <a:r>
              <a:rPr lang="en-US">
                <a:solidFill>
                  <a:srgbClr val="C00000"/>
                </a:solidFill>
              </a:rPr>
              <a:t>mm</a:t>
            </a:r>
            <a:r>
              <a:rPr lang="el-GR">
                <a:solidFill>
                  <a:srgbClr val="C00000"/>
                </a:solidFill>
              </a:rPr>
              <a:t> </a:t>
            </a:r>
            <a:r>
              <a:rPr lang="el-GR">
                <a:solidFill>
                  <a:schemeClr val="accent2"/>
                </a:solidFill>
              </a:rPr>
              <a:t>– Μήκος ουράς</a:t>
            </a:r>
            <a:r>
              <a:rPr lang="el-GR">
                <a:solidFill>
                  <a:srgbClr val="C00000"/>
                </a:solidFill>
              </a:rPr>
              <a:t>: 50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Τα θηλυκά πιο μεγαλόσωμα.</a:t>
            </a:r>
          </a:p>
          <a:p>
            <a:pPr algn="just" fontAlgn="base">
              <a:spcBef>
                <a:spcPct val="0"/>
              </a:spcBef>
              <a:spcAft>
                <a:spcPct val="0"/>
              </a:spcAft>
              <a:buFont typeface="Arial" pitchFamily="34" charset="0"/>
              <a:buChar char="•"/>
              <a:tabLst>
                <a:tab pos="174625" algn="l"/>
                <a:tab pos="1436688" algn="l"/>
              </a:tabLst>
            </a:pPr>
            <a:r>
              <a:rPr lang="en-US">
                <a:solidFill>
                  <a:schemeClr val="accent2"/>
                </a:solidFill>
              </a:rPr>
              <a:t> </a:t>
            </a:r>
            <a:r>
              <a:rPr lang="el-GR">
                <a:solidFill>
                  <a:schemeClr val="accent2"/>
                </a:solidFill>
              </a:rPr>
              <a:t>Λείο το δέρμα στο νερό, αδρό κατά τη διαβίωση στη ξηρά!</a:t>
            </a:r>
            <a:endParaRPr lang="en-US">
              <a:solidFill>
                <a:srgbClr val="C00000"/>
              </a:solidFill>
            </a:endParaRPr>
          </a:p>
        </p:txBody>
      </p:sp>
      <p:pic>
        <p:nvPicPr>
          <p:cNvPr id="18434" name="Picture 2" descr="F:\1.Πανεπιστήμιο\Διδασκαλία\1.Προπτυχιακά\2.Πανίδα της Ελλάδος\source files\Λισσαμφίβια\Mesotriton alpestris fema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479" y="1882556"/>
            <a:ext cx="4467225"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F:\1.Πανεπιστήμιο\Διδασκαλία\1.Προπτυχιακά\2.Πανίδα της Ελλάδος\source files\Λισσαμφίβια\Mesotriton alpestris ma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8" y="1849219"/>
            <a:ext cx="4505325" cy="277177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323754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435"/>
                                        </p:tgtEl>
                                        <p:attrNameLst>
                                          <p:attrName>style.visibility</p:attrName>
                                        </p:attrNameLst>
                                      </p:cBhvr>
                                      <p:to>
                                        <p:strVal val="visible"/>
                                      </p:to>
                                    </p:set>
                                    <p:animEffect transition="in" filter="fade">
                                      <p:cBhvr>
                                        <p:cTn id="15" dur="500"/>
                                        <p:tgtEl>
                                          <p:spTgt spid="18435"/>
                                        </p:tgtEl>
                                      </p:cBhvr>
                                    </p:animEffect>
                                  </p:childTnLst>
                                </p:cTn>
                              </p:par>
                              <p:par>
                                <p:cTn id="16" presetID="10" presetClass="entr" presetSubtype="0" fill="hold" nodeType="withEffect">
                                  <p:stCondLst>
                                    <p:cond delay="0"/>
                                  </p:stCondLst>
                                  <p:childTnLst>
                                    <p:set>
                                      <p:cBhvr>
                                        <p:cTn id="17" dur="1" fill="hold">
                                          <p:stCondLst>
                                            <p:cond delay="0"/>
                                          </p:stCondLst>
                                        </p:cTn>
                                        <p:tgtEl>
                                          <p:spTgt spid="18434"/>
                                        </p:tgtEl>
                                        <p:attrNameLst>
                                          <p:attrName>style.visibility</p:attrName>
                                        </p:attrNameLst>
                                      </p:cBhvr>
                                      <p:to>
                                        <p:strVal val="visible"/>
                                      </p:to>
                                    </p:set>
                                    <p:animEffect transition="in" filter="fade">
                                      <p:cBhvr>
                                        <p:cTn id="18" dur="500"/>
                                        <p:tgtEl>
                                          <p:spTgt spid="184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
        <p:nvSpPr>
          <p:cNvPr id="3" name="Ορθογώνιο 2"/>
          <p:cNvSpPr/>
          <p:nvPr/>
        </p:nvSpPr>
        <p:spPr>
          <a:xfrm>
            <a:off x="342415" y="836712"/>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sp>
        <p:nvSpPr>
          <p:cNvPr id="8" name="Ορθογώνιο 7"/>
          <p:cNvSpPr/>
          <p:nvPr/>
        </p:nvSpPr>
        <p:spPr>
          <a:xfrm>
            <a:off x="2442320" y="1277608"/>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I. </a:t>
            </a:r>
            <a:r>
              <a:rPr lang="en-US" b="1" i="1" err="1">
                <a:solidFill>
                  <a:srgbClr val="C00000"/>
                </a:solidFill>
              </a:rPr>
              <a:t>alpestris</a:t>
            </a:r>
            <a:endParaRPr lang="en-US" b="1">
              <a:solidFill>
                <a:srgbClr val="C00000"/>
              </a:solidFill>
            </a:endParaRPr>
          </a:p>
        </p:txBody>
      </p:sp>
      <p:sp>
        <p:nvSpPr>
          <p:cNvPr id="10" name="Ορθογώνιο 9"/>
          <p:cNvSpPr/>
          <p:nvPr/>
        </p:nvSpPr>
        <p:spPr>
          <a:xfrm>
            <a:off x="107504" y="1628800"/>
            <a:ext cx="8928992" cy="1191736"/>
          </a:xfrm>
          <a:prstGeom prst="rect">
            <a:avLst/>
          </a:prstGeom>
          <a:noFill/>
        </p:spPr>
        <p:txBody>
          <a:bodyPr wrap="square">
            <a:spAutoFit/>
          </a:bodyPr>
          <a:lstStyle/>
          <a:p>
            <a:pPr marL="1588" indent="-1588" algn="just" fontAlgn="base">
              <a:lnSpc>
                <a:spcPct val="114000"/>
              </a:lnSpc>
              <a:spcBef>
                <a:spcPct val="0"/>
              </a:spcBef>
              <a:spcAft>
                <a:spcPct val="0"/>
              </a:spcAft>
              <a:tabLst>
                <a:tab pos="1257300" algn="l"/>
              </a:tabLst>
            </a:pPr>
            <a:r>
              <a:rPr lang="el-GR" sz="1600" b="1">
                <a:solidFill>
                  <a:schemeClr val="accent2"/>
                </a:solidFill>
              </a:rPr>
              <a:t>Στην κεντρική Ευρώπη και στα δυτικά Βαλκάνια. Απομονωμένοι πληθυσμοί σε Ιταλία, Γαλλία, Ισπανία. Στην </a:t>
            </a:r>
            <a:r>
              <a:rPr lang="el-GR" sz="1600" b="1">
                <a:solidFill>
                  <a:srgbClr val="00B050"/>
                </a:solidFill>
              </a:rPr>
              <a:t>Ελλάδα</a:t>
            </a:r>
            <a:r>
              <a:rPr lang="el-GR" sz="1600" b="1">
                <a:solidFill>
                  <a:schemeClr val="accent2"/>
                </a:solidFill>
              </a:rPr>
              <a:t> επί της οροσειράς της Πίνδου και σε βουνά της Β. Πελοποννήσου. Οι πληθυσμοί της Πελοποννήσου είναι </a:t>
            </a:r>
            <a:r>
              <a:rPr lang="en-US" sz="1600" b="1">
                <a:solidFill>
                  <a:schemeClr val="accent2"/>
                </a:solidFill>
              </a:rPr>
              <a:t>EN</a:t>
            </a:r>
            <a:r>
              <a:rPr lang="el-GR" sz="1600" b="1">
                <a:solidFill>
                  <a:schemeClr val="accent2"/>
                </a:solidFill>
              </a:rPr>
              <a:t>, δεν ξεπερνούν τις 5-10 οι τοποθεσίες εμφάνισης, με τάσεις μείωσης.</a:t>
            </a:r>
            <a:r>
              <a:rPr lang="en-US" sz="1600" b="1">
                <a:solidFill>
                  <a:schemeClr val="accent2"/>
                </a:solidFill>
              </a:rPr>
              <a:t> </a:t>
            </a:r>
            <a:r>
              <a:rPr lang="el-GR" sz="1600" b="1">
                <a:solidFill>
                  <a:schemeClr val="accent2"/>
                </a:solidFill>
              </a:rPr>
              <a:t>Βρίσκονται υπό ταξινομική αναθεώρηση!</a:t>
            </a:r>
            <a:endParaRPr lang="en-US" sz="1600" b="1">
              <a:solidFill>
                <a:schemeClr val="accent2"/>
              </a:solidFill>
            </a:endParaRPr>
          </a:p>
        </p:txBody>
      </p:sp>
      <p:pic>
        <p:nvPicPr>
          <p:cNvPr id="21506" name="Picture 2" descr="F:\1.Πανεπιστήμιο\Διδασκαλία\1.Προπτυχιακά\2.Πανίδα της Ελλάδος\source files\Λισσαμφίβια\M. alpestri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824" y="2924944"/>
            <a:ext cx="6188353" cy="3844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A map of greece with red squares&#10;&#10;Description automatically generated">
            <a:extLst>
              <a:ext uri="{FF2B5EF4-FFF2-40B4-BE49-F238E27FC236}">
                <a16:creationId xmlns:a16="http://schemas.microsoft.com/office/drawing/2014/main" id="{DC03CE84-7DAF-7551-45E0-6247D2462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796" y="2924943"/>
            <a:ext cx="4848409" cy="3844757"/>
          </a:xfrm>
          <a:prstGeom prst="rect">
            <a:avLst/>
          </a:prstGeom>
        </p:spPr>
      </p:pic>
    </p:spTree>
    <p:extLst>
      <p:ext uri="{BB962C8B-B14F-4D97-AF65-F5344CB8AC3E}">
        <p14:creationId xmlns:p14="http://schemas.microsoft.com/office/powerpoint/2010/main" val="95166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500"/>
                                        <p:tgtEl>
                                          <p:spTgt spid="215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1506"/>
                                        </p:tgtEl>
                                      </p:cBhvr>
                                    </p:animEffect>
                                    <p:set>
                                      <p:cBhvr>
                                        <p:cTn id="15" dur="1" fill="hold">
                                          <p:stCondLst>
                                            <p:cond delay="499"/>
                                          </p:stCondLst>
                                        </p:cTn>
                                        <p:tgtEl>
                                          <p:spTgt spid="2150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42320" y="1048961"/>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I. </a:t>
            </a:r>
            <a:r>
              <a:rPr lang="en-US" b="1" i="1" err="1">
                <a:solidFill>
                  <a:srgbClr val="C00000"/>
                </a:solidFill>
              </a:rPr>
              <a:t>alpestris</a:t>
            </a:r>
            <a:endParaRPr lang="en-US" b="1">
              <a:solidFill>
                <a:srgbClr val="C00000"/>
              </a:solidFill>
            </a:endParaRPr>
          </a:p>
        </p:txBody>
      </p:sp>
      <p:sp>
        <p:nvSpPr>
          <p:cNvPr id="14" name="Text Box 6"/>
          <p:cNvSpPr txBox="1">
            <a:spLocks noChangeArrowheads="1"/>
          </p:cNvSpPr>
          <p:nvPr/>
        </p:nvSpPr>
        <p:spPr bwMode="auto">
          <a:xfrm>
            <a:off x="107504" y="1484784"/>
            <a:ext cx="8856984" cy="646331"/>
          </a:xfrm>
          <a:prstGeom prst="rect">
            <a:avLst/>
          </a:prstGeom>
          <a:noFill/>
          <a:ln>
            <a:noFill/>
          </a:ln>
          <a:effec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Σε υδατοσυλλογές (μικρές ή μεγάλες, μόνιμες ή παροδικές, βαθιές ή ρηχές κ.λπ.)</a:t>
            </a:r>
            <a:r>
              <a:rPr lang="en-US">
                <a:solidFill>
                  <a:schemeClr val="accent2"/>
                </a:solidFill>
              </a:rPr>
              <a:t>. </a:t>
            </a:r>
            <a:r>
              <a:rPr lang="el-GR">
                <a:solidFill>
                  <a:schemeClr val="accent2"/>
                </a:solidFill>
              </a:rPr>
              <a:t> Δάση, ξέφωτα, αλπικά λιβάδια σε υψόμετρα 700-2.400 </a:t>
            </a:r>
            <a:r>
              <a:rPr lang="en-US">
                <a:solidFill>
                  <a:schemeClr val="accent2"/>
                </a:solidFill>
              </a:rPr>
              <a:t>m</a:t>
            </a:r>
            <a:r>
              <a:rPr lang="el-GR">
                <a:solidFill>
                  <a:schemeClr val="accent2"/>
                </a:solidFill>
              </a:rPr>
              <a:t> </a:t>
            </a:r>
            <a:r>
              <a:rPr lang="en-US" err="1">
                <a:solidFill>
                  <a:schemeClr val="accent2"/>
                </a:solidFill>
              </a:rPr>
              <a:t>a.s.l</a:t>
            </a:r>
            <a:r>
              <a:rPr lang="en-US">
                <a:solidFill>
                  <a:schemeClr val="accent2"/>
                </a:solidFill>
              </a:rPr>
              <a:t>.</a:t>
            </a:r>
            <a:endParaRPr lang="el-GR" b="1">
              <a:solidFill>
                <a:schemeClr val="accent2"/>
              </a:solidFill>
            </a:endParaRPr>
          </a:p>
        </p:txBody>
      </p:sp>
      <p:sp>
        <p:nvSpPr>
          <p:cNvPr id="15" name="Text Box 6"/>
          <p:cNvSpPr txBox="1">
            <a:spLocks noChangeArrowheads="1"/>
          </p:cNvSpPr>
          <p:nvPr/>
        </p:nvSpPr>
        <p:spPr bwMode="auto">
          <a:xfrm>
            <a:off x="107504" y="2539933"/>
            <a:ext cx="8856984" cy="1200329"/>
          </a:xfrm>
          <a:prstGeom prst="rect">
            <a:avLst/>
          </a:prstGeom>
          <a:noFill/>
          <a:ln>
            <a:noFill/>
          </a:ln>
          <a:effec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Σε αβαθή νερά νυκτόβιος, σε πιο βαθιά και ημερόβιος. Σε χειμερία νάρκη από Οκτώβριο-Μάιο σε μεγάλα υψόμετρα και Β. περιοχές εξάπλωσης. Σε περιόδους ξηρασίας εγκαταλείπουν το νερό και κυνηγούν στο έδαφος, όπου και κρύβονται σε λαγούμια και πέτρες.</a:t>
            </a:r>
          </a:p>
        </p:txBody>
      </p:sp>
      <p:sp>
        <p:nvSpPr>
          <p:cNvPr id="11" name="Text Box 6"/>
          <p:cNvSpPr txBox="1">
            <a:spLocks noChangeArrowheads="1"/>
          </p:cNvSpPr>
          <p:nvPr/>
        </p:nvSpPr>
        <p:spPr bwMode="auto">
          <a:xfrm>
            <a:off x="107504" y="4149080"/>
            <a:ext cx="8856984" cy="2339102"/>
          </a:xfrm>
          <a:prstGeom prst="rect">
            <a:avLst/>
          </a:prstGeom>
          <a:noFill/>
          <a:ln>
            <a:noFill/>
          </a:ln>
          <a:effec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 </a:t>
            </a:r>
            <a:r>
              <a:rPr lang="el-GR">
                <a:solidFill>
                  <a:schemeClr val="accent2"/>
                </a:solidFill>
              </a:rPr>
              <a:t>2-3 έτη.</a:t>
            </a:r>
            <a:r>
              <a:rPr lang="el-GR">
                <a:solidFill>
                  <a:srgbClr val="00B050"/>
                </a:solidFill>
              </a:rPr>
              <a:t> </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Με το πέρας της χειμερίας νάρκης.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100 αυγά, σε μικρές αλυσίδες των 5 που προσκολλώνται σε υδρόβια φυτά και στον πυθμένα.</a:t>
            </a:r>
            <a:endParaRPr lang="en-US">
              <a:solidFill>
                <a:srgbClr val="800000"/>
              </a:solidFill>
            </a:endParaRPr>
          </a:p>
          <a:p>
            <a:pPr algn="just" fontAlgn="base">
              <a:spcBef>
                <a:spcPct val="0"/>
              </a:spcBef>
              <a:spcAft>
                <a:spcPct val="0"/>
              </a:spcAft>
              <a:tabLst>
                <a:tab pos="900113" algn="l"/>
              </a:tabLst>
            </a:pPr>
            <a:r>
              <a:rPr lang="el-GR">
                <a:solidFill>
                  <a:srgbClr val="00B050"/>
                </a:solidFill>
              </a:rPr>
              <a:t>Εκκόλαψη: </a:t>
            </a:r>
            <a:r>
              <a:rPr lang="el-GR">
                <a:solidFill>
                  <a:schemeClr val="accent2"/>
                </a:solidFill>
              </a:rPr>
              <a:t>1 μήνας</a:t>
            </a:r>
            <a:endParaRPr lang="el-GR">
              <a:solidFill>
                <a:srgbClr val="00B050"/>
              </a:solidFill>
            </a:endParaRPr>
          </a:p>
          <a:p>
            <a:pPr algn="just" fontAlgn="base">
              <a:spcBef>
                <a:spcPct val="0"/>
              </a:spcBef>
              <a:spcAft>
                <a:spcPct val="0"/>
              </a:spcAft>
              <a:tabLst>
                <a:tab pos="900113" algn="l"/>
              </a:tabLst>
            </a:pPr>
            <a:r>
              <a:rPr lang="el-GR">
                <a:solidFill>
                  <a:srgbClr val="00B050"/>
                </a:solidFill>
              </a:rPr>
              <a:t>Μεταμόρφωση</a:t>
            </a:r>
            <a:r>
              <a:rPr lang="el-GR">
                <a:solidFill>
                  <a:srgbClr val="333399"/>
                </a:solidFill>
              </a:rPr>
              <a:t>: Σεπτέμβριο ή έως και την επόμενη άνοιξη. </a:t>
            </a:r>
            <a:r>
              <a:rPr lang="el-GR">
                <a:solidFill>
                  <a:srgbClr val="FF0000"/>
                </a:solidFill>
              </a:rPr>
              <a:t>Παιδομόρφωση</a:t>
            </a:r>
            <a:r>
              <a:rPr lang="el-GR">
                <a:solidFill>
                  <a:srgbClr val="333399"/>
                </a:solidFill>
              </a:rPr>
              <a:t>.</a:t>
            </a:r>
          </a:p>
          <a:p>
            <a:pPr algn="just" fontAlgn="base">
              <a:spcBef>
                <a:spcPct val="0"/>
              </a:spcBef>
              <a:spcAft>
                <a:spcPct val="0"/>
              </a:spcAft>
              <a:tabLst>
                <a:tab pos="900113" algn="l"/>
              </a:tabLst>
            </a:pPr>
            <a:r>
              <a:rPr lang="el-GR">
                <a:solidFill>
                  <a:srgbClr val="00B050"/>
                </a:solidFill>
              </a:rPr>
              <a:t>Όριο ζωής: </a:t>
            </a:r>
            <a:r>
              <a:rPr lang="el-GR">
                <a:solidFill>
                  <a:schemeClr val="accent2"/>
                </a:solidFill>
              </a:rPr>
              <a:t>12 έτη.</a:t>
            </a:r>
          </a:p>
        </p:txBody>
      </p:sp>
      <p:sp>
        <p:nvSpPr>
          <p:cNvPr id="9"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239326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674616" y="976953"/>
            <a:ext cx="3794768"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Triturus</a:t>
            </a:r>
            <a:r>
              <a:rPr lang="el-GR" b="1">
                <a:solidFill>
                  <a:srgbClr val="C00000"/>
                </a:solidFill>
              </a:rPr>
              <a:t>:</a:t>
            </a:r>
            <a:r>
              <a:rPr lang="el-GR" b="1" i="1">
                <a:solidFill>
                  <a:srgbClr val="C00000"/>
                </a:solidFill>
              </a:rPr>
              <a:t> </a:t>
            </a:r>
            <a:r>
              <a:rPr lang="en-US" b="1">
                <a:solidFill>
                  <a:schemeClr val="accent2"/>
                </a:solidFill>
              </a:rPr>
              <a:t>2 </a:t>
            </a:r>
            <a:r>
              <a:rPr lang="el-GR" b="1">
                <a:solidFill>
                  <a:schemeClr val="accent2"/>
                </a:solidFill>
              </a:rPr>
              <a:t>είδη</a:t>
            </a:r>
            <a:endParaRPr lang="en-US" b="1">
              <a:solidFill>
                <a:schemeClr val="accent2"/>
              </a:solidFill>
            </a:endParaRPr>
          </a:p>
        </p:txBody>
      </p:sp>
      <p:sp>
        <p:nvSpPr>
          <p:cNvPr id="4" name="Ορθογώνιο 3"/>
          <p:cNvSpPr/>
          <p:nvPr/>
        </p:nvSpPr>
        <p:spPr>
          <a:xfrm>
            <a:off x="0" y="1340768"/>
            <a:ext cx="9126686"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T. macedonicus </a:t>
            </a:r>
            <a:r>
              <a:rPr lang="en-US" b="1">
                <a:solidFill>
                  <a:srgbClr val="C00000"/>
                </a:solidFill>
              </a:rPr>
              <a:t>–</a:t>
            </a:r>
            <a:r>
              <a:rPr lang="el-GR" b="1">
                <a:solidFill>
                  <a:srgbClr val="C00000"/>
                </a:solidFill>
              </a:rPr>
              <a:t> Μακεδονικός</a:t>
            </a:r>
            <a:r>
              <a:rPr lang="en-US" b="1">
                <a:solidFill>
                  <a:srgbClr val="C00000"/>
                </a:solidFill>
              </a:rPr>
              <a:t> </a:t>
            </a:r>
            <a:r>
              <a:rPr lang="el-GR" b="1">
                <a:solidFill>
                  <a:srgbClr val="C00000"/>
                </a:solidFill>
              </a:rPr>
              <a:t>Τρίτωνας – ΝΕ </a:t>
            </a:r>
            <a:r>
              <a:rPr lang="en-US" b="1">
                <a:solidFill>
                  <a:srgbClr val="C00000"/>
                </a:solidFill>
              </a:rPr>
              <a:t>– </a:t>
            </a:r>
            <a:r>
              <a:rPr lang="el-GR" b="1">
                <a:solidFill>
                  <a:srgbClr val="C00000"/>
                </a:solidFill>
              </a:rPr>
              <a:t>Τέως υποείδος του </a:t>
            </a:r>
            <a:r>
              <a:rPr lang="en-US" b="1" i="1">
                <a:solidFill>
                  <a:srgbClr val="C00000"/>
                </a:solidFill>
              </a:rPr>
              <a:t>T. carnifex…..</a:t>
            </a:r>
            <a:r>
              <a:rPr lang="en-US" b="1">
                <a:solidFill>
                  <a:srgbClr val="C00000"/>
                </a:solidFill>
              </a:rPr>
              <a:t> </a:t>
            </a:r>
          </a:p>
        </p:txBody>
      </p:sp>
      <p:sp>
        <p:nvSpPr>
          <p:cNvPr id="16" name="Text Box 6"/>
          <p:cNvSpPr txBox="1">
            <a:spLocks noChangeArrowheads="1"/>
          </p:cNvSpPr>
          <p:nvPr/>
        </p:nvSpPr>
        <p:spPr bwMode="auto">
          <a:xfrm>
            <a:off x="107504" y="4437112"/>
            <a:ext cx="893410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Φυλετικός διμορφισμός. Τα αρσενικά πιο σκουρόχρωμα και κατά την αναπαραγωγική περίοδο φέρουν ψηλό, οδοντωτό λοφίο με έντονη περίσφιξη στη βάση της ουράς.  Γενικά, πιο ανεπτυγμένα πόδια σε σύγκριση με υπόλοιπους τρίτωνες. Ράχη σκούρα καστανή με μαύρες κηλίδες. Κοιλιακή επιφάνεια κίτρινη-πορτοκαλί με πλατιές μαύρες κηλίδες. Λαιμός διάστικτός με λευκές βούλες. </a:t>
            </a:r>
          </a:p>
        </p:txBody>
      </p:sp>
      <p:sp>
        <p:nvSpPr>
          <p:cNvPr id="17" name="Text Box 6"/>
          <p:cNvSpPr txBox="1">
            <a:spLocks noChangeArrowheads="1"/>
          </p:cNvSpPr>
          <p:nvPr/>
        </p:nvSpPr>
        <p:spPr bwMode="auto">
          <a:xfrm>
            <a:off x="107504" y="5877272"/>
            <a:ext cx="84249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Συνολικό μήκος </a:t>
            </a:r>
            <a:r>
              <a:rPr lang="en-US">
                <a:solidFill>
                  <a:srgbClr val="C00000"/>
                </a:solidFill>
              </a:rPr>
              <a:t>&gt;150 mm. </a:t>
            </a:r>
            <a:r>
              <a:rPr lang="en-US">
                <a:solidFill>
                  <a:schemeClr val="accent2"/>
                </a:solidFill>
              </a:rPr>
              <a:t>To </a:t>
            </a:r>
            <a:r>
              <a:rPr lang="el-GR">
                <a:solidFill>
                  <a:schemeClr val="accent2"/>
                </a:solidFill>
              </a:rPr>
              <a:t>μισό ανήκει στην ουρά.</a:t>
            </a:r>
            <a:endParaRPr lang="en-US">
              <a:solidFill>
                <a:schemeClr val="accent2"/>
              </a:solidFill>
            </a:endParaRP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Θηλυκά πιο μεγαλόσωμα.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Λείο το δέρμα στο νερό, αδρό κατά τη διαβίωση στη ξηρά!</a:t>
            </a:r>
            <a:endParaRPr lang="en-US">
              <a:solidFill>
                <a:srgbClr val="C00000"/>
              </a:solidFill>
            </a:endParaRPr>
          </a:p>
        </p:txBody>
      </p:sp>
      <p:pic>
        <p:nvPicPr>
          <p:cNvPr id="22530" name="Picture 2" descr="F:\1.Πανεπιστήμιο\Διδασκαλία\1.Προπτυχιακά\2.Πανίδα της Ελλάδος\source files\Λισσαμφίβια\Triturus carnifex female.png"/>
          <p:cNvPicPr>
            <a:picLocks noChangeAspect="1" noChangeArrowheads="1"/>
          </p:cNvPicPr>
          <p:nvPr/>
        </p:nvPicPr>
        <p:blipFill rotWithShape="1">
          <a:blip r:embed="rId3">
            <a:extLst>
              <a:ext uri="{28A0092B-C50C-407E-A947-70E740481C1C}">
                <a14:useLocalDpi xmlns:a14="http://schemas.microsoft.com/office/drawing/2010/main" val="0"/>
              </a:ext>
            </a:extLst>
          </a:blip>
          <a:srcRect t="16065"/>
          <a:stretch/>
        </p:blipFill>
        <p:spPr bwMode="auto">
          <a:xfrm>
            <a:off x="4592786" y="1844824"/>
            <a:ext cx="4533900" cy="2518371"/>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F:\1.Πανεπιστήμιο\Διδασκαλία\1.Προπτυχιακά\2.Πανίδα της Ελλάδος\source files\Λισσαμφίβια\Triturus carnifex male.png"/>
          <p:cNvPicPr>
            <a:picLocks noChangeAspect="1" noChangeArrowheads="1"/>
          </p:cNvPicPr>
          <p:nvPr/>
        </p:nvPicPr>
        <p:blipFill rotWithShape="1">
          <a:blip r:embed="rId4">
            <a:extLst>
              <a:ext uri="{28A0092B-C50C-407E-A947-70E740481C1C}">
                <a14:useLocalDpi xmlns:a14="http://schemas.microsoft.com/office/drawing/2010/main" val="0"/>
              </a:ext>
            </a:extLst>
          </a:blip>
          <a:srcRect t="16385"/>
          <a:stretch/>
        </p:blipFill>
        <p:spPr bwMode="auto">
          <a:xfrm>
            <a:off x="0" y="1844824"/>
            <a:ext cx="4533900" cy="253265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302431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2531"/>
                                        </p:tgtEl>
                                        <p:attrNameLst>
                                          <p:attrName>style.visibility</p:attrName>
                                        </p:attrNameLst>
                                      </p:cBhvr>
                                      <p:to>
                                        <p:strVal val="visible"/>
                                      </p:to>
                                    </p:set>
                                    <p:animEffect transition="in" filter="fade">
                                      <p:cBhvr>
                                        <p:cTn id="15" dur="500"/>
                                        <p:tgtEl>
                                          <p:spTgt spid="22531"/>
                                        </p:tgtEl>
                                      </p:cBhvr>
                                    </p:animEffect>
                                  </p:childTnLst>
                                </p:cTn>
                              </p:par>
                              <p:par>
                                <p:cTn id="16" presetID="10" presetClass="entr" presetSubtype="0" fill="hold" nodeType="withEffect">
                                  <p:stCondLst>
                                    <p:cond delay="0"/>
                                  </p:stCondLst>
                                  <p:childTnLst>
                                    <p:set>
                                      <p:cBhvr>
                                        <p:cTn id="17" dur="1" fill="hold">
                                          <p:stCondLst>
                                            <p:cond delay="0"/>
                                          </p:stCondLst>
                                        </p:cTn>
                                        <p:tgtEl>
                                          <p:spTgt spid="22530"/>
                                        </p:tgtEl>
                                        <p:attrNameLst>
                                          <p:attrName>style.visibility</p:attrName>
                                        </p:attrNameLst>
                                      </p:cBhvr>
                                      <p:to>
                                        <p:strVal val="visible"/>
                                      </p:to>
                                    </p:set>
                                    <p:animEffect transition="in" filter="fade">
                                      <p:cBhvr>
                                        <p:cTn id="18" dur="500"/>
                                        <p:tgtEl>
                                          <p:spTgt spid="225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3DFCE979-46E4-4490-976B-0AD2407E05FC}"/>
              </a:ext>
            </a:extLst>
          </p:cNvPr>
          <p:cNvSpPr/>
          <p:nvPr/>
        </p:nvSpPr>
        <p:spPr>
          <a:xfrm>
            <a:off x="2674616" y="976953"/>
            <a:ext cx="3794768" cy="456535"/>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Triturus</a:t>
            </a:r>
            <a:endParaRPr lang="en-US" b="1">
              <a:solidFill>
                <a:schemeClr val="accent2"/>
              </a:solidFill>
            </a:endParaRPr>
          </a:p>
        </p:txBody>
      </p:sp>
      <p:pic>
        <p:nvPicPr>
          <p:cNvPr id="5" name="Εικόνα 4">
            <a:extLst>
              <a:ext uri="{FF2B5EF4-FFF2-40B4-BE49-F238E27FC236}">
                <a16:creationId xmlns:a16="http://schemas.microsoft.com/office/drawing/2014/main" id="{23C5264A-A8C7-43F0-B499-1DCEA69E0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47" y="1741159"/>
            <a:ext cx="7923566" cy="4674154"/>
          </a:xfrm>
          <a:prstGeom prst="rect">
            <a:avLst/>
          </a:prstGeom>
        </p:spPr>
      </p:pic>
      <p:sp>
        <p:nvSpPr>
          <p:cNvPr id="6"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318456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1019401"/>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8" name="Ορθογώνιο 7"/>
          <p:cNvSpPr/>
          <p:nvPr/>
        </p:nvSpPr>
        <p:spPr>
          <a:xfrm>
            <a:off x="2442320" y="1460297"/>
            <a:ext cx="4259360" cy="456600"/>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Τ</a:t>
            </a:r>
            <a:r>
              <a:rPr lang="en-US" b="1" i="1">
                <a:solidFill>
                  <a:srgbClr val="C00000"/>
                </a:solidFill>
              </a:rPr>
              <a:t>. carnifex </a:t>
            </a:r>
            <a:r>
              <a:rPr lang="en-US" b="1">
                <a:solidFill>
                  <a:srgbClr val="C00000"/>
                </a:solidFill>
                <a:sym typeface="Wingdings" panose="05000000000000000000" pitchFamily="2" charset="2"/>
              </a:rPr>
              <a:t> </a:t>
            </a:r>
            <a:r>
              <a:rPr lang="en-US" b="1" i="1">
                <a:solidFill>
                  <a:srgbClr val="C00000"/>
                </a:solidFill>
                <a:sym typeface="Wingdings" panose="05000000000000000000" pitchFamily="2" charset="2"/>
              </a:rPr>
              <a:t>T. macedonicus</a:t>
            </a:r>
            <a:endParaRPr lang="en-US" b="1">
              <a:solidFill>
                <a:srgbClr val="C00000"/>
              </a:solidFill>
            </a:endParaRPr>
          </a:p>
        </p:txBody>
      </p:sp>
      <p:sp>
        <p:nvSpPr>
          <p:cNvPr id="10" name="Ορθογώνιο 9"/>
          <p:cNvSpPr/>
          <p:nvPr/>
        </p:nvSpPr>
        <p:spPr>
          <a:xfrm>
            <a:off x="107504" y="1831123"/>
            <a:ext cx="8928992" cy="1039708"/>
          </a:xfrm>
          <a:prstGeom prst="rect">
            <a:avLst/>
          </a:prstGeom>
        </p:spPr>
        <p:txBody>
          <a:bodyPr wrap="square">
            <a:spAutoFit/>
          </a:bodyPr>
          <a:lstStyle/>
          <a:p>
            <a:pPr marL="1588" indent="-1588" algn="ctr" fontAlgn="base">
              <a:lnSpc>
                <a:spcPct val="114000"/>
              </a:lnSpc>
              <a:spcBef>
                <a:spcPct val="0"/>
              </a:spcBef>
              <a:spcAft>
                <a:spcPct val="0"/>
              </a:spcAft>
              <a:tabLst>
                <a:tab pos="1257300" algn="l"/>
              </a:tabLst>
            </a:pPr>
            <a:r>
              <a:rPr lang="el-GR" b="1" dirty="0">
                <a:solidFill>
                  <a:schemeClr val="accent2"/>
                </a:solidFill>
              </a:rPr>
              <a:t>Μέχρι πρότινος ως </a:t>
            </a:r>
            <a:r>
              <a:rPr lang="en-US" b="1" i="1" dirty="0">
                <a:solidFill>
                  <a:srgbClr val="C00000"/>
                </a:solidFill>
              </a:rPr>
              <a:t>T. carnifex</a:t>
            </a:r>
            <a:r>
              <a:rPr lang="el-GR" b="1" dirty="0">
                <a:solidFill>
                  <a:schemeClr val="accent2"/>
                </a:solidFill>
              </a:rPr>
              <a:t>: Ιταλία, Ν. Αυστρία και Δ. Βαλκάνια. Στην </a:t>
            </a:r>
            <a:r>
              <a:rPr lang="el-GR" b="1" dirty="0">
                <a:solidFill>
                  <a:srgbClr val="00B050"/>
                </a:solidFill>
              </a:rPr>
              <a:t>Ελλάδα</a:t>
            </a:r>
            <a:r>
              <a:rPr lang="el-GR" b="1" dirty="0">
                <a:solidFill>
                  <a:schemeClr val="accent2"/>
                </a:solidFill>
              </a:rPr>
              <a:t> θεωρούταν ότι απαντάται στην Ήπειρο, στη δυτική Μακεδονία στη Στερεά Ελλάδα και στην Κέρκυρα</a:t>
            </a:r>
            <a:r>
              <a:rPr lang="en-US" b="1" dirty="0">
                <a:solidFill>
                  <a:schemeClr val="accent2"/>
                </a:solidFill>
              </a:rPr>
              <a:t> </a:t>
            </a:r>
            <a:r>
              <a:rPr lang="el-GR" b="1" dirty="0">
                <a:solidFill>
                  <a:schemeClr val="accent2"/>
                </a:solidFill>
              </a:rPr>
              <a:t>ως υποείδος </a:t>
            </a:r>
            <a:r>
              <a:rPr lang="en-US" b="1" i="1" dirty="0">
                <a:solidFill>
                  <a:srgbClr val="FF0000"/>
                </a:solidFill>
              </a:rPr>
              <a:t>T. c. </a:t>
            </a:r>
            <a:r>
              <a:rPr lang="en-US" b="1" i="1" dirty="0" err="1">
                <a:solidFill>
                  <a:srgbClr val="FF0000"/>
                </a:solidFill>
              </a:rPr>
              <a:t>macedonicus</a:t>
            </a:r>
            <a:r>
              <a:rPr lang="el-GR" b="1" dirty="0">
                <a:solidFill>
                  <a:schemeClr val="accent2"/>
                </a:solidFill>
              </a:rPr>
              <a:t>.</a:t>
            </a:r>
            <a:endParaRPr lang="en-US" b="1" dirty="0">
              <a:solidFill>
                <a:schemeClr val="accent2"/>
              </a:solidFill>
            </a:endParaRPr>
          </a:p>
        </p:txBody>
      </p:sp>
      <p:pic>
        <p:nvPicPr>
          <p:cNvPr id="23554" name="Picture 2" descr="F:\1.Πανεπιστήμιο\Διδασκαλία\1.Προπτυχιακά\2.Πανίδα της Ελλάδος\source files\Λισσαμφίβια\T. carnifex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326" y="3429000"/>
            <a:ext cx="5025349" cy="33805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
        <p:nvSpPr>
          <p:cNvPr id="7" name="Ορθογώνιο 6">
            <a:extLst>
              <a:ext uri="{FF2B5EF4-FFF2-40B4-BE49-F238E27FC236}">
                <a16:creationId xmlns:a16="http://schemas.microsoft.com/office/drawing/2014/main" id="{2D6E0397-B631-4BDB-A3C8-E5A59F46F1CC}"/>
              </a:ext>
            </a:extLst>
          </p:cNvPr>
          <p:cNvSpPr/>
          <p:nvPr/>
        </p:nvSpPr>
        <p:spPr>
          <a:xfrm>
            <a:off x="240327" y="2768144"/>
            <a:ext cx="8928992" cy="723916"/>
          </a:xfrm>
          <a:prstGeom prst="rect">
            <a:avLst/>
          </a:prstGeom>
        </p:spPr>
        <p:txBody>
          <a:bodyPr wrap="square">
            <a:spAutoFit/>
          </a:bodyPr>
          <a:lstStyle/>
          <a:p>
            <a:pPr marL="1588" indent="-1588" algn="ctr" fontAlgn="base">
              <a:lnSpc>
                <a:spcPct val="114000"/>
              </a:lnSpc>
              <a:spcBef>
                <a:spcPct val="0"/>
              </a:spcBef>
              <a:spcAft>
                <a:spcPct val="0"/>
              </a:spcAft>
              <a:tabLst>
                <a:tab pos="1257300" algn="l"/>
              </a:tabLst>
            </a:pPr>
            <a:r>
              <a:rPr lang="el-GR" b="1" dirty="0">
                <a:solidFill>
                  <a:schemeClr val="accent2"/>
                </a:solidFill>
              </a:rPr>
              <a:t>Σχετικά πρόσφατα το υποείδος αυτό προήχθη στο είδος </a:t>
            </a:r>
            <a:r>
              <a:rPr lang="en-US" b="1" i="1" dirty="0">
                <a:solidFill>
                  <a:srgbClr val="FF0000"/>
                </a:solidFill>
              </a:rPr>
              <a:t>T. </a:t>
            </a:r>
            <a:r>
              <a:rPr lang="en-US" b="1" i="1" dirty="0" err="1">
                <a:solidFill>
                  <a:srgbClr val="FF0000"/>
                </a:solidFill>
              </a:rPr>
              <a:t>macedonicus</a:t>
            </a:r>
            <a:r>
              <a:rPr lang="en-US" b="1" i="1" dirty="0">
                <a:solidFill>
                  <a:srgbClr val="FF0000"/>
                </a:solidFill>
              </a:rPr>
              <a:t> </a:t>
            </a:r>
            <a:r>
              <a:rPr lang="en-US" b="1" dirty="0">
                <a:solidFill>
                  <a:schemeClr val="accent2"/>
                </a:solidFill>
              </a:rPr>
              <a:t>(Arnzen et al. Contributions to Zoology, 2007)!</a:t>
            </a:r>
          </a:p>
        </p:txBody>
      </p:sp>
      <p:sp>
        <p:nvSpPr>
          <p:cNvPr id="2" name="Βέλος: Κάτω 1">
            <a:extLst>
              <a:ext uri="{FF2B5EF4-FFF2-40B4-BE49-F238E27FC236}">
                <a16:creationId xmlns:a16="http://schemas.microsoft.com/office/drawing/2014/main" id="{A2C0A246-D63F-4FC4-8FB3-F240FD91797B}"/>
              </a:ext>
            </a:extLst>
          </p:cNvPr>
          <p:cNvSpPr/>
          <p:nvPr/>
        </p:nvSpPr>
        <p:spPr bwMode="auto">
          <a:xfrm>
            <a:off x="4747051" y="4455644"/>
            <a:ext cx="257472" cy="86409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pic>
        <p:nvPicPr>
          <p:cNvPr id="5" name="Picture 4" descr="A map of europe with red squares&#10;&#10;Description automatically generated">
            <a:extLst>
              <a:ext uri="{FF2B5EF4-FFF2-40B4-BE49-F238E27FC236}">
                <a16:creationId xmlns:a16="http://schemas.microsoft.com/office/drawing/2014/main" id="{B7500730-9E33-AF8F-FB9E-C47A148C9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155" y="3460531"/>
            <a:ext cx="4247690" cy="3380538"/>
          </a:xfrm>
          <a:prstGeom prst="rect">
            <a:avLst/>
          </a:prstGeom>
        </p:spPr>
      </p:pic>
    </p:spTree>
    <p:extLst>
      <p:ext uri="{BB962C8B-B14F-4D97-AF65-F5344CB8AC3E}">
        <p14:creationId xmlns:p14="http://schemas.microsoft.com/office/powerpoint/2010/main" val="270634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fade">
                                      <p:cBhvr>
                                        <p:cTn id="10" dur="500"/>
                                        <p:tgtEl>
                                          <p:spTgt spid="235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3554"/>
                                        </p:tgtEl>
                                      </p:cBhvr>
                                    </p:animEffect>
                                    <p:set>
                                      <p:cBhvr>
                                        <p:cTn id="23" dur="1" fill="hold">
                                          <p:stCondLst>
                                            <p:cond delay="499"/>
                                          </p:stCondLst>
                                        </p:cTn>
                                        <p:tgtEl>
                                          <p:spTgt spid="2355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Φυλογενετική εξέλιξη Λισσαμφιβίων</a:t>
            </a:r>
            <a:endParaRPr lang="el-GR" b="1">
              <a:solidFill>
                <a:srgbClr val="000000"/>
              </a:solidFill>
            </a:endParaRPr>
          </a:p>
        </p:txBody>
      </p:sp>
      <p:sp>
        <p:nvSpPr>
          <p:cNvPr id="8" name="Text Box 4"/>
          <p:cNvSpPr txBox="1">
            <a:spLocks noChangeArrowheads="1"/>
          </p:cNvSpPr>
          <p:nvPr/>
        </p:nvSpPr>
        <p:spPr bwMode="auto">
          <a:xfrm>
            <a:off x="107789" y="4941168"/>
            <a:ext cx="885698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err="1">
                <a:solidFill>
                  <a:srgbClr val="C00000"/>
                </a:solidFill>
              </a:rPr>
              <a:t>Τεμνοσπόνδυλα</a:t>
            </a:r>
            <a:r>
              <a:rPr lang="el-GR" sz="2000" b="1">
                <a:solidFill>
                  <a:srgbClr val="333399"/>
                </a:solidFill>
              </a:rPr>
              <a:t>: Είχαν συμπαγή σωματική όψη με κρανίο που έφερε μεν οροφή, αλλά ήταν πεπλατυσμένο. Τα ενήλικα πολλών ομάδων ήταν υδρόβια. Ήταν τα μόνα </a:t>
            </a:r>
            <a:r>
              <a:rPr lang="el-GR" sz="2000" b="1" err="1">
                <a:solidFill>
                  <a:srgbClr val="333399"/>
                </a:solidFill>
              </a:rPr>
              <a:t>Λαβυρινθόδοντα</a:t>
            </a:r>
            <a:r>
              <a:rPr lang="el-GR" sz="2000" b="1">
                <a:solidFill>
                  <a:srgbClr val="333399"/>
                </a:solidFill>
              </a:rPr>
              <a:t> που επιβίωσαν του Παλαιοζωικού αιώνα, δίδοντας μεσοζωικές μορφές (πεπλατυσμένους, πλήρως υδρόβιους θηρευτές).</a:t>
            </a:r>
            <a:endParaRPr lang="en-GB" sz="2000" b="1">
              <a:solidFill>
                <a:srgbClr val="333399"/>
              </a:solidFill>
            </a:endParaRPr>
          </a:p>
        </p:txBody>
      </p:sp>
      <p:pic>
        <p:nvPicPr>
          <p:cNvPr id="1026" name="Picture 2" descr="F:\1.Πανεπιστήμιο\Διδασκαλία\1.Προπτυχιακά\2.Πανίδα της Ελλάδος\source files\Λισσαμφίβια\Τεμνοσπόνδυλα.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33" y="1562100"/>
            <a:ext cx="8530935" cy="31223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93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a:solidFill>
                  <a:srgbClr val="800000"/>
                </a:solidFill>
              </a:rPr>
              <a:t>Salamandridae</a:t>
            </a:r>
            <a:endParaRPr lang="el-GR" b="1">
              <a:solidFill>
                <a:srgbClr val="000000"/>
              </a:solidFill>
            </a:endParaRPr>
          </a:p>
        </p:txBody>
      </p:sp>
      <p:sp>
        <p:nvSpPr>
          <p:cNvPr id="14" name="Text Box 6"/>
          <p:cNvSpPr txBox="1">
            <a:spLocks noChangeArrowheads="1"/>
          </p:cNvSpPr>
          <p:nvPr/>
        </p:nvSpPr>
        <p:spPr bwMode="auto">
          <a:xfrm>
            <a:off x="107503" y="1484784"/>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Μεγάλο εύρος υδατοσυλλογών (στάσιμα νερά, αρδευτικά κανάλια, βάλτους, νερόλακκους κ.λπ.), σε φυλλοβόλα δάση, μακκία, καλλιεργημένες περιοχές </a:t>
            </a:r>
            <a:r>
              <a:rPr lang="el-GR" err="1">
                <a:solidFill>
                  <a:schemeClr val="accent2"/>
                </a:solidFill>
              </a:rPr>
              <a:t>κ.ά</a:t>
            </a:r>
            <a:r>
              <a:rPr lang="el-GR">
                <a:solidFill>
                  <a:schemeClr val="accent2"/>
                </a:solidFill>
              </a:rPr>
              <a:t>. Υψόμετρο 0-2000 </a:t>
            </a:r>
            <a:r>
              <a:rPr lang="en-US">
                <a:solidFill>
                  <a:schemeClr val="accent2"/>
                </a:solidFill>
              </a:rPr>
              <a:t>m </a:t>
            </a:r>
            <a:r>
              <a:rPr lang="en-US" err="1">
                <a:solidFill>
                  <a:schemeClr val="accent2"/>
                </a:solidFill>
              </a:rPr>
              <a:t>a.s.l</a:t>
            </a:r>
            <a:r>
              <a:rPr lang="en-US">
                <a:solidFill>
                  <a:schemeClr val="accent2"/>
                </a:solidFill>
              </a:rPr>
              <a:t>.</a:t>
            </a:r>
            <a:endParaRPr lang="el-GR" b="1">
              <a:solidFill>
                <a:schemeClr val="accent2"/>
              </a:solidFill>
            </a:endParaRPr>
          </a:p>
        </p:txBody>
      </p:sp>
      <p:sp>
        <p:nvSpPr>
          <p:cNvPr id="15" name="Text Box 6"/>
          <p:cNvSpPr txBox="1">
            <a:spLocks noChangeArrowheads="1"/>
          </p:cNvSpPr>
          <p:nvPr/>
        </p:nvSpPr>
        <p:spPr bwMode="auto">
          <a:xfrm>
            <a:off x="107503" y="2468893"/>
            <a:ext cx="87519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Περισσότερο συνδεδεμένος με το νερό από άλλα είδη. Ζει σε αυτό από το Φεβρουάριο μέχρι μέσα Φθινοπώρου. Νυχτόβιος. Οι βόρειοι πληθυσμοί πέφτουν σε χειμερία νάρκη αφού βγουν από το νερό και κρυφτούν σε ανοίγματα του εδάφους.</a:t>
            </a:r>
          </a:p>
        </p:txBody>
      </p:sp>
      <p:sp>
        <p:nvSpPr>
          <p:cNvPr id="3" name="Ορθογώνιο 2"/>
          <p:cNvSpPr/>
          <p:nvPr/>
        </p:nvSpPr>
        <p:spPr>
          <a:xfrm>
            <a:off x="3879085" y="1124744"/>
            <a:ext cx="1975734" cy="369332"/>
          </a:xfrm>
          <a:prstGeom prst="rect">
            <a:avLst/>
          </a:prstGeom>
        </p:spPr>
        <p:txBody>
          <a:bodyPr wrap="none">
            <a:spAutoFit/>
          </a:bodyPr>
          <a:lstStyle/>
          <a:p>
            <a:r>
              <a:rPr lang="el-GR" b="1" i="1">
                <a:solidFill>
                  <a:srgbClr val="C00000"/>
                </a:solidFill>
              </a:rPr>
              <a:t>Τ</a:t>
            </a:r>
            <a:r>
              <a:rPr lang="en-US" b="1" i="1">
                <a:solidFill>
                  <a:srgbClr val="C00000"/>
                </a:solidFill>
              </a:rPr>
              <a:t>. macedonicus </a:t>
            </a:r>
            <a:endParaRPr lang="el-GR"/>
          </a:p>
        </p:txBody>
      </p:sp>
      <p:sp>
        <p:nvSpPr>
          <p:cNvPr id="9" name="Text Box 6"/>
          <p:cNvSpPr txBox="1">
            <a:spLocks noChangeArrowheads="1"/>
          </p:cNvSpPr>
          <p:nvPr/>
        </p:nvSpPr>
        <p:spPr bwMode="auto">
          <a:xfrm>
            <a:off x="107503" y="4437112"/>
            <a:ext cx="8856984" cy="2062103"/>
          </a:xfrm>
          <a:prstGeom prst="rect">
            <a:avLst/>
          </a:prstGeom>
          <a:noFill/>
          <a:ln>
            <a:noFill/>
          </a:ln>
          <a:effec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 </a:t>
            </a:r>
            <a:r>
              <a:rPr lang="el-GR">
                <a:solidFill>
                  <a:schemeClr val="accent2"/>
                </a:solidFill>
              </a:rPr>
              <a:t>3-5 έτη.</a:t>
            </a:r>
            <a:r>
              <a:rPr lang="el-GR">
                <a:solidFill>
                  <a:srgbClr val="00B050"/>
                </a:solidFill>
              </a:rPr>
              <a:t> </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Μάρτιος-Ιούλιος.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a:t>
            </a:r>
            <a:r>
              <a:rPr lang="en-US">
                <a:solidFill>
                  <a:srgbClr val="333399"/>
                </a:solidFill>
              </a:rPr>
              <a:t>ca. </a:t>
            </a:r>
            <a:r>
              <a:rPr lang="el-GR">
                <a:solidFill>
                  <a:srgbClr val="333399"/>
                </a:solidFill>
              </a:rPr>
              <a:t>200 αυγά, που προσκολλώνται σε υδρόβια βλάστηση.</a:t>
            </a:r>
            <a:endParaRPr lang="en-US">
              <a:solidFill>
                <a:srgbClr val="800000"/>
              </a:solidFill>
            </a:endParaRPr>
          </a:p>
          <a:p>
            <a:pPr algn="just" fontAlgn="base">
              <a:spcBef>
                <a:spcPct val="0"/>
              </a:spcBef>
              <a:spcAft>
                <a:spcPct val="0"/>
              </a:spcAft>
              <a:tabLst>
                <a:tab pos="900113" algn="l"/>
              </a:tabLst>
            </a:pPr>
            <a:r>
              <a:rPr lang="el-GR">
                <a:solidFill>
                  <a:srgbClr val="00B050"/>
                </a:solidFill>
              </a:rPr>
              <a:t>Μεταμόρφωση</a:t>
            </a:r>
            <a:r>
              <a:rPr lang="el-GR">
                <a:solidFill>
                  <a:srgbClr val="333399"/>
                </a:solidFill>
              </a:rPr>
              <a:t>: Ολοκλήρωση στο τέλος του καλοκαιριού, ίσως και μετά τον επόμενο  χειμώνα</a:t>
            </a:r>
            <a:r>
              <a:rPr lang="en-US">
                <a:solidFill>
                  <a:srgbClr val="333399"/>
                </a:solidFill>
              </a:rPr>
              <a:t>.</a:t>
            </a:r>
            <a:endParaRPr lang="el-GR">
              <a:solidFill>
                <a:srgbClr val="333399"/>
              </a:solidFill>
            </a:endParaRPr>
          </a:p>
          <a:p>
            <a:pPr algn="just" fontAlgn="base">
              <a:spcBef>
                <a:spcPct val="0"/>
              </a:spcBef>
              <a:spcAft>
                <a:spcPct val="0"/>
              </a:spcAft>
              <a:tabLst>
                <a:tab pos="900113" algn="l"/>
              </a:tabLst>
            </a:pPr>
            <a:r>
              <a:rPr lang="el-GR">
                <a:solidFill>
                  <a:srgbClr val="00B050"/>
                </a:solidFill>
              </a:rPr>
              <a:t>Όριο ζωής: </a:t>
            </a:r>
            <a:r>
              <a:rPr lang="el-GR">
                <a:solidFill>
                  <a:schemeClr val="accent2"/>
                </a:solidFill>
              </a:rPr>
              <a:t>15 έτη.</a:t>
            </a:r>
          </a:p>
        </p:txBody>
      </p:sp>
      <p:sp>
        <p:nvSpPr>
          <p:cNvPr id="12" name="Text Box 6"/>
          <p:cNvSpPr txBox="1">
            <a:spLocks noChangeArrowheads="1"/>
          </p:cNvSpPr>
          <p:nvPr/>
        </p:nvSpPr>
        <p:spPr bwMode="auto">
          <a:xfrm>
            <a:off x="107503" y="3453002"/>
            <a:ext cx="885698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Προνύμφες με μικρά υδρόβια ασπόνδυλα και τα ενήλικα με ποικιλία χερσόβιων και υδρόβιων </a:t>
            </a:r>
            <a:r>
              <a:rPr lang="el-GR" err="1">
                <a:solidFill>
                  <a:schemeClr val="accent2"/>
                </a:solidFill>
              </a:rPr>
              <a:t>ασπονδύλων</a:t>
            </a:r>
            <a:r>
              <a:rPr lang="el-GR">
                <a:solidFill>
                  <a:schemeClr val="accent2"/>
                </a:solidFill>
              </a:rPr>
              <a:t>, όπως σκώληκες, μαλάκια, αράχνες, έντομα, καρκινοειδή κ.λπ.</a:t>
            </a:r>
            <a:endParaRPr lang="el-GR" b="1">
              <a:solidFill>
                <a:schemeClr val="accent2"/>
              </a:solidFill>
            </a:endParaRPr>
          </a:p>
        </p:txBody>
      </p:sp>
    </p:spTree>
    <p:extLst>
      <p:ext uri="{BB962C8B-B14F-4D97-AF65-F5344CB8AC3E}">
        <p14:creationId xmlns:p14="http://schemas.microsoft.com/office/powerpoint/2010/main" val="260083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9"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p:cNvSpPr txBox="1">
            <a:spLocks noChangeArrowheads="1"/>
          </p:cNvSpPr>
          <p:nvPr/>
        </p:nvSpPr>
        <p:spPr bwMode="auto">
          <a:xfrm>
            <a:off x="323813" y="5877272"/>
            <a:ext cx="84249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Συνολικό μήκος </a:t>
            </a:r>
            <a:r>
              <a:rPr lang="el-GR">
                <a:solidFill>
                  <a:srgbClr val="C00000"/>
                </a:solidFill>
              </a:rPr>
              <a:t>: 160 </a:t>
            </a:r>
            <a:r>
              <a:rPr lang="en-US">
                <a:solidFill>
                  <a:srgbClr val="C00000"/>
                </a:solidFill>
              </a:rPr>
              <a:t>mm</a:t>
            </a:r>
            <a:r>
              <a:rPr lang="el-GR">
                <a:solidFill>
                  <a:srgbClr val="C00000"/>
                </a:solidFill>
              </a:rPr>
              <a:t>. </a:t>
            </a:r>
            <a:r>
              <a:rPr lang="el-GR">
                <a:solidFill>
                  <a:schemeClr val="accent2"/>
                </a:solidFill>
              </a:rPr>
              <a:t>Μήκος ουράς</a:t>
            </a:r>
            <a:r>
              <a:rPr lang="el-GR">
                <a:solidFill>
                  <a:srgbClr val="C00000"/>
                </a:solidFill>
              </a:rPr>
              <a:t>: 70 </a:t>
            </a:r>
            <a:r>
              <a:rPr lang="en-US">
                <a:solidFill>
                  <a:srgbClr val="C00000"/>
                </a:solidFill>
              </a:rPr>
              <a:t>mm</a:t>
            </a:r>
            <a:r>
              <a:rPr lang="el-GR">
                <a:solidFill>
                  <a:srgbClr val="C00000"/>
                </a:solidFill>
              </a:rPr>
              <a:t>.</a:t>
            </a:r>
            <a:endParaRPr lang="en-US">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Τα θηλυκά λίγο πιο μεγαλόσωμα.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Δέρμα τραχύ</a:t>
            </a:r>
          </a:p>
        </p:txBody>
      </p:sp>
      <p:sp>
        <p:nvSpPr>
          <p:cNvPr id="9" name="Ορθογώνιο 8"/>
          <p:cNvSpPr/>
          <p:nvPr/>
        </p:nvSpPr>
        <p:spPr>
          <a:xfrm>
            <a:off x="2674616" y="976953"/>
            <a:ext cx="3794768"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Triturus</a:t>
            </a:r>
            <a:r>
              <a:rPr lang="el-GR" b="1">
                <a:solidFill>
                  <a:srgbClr val="C00000"/>
                </a:solidFill>
              </a:rPr>
              <a:t>:</a:t>
            </a:r>
            <a:r>
              <a:rPr lang="el-GR" b="1" i="1">
                <a:solidFill>
                  <a:srgbClr val="C00000"/>
                </a:solidFill>
              </a:rPr>
              <a:t> </a:t>
            </a:r>
            <a:r>
              <a:rPr lang="en-US" b="1">
                <a:solidFill>
                  <a:schemeClr val="accent2"/>
                </a:solidFill>
              </a:rPr>
              <a:t>2 </a:t>
            </a:r>
            <a:r>
              <a:rPr lang="el-GR" b="1">
                <a:solidFill>
                  <a:schemeClr val="accent2"/>
                </a:solidFill>
              </a:rPr>
              <a:t>είδη</a:t>
            </a:r>
            <a:endParaRPr lang="en-US" b="1">
              <a:solidFill>
                <a:schemeClr val="accent2"/>
              </a:solidFill>
            </a:endParaRPr>
          </a:p>
        </p:txBody>
      </p:sp>
      <p:sp>
        <p:nvSpPr>
          <p:cNvPr id="10" name="Ορθογώνιο 9"/>
          <p:cNvSpPr/>
          <p:nvPr/>
        </p:nvSpPr>
        <p:spPr>
          <a:xfrm>
            <a:off x="100608" y="1340768"/>
            <a:ext cx="8795588"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Τ</a:t>
            </a:r>
            <a:r>
              <a:rPr lang="en-US" b="1" i="1">
                <a:solidFill>
                  <a:srgbClr val="C00000"/>
                </a:solidFill>
              </a:rPr>
              <a:t>. </a:t>
            </a:r>
            <a:r>
              <a:rPr lang="en-US" b="1" i="1" err="1">
                <a:solidFill>
                  <a:srgbClr val="C00000"/>
                </a:solidFill>
              </a:rPr>
              <a:t>ivanbureschi</a:t>
            </a:r>
            <a:r>
              <a:rPr lang="en-US" b="1" i="1">
                <a:solidFill>
                  <a:srgbClr val="C00000"/>
                </a:solidFill>
              </a:rPr>
              <a:t> </a:t>
            </a:r>
            <a:r>
              <a:rPr lang="en-US" b="1">
                <a:solidFill>
                  <a:srgbClr val="C00000"/>
                </a:solidFill>
              </a:rPr>
              <a:t>–</a:t>
            </a:r>
            <a:r>
              <a:rPr lang="el-GR" b="1">
                <a:solidFill>
                  <a:srgbClr val="C00000"/>
                </a:solidFill>
              </a:rPr>
              <a:t> Ανατολικός </a:t>
            </a:r>
            <a:r>
              <a:rPr lang="el-GR" sz="1600" b="1" err="1">
                <a:solidFill>
                  <a:srgbClr val="C00000"/>
                </a:solidFill>
              </a:rPr>
              <a:t>Χτενοτρίτωνας</a:t>
            </a:r>
            <a:r>
              <a:rPr lang="el-GR" b="1">
                <a:solidFill>
                  <a:srgbClr val="C00000"/>
                </a:solidFill>
              </a:rPr>
              <a:t>– ΝΕ</a:t>
            </a:r>
            <a:r>
              <a:rPr lang="en-US" b="1">
                <a:solidFill>
                  <a:srgbClr val="C00000"/>
                </a:solidFill>
              </a:rPr>
              <a:t> – </a:t>
            </a:r>
            <a:r>
              <a:rPr lang="el-GR" b="1">
                <a:solidFill>
                  <a:srgbClr val="C00000"/>
                </a:solidFill>
              </a:rPr>
              <a:t>Τέως υποείδος του </a:t>
            </a:r>
            <a:r>
              <a:rPr lang="en-US" b="1" i="1">
                <a:solidFill>
                  <a:srgbClr val="C00000"/>
                </a:solidFill>
              </a:rPr>
              <a:t>T. </a:t>
            </a:r>
            <a:r>
              <a:rPr lang="en-US" b="1" i="1" err="1">
                <a:solidFill>
                  <a:srgbClr val="C00000"/>
                </a:solidFill>
              </a:rPr>
              <a:t>karelinii</a:t>
            </a:r>
            <a:endParaRPr lang="en-US" b="1">
              <a:solidFill>
                <a:srgbClr val="C00000"/>
              </a:solidFill>
            </a:endParaRPr>
          </a:p>
        </p:txBody>
      </p:sp>
      <p:pic>
        <p:nvPicPr>
          <p:cNvPr id="24581" name="Picture 5" descr="F:\1.Πανεπιστήμιο\Διδασκαλία\1.Προπτυχιακά\2.Πανίδα της Ελλάδος\source files\Λισσαμφίβια\Triturus karelinii male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41" y="1848599"/>
            <a:ext cx="4122448" cy="2588513"/>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F:\1.Πανεπιστήμιο\Διδασκαλία\1.Προπτυχιακά\2.Πανίδα της Ελλάδος\source files\Λισσαμφίβια\Triturus karelinii female.png"/>
          <p:cNvPicPr>
            <a:picLocks noChangeAspect="1" noChangeArrowheads="1"/>
          </p:cNvPicPr>
          <p:nvPr/>
        </p:nvPicPr>
        <p:blipFill rotWithShape="1">
          <a:blip r:embed="rId4">
            <a:extLst>
              <a:ext uri="{28A0092B-C50C-407E-A947-70E740481C1C}">
                <a14:useLocalDpi xmlns:a14="http://schemas.microsoft.com/office/drawing/2010/main" val="0"/>
              </a:ext>
            </a:extLst>
          </a:blip>
          <a:srcRect t="9139"/>
          <a:stretch/>
        </p:blipFill>
        <p:spPr bwMode="auto">
          <a:xfrm>
            <a:off x="4681574" y="1772816"/>
            <a:ext cx="4177056" cy="2590188"/>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F:\1.Πανεπιστήμιο\Διδασκαλία\1.Προπτυχιακά\2.Πανίδα της Ελλάδος\source files\Λισσαμφίβια\Triturus karelinii male.png"/>
          <p:cNvPicPr>
            <a:picLocks noChangeAspect="1" noChangeArrowheads="1"/>
          </p:cNvPicPr>
          <p:nvPr/>
        </p:nvPicPr>
        <p:blipFill rotWithShape="1">
          <a:blip r:embed="rId5">
            <a:extLst>
              <a:ext uri="{28A0092B-C50C-407E-A947-70E740481C1C}">
                <a14:useLocalDpi xmlns:a14="http://schemas.microsoft.com/office/drawing/2010/main" val="0"/>
              </a:ext>
            </a:extLst>
          </a:blip>
          <a:srcRect t="8146"/>
          <a:stretch/>
        </p:blipFill>
        <p:spPr bwMode="auto">
          <a:xfrm>
            <a:off x="100608" y="1844824"/>
            <a:ext cx="4194281" cy="25922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6"/>
          <p:cNvSpPr txBox="1">
            <a:spLocks noChangeArrowheads="1"/>
          </p:cNvSpPr>
          <p:nvPr/>
        </p:nvSpPr>
        <p:spPr bwMode="auto">
          <a:xfrm>
            <a:off x="107504" y="4437112"/>
            <a:ext cx="893410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Ο πιο μεγαλόσωμος τρίτωνας. Φυλετικός διμορφισμός. Τα αρσενικά κατά την αναπαραγωγική περίοδο φέρουν ψηλό, οδοντωτό λοφίο χωρίς περίσφιξη στη βάση της ουράς. Ράχη σκούρα καστανή (πρασινωπή) με σκούρες βούλες. Κοιλιακή επιφάνεια κίτρινη-πορτοκαλί με πολλές μαύρες κηλίδες. Λεπτά στίγματα στα πλευρά και ουρά με </a:t>
            </a:r>
            <a:r>
              <a:rPr lang="el-GR" err="1">
                <a:solidFill>
                  <a:schemeClr val="accent2"/>
                </a:solidFill>
              </a:rPr>
              <a:t>ασημόλευκες</a:t>
            </a:r>
            <a:r>
              <a:rPr lang="el-GR">
                <a:solidFill>
                  <a:schemeClr val="accent2"/>
                </a:solidFill>
              </a:rPr>
              <a:t> ραβδώσεις. Λεπτή κίτρινη γραμμή στη ράχη των θηλυκών.</a:t>
            </a:r>
          </a:p>
        </p:txBody>
      </p:sp>
      <p:pic>
        <p:nvPicPr>
          <p:cNvPr id="24580" name="Picture 4" descr="F:\1.Πανεπιστήμιο\Διδασκαλία\1.Προπτυχιακά\2.Πανίδα της Ελλάδος\source files\Λισσαμφίβια\Triturus karelinii female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1792254"/>
            <a:ext cx="4252188" cy="25513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a:solidFill>
                  <a:srgbClr val="800000"/>
                </a:solidFill>
              </a:rPr>
              <a:t>Salamandridae</a:t>
            </a:r>
            <a:endParaRPr lang="el-GR" b="1">
              <a:solidFill>
                <a:srgbClr val="000000"/>
              </a:solidFill>
            </a:endParaRPr>
          </a:p>
        </p:txBody>
      </p:sp>
    </p:spTree>
    <p:extLst>
      <p:ext uri="{BB962C8B-B14F-4D97-AF65-F5344CB8AC3E}">
        <p14:creationId xmlns:p14="http://schemas.microsoft.com/office/powerpoint/2010/main" val="302431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4578"/>
                                        </p:tgtEl>
                                        <p:attrNameLst>
                                          <p:attrName>style.visibility</p:attrName>
                                        </p:attrNameLst>
                                      </p:cBhvr>
                                      <p:to>
                                        <p:strVal val="visible"/>
                                      </p:to>
                                    </p:set>
                                    <p:animEffect transition="in" filter="fade">
                                      <p:cBhvr>
                                        <p:cTn id="15" dur="500"/>
                                        <p:tgtEl>
                                          <p:spTgt spid="24578"/>
                                        </p:tgtEl>
                                      </p:cBhvr>
                                    </p:animEffect>
                                  </p:childTnLst>
                                </p:cTn>
                              </p:par>
                              <p:par>
                                <p:cTn id="16" presetID="10" presetClass="entr" presetSubtype="0" fill="hold" nodeType="withEffect">
                                  <p:stCondLst>
                                    <p:cond delay="0"/>
                                  </p:stCondLst>
                                  <p:childTnLst>
                                    <p:set>
                                      <p:cBhvr>
                                        <p:cTn id="17" dur="1" fill="hold">
                                          <p:stCondLst>
                                            <p:cond delay="0"/>
                                          </p:stCondLst>
                                        </p:cTn>
                                        <p:tgtEl>
                                          <p:spTgt spid="24581"/>
                                        </p:tgtEl>
                                        <p:attrNameLst>
                                          <p:attrName>style.visibility</p:attrName>
                                        </p:attrNameLst>
                                      </p:cBhvr>
                                      <p:to>
                                        <p:strVal val="visible"/>
                                      </p:to>
                                    </p:set>
                                    <p:animEffect transition="in" filter="fade">
                                      <p:cBhvr>
                                        <p:cTn id="18" dur="500"/>
                                        <p:tgtEl>
                                          <p:spTgt spid="2458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580"/>
                                        </p:tgtEl>
                                        <p:attrNameLst>
                                          <p:attrName>style.visibility</p:attrName>
                                        </p:attrNameLst>
                                      </p:cBhvr>
                                      <p:to>
                                        <p:strVal val="visible"/>
                                      </p:to>
                                    </p:set>
                                    <p:animEffect transition="in" filter="fade">
                                      <p:cBhvr>
                                        <p:cTn id="23" dur="500"/>
                                        <p:tgtEl>
                                          <p:spTgt spid="24580"/>
                                        </p:tgtEl>
                                      </p:cBhvr>
                                    </p:animEffect>
                                  </p:childTnLst>
                                </p:cTn>
                              </p:par>
                              <p:par>
                                <p:cTn id="24" presetID="10" presetClass="entr" presetSubtype="0" fill="hold" nodeType="withEffect">
                                  <p:stCondLst>
                                    <p:cond delay="0"/>
                                  </p:stCondLst>
                                  <p:childTnLst>
                                    <p:set>
                                      <p:cBhvr>
                                        <p:cTn id="25" dur="1" fill="hold">
                                          <p:stCondLst>
                                            <p:cond delay="0"/>
                                          </p:stCondLst>
                                        </p:cTn>
                                        <p:tgtEl>
                                          <p:spTgt spid="24579"/>
                                        </p:tgtEl>
                                        <p:attrNameLst>
                                          <p:attrName>style.visibility</p:attrName>
                                        </p:attrNameLst>
                                      </p:cBhvr>
                                      <p:to>
                                        <p:strVal val="visible"/>
                                      </p:to>
                                    </p:set>
                                    <p:animEffect transition="in" filter="fade">
                                      <p:cBhvr>
                                        <p:cTn id="26" dur="500"/>
                                        <p:tgtEl>
                                          <p:spTgt spid="2457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1019401"/>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8" name="Ορθογώνιο 7"/>
          <p:cNvSpPr/>
          <p:nvPr/>
        </p:nvSpPr>
        <p:spPr>
          <a:xfrm>
            <a:off x="2442320" y="1460297"/>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Τ</a:t>
            </a:r>
            <a:r>
              <a:rPr lang="en-US" b="1" i="1">
                <a:solidFill>
                  <a:srgbClr val="C00000"/>
                </a:solidFill>
              </a:rPr>
              <a:t>. </a:t>
            </a:r>
            <a:r>
              <a:rPr lang="en-US" b="1" i="1" err="1">
                <a:solidFill>
                  <a:srgbClr val="C00000"/>
                </a:solidFill>
              </a:rPr>
              <a:t>karelinii</a:t>
            </a:r>
            <a:r>
              <a:rPr lang="en-US" b="1">
                <a:solidFill>
                  <a:srgbClr val="C00000"/>
                </a:solidFill>
              </a:rPr>
              <a:t> </a:t>
            </a:r>
            <a:r>
              <a:rPr lang="en-US" b="1">
                <a:solidFill>
                  <a:srgbClr val="C00000"/>
                </a:solidFill>
                <a:sym typeface="Wingdings" panose="05000000000000000000" pitchFamily="2" charset="2"/>
              </a:rPr>
              <a:t> </a:t>
            </a:r>
            <a:r>
              <a:rPr lang="en-US" b="1" i="1">
                <a:solidFill>
                  <a:srgbClr val="C00000"/>
                </a:solidFill>
                <a:sym typeface="Wingdings" panose="05000000000000000000" pitchFamily="2" charset="2"/>
              </a:rPr>
              <a:t>T. </a:t>
            </a:r>
            <a:r>
              <a:rPr lang="en-US" b="1" i="1" err="1">
                <a:solidFill>
                  <a:srgbClr val="C00000"/>
                </a:solidFill>
                <a:sym typeface="Wingdings" panose="05000000000000000000" pitchFamily="2" charset="2"/>
              </a:rPr>
              <a:t>ivanbureschi</a:t>
            </a:r>
            <a:r>
              <a:rPr lang="en-US" b="1" i="1">
                <a:solidFill>
                  <a:srgbClr val="C00000"/>
                </a:solidFill>
                <a:sym typeface="Wingdings" panose="05000000000000000000" pitchFamily="2" charset="2"/>
              </a:rPr>
              <a:t> </a:t>
            </a:r>
            <a:endParaRPr lang="en-US" b="1">
              <a:solidFill>
                <a:srgbClr val="C00000"/>
              </a:solidFill>
            </a:endParaRPr>
          </a:p>
        </p:txBody>
      </p:sp>
      <p:sp>
        <p:nvSpPr>
          <p:cNvPr id="10" name="Ορθογώνιο 9"/>
          <p:cNvSpPr/>
          <p:nvPr/>
        </p:nvSpPr>
        <p:spPr>
          <a:xfrm>
            <a:off x="107504" y="1916832"/>
            <a:ext cx="8928992" cy="1039708"/>
          </a:xfrm>
          <a:prstGeom prst="rect">
            <a:avLst/>
          </a:prstGeom>
        </p:spPr>
        <p:txBody>
          <a:bodyPr wrap="square">
            <a:spAutoFit/>
          </a:bodyPr>
          <a:lstStyle/>
          <a:p>
            <a:pPr marL="1588" indent="-1588" algn="ctr" fontAlgn="base">
              <a:lnSpc>
                <a:spcPct val="114000"/>
              </a:lnSpc>
              <a:spcBef>
                <a:spcPct val="0"/>
              </a:spcBef>
              <a:spcAft>
                <a:spcPct val="0"/>
              </a:spcAft>
              <a:tabLst>
                <a:tab pos="1257300" algn="l"/>
              </a:tabLst>
            </a:pPr>
            <a:r>
              <a:rPr lang="el-GR" b="1">
                <a:solidFill>
                  <a:schemeClr val="accent2"/>
                </a:solidFill>
              </a:rPr>
              <a:t>Μέχρι πρότινος ως </a:t>
            </a:r>
            <a:r>
              <a:rPr lang="en-US" b="1" i="1">
                <a:solidFill>
                  <a:srgbClr val="C00000"/>
                </a:solidFill>
              </a:rPr>
              <a:t>T. </a:t>
            </a:r>
            <a:r>
              <a:rPr lang="en-US" b="1" i="1" err="1">
                <a:solidFill>
                  <a:srgbClr val="C00000"/>
                </a:solidFill>
              </a:rPr>
              <a:t>karelinii</a:t>
            </a:r>
            <a:r>
              <a:rPr lang="en-US" b="1" i="1">
                <a:solidFill>
                  <a:schemeClr val="accent2"/>
                </a:solidFill>
              </a:rPr>
              <a:t>: </a:t>
            </a:r>
            <a:r>
              <a:rPr lang="el-GR" b="1">
                <a:solidFill>
                  <a:schemeClr val="accent2"/>
                </a:solidFill>
              </a:rPr>
              <a:t>Απαντούσε στα Κεντρικά και Ν. Βαλκάνια, στην Κριμαία, στη Μικρά Ασία, φθάνοντας μέχρι το </a:t>
            </a:r>
            <a:r>
              <a:rPr lang="el-GR" b="1" err="1">
                <a:solidFill>
                  <a:schemeClr val="accent2"/>
                </a:solidFill>
              </a:rPr>
              <a:t>Ιραν</a:t>
            </a:r>
            <a:r>
              <a:rPr lang="el-GR" b="1">
                <a:solidFill>
                  <a:schemeClr val="accent2"/>
                </a:solidFill>
              </a:rPr>
              <a:t>. Στην </a:t>
            </a:r>
            <a:r>
              <a:rPr lang="el-GR" b="1">
                <a:solidFill>
                  <a:srgbClr val="00B050"/>
                </a:solidFill>
              </a:rPr>
              <a:t>Ελλάδα</a:t>
            </a:r>
            <a:r>
              <a:rPr lang="el-GR" b="1">
                <a:solidFill>
                  <a:schemeClr val="accent2"/>
                </a:solidFill>
              </a:rPr>
              <a:t> στην Α. Μακεδονία και στη Θράκη.</a:t>
            </a:r>
            <a:endParaRPr lang="en-US" b="1">
              <a:solidFill>
                <a:schemeClr val="accent2"/>
              </a:solidFill>
            </a:endParaRPr>
          </a:p>
        </p:txBody>
      </p:sp>
      <p:pic>
        <p:nvPicPr>
          <p:cNvPr id="25602" name="Picture 2" descr="F:\1.Πανεπιστήμιο\Διδασκαλία\1.Προπτυχιακά\2.Πανίδα της Ελλάδος\source files\Λισσαμφίβια\T. karelinii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45" y="3619500"/>
            <a:ext cx="7629525" cy="3238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
        <p:nvSpPr>
          <p:cNvPr id="11" name="Ορθογώνιο 10">
            <a:extLst>
              <a:ext uri="{FF2B5EF4-FFF2-40B4-BE49-F238E27FC236}">
                <a16:creationId xmlns:a16="http://schemas.microsoft.com/office/drawing/2014/main" id="{11A4518D-73C7-403E-B5B3-F605BAE054E1}"/>
              </a:ext>
            </a:extLst>
          </p:cNvPr>
          <p:cNvSpPr/>
          <p:nvPr/>
        </p:nvSpPr>
        <p:spPr>
          <a:xfrm>
            <a:off x="107504" y="2852936"/>
            <a:ext cx="8928992" cy="723916"/>
          </a:xfrm>
          <a:prstGeom prst="rect">
            <a:avLst/>
          </a:prstGeom>
        </p:spPr>
        <p:txBody>
          <a:bodyPr wrap="square">
            <a:spAutoFit/>
          </a:bodyPr>
          <a:lstStyle/>
          <a:p>
            <a:pPr marL="1588" indent="-1588" algn="ctr" fontAlgn="base">
              <a:lnSpc>
                <a:spcPct val="114000"/>
              </a:lnSpc>
              <a:spcBef>
                <a:spcPct val="0"/>
              </a:spcBef>
              <a:spcAft>
                <a:spcPct val="0"/>
              </a:spcAft>
              <a:tabLst>
                <a:tab pos="1257300" algn="l"/>
              </a:tabLst>
            </a:pPr>
            <a:r>
              <a:rPr lang="el-GR" b="1">
                <a:solidFill>
                  <a:schemeClr val="accent2"/>
                </a:solidFill>
              </a:rPr>
              <a:t>Πρόσφατα οι ελληνικοί πληθυσμοί εντάχθηκαν σε ένα νέο είδος, το </a:t>
            </a:r>
            <a:r>
              <a:rPr lang="en-US" b="1" i="1">
                <a:solidFill>
                  <a:schemeClr val="accent6">
                    <a:lumMod val="75000"/>
                  </a:schemeClr>
                </a:solidFill>
              </a:rPr>
              <a:t>T.</a:t>
            </a:r>
            <a:r>
              <a:rPr lang="en-US" b="1" i="1">
                <a:solidFill>
                  <a:srgbClr val="C00000"/>
                </a:solidFill>
              </a:rPr>
              <a:t> </a:t>
            </a:r>
            <a:r>
              <a:rPr lang="en-US" b="1" i="1" err="1">
                <a:solidFill>
                  <a:srgbClr val="C00000"/>
                </a:solidFill>
              </a:rPr>
              <a:t>ivanbureschi</a:t>
            </a:r>
            <a:r>
              <a:rPr lang="el-GR" b="1" i="1">
                <a:solidFill>
                  <a:srgbClr val="C00000"/>
                </a:solidFill>
              </a:rPr>
              <a:t> </a:t>
            </a:r>
            <a:r>
              <a:rPr lang="el-GR" b="1">
                <a:solidFill>
                  <a:schemeClr val="accent2"/>
                </a:solidFill>
              </a:rPr>
              <a:t>(</a:t>
            </a:r>
            <a:r>
              <a:rPr lang="en-US" b="1" err="1">
                <a:solidFill>
                  <a:schemeClr val="accent2"/>
                </a:solidFill>
              </a:rPr>
              <a:t>Wielstra</a:t>
            </a:r>
            <a:r>
              <a:rPr lang="en-US" b="1">
                <a:solidFill>
                  <a:schemeClr val="accent2"/>
                </a:solidFill>
              </a:rPr>
              <a:t> et al., </a:t>
            </a:r>
            <a:r>
              <a:rPr lang="en-US" b="1" err="1">
                <a:solidFill>
                  <a:schemeClr val="accent2"/>
                </a:solidFill>
              </a:rPr>
              <a:t>Zootaxa</a:t>
            </a:r>
            <a:r>
              <a:rPr lang="en-US" b="1">
                <a:solidFill>
                  <a:schemeClr val="accent2"/>
                </a:solidFill>
              </a:rPr>
              <a:t> 2013</a:t>
            </a:r>
            <a:r>
              <a:rPr lang="el-GR" b="1">
                <a:solidFill>
                  <a:schemeClr val="accent2"/>
                </a:solidFill>
              </a:rPr>
              <a:t>)!</a:t>
            </a:r>
            <a:endParaRPr lang="en-US" b="1">
              <a:solidFill>
                <a:schemeClr val="accent2"/>
              </a:solidFill>
            </a:endParaRPr>
          </a:p>
        </p:txBody>
      </p:sp>
      <p:pic>
        <p:nvPicPr>
          <p:cNvPr id="4" name="Picture 3" descr="A map of europe with red squares&#10;&#10;Description automatically generated">
            <a:extLst>
              <a:ext uri="{FF2B5EF4-FFF2-40B4-BE49-F238E27FC236}">
                <a16:creationId xmlns:a16="http://schemas.microsoft.com/office/drawing/2014/main" id="{09C6D79A-F29E-F5DB-8A4C-C1140F2BD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340" y="3619499"/>
            <a:ext cx="4093320" cy="3259013"/>
          </a:xfrm>
          <a:prstGeom prst="rect">
            <a:avLst/>
          </a:prstGeom>
        </p:spPr>
      </p:pic>
    </p:spTree>
    <p:extLst>
      <p:ext uri="{BB962C8B-B14F-4D97-AF65-F5344CB8AC3E}">
        <p14:creationId xmlns:p14="http://schemas.microsoft.com/office/powerpoint/2010/main" val="270634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5602"/>
                                        </p:tgtEl>
                                        <p:attrNameLst>
                                          <p:attrName>style.visibility</p:attrName>
                                        </p:attrNameLst>
                                      </p:cBhvr>
                                      <p:to>
                                        <p:strVal val="visible"/>
                                      </p:to>
                                    </p:set>
                                    <p:animEffect transition="in" filter="fade">
                                      <p:cBhvr>
                                        <p:cTn id="10" dur="500"/>
                                        <p:tgtEl>
                                          <p:spTgt spid="256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xit" presetSubtype="0" fill="hold" nodeType="withEffect">
                                  <p:stCondLst>
                                    <p:cond delay="0"/>
                                  </p:stCondLst>
                                  <p:childTnLst>
                                    <p:animEffect transition="out" filter="fade">
                                      <p:cBhvr>
                                        <p:cTn id="17" dur="500"/>
                                        <p:tgtEl>
                                          <p:spTgt spid="25602"/>
                                        </p:tgtEl>
                                      </p:cBhvr>
                                    </p:animEffect>
                                    <p:set>
                                      <p:cBhvr>
                                        <p:cTn id="18" dur="1" fill="hold">
                                          <p:stCondLst>
                                            <p:cond delay="499"/>
                                          </p:stCondLst>
                                        </p:cTn>
                                        <p:tgtEl>
                                          <p:spTgt spid="2560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42320" y="1048961"/>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Τ</a:t>
            </a:r>
            <a:r>
              <a:rPr lang="en-US" b="1" i="1">
                <a:solidFill>
                  <a:srgbClr val="C00000"/>
                </a:solidFill>
              </a:rPr>
              <a:t>. </a:t>
            </a:r>
            <a:r>
              <a:rPr lang="en-US" b="1" i="1" err="1">
                <a:solidFill>
                  <a:srgbClr val="C00000"/>
                </a:solidFill>
              </a:rPr>
              <a:t>ivanbureschi</a:t>
            </a:r>
            <a:endParaRPr lang="en-US" b="1">
              <a:solidFill>
                <a:srgbClr val="C00000"/>
              </a:solidFill>
            </a:endParaRPr>
          </a:p>
        </p:txBody>
      </p:sp>
      <p:sp>
        <p:nvSpPr>
          <p:cNvPr id="9" name="Text Box 6"/>
          <p:cNvSpPr txBox="1">
            <a:spLocks noChangeArrowheads="1"/>
          </p:cNvSpPr>
          <p:nvPr/>
        </p:nvSpPr>
        <p:spPr bwMode="auto">
          <a:xfrm>
            <a:off x="107503" y="1484784"/>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Προτιμά στάσιμα νερά, παροδικά ή μόνιμα (νερόλακκους, έλη, δεξαμενές, μικρές </a:t>
            </a:r>
            <a:r>
              <a:rPr lang="el-GR" err="1">
                <a:solidFill>
                  <a:schemeClr val="accent2"/>
                </a:solidFill>
              </a:rPr>
              <a:t>λιμνές</a:t>
            </a:r>
            <a:r>
              <a:rPr lang="el-GR">
                <a:solidFill>
                  <a:schemeClr val="accent2"/>
                </a:solidFill>
              </a:rPr>
              <a:t> κ.ά.) σε φυλλοβόλα δάση, μακκία, καλλιεργημένες περιοχές, ορεινά λιβάδια. Υψόμετρο 0-1500 </a:t>
            </a:r>
            <a:r>
              <a:rPr lang="en-US">
                <a:solidFill>
                  <a:schemeClr val="accent2"/>
                </a:solidFill>
              </a:rPr>
              <a:t>m </a:t>
            </a:r>
            <a:r>
              <a:rPr lang="en-US" err="1">
                <a:solidFill>
                  <a:schemeClr val="accent2"/>
                </a:solidFill>
              </a:rPr>
              <a:t>a.s.l</a:t>
            </a:r>
            <a:r>
              <a:rPr lang="en-US">
                <a:solidFill>
                  <a:schemeClr val="accent2"/>
                </a:solidFill>
              </a:rPr>
              <a:t>.</a:t>
            </a:r>
            <a:endParaRPr lang="el-GR" b="1">
              <a:solidFill>
                <a:schemeClr val="accent2"/>
              </a:solidFill>
            </a:endParaRPr>
          </a:p>
        </p:txBody>
      </p:sp>
      <p:sp>
        <p:nvSpPr>
          <p:cNvPr id="12" name="Text Box 6"/>
          <p:cNvSpPr txBox="1">
            <a:spLocks noChangeArrowheads="1"/>
          </p:cNvSpPr>
          <p:nvPr/>
        </p:nvSpPr>
        <p:spPr bwMode="auto">
          <a:xfrm>
            <a:off x="107503" y="2468893"/>
            <a:ext cx="87519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Εξαρτάται πολύ από το νερό. Ζει σε αυτό από το Φεβρουάριο μέχρι Οκτώβριο. Κυρίως νυχτόβιος. Πέφτει σε χειμερία νάρκη στο έδαφος ή στη λάσπη του πυθμένα σε βαθιά νερά.</a:t>
            </a:r>
          </a:p>
        </p:txBody>
      </p:sp>
      <p:sp>
        <p:nvSpPr>
          <p:cNvPr id="13" name="Text Box 6"/>
          <p:cNvSpPr txBox="1">
            <a:spLocks noChangeArrowheads="1"/>
          </p:cNvSpPr>
          <p:nvPr/>
        </p:nvSpPr>
        <p:spPr bwMode="auto">
          <a:xfrm>
            <a:off x="107503" y="4437112"/>
            <a:ext cx="8856984" cy="2339102"/>
          </a:xfrm>
          <a:prstGeom prst="rect">
            <a:avLst/>
          </a:prstGeom>
          <a:noFill/>
          <a:ln>
            <a:noFill/>
          </a:ln>
          <a:effec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 </a:t>
            </a:r>
            <a:r>
              <a:rPr lang="el-GR">
                <a:solidFill>
                  <a:schemeClr val="accent2"/>
                </a:solidFill>
              </a:rPr>
              <a:t>3 έτη.</a:t>
            </a:r>
            <a:r>
              <a:rPr lang="el-GR">
                <a:solidFill>
                  <a:srgbClr val="00B050"/>
                </a:solidFill>
              </a:rPr>
              <a:t> </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Μάρτιος-Ιούνιος.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a:t>
            </a:r>
            <a:r>
              <a:rPr lang="en-US">
                <a:solidFill>
                  <a:srgbClr val="333399"/>
                </a:solidFill>
              </a:rPr>
              <a:t>ca. </a:t>
            </a:r>
            <a:r>
              <a:rPr lang="el-GR">
                <a:solidFill>
                  <a:srgbClr val="333399"/>
                </a:solidFill>
              </a:rPr>
              <a:t>200 αυγά, που προσκολλώνται σε υδρόβια βλάστηση. Το 50% δεν θα αναπτυχθεί ποτέ, λόγω χρωμοσωματικών ανωμαλιών (σύνδρομο χρωμοσώματος 1)!</a:t>
            </a:r>
            <a:endParaRPr lang="en-US">
              <a:solidFill>
                <a:srgbClr val="800000"/>
              </a:solidFill>
            </a:endParaRPr>
          </a:p>
          <a:p>
            <a:pPr algn="just" fontAlgn="base">
              <a:spcBef>
                <a:spcPct val="0"/>
              </a:spcBef>
              <a:spcAft>
                <a:spcPct val="0"/>
              </a:spcAft>
              <a:tabLst>
                <a:tab pos="900113" algn="l"/>
              </a:tabLst>
            </a:pPr>
            <a:r>
              <a:rPr lang="el-GR">
                <a:solidFill>
                  <a:srgbClr val="00B050"/>
                </a:solidFill>
              </a:rPr>
              <a:t>Μεταμόρφωση</a:t>
            </a:r>
            <a:r>
              <a:rPr lang="el-GR">
                <a:solidFill>
                  <a:srgbClr val="333399"/>
                </a:solidFill>
              </a:rPr>
              <a:t>: Ολοκλήρωση στις αρχές φθινοπώρου. Συχνή η καθυστερημένη μεταμόρφωση.</a:t>
            </a:r>
          </a:p>
          <a:p>
            <a:pPr algn="just" fontAlgn="base">
              <a:spcBef>
                <a:spcPct val="0"/>
              </a:spcBef>
              <a:spcAft>
                <a:spcPct val="0"/>
              </a:spcAft>
              <a:tabLst>
                <a:tab pos="900113" algn="l"/>
              </a:tabLst>
            </a:pPr>
            <a:r>
              <a:rPr lang="el-GR">
                <a:solidFill>
                  <a:srgbClr val="00B050"/>
                </a:solidFill>
              </a:rPr>
              <a:t>Όριο ζωής: </a:t>
            </a:r>
            <a:r>
              <a:rPr lang="el-GR">
                <a:solidFill>
                  <a:schemeClr val="accent2"/>
                </a:solidFill>
              </a:rPr>
              <a:t>15 έτη.</a:t>
            </a:r>
          </a:p>
        </p:txBody>
      </p:sp>
      <p:sp>
        <p:nvSpPr>
          <p:cNvPr id="16" name="Text Box 6"/>
          <p:cNvSpPr txBox="1">
            <a:spLocks noChangeArrowheads="1"/>
          </p:cNvSpPr>
          <p:nvPr/>
        </p:nvSpPr>
        <p:spPr bwMode="auto">
          <a:xfrm>
            <a:off x="107503" y="3453002"/>
            <a:ext cx="885698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Προνύμφες αποκλειστικά με υδρόβια ασπόνδυλα και τα ενήλικα με ποικιλία χερσόβιων και υδρόβιων </a:t>
            </a:r>
            <a:r>
              <a:rPr lang="el-GR" err="1">
                <a:solidFill>
                  <a:schemeClr val="accent2"/>
                </a:solidFill>
              </a:rPr>
              <a:t>ασπονδύλων</a:t>
            </a:r>
            <a:r>
              <a:rPr lang="el-GR">
                <a:solidFill>
                  <a:schemeClr val="accent2"/>
                </a:solidFill>
              </a:rPr>
              <a:t>, όπως σκώληκες, μαλάκια, αράχνες, έντομα, καρκινοειδή κ.λπ. (Παρόμοιες διατροφικές συνθήκες με το </a:t>
            </a:r>
            <a:r>
              <a:rPr lang="en-US" i="1">
                <a:solidFill>
                  <a:srgbClr val="800000"/>
                </a:solidFill>
              </a:rPr>
              <a:t>T. </a:t>
            </a:r>
            <a:r>
              <a:rPr lang="en-US" i="1" err="1">
                <a:solidFill>
                  <a:srgbClr val="800000"/>
                </a:solidFill>
              </a:rPr>
              <a:t>carnifex</a:t>
            </a:r>
            <a:r>
              <a:rPr lang="en-US">
                <a:solidFill>
                  <a:schemeClr val="accent2"/>
                </a:solidFill>
              </a:rPr>
              <a:t>).</a:t>
            </a:r>
            <a:endParaRPr lang="el-GR" b="1">
              <a:solidFill>
                <a:schemeClr val="accent2"/>
              </a:solidFill>
            </a:endParaRPr>
          </a:p>
        </p:txBody>
      </p:sp>
      <p:sp>
        <p:nvSpPr>
          <p:cNvPr id="17"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spTree>
    <p:extLst>
      <p:ext uri="{BB962C8B-B14F-4D97-AF65-F5344CB8AC3E}">
        <p14:creationId xmlns:p14="http://schemas.microsoft.com/office/powerpoint/2010/main" val="260083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442320" y="1048961"/>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Τ</a:t>
            </a:r>
            <a:r>
              <a:rPr lang="en-US" b="1" i="1">
                <a:solidFill>
                  <a:srgbClr val="C00000"/>
                </a:solidFill>
              </a:rPr>
              <a:t>. </a:t>
            </a:r>
            <a:r>
              <a:rPr lang="en-US" b="1" i="1" err="1">
                <a:solidFill>
                  <a:srgbClr val="C00000"/>
                </a:solidFill>
              </a:rPr>
              <a:t>ivanbureschi</a:t>
            </a:r>
            <a:endParaRPr lang="en-US" b="1">
              <a:solidFill>
                <a:srgbClr val="C00000"/>
              </a:solidFill>
            </a:endParaRPr>
          </a:p>
        </p:txBody>
      </p:sp>
      <p:sp>
        <p:nvSpPr>
          <p:cNvPr id="9" name="Text Box 6"/>
          <p:cNvSpPr txBox="1">
            <a:spLocks noChangeArrowheads="1"/>
          </p:cNvSpPr>
          <p:nvPr/>
        </p:nvSpPr>
        <p:spPr bwMode="auto">
          <a:xfrm>
            <a:off x="107503" y="5723964"/>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tabLst>
                <a:tab pos="174625" algn="l"/>
                <a:tab pos="1436688" algn="l"/>
              </a:tabLst>
            </a:pPr>
            <a:r>
              <a:rPr lang="el-GR" b="1">
                <a:solidFill>
                  <a:schemeClr val="accent2"/>
                </a:solidFill>
              </a:rPr>
              <a:t>Μορφολογική διαφοροποίηση εμβρύων 10 ημερών</a:t>
            </a:r>
            <a:r>
              <a:rPr lang="en-US" b="1">
                <a:solidFill>
                  <a:schemeClr val="accent2"/>
                </a:solidFill>
              </a:rPr>
              <a:t>: </a:t>
            </a:r>
            <a:r>
              <a:rPr lang="el-GR" b="1">
                <a:solidFill>
                  <a:srgbClr val="C00000"/>
                </a:solidFill>
              </a:rPr>
              <a:t>Πάνω</a:t>
            </a:r>
            <a:r>
              <a:rPr lang="el-GR" b="1">
                <a:solidFill>
                  <a:schemeClr val="accent2"/>
                </a:solidFill>
              </a:rPr>
              <a:t>: φυσιολογικό 1Α/1Β. </a:t>
            </a:r>
            <a:r>
              <a:rPr lang="el-GR" b="1">
                <a:solidFill>
                  <a:srgbClr val="C00000"/>
                </a:solidFill>
              </a:rPr>
              <a:t>Κάτω Αριστερά</a:t>
            </a:r>
            <a:r>
              <a:rPr lang="el-GR" b="1">
                <a:solidFill>
                  <a:schemeClr val="accent2"/>
                </a:solidFill>
              </a:rPr>
              <a:t>: </a:t>
            </a:r>
            <a:r>
              <a:rPr lang="en-US" b="1">
                <a:solidFill>
                  <a:schemeClr val="accent2"/>
                </a:solidFill>
              </a:rPr>
              <a:t>ST (1B/1B) </a:t>
            </a:r>
            <a:r>
              <a:rPr lang="el-GR" b="1">
                <a:solidFill>
                  <a:srgbClr val="C00000"/>
                </a:solidFill>
              </a:rPr>
              <a:t>Κάτω δεξιά</a:t>
            </a:r>
            <a:r>
              <a:rPr lang="el-GR" b="1">
                <a:solidFill>
                  <a:schemeClr val="accent2"/>
                </a:solidFill>
              </a:rPr>
              <a:t>: </a:t>
            </a:r>
            <a:r>
              <a:rPr lang="en-US" b="1">
                <a:solidFill>
                  <a:schemeClr val="accent2"/>
                </a:solidFill>
              </a:rPr>
              <a:t>FT (1A/1A) (Wallace 1994).</a:t>
            </a:r>
            <a:endParaRPr lang="el-GR" b="1">
              <a:solidFill>
                <a:schemeClr val="accent2"/>
              </a:solidFill>
            </a:endParaRPr>
          </a:p>
        </p:txBody>
      </p:sp>
      <p:sp>
        <p:nvSpPr>
          <p:cNvPr id="17"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Salamandridae</a:t>
            </a:r>
            <a:endParaRPr lang="el-GR" sz="2800" b="1"/>
          </a:p>
        </p:txBody>
      </p:sp>
      <p:pic>
        <p:nvPicPr>
          <p:cNvPr id="2051" name="Picture 3" descr="E:\1.Πανεπιστήμιο\Διδασκαλία\1.Προπτυχιακά\2.Πανίδα της Ελλάδος\Παραδόσεις\source files\1.Λισσαμφίβια\Triturus karelinii chromosome 1 larval varian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1397" y="1772816"/>
            <a:ext cx="4901207" cy="343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04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1.Πανεπιστήμιο\Διδασκαλία\1.Προπτυχιακά\2.Πανίδα της Ελλάδος\source files\Λισσαμφίβια\Discogloss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566" y="1239144"/>
            <a:ext cx="4353107" cy="5400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Τάξη Άνουρα</a:t>
            </a:r>
            <a:endParaRPr lang="el-GR"/>
          </a:p>
        </p:txBody>
      </p:sp>
      <p:sp>
        <p:nvSpPr>
          <p:cNvPr id="6" name="Text Box 6"/>
          <p:cNvSpPr txBox="1">
            <a:spLocks noChangeArrowheads="1"/>
          </p:cNvSpPr>
          <p:nvPr/>
        </p:nvSpPr>
        <p:spPr bwMode="auto">
          <a:xfrm>
            <a:off x="-38397" y="1485945"/>
            <a:ext cx="3923928" cy="86177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Οικ. </a:t>
            </a:r>
            <a:r>
              <a:rPr lang="en-US" sz="2500" b="1" err="1">
                <a:solidFill>
                  <a:srgbClr val="C00000"/>
                </a:solidFill>
              </a:rPr>
              <a:t>Bombinatoridae</a:t>
            </a:r>
            <a:endParaRPr lang="el-GR" sz="2500" b="1">
              <a:solidFill>
                <a:srgbClr val="C00000"/>
              </a:solidFill>
            </a:endParaRPr>
          </a:p>
          <a:p>
            <a:pPr algn="ctr" fontAlgn="base">
              <a:spcBef>
                <a:spcPct val="0"/>
              </a:spcBef>
              <a:spcAft>
                <a:spcPct val="0"/>
              </a:spcAft>
            </a:pPr>
            <a:r>
              <a:rPr lang="en-US" sz="2500" b="1">
                <a:solidFill>
                  <a:srgbClr val="C00000"/>
                </a:solidFill>
              </a:rPr>
              <a:t>(</a:t>
            </a:r>
            <a:r>
              <a:rPr lang="el-GR" sz="2500" b="1" err="1">
                <a:solidFill>
                  <a:srgbClr val="C00000"/>
                </a:solidFill>
              </a:rPr>
              <a:t>Μπομπινοβάτραχοι</a:t>
            </a:r>
            <a:r>
              <a:rPr lang="el-GR" sz="2500" b="1">
                <a:solidFill>
                  <a:srgbClr val="C00000"/>
                </a:solidFill>
              </a:rPr>
              <a:t>)</a:t>
            </a:r>
          </a:p>
        </p:txBody>
      </p:sp>
      <p:sp>
        <p:nvSpPr>
          <p:cNvPr id="7" name="Text Box 4"/>
          <p:cNvSpPr txBox="1">
            <a:spLocks noChangeArrowheads="1"/>
          </p:cNvSpPr>
          <p:nvPr/>
        </p:nvSpPr>
        <p:spPr bwMode="auto">
          <a:xfrm>
            <a:off x="147023" y="2492896"/>
            <a:ext cx="37165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Μέγεθος 4-10 εκατοστά.</a:t>
            </a:r>
            <a:endParaRPr lang="en-GB" sz="2000" b="1">
              <a:solidFill>
                <a:schemeClr val="accent2"/>
              </a:solidFill>
            </a:endParaRPr>
          </a:p>
        </p:txBody>
      </p:sp>
      <p:sp>
        <p:nvSpPr>
          <p:cNvPr id="8" name="Text Box 4"/>
          <p:cNvSpPr txBox="1">
            <a:spLocks noChangeArrowheads="1"/>
          </p:cNvSpPr>
          <p:nvPr/>
        </p:nvSpPr>
        <p:spPr bwMode="auto">
          <a:xfrm>
            <a:off x="135386" y="2818383"/>
            <a:ext cx="3716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FF0000"/>
                </a:solidFill>
              </a:rPr>
              <a:t>2</a:t>
            </a:r>
            <a:r>
              <a:rPr lang="el-GR" sz="2000" b="1">
                <a:solidFill>
                  <a:srgbClr val="800000"/>
                </a:solidFill>
              </a:rPr>
              <a:t> </a:t>
            </a:r>
            <a:r>
              <a:rPr lang="el-GR" sz="2000" b="1">
                <a:solidFill>
                  <a:schemeClr val="accent2"/>
                </a:solidFill>
              </a:rPr>
              <a:t>γένη – </a:t>
            </a:r>
            <a:r>
              <a:rPr lang="el-GR" sz="2000" b="1">
                <a:solidFill>
                  <a:srgbClr val="FF0000"/>
                </a:solidFill>
              </a:rPr>
              <a:t>10 </a:t>
            </a:r>
            <a:r>
              <a:rPr lang="el-GR" sz="2000" b="1">
                <a:solidFill>
                  <a:schemeClr val="accent2"/>
                </a:solidFill>
              </a:rPr>
              <a:t>είδη παγκοσμίως (στοιχεία 2003).</a:t>
            </a:r>
            <a:endParaRPr lang="en-GB" sz="2000" b="1">
              <a:solidFill>
                <a:schemeClr val="accent2"/>
              </a:solidFill>
            </a:endParaRPr>
          </a:p>
        </p:txBody>
      </p:sp>
      <p:sp>
        <p:nvSpPr>
          <p:cNvPr id="9" name="Text Box 4"/>
          <p:cNvSpPr txBox="1">
            <a:spLocks noChangeArrowheads="1"/>
          </p:cNvSpPr>
          <p:nvPr/>
        </p:nvSpPr>
        <p:spPr bwMode="auto">
          <a:xfrm>
            <a:off x="135386" y="3451646"/>
            <a:ext cx="371653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800000"/>
                </a:solidFill>
              </a:rPr>
              <a:t>Κατανομή</a:t>
            </a:r>
            <a:r>
              <a:rPr lang="el-GR" sz="2000" b="1">
                <a:solidFill>
                  <a:schemeClr val="accent2"/>
                </a:solidFill>
              </a:rPr>
              <a:t>: στην </a:t>
            </a:r>
            <a:r>
              <a:rPr lang="el-GR" sz="2000" b="1" err="1">
                <a:solidFill>
                  <a:schemeClr val="accent2"/>
                </a:solidFill>
              </a:rPr>
              <a:t>μεγαλύ</a:t>
            </a:r>
            <a:r>
              <a:rPr lang="el-GR" sz="2000" b="1">
                <a:solidFill>
                  <a:schemeClr val="accent2"/>
                </a:solidFill>
              </a:rPr>
              <a:t>-</a:t>
            </a:r>
            <a:r>
              <a:rPr lang="el-GR" sz="2000" b="1" err="1">
                <a:solidFill>
                  <a:schemeClr val="accent2"/>
                </a:solidFill>
              </a:rPr>
              <a:t>τερο</a:t>
            </a:r>
            <a:r>
              <a:rPr lang="el-GR" sz="2000" b="1">
                <a:solidFill>
                  <a:schemeClr val="accent2"/>
                </a:solidFill>
              </a:rPr>
              <a:t> τμήμα της Ευρώπης και στην Α. Ασία.</a:t>
            </a:r>
            <a:endParaRPr lang="en-GB" sz="2000" b="1">
              <a:solidFill>
                <a:schemeClr val="accent2"/>
              </a:solidFill>
            </a:endParaRPr>
          </a:p>
        </p:txBody>
      </p:sp>
      <p:sp>
        <p:nvSpPr>
          <p:cNvPr id="10" name="Text Box 4"/>
          <p:cNvSpPr txBox="1">
            <a:spLocks noChangeArrowheads="1"/>
          </p:cNvSpPr>
          <p:nvPr/>
        </p:nvSpPr>
        <p:spPr bwMode="auto">
          <a:xfrm>
            <a:off x="135386" y="4392686"/>
            <a:ext cx="371653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800000"/>
                </a:solidFill>
              </a:rPr>
              <a:t>Ενδιαίτημα</a:t>
            </a:r>
            <a:r>
              <a:rPr lang="el-GR" sz="2000" b="1">
                <a:solidFill>
                  <a:schemeClr val="accent2"/>
                </a:solidFill>
              </a:rPr>
              <a:t>: Συνήθως έλη,  υδατοσυλλογές, ορεινά ρυάκια με πετρώδες υπόστρωμα, ρηχές λίμνες ή σχισμές βράχων (υδρόβια). </a:t>
            </a:r>
            <a:endParaRPr lang="en-GB" sz="2000" b="1">
              <a:solidFill>
                <a:schemeClr val="accent2"/>
              </a:solidFill>
            </a:endParaRPr>
          </a:p>
        </p:txBody>
      </p:sp>
      <p:sp>
        <p:nvSpPr>
          <p:cNvPr id="11" name="Text Box 4"/>
          <p:cNvSpPr txBox="1">
            <a:spLocks noChangeArrowheads="1"/>
          </p:cNvSpPr>
          <p:nvPr/>
        </p:nvSpPr>
        <p:spPr bwMode="auto">
          <a:xfrm>
            <a:off x="135386" y="5949280"/>
            <a:ext cx="3716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FF0000"/>
                </a:solidFill>
              </a:rPr>
              <a:t>1</a:t>
            </a:r>
            <a:r>
              <a:rPr lang="el-GR" sz="2000" b="1">
                <a:solidFill>
                  <a:schemeClr val="accent2"/>
                </a:solidFill>
              </a:rPr>
              <a:t> γένος και </a:t>
            </a:r>
            <a:r>
              <a:rPr lang="el-GR" sz="2000" b="1">
                <a:solidFill>
                  <a:srgbClr val="FF0000"/>
                </a:solidFill>
              </a:rPr>
              <a:t>2 </a:t>
            </a:r>
            <a:r>
              <a:rPr lang="el-GR" sz="2000" b="1">
                <a:solidFill>
                  <a:schemeClr val="accent2"/>
                </a:solidFill>
              </a:rPr>
              <a:t>είδη στην Ελλάδα.</a:t>
            </a:r>
            <a:endParaRPr lang="en-GB" sz="2000" b="1">
              <a:solidFill>
                <a:schemeClr val="accent2"/>
              </a:solidFill>
            </a:endParaRPr>
          </a:p>
        </p:txBody>
      </p:sp>
      <p:pic>
        <p:nvPicPr>
          <p:cNvPr id="3075" name="Picture 3" descr="F:\1.Πανεπιστήμιο\Διδασκαλία\1.Προπτυχιακά\2.Πανίδα της Ελλάδος\source files\Λισσαμφίβια\Παγκόσμια εξάπλωση Discoglossida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3095" y="1235856"/>
            <a:ext cx="5211762" cy="3982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26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xit" presetSubtype="0" fill="hold" nodeType="withEffect">
                                  <p:stCondLst>
                                    <p:cond delay="0"/>
                                  </p:stCondLst>
                                  <p:childTnLst>
                                    <p:animEffect transition="out" filter="fade">
                                      <p:cBhvr>
                                        <p:cTn id="27" dur="500"/>
                                        <p:tgtEl>
                                          <p:spTgt spid="3074"/>
                                        </p:tgtEl>
                                      </p:cBhvr>
                                    </p:animEffect>
                                    <p:set>
                                      <p:cBhvr>
                                        <p:cTn id="28" dur="1" fill="hold">
                                          <p:stCondLst>
                                            <p:cond delay="499"/>
                                          </p:stCondLst>
                                        </p:cTn>
                                        <p:tgtEl>
                                          <p:spTgt spid="307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075"/>
                                        </p:tgtEl>
                                        <p:attrNameLst>
                                          <p:attrName>style.visibility</p:attrName>
                                        </p:attrNameLst>
                                      </p:cBhvr>
                                      <p:to>
                                        <p:strVal val="visible"/>
                                      </p:to>
                                    </p:set>
                                    <p:animEffect transition="in" filter="fade">
                                      <p:cBhvr>
                                        <p:cTn id="31" dur="500"/>
                                        <p:tgtEl>
                                          <p:spTgt spid="307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476250"/>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Bombinatoridae</a:t>
            </a:r>
            <a:r>
              <a:rPr lang="en-US" sz="2800">
                <a:solidFill>
                  <a:srgbClr val="800000"/>
                </a:solidFill>
              </a:rPr>
              <a:t>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279402" y="1124744"/>
            <a:ext cx="371653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Συνήθως φυματώδης ραχιαία επιφάνεια, καφετί-γκρι, έως πρασινωπού χρωματισμού, πεπλατυσμένο σώμα και έντονος κοιλιακός </a:t>
            </a:r>
            <a:r>
              <a:rPr lang="el-GR" b="1" err="1">
                <a:solidFill>
                  <a:schemeClr val="accent2"/>
                </a:solidFill>
              </a:rPr>
              <a:t>χρωμα</a:t>
            </a:r>
            <a:r>
              <a:rPr lang="el-GR" b="1">
                <a:solidFill>
                  <a:schemeClr val="accent2"/>
                </a:solidFill>
              </a:rPr>
              <a:t>-</a:t>
            </a:r>
            <a:r>
              <a:rPr lang="el-GR" b="1" err="1">
                <a:solidFill>
                  <a:schemeClr val="accent2"/>
                </a:solidFill>
              </a:rPr>
              <a:t>τισμός</a:t>
            </a:r>
            <a:r>
              <a:rPr lang="el-GR" b="1">
                <a:solidFill>
                  <a:schemeClr val="accent2"/>
                </a:solidFill>
              </a:rPr>
              <a:t>. Κοιλιακή επιφάνεια σχεδόν λεία.</a:t>
            </a:r>
            <a:endParaRPr lang="en-GB" b="1">
              <a:solidFill>
                <a:schemeClr val="accent2"/>
              </a:solidFill>
            </a:endParaRPr>
          </a:p>
        </p:txBody>
      </p:sp>
      <p:sp>
        <p:nvSpPr>
          <p:cNvPr id="8" name="Text Box 4"/>
          <p:cNvSpPr txBox="1">
            <a:spLocks noChangeArrowheads="1"/>
          </p:cNvSpPr>
          <p:nvPr/>
        </p:nvSpPr>
        <p:spPr bwMode="auto">
          <a:xfrm>
            <a:off x="279402" y="3983868"/>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Τριγωνικές ή καρδιόσχημες κόρες ματιών.</a:t>
            </a:r>
            <a:endParaRPr lang="en-GB" b="1">
              <a:solidFill>
                <a:schemeClr val="accent2"/>
              </a:solidFill>
            </a:endParaRPr>
          </a:p>
        </p:txBody>
      </p:sp>
      <p:sp>
        <p:nvSpPr>
          <p:cNvPr id="9" name="Text Box 4"/>
          <p:cNvSpPr txBox="1">
            <a:spLocks noChangeArrowheads="1"/>
          </p:cNvSpPr>
          <p:nvPr/>
        </p:nvSpPr>
        <p:spPr bwMode="auto">
          <a:xfrm>
            <a:off x="279402" y="5457998"/>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Τα αρσενικά φέρουν γαμήλιο φύμα στο πρώτο και δεύτερο δάκτυλο των πρόσθιων άκρων.</a:t>
            </a:r>
            <a:endParaRPr lang="en-GB" b="1">
              <a:solidFill>
                <a:schemeClr val="accent2"/>
              </a:solidFill>
            </a:endParaRPr>
          </a:p>
        </p:txBody>
      </p:sp>
      <p:pic>
        <p:nvPicPr>
          <p:cNvPr id="12" name="Picture 2" descr="F:\1.Πανεπιστήμιο\Διδασκαλία\1.Προπτυχιακά\2.Πανίδα της Ελλάδος\source files\Λισσαμφίβια\Discogloss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599" y="1239144"/>
            <a:ext cx="4353107" cy="5400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 Box 4"/>
          <p:cNvSpPr txBox="1">
            <a:spLocks noChangeArrowheads="1"/>
          </p:cNvSpPr>
          <p:nvPr/>
        </p:nvSpPr>
        <p:spPr bwMode="auto">
          <a:xfrm>
            <a:off x="279402" y="3246803"/>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Δεν φέρουν εξωτερική τυμπανική μεμβράνη.</a:t>
            </a:r>
            <a:endParaRPr lang="en-GB" b="1">
              <a:solidFill>
                <a:schemeClr val="accent2"/>
              </a:solidFill>
            </a:endParaRPr>
          </a:p>
        </p:txBody>
      </p:sp>
      <p:pic>
        <p:nvPicPr>
          <p:cNvPr id="26627" name="Picture 3" descr="F:\1.Πανεπιστήμιο\Διδασκαλία\1.Προπτυχιακά\2.Πανίδα της Ελλάδος\source files\Λισσαμφίβια\nuptial p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134" y="3118390"/>
            <a:ext cx="4459933" cy="36015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 Box 4"/>
          <p:cNvSpPr txBox="1">
            <a:spLocks noChangeArrowheads="1"/>
          </p:cNvSpPr>
          <p:nvPr/>
        </p:nvSpPr>
        <p:spPr bwMode="auto">
          <a:xfrm>
            <a:off x="279402" y="4720933"/>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Η γλώσσα δεν είναι εκτατή και δεν φέρει δισκοειδές άκρο.</a:t>
            </a:r>
            <a:endParaRPr lang="en-GB" b="1">
              <a:solidFill>
                <a:schemeClr val="accent2"/>
              </a:solidFill>
            </a:endParaRPr>
          </a:p>
        </p:txBody>
      </p:sp>
    </p:spTree>
    <p:extLst>
      <p:ext uri="{BB962C8B-B14F-4D97-AF65-F5344CB8AC3E}">
        <p14:creationId xmlns:p14="http://schemas.microsoft.com/office/powerpoint/2010/main" val="292288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6627"/>
                                        </p:tgtEl>
                                        <p:attrNameLst>
                                          <p:attrName>style.visibility</p:attrName>
                                        </p:attrNameLst>
                                      </p:cBhvr>
                                      <p:to>
                                        <p:strVal val="visible"/>
                                      </p:to>
                                    </p:set>
                                    <p:animEffect transition="in" filter="fade">
                                      <p:cBhvr>
                                        <p:cTn id="36"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476250"/>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Bombinatoridae</a:t>
            </a:r>
            <a:r>
              <a:rPr lang="en-US" sz="2800">
                <a:solidFill>
                  <a:srgbClr val="800000"/>
                </a:solidFill>
              </a:rPr>
              <a:t>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147023" y="2500832"/>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Σε άμυνα το σώμα παίρνει χαρακτηριστική στάση, επιδεικνύοντας την κοιλιακή επιφάνεια (</a:t>
            </a:r>
            <a:r>
              <a:rPr lang="en-US" b="1" err="1">
                <a:solidFill>
                  <a:schemeClr val="accent2"/>
                </a:solidFill>
              </a:rPr>
              <a:t>unken</a:t>
            </a:r>
            <a:r>
              <a:rPr lang="en-US" b="1">
                <a:solidFill>
                  <a:schemeClr val="accent2"/>
                </a:solidFill>
              </a:rPr>
              <a:t> reflex).</a:t>
            </a:r>
            <a:endParaRPr lang="en-GB" b="1">
              <a:solidFill>
                <a:schemeClr val="accent2"/>
              </a:solidFill>
            </a:endParaRPr>
          </a:p>
        </p:txBody>
      </p:sp>
      <p:sp>
        <p:nvSpPr>
          <p:cNvPr id="14" name="Text Box 4"/>
          <p:cNvSpPr txBox="1">
            <a:spLocks noChangeArrowheads="1"/>
          </p:cNvSpPr>
          <p:nvPr/>
        </p:nvSpPr>
        <p:spPr bwMode="auto">
          <a:xfrm>
            <a:off x="147023" y="5253007"/>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Χρησιμοποιούνται συχνά ως πειραματόζωα και κατοικίδια, λόγω των έντονων χρωμάτων τους.</a:t>
            </a:r>
            <a:endParaRPr lang="en-GB" b="1">
              <a:solidFill>
                <a:schemeClr val="accent2"/>
              </a:solidFill>
            </a:endParaRPr>
          </a:p>
        </p:txBody>
      </p:sp>
      <p:pic>
        <p:nvPicPr>
          <p:cNvPr id="27651" name="Picture 3" descr="F:\1.Πανεπιστήμιο\Διδασκαλία\1.Προπτυχιακά\2.Πανίδα της Ελλάδος\source files\Λισσαμφίβια\unken reflex Bombinatorida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124744"/>
            <a:ext cx="4194935" cy="56248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p:nvSpPr>
        <p:spPr bwMode="auto">
          <a:xfrm>
            <a:off x="147023" y="3876920"/>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Σε κάποια είδη το αρσενικό κουβαλά τα αυγά στο πίσω μέρος της ράχης μέχρι να εκκολαφθούν.</a:t>
            </a:r>
            <a:endParaRPr lang="en-GB" b="1">
              <a:solidFill>
                <a:schemeClr val="accent2"/>
              </a:solidFill>
            </a:endParaRPr>
          </a:p>
        </p:txBody>
      </p:sp>
      <p:pic>
        <p:nvPicPr>
          <p:cNvPr id="27652" name="Picture 4" descr="F:\1.Πανεπιστήμιο\Διδασκαλία\1.Προπτυχιακά\2.Πανίδα της Ελλάδος\source files\Λισσαμφίβια\Alytes_obstetricans_almogavarii_-_male_with_eggs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9966" y="2042638"/>
            <a:ext cx="4890970" cy="36685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
          <p:cNvSpPr txBox="1">
            <a:spLocks noChangeArrowheads="1"/>
          </p:cNvSpPr>
          <p:nvPr/>
        </p:nvSpPr>
        <p:spPr bwMode="auto">
          <a:xfrm>
            <a:off x="135386" y="1124744"/>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Φέρουν δηλητηριώδεις επιδερμικές εκκρίσεις που αποθαρρύνουν θηρευτές σε συνδυασμό με έντονα χρώματα.</a:t>
            </a:r>
            <a:endParaRPr lang="en-GB" b="1">
              <a:solidFill>
                <a:schemeClr val="accent2"/>
              </a:solidFill>
            </a:endParaRPr>
          </a:p>
        </p:txBody>
      </p:sp>
    </p:spTree>
    <p:extLst>
      <p:ext uri="{BB962C8B-B14F-4D97-AF65-F5344CB8AC3E}">
        <p14:creationId xmlns:p14="http://schemas.microsoft.com/office/powerpoint/2010/main" val="288499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7651"/>
                                        </p:tgtEl>
                                        <p:attrNameLst>
                                          <p:attrName>style.visibility</p:attrName>
                                        </p:attrNameLst>
                                      </p:cBhvr>
                                      <p:to>
                                        <p:strVal val="visible"/>
                                      </p:to>
                                    </p:set>
                                    <p:animEffect transition="in" filter="fade">
                                      <p:cBhvr>
                                        <p:cTn id="15" dur="500"/>
                                        <p:tgtEl>
                                          <p:spTgt spid="276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xit" presetSubtype="0" fill="hold" nodeType="withEffect">
                                  <p:stCondLst>
                                    <p:cond delay="0"/>
                                  </p:stCondLst>
                                  <p:childTnLst>
                                    <p:animEffect transition="out" filter="fade">
                                      <p:cBhvr>
                                        <p:cTn id="22" dur="500"/>
                                        <p:tgtEl>
                                          <p:spTgt spid="27651"/>
                                        </p:tgtEl>
                                      </p:cBhvr>
                                    </p:animEffect>
                                    <p:set>
                                      <p:cBhvr>
                                        <p:cTn id="23" dur="1" fill="hold">
                                          <p:stCondLst>
                                            <p:cond delay="499"/>
                                          </p:stCondLst>
                                        </p:cTn>
                                        <p:tgtEl>
                                          <p:spTgt spid="27651"/>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7652"/>
                                        </p:tgtEl>
                                        <p:attrNameLst>
                                          <p:attrName>style.visibility</p:attrName>
                                        </p:attrNameLst>
                                      </p:cBhvr>
                                      <p:to>
                                        <p:strVal val="visible"/>
                                      </p:to>
                                    </p:set>
                                    <p:animEffect transition="in" filter="fade">
                                      <p:cBhvr>
                                        <p:cTn id="26" dur="500"/>
                                        <p:tgtEl>
                                          <p:spTgt spid="276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3"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561954" y="908720"/>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Bombina</a:t>
            </a:r>
            <a:r>
              <a:rPr lang="el-GR" b="1">
                <a:solidFill>
                  <a:srgbClr val="C00000"/>
                </a:solidFill>
              </a:rPr>
              <a:t>:</a:t>
            </a:r>
            <a:r>
              <a:rPr lang="el-GR" b="1" i="1">
                <a:solidFill>
                  <a:srgbClr val="C00000"/>
                </a:solidFill>
              </a:rPr>
              <a:t> </a:t>
            </a:r>
            <a:r>
              <a:rPr lang="el-GR" b="1">
                <a:solidFill>
                  <a:schemeClr val="accent2"/>
                </a:solidFill>
              </a:rPr>
              <a:t>2 είδη</a:t>
            </a:r>
            <a:endParaRPr lang="en-US" b="1">
              <a:solidFill>
                <a:schemeClr val="accent2"/>
              </a:solidFill>
            </a:endParaRPr>
          </a:p>
        </p:txBody>
      </p:sp>
      <p:sp>
        <p:nvSpPr>
          <p:cNvPr id="4" name="Ορθογώνιο 3"/>
          <p:cNvSpPr/>
          <p:nvPr/>
        </p:nvSpPr>
        <p:spPr>
          <a:xfrm>
            <a:off x="97362" y="1340768"/>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B. </a:t>
            </a:r>
            <a:r>
              <a:rPr lang="en-US" b="1" i="1" err="1">
                <a:solidFill>
                  <a:srgbClr val="C00000"/>
                </a:solidFill>
              </a:rPr>
              <a:t>bombina</a:t>
            </a:r>
            <a:r>
              <a:rPr lang="en-US" b="1" i="1">
                <a:solidFill>
                  <a:srgbClr val="C00000"/>
                </a:solidFill>
              </a:rPr>
              <a:t> </a:t>
            </a:r>
            <a:r>
              <a:rPr lang="en-US" b="1">
                <a:solidFill>
                  <a:srgbClr val="C00000"/>
                </a:solidFill>
              </a:rPr>
              <a:t>–</a:t>
            </a:r>
            <a:r>
              <a:rPr lang="el-GR" b="1">
                <a:solidFill>
                  <a:srgbClr val="C00000"/>
                </a:solidFill>
              </a:rPr>
              <a:t> </a:t>
            </a:r>
            <a:r>
              <a:rPr lang="el-GR" b="1" err="1">
                <a:solidFill>
                  <a:srgbClr val="C00000"/>
                </a:solidFill>
              </a:rPr>
              <a:t>Κοκκινομπομπίνα</a:t>
            </a:r>
            <a:r>
              <a:rPr lang="el-GR" b="1">
                <a:solidFill>
                  <a:srgbClr val="C00000"/>
                </a:solidFill>
              </a:rPr>
              <a:t> – ΕΝ</a:t>
            </a:r>
            <a:endParaRPr lang="en-US" b="1">
              <a:solidFill>
                <a:srgbClr val="C00000"/>
              </a:solidFill>
            </a:endParaRPr>
          </a:p>
        </p:txBody>
      </p:sp>
      <p:sp>
        <p:nvSpPr>
          <p:cNvPr id="15" name="Ορθογώνιο 14"/>
          <p:cNvSpPr/>
          <p:nvPr/>
        </p:nvSpPr>
        <p:spPr>
          <a:xfrm>
            <a:off x="4356722" y="1340768"/>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B. </a:t>
            </a:r>
            <a:r>
              <a:rPr lang="en-US" b="1" i="1" err="1">
                <a:solidFill>
                  <a:srgbClr val="C00000"/>
                </a:solidFill>
              </a:rPr>
              <a:t>variegata</a:t>
            </a:r>
            <a:r>
              <a:rPr lang="en-US" b="1" i="1">
                <a:solidFill>
                  <a:srgbClr val="C00000"/>
                </a:solidFill>
              </a:rPr>
              <a:t> </a:t>
            </a:r>
            <a:r>
              <a:rPr lang="el-GR" b="1" i="1">
                <a:solidFill>
                  <a:srgbClr val="C00000"/>
                </a:solidFill>
              </a:rPr>
              <a:t>– </a:t>
            </a:r>
            <a:r>
              <a:rPr lang="el-GR" b="1" err="1">
                <a:solidFill>
                  <a:srgbClr val="C00000"/>
                </a:solidFill>
              </a:rPr>
              <a:t>Κιτρινομπομπίνα</a:t>
            </a:r>
            <a:r>
              <a:rPr lang="en-US" b="1">
                <a:solidFill>
                  <a:srgbClr val="C00000"/>
                </a:solidFill>
              </a:rPr>
              <a:t> </a:t>
            </a:r>
            <a:r>
              <a:rPr lang="el-GR" b="1">
                <a:solidFill>
                  <a:srgbClr val="C00000"/>
                </a:solidFill>
              </a:rPr>
              <a:t>– </a:t>
            </a:r>
            <a:r>
              <a:rPr lang="en-US" b="1">
                <a:solidFill>
                  <a:srgbClr val="C00000"/>
                </a:solidFill>
              </a:rPr>
              <a:t>LC</a:t>
            </a:r>
          </a:p>
        </p:txBody>
      </p:sp>
      <p:sp>
        <p:nvSpPr>
          <p:cNvPr id="32" name="Text Box 6"/>
          <p:cNvSpPr txBox="1">
            <a:spLocks noChangeArrowheads="1"/>
          </p:cNvSpPr>
          <p:nvPr/>
        </p:nvSpPr>
        <p:spPr bwMode="auto">
          <a:xfrm>
            <a:off x="107504" y="4410978"/>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Επιφάνεια δέρματος με πολλά φύματα. Ραχιαίος χρωματισμός γενικά  σκούρος με σκουρόχρωμες - ανοιχτόχρωμες κηλίδες. Κοιλιακά, κόκκινο-πορτοκαλί με πολλές μαύρες κηλίδες (πιο πολύ μαύρο από κόκκινο) και λευκά στίγματα.</a:t>
            </a:r>
          </a:p>
        </p:txBody>
      </p:sp>
      <p:sp>
        <p:nvSpPr>
          <p:cNvPr id="33" name="Text Box 6"/>
          <p:cNvSpPr txBox="1">
            <a:spLocks noChangeArrowheads="1"/>
          </p:cNvSpPr>
          <p:nvPr/>
        </p:nvSpPr>
        <p:spPr bwMode="auto">
          <a:xfrm>
            <a:off x="4603283" y="6137958"/>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Μήκος κεφαλοκορμού</a:t>
            </a:r>
            <a:r>
              <a:rPr lang="el-GR">
                <a:solidFill>
                  <a:srgbClr val="C00000"/>
                </a:solidFill>
              </a:rPr>
              <a:t>: </a:t>
            </a:r>
            <a:r>
              <a:rPr lang="en-US">
                <a:solidFill>
                  <a:srgbClr val="C00000"/>
                </a:solidFill>
              </a:rPr>
              <a:t>5</a:t>
            </a:r>
            <a:r>
              <a:rPr lang="el-GR">
                <a:solidFill>
                  <a:srgbClr val="C00000"/>
                </a:solidFill>
              </a:rPr>
              <a:t> </a:t>
            </a:r>
            <a:r>
              <a:rPr lang="en-US">
                <a:solidFill>
                  <a:srgbClr val="C00000"/>
                </a:solidFill>
              </a:rPr>
              <a:t>cm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Αρσενικά πιο μεγαλόσωμα.</a:t>
            </a:r>
            <a:endParaRPr lang="en-US">
              <a:solidFill>
                <a:srgbClr val="C00000"/>
              </a:solidFill>
            </a:endParaRPr>
          </a:p>
        </p:txBody>
      </p:sp>
      <p:sp>
        <p:nvSpPr>
          <p:cNvPr id="34" name="Text Box 6"/>
          <p:cNvSpPr txBox="1">
            <a:spLocks noChangeArrowheads="1"/>
          </p:cNvSpPr>
          <p:nvPr/>
        </p:nvSpPr>
        <p:spPr bwMode="auto">
          <a:xfrm>
            <a:off x="107504" y="6137958"/>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κεφαλοκορμού</a:t>
            </a:r>
            <a:r>
              <a:rPr lang="el-GR">
                <a:solidFill>
                  <a:srgbClr val="C00000"/>
                </a:solidFill>
              </a:rPr>
              <a:t>: </a:t>
            </a:r>
            <a:r>
              <a:rPr lang="en-US">
                <a:solidFill>
                  <a:srgbClr val="C00000"/>
                </a:solidFill>
              </a:rPr>
              <a:t>5</a:t>
            </a:r>
            <a:r>
              <a:rPr lang="el-GR">
                <a:solidFill>
                  <a:srgbClr val="C00000"/>
                </a:solidFill>
              </a:rPr>
              <a:t> </a:t>
            </a:r>
            <a:r>
              <a:rPr lang="en-US">
                <a:solidFill>
                  <a:srgbClr val="C00000"/>
                </a:solidFill>
              </a:rPr>
              <a:t>cm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Αρσενικά πιο μεγαλόσωμα.</a:t>
            </a:r>
            <a:endParaRPr lang="en-US">
              <a:solidFill>
                <a:srgbClr val="C00000"/>
              </a:solidFill>
            </a:endParaRPr>
          </a:p>
        </p:txBody>
      </p:sp>
      <p:sp>
        <p:nvSpPr>
          <p:cNvPr id="36" name="Text Box 6"/>
          <p:cNvSpPr txBox="1">
            <a:spLocks noChangeArrowheads="1"/>
          </p:cNvSpPr>
          <p:nvPr/>
        </p:nvSpPr>
        <p:spPr bwMode="auto">
          <a:xfrm>
            <a:off x="4603283" y="4543960"/>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Επιφάνεια δέρματος με πολλά φύματα. Ραχιαίος χρωματισμός λαδί με μικρές σκούρες κηλίδες. Κοιλιακά, κιτρινωπό χρώμα με λίγες σκούρες κηλίδες (πιο λίγο μαύρο από κίτρινο) και μαύρα στίγματα.</a:t>
            </a:r>
          </a:p>
        </p:txBody>
      </p:sp>
      <p:pic>
        <p:nvPicPr>
          <p:cNvPr id="28674" name="Picture 2" descr="F:\1.Πανεπιστήμιο\Διδασκαλία\1.Προπτυχιακά\2.Πανίδα της Ελλάδος\source files\Λισσαμφίβια\Bombina bombi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00" y="1848599"/>
            <a:ext cx="3796084" cy="2435224"/>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F:\1.Πανεπιστήμιο\Διδασκαλία\1.Προπτυχιακά\2.Πανίδα της Ελλάδος\source files\Λισσαμφίβια\Bombina variegat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185" y="1848599"/>
            <a:ext cx="3096841" cy="26535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Bombinatoridae</a:t>
            </a:r>
            <a:endParaRPr lang="el-GR" b="1">
              <a:solidFill>
                <a:srgbClr val="000000"/>
              </a:solidFill>
            </a:endParaRPr>
          </a:p>
        </p:txBody>
      </p:sp>
    </p:spTree>
    <p:extLst>
      <p:ext uri="{BB962C8B-B14F-4D97-AF65-F5344CB8AC3E}">
        <p14:creationId xmlns:p14="http://schemas.microsoft.com/office/powerpoint/2010/main" val="45510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8674"/>
                                        </p:tgtEl>
                                        <p:attrNameLst>
                                          <p:attrName>style.visibility</p:attrName>
                                        </p:attrNameLst>
                                      </p:cBhvr>
                                      <p:to>
                                        <p:strVal val="visible"/>
                                      </p:to>
                                    </p:set>
                                    <p:animEffect transition="in" filter="fade">
                                      <p:cBhvr>
                                        <p:cTn id="15" dur="500"/>
                                        <p:tgtEl>
                                          <p:spTgt spid="286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8675"/>
                                        </p:tgtEl>
                                        <p:attrNameLst>
                                          <p:attrName>style.visibility</p:attrName>
                                        </p:attrNameLst>
                                      </p:cBhvr>
                                      <p:to>
                                        <p:strVal val="visible"/>
                                      </p:to>
                                    </p:set>
                                    <p:animEffect transition="in" filter="fade">
                                      <p:cBhvr>
                                        <p:cTn id="23" dur="500"/>
                                        <p:tgtEl>
                                          <p:spTgt spid="2867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32" grpId="0"/>
      <p:bldP spid="33" grpId="0"/>
      <p:bldP spid="34" grpId="0"/>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836712"/>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sp>
        <p:nvSpPr>
          <p:cNvPr id="8" name="Ορθογώνιο 7"/>
          <p:cNvSpPr/>
          <p:nvPr/>
        </p:nvSpPr>
        <p:spPr>
          <a:xfrm>
            <a:off x="97362" y="1124744"/>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B. </a:t>
            </a:r>
            <a:r>
              <a:rPr lang="en-US" b="1" i="1" err="1">
                <a:solidFill>
                  <a:srgbClr val="C00000"/>
                </a:solidFill>
              </a:rPr>
              <a:t>bombina</a:t>
            </a:r>
            <a:endParaRPr lang="en-US" b="1">
              <a:solidFill>
                <a:srgbClr val="C00000"/>
              </a:solidFill>
            </a:endParaRPr>
          </a:p>
        </p:txBody>
      </p:sp>
      <p:sp>
        <p:nvSpPr>
          <p:cNvPr id="9" name="Ορθογώνιο 8"/>
          <p:cNvSpPr/>
          <p:nvPr/>
        </p:nvSpPr>
        <p:spPr>
          <a:xfrm>
            <a:off x="4356722" y="1124744"/>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B. </a:t>
            </a:r>
            <a:r>
              <a:rPr lang="en-US" b="1" i="1" err="1">
                <a:solidFill>
                  <a:srgbClr val="C00000"/>
                </a:solidFill>
              </a:rPr>
              <a:t>variegata</a:t>
            </a:r>
            <a:endParaRPr lang="en-US" b="1">
              <a:solidFill>
                <a:srgbClr val="C00000"/>
              </a:solidFill>
            </a:endParaRPr>
          </a:p>
        </p:txBody>
      </p:sp>
      <p:sp>
        <p:nvSpPr>
          <p:cNvPr id="10" name="Ορθογώνιο 9"/>
          <p:cNvSpPr/>
          <p:nvPr/>
        </p:nvSpPr>
        <p:spPr>
          <a:xfrm>
            <a:off x="96616" y="1619215"/>
            <a:ext cx="4259360" cy="2169825"/>
          </a:xfrm>
          <a:prstGeom prst="rect">
            <a:avLst/>
          </a:prstGeom>
        </p:spPr>
        <p:txBody>
          <a:bodyPr wrap="square">
            <a:spAutoFit/>
          </a:bodyPr>
          <a:lstStyle/>
          <a:p>
            <a:pPr marL="1588" indent="-1588" algn="just" fontAlgn="base">
              <a:lnSpc>
                <a:spcPct val="150000"/>
              </a:lnSpc>
              <a:spcBef>
                <a:spcPct val="0"/>
              </a:spcBef>
              <a:spcAft>
                <a:spcPct val="0"/>
              </a:spcAft>
              <a:tabLst>
                <a:tab pos="1257300" algn="l"/>
              </a:tabLst>
            </a:pPr>
            <a:r>
              <a:rPr lang="el-GR" b="1" dirty="0">
                <a:solidFill>
                  <a:schemeClr val="accent2"/>
                </a:solidFill>
              </a:rPr>
              <a:t>Ευρεία εξάπλωση σε Κεντρική και Α. Ευρώπη προς Ασία &amp; ΒΔ Τουρκία. Στην Ελλάδα βρίσκεται το ΝΔ όριο εξάπλωσής της στην περιοχή του ποταμού Έβρου.</a:t>
            </a:r>
            <a:endParaRPr lang="en-US" b="1" dirty="0">
              <a:solidFill>
                <a:srgbClr val="00B050"/>
              </a:solidFill>
            </a:endParaRPr>
          </a:p>
        </p:txBody>
      </p:sp>
      <p:sp>
        <p:nvSpPr>
          <p:cNvPr id="11" name="Ορθογώνιο 10"/>
          <p:cNvSpPr/>
          <p:nvPr/>
        </p:nvSpPr>
        <p:spPr>
          <a:xfrm>
            <a:off x="4633120" y="1619215"/>
            <a:ext cx="4259360" cy="1671291"/>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b="1" dirty="0">
                <a:solidFill>
                  <a:schemeClr val="accent2"/>
                </a:solidFill>
              </a:rPr>
              <a:t>Κεντρική και Ν. Ευρώπη, εκτός Ιβηρικής χερσονήσου. Στην </a:t>
            </a:r>
            <a:r>
              <a:rPr lang="el-GR" b="1" dirty="0">
                <a:solidFill>
                  <a:srgbClr val="00B050"/>
                </a:solidFill>
              </a:rPr>
              <a:t>Ελλάδα </a:t>
            </a:r>
            <a:r>
              <a:rPr lang="el-GR" b="1" dirty="0">
                <a:solidFill>
                  <a:schemeClr val="accent2"/>
                </a:solidFill>
              </a:rPr>
              <a:t>απαντά περιφερειακά των ορεινών όγκων βόρειων και κεντρικών περιοχών.</a:t>
            </a:r>
            <a:endParaRPr lang="en-US" b="1" dirty="0">
              <a:solidFill>
                <a:schemeClr val="accent2"/>
              </a:solidFill>
            </a:endParaRPr>
          </a:p>
        </p:txBody>
      </p:sp>
      <p:pic>
        <p:nvPicPr>
          <p:cNvPr id="29698" name="Picture 2" descr="F:\1.Πανεπιστήμιο\Διδασκαλία\1.Προπτυχιακά\2.Πανίδα της Ελλάδος\source files\Λισσαμφίβια\B. variegata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020" y="3645024"/>
            <a:ext cx="4428208" cy="30771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699" name="Picture 3" descr="F:\1.Πανεπιστήμιο\Διδασκαλία\1.Προπτυχιακά\2.Πανίδα της Ελλάδος\source files\Λισσαμφίβια\B. bombina distribution.png"/>
          <p:cNvPicPr>
            <a:picLocks noChangeAspect="1" noChangeArrowheads="1"/>
          </p:cNvPicPr>
          <p:nvPr/>
        </p:nvPicPr>
        <p:blipFill rotWithShape="1">
          <a:blip r:embed="rId4">
            <a:extLst>
              <a:ext uri="{28A0092B-C50C-407E-A947-70E740481C1C}">
                <a14:useLocalDpi xmlns:a14="http://schemas.microsoft.com/office/drawing/2010/main" val="0"/>
              </a:ext>
            </a:extLst>
          </a:blip>
          <a:srcRect t="7056"/>
          <a:stretch/>
        </p:blipFill>
        <p:spPr bwMode="auto">
          <a:xfrm>
            <a:off x="106534" y="3815391"/>
            <a:ext cx="4321450" cy="27363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Bombinatoridae</a:t>
            </a:r>
            <a:endParaRPr lang="el-GR" b="1">
              <a:solidFill>
                <a:srgbClr val="000000"/>
              </a:solidFill>
            </a:endParaRPr>
          </a:p>
        </p:txBody>
      </p:sp>
      <p:pic>
        <p:nvPicPr>
          <p:cNvPr id="4" name="Picture 3" descr="A map of europe with red squares&#10;&#10;Description automatically generated">
            <a:extLst>
              <a:ext uri="{FF2B5EF4-FFF2-40B4-BE49-F238E27FC236}">
                <a16:creationId xmlns:a16="http://schemas.microsoft.com/office/drawing/2014/main" id="{1420B2C8-5FD4-1070-27A8-845567697A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051" y="3629226"/>
            <a:ext cx="3987800" cy="3194050"/>
          </a:xfrm>
          <a:prstGeom prst="rect">
            <a:avLst/>
          </a:prstGeom>
        </p:spPr>
      </p:pic>
      <p:pic>
        <p:nvPicPr>
          <p:cNvPr id="6" name="Picture 5" descr="A map of europe with red squares&#10;&#10;Description automatically generated">
            <a:extLst>
              <a:ext uri="{FF2B5EF4-FFF2-40B4-BE49-F238E27FC236}">
                <a16:creationId xmlns:a16="http://schemas.microsoft.com/office/drawing/2014/main" id="{51779720-1B29-8581-E97F-B04850D13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13" y="3667326"/>
            <a:ext cx="3994150" cy="3155950"/>
          </a:xfrm>
          <a:prstGeom prst="rect">
            <a:avLst/>
          </a:prstGeom>
        </p:spPr>
      </p:pic>
    </p:spTree>
    <p:extLst>
      <p:ext uri="{BB962C8B-B14F-4D97-AF65-F5344CB8AC3E}">
        <p14:creationId xmlns:p14="http://schemas.microsoft.com/office/powerpoint/2010/main" val="411231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9699"/>
                                        </p:tgtEl>
                                        <p:attrNameLst>
                                          <p:attrName>style.visibility</p:attrName>
                                        </p:attrNameLst>
                                      </p:cBhvr>
                                      <p:to>
                                        <p:strVal val="visible"/>
                                      </p:to>
                                    </p:set>
                                    <p:animEffect transition="in" filter="fade">
                                      <p:cBhvr>
                                        <p:cTn id="10" dur="500"/>
                                        <p:tgtEl>
                                          <p:spTgt spid="296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9699"/>
                                        </p:tgtEl>
                                      </p:cBhvr>
                                    </p:animEffect>
                                    <p:set>
                                      <p:cBhvr>
                                        <p:cTn id="15" dur="1" fill="hold">
                                          <p:stCondLst>
                                            <p:cond delay="499"/>
                                          </p:stCondLst>
                                        </p:cTn>
                                        <p:tgtEl>
                                          <p:spTgt spid="2969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29698"/>
                                        </p:tgtEl>
                                        <p:attrNameLst>
                                          <p:attrName>style.visibility</p:attrName>
                                        </p:attrNameLst>
                                      </p:cBhvr>
                                      <p:to>
                                        <p:strVal val="visible"/>
                                      </p:to>
                                    </p:set>
                                    <p:animEffect transition="in" filter="fade">
                                      <p:cBhvr>
                                        <p:cTn id="26" dur="500"/>
                                        <p:tgtEl>
                                          <p:spTgt spid="2969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xit" presetSubtype="0" fill="hold" nodeType="withEffect">
                                  <p:stCondLst>
                                    <p:cond delay="0"/>
                                  </p:stCondLst>
                                  <p:childTnLst>
                                    <p:animEffect transition="out" filter="fade">
                                      <p:cBhvr>
                                        <p:cTn id="33" dur="500"/>
                                        <p:tgtEl>
                                          <p:spTgt spid="29698"/>
                                        </p:tgtEl>
                                      </p:cBhvr>
                                    </p:animEffect>
                                    <p:set>
                                      <p:cBhvr>
                                        <p:cTn id="34" dur="1" fill="hold">
                                          <p:stCondLst>
                                            <p:cond delay="499"/>
                                          </p:stCondLst>
                                        </p:cTn>
                                        <p:tgtEl>
                                          <p:spTgt spid="296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755650" y="54868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Φυλογενετική εξέλιξη Λισσαμφιβίων</a:t>
            </a:r>
            <a:endParaRPr lang="el-GR" b="1">
              <a:solidFill>
                <a:srgbClr val="000000"/>
              </a:solidFill>
            </a:endParaRPr>
          </a:p>
        </p:txBody>
      </p:sp>
      <p:pic>
        <p:nvPicPr>
          <p:cNvPr id="2050" name="Picture 2" descr="F:\1.Πανεπιστήμιο\Διδασκαλία\1.Προπτυχιακά\2.Πανίδα της Ελλάδος\source files\Λισσαμφίβια\Φυλογένεση λισσαμφιβίω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8547" y="1167150"/>
            <a:ext cx="4191477" cy="54302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107789" y="1167150"/>
            <a:ext cx="44284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Τα </a:t>
            </a:r>
            <a:r>
              <a:rPr lang="el-GR" sz="2000" b="1">
                <a:solidFill>
                  <a:schemeClr val="accent2"/>
                </a:solidFill>
              </a:rPr>
              <a:t>μοντέρνα Λισσαμφίβια </a:t>
            </a:r>
            <a:r>
              <a:rPr lang="el-GR" sz="2000" b="1">
                <a:solidFill>
                  <a:srgbClr val="C00000"/>
                </a:solidFill>
              </a:rPr>
              <a:t>υπό κάποια έννοια τοποθετούνται μεταξύ των ιχθύων και των μεταγενέστερων τετραπόδων.</a:t>
            </a:r>
            <a:endParaRPr lang="en-GB" sz="2000" b="1">
              <a:solidFill>
                <a:srgbClr val="333399"/>
              </a:solidFill>
            </a:endParaRPr>
          </a:p>
        </p:txBody>
      </p:sp>
      <p:sp>
        <p:nvSpPr>
          <p:cNvPr id="7" name="Text Box 4"/>
          <p:cNvSpPr txBox="1">
            <a:spLocks noChangeArrowheads="1"/>
          </p:cNvSpPr>
          <p:nvPr/>
        </p:nvSpPr>
        <p:spPr bwMode="auto">
          <a:xfrm>
            <a:off x="107504" y="2465601"/>
            <a:ext cx="442849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Εντούτοις, τα αρτίγονα είδη παρουσιάζουν μία σημαντική διαφοροποίηση σε επίπεδο μορφολογίας, οικολογίας και συμπεριφοράς από τα πρωτόγονα παλαιοζωικά τετράποδα.</a:t>
            </a:r>
            <a:endParaRPr lang="en-GB" sz="2000" b="1">
              <a:solidFill>
                <a:srgbClr val="333399"/>
              </a:solidFill>
            </a:endParaRPr>
          </a:p>
        </p:txBody>
      </p:sp>
      <p:sp>
        <p:nvSpPr>
          <p:cNvPr id="8" name="Text Box 4"/>
          <p:cNvSpPr txBox="1">
            <a:spLocks noChangeArrowheads="1"/>
          </p:cNvSpPr>
          <p:nvPr/>
        </p:nvSpPr>
        <p:spPr bwMode="auto">
          <a:xfrm>
            <a:off x="107504" y="4442336"/>
            <a:ext cx="442849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Είναι σημαντικό ότι το απολιθωματικό αρχείο δεν διατηρεί κάποιον ενδιάμεσο κοινό πρόγονο που να συνδέει χωρίς αμφιβολία τα </a:t>
            </a:r>
            <a:r>
              <a:rPr lang="el-GR" sz="2000" b="1">
                <a:solidFill>
                  <a:schemeClr val="accent2"/>
                </a:solidFill>
              </a:rPr>
              <a:t>Λισσαμφίβια</a:t>
            </a:r>
            <a:r>
              <a:rPr lang="el-GR" sz="2000" b="1">
                <a:solidFill>
                  <a:srgbClr val="C00000"/>
                </a:solidFill>
              </a:rPr>
              <a:t> είτε με τα </a:t>
            </a:r>
            <a:r>
              <a:rPr lang="el-GR" sz="2000" b="1" err="1">
                <a:solidFill>
                  <a:schemeClr val="accent2"/>
                </a:solidFill>
              </a:rPr>
              <a:t>Λεποσπόνδυλα</a:t>
            </a:r>
            <a:r>
              <a:rPr lang="el-GR" sz="2000" b="1">
                <a:solidFill>
                  <a:schemeClr val="accent2"/>
                </a:solidFill>
              </a:rPr>
              <a:t> </a:t>
            </a:r>
            <a:r>
              <a:rPr lang="el-GR" sz="2000" b="1">
                <a:solidFill>
                  <a:srgbClr val="C00000"/>
                </a:solidFill>
              </a:rPr>
              <a:t>είτε με τα </a:t>
            </a:r>
            <a:r>
              <a:rPr lang="el-GR" sz="2000" b="1" err="1">
                <a:solidFill>
                  <a:schemeClr val="accent2"/>
                </a:solidFill>
              </a:rPr>
              <a:t>Λαβυρνιθόδοντα</a:t>
            </a:r>
            <a:r>
              <a:rPr lang="el-GR" sz="2000" b="1">
                <a:solidFill>
                  <a:schemeClr val="accent2"/>
                </a:solidFill>
              </a:rPr>
              <a:t>.</a:t>
            </a:r>
            <a:endParaRPr lang="en-GB" sz="2000" b="1">
              <a:solidFill>
                <a:schemeClr val="accent2"/>
              </a:solidFill>
            </a:endParaRPr>
          </a:p>
        </p:txBody>
      </p:sp>
    </p:spTree>
    <p:extLst>
      <p:ext uri="{BB962C8B-B14F-4D97-AF65-F5344CB8AC3E}">
        <p14:creationId xmlns:p14="http://schemas.microsoft.com/office/powerpoint/2010/main" val="34053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Bombinatoridae</a:t>
            </a:r>
            <a:endParaRPr lang="el-GR" b="1">
              <a:solidFill>
                <a:srgbClr val="000000"/>
              </a:solidFill>
            </a:endParaRPr>
          </a:p>
        </p:txBody>
      </p:sp>
      <p:sp>
        <p:nvSpPr>
          <p:cNvPr id="13" name="Text Box 6"/>
          <p:cNvSpPr txBox="1">
            <a:spLocks noChangeArrowheads="1"/>
          </p:cNvSpPr>
          <p:nvPr/>
        </p:nvSpPr>
        <p:spPr bwMode="auto">
          <a:xfrm>
            <a:off x="4572000" y="1484784"/>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Κωνοφόρα και φυλλοβόλα δάση με υψόμετρο μέχρι τα 600 </a:t>
            </a:r>
            <a:r>
              <a:rPr lang="en-US">
                <a:solidFill>
                  <a:schemeClr val="accent2"/>
                </a:solidFill>
              </a:rPr>
              <a:t>m </a:t>
            </a:r>
            <a:r>
              <a:rPr lang="en-US" err="1">
                <a:solidFill>
                  <a:schemeClr val="accent2"/>
                </a:solidFill>
              </a:rPr>
              <a:t>a.s.l</a:t>
            </a:r>
            <a:r>
              <a:rPr lang="en-US">
                <a:solidFill>
                  <a:schemeClr val="accent2"/>
                </a:solidFill>
              </a:rPr>
              <a:t>.</a:t>
            </a:r>
            <a:r>
              <a:rPr lang="el-GR">
                <a:solidFill>
                  <a:schemeClr val="accent2"/>
                </a:solidFill>
              </a:rPr>
              <a:t>, αλλά και σε πεδινές περιοχές σε φυλλοβόλα δάση. Η παρουσία υδατοσυλλογών με καθαρά νερά είναι απαραίτητη.</a:t>
            </a:r>
            <a:endParaRPr lang="el-GR" b="1">
              <a:solidFill>
                <a:schemeClr val="accent2"/>
              </a:solidFill>
            </a:endParaRPr>
          </a:p>
        </p:txBody>
      </p:sp>
      <p:sp>
        <p:nvSpPr>
          <p:cNvPr id="14" name="Text Box 6"/>
          <p:cNvSpPr txBox="1">
            <a:spLocks noChangeArrowheads="1"/>
          </p:cNvSpPr>
          <p:nvPr/>
        </p:nvSpPr>
        <p:spPr bwMode="auto">
          <a:xfrm>
            <a:off x="179512" y="1484784"/>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Δασώδεις περιοχές και ανοικτές εκτάσεις, πάντα όμως κοντά σε μόνιμες υδατοσυλλογές. Συνήθως απαιτεί καθαρό νερό, αλλά απαντάται και σε στάσιμα νερά, όπως στέρνες.</a:t>
            </a:r>
            <a:endParaRPr lang="el-GR" b="1">
              <a:solidFill>
                <a:schemeClr val="accent2"/>
              </a:solidFill>
            </a:endParaRPr>
          </a:p>
        </p:txBody>
      </p:sp>
      <p:sp>
        <p:nvSpPr>
          <p:cNvPr id="15" name="Text Box 6"/>
          <p:cNvSpPr txBox="1">
            <a:spLocks noChangeArrowheads="1"/>
          </p:cNvSpPr>
          <p:nvPr/>
        </p:nvSpPr>
        <p:spPr bwMode="auto">
          <a:xfrm>
            <a:off x="179512" y="3212976"/>
            <a:ext cx="43924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Κυρίως υδρόβια και ημερόβια. Μπορεί να πέφτει σε χειμερία νάρκη για την αποφυγή του ψύχους. Διαχειμάζουν στη λάσπη πυθμένα υδατοσυλλογών ή βγαίνουν στη ξηρά και συγκεντρώνονται πολλά μαζί κάτω από πέτρες και βράχια.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Τις υγρές νύχτες μπορεί να μεταναστεύει επί εδάφους.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Κόασμα που μοιάζει με βόμβο.</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Παρά τους δηλητηριώδεις αδένες που φέρουν, θηρεύονται τακτικά από άλλα σπονδυλωτά.</a:t>
            </a:r>
          </a:p>
        </p:txBody>
      </p:sp>
      <p:sp>
        <p:nvSpPr>
          <p:cNvPr id="16" name="Text Box 6"/>
          <p:cNvSpPr txBox="1">
            <a:spLocks noChangeArrowheads="1"/>
          </p:cNvSpPr>
          <p:nvPr/>
        </p:nvSpPr>
        <p:spPr bwMode="auto">
          <a:xfrm>
            <a:off x="4572000" y="3212976"/>
            <a:ext cx="439248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Κυρίως υδρόβια και ημερόβια. Το χειμώνα πέφτει σε χειμερία νάρκη που μπορεί να διαρκεί από Οκτώβριο-Μάιο. Επιλέγει τρύπες και στενά λαγούμια στη ξηρά, κάτω από μεγάλες πέτρες.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Κόασμα που μοιάζει με βόμβο.</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Παρά τους δηλητηριώδεις αδένες που φέρουν, θηρεύονται τακτικά από άλλα σπονδυλωτά.</a:t>
            </a:r>
          </a:p>
        </p:txBody>
      </p:sp>
      <p:sp>
        <p:nvSpPr>
          <p:cNvPr id="10" name="Ορθογώνιο 9"/>
          <p:cNvSpPr/>
          <p:nvPr/>
        </p:nvSpPr>
        <p:spPr>
          <a:xfrm>
            <a:off x="97362" y="980728"/>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B. </a:t>
            </a:r>
            <a:r>
              <a:rPr lang="en-US" b="1" i="1" err="1">
                <a:solidFill>
                  <a:srgbClr val="C00000"/>
                </a:solidFill>
              </a:rPr>
              <a:t>bombina</a:t>
            </a:r>
            <a:endParaRPr lang="en-US" b="1">
              <a:solidFill>
                <a:srgbClr val="C00000"/>
              </a:solidFill>
            </a:endParaRPr>
          </a:p>
        </p:txBody>
      </p:sp>
      <p:sp>
        <p:nvSpPr>
          <p:cNvPr id="11" name="Ορθογώνιο 10"/>
          <p:cNvSpPr/>
          <p:nvPr/>
        </p:nvSpPr>
        <p:spPr>
          <a:xfrm>
            <a:off x="4356722" y="980728"/>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B. </a:t>
            </a:r>
            <a:r>
              <a:rPr lang="en-US" b="1" i="1" err="1">
                <a:solidFill>
                  <a:srgbClr val="C00000"/>
                </a:solidFill>
              </a:rPr>
              <a:t>variegata</a:t>
            </a:r>
            <a:endParaRPr lang="en-US" b="1">
              <a:solidFill>
                <a:srgbClr val="C00000"/>
              </a:solidFill>
            </a:endParaRPr>
          </a:p>
        </p:txBody>
      </p:sp>
    </p:spTree>
    <p:extLst>
      <p:ext uri="{BB962C8B-B14F-4D97-AF65-F5344CB8AC3E}">
        <p14:creationId xmlns:p14="http://schemas.microsoft.com/office/powerpoint/2010/main" val="10919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Bombinatoridae</a:t>
            </a:r>
            <a:endParaRPr lang="el-GR" b="1">
              <a:solidFill>
                <a:srgbClr val="000000"/>
              </a:solidFill>
            </a:endParaRPr>
          </a:p>
        </p:txBody>
      </p:sp>
      <p:sp>
        <p:nvSpPr>
          <p:cNvPr id="15" name="Text Box 6"/>
          <p:cNvSpPr txBox="1">
            <a:spLocks noChangeArrowheads="1"/>
          </p:cNvSpPr>
          <p:nvPr/>
        </p:nvSpPr>
        <p:spPr bwMode="auto">
          <a:xfrm>
            <a:off x="107504" y="1700808"/>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Γυρίνοι φυτοφάγοι και λιγότερο εντομοφάγοι. Ενήλικα πρωτίστως εντομοφάγα.</a:t>
            </a:r>
            <a:endParaRPr lang="el-GR" b="1">
              <a:solidFill>
                <a:schemeClr val="accent2"/>
              </a:solidFill>
            </a:endParaRPr>
          </a:p>
        </p:txBody>
      </p:sp>
      <p:sp>
        <p:nvSpPr>
          <p:cNvPr id="16" name="Text Box 6"/>
          <p:cNvSpPr txBox="1">
            <a:spLocks noChangeArrowheads="1"/>
          </p:cNvSpPr>
          <p:nvPr/>
        </p:nvSpPr>
        <p:spPr bwMode="auto">
          <a:xfrm>
            <a:off x="107504" y="2812280"/>
            <a:ext cx="4439681"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 </a:t>
            </a:r>
            <a:r>
              <a:rPr lang="el-GR">
                <a:solidFill>
                  <a:schemeClr val="accent2"/>
                </a:solidFill>
              </a:rPr>
              <a:t>2-4 έτη.</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Μάιος-Αύγουστος.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100-300 αυγά που εναποθέτονται σε ομάδες.</a:t>
            </a:r>
          </a:p>
          <a:p>
            <a:pPr algn="just" fontAlgn="base">
              <a:spcBef>
                <a:spcPct val="0"/>
              </a:spcBef>
              <a:spcAft>
                <a:spcPct val="0"/>
              </a:spcAft>
              <a:tabLst>
                <a:tab pos="900113" algn="l"/>
              </a:tabLst>
            </a:pPr>
            <a:r>
              <a:rPr lang="el-GR">
                <a:solidFill>
                  <a:srgbClr val="00B050"/>
                </a:solidFill>
              </a:rPr>
              <a:t>Μεταμόρφωση</a:t>
            </a:r>
            <a:r>
              <a:rPr lang="el-GR">
                <a:solidFill>
                  <a:srgbClr val="333399"/>
                </a:solidFill>
              </a:rPr>
              <a:t>: 2-2,5 μήνες.</a:t>
            </a:r>
            <a:endParaRPr lang="en-US">
              <a:solidFill>
                <a:srgbClr val="800000"/>
              </a:solidFill>
            </a:endParaRPr>
          </a:p>
          <a:p>
            <a:pPr fontAlgn="base">
              <a:spcBef>
                <a:spcPct val="0"/>
              </a:spcBef>
              <a:spcAft>
                <a:spcPct val="0"/>
              </a:spcAft>
              <a:tabLst>
                <a:tab pos="900113" algn="l"/>
              </a:tabLst>
            </a:pPr>
            <a:r>
              <a:rPr lang="el-GR">
                <a:solidFill>
                  <a:srgbClr val="00B050"/>
                </a:solidFill>
              </a:rPr>
              <a:t>Όριο ζωής</a:t>
            </a:r>
            <a:r>
              <a:rPr lang="el-GR">
                <a:solidFill>
                  <a:srgbClr val="333399"/>
                </a:solidFill>
              </a:rPr>
              <a:t>: 12 έτη.</a:t>
            </a:r>
          </a:p>
        </p:txBody>
      </p:sp>
      <p:sp>
        <p:nvSpPr>
          <p:cNvPr id="17" name="Text Box 6"/>
          <p:cNvSpPr txBox="1">
            <a:spLocks noChangeArrowheads="1"/>
          </p:cNvSpPr>
          <p:nvPr/>
        </p:nvSpPr>
        <p:spPr bwMode="auto">
          <a:xfrm>
            <a:off x="4644008" y="2812281"/>
            <a:ext cx="430561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έναρξη 10 ημέρες μετά τη χειμερία νάρκη-Αύγουστο. Μερικές φορές επάγεται από έντονες βροχοπτώσεις.</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100 αυγά που εναποθέτονται σε ομάδες.</a:t>
            </a:r>
          </a:p>
          <a:p>
            <a:pPr algn="just" fontAlgn="base">
              <a:spcBef>
                <a:spcPct val="0"/>
              </a:spcBef>
              <a:spcAft>
                <a:spcPct val="0"/>
              </a:spcAft>
              <a:tabLst>
                <a:tab pos="900113" algn="l"/>
              </a:tabLst>
            </a:pPr>
            <a:r>
              <a:rPr lang="el-GR">
                <a:solidFill>
                  <a:srgbClr val="00B050"/>
                </a:solidFill>
              </a:rPr>
              <a:t>Εκκόλαψη</a:t>
            </a:r>
            <a:r>
              <a:rPr lang="el-GR">
                <a:solidFill>
                  <a:srgbClr val="333399"/>
                </a:solidFill>
              </a:rPr>
              <a:t>: 20 ημέρες.</a:t>
            </a:r>
            <a:endParaRPr lang="en-US">
              <a:solidFill>
                <a:srgbClr val="800000"/>
              </a:solidFill>
            </a:endParaRPr>
          </a:p>
          <a:p>
            <a:pPr algn="just" fontAlgn="base">
              <a:spcBef>
                <a:spcPct val="0"/>
              </a:spcBef>
              <a:spcAft>
                <a:spcPct val="0"/>
              </a:spcAft>
              <a:tabLst>
                <a:tab pos="900113" algn="l"/>
              </a:tabLst>
            </a:pPr>
            <a:r>
              <a:rPr lang="el-GR">
                <a:solidFill>
                  <a:schemeClr val="accent2"/>
                </a:solidFill>
              </a:rPr>
              <a:t>Γυρίνοι μπορεί να συγκεντρώνονται σε εντυπωσιακούς αριθμούς σε μικρές υδατοσυλλογές μετά από βροχή.</a:t>
            </a:r>
          </a:p>
        </p:txBody>
      </p:sp>
      <p:sp>
        <p:nvSpPr>
          <p:cNvPr id="18" name="Text Box 6"/>
          <p:cNvSpPr txBox="1">
            <a:spLocks noChangeArrowheads="1"/>
          </p:cNvSpPr>
          <p:nvPr/>
        </p:nvSpPr>
        <p:spPr bwMode="auto">
          <a:xfrm>
            <a:off x="4572000" y="1702549"/>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Γυρίνοι φυτοφάγοι, ενήλικα πρωτίστως εντομοφάγα.</a:t>
            </a:r>
            <a:endParaRPr lang="el-GR" b="1">
              <a:solidFill>
                <a:schemeClr val="accent2"/>
              </a:solidFill>
            </a:endParaRPr>
          </a:p>
        </p:txBody>
      </p:sp>
      <p:sp>
        <p:nvSpPr>
          <p:cNvPr id="9" name="Ορθογώνιο 8"/>
          <p:cNvSpPr/>
          <p:nvPr/>
        </p:nvSpPr>
        <p:spPr>
          <a:xfrm>
            <a:off x="97362" y="1124744"/>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B. </a:t>
            </a:r>
            <a:r>
              <a:rPr lang="en-US" b="1" i="1" err="1">
                <a:solidFill>
                  <a:srgbClr val="C00000"/>
                </a:solidFill>
              </a:rPr>
              <a:t>bombina</a:t>
            </a:r>
            <a:endParaRPr lang="en-US" b="1">
              <a:solidFill>
                <a:srgbClr val="C00000"/>
              </a:solidFill>
            </a:endParaRPr>
          </a:p>
        </p:txBody>
      </p:sp>
      <p:sp>
        <p:nvSpPr>
          <p:cNvPr id="10" name="Ορθογώνιο 9"/>
          <p:cNvSpPr/>
          <p:nvPr/>
        </p:nvSpPr>
        <p:spPr>
          <a:xfrm>
            <a:off x="4356722" y="1124744"/>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B. </a:t>
            </a:r>
            <a:r>
              <a:rPr lang="en-US" b="1" i="1" err="1">
                <a:solidFill>
                  <a:srgbClr val="C00000"/>
                </a:solidFill>
              </a:rPr>
              <a:t>variegata</a:t>
            </a:r>
            <a:endParaRPr lang="en-US" b="1">
              <a:solidFill>
                <a:srgbClr val="C00000"/>
              </a:solidFill>
            </a:endParaRPr>
          </a:p>
        </p:txBody>
      </p:sp>
    </p:spTree>
    <p:extLst>
      <p:ext uri="{BB962C8B-B14F-4D97-AF65-F5344CB8AC3E}">
        <p14:creationId xmlns:p14="http://schemas.microsoft.com/office/powerpoint/2010/main" val="174221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Τάξη Άνουρα</a:t>
            </a:r>
            <a:endParaRPr lang="el-GR"/>
          </a:p>
        </p:txBody>
      </p:sp>
      <p:sp>
        <p:nvSpPr>
          <p:cNvPr id="6" name="Text Box 6"/>
          <p:cNvSpPr txBox="1">
            <a:spLocks noChangeArrowheads="1"/>
          </p:cNvSpPr>
          <p:nvPr/>
        </p:nvSpPr>
        <p:spPr bwMode="auto">
          <a:xfrm>
            <a:off x="-38397" y="1485945"/>
            <a:ext cx="3923928" cy="86177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Οικ. </a:t>
            </a:r>
            <a:r>
              <a:rPr lang="en-US" sz="2500" b="1">
                <a:solidFill>
                  <a:srgbClr val="C00000"/>
                </a:solidFill>
              </a:rPr>
              <a:t>Pelobatidae</a:t>
            </a:r>
            <a:endParaRPr lang="el-GR" sz="2500" b="1">
              <a:solidFill>
                <a:srgbClr val="C00000"/>
              </a:solidFill>
            </a:endParaRPr>
          </a:p>
          <a:p>
            <a:pPr algn="ctr" fontAlgn="base">
              <a:spcBef>
                <a:spcPct val="0"/>
              </a:spcBef>
              <a:spcAft>
                <a:spcPct val="0"/>
              </a:spcAft>
            </a:pPr>
            <a:r>
              <a:rPr lang="en-US" sz="2500" b="1">
                <a:solidFill>
                  <a:srgbClr val="C00000"/>
                </a:solidFill>
              </a:rPr>
              <a:t>(</a:t>
            </a:r>
            <a:r>
              <a:rPr lang="el-GR" sz="2500" b="1">
                <a:solidFill>
                  <a:srgbClr val="C00000"/>
                </a:solidFill>
              </a:rPr>
              <a:t>Πηλοβάτες)</a:t>
            </a:r>
          </a:p>
        </p:txBody>
      </p:sp>
      <p:sp>
        <p:nvSpPr>
          <p:cNvPr id="7" name="Text Box 4"/>
          <p:cNvSpPr txBox="1">
            <a:spLocks noChangeArrowheads="1"/>
          </p:cNvSpPr>
          <p:nvPr/>
        </p:nvSpPr>
        <p:spPr bwMode="auto">
          <a:xfrm>
            <a:off x="147023" y="2636912"/>
            <a:ext cx="37165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Μέγεθος 5-8 εκατοστά.</a:t>
            </a:r>
            <a:endParaRPr lang="en-GB" sz="2000" b="1">
              <a:solidFill>
                <a:schemeClr val="accent2"/>
              </a:solidFill>
            </a:endParaRPr>
          </a:p>
        </p:txBody>
      </p:sp>
      <p:sp>
        <p:nvSpPr>
          <p:cNvPr id="8" name="Text Box 4"/>
          <p:cNvSpPr txBox="1">
            <a:spLocks noChangeArrowheads="1"/>
          </p:cNvSpPr>
          <p:nvPr/>
        </p:nvSpPr>
        <p:spPr bwMode="auto">
          <a:xfrm>
            <a:off x="135386" y="3003339"/>
            <a:ext cx="3716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FF0000"/>
                </a:solidFill>
              </a:rPr>
              <a:t>3</a:t>
            </a:r>
            <a:r>
              <a:rPr lang="el-GR" sz="2000" b="1">
                <a:solidFill>
                  <a:srgbClr val="800000"/>
                </a:solidFill>
              </a:rPr>
              <a:t> </a:t>
            </a:r>
            <a:r>
              <a:rPr lang="el-GR" sz="2000" b="1">
                <a:solidFill>
                  <a:schemeClr val="accent2"/>
                </a:solidFill>
              </a:rPr>
              <a:t>γένη – </a:t>
            </a:r>
            <a:r>
              <a:rPr lang="el-GR" sz="2000" b="1">
                <a:solidFill>
                  <a:srgbClr val="FF0000"/>
                </a:solidFill>
              </a:rPr>
              <a:t>11 </a:t>
            </a:r>
            <a:r>
              <a:rPr lang="el-GR" sz="2000" b="1">
                <a:solidFill>
                  <a:schemeClr val="accent2"/>
                </a:solidFill>
              </a:rPr>
              <a:t>είδη παγκοσμίως (στοιχεία 2003).</a:t>
            </a:r>
            <a:endParaRPr lang="en-GB" sz="2000" b="1">
              <a:solidFill>
                <a:schemeClr val="accent2"/>
              </a:solidFill>
            </a:endParaRPr>
          </a:p>
        </p:txBody>
      </p:sp>
      <p:sp>
        <p:nvSpPr>
          <p:cNvPr id="9" name="Text Box 4"/>
          <p:cNvSpPr txBox="1">
            <a:spLocks noChangeArrowheads="1"/>
          </p:cNvSpPr>
          <p:nvPr/>
        </p:nvSpPr>
        <p:spPr bwMode="auto">
          <a:xfrm>
            <a:off x="135386" y="3677542"/>
            <a:ext cx="371653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800000"/>
                </a:solidFill>
              </a:rPr>
              <a:t>Κατανομή</a:t>
            </a:r>
            <a:r>
              <a:rPr lang="el-GR" sz="2000" b="1">
                <a:solidFill>
                  <a:schemeClr val="accent2"/>
                </a:solidFill>
              </a:rPr>
              <a:t>: Β. Αμερική και Ευρώπη έως κεντρική Ασία και Β. Αφρική.</a:t>
            </a:r>
            <a:endParaRPr lang="en-GB" sz="2000" b="1">
              <a:solidFill>
                <a:schemeClr val="accent2"/>
              </a:solidFill>
            </a:endParaRPr>
          </a:p>
        </p:txBody>
      </p:sp>
      <p:sp>
        <p:nvSpPr>
          <p:cNvPr id="10" name="Text Box 4"/>
          <p:cNvSpPr txBox="1">
            <a:spLocks noChangeArrowheads="1"/>
          </p:cNvSpPr>
          <p:nvPr/>
        </p:nvSpPr>
        <p:spPr bwMode="auto">
          <a:xfrm>
            <a:off x="135386" y="4659522"/>
            <a:ext cx="371653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800000"/>
                </a:solidFill>
              </a:rPr>
              <a:t>Ενδιαίτημα</a:t>
            </a:r>
            <a:r>
              <a:rPr lang="el-GR" sz="2000" b="1">
                <a:solidFill>
                  <a:schemeClr val="accent2"/>
                </a:solidFill>
              </a:rPr>
              <a:t>: Σε ημίξηρες και ξηρές περιοχές, όπως χωράφια και δάση με αμμώδες ή χαλαρό έδαφος.</a:t>
            </a:r>
            <a:endParaRPr lang="en-GB" sz="2000" b="1">
              <a:solidFill>
                <a:schemeClr val="accent2"/>
              </a:solidFill>
            </a:endParaRPr>
          </a:p>
        </p:txBody>
      </p:sp>
      <p:sp>
        <p:nvSpPr>
          <p:cNvPr id="11" name="Text Box 4"/>
          <p:cNvSpPr txBox="1">
            <a:spLocks noChangeArrowheads="1"/>
          </p:cNvSpPr>
          <p:nvPr/>
        </p:nvSpPr>
        <p:spPr bwMode="auto">
          <a:xfrm>
            <a:off x="135386" y="5949280"/>
            <a:ext cx="3716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FF0000"/>
                </a:solidFill>
              </a:rPr>
              <a:t>1</a:t>
            </a:r>
            <a:r>
              <a:rPr lang="el-GR" sz="2000" b="1">
                <a:solidFill>
                  <a:schemeClr val="accent2"/>
                </a:solidFill>
              </a:rPr>
              <a:t> γένος και </a:t>
            </a:r>
            <a:r>
              <a:rPr lang="en-US" sz="2000" b="1">
                <a:solidFill>
                  <a:srgbClr val="FF0000"/>
                </a:solidFill>
              </a:rPr>
              <a:t>2</a:t>
            </a:r>
            <a:r>
              <a:rPr lang="el-GR" sz="2000" b="1">
                <a:solidFill>
                  <a:schemeClr val="accent2"/>
                </a:solidFill>
              </a:rPr>
              <a:t> είδη στην Ελλάδα.</a:t>
            </a:r>
            <a:endParaRPr lang="en-GB" sz="2000" b="1">
              <a:solidFill>
                <a:schemeClr val="accent2"/>
              </a:solidFill>
            </a:endParaRPr>
          </a:p>
        </p:txBody>
      </p:sp>
      <p:pic>
        <p:nvPicPr>
          <p:cNvPr id="4099" name="Picture 3" descr="F:\1.Πανεπιστήμιο\Διδασκαλία\1.Προπτυχιακά\2.Πανίδα της Ελλάδος\source files\Λισσαμφίβια\Pelobat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924" y="1124744"/>
            <a:ext cx="4509401" cy="55892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descr="F:\1.Πανεπιστήμιο\Διδασκαλία\1.Προπτυχιακά\2.Πανίδα της Ελλάδος\source files\Λισσαμφίβια\Παγκόσμια εξάπλωση Pelobatida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0072" y="2508276"/>
            <a:ext cx="5279105" cy="2822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41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4099"/>
                                        </p:tgtEl>
                                        <p:attrNameLst>
                                          <p:attrName>style.visibility</p:attrName>
                                        </p:attrNameLst>
                                      </p:cBhvr>
                                      <p:to>
                                        <p:strVal val="visible"/>
                                      </p:to>
                                    </p:set>
                                    <p:animEffect transition="in" filter="fade">
                                      <p:cBhvr>
                                        <p:cTn id="20" dur="500"/>
                                        <p:tgtEl>
                                          <p:spTgt spid="409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xit" presetSubtype="0" fill="hold" nodeType="withEffect">
                                  <p:stCondLst>
                                    <p:cond delay="0"/>
                                  </p:stCondLst>
                                  <p:childTnLst>
                                    <p:animEffect transition="out" filter="fade">
                                      <p:cBhvr>
                                        <p:cTn id="27" dur="500"/>
                                        <p:tgtEl>
                                          <p:spTgt spid="4099"/>
                                        </p:tgtEl>
                                      </p:cBhvr>
                                    </p:animEffect>
                                    <p:set>
                                      <p:cBhvr>
                                        <p:cTn id="28" dur="1" fill="hold">
                                          <p:stCondLst>
                                            <p:cond delay="499"/>
                                          </p:stCondLst>
                                        </p:cTn>
                                        <p:tgtEl>
                                          <p:spTgt spid="409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fade">
                                      <p:cBhvr>
                                        <p:cTn id="31" dur="500"/>
                                        <p:tgtEl>
                                          <p:spTgt spid="409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416873"/>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a:solidFill>
                  <a:srgbClr val="800000"/>
                </a:solidFill>
              </a:rPr>
              <a:t>Pelobatidae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279402" y="1124744"/>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Πρωτόγονη οικογένεια μεσαίου μεγέθους βατράχων με ανεπτυγμένο κεφάλι. Πολύ μεγαλόσωμοι γυρίνοι.</a:t>
            </a:r>
            <a:endParaRPr lang="en-GB" b="1">
              <a:solidFill>
                <a:schemeClr val="accent2"/>
              </a:solidFill>
            </a:endParaRPr>
          </a:p>
        </p:txBody>
      </p:sp>
      <p:sp>
        <p:nvSpPr>
          <p:cNvPr id="8" name="Text Box 4"/>
          <p:cNvSpPr txBox="1">
            <a:spLocks noChangeArrowheads="1"/>
          </p:cNvSpPr>
          <p:nvPr/>
        </p:nvSpPr>
        <p:spPr bwMode="auto">
          <a:xfrm>
            <a:off x="279402" y="3987191"/>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Κάθετες, ελλειψοειδείς κόρες ματιών.</a:t>
            </a:r>
            <a:endParaRPr lang="en-GB" b="1">
              <a:solidFill>
                <a:schemeClr val="accent2"/>
              </a:solidFill>
            </a:endParaRPr>
          </a:p>
        </p:txBody>
      </p:sp>
      <p:sp>
        <p:nvSpPr>
          <p:cNvPr id="15" name="Text Box 4"/>
          <p:cNvSpPr txBox="1">
            <a:spLocks noChangeArrowheads="1"/>
          </p:cNvSpPr>
          <p:nvPr/>
        </p:nvSpPr>
        <p:spPr bwMode="auto">
          <a:xfrm>
            <a:off x="268670" y="4636402"/>
            <a:ext cx="371653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Συγχέονται με φρύνους (Οικ. </a:t>
            </a:r>
            <a:r>
              <a:rPr lang="en-US" b="1" err="1">
                <a:solidFill>
                  <a:schemeClr val="accent2"/>
                </a:solidFill>
              </a:rPr>
              <a:t>Bufonidae</a:t>
            </a:r>
            <a:r>
              <a:rPr lang="en-US" b="1">
                <a:solidFill>
                  <a:schemeClr val="accent2"/>
                </a:solidFill>
              </a:rPr>
              <a:t>)</a:t>
            </a:r>
            <a:r>
              <a:rPr lang="el-GR" b="1">
                <a:solidFill>
                  <a:schemeClr val="accent2"/>
                </a:solidFill>
              </a:rPr>
              <a:t>,</a:t>
            </a:r>
            <a:r>
              <a:rPr lang="en-US" b="1">
                <a:solidFill>
                  <a:schemeClr val="accent2"/>
                </a:solidFill>
              </a:rPr>
              <a:t> </a:t>
            </a:r>
            <a:r>
              <a:rPr lang="el-GR" b="1">
                <a:solidFill>
                  <a:schemeClr val="accent2"/>
                </a:solidFill>
              </a:rPr>
              <a:t>εντούτοις δεν φέρουν τα ραχιαία φύματα των φρύνων, ενώ σε αντίθεση με αυτούς, φέρουν δόντια στην άνω γνάθο.</a:t>
            </a:r>
            <a:r>
              <a:rPr lang="en-US" b="1">
                <a:solidFill>
                  <a:schemeClr val="accent2"/>
                </a:solidFill>
              </a:rPr>
              <a:t> </a:t>
            </a:r>
            <a:r>
              <a:rPr lang="el-GR" b="1">
                <a:solidFill>
                  <a:schemeClr val="accent2"/>
                </a:solidFill>
              </a:rPr>
              <a:t>Επίσης, οι φρύνοι φέρουν οριζόντια και όχι κάθετη κόρη.</a:t>
            </a:r>
            <a:endParaRPr lang="en-GB" b="1">
              <a:solidFill>
                <a:schemeClr val="accent2"/>
              </a:solidFill>
            </a:endParaRPr>
          </a:p>
        </p:txBody>
      </p:sp>
      <p:pic>
        <p:nvPicPr>
          <p:cNvPr id="10" name="Picture 3" descr="F:\1.Πανεπιστήμιο\Διδασκαλία\1.Προπτυχιακά\2.Πανίδα της Ελλάδος\source files\Λισσαμφίβια\Pelobat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545" y="1253393"/>
            <a:ext cx="4509401" cy="55892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264220" y="2263559"/>
            <a:ext cx="37165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Φέρουν χαρακτηριστική απόφυση στα πίσω άκρα, σαν φτυάρι που χρησιμεύει στο σκάψιμο! Μπορούν ταχύτατα να κρύβονται κάτω από το έδαφος!</a:t>
            </a:r>
            <a:endParaRPr lang="en-GB" b="1">
              <a:solidFill>
                <a:schemeClr val="accent2"/>
              </a:solidFill>
            </a:endParaRPr>
          </a:p>
        </p:txBody>
      </p:sp>
      <p:grpSp>
        <p:nvGrpSpPr>
          <p:cNvPr id="5" name="Ομάδα 4"/>
          <p:cNvGrpSpPr/>
          <p:nvPr/>
        </p:nvGrpSpPr>
        <p:grpSpPr>
          <a:xfrm>
            <a:off x="5954977" y="1254880"/>
            <a:ext cx="2848745" cy="5388347"/>
            <a:chOff x="5095252" y="1225191"/>
            <a:chExt cx="2848745" cy="5388347"/>
          </a:xfrm>
        </p:grpSpPr>
        <p:pic>
          <p:nvPicPr>
            <p:cNvPr id="30722" name="Picture 2" descr="F:\1.Πανεπιστήμιο\Διδασκαλία\1.Προπτυχιακά\2.Πανίδα της Ελλάδος\source files\Λισσαμφίβια\Pelobadidae spa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252" y="1225191"/>
              <a:ext cx="2848745" cy="53883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3" name="Ευθύγραμμο βέλος σύνδεσης 2"/>
            <p:cNvCxnSpPr/>
            <p:nvPr/>
          </p:nvCxnSpPr>
          <p:spPr bwMode="auto">
            <a:xfrm flipH="1">
              <a:off x="7164288" y="2204864"/>
              <a:ext cx="504056" cy="1296144"/>
            </a:xfrm>
            <a:prstGeom prst="straightConnector1">
              <a:avLst/>
            </a:prstGeom>
            <a:solidFill>
              <a:schemeClr val="accent1"/>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30723" name="Picture 3" descr="F:\1.Πανεπιστήμιο\Διδασκαλία\1.Προπτυχιακά\2.Πανίδα της Ελλάδος\source files\Λισσαμφίβια\Pelobates digg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9458" y="1164883"/>
            <a:ext cx="4874314" cy="56574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279402" y="3679373"/>
            <a:ext cx="37165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Συγκριτικά, μικρά πίσω άκρα.</a:t>
            </a:r>
            <a:endParaRPr lang="en-GB" b="1">
              <a:solidFill>
                <a:schemeClr val="accent2"/>
              </a:solidFill>
            </a:endParaRPr>
          </a:p>
        </p:txBody>
      </p:sp>
    </p:spTree>
    <p:extLst>
      <p:ext uri="{BB962C8B-B14F-4D97-AF65-F5344CB8AC3E}">
        <p14:creationId xmlns:p14="http://schemas.microsoft.com/office/powerpoint/2010/main" val="33648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30723"/>
                                        </p:tgtEl>
                                        <p:attrNameLst>
                                          <p:attrName>style.visibility</p:attrName>
                                        </p:attrNameLst>
                                      </p:cBhvr>
                                      <p:to>
                                        <p:strVal val="visible"/>
                                      </p:to>
                                    </p:set>
                                    <p:animEffect transition="in" filter="fade">
                                      <p:cBhvr>
                                        <p:cTn id="29" dur="500"/>
                                        <p:tgtEl>
                                          <p:spTgt spid="307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p:bldP spid="11"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476250"/>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a:solidFill>
                  <a:srgbClr val="800000"/>
                </a:solidFill>
              </a:rPr>
              <a:t>Pelobatidae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135386" y="1124744"/>
            <a:ext cx="37165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Όλα τα είδη είναι σκαπτικά</a:t>
            </a:r>
            <a:r>
              <a:rPr lang="en-US" b="1">
                <a:solidFill>
                  <a:schemeClr val="accent2"/>
                </a:solidFill>
              </a:rPr>
              <a:t> </a:t>
            </a:r>
            <a:r>
              <a:rPr lang="el-GR" b="1">
                <a:solidFill>
                  <a:schemeClr val="accent2"/>
                </a:solidFill>
              </a:rPr>
              <a:t>και σκάβουν με τα μπροστινά πόδια πρώτα, και απομακρύνουν γρήγορα το χώμα με το ‘φτυάρι’.</a:t>
            </a:r>
            <a:endParaRPr lang="en-GB" b="1">
              <a:solidFill>
                <a:schemeClr val="accent2"/>
              </a:solidFill>
            </a:endParaRPr>
          </a:p>
        </p:txBody>
      </p:sp>
      <p:sp>
        <p:nvSpPr>
          <p:cNvPr id="11" name="Text Box 4"/>
          <p:cNvSpPr txBox="1">
            <a:spLocks noChangeArrowheads="1"/>
          </p:cNvSpPr>
          <p:nvPr/>
        </p:nvSpPr>
        <p:spPr bwMode="auto">
          <a:xfrm>
            <a:off x="135386" y="3717903"/>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Μερικά μπορεί να σχηματίζουν κουκούλι από νεκρό δέρμα για να αποφύγουν την αφυδάτωση!</a:t>
            </a:r>
            <a:endParaRPr lang="en-GB" b="1">
              <a:solidFill>
                <a:schemeClr val="accent2"/>
              </a:solidFill>
            </a:endParaRPr>
          </a:p>
        </p:txBody>
      </p:sp>
      <p:sp>
        <p:nvSpPr>
          <p:cNvPr id="12" name="Text Box 4"/>
          <p:cNvSpPr txBox="1">
            <a:spLocks noChangeArrowheads="1"/>
          </p:cNvSpPr>
          <p:nvPr/>
        </p:nvSpPr>
        <p:spPr bwMode="auto">
          <a:xfrm>
            <a:off x="81724" y="2592020"/>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Ντροπαλά είδη που περνούν το μεγαλύτερο διάστημα κρυμμένα, κυρίως σε ξηρές περιοχές.</a:t>
            </a:r>
            <a:endParaRPr lang="en-GB" b="1">
              <a:solidFill>
                <a:schemeClr val="accent2"/>
              </a:solidFill>
            </a:endParaRPr>
          </a:p>
        </p:txBody>
      </p:sp>
      <p:sp>
        <p:nvSpPr>
          <p:cNvPr id="13" name="Text Box 4"/>
          <p:cNvSpPr txBox="1">
            <a:spLocks noChangeArrowheads="1"/>
          </p:cNvSpPr>
          <p:nvPr/>
        </p:nvSpPr>
        <p:spPr bwMode="auto">
          <a:xfrm>
            <a:off x="135386" y="4598984"/>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Κατά την υγρή περίοδο μπορεί να σκάβουν λαγούμια σε βάθος 5 </a:t>
            </a:r>
            <a:r>
              <a:rPr lang="en-US" b="1">
                <a:solidFill>
                  <a:schemeClr val="accent2"/>
                </a:solidFill>
              </a:rPr>
              <a:t>cm</a:t>
            </a:r>
            <a:r>
              <a:rPr lang="el-GR" b="1">
                <a:solidFill>
                  <a:schemeClr val="accent2"/>
                </a:solidFill>
              </a:rPr>
              <a:t> ενώ κατά την ξηρή έως και 1 </a:t>
            </a:r>
            <a:r>
              <a:rPr lang="en-US" b="1">
                <a:solidFill>
                  <a:schemeClr val="accent2"/>
                </a:solidFill>
              </a:rPr>
              <a:t>m</a:t>
            </a:r>
            <a:r>
              <a:rPr lang="el-GR" b="1">
                <a:solidFill>
                  <a:schemeClr val="accent2"/>
                </a:solidFill>
              </a:rPr>
              <a:t>!</a:t>
            </a:r>
            <a:endParaRPr lang="en-GB" b="1">
              <a:solidFill>
                <a:schemeClr val="accent2"/>
              </a:solidFill>
            </a:endParaRPr>
          </a:p>
        </p:txBody>
      </p:sp>
      <p:sp>
        <p:nvSpPr>
          <p:cNvPr id="14" name="Text Box 4"/>
          <p:cNvSpPr txBox="1">
            <a:spLocks noChangeArrowheads="1"/>
          </p:cNvSpPr>
          <p:nvPr/>
        </p:nvSpPr>
        <p:spPr bwMode="auto">
          <a:xfrm>
            <a:off x="135386" y="5757063"/>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Ως άμυνα, μένουν εντελώς ακίνητοι και εξαρτώνται από τη χρωματική προσαρμογή.</a:t>
            </a:r>
            <a:endParaRPr lang="en-GB" b="1">
              <a:solidFill>
                <a:schemeClr val="accent2"/>
              </a:solidFill>
            </a:endParaRPr>
          </a:p>
        </p:txBody>
      </p:sp>
      <p:sp>
        <p:nvSpPr>
          <p:cNvPr id="16" name="Text Box 4"/>
          <p:cNvSpPr txBox="1">
            <a:spLocks noChangeArrowheads="1"/>
          </p:cNvSpPr>
          <p:nvPr/>
        </p:nvSpPr>
        <p:spPr bwMode="auto">
          <a:xfrm>
            <a:off x="4023818" y="5301208"/>
            <a:ext cx="47873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Αν απειληθούν, φουσκώνουν τους πνεύμονές τους, ώστε να μοιάζουν μεγαλύτεροι και μπορεί να παράγουν δυσώδεις εκκρίσεις.</a:t>
            </a:r>
            <a:endParaRPr lang="en-GB" b="1">
              <a:solidFill>
                <a:schemeClr val="accent2"/>
              </a:solidFill>
            </a:endParaRPr>
          </a:p>
        </p:txBody>
      </p:sp>
      <p:pic>
        <p:nvPicPr>
          <p:cNvPr id="33794" name="Picture 2" descr="F:\1.Πανεπιστήμιο\Διδασκαλία\1.Προπτυχιακά\2.Πανίδα της Ελλάδος\source files\Λισσαμφίβια\pelobates digging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356" y="1779204"/>
            <a:ext cx="5139550" cy="31619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27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3794"/>
                                        </p:tgtEl>
                                        <p:attrNameLst>
                                          <p:attrName>style.visibility</p:attrName>
                                        </p:attrNameLst>
                                      </p:cBhvr>
                                      <p:to>
                                        <p:strVal val="visible"/>
                                      </p:to>
                                    </p:set>
                                    <p:animEffect transition="in" filter="fade">
                                      <p:cBhvr>
                                        <p:cTn id="10" dur="500"/>
                                        <p:tgtEl>
                                          <p:spTgt spid="337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476250"/>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a:solidFill>
                  <a:srgbClr val="800000"/>
                </a:solidFill>
              </a:rPr>
              <a:t>Pelobatidae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135386" y="1124744"/>
            <a:ext cx="371653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Καθώς κατοικούν σε ξηρές περιοχές, όπου η παρουσία νερού διαρκεί λίγο και είναι ακανόνιστη, η αναπαραγωγική περίοδος είναι επίσης ασταθής και όλα γίνονται πολύ γρήγορα (ζευγάρωμα, εκκόλαψη, μεταμόρφωση).</a:t>
            </a:r>
            <a:endParaRPr lang="en-GB" b="1">
              <a:solidFill>
                <a:schemeClr val="accent2"/>
              </a:solidFill>
            </a:endParaRPr>
          </a:p>
        </p:txBody>
      </p:sp>
      <p:sp>
        <p:nvSpPr>
          <p:cNvPr id="11" name="Text Box 4"/>
          <p:cNvSpPr txBox="1">
            <a:spLocks noChangeArrowheads="1"/>
          </p:cNvSpPr>
          <p:nvPr/>
        </p:nvSpPr>
        <p:spPr bwMode="auto">
          <a:xfrm>
            <a:off x="135386" y="3928988"/>
            <a:ext cx="371653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Παρατηρείται κανιβαλισμός μεταξύ γυρίνων, με τους </a:t>
            </a:r>
            <a:r>
              <a:rPr lang="el-GR" b="1" err="1">
                <a:solidFill>
                  <a:schemeClr val="accent2"/>
                </a:solidFill>
              </a:rPr>
              <a:t>κανιβαλιστικούς</a:t>
            </a:r>
            <a:r>
              <a:rPr lang="el-GR" b="1">
                <a:solidFill>
                  <a:schemeClr val="accent2"/>
                </a:solidFill>
              </a:rPr>
              <a:t> γυρίνους να έχουν μεγαλύτερο κεφάλι, κοφτερό ράμφος, ισχυρούς γναθικούς μυς κ.λπ. Η λήψη πρωτεΐνης επιταχύνει τη μεταμόρφωση.</a:t>
            </a:r>
            <a:endParaRPr lang="en-GB" b="1">
              <a:solidFill>
                <a:schemeClr val="accent2"/>
              </a:solidFill>
            </a:endParaRPr>
          </a:p>
        </p:txBody>
      </p:sp>
      <p:pic>
        <p:nvPicPr>
          <p:cNvPr id="31746" name="Picture 2" descr="F:\1.Πανεπιστήμιο\Διδασκαλία\1.Προπτυχιακά\2.Πανίδα της Ελλάδος\source files\Λισσαμφίβια\Mating-Spadefoot-Toads.jpg"/>
          <p:cNvPicPr>
            <a:picLocks noChangeAspect="1" noChangeArrowheads="1"/>
          </p:cNvPicPr>
          <p:nvPr/>
        </p:nvPicPr>
        <p:blipFill rotWithShape="1">
          <a:blip r:embed="rId3">
            <a:extLst>
              <a:ext uri="{28A0092B-C50C-407E-A947-70E740481C1C}">
                <a14:useLocalDpi xmlns:a14="http://schemas.microsoft.com/office/drawing/2010/main" val="0"/>
              </a:ext>
            </a:extLst>
          </a:blip>
          <a:srcRect l="7253" r="5988"/>
          <a:stretch/>
        </p:blipFill>
        <p:spPr bwMode="auto">
          <a:xfrm>
            <a:off x="4066969" y="1790158"/>
            <a:ext cx="4823344" cy="374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56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1746"/>
                                        </p:tgtEl>
                                        <p:attrNameLst>
                                          <p:attrName>style.visibility</p:attrName>
                                        </p:attrNameLst>
                                      </p:cBhvr>
                                      <p:to>
                                        <p:strVal val="visible"/>
                                      </p:to>
                                    </p:set>
                                    <p:animEffect transition="in" filter="fade">
                                      <p:cBhvr>
                                        <p:cTn id="10" dur="500"/>
                                        <p:tgtEl>
                                          <p:spTgt spid="317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561954" y="908720"/>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Pelobates</a:t>
            </a:r>
            <a:r>
              <a:rPr lang="el-GR" b="1">
                <a:solidFill>
                  <a:srgbClr val="C00000"/>
                </a:solidFill>
              </a:rPr>
              <a:t>:</a:t>
            </a:r>
            <a:r>
              <a:rPr lang="el-GR" b="1" i="1">
                <a:solidFill>
                  <a:srgbClr val="C00000"/>
                </a:solidFill>
              </a:rPr>
              <a:t> </a:t>
            </a:r>
            <a:r>
              <a:rPr lang="el-GR" b="1">
                <a:solidFill>
                  <a:schemeClr val="accent2"/>
                </a:solidFill>
              </a:rPr>
              <a:t>2 είδη</a:t>
            </a:r>
            <a:endParaRPr lang="en-US" b="1">
              <a:solidFill>
                <a:schemeClr val="accent2"/>
              </a:solidFill>
            </a:endParaRPr>
          </a:p>
        </p:txBody>
      </p:sp>
      <p:sp>
        <p:nvSpPr>
          <p:cNvPr id="4" name="Ορθογώνιο 3"/>
          <p:cNvSpPr/>
          <p:nvPr/>
        </p:nvSpPr>
        <p:spPr>
          <a:xfrm>
            <a:off x="110119" y="1268760"/>
            <a:ext cx="8923763"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syriacus</a:t>
            </a:r>
            <a:r>
              <a:rPr lang="el-GR" b="1" i="1">
                <a:solidFill>
                  <a:srgbClr val="C00000"/>
                </a:solidFill>
              </a:rPr>
              <a:t> &amp; </a:t>
            </a:r>
            <a:r>
              <a:rPr lang="en-US" b="1" i="1">
                <a:solidFill>
                  <a:srgbClr val="C00000"/>
                </a:solidFill>
              </a:rPr>
              <a:t>P. </a:t>
            </a:r>
            <a:r>
              <a:rPr lang="en-US" b="1" i="1" err="1">
                <a:solidFill>
                  <a:srgbClr val="C00000"/>
                </a:solidFill>
              </a:rPr>
              <a:t>balcanicus</a:t>
            </a:r>
            <a:r>
              <a:rPr lang="en-US" b="1" i="1">
                <a:solidFill>
                  <a:srgbClr val="C00000"/>
                </a:solidFill>
              </a:rPr>
              <a:t> </a:t>
            </a:r>
            <a:r>
              <a:rPr lang="en-US" b="1">
                <a:solidFill>
                  <a:srgbClr val="C00000"/>
                </a:solidFill>
              </a:rPr>
              <a:t>–</a:t>
            </a:r>
            <a:r>
              <a:rPr lang="el-GR" b="1">
                <a:solidFill>
                  <a:srgbClr val="C00000"/>
                </a:solidFill>
              </a:rPr>
              <a:t> Πηλοβάτης – ΝΕ</a:t>
            </a:r>
            <a:endParaRPr lang="en-US" b="1">
              <a:solidFill>
                <a:srgbClr val="C00000"/>
              </a:solidFill>
            </a:endParaRPr>
          </a:p>
        </p:txBody>
      </p:sp>
      <p:sp>
        <p:nvSpPr>
          <p:cNvPr id="32" name="Text Box 6"/>
          <p:cNvSpPr txBox="1">
            <a:spLocks noChangeArrowheads="1"/>
          </p:cNvSpPr>
          <p:nvPr/>
        </p:nvSpPr>
        <p:spPr bwMode="auto">
          <a:xfrm>
            <a:off x="359532" y="4665910"/>
            <a:ext cx="842493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Εύρωστο σώμα, μεγάλο κεφάλι, μικρά πίσω άκρα. Λεία επιφάνεια δέρματος χωρίς φύματα. Χρώμα δέρματος ραχιαία κιτρινωπό-λευκόγκριζο με μεγάλες πράσινες κηλίδες και κοκκινωπά στίγματα. Κοιλιακά λευκόγκριζο χωρίς στίγματα. Δάκτυλα στη βάση τους ενωμένα με μεμβράνη. Απουσία τυμπανικών μεμβρανών. Τα αρσενικά χωρίς φωνητικούς σάκους.</a:t>
            </a:r>
          </a:p>
        </p:txBody>
      </p:sp>
      <p:sp>
        <p:nvSpPr>
          <p:cNvPr id="34" name="Text Box 6"/>
          <p:cNvSpPr txBox="1">
            <a:spLocks noChangeArrowheads="1"/>
          </p:cNvSpPr>
          <p:nvPr/>
        </p:nvSpPr>
        <p:spPr bwMode="auto">
          <a:xfrm>
            <a:off x="323813" y="6250086"/>
            <a:ext cx="8424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σώματος</a:t>
            </a:r>
            <a:r>
              <a:rPr lang="el-GR">
                <a:solidFill>
                  <a:srgbClr val="C00000"/>
                </a:solidFill>
              </a:rPr>
              <a:t>: </a:t>
            </a:r>
            <a:r>
              <a:rPr lang="en-US">
                <a:solidFill>
                  <a:srgbClr val="C00000"/>
                </a:solidFill>
              </a:rPr>
              <a:t>90 mm</a:t>
            </a:r>
          </a:p>
        </p:txBody>
      </p:sp>
      <p:sp>
        <p:nvSpPr>
          <p:cNvPr id="13"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Pelobatidae</a:t>
            </a:r>
            <a:endParaRPr lang="el-GR" sz="2800" b="1"/>
          </a:p>
        </p:txBody>
      </p:sp>
      <p:pic>
        <p:nvPicPr>
          <p:cNvPr id="32770" name="Picture 2" descr="F:\1.Πανεπιστήμιο\Διδασκαλία\1.Προπτυχιακά\2.Πανίδα της Ελλάδος\source files\Λισσαμφίβια\Pelobates syriac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1757958"/>
            <a:ext cx="4514850" cy="2952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63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2770"/>
                                        </p:tgtEl>
                                        <p:attrNameLst>
                                          <p:attrName>style.visibility</p:attrName>
                                        </p:attrNameLst>
                                      </p:cBhvr>
                                      <p:to>
                                        <p:strVal val="visible"/>
                                      </p:to>
                                    </p:set>
                                    <p:animEffect transition="in" filter="fade">
                                      <p:cBhvr>
                                        <p:cTn id="15" dur="500"/>
                                        <p:tgtEl>
                                          <p:spTgt spid="327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2"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836712"/>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sp>
        <p:nvSpPr>
          <p:cNvPr id="8" name="Ορθογώνιο 7"/>
          <p:cNvSpPr/>
          <p:nvPr/>
        </p:nvSpPr>
        <p:spPr>
          <a:xfrm>
            <a:off x="2442320" y="1277608"/>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syriacus</a:t>
            </a:r>
            <a:r>
              <a:rPr lang="el-GR" b="1" i="1">
                <a:solidFill>
                  <a:srgbClr val="C00000"/>
                </a:solidFill>
              </a:rPr>
              <a:t> &amp; </a:t>
            </a:r>
            <a:r>
              <a:rPr lang="en-US" b="1" i="1">
                <a:solidFill>
                  <a:srgbClr val="C00000"/>
                </a:solidFill>
              </a:rPr>
              <a:t>P. </a:t>
            </a:r>
            <a:r>
              <a:rPr lang="en-US" b="1" i="1" err="1">
                <a:solidFill>
                  <a:srgbClr val="C00000"/>
                </a:solidFill>
              </a:rPr>
              <a:t>balcanicus</a:t>
            </a:r>
            <a:endParaRPr lang="en-US" b="1">
              <a:solidFill>
                <a:srgbClr val="C00000"/>
              </a:solidFill>
            </a:endParaRPr>
          </a:p>
        </p:txBody>
      </p:sp>
      <p:sp>
        <p:nvSpPr>
          <p:cNvPr id="10" name="Ορθογώνιο 9"/>
          <p:cNvSpPr/>
          <p:nvPr/>
        </p:nvSpPr>
        <p:spPr>
          <a:xfrm>
            <a:off x="107504" y="1734143"/>
            <a:ext cx="8928992" cy="1671291"/>
          </a:xfrm>
          <a:prstGeom prst="rect">
            <a:avLst/>
          </a:prstGeom>
        </p:spPr>
        <p:txBody>
          <a:bodyPr wrap="square">
            <a:spAutoFit/>
          </a:bodyPr>
          <a:lstStyle/>
          <a:p>
            <a:pPr marL="1588" indent="-1588" algn="ctr" fontAlgn="base">
              <a:lnSpc>
                <a:spcPct val="114000"/>
              </a:lnSpc>
              <a:spcBef>
                <a:spcPct val="0"/>
              </a:spcBef>
              <a:spcAft>
                <a:spcPct val="0"/>
              </a:spcAft>
              <a:tabLst>
                <a:tab pos="1257300" algn="l"/>
              </a:tabLst>
            </a:pPr>
            <a:r>
              <a:rPr lang="el-GR" b="1">
                <a:solidFill>
                  <a:schemeClr val="accent2"/>
                </a:solidFill>
              </a:rPr>
              <a:t>Βαλκάνια, Παρακαυκάσιες περιοχές, Μαύρη Θάλασσα, Τουρκία, Μέση Ανατολή. </a:t>
            </a:r>
            <a:r>
              <a:rPr lang="en-US" b="1">
                <a:solidFill>
                  <a:schemeClr val="accent2"/>
                </a:solidFill>
              </a:rPr>
              <a:t>M</a:t>
            </a:r>
            <a:r>
              <a:rPr lang="el-GR" b="1">
                <a:solidFill>
                  <a:schemeClr val="accent2"/>
                </a:solidFill>
              </a:rPr>
              <a:t>έχρι πρόσφατα θεωρούταν ότι στην </a:t>
            </a:r>
            <a:r>
              <a:rPr lang="el-GR" b="1">
                <a:solidFill>
                  <a:srgbClr val="00B050"/>
                </a:solidFill>
              </a:rPr>
              <a:t>Ελλάδα </a:t>
            </a:r>
            <a:r>
              <a:rPr lang="el-GR" b="1">
                <a:solidFill>
                  <a:schemeClr val="accent2"/>
                </a:solidFill>
              </a:rPr>
              <a:t>υπήρχε μόνο το </a:t>
            </a:r>
            <a:r>
              <a:rPr lang="en-US" b="1" i="1">
                <a:solidFill>
                  <a:srgbClr val="C00000"/>
                </a:solidFill>
              </a:rPr>
              <a:t>P. </a:t>
            </a:r>
            <a:r>
              <a:rPr lang="en-US" b="1" i="1" err="1">
                <a:solidFill>
                  <a:srgbClr val="C00000"/>
                </a:solidFill>
              </a:rPr>
              <a:t>syriacus</a:t>
            </a:r>
            <a:r>
              <a:rPr lang="en-US" b="1" i="1">
                <a:solidFill>
                  <a:srgbClr val="C00000"/>
                </a:solidFill>
              </a:rPr>
              <a:t> </a:t>
            </a:r>
            <a:r>
              <a:rPr lang="el-GR" b="1">
                <a:solidFill>
                  <a:schemeClr val="accent2"/>
                </a:solidFill>
              </a:rPr>
              <a:t>με σποραδική κατανομή (Β. Ελλάδα, Πελοπόννησος, Λέσβος</a:t>
            </a:r>
            <a:r>
              <a:rPr lang="en-US" b="1">
                <a:solidFill>
                  <a:schemeClr val="accent2"/>
                </a:solidFill>
              </a:rPr>
              <a:t>. </a:t>
            </a:r>
            <a:r>
              <a:rPr lang="el-GR" b="1">
                <a:solidFill>
                  <a:schemeClr val="accent2"/>
                </a:solidFill>
              </a:rPr>
              <a:t>Πρόσφατα διαπιστώθηκε ότι το είδος αυτό περιορίζεται μόνο σε Λήμνο και Λέσβο, ενώ στην υπόλοιπη Ελλάδα, υπάρχει ένα νέο είδος, το </a:t>
            </a:r>
            <a:r>
              <a:rPr lang="en-US" b="1" i="1">
                <a:solidFill>
                  <a:srgbClr val="C00000"/>
                </a:solidFill>
              </a:rPr>
              <a:t>P. </a:t>
            </a:r>
            <a:r>
              <a:rPr lang="en-US" b="1" i="1" err="1">
                <a:solidFill>
                  <a:srgbClr val="C00000"/>
                </a:solidFill>
              </a:rPr>
              <a:t>balcanicus</a:t>
            </a:r>
            <a:r>
              <a:rPr lang="en-US" b="1">
                <a:solidFill>
                  <a:schemeClr val="accent2"/>
                </a:solidFill>
              </a:rPr>
              <a:t>!</a:t>
            </a:r>
          </a:p>
        </p:txBody>
      </p:sp>
      <p:sp>
        <p:nvSpPr>
          <p:cNvPr id="7"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a:solidFill>
                  <a:srgbClr val="800000"/>
                </a:solidFill>
              </a:rPr>
              <a:t>Pelobatidae</a:t>
            </a:r>
            <a:endParaRPr lang="el-GR" sz="2800" b="1"/>
          </a:p>
        </p:txBody>
      </p:sp>
      <p:pic>
        <p:nvPicPr>
          <p:cNvPr id="36866" name="Picture 2" descr="F:\1.Πανεπιστήμιο\Διδασκαλία\1.Προπτυχιακά\2.Πανίδα της Ελλάδος\source files\Λισσαμφίβια\P. syriacu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933056"/>
            <a:ext cx="5757267" cy="2796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39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6866"/>
                                        </p:tgtEl>
                                        <p:attrNameLst>
                                          <p:attrName>style.visibility</p:attrName>
                                        </p:attrNameLst>
                                      </p:cBhvr>
                                      <p:to>
                                        <p:strVal val="visible"/>
                                      </p:to>
                                    </p:set>
                                    <p:animEffect transition="in" filter="fade">
                                      <p:cBhvr>
                                        <p:cTn id="10"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F:\1.Πανεπιστήμιο\Διδασκαλία\1.Προπτυχιακά\2.Πανίδα της Ελλάδος\source files\Λισσαμφίβια\Hyl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941" y="1096046"/>
            <a:ext cx="4496551" cy="55733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Τάξη Άνουρα</a:t>
            </a:r>
            <a:endParaRPr lang="el-GR"/>
          </a:p>
        </p:txBody>
      </p:sp>
      <p:sp>
        <p:nvSpPr>
          <p:cNvPr id="6" name="Text Box 6"/>
          <p:cNvSpPr txBox="1">
            <a:spLocks noChangeArrowheads="1"/>
          </p:cNvSpPr>
          <p:nvPr/>
        </p:nvSpPr>
        <p:spPr bwMode="auto">
          <a:xfrm>
            <a:off x="-38397" y="1485945"/>
            <a:ext cx="3923928" cy="86177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Οικ. </a:t>
            </a:r>
            <a:r>
              <a:rPr lang="en-US" sz="2500" b="1" err="1">
                <a:solidFill>
                  <a:srgbClr val="C00000"/>
                </a:solidFill>
              </a:rPr>
              <a:t>Hylidae</a:t>
            </a:r>
            <a:endParaRPr lang="el-GR" sz="2500" b="1">
              <a:solidFill>
                <a:srgbClr val="C00000"/>
              </a:solidFill>
            </a:endParaRPr>
          </a:p>
          <a:p>
            <a:pPr algn="ctr" fontAlgn="base">
              <a:spcBef>
                <a:spcPct val="0"/>
              </a:spcBef>
              <a:spcAft>
                <a:spcPct val="0"/>
              </a:spcAft>
            </a:pPr>
            <a:r>
              <a:rPr lang="en-US" sz="2500" b="1">
                <a:solidFill>
                  <a:srgbClr val="C00000"/>
                </a:solidFill>
              </a:rPr>
              <a:t>(</a:t>
            </a:r>
            <a:r>
              <a:rPr lang="el-GR" sz="2500" b="1" err="1">
                <a:solidFill>
                  <a:srgbClr val="C00000"/>
                </a:solidFill>
              </a:rPr>
              <a:t>Δενδροβάτραχοι</a:t>
            </a:r>
            <a:r>
              <a:rPr lang="el-GR" sz="2500" b="1">
                <a:solidFill>
                  <a:srgbClr val="C00000"/>
                </a:solidFill>
              </a:rPr>
              <a:t>)</a:t>
            </a:r>
          </a:p>
        </p:txBody>
      </p:sp>
      <p:sp>
        <p:nvSpPr>
          <p:cNvPr id="7" name="Text Box 4"/>
          <p:cNvSpPr txBox="1">
            <a:spLocks noChangeArrowheads="1"/>
          </p:cNvSpPr>
          <p:nvPr/>
        </p:nvSpPr>
        <p:spPr bwMode="auto">
          <a:xfrm>
            <a:off x="147023" y="2420888"/>
            <a:ext cx="37165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Μέγεθος 2-12 εκατοστά.</a:t>
            </a:r>
            <a:endParaRPr lang="en-GB" sz="2000" b="1">
              <a:solidFill>
                <a:schemeClr val="accent2"/>
              </a:solidFill>
            </a:endParaRPr>
          </a:p>
        </p:txBody>
      </p:sp>
      <p:sp>
        <p:nvSpPr>
          <p:cNvPr id="8" name="Text Box 4"/>
          <p:cNvSpPr txBox="1">
            <a:spLocks noChangeArrowheads="1"/>
          </p:cNvSpPr>
          <p:nvPr/>
        </p:nvSpPr>
        <p:spPr bwMode="auto">
          <a:xfrm>
            <a:off x="135386" y="2803430"/>
            <a:ext cx="3716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FF0000"/>
                </a:solidFill>
              </a:rPr>
              <a:t>42</a:t>
            </a:r>
            <a:r>
              <a:rPr lang="el-GR" sz="2000" b="1">
                <a:solidFill>
                  <a:srgbClr val="800000"/>
                </a:solidFill>
              </a:rPr>
              <a:t> </a:t>
            </a:r>
            <a:r>
              <a:rPr lang="el-GR" sz="2000" b="1">
                <a:solidFill>
                  <a:schemeClr val="accent2"/>
                </a:solidFill>
              </a:rPr>
              <a:t>γένη – </a:t>
            </a:r>
            <a:r>
              <a:rPr lang="el-GR" sz="2000" b="1">
                <a:solidFill>
                  <a:srgbClr val="FF0000"/>
                </a:solidFill>
              </a:rPr>
              <a:t>854 </a:t>
            </a:r>
            <a:r>
              <a:rPr lang="el-GR" sz="2000" b="1">
                <a:solidFill>
                  <a:schemeClr val="accent2"/>
                </a:solidFill>
              </a:rPr>
              <a:t>είδη παγκοσμίως (στοιχεία 2003).</a:t>
            </a:r>
            <a:endParaRPr lang="en-GB" sz="2000" b="1">
              <a:solidFill>
                <a:schemeClr val="accent2"/>
              </a:solidFill>
            </a:endParaRPr>
          </a:p>
        </p:txBody>
      </p:sp>
      <p:sp>
        <p:nvSpPr>
          <p:cNvPr id="9" name="Text Box 4"/>
          <p:cNvSpPr txBox="1">
            <a:spLocks noChangeArrowheads="1"/>
          </p:cNvSpPr>
          <p:nvPr/>
        </p:nvSpPr>
        <p:spPr bwMode="auto">
          <a:xfrm>
            <a:off x="135386" y="3493748"/>
            <a:ext cx="371653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800000"/>
                </a:solidFill>
              </a:rPr>
              <a:t>Κατανομή</a:t>
            </a:r>
            <a:r>
              <a:rPr lang="el-GR" sz="2000" b="1">
                <a:solidFill>
                  <a:schemeClr val="accent2"/>
                </a:solidFill>
              </a:rPr>
              <a:t>: Νέος κόσμος, Αυστραλία και Νέα Γουινέα, καθώς και ασυνεχώς στην Ευρασία.</a:t>
            </a:r>
            <a:endParaRPr lang="en-GB" sz="2000" b="1">
              <a:solidFill>
                <a:schemeClr val="accent2"/>
              </a:solidFill>
            </a:endParaRPr>
          </a:p>
        </p:txBody>
      </p:sp>
      <p:sp>
        <p:nvSpPr>
          <p:cNvPr id="10" name="Text Box 4"/>
          <p:cNvSpPr txBox="1">
            <a:spLocks noChangeArrowheads="1"/>
          </p:cNvSpPr>
          <p:nvPr/>
        </p:nvSpPr>
        <p:spPr bwMode="auto">
          <a:xfrm>
            <a:off x="135386" y="4799619"/>
            <a:ext cx="371653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800000"/>
                </a:solidFill>
              </a:rPr>
              <a:t>Ενδιαίτημα</a:t>
            </a:r>
            <a:r>
              <a:rPr lang="el-GR" sz="2000" b="1">
                <a:solidFill>
                  <a:schemeClr val="accent2"/>
                </a:solidFill>
              </a:rPr>
              <a:t>: Κυρίως τροπικά και υποτροπικά δάση, μερικές σαβάνες, λιβάδια και ερήμους.</a:t>
            </a:r>
            <a:endParaRPr lang="en-GB" sz="2000" b="1">
              <a:solidFill>
                <a:schemeClr val="accent2"/>
              </a:solidFill>
            </a:endParaRPr>
          </a:p>
        </p:txBody>
      </p:sp>
      <p:sp>
        <p:nvSpPr>
          <p:cNvPr id="11" name="Text Box 4"/>
          <p:cNvSpPr txBox="1">
            <a:spLocks noChangeArrowheads="1"/>
          </p:cNvSpPr>
          <p:nvPr/>
        </p:nvSpPr>
        <p:spPr bwMode="auto">
          <a:xfrm>
            <a:off x="135386" y="6105490"/>
            <a:ext cx="3716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chemeClr val="accent2"/>
                </a:solidFill>
              </a:rPr>
              <a:t> </a:t>
            </a:r>
            <a:r>
              <a:rPr lang="el-GR" sz="2000" b="1" dirty="0">
                <a:solidFill>
                  <a:srgbClr val="FF0000"/>
                </a:solidFill>
              </a:rPr>
              <a:t>1</a:t>
            </a:r>
            <a:r>
              <a:rPr lang="el-GR" sz="2000" b="1" dirty="0">
                <a:solidFill>
                  <a:schemeClr val="accent2"/>
                </a:solidFill>
              </a:rPr>
              <a:t> γένος και </a:t>
            </a:r>
            <a:r>
              <a:rPr lang="en-US" sz="2000" b="1" dirty="0">
                <a:solidFill>
                  <a:srgbClr val="FF0000"/>
                </a:solidFill>
              </a:rPr>
              <a:t>2</a:t>
            </a:r>
            <a:r>
              <a:rPr lang="el-GR" sz="2000" b="1" dirty="0">
                <a:solidFill>
                  <a:schemeClr val="accent2"/>
                </a:solidFill>
              </a:rPr>
              <a:t> είδη στην Ελλάδα.</a:t>
            </a:r>
            <a:endParaRPr lang="en-GB" sz="2000" b="1" dirty="0">
              <a:solidFill>
                <a:schemeClr val="accent2"/>
              </a:solidFill>
            </a:endParaRPr>
          </a:p>
        </p:txBody>
      </p:sp>
      <p:pic>
        <p:nvPicPr>
          <p:cNvPr id="6146" name="Picture 2" descr="F:\1.Πανεπιστήμιο\Διδασκαλία\1.Προπτυχιακά\2.Πανίδα της Ελλάδος\source files\Λισσαμφίβια\Παγκόσμια εξάπλωση Hylida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6905" y="2654260"/>
            <a:ext cx="4896544" cy="267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00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6147"/>
                                        </p:tgtEl>
                                        <p:attrNameLst>
                                          <p:attrName>style.visibility</p:attrName>
                                        </p:attrNameLst>
                                      </p:cBhvr>
                                      <p:to>
                                        <p:strVal val="visible"/>
                                      </p:to>
                                    </p:set>
                                    <p:animEffect transition="in" filter="fade">
                                      <p:cBhvr>
                                        <p:cTn id="20" dur="500"/>
                                        <p:tgtEl>
                                          <p:spTgt spid="614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xit" presetSubtype="0" fill="hold" nodeType="withEffect">
                                  <p:stCondLst>
                                    <p:cond delay="0"/>
                                  </p:stCondLst>
                                  <p:childTnLst>
                                    <p:animEffect transition="out" filter="fade">
                                      <p:cBhvr>
                                        <p:cTn id="27" dur="500"/>
                                        <p:tgtEl>
                                          <p:spTgt spid="6147"/>
                                        </p:tgtEl>
                                      </p:cBhvr>
                                    </p:animEffect>
                                    <p:set>
                                      <p:cBhvr>
                                        <p:cTn id="28" dur="1" fill="hold">
                                          <p:stCondLst>
                                            <p:cond delay="499"/>
                                          </p:stCondLst>
                                        </p:cTn>
                                        <p:tgtEl>
                                          <p:spTgt spid="614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fade">
                                      <p:cBhvr>
                                        <p:cTn id="31" dur="500"/>
                                        <p:tgtEl>
                                          <p:spTgt spid="61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476250"/>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Hylidae</a:t>
            </a:r>
            <a:r>
              <a:rPr lang="en-US" sz="2800">
                <a:solidFill>
                  <a:srgbClr val="800000"/>
                </a:solidFill>
              </a:rPr>
              <a:t>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214589" y="1013827"/>
            <a:ext cx="39973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Μία από τις πιο επιτυχημένες και πολυμελείς οικογένειες. Μικρό έως μεγάλο μέγεθος σώματος, το οποίο γενικώς είναι λεπτεπίλεπτο.</a:t>
            </a:r>
            <a:endParaRPr lang="en-GB" b="1">
              <a:solidFill>
                <a:schemeClr val="accent2"/>
              </a:solidFill>
            </a:endParaRPr>
          </a:p>
        </p:txBody>
      </p:sp>
      <p:sp>
        <p:nvSpPr>
          <p:cNvPr id="8" name="Text Box 4"/>
          <p:cNvSpPr txBox="1">
            <a:spLocks noChangeArrowheads="1"/>
          </p:cNvSpPr>
          <p:nvPr/>
        </p:nvSpPr>
        <p:spPr bwMode="auto">
          <a:xfrm>
            <a:off x="214589" y="4231706"/>
            <a:ext cx="39973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Φέρουν δόντια στην άνω γνάθο και στην ύνιδα.</a:t>
            </a:r>
            <a:endParaRPr lang="en-GB" b="1">
              <a:solidFill>
                <a:schemeClr val="accent2"/>
              </a:solidFill>
            </a:endParaRPr>
          </a:p>
        </p:txBody>
      </p:sp>
      <p:sp>
        <p:nvSpPr>
          <p:cNvPr id="17" name="Text Box 4"/>
          <p:cNvSpPr txBox="1">
            <a:spLocks noChangeArrowheads="1"/>
          </p:cNvSpPr>
          <p:nvPr/>
        </p:nvSpPr>
        <p:spPr bwMode="auto">
          <a:xfrm>
            <a:off x="214589" y="3920529"/>
            <a:ext cx="3997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Πολύ μεγάλα πίσω άκρα.</a:t>
            </a:r>
            <a:endParaRPr lang="en-GB" b="1">
              <a:solidFill>
                <a:schemeClr val="accent2"/>
              </a:solidFill>
            </a:endParaRPr>
          </a:p>
        </p:txBody>
      </p:sp>
      <p:pic>
        <p:nvPicPr>
          <p:cNvPr id="13" name="Picture 3" descr="F:\1.Πανεπιστήμιο\Διδασκαλία\1.Προπτυχιακά\2.Πανίδα της Ελλάδος\source files\Λισσαμφίβια\Hyl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516" y="1096046"/>
            <a:ext cx="4496551" cy="55733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 Box 4"/>
          <p:cNvSpPr txBox="1">
            <a:spLocks noChangeArrowheads="1"/>
          </p:cNvSpPr>
          <p:nvPr/>
        </p:nvSpPr>
        <p:spPr bwMode="auto">
          <a:xfrm>
            <a:off x="205757" y="2744177"/>
            <a:ext cx="39973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Εξαιρετικοί αναρριχητές, χάρη στους δίσκους προσκόλλησης.</a:t>
            </a:r>
            <a:endParaRPr lang="en-GB" b="1">
              <a:solidFill>
                <a:schemeClr val="accent2"/>
              </a:solidFill>
            </a:endParaRPr>
          </a:p>
        </p:txBody>
      </p:sp>
      <p:sp>
        <p:nvSpPr>
          <p:cNvPr id="16" name="Text Box 4"/>
          <p:cNvSpPr txBox="1">
            <a:spLocks noChangeArrowheads="1"/>
          </p:cNvSpPr>
          <p:nvPr/>
        </p:nvSpPr>
        <p:spPr bwMode="auto">
          <a:xfrm>
            <a:off x="186707" y="3332353"/>
            <a:ext cx="39973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Το δέρμα τους μπορεί να αλλάζει γρήγορα χρωματισμό.</a:t>
            </a:r>
            <a:endParaRPr lang="en-GB" b="1">
              <a:solidFill>
                <a:schemeClr val="accent2"/>
              </a:solidFill>
            </a:endParaRPr>
          </a:p>
        </p:txBody>
      </p:sp>
      <p:sp>
        <p:nvSpPr>
          <p:cNvPr id="18" name="Text Box 4"/>
          <p:cNvSpPr txBox="1">
            <a:spLocks noChangeArrowheads="1"/>
          </p:cNvSpPr>
          <p:nvPr/>
        </p:nvSpPr>
        <p:spPr bwMode="auto">
          <a:xfrm>
            <a:off x="186707" y="4819882"/>
            <a:ext cx="39973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Φέρουν τυμπανικές μεμβράνες και μονό φωνητικό σάκο.</a:t>
            </a:r>
            <a:endParaRPr lang="en-GB" b="1">
              <a:solidFill>
                <a:schemeClr val="accent2"/>
              </a:solidFill>
            </a:endParaRPr>
          </a:p>
        </p:txBody>
      </p:sp>
      <p:sp>
        <p:nvSpPr>
          <p:cNvPr id="19" name="Text Box 4"/>
          <p:cNvSpPr txBox="1">
            <a:spLocks noChangeArrowheads="1"/>
          </p:cNvSpPr>
          <p:nvPr/>
        </p:nvSpPr>
        <p:spPr bwMode="auto">
          <a:xfrm>
            <a:off x="186707" y="2156001"/>
            <a:ext cx="39973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Μεγάλη ποικιλία χρωμάτων και προσαρμοστικών δομών.</a:t>
            </a:r>
            <a:endParaRPr lang="en-GB" b="1">
              <a:solidFill>
                <a:schemeClr val="accent2"/>
              </a:solidFill>
            </a:endParaRPr>
          </a:p>
        </p:txBody>
      </p:sp>
      <p:sp>
        <p:nvSpPr>
          <p:cNvPr id="20" name="Text Box 4"/>
          <p:cNvSpPr txBox="1">
            <a:spLocks noChangeArrowheads="1"/>
          </p:cNvSpPr>
          <p:nvPr/>
        </p:nvSpPr>
        <p:spPr bwMode="auto">
          <a:xfrm>
            <a:off x="186707" y="5408056"/>
            <a:ext cx="399737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Θηρεύονται κυρίως από ερπετά. Όταν απειλούνται προσποιούνται τα πεθαμένα γυρίζοντας ανάσκελα. Παράγουν και δηλητηριώδεις εκκρίσεις.</a:t>
            </a:r>
            <a:endParaRPr lang="en-GB" b="1">
              <a:solidFill>
                <a:schemeClr val="accent2"/>
              </a:solidFill>
            </a:endParaRPr>
          </a:p>
        </p:txBody>
      </p:sp>
      <p:pic>
        <p:nvPicPr>
          <p:cNvPr id="37890" name="Picture 2" descr="F:\1.Πανεπιστήμιο\Διδασκαλία\1.Προπτυχιακά\2.Πανίδα της Ελλάδος\source files\Λισσαμφίβια\hylidae camoufl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940" y="2267134"/>
            <a:ext cx="4819703" cy="32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5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xit" presetSubtype="0" fill="hold"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7890"/>
                                        </p:tgtEl>
                                        <p:attrNameLst>
                                          <p:attrName>style.visibility</p:attrName>
                                        </p:attrNameLst>
                                      </p:cBhvr>
                                      <p:to>
                                        <p:strVal val="visible"/>
                                      </p:to>
                                    </p:set>
                                    <p:animEffect transition="in" filter="fade">
                                      <p:cBhvr>
                                        <p:cTn id="21" dur="500"/>
                                        <p:tgtEl>
                                          <p:spTgt spid="3789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7" grpId="0"/>
      <p:bldP spid="14" grpId="0"/>
      <p:bldP spid="16"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755650" y="54868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Φυλογενετική εξέλιξη Λισσαμφιβίων</a:t>
            </a:r>
            <a:endParaRPr lang="el-GR" b="1">
              <a:solidFill>
                <a:srgbClr val="000000"/>
              </a:solidFill>
            </a:endParaRPr>
          </a:p>
        </p:txBody>
      </p:sp>
      <p:pic>
        <p:nvPicPr>
          <p:cNvPr id="2050" name="Picture 2" descr="F:\1.Πανεπιστήμιο\Διδασκαλία\1.Προπτυχιακά\2.Πανίδα της Ελλάδος\source files\Λισσαμφίβια\Φυλογένεση λισσαμφιβίω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8547" y="1167150"/>
            <a:ext cx="4191477" cy="54302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107789" y="1167150"/>
            <a:ext cx="442849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Όταν πρωτοεμφανίστηκαν οι βάτραχοι κατά το Τριαδικό (ίσως το ύστερο Πέρμιο) και οι σαλαμάνδρες κατά το Ύστερο </a:t>
            </a:r>
            <a:r>
              <a:rPr lang="el-GR" sz="2000" b="1" err="1">
                <a:solidFill>
                  <a:srgbClr val="C00000"/>
                </a:solidFill>
              </a:rPr>
              <a:t>Ιουρασικό</a:t>
            </a:r>
            <a:r>
              <a:rPr lang="el-GR" sz="2000" b="1">
                <a:solidFill>
                  <a:srgbClr val="C00000"/>
                </a:solidFill>
              </a:rPr>
              <a:t>, έφεραν σε μεγάλο βαθμό τον σκελετικό σχεδιασμό που τα χαρακτηρίζει σήμερα και την ικανότητα για κίνηση με άλματα (Άνουρα).</a:t>
            </a:r>
            <a:endParaRPr lang="en-GB" sz="2000" b="1">
              <a:solidFill>
                <a:srgbClr val="333399"/>
              </a:solidFill>
            </a:endParaRPr>
          </a:p>
        </p:txBody>
      </p:sp>
      <p:sp>
        <p:nvSpPr>
          <p:cNvPr id="10" name="Text Box 4"/>
          <p:cNvSpPr txBox="1">
            <a:spLocks noChangeArrowheads="1"/>
          </p:cNvSpPr>
          <p:nvPr/>
        </p:nvSpPr>
        <p:spPr bwMode="auto">
          <a:xfrm>
            <a:off x="107789" y="4029472"/>
            <a:ext cx="442849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Σήμερα θεωρείται πιο δόκιμος ο όρος </a:t>
            </a:r>
            <a:r>
              <a:rPr lang="el-GR" sz="2000" b="1">
                <a:solidFill>
                  <a:schemeClr val="accent2"/>
                </a:solidFill>
              </a:rPr>
              <a:t>Λισσαμφίβια</a:t>
            </a:r>
            <a:r>
              <a:rPr lang="el-GR" sz="2000" b="1">
                <a:solidFill>
                  <a:srgbClr val="C00000"/>
                </a:solidFill>
              </a:rPr>
              <a:t>, για τα αρτίγονα αμφίβια, ενώ το </a:t>
            </a:r>
            <a:r>
              <a:rPr lang="en-US" sz="2000" b="1">
                <a:solidFill>
                  <a:srgbClr val="C00000"/>
                </a:solidFill>
              </a:rPr>
              <a:t>taxon</a:t>
            </a:r>
            <a:r>
              <a:rPr lang="el-GR" sz="2000" b="1">
                <a:solidFill>
                  <a:srgbClr val="C00000"/>
                </a:solidFill>
              </a:rPr>
              <a:t> </a:t>
            </a:r>
            <a:r>
              <a:rPr lang="el-GR" sz="2000" b="1">
                <a:solidFill>
                  <a:schemeClr val="accent2"/>
                </a:solidFill>
              </a:rPr>
              <a:t>Αμφίβια</a:t>
            </a:r>
            <a:r>
              <a:rPr lang="el-GR" sz="2000" b="1">
                <a:solidFill>
                  <a:srgbClr val="C00000"/>
                </a:solidFill>
              </a:rPr>
              <a:t> περιλαμβάνει επίσης και εξαφανισμένους αντιπροσώπους αμφιβίων και συγκεκριμένα τα </a:t>
            </a:r>
            <a:r>
              <a:rPr lang="el-GR" sz="2000" b="1" err="1">
                <a:solidFill>
                  <a:schemeClr val="accent2"/>
                </a:solidFill>
              </a:rPr>
              <a:t>Τεμνοσπόνδυλα</a:t>
            </a:r>
            <a:r>
              <a:rPr lang="el-GR" sz="2000" b="1">
                <a:solidFill>
                  <a:srgbClr val="C00000"/>
                </a:solidFill>
              </a:rPr>
              <a:t>.</a:t>
            </a:r>
            <a:endParaRPr lang="en-GB" sz="2000" b="1">
              <a:solidFill>
                <a:schemeClr val="accent2"/>
              </a:solidFill>
            </a:endParaRPr>
          </a:p>
        </p:txBody>
      </p:sp>
    </p:spTree>
    <p:extLst>
      <p:ext uri="{BB962C8B-B14F-4D97-AF65-F5344CB8AC3E}">
        <p14:creationId xmlns:p14="http://schemas.microsoft.com/office/powerpoint/2010/main" val="312183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561954" y="908720"/>
            <a:ext cx="8459171" cy="456535"/>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dirty="0">
                <a:solidFill>
                  <a:srgbClr val="333399"/>
                </a:solidFill>
              </a:rPr>
              <a:t>Γένος </a:t>
            </a:r>
            <a:r>
              <a:rPr lang="en-US" b="1" i="1" dirty="0" err="1">
                <a:solidFill>
                  <a:srgbClr val="C00000"/>
                </a:solidFill>
              </a:rPr>
              <a:t>Hyla</a:t>
            </a:r>
            <a:r>
              <a:rPr lang="el-GR" b="1" dirty="0">
                <a:solidFill>
                  <a:srgbClr val="C00000"/>
                </a:solidFill>
              </a:rPr>
              <a:t>:</a:t>
            </a:r>
            <a:r>
              <a:rPr lang="el-GR" b="1" i="1" dirty="0">
                <a:solidFill>
                  <a:srgbClr val="C00000"/>
                </a:solidFill>
              </a:rPr>
              <a:t> </a:t>
            </a:r>
            <a:r>
              <a:rPr lang="el-GR" b="1" dirty="0">
                <a:solidFill>
                  <a:schemeClr val="accent2"/>
                </a:solidFill>
              </a:rPr>
              <a:t>2 είδη</a:t>
            </a:r>
            <a:endParaRPr lang="en-US" b="1" dirty="0">
              <a:solidFill>
                <a:schemeClr val="accent2"/>
              </a:solidFill>
            </a:endParaRPr>
          </a:p>
        </p:txBody>
      </p:sp>
      <p:sp>
        <p:nvSpPr>
          <p:cNvPr id="4" name="Ορθογώνιο 3"/>
          <p:cNvSpPr/>
          <p:nvPr/>
        </p:nvSpPr>
        <p:spPr>
          <a:xfrm>
            <a:off x="110119" y="1268760"/>
            <a:ext cx="8923763"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H. arborea </a:t>
            </a:r>
            <a:r>
              <a:rPr lang="en-US" b="1" dirty="0">
                <a:solidFill>
                  <a:srgbClr val="C00000"/>
                </a:solidFill>
              </a:rPr>
              <a:t>–</a:t>
            </a:r>
            <a:r>
              <a:rPr lang="el-GR" b="1" dirty="0">
                <a:solidFill>
                  <a:srgbClr val="C00000"/>
                </a:solidFill>
              </a:rPr>
              <a:t> </a:t>
            </a:r>
            <a:r>
              <a:rPr lang="el-GR" b="1" dirty="0" err="1">
                <a:solidFill>
                  <a:srgbClr val="C00000"/>
                </a:solidFill>
              </a:rPr>
              <a:t>Δενδροβάτραχος</a:t>
            </a:r>
            <a:r>
              <a:rPr lang="el-GR" b="1" dirty="0">
                <a:solidFill>
                  <a:srgbClr val="C00000"/>
                </a:solidFill>
              </a:rPr>
              <a:t> – </a:t>
            </a:r>
            <a:r>
              <a:rPr lang="en-US" b="1" dirty="0">
                <a:solidFill>
                  <a:srgbClr val="C00000"/>
                </a:solidFill>
              </a:rPr>
              <a:t>LC</a:t>
            </a:r>
            <a:r>
              <a:rPr lang="el-GR" b="1" dirty="0">
                <a:solidFill>
                  <a:srgbClr val="C00000"/>
                </a:solidFill>
              </a:rPr>
              <a:t> (&amp; </a:t>
            </a:r>
            <a:r>
              <a:rPr lang="en-US" b="1" i="1" dirty="0">
                <a:solidFill>
                  <a:srgbClr val="C00000"/>
                </a:solidFill>
              </a:rPr>
              <a:t>H. </a:t>
            </a:r>
            <a:r>
              <a:rPr lang="en-US" b="1" i="1" dirty="0" err="1">
                <a:solidFill>
                  <a:srgbClr val="C00000"/>
                </a:solidFill>
              </a:rPr>
              <a:t>orientalis</a:t>
            </a:r>
            <a:r>
              <a:rPr lang="en-US" b="1" dirty="0">
                <a:solidFill>
                  <a:srgbClr val="C00000"/>
                </a:solidFill>
              </a:rPr>
              <a:t>)</a:t>
            </a:r>
          </a:p>
        </p:txBody>
      </p:sp>
      <p:sp>
        <p:nvSpPr>
          <p:cNvPr id="32" name="Text Box 6"/>
          <p:cNvSpPr txBox="1">
            <a:spLocks noChangeArrowheads="1"/>
          </p:cNvSpPr>
          <p:nvPr/>
        </p:nvSpPr>
        <p:spPr bwMode="auto">
          <a:xfrm>
            <a:off x="359532" y="5013176"/>
            <a:ext cx="842493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Μικροκαμωμένο είδος. Οριζόντια, ελλειψοειδής κόρη ματιού. Δάκτυλα άκρων ενωμένα με μεμβράνη και με δίσκους προσκόλλησης. Πολύ μακριά πίσω άκρα. Τα αρσενικά φέρουν μεγάλο φωνητικό σάκο. Ραχιαία επιφάνεια πρασινωπή και λεία. Κοιλιακή επιφάνεια </a:t>
            </a:r>
            <a:r>
              <a:rPr lang="el-GR" err="1">
                <a:solidFill>
                  <a:schemeClr val="accent2"/>
                </a:solidFill>
              </a:rPr>
              <a:t>λευκο</a:t>
            </a:r>
            <a:r>
              <a:rPr lang="el-GR">
                <a:solidFill>
                  <a:schemeClr val="accent2"/>
                </a:solidFill>
              </a:rPr>
              <a:t>-</a:t>
            </a:r>
            <a:r>
              <a:rPr lang="el-GR" err="1">
                <a:solidFill>
                  <a:schemeClr val="accent2"/>
                </a:solidFill>
              </a:rPr>
              <a:t>κιτρινόχρωμη</a:t>
            </a:r>
            <a:r>
              <a:rPr lang="el-GR">
                <a:solidFill>
                  <a:schemeClr val="accent2"/>
                </a:solidFill>
              </a:rPr>
              <a:t> και με μικρά εξογκώματα. Πλευρικά, σκουρόχρωμη λωρίδα με λευκό περίγραμμα.</a:t>
            </a:r>
          </a:p>
        </p:txBody>
      </p:sp>
      <p:sp>
        <p:nvSpPr>
          <p:cNvPr id="34" name="Text Box 6"/>
          <p:cNvSpPr txBox="1">
            <a:spLocks noChangeArrowheads="1"/>
          </p:cNvSpPr>
          <p:nvPr/>
        </p:nvSpPr>
        <p:spPr bwMode="auto">
          <a:xfrm>
            <a:off x="323813" y="6420237"/>
            <a:ext cx="8424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Μήκος κεφαλοκορμού</a:t>
            </a:r>
            <a:r>
              <a:rPr lang="el-GR">
                <a:solidFill>
                  <a:srgbClr val="C00000"/>
                </a:solidFill>
              </a:rPr>
              <a:t>: 50 </a:t>
            </a:r>
            <a:r>
              <a:rPr lang="en-US">
                <a:solidFill>
                  <a:srgbClr val="C00000"/>
                </a:solidFill>
              </a:rPr>
              <a:t>mm</a:t>
            </a:r>
          </a:p>
        </p:txBody>
      </p:sp>
      <p:sp>
        <p:nvSpPr>
          <p:cNvPr id="13"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err="1">
                <a:solidFill>
                  <a:srgbClr val="800000"/>
                </a:solidFill>
              </a:rPr>
              <a:t>Hylidae</a:t>
            </a:r>
            <a:endParaRPr lang="el-GR" sz="2800" b="1"/>
          </a:p>
        </p:txBody>
      </p:sp>
      <p:pic>
        <p:nvPicPr>
          <p:cNvPr id="35842" name="Picture 2" descr="F:\1.Πανεπιστήμιο\Διδασκαλία\1.Προπτυχιακά\2.Πανίδα της Ελλάδος\source files\Λισσαμφίβια\Hyla arbor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19" y="1834706"/>
            <a:ext cx="4376266" cy="3061547"/>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F:\1.Πανεπιστήμιο\Διδασκαλία\1.Προπτυχιακά\2.Πανίδα της Ελλάδος\source files\Λισσαμφίβια\Hyla arborea-CallingMa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789791"/>
            <a:ext cx="4485946" cy="3151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0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5842"/>
                                        </p:tgtEl>
                                        <p:attrNameLst>
                                          <p:attrName>style.visibility</p:attrName>
                                        </p:attrNameLst>
                                      </p:cBhvr>
                                      <p:to>
                                        <p:strVal val="visible"/>
                                      </p:to>
                                    </p:set>
                                    <p:animEffect transition="in" filter="fade">
                                      <p:cBhvr>
                                        <p:cTn id="15" dur="500"/>
                                        <p:tgtEl>
                                          <p:spTgt spid="358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843"/>
                                        </p:tgtEl>
                                        <p:attrNameLst>
                                          <p:attrName>style.visibility</p:attrName>
                                        </p:attrNameLst>
                                      </p:cBhvr>
                                      <p:to>
                                        <p:strVal val="visible"/>
                                      </p:to>
                                    </p:set>
                                    <p:animEffect transition="in" filter="fade">
                                      <p:cBhvr>
                                        <p:cTn id="25" dur="500"/>
                                        <p:tgtEl>
                                          <p:spTgt spid="3584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2" grpId="0"/>
      <p:bldP spid="3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807532"/>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sp>
        <p:nvSpPr>
          <p:cNvPr id="8" name="Ορθογώνιο 7"/>
          <p:cNvSpPr/>
          <p:nvPr/>
        </p:nvSpPr>
        <p:spPr>
          <a:xfrm>
            <a:off x="2442320" y="1192673"/>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Η. </a:t>
            </a:r>
            <a:r>
              <a:rPr lang="en-US" b="1" i="1" dirty="0">
                <a:solidFill>
                  <a:srgbClr val="C00000"/>
                </a:solidFill>
              </a:rPr>
              <a:t>arborea </a:t>
            </a:r>
            <a:r>
              <a:rPr lang="en-US" b="1" dirty="0">
                <a:solidFill>
                  <a:srgbClr val="C00000"/>
                </a:solidFill>
              </a:rPr>
              <a:t>&amp; </a:t>
            </a:r>
            <a:r>
              <a:rPr lang="en-US" b="1" i="1" dirty="0">
                <a:solidFill>
                  <a:srgbClr val="C00000"/>
                </a:solidFill>
              </a:rPr>
              <a:t>H. </a:t>
            </a:r>
            <a:r>
              <a:rPr lang="en-US" b="1" i="1" dirty="0" err="1">
                <a:solidFill>
                  <a:srgbClr val="C00000"/>
                </a:solidFill>
              </a:rPr>
              <a:t>orientalis</a:t>
            </a:r>
            <a:endParaRPr lang="en-US" b="1" dirty="0">
              <a:solidFill>
                <a:srgbClr val="C00000"/>
              </a:solidFill>
            </a:endParaRPr>
          </a:p>
        </p:txBody>
      </p:sp>
      <p:sp>
        <p:nvSpPr>
          <p:cNvPr id="10" name="Ορθογώνιο 9"/>
          <p:cNvSpPr/>
          <p:nvPr/>
        </p:nvSpPr>
        <p:spPr>
          <a:xfrm>
            <a:off x="107504" y="1649208"/>
            <a:ext cx="8928992" cy="697563"/>
          </a:xfrm>
          <a:prstGeom prst="rect">
            <a:avLst/>
          </a:prstGeom>
        </p:spPr>
        <p:txBody>
          <a:bodyPr wrap="square">
            <a:spAutoFit/>
          </a:bodyPr>
          <a:lstStyle/>
          <a:p>
            <a:pPr marL="1588" indent="-1588" algn="ctr" fontAlgn="base">
              <a:lnSpc>
                <a:spcPct val="114000"/>
              </a:lnSpc>
              <a:spcBef>
                <a:spcPct val="0"/>
              </a:spcBef>
              <a:spcAft>
                <a:spcPct val="0"/>
              </a:spcAft>
              <a:tabLst>
                <a:tab pos="1257300" algn="l"/>
              </a:tabLst>
            </a:pPr>
            <a:r>
              <a:rPr lang="el-GR" b="1" dirty="0">
                <a:solidFill>
                  <a:schemeClr val="accent2"/>
                </a:solidFill>
              </a:rPr>
              <a:t>Σε όλη την Ευρώπη, με εξαίρεση τις Ν. περιοχές Ισπανίας, Γαλλίας, Ιταλίας. Στην </a:t>
            </a:r>
            <a:r>
              <a:rPr lang="el-GR" b="1" dirty="0">
                <a:solidFill>
                  <a:srgbClr val="00B050"/>
                </a:solidFill>
              </a:rPr>
              <a:t>Ελλάδα</a:t>
            </a:r>
            <a:r>
              <a:rPr lang="el-GR" b="1" dirty="0">
                <a:solidFill>
                  <a:schemeClr val="accent2"/>
                </a:solidFill>
              </a:rPr>
              <a:t> σε όλες τις ηπειρωτικές θέσεις και στα περισσότερα νησιά.</a:t>
            </a:r>
            <a:endParaRPr lang="en-US" b="1" dirty="0">
              <a:solidFill>
                <a:schemeClr val="accent2"/>
              </a:solidFill>
            </a:endParaRPr>
          </a:p>
        </p:txBody>
      </p:sp>
      <p:sp>
        <p:nvSpPr>
          <p:cNvPr id="6"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err="1">
                <a:solidFill>
                  <a:srgbClr val="800000"/>
                </a:solidFill>
              </a:rPr>
              <a:t>Hylidae</a:t>
            </a:r>
            <a:endParaRPr lang="el-GR" sz="2800" b="1"/>
          </a:p>
        </p:txBody>
      </p:sp>
      <p:sp>
        <p:nvSpPr>
          <p:cNvPr id="5" name="Ορθογώνιο 9">
            <a:extLst>
              <a:ext uri="{FF2B5EF4-FFF2-40B4-BE49-F238E27FC236}">
                <a16:creationId xmlns:a16="http://schemas.microsoft.com/office/drawing/2014/main" id="{AADA4D22-5B3E-3FB6-F02D-DA75611CB3FC}"/>
              </a:ext>
            </a:extLst>
          </p:cNvPr>
          <p:cNvSpPr/>
          <p:nvPr/>
        </p:nvSpPr>
        <p:spPr>
          <a:xfrm>
            <a:off x="107504" y="2230782"/>
            <a:ext cx="8928992" cy="697563"/>
          </a:xfrm>
          <a:prstGeom prst="rect">
            <a:avLst/>
          </a:prstGeom>
        </p:spPr>
        <p:txBody>
          <a:bodyPr wrap="square">
            <a:spAutoFit/>
          </a:bodyPr>
          <a:lstStyle/>
          <a:p>
            <a:pPr marL="1588" indent="-1588" algn="ctr" fontAlgn="base">
              <a:lnSpc>
                <a:spcPct val="114000"/>
              </a:lnSpc>
              <a:spcBef>
                <a:spcPct val="0"/>
              </a:spcBef>
              <a:spcAft>
                <a:spcPct val="0"/>
              </a:spcAft>
              <a:tabLst>
                <a:tab pos="1257300" algn="l"/>
              </a:tabLst>
            </a:pPr>
            <a:r>
              <a:rPr lang="el-GR" b="1" dirty="0">
                <a:solidFill>
                  <a:schemeClr val="accent2"/>
                </a:solidFill>
              </a:rPr>
              <a:t>Πρόσφατες μελέτες τοποθετούν τους πληθυσμούς του Έβρου και νησιών του Ά. Αιγαίου στο είδος </a:t>
            </a:r>
            <a:r>
              <a:rPr lang="en-US" b="1" i="1" dirty="0">
                <a:solidFill>
                  <a:schemeClr val="accent2"/>
                </a:solidFill>
              </a:rPr>
              <a:t>H. </a:t>
            </a:r>
            <a:r>
              <a:rPr lang="en-US" b="1" i="1" dirty="0" err="1">
                <a:solidFill>
                  <a:schemeClr val="accent2"/>
                </a:solidFill>
              </a:rPr>
              <a:t>orientalis</a:t>
            </a:r>
            <a:r>
              <a:rPr lang="en-US" b="1" i="1" dirty="0">
                <a:solidFill>
                  <a:schemeClr val="accent2"/>
                </a:solidFill>
              </a:rPr>
              <a:t>!</a:t>
            </a:r>
            <a:endParaRPr lang="en-US" b="1" dirty="0">
              <a:solidFill>
                <a:schemeClr val="accent2"/>
              </a:solidFill>
            </a:endParaRPr>
          </a:p>
        </p:txBody>
      </p:sp>
      <p:pic>
        <p:nvPicPr>
          <p:cNvPr id="12" name="Picture 11" descr="A map of the world with countries/regions&#10;&#10;Description automatically generated">
            <a:extLst>
              <a:ext uri="{FF2B5EF4-FFF2-40B4-BE49-F238E27FC236}">
                <a16:creationId xmlns:a16="http://schemas.microsoft.com/office/drawing/2014/main" id="{CE18E716-099F-1974-1E89-1F4C64DCCA65}"/>
              </a:ext>
            </a:extLst>
          </p:cNvPr>
          <p:cNvPicPr>
            <a:picLocks noChangeAspect="1"/>
          </p:cNvPicPr>
          <p:nvPr/>
        </p:nvPicPr>
        <p:blipFill rotWithShape="1">
          <a:blip r:embed="rId3">
            <a:extLst>
              <a:ext uri="{28A0092B-C50C-407E-A947-70E740481C1C}">
                <a14:useLocalDpi xmlns:a14="http://schemas.microsoft.com/office/drawing/2010/main" val="0"/>
              </a:ext>
            </a:extLst>
          </a:blip>
          <a:srcRect l="14671" t="6102" r="15645"/>
          <a:stretch/>
        </p:blipFill>
        <p:spPr>
          <a:xfrm>
            <a:off x="72171" y="2928345"/>
            <a:ext cx="4508962" cy="3780263"/>
          </a:xfrm>
          <a:prstGeom prst="rect">
            <a:avLst/>
          </a:prstGeom>
        </p:spPr>
      </p:pic>
      <p:pic>
        <p:nvPicPr>
          <p:cNvPr id="4" name="Picture 3" descr="A map of greece with red squares&#10;&#10;Description automatically generated">
            <a:extLst>
              <a:ext uri="{FF2B5EF4-FFF2-40B4-BE49-F238E27FC236}">
                <a16:creationId xmlns:a16="http://schemas.microsoft.com/office/drawing/2014/main" id="{FA14014C-9511-7464-F3FB-7B18039E3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30" y="2980151"/>
            <a:ext cx="4383043" cy="3676650"/>
          </a:xfrm>
          <a:prstGeom prst="rect">
            <a:avLst/>
          </a:prstGeom>
        </p:spPr>
      </p:pic>
      <p:pic>
        <p:nvPicPr>
          <p:cNvPr id="14" name="Picture 13" descr="A map of europe with orange areas&#10;&#10;Description automatically generated">
            <a:extLst>
              <a:ext uri="{FF2B5EF4-FFF2-40B4-BE49-F238E27FC236}">
                <a16:creationId xmlns:a16="http://schemas.microsoft.com/office/drawing/2014/main" id="{2583DF75-EECD-8B49-F48A-5672985A9420}"/>
              </a:ext>
            </a:extLst>
          </p:cNvPr>
          <p:cNvPicPr>
            <a:picLocks noChangeAspect="1"/>
          </p:cNvPicPr>
          <p:nvPr/>
        </p:nvPicPr>
        <p:blipFill rotWithShape="1">
          <a:blip r:embed="rId5">
            <a:extLst>
              <a:ext uri="{28A0092B-C50C-407E-A947-70E740481C1C}">
                <a14:useLocalDpi xmlns:a14="http://schemas.microsoft.com/office/drawing/2010/main" val="0"/>
              </a:ext>
            </a:extLst>
          </a:blip>
          <a:srcRect l="11071" t="7213" r="15187"/>
          <a:stretch/>
        </p:blipFill>
        <p:spPr>
          <a:xfrm>
            <a:off x="4644092" y="3140311"/>
            <a:ext cx="4356235" cy="3404374"/>
          </a:xfrm>
          <a:prstGeom prst="rect">
            <a:avLst/>
          </a:prstGeom>
        </p:spPr>
      </p:pic>
      <p:pic>
        <p:nvPicPr>
          <p:cNvPr id="9" name="Picture 8" descr="A map of greece with red squares&#10;&#10;Description automatically generated">
            <a:extLst>
              <a:ext uri="{FF2B5EF4-FFF2-40B4-BE49-F238E27FC236}">
                <a16:creationId xmlns:a16="http://schemas.microsoft.com/office/drawing/2014/main" id="{40162BD7-D98F-BD28-1885-74FCC1B836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7728" y="2973580"/>
            <a:ext cx="4508962" cy="3676650"/>
          </a:xfrm>
          <a:prstGeom prst="rect">
            <a:avLst/>
          </a:prstGeom>
        </p:spPr>
      </p:pic>
    </p:spTree>
    <p:extLst>
      <p:ext uri="{BB962C8B-B14F-4D97-AF65-F5344CB8AC3E}">
        <p14:creationId xmlns:p14="http://schemas.microsoft.com/office/powerpoint/2010/main" val="134275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xit" presetSubtype="0" fill="hold"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6"/>
          <p:cNvSpPr txBox="1">
            <a:spLocks noChangeArrowheads="1"/>
          </p:cNvSpPr>
          <p:nvPr/>
        </p:nvSpPr>
        <p:spPr bwMode="auto">
          <a:xfrm>
            <a:off x="107502" y="1484784"/>
            <a:ext cx="88569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Φυλλοβόλα δάση, θαμνώδεις περιοχές, κοντά σε κάθε τύπου υδάτινη συλλογή (λίμνες, ποτάμια, αρδευτικά κανάλια κ.ά.).</a:t>
            </a:r>
            <a:endParaRPr lang="el-GR" b="1">
              <a:solidFill>
                <a:schemeClr val="accent2"/>
              </a:solidFill>
            </a:endParaRPr>
          </a:p>
        </p:txBody>
      </p:sp>
      <p:sp>
        <p:nvSpPr>
          <p:cNvPr id="15" name="Text Box 6"/>
          <p:cNvSpPr txBox="1">
            <a:spLocks noChangeArrowheads="1"/>
          </p:cNvSpPr>
          <p:nvPr/>
        </p:nvSpPr>
        <p:spPr bwMode="auto">
          <a:xfrm>
            <a:off x="107503" y="2243577"/>
            <a:ext cx="885698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Ηθολογία: </a:t>
            </a:r>
            <a:r>
              <a:rPr lang="el-GR" dirty="0">
                <a:solidFill>
                  <a:schemeClr val="accent2"/>
                </a:solidFill>
              </a:rPr>
              <a:t>Νυκτόβιος οργανισμός που ενεργοποιείται το σούρουπο. Την ημέρα κρύβεται ανάμεσα σε πράσινες φυλλωσιές.</a:t>
            </a:r>
          </a:p>
          <a:p>
            <a:pPr algn="just" fontAlgn="base">
              <a:spcBef>
                <a:spcPct val="0"/>
              </a:spcBef>
              <a:spcAft>
                <a:spcPct val="0"/>
              </a:spcAft>
              <a:buFont typeface="Arial" pitchFamily="34" charset="0"/>
              <a:buChar char="•"/>
              <a:tabLst>
                <a:tab pos="174625" algn="l"/>
                <a:tab pos="1436688" algn="l"/>
              </a:tabLst>
            </a:pPr>
            <a:r>
              <a:rPr lang="el-GR" dirty="0">
                <a:solidFill>
                  <a:schemeClr val="accent2"/>
                </a:solidFill>
              </a:rPr>
              <a:t> Το χειμώνα (Δεκέμβριο-Φεβρουάριο) πέφτει σε χειμερία νάρκη σε λαγούμια στο έδαφος ή ανάμεσα σε σωρούς από πέτρες. Η αναπαραγωγή πραγματοποιείται σε στάσιμα νερά που παρουσιάζουν εντυπωσιακή ποικιλία.</a:t>
            </a:r>
          </a:p>
        </p:txBody>
      </p:sp>
      <p:sp>
        <p:nvSpPr>
          <p:cNvPr id="10" name="Text Box 6"/>
          <p:cNvSpPr txBox="1">
            <a:spLocks noChangeArrowheads="1"/>
          </p:cNvSpPr>
          <p:nvPr/>
        </p:nvSpPr>
        <p:spPr bwMode="auto">
          <a:xfrm>
            <a:off x="107503" y="3833367"/>
            <a:ext cx="885698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Διατροφή</a:t>
            </a:r>
            <a:r>
              <a:rPr lang="el-GR" b="1">
                <a:solidFill>
                  <a:schemeClr val="accent2"/>
                </a:solidFill>
              </a:rPr>
              <a:t>: </a:t>
            </a:r>
            <a:r>
              <a:rPr lang="el-GR">
                <a:solidFill>
                  <a:schemeClr val="accent2"/>
                </a:solidFill>
              </a:rPr>
              <a:t>Κατεβαίνει στο έδαφος, όπου αναζητά χερσόβια ασπόνδυλα, κυρίως έντομα. Με τα μεγάλα του άλματα, χάρη στα μακριά, πίσω άκρα, μπορεί να συλλαμβάνει και ιπτάμενα έντομα στον αέρα</a:t>
            </a:r>
            <a:r>
              <a:rPr lang="el-GR" b="1">
                <a:solidFill>
                  <a:schemeClr val="accent2"/>
                </a:solidFill>
              </a:rPr>
              <a:t>!</a:t>
            </a:r>
            <a:endParaRPr lang="el-GR">
              <a:solidFill>
                <a:schemeClr val="accent2"/>
              </a:solidFill>
            </a:endParaRPr>
          </a:p>
        </p:txBody>
      </p:sp>
      <p:sp>
        <p:nvSpPr>
          <p:cNvPr id="11" name="Text Box 6"/>
          <p:cNvSpPr txBox="1">
            <a:spLocks noChangeArrowheads="1"/>
          </p:cNvSpPr>
          <p:nvPr/>
        </p:nvSpPr>
        <p:spPr bwMode="auto">
          <a:xfrm>
            <a:off x="107503" y="4869160"/>
            <a:ext cx="8856984"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Μάρτιος-Μάιος. Τα αρσενικά καταφθάνουν πρώτα στις υδατοσυλλογές, ακολουθούμενα από τα θηλυκά, τα οποία εγκαταλείπουν τη θέση, αμέσως μετά την ωοαπόθεση. </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200-2000 αυγά που ελευθερώνονται τμηματικά.</a:t>
            </a:r>
            <a:endParaRPr lang="en-US">
              <a:solidFill>
                <a:srgbClr val="800000"/>
              </a:solidFill>
            </a:endParaRPr>
          </a:p>
          <a:p>
            <a:pPr algn="just" fontAlgn="base">
              <a:spcBef>
                <a:spcPct val="0"/>
              </a:spcBef>
              <a:spcAft>
                <a:spcPct val="0"/>
              </a:spcAft>
              <a:tabLst>
                <a:tab pos="900113" algn="l"/>
              </a:tabLst>
            </a:pPr>
            <a:r>
              <a:rPr lang="el-GR">
                <a:solidFill>
                  <a:srgbClr val="00B050"/>
                </a:solidFill>
              </a:rPr>
              <a:t>Μεταμόρφωση</a:t>
            </a:r>
            <a:r>
              <a:rPr lang="el-GR">
                <a:solidFill>
                  <a:srgbClr val="333399"/>
                </a:solidFill>
              </a:rPr>
              <a:t>: Μέσα στο καλοκαίρι.</a:t>
            </a:r>
          </a:p>
        </p:txBody>
      </p:sp>
      <p:sp>
        <p:nvSpPr>
          <p:cNvPr id="8" name="Ορθογώνιο 7"/>
          <p:cNvSpPr/>
          <p:nvPr/>
        </p:nvSpPr>
        <p:spPr>
          <a:xfrm>
            <a:off x="2442320" y="1052736"/>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Η. </a:t>
            </a:r>
            <a:r>
              <a:rPr lang="en-US" b="1" i="1" dirty="0">
                <a:solidFill>
                  <a:srgbClr val="C00000"/>
                </a:solidFill>
              </a:rPr>
              <a:t>arborea </a:t>
            </a:r>
            <a:r>
              <a:rPr lang="en-US" b="1" dirty="0">
                <a:solidFill>
                  <a:srgbClr val="C00000"/>
                </a:solidFill>
              </a:rPr>
              <a:t>&amp; </a:t>
            </a:r>
            <a:r>
              <a:rPr lang="en-US" b="1" i="1" dirty="0">
                <a:solidFill>
                  <a:srgbClr val="C00000"/>
                </a:solidFill>
              </a:rPr>
              <a:t>H. </a:t>
            </a:r>
            <a:r>
              <a:rPr lang="en-US" b="1" i="1" dirty="0" err="1">
                <a:solidFill>
                  <a:srgbClr val="C00000"/>
                </a:solidFill>
              </a:rPr>
              <a:t>orientalis</a:t>
            </a:r>
            <a:endParaRPr lang="en-US" b="1" dirty="0">
              <a:solidFill>
                <a:srgbClr val="C00000"/>
              </a:solidFill>
            </a:endParaRPr>
          </a:p>
        </p:txBody>
      </p:sp>
      <p:sp>
        <p:nvSpPr>
          <p:cNvPr id="1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sz="2800" b="1">
                <a:solidFill>
                  <a:srgbClr val="800000"/>
                </a:solidFill>
              </a:rPr>
              <a:t>Οικ. </a:t>
            </a:r>
            <a:r>
              <a:rPr lang="en-US" sz="2800" b="1" err="1">
                <a:solidFill>
                  <a:srgbClr val="800000"/>
                </a:solidFill>
              </a:rPr>
              <a:t>Hylidae</a:t>
            </a:r>
            <a:endParaRPr lang="el-GR" sz="2800" b="1"/>
          </a:p>
        </p:txBody>
      </p:sp>
    </p:spTree>
    <p:extLst>
      <p:ext uri="{BB962C8B-B14F-4D97-AF65-F5344CB8AC3E}">
        <p14:creationId xmlns:p14="http://schemas.microsoft.com/office/powerpoint/2010/main" val="11113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0"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F:\1.Πανεπιστήμιο\Διδασκαλία\1.Προπτυχιακά\2.Πανίδα της Ελλάδος\source files\Λισσαμφίβια\Bufon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496" y="1222373"/>
            <a:ext cx="4473033" cy="5544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Τάξη Άνουρα</a:t>
            </a:r>
            <a:endParaRPr lang="el-GR"/>
          </a:p>
        </p:txBody>
      </p:sp>
      <p:sp>
        <p:nvSpPr>
          <p:cNvPr id="6" name="Text Box 6"/>
          <p:cNvSpPr txBox="1">
            <a:spLocks noChangeArrowheads="1"/>
          </p:cNvSpPr>
          <p:nvPr/>
        </p:nvSpPr>
        <p:spPr bwMode="auto">
          <a:xfrm>
            <a:off x="72008" y="1485945"/>
            <a:ext cx="3923928" cy="86177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Οικ. </a:t>
            </a:r>
            <a:r>
              <a:rPr lang="en-US" sz="2500" b="1" err="1">
                <a:solidFill>
                  <a:srgbClr val="C00000"/>
                </a:solidFill>
              </a:rPr>
              <a:t>Bufonidae</a:t>
            </a:r>
            <a:endParaRPr lang="el-GR" sz="2500" b="1">
              <a:solidFill>
                <a:srgbClr val="C00000"/>
              </a:solidFill>
            </a:endParaRPr>
          </a:p>
          <a:p>
            <a:pPr algn="ctr" fontAlgn="base">
              <a:spcBef>
                <a:spcPct val="0"/>
              </a:spcBef>
              <a:spcAft>
                <a:spcPct val="0"/>
              </a:spcAft>
            </a:pPr>
            <a:r>
              <a:rPr lang="en-US" sz="2500" b="1">
                <a:solidFill>
                  <a:srgbClr val="C00000"/>
                </a:solidFill>
              </a:rPr>
              <a:t>(</a:t>
            </a:r>
            <a:r>
              <a:rPr lang="el-GR" sz="2500" b="1">
                <a:solidFill>
                  <a:srgbClr val="C00000"/>
                </a:solidFill>
              </a:rPr>
              <a:t>Φρύνοι)</a:t>
            </a:r>
          </a:p>
        </p:txBody>
      </p:sp>
      <p:sp>
        <p:nvSpPr>
          <p:cNvPr id="7" name="Text Box 4"/>
          <p:cNvSpPr txBox="1">
            <a:spLocks noChangeArrowheads="1"/>
          </p:cNvSpPr>
          <p:nvPr/>
        </p:nvSpPr>
        <p:spPr bwMode="auto">
          <a:xfrm>
            <a:off x="147023" y="2636912"/>
            <a:ext cx="37165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Μέγεθος 1,5-25 εκατοστά!</a:t>
            </a:r>
            <a:endParaRPr lang="en-GB" sz="2000" b="1">
              <a:solidFill>
                <a:schemeClr val="accent2"/>
              </a:solidFill>
            </a:endParaRPr>
          </a:p>
        </p:txBody>
      </p:sp>
      <p:sp>
        <p:nvSpPr>
          <p:cNvPr id="8" name="Text Box 4"/>
          <p:cNvSpPr txBox="1">
            <a:spLocks noChangeArrowheads="1"/>
          </p:cNvSpPr>
          <p:nvPr/>
        </p:nvSpPr>
        <p:spPr bwMode="auto">
          <a:xfrm>
            <a:off x="135386" y="3003339"/>
            <a:ext cx="3716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FF0000"/>
                </a:solidFill>
              </a:rPr>
              <a:t>33</a:t>
            </a:r>
            <a:r>
              <a:rPr lang="el-GR" sz="2000" b="1">
                <a:solidFill>
                  <a:srgbClr val="800000"/>
                </a:solidFill>
              </a:rPr>
              <a:t> </a:t>
            </a:r>
            <a:r>
              <a:rPr lang="el-GR" sz="2000" b="1">
                <a:solidFill>
                  <a:schemeClr val="accent2"/>
                </a:solidFill>
              </a:rPr>
              <a:t>γένη – </a:t>
            </a:r>
            <a:r>
              <a:rPr lang="el-GR" sz="2000" b="1">
                <a:solidFill>
                  <a:srgbClr val="FF0000"/>
                </a:solidFill>
              </a:rPr>
              <a:t>344 </a:t>
            </a:r>
            <a:r>
              <a:rPr lang="el-GR" sz="2000" b="1">
                <a:solidFill>
                  <a:schemeClr val="accent2"/>
                </a:solidFill>
              </a:rPr>
              <a:t>είδη παγκοσμίως (στοιχεία 2003).</a:t>
            </a:r>
            <a:endParaRPr lang="en-GB" sz="2000" b="1">
              <a:solidFill>
                <a:schemeClr val="accent2"/>
              </a:solidFill>
            </a:endParaRPr>
          </a:p>
        </p:txBody>
      </p:sp>
      <p:sp>
        <p:nvSpPr>
          <p:cNvPr id="9" name="Text Box 4"/>
          <p:cNvSpPr txBox="1">
            <a:spLocks noChangeArrowheads="1"/>
          </p:cNvSpPr>
          <p:nvPr/>
        </p:nvSpPr>
        <p:spPr bwMode="auto">
          <a:xfrm>
            <a:off x="135386" y="3677542"/>
            <a:ext cx="371653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800000"/>
                </a:solidFill>
              </a:rPr>
              <a:t>Κατανομή</a:t>
            </a:r>
            <a:r>
              <a:rPr lang="el-GR" sz="2000" b="1">
                <a:solidFill>
                  <a:schemeClr val="accent2"/>
                </a:solidFill>
              </a:rPr>
              <a:t>: Παγκόσμια, εκτός από Μαδαγασκάρη, Αυστραλία και Νέα Γουινέα.</a:t>
            </a:r>
            <a:endParaRPr lang="en-GB" sz="2000" b="1">
              <a:solidFill>
                <a:schemeClr val="accent2"/>
              </a:solidFill>
            </a:endParaRPr>
          </a:p>
        </p:txBody>
      </p:sp>
      <p:sp>
        <p:nvSpPr>
          <p:cNvPr id="10" name="Text Box 4"/>
          <p:cNvSpPr txBox="1">
            <a:spLocks noChangeArrowheads="1"/>
          </p:cNvSpPr>
          <p:nvPr/>
        </p:nvSpPr>
        <p:spPr bwMode="auto">
          <a:xfrm>
            <a:off x="135386" y="4659522"/>
            <a:ext cx="371653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l-GR" sz="2000" b="1">
                <a:solidFill>
                  <a:srgbClr val="800000"/>
                </a:solidFill>
              </a:rPr>
              <a:t>Ενδιαίτημα</a:t>
            </a:r>
            <a:r>
              <a:rPr lang="el-GR" sz="2000" b="1">
                <a:solidFill>
                  <a:schemeClr val="accent2"/>
                </a:solidFill>
              </a:rPr>
              <a:t>: Έρημοι, σαβάνες, ξηρά ή υγρά δάση, από το επίπεδο της θάλασσας έως τα 5.000 </a:t>
            </a:r>
            <a:r>
              <a:rPr lang="en-US" sz="2000" b="1">
                <a:solidFill>
                  <a:schemeClr val="accent2"/>
                </a:solidFill>
              </a:rPr>
              <a:t>m!</a:t>
            </a:r>
            <a:r>
              <a:rPr lang="el-GR" sz="2000" b="1">
                <a:solidFill>
                  <a:schemeClr val="accent2"/>
                </a:solidFill>
              </a:rPr>
              <a:t> </a:t>
            </a:r>
            <a:endParaRPr lang="en-GB" sz="2000" b="1">
              <a:solidFill>
                <a:schemeClr val="accent2"/>
              </a:solidFill>
            </a:endParaRPr>
          </a:p>
        </p:txBody>
      </p:sp>
      <p:sp>
        <p:nvSpPr>
          <p:cNvPr id="11" name="Text Box 4"/>
          <p:cNvSpPr txBox="1">
            <a:spLocks noChangeArrowheads="1"/>
          </p:cNvSpPr>
          <p:nvPr/>
        </p:nvSpPr>
        <p:spPr bwMode="auto">
          <a:xfrm>
            <a:off x="135386" y="5949280"/>
            <a:ext cx="3716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a:t>
            </a:r>
            <a:r>
              <a:rPr lang="en-US" sz="2000" b="1">
                <a:solidFill>
                  <a:srgbClr val="FF0000"/>
                </a:solidFill>
              </a:rPr>
              <a:t>2</a:t>
            </a:r>
            <a:r>
              <a:rPr lang="el-GR" sz="2000" b="1">
                <a:solidFill>
                  <a:schemeClr val="accent2"/>
                </a:solidFill>
              </a:rPr>
              <a:t> γένη και </a:t>
            </a:r>
            <a:r>
              <a:rPr lang="el-GR" sz="2000" b="1">
                <a:solidFill>
                  <a:srgbClr val="FF0000"/>
                </a:solidFill>
              </a:rPr>
              <a:t>2</a:t>
            </a:r>
            <a:r>
              <a:rPr lang="el-GR" sz="2000" b="1">
                <a:solidFill>
                  <a:schemeClr val="accent2"/>
                </a:solidFill>
              </a:rPr>
              <a:t> είδη στην Ελλάδα.</a:t>
            </a:r>
            <a:endParaRPr lang="en-GB" sz="2000" b="1">
              <a:solidFill>
                <a:schemeClr val="accent2"/>
              </a:solidFill>
            </a:endParaRPr>
          </a:p>
        </p:txBody>
      </p:sp>
      <p:pic>
        <p:nvPicPr>
          <p:cNvPr id="5122" name="Picture 2" descr="F:\1.Πανεπιστήμιο\Διδασκαλία\1.Προπτυχιακά\2.Πανίδα της Ελλάδος\source files\Λισσαμφίβια\Παγκόσμια εξάπλωση Bufonida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530" y="2604150"/>
            <a:ext cx="5150965" cy="2780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00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5123"/>
                                        </p:tgtEl>
                                        <p:attrNameLst>
                                          <p:attrName>style.visibility</p:attrName>
                                        </p:attrNameLst>
                                      </p:cBhvr>
                                      <p:to>
                                        <p:strVal val="visible"/>
                                      </p:to>
                                    </p:set>
                                    <p:animEffect transition="in" filter="fade">
                                      <p:cBhvr>
                                        <p:cTn id="20" dur="500"/>
                                        <p:tgtEl>
                                          <p:spTgt spid="51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xit" presetSubtype="0" fill="hold" nodeType="withEffect">
                                  <p:stCondLst>
                                    <p:cond delay="0"/>
                                  </p:stCondLst>
                                  <p:childTnLst>
                                    <p:animEffect transition="out" filter="fade">
                                      <p:cBhvr>
                                        <p:cTn id="27" dur="500"/>
                                        <p:tgtEl>
                                          <p:spTgt spid="5123"/>
                                        </p:tgtEl>
                                      </p:cBhvr>
                                    </p:animEffect>
                                    <p:set>
                                      <p:cBhvr>
                                        <p:cTn id="28" dur="1" fill="hold">
                                          <p:stCondLst>
                                            <p:cond delay="499"/>
                                          </p:stCondLst>
                                        </p:cTn>
                                        <p:tgtEl>
                                          <p:spTgt spid="512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fade">
                                      <p:cBhvr>
                                        <p:cTn id="31" dur="500"/>
                                        <p:tgtEl>
                                          <p:spTgt spid="51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476250"/>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Bufonidae</a:t>
            </a:r>
            <a:r>
              <a:rPr lang="en-US" sz="2800">
                <a:solidFill>
                  <a:srgbClr val="800000"/>
                </a:solidFill>
              </a:rPr>
              <a:t>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279402" y="1052736"/>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Γενικά βάτραχοι με ξηρό δέρμα και επάρματα, χωρίς </a:t>
            </a:r>
            <a:r>
              <a:rPr lang="el-GR" b="1" err="1">
                <a:solidFill>
                  <a:schemeClr val="accent2"/>
                </a:solidFill>
              </a:rPr>
              <a:t>εξειδι</a:t>
            </a:r>
            <a:r>
              <a:rPr lang="el-GR" b="1">
                <a:solidFill>
                  <a:schemeClr val="accent2"/>
                </a:solidFill>
              </a:rPr>
              <a:t>-</a:t>
            </a:r>
            <a:r>
              <a:rPr lang="el-GR" b="1" err="1">
                <a:solidFill>
                  <a:schemeClr val="accent2"/>
                </a:solidFill>
              </a:rPr>
              <a:t>κεύσεις</a:t>
            </a:r>
            <a:r>
              <a:rPr lang="el-GR" b="1">
                <a:solidFill>
                  <a:schemeClr val="accent2"/>
                </a:solidFill>
              </a:rPr>
              <a:t> στα ακροδάκτυλα.</a:t>
            </a:r>
            <a:endParaRPr lang="en-GB" b="1">
              <a:solidFill>
                <a:schemeClr val="accent2"/>
              </a:solidFill>
            </a:endParaRPr>
          </a:p>
        </p:txBody>
      </p:sp>
      <p:sp>
        <p:nvSpPr>
          <p:cNvPr id="8" name="Text Box 4"/>
          <p:cNvSpPr txBox="1">
            <a:spLocks noChangeArrowheads="1"/>
          </p:cNvSpPr>
          <p:nvPr/>
        </p:nvSpPr>
        <p:spPr bwMode="auto">
          <a:xfrm>
            <a:off x="279402" y="3916449"/>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Δεν φέρουν δόντια στην άνω γνάθο! Φέρουν οριζόντια κόρη.</a:t>
            </a:r>
            <a:endParaRPr lang="en-GB" b="1">
              <a:solidFill>
                <a:schemeClr val="accent2"/>
              </a:solidFill>
            </a:endParaRPr>
          </a:p>
        </p:txBody>
      </p:sp>
      <p:sp>
        <p:nvSpPr>
          <p:cNvPr id="15" name="Text Box 4"/>
          <p:cNvSpPr txBox="1">
            <a:spLocks noChangeArrowheads="1"/>
          </p:cNvSpPr>
          <p:nvPr/>
        </p:nvSpPr>
        <p:spPr bwMode="auto">
          <a:xfrm>
            <a:off x="279402" y="4409355"/>
            <a:ext cx="37165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Φέρουν το όργανο του </a:t>
            </a:r>
            <a:r>
              <a:rPr lang="en-US" b="1">
                <a:solidFill>
                  <a:schemeClr val="accent2"/>
                </a:solidFill>
              </a:rPr>
              <a:t>Bidder </a:t>
            </a:r>
            <a:r>
              <a:rPr lang="el-GR" b="1">
                <a:solidFill>
                  <a:schemeClr val="accent2"/>
                </a:solidFill>
              </a:rPr>
              <a:t>(μοναδικό γνώρισμα των </a:t>
            </a:r>
            <a:r>
              <a:rPr lang="en-US" b="1" err="1">
                <a:solidFill>
                  <a:schemeClr val="accent2"/>
                </a:solidFill>
              </a:rPr>
              <a:t>Bufonidae</a:t>
            </a:r>
            <a:r>
              <a:rPr lang="el-GR" b="1">
                <a:solidFill>
                  <a:schemeClr val="accent2"/>
                </a:solidFill>
              </a:rPr>
              <a:t> μεταξύ των βατράχων). Ο ρόλος του παραμένει ένα μυστήριο.</a:t>
            </a:r>
            <a:endParaRPr lang="en-GB" b="1">
              <a:solidFill>
                <a:schemeClr val="accent2"/>
              </a:solidFill>
            </a:endParaRPr>
          </a:p>
        </p:txBody>
      </p:sp>
      <p:sp>
        <p:nvSpPr>
          <p:cNvPr id="11" name="Text Box 4"/>
          <p:cNvSpPr txBox="1">
            <a:spLocks noChangeArrowheads="1"/>
          </p:cNvSpPr>
          <p:nvPr/>
        </p:nvSpPr>
        <p:spPr bwMode="auto">
          <a:xfrm>
            <a:off x="264220" y="1822641"/>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Τα περισσότερα είδη (αλλά όχι όλα) φέρουν ευμεγέθεις παρώτιους αδένες.</a:t>
            </a:r>
            <a:endParaRPr lang="en-GB" b="1">
              <a:solidFill>
                <a:schemeClr val="accent2"/>
              </a:solidFill>
            </a:endParaRPr>
          </a:p>
        </p:txBody>
      </p:sp>
      <p:pic>
        <p:nvPicPr>
          <p:cNvPr id="13" name="Picture 3" descr="F:\1.Πανεπιστήμιο\Διδασκαλία\1.Προπτυχιακά\2.Πανίδα της Ελλάδος\source files\Λισσαμφίβια\Bufon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124744"/>
            <a:ext cx="4473033" cy="554416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Ευθύγραμμο βέλος σύνδεσης 6"/>
          <p:cNvCxnSpPr/>
          <p:nvPr/>
        </p:nvCxnSpPr>
        <p:spPr bwMode="auto">
          <a:xfrm flipV="1">
            <a:off x="7727816" y="2844011"/>
            <a:ext cx="72008" cy="156748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4"/>
          <p:cNvSpPr txBox="1">
            <a:spLocks noChangeArrowheads="1"/>
          </p:cNvSpPr>
          <p:nvPr/>
        </p:nvSpPr>
        <p:spPr bwMode="auto">
          <a:xfrm>
            <a:off x="279402" y="5733256"/>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Μειωμένη ικανότητα αλμάτων. Περισσότερο περπατούν ή κάνουν μικρά άλματα προς τα πλάγια!</a:t>
            </a:r>
            <a:endParaRPr lang="en-GB" b="1">
              <a:solidFill>
                <a:schemeClr val="accent2"/>
              </a:solidFill>
            </a:endParaRPr>
          </a:p>
        </p:txBody>
      </p:sp>
      <p:sp>
        <p:nvSpPr>
          <p:cNvPr id="19" name="Text Box 4"/>
          <p:cNvSpPr txBox="1">
            <a:spLocks noChangeArrowheads="1"/>
          </p:cNvSpPr>
          <p:nvPr/>
        </p:nvSpPr>
        <p:spPr bwMode="auto">
          <a:xfrm>
            <a:off x="251520" y="2592546"/>
            <a:ext cx="37165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Όταν ενοχληθούν μπορούν μέχρι και να εκτοξεύσουν ένα γαλακτώδες δηλητήριο στον αέρα. Μπορούν μέχρι και να θανατώσουν π.χ. ένα σκύλο.</a:t>
            </a:r>
            <a:endParaRPr lang="en-GB" b="1">
              <a:solidFill>
                <a:schemeClr val="accent2"/>
              </a:solidFill>
            </a:endParaRPr>
          </a:p>
        </p:txBody>
      </p:sp>
    </p:spTree>
    <p:extLst>
      <p:ext uri="{BB962C8B-B14F-4D97-AF65-F5344CB8AC3E}">
        <p14:creationId xmlns:p14="http://schemas.microsoft.com/office/powerpoint/2010/main" val="214487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p:bldP spid="11" grpId="0"/>
      <p:bldP spid="18"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1.Πανεπιστήμιο\Διδασκαλία\1.Προπτυχιακά\2.Πανίδα της Ελλάδος\source files\1.Λισσαμφίβια\Bufo bufo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79" y="1859861"/>
            <a:ext cx="3405560" cy="252531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1.Πανεπιστήμιο\Διδασκαλία\1.Προπτυχιακά\2.Πανίδα της Ελλάδος\source files\1.Λισσαμφίβια\Bufo bufo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832955"/>
            <a:ext cx="3850719" cy="257802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1.Πανεπιστήμιο\Διδασκαλία\1.Προπτυχιακά\2.Πανίδα της Ελλάδος\source files\1.Λισσαμφίβια\Pseudepidalea viridis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0096" y="1815181"/>
            <a:ext cx="3789827" cy="253192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561954" y="908720"/>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n-US" b="1">
                <a:solidFill>
                  <a:srgbClr val="333399"/>
                </a:solidFill>
              </a:rPr>
              <a:t> </a:t>
            </a:r>
            <a:r>
              <a:rPr lang="el-GR" b="1">
                <a:solidFill>
                  <a:srgbClr val="333399"/>
                </a:solidFill>
              </a:rPr>
              <a:t>Γένος </a:t>
            </a:r>
            <a:r>
              <a:rPr lang="en-US" b="1" i="1" err="1">
                <a:solidFill>
                  <a:srgbClr val="C00000"/>
                </a:solidFill>
              </a:rPr>
              <a:t>Bufo</a:t>
            </a:r>
            <a:r>
              <a:rPr lang="el-GR" b="1">
                <a:solidFill>
                  <a:srgbClr val="C00000"/>
                </a:solidFill>
              </a:rPr>
              <a:t>:</a:t>
            </a:r>
            <a:r>
              <a:rPr lang="el-GR" b="1" i="1">
                <a:solidFill>
                  <a:srgbClr val="C00000"/>
                </a:solidFill>
              </a:rPr>
              <a:t> </a:t>
            </a:r>
            <a:r>
              <a:rPr lang="en-US" b="1">
                <a:solidFill>
                  <a:schemeClr val="accent2"/>
                </a:solidFill>
              </a:rPr>
              <a:t>1 </a:t>
            </a:r>
            <a:r>
              <a:rPr lang="el-GR" b="1">
                <a:solidFill>
                  <a:schemeClr val="accent2"/>
                </a:solidFill>
              </a:rPr>
              <a:t>είδος – Γένος </a:t>
            </a:r>
            <a:r>
              <a:rPr lang="en-US" b="1" i="1" err="1">
                <a:solidFill>
                  <a:srgbClr val="C00000"/>
                </a:solidFill>
              </a:rPr>
              <a:t>Bufotes</a:t>
            </a:r>
            <a:r>
              <a:rPr lang="en-US" b="1">
                <a:solidFill>
                  <a:schemeClr val="accent2"/>
                </a:solidFill>
              </a:rPr>
              <a:t>: 1 </a:t>
            </a:r>
            <a:r>
              <a:rPr lang="el-GR" b="1">
                <a:solidFill>
                  <a:schemeClr val="accent2"/>
                </a:solidFill>
              </a:rPr>
              <a:t>είδος</a:t>
            </a:r>
            <a:endParaRPr lang="en-US" b="1">
              <a:solidFill>
                <a:schemeClr val="accent2"/>
              </a:solidFill>
            </a:endParaRPr>
          </a:p>
        </p:txBody>
      </p:sp>
      <p:sp>
        <p:nvSpPr>
          <p:cNvPr id="4" name="Ορθογώνιο 3"/>
          <p:cNvSpPr/>
          <p:nvPr/>
        </p:nvSpPr>
        <p:spPr>
          <a:xfrm>
            <a:off x="632366" y="1340768"/>
            <a:ext cx="3724355" cy="923330"/>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Bufo</a:t>
            </a:r>
            <a:r>
              <a:rPr lang="en-US" b="1" i="1">
                <a:solidFill>
                  <a:srgbClr val="C00000"/>
                </a:solidFill>
              </a:rPr>
              <a:t> </a:t>
            </a:r>
            <a:r>
              <a:rPr lang="en-US" b="1" i="1" err="1">
                <a:solidFill>
                  <a:srgbClr val="C00000"/>
                </a:solidFill>
              </a:rPr>
              <a:t>bufo</a:t>
            </a:r>
            <a:r>
              <a:rPr lang="en-US" b="1" i="1">
                <a:solidFill>
                  <a:srgbClr val="C00000"/>
                </a:solidFill>
              </a:rPr>
              <a:t> </a:t>
            </a:r>
            <a:r>
              <a:rPr lang="en-US" b="1">
                <a:solidFill>
                  <a:srgbClr val="C00000"/>
                </a:solidFill>
              </a:rPr>
              <a:t>–</a:t>
            </a:r>
            <a:r>
              <a:rPr lang="el-GR" b="1">
                <a:solidFill>
                  <a:srgbClr val="C00000"/>
                </a:solidFill>
              </a:rPr>
              <a:t> </a:t>
            </a:r>
            <a:r>
              <a:rPr lang="el-GR" b="1" err="1">
                <a:solidFill>
                  <a:srgbClr val="C00000"/>
                </a:solidFill>
              </a:rPr>
              <a:t>Μπράσκα</a:t>
            </a:r>
            <a:r>
              <a:rPr lang="el-GR" b="1">
                <a:solidFill>
                  <a:srgbClr val="C00000"/>
                </a:solidFill>
              </a:rPr>
              <a:t>, </a:t>
            </a:r>
            <a:r>
              <a:rPr lang="el-GR" b="1" err="1">
                <a:solidFill>
                  <a:srgbClr val="C00000"/>
                </a:solidFill>
              </a:rPr>
              <a:t>Βούζα</a:t>
            </a:r>
            <a:r>
              <a:rPr lang="el-GR" b="1">
                <a:solidFill>
                  <a:srgbClr val="C00000"/>
                </a:solidFill>
              </a:rPr>
              <a:t> – ΕΝ</a:t>
            </a:r>
            <a:endParaRPr lang="en-US" b="1">
              <a:solidFill>
                <a:srgbClr val="C00000"/>
              </a:solidFill>
            </a:endParaRPr>
          </a:p>
        </p:txBody>
      </p:sp>
      <p:sp>
        <p:nvSpPr>
          <p:cNvPr id="15" name="Ορθογώνιο 14"/>
          <p:cNvSpPr/>
          <p:nvPr/>
        </p:nvSpPr>
        <p:spPr>
          <a:xfrm>
            <a:off x="4356722" y="1340768"/>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Bufotes</a:t>
            </a:r>
            <a:r>
              <a:rPr lang="en-US" b="1" i="1">
                <a:solidFill>
                  <a:srgbClr val="C00000"/>
                </a:solidFill>
              </a:rPr>
              <a:t> </a:t>
            </a:r>
            <a:r>
              <a:rPr lang="en-US" b="1" i="1" err="1">
                <a:solidFill>
                  <a:srgbClr val="C00000"/>
                </a:solidFill>
              </a:rPr>
              <a:t>viridis</a:t>
            </a:r>
            <a:r>
              <a:rPr lang="el-GR" b="1" i="1">
                <a:solidFill>
                  <a:srgbClr val="C00000"/>
                </a:solidFill>
              </a:rPr>
              <a:t> – </a:t>
            </a:r>
            <a:r>
              <a:rPr lang="el-GR" b="1" err="1">
                <a:solidFill>
                  <a:srgbClr val="C00000"/>
                </a:solidFill>
              </a:rPr>
              <a:t>Πρασινόφρυνος</a:t>
            </a:r>
            <a:r>
              <a:rPr lang="el-GR" b="1">
                <a:solidFill>
                  <a:srgbClr val="C00000"/>
                </a:solidFill>
              </a:rPr>
              <a:t> – </a:t>
            </a:r>
            <a:r>
              <a:rPr lang="en-US" b="1">
                <a:solidFill>
                  <a:srgbClr val="C00000"/>
                </a:solidFill>
              </a:rPr>
              <a:t>LC</a:t>
            </a:r>
          </a:p>
        </p:txBody>
      </p:sp>
      <p:sp>
        <p:nvSpPr>
          <p:cNvPr id="14"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Bufonidae</a:t>
            </a:r>
            <a:endParaRPr lang="el-GR"/>
          </a:p>
        </p:txBody>
      </p:sp>
      <p:sp>
        <p:nvSpPr>
          <p:cNvPr id="32" name="Text Box 6"/>
          <p:cNvSpPr txBox="1">
            <a:spLocks noChangeArrowheads="1"/>
          </p:cNvSpPr>
          <p:nvPr/>
        </p:nvSpPr>
        <p:spPr bwMode="auto">
          <a:xfrm>
            <a:off x="107504" y="4365104"/>
            <a:ext cx="439248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Επιφάνεια δέρματος με πολλά επάρματα. Παρώτιοι αδένες αποκλίνοντες προς τα πίσω. Τυμπανική μεμβράνη δεν διακρίνεται. Ραχιαίος χρωματισμός γκριζωπός έως καστανός ή λαδί με ακανόνιστα στίγματα. Κοιλιακή περιοχή ανοιχτόχρωμη με σκούρα στίγματα. Κατά την αναπαραγωγή μονόχρωμος ραχιαίος χρωματισμός και δίσκοι προσκόλλησης.</a:t>
            </a:r>
          </a:p>
        </p:txBody>
      </p:sp>
      <p:sp>
        <p:nvSpPr>
          <p:cNvPr id="33" name="Text Box 6"/>
          <p:cNvSpPr txBox="1">
            <a:spLocks noChangeArrowheads="1"/>
          </p:cNvSpPr>
          <p:nvPr/>
        </p:nvSpPr>
        <p:spPr bwMode="auto">
          <a:xfrm>
            <a:off x="4603283" y="6237312"/>
            <a:ext cx="4392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Μήκος κεφαλοκορμού</a:t>
            </a:r>
            <a:r>
              <a:rPr lang="el-GR" sz="1600">
                <a:solidFill>
                  <a:srgbClr val="C00000"/>
                </a:solidFill>
              </a:rPr>
              <a:t>: έως 12 </a:t>
            </a:r>
            <a:r>
              <a:rPr lang="en-US" sz="1600">
                <a:solidFill>
                  <a:srgbClr val="C00000"/>
                </a:solidFill>
              </a:rPr>
              <a:t>cm</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Θηλυκά πιο μεγαλόσωμα.</a:t>
            </a:r>
            <a:endParaRPr lang="en-US" sz="1600">
              <a:solidFill>
                <a:srgbClr val="C00000"/>
              </a:solidFill>
            </a:endParaRPr>
          </a:p>
        </p:txBody>
      </p:sp>
      <p:sp>
        <p:nvSpPr>
          <p:cNvPr id="34" name="Text Box 6"/>
          <p:cNvSpPr txBox="1">
            <a:spLocks noChangeArrowheads="1"/>
          </p:cNvSpPr>
          <p:nvPr/>
        </p:nvSpPr>
        <p:spPr bwMode="auto">
          <a:xfrm>
            <a:off x="107504" y="6300609"/>
            <a:ext cx="4392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Μήκος κεφαλοκορμού</a:t>
            </a:r>
            <a:r>
              <a:rPr lang="el-GR" sz="1600">
                <a:solidFill>
                  <a:srgbClr val="C00000"/>
                </a:solidFill>
              </a:rPr>
              <a:t>: έως 1</a:t>
            </a:r>
            <a:r>
              <a:rPr lang="en-US" sz="1600">
                <a:solidFill>
                  <a:srgbClr val="C00000"/>
                </a:solidFill>
              </a:rPr>
              <a:t>5</a:t>
            </a:r>
            <a:r>
              <a:rPr lang="el-GR" sz="1600">
                <a:solidFill>
                  <a:srgbClr val="C00000"/>
                </a:solidFill>
              </a:rPr>
              <a:t> </a:t>
            </a:r>
            <a:r>
              <a:rPr lang="en-US" sz="1600">
                <a:solidFill>
                  <a:srgbClr val="C00000"/>
                </a:solidFill>
              </a:rPr>
              <a:t>cm</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Θηλυκά πιο μεγαλόσωμα.</a:t>
            </a:r>
            <a:endParaRPr lang="en-US" sz="1600">
              <a:solidFill>
                <a:srgbClr val="C00000"/>
              </a:solidFill>
            </a:endParaRPr>
          </a:p>
        </p:txBody>
      </p:sp>
      <p:sp>
        <p:nvSpPr>
          <p:cNvPr id="36" name="Text Box 6"/>
          <p:cNvSpPr txBox="1">
            <a:spLocks noChangeArrowheads="1"/>
          </p:cNvSpPr>
          <p:nvPr/>
        </p:nvSpPr>
        <p:spPr bwMode="auto">
          <a:xfrm>
            <a:off x="4603283" y="4339704"/>
            <a:ext cx="439248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Επιφάνεια δέρματος με πολλά επάρματα. Παρώτιοι αδένες παράλληλοι. Ραχιαίος χρωματισμός γκρι-λαδί με λαδί κηλίδες, πορτοκαλί στίγματα πλευρικά. Το πράσινο χρώμα εντείνεται κατά την αναπαραγωγική περίοδο και εμφανίζονται δίσκοι προσκόλλησης. Κοιλιακά, ανοιχτός γκρίζος χρωματισμός.</a:t>
            </a:r>
          </a:p>
        </p:txBody>
      </p:sp>
      <p:pic>
        <p:nvPicPr>
          <p:cNvPr id="2052" name="Picture 4" descr="F:\1.Πανεπιστήμιο\Διδασκαλία\1.Προπτυχιακά\2.Πανίδα της Ελλάδος\source files\1.Λισσαμφίβια\Pseudepidalea viridis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1832955"/>
            <a:ext cx="3805953" cy="251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83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500"/>
                                        <p:tgtEl>
                                          <p:spTgt spid="20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2053"/>
                                        </p:tgtEl>
                                        <p:attrNameLst>
                                          <p:attrName>style.visibility</p:attrName>
                                        </p:attrNameLst>
                                      </p:cBhvr>
                                      <p:to>
                                        <p:strVal val="visible"/>
                                      </p:to>
                                    </p:set>
                                    <p:animEffect transition="in" filter="fade">
                                      <p:cBhvr>
                                        <p:cTn id="38" dur="500"/>
                                        <p:tgtEl>
                                          <p:spTgt spid="205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52"/>
                                        </p:tgtEl>
                                        <p:attrNameLst>
                                          <p:attrName>style.visibility</p:attrName>
                                        </p:attrNameLst>
                                      </p:cBhvr>
                                      <p:to>
                                        <p:strVal val="visible"/>
                                      </p:to>
                                    </p:set>
                                    <p:animEffect transition="in" filter="fade">
                                      <p:cBhvr>
                                        <p:cTn id="43" dur="500"/>
                                        <p:tgtEl>
                                          <p:spTgt spid="205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32" grpId="0"/>
      <p:bldP spid="33" grpId="0"/>
      <p:bldP spid="34" grpId="0"/>
      <p:bldP spid="3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764704"/>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8" name="Ορθογώνιο 7"/>
          <p:cNvSpPr/>
          <p:nvPr/>
        </p:nvSpPr>
        <p:spPr>
          <a:xfrm>
            <a:off x="97362" y="1052736"/>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Bufo</a:t>
            </a:r>
            <a:r>
              <a:rPr lang="en-US" b="1" i="1">
                <a:solidFill>
                  <a:srgbClr val="C00000"/>
                </a:solidFill>
              </a:rPr>
              <a:t> </a:t>
            </a:r>
            <a:r>
              <a:rPr lang="en-US" b="1" i="1" err="1">
                <a:solidFill>
                  <a:srgbClr val="C00000"/>
                </a:solidFill>
              </a:rPr>
              <a:t>bufo</a:t>
            </a:r>
            <a:endParaRPr lang="en-US" b="1">
              <a:solidFill>
                <a:srgbClr val="C00000"/>
              </a:solidFill>
            </a:endParaRPr>
          </a:p>
        </p:txBody>
      </p:sp>
      <p:sp>
        <p:nvSpPr>
          <p:cNvPr id="9" name="Ορθογώνιο 8"/>
          <p:cNvSpPr/>
          <p:nvPr/>
        </p:nvSpPr>
        <p:spPr>
          <a:xfrm>
            <a:off x="4356722" y="1052736"/>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err="1">
                <a:solidFill>
                  <a:srgbClr val="C00000"/>
                </a:solidFill>
              </a:rPr>
              <a:t>Bufotes</a:t>
            </a:r>
            <a:r>
              <a:rPr lang="en-US" b="1" i="1" dirty="0">
                <a:solidFill>
                  <a:srgbClr val="C00000"/>
                </a:solidFill>
              </a:rPr>
              <a:t> </a:t>
            </a:r>
            <a:r>
              <a:rPr lang="en-US" b="1" i="1" dirty="0" err="1">
                <a:solidFill>
                  <a:srgbClr val="C00000"/>
                </a:solidFill>
              </a:rPr>
              <a:t>viridis</a:t>
            </a:r>
            <a:endParaRPr lang="en-US" b="1" dirty="0">
              <a:solidFill>
                <a:srgbClr val="C00000"/>
              </a:solidFill>
            </a:endParaRPr>
          </a:p>
        </p:txBody>
      </p:sp>
      <p:sp>
        <p:nvSpPr>
          <p:cNvPr id="10" name="Ορθογώνιο 9"/>
          <p:cNvSpPr/>
          <p:nvPr/>
        </p:nvSpPr>
        <p:spPr>
          <a:xfrm>
            <a:off x="96616" y="1484784"/>
            <a:ext cx="4259360" cy="1644937"/>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b="1">
                <a:solidFill>
                  <a:schemeClr val="accent2"/>
                </a:solidFill>
              </a:rPr>
              <a:t>Ευρεία εξάπλωση από ΒΔ Αφρική έως και Ρωσία. Στην </a:t>
            </a:r>
            <a:r>
              <a:rPr lang="el-GR" b="1">
                <a:solidFill>
                  <a:srgbClr val="00B050"/>
                </a:solidFill>
              </a:rPr>
              <a:t>Ελλάδα</a:t>
            </a:r>
            <a:r>
              <a:rPr lang="el-GR" b="1">
                <a:solidFill>
                  <a:schemeClr val="accent2"/>
                </a:solidFill>
              </a:rPr>
              <a:t> εξαπλώνεται στην ηπειρωτική χώρα, καθώς και σε ορισμένα νησιά (Λέσβος, Σάμος, Θάσος, Άνδρος).</a:t>
            </a:r>
            <a:endParaRPr lang="en-US" b="1">
              <a:solidFill>
                <a:srgbClr val="00B050"/>
              </a:solidFill>
            </a:endParaRPr>
          </a:p>
        </p:txBody>
      </p:sp>
      <p:sp>
        <p:nvSpPr>
          <p:cNvPr id="11" name="Ορθογώνιο 10"/>
          <p:cNvSpPr/>
          <p:nvPr/>
        </p:nvSpPr>
        <p:spPr>
          <a:xfrm>
            <a:off x="4633120" y="1484784"/>
            <a:ext cx="4259360" cy="1671291"/>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b="1" dirty="0">
                <a:solidFill>
                  <a:schemeClr val="accent2"/>
                </a:solidFill>
              </a:rPr>
              <a:t>Κεντρική και Ν Ευρώπη, εκτεινόμενο ανατολικά μέχρι τη Μογγολία! Στην </a:t>
            </a:r>
            <a:r>
              <a:rPr lang="el-GR" b="1" dirty="0">
                <a:solidFill>
                  <a:srgbClr val="00B050"/>
                </a:solidFill>
              </a:rPr>
              <a:t>Ελλάδα </a:t>
            </a:r>
            <a:r>
              <a:rPr lang="el-GR" b="1" dirty="0">
                <a:solidFill>
                  <a:schemeClr val="accent2"/>
                </a:solidFill>
              </a:rPr>
              <a:t>απαντά τόσο στην ηπειρωτική χώρα όσο και στα περισσότερα νησιά.</a:t>
            </a:r>
            <a:endParaRPr lang="en-US" b="1" dirty="0">
              <a:solidFill>
                <a:schemeClr val="accent2"/>
              </a:solidFill>
            </a:endParaRP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Bufonidae</a:t>
            </a:r>
            <a:endParaRPr lang="el-GR"/>
          </a:p>
        </p:txBody>
      </p:sp>
      <p:pic>
        <p:nvPicPr>
          <p:cNvPr id="3074" name="Picture 2" descr="F:\1.Πανεπιστήμιο\Διδασκαλία\1.Προπτυχιακά\2.Πανίδα της Ελλάδος\source files\1.Λισσαμφίβια\B. bufo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0" y="4407188"/>
            <a:ext cx="4379263" cy="2406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F:\1.Πανεπιστήμιο\Διδασκαλία\1.Προπτυχιακά\2.Πανίδα της Ελλάδος\source files\1.Λισσαμφίβια\P. pseudepidalea distribu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441" y="4459022"/>
            <a:ext cx="4628063" cy="23025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Ορθογώνιο 14"/>
          <p:cNvSpPr/>
          <p:nvPr/>
        </p:nvSpPr>
        <p:spPr>
          <a:xfrm>
            <a:off x="96616" y="3078545"/>
            <a:ext cx="4259360" cy="1355499"/>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b="1">
                <a:solidFill>
                  <a:schemeClr val="accent2"/>
                </a:solidFill>
              </a:rPr>
              <a:t>Λόγω ανθρώπινων δραστηριοτήτων καταγράφεται μείωση των πληθυσμών κοντά στις ανθρώπινες εγκαταστάσεις</a:t>
            </a:r>
            <a:endParaRPr lang="en-US" b="1">
              <a:solidFill>
                <a:srgbClr val="00B050"/>
              </a:solidFill>
            </a:endParaRPr>
          </a:p>
        </p:txBody>
      </p:sp>
      <p:pic>
        <p:nvPicPr>
          <p:cNvPr id="4" name="Picture 3" descr="A map of europe with red squares&#10;&#10;Description automatically generated">
            <a:extLst>
              <a:ext uri="{FF2B5EF4-FFF2-40B4-BE49-F238E27FC236}">
                <a16:creationId xmlns:a16="http://schemas.microsoft.com/office/drawing/2014/main" id="{22A9B50E-242F-27D9-1E2C-3A0C23D377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626" y="3402925"/>
            <a:ext cx="3981450" cy="3155950"/>
          </a:xfrm>
          <a:prstGeom prst="rect">
            <a:avLst/>
          </a:prstGeom>
        </p:spPr>
      </p:pic>
      <p:pic>
        <p:nvPicPr>
          <p:cNvPr id="6" name="Picture 5" descr="A map of the world with red squares&#10;&#10;Description automatically generated">
            <a:extLst>
              <a:ext uri="{FF2B5EF4-FFF2-40B4-BE49-F238E27FC236}">
                <a16:creationId xmlns:a16="http://schemas.microsoft.com/office/drawing/2014/main" id="{58973601-8E38-63F6-5764-2EDA00794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6" y="3429000"/>
            <a:ext cx="3981450" cy="3168650"/>
          </a:xfrm>
          <a:prstGeom prst="rect">
            <a:avLst/>
          </a:prstGeom>
        </p:spPr>
      </p:pic>
    </p:spTree>
    <p:extLst>
      <p:ext uri="{BB962C8B-B14F-4D97-AF65-F5344CB8AC3E}">
        <p14:creationId xmlns:p14="http://schemas.microsoft.com/office/powerpoint/2010/main" val="248474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074"/>
                                        </p:tgtEl>
                                      </p:cBhvr>
                                    </p:animEffect>
                                    <p:set>
                                      <p:cBhvr>
                                        <p:cTn id="15" dur="1" fill="hold">
                                          <p:stCondLst>
                                            <p:cond delay="499"/>
                                          </p:stCondLst>
                                        </p:cTn>
                                        <p:tgtEl>
                                          <p:spTgt spid="307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xit" presetSubtype="0" fill="hold"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500"/>
                                        <p:tgtEl>
                                          <p:spTgt spid="307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076"/>
                                        </p:tgtEl>
                                      </p:cBhvr>
                                    </p:animEffect>
                                    <p:set>
                                      <p:cBhvr>
                                        <p:cTn id="39" dur="1" fill="hold">
                                          <p:stCondLst>
                                            <p:cond delay="499"/>
                                          </p:stCondLst>
                                        </p:cTn>
                                        <p:tgtEl>
                                          <p:spTgt spid="3076"/>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4572000" y="1269915"/>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Ευρεία ποικιλία βιοτόπων από το επίπεδο της θάλασσας μέχρι τα 2.500 </a:t>
            </a:r>
            <a:r>
              <a:rPr lang="en-US">
                <a:solidFill>
                  <a:schemeClr val="accent2"/>
                </a:solidFill>
              </a:rPr>
              <a:t>m </a:t>
            </a:r>
            <a:r>
              <a:rPr lang="en-US" err="1">
                <a:solidFill>
                  <a:schemeClr val="accent2"/>
                </a:solidFill>
              </a:rPr>
              <a:t>a.s.l</a:t>
            </a:r>
            <a:r>
              <a:rPr lang="en-US">
                <a:solidFill>
                  <a:schemeClr val="accent2"/>
                </a:solidFill>
              </a:rPr>
              <a:t>.</a:t>
            </a:r>
            <a:r>
              <a:rPr lang="el-GR">
                <a:solidFill>
                  <a:schemeClr val="accent2"/>
                </a:solidFill>
              </a:rPr>
              <a:t> Από βαλτώδεις περιοχές έως ορεινά ξέφωτα και θαμνώδεις εκτάσεις μέχρι παρυφές δασών.</a:t>
            </a:r>
            <a:endParaRPr lang="el-GR" b="1">
              <a:solidFill>
                <a:schemeClr val="accent2"/>
              </a:solidFill>
            </a:endParaRPr>
          </a:p>
        </p:txBody>
      </p:sp>
      <p:sp>
        <p:nvSpPr>
          <p:cNvPr id="14" name="Text Box 6"/>
          <p:cNvSpPr txBox="1">
            <a:spLocks noChangeArrowheads="1"/>
          </p:cNvSpPr>
          <p:nvPr/>
        </p:nvSpPr>
        <p:spPr bwMode="auto">
          <a:xfrm>
            <a:off x="179512" y="1268760"/>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Βιότοποι με πλούσια βλάστηση, όπως δάση, θαμνώδεις περιοχές ή λιβάδια. Πολλές φορές κοντά στον άνθρωπο (καλλιέργειες, χωριά, πόλεις)</a:t>
            </a:r>
            <a:endParaRPr lang="el-GR" b="1">
              <a:solidFill>
                <a:schemeClr val="accent2"/>
              </a:solidFill>
            </a:endParaRPr>
          </a:p>
        </p:txBody>
      </p:sp>
      <p:sp>
        <p:nvSpPr>
          <p:cNvPr id="15" name="Text Box 6"/>
          <p:cNvSpPr txBox="1">
            <a:spLocks noChangeArrowheads="1"/>
          </p:cNvSpPr>
          <p:nvPr/>
        </p:nvSpPr>
        <p:spPr bwMode="auto">
          <a:xfrm>
            <a:off x="179512" y="2699042"/>
            <a:ext cx="439248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Νυχτόβιο είδος. Πέφτει σε χειμερία νάρκη, μόνος ή σε ομάδες από το τέλος φθινοπώρου έως την αρχή της άνοιξης. Στα νότια  διαρκεί λιγότερο (1 μήνας). Η χειμερία νάρκη λαμβάνει χώρα στη ξηρά.</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Κατά την αναπαραγωγική περίοδο καταφεύγει σε κάθε είδος υδατοσυλλογής, έως και τεχνητές λιμνούλες ή σιντριβάνια!</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Αν νιώσει ότι απειλείται, σηκώνεται στα πόδια του, τα οποία τεντώνει και σπρώχνει το κεφάλι του προς την κατεύθυνση εκείνου που τον απειλεί.</a:t>
            </a:r>
          </a:p>
        </p:txBody>
      </p:sp>
      <p:sp>
        <p:nvSpPr>
          <p:cNvPr id="16" name="Text Box 6"/>
          <p:cNvSpPr txBox="1">
            <a:spLocks noChangeArrowheads="1"/>
          </p:cNvSpPr>
          <p:nvPr/>
        </p:nvSpPr>
        <p:spPr bwMode="auto">
          <a:xfrm>
            <a:off x="4572000" y="3192065"/>
            <a:ext cx="43924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Δραστήριος από το σούρουπο μέχρι την αυγή. Την ημέρα κρύβεται σε προστατευμένες θέσεις.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Πέφτει σε χειμερία νάρκη, η διάρκεια της οποίας εξαρτάται από το γεωγραφικό πλάτος.</a:t>
            </a:r>
          </a:p>
          <a:p>
            <a:pPr algn="just" fontAlgn="base">
              <a:spcBef>
                <a:spcPct val="0"/>
              </a:spcBef>
              <a:spcAft>
                <a:spcPct val="0"/>
              </a:spcAft>
              <a:buFont typeface="Arial" pitchFamily="34" charset="0"/>
              <a:buChar char="•"/>
              <a:tabLst>
                <a:tab pos="174625" algn="l"/>
                <a:tab pos="1436688" algn="l"/>
              </a:tabLst>
            </a:pPr>
            <a:r>
              <a:rPr lang="en-US">
                <a:solidFill>
                  <a:schemeClr val="accent2"/>
                </a:solidFill>
              </a:rPr>
              <a:t> </a:t>
            </a:r>
            <a:r>
              <a:rPr lang="el-GR">
                <a:solidFill>
                  <a:schemeClr val="accent2"/>
                </a:solidFill>
              </a:rPr>
              <a:t>Ιδιαίτερα ανθεκτικός σε συνθήκες ξηρασίας.</a:t>
            </a:r>
          </a:p>
          <a:p>
            <a:pPr algn="just" fontAlgn="base">
              <a:spcBef>
                <a:spcPct val="0"/>
              </a:spcBef>
              <a:spcAft>
                <a:spcPct val="0"/>
              </a:spcAft>
              <a:buFont typeface="Arial" pitchFamily="34" charset="0"/>
              <a:buChar char="•"/>
              <a:tabLst>
                <a:tab pos="174625" algn="l"/>
                <a:tab pos="1436688" algn="l"/>
              </a:tabLst>
            </a:pPr>
            <a:r>
              <a:rPr lang="en-US">
                <a:solidFill>
                  <a:schemeClr val="accent2"/>
                </a:solidFill>
              </a:rPr>
              <a:t> </a:t>
            </a:r>
            <a:r>
              <a:rPr lang="el-GR">
                <a:solidFill>
                  <a:schemeClr val="accent2"/>
                </a:solidFill>
              </a:rPr>
              <a:t>Κατά την αναπαραγωγική περίοδο είναι δραστήριος και την ημέρα. </a:t>
            </a:r>
          </a:p>
          <a:p>
            <a:pPr algn="just" fontAlgn="base">
              <a:spcBef>
                <a:spcPct val="0"/>
              </a:spcBef>
              <a:spcAft>
                <a:spcPct val="0"/>
              </a:spcAft>
              <a:buFont typeface="Arial" pitchFamily="34" charset="0"/>
              <a:buChar char="•"/>
              <a:tabLst>
                <a:tab pos="174625" algn="l"/>
                <a:tab pos="1436688" algn="l"/>
              </a:tabLst>
            </a:pPr>
            <a:r>
              <a:rPr lang="en-US">
                <a:solidFill>
                  <a:schemeClr val="accent2"/>
                </a:solidFill>
              </a:rPr>
              <a:t> E</a:t>
            </a:r>
            <a:r>
              <a:rPr lang="el-GR" err="1">
                <a:solidFill>
                  <a:schemeClr val="accent2"/>
                </a:solidFill>
              </a:rPr>
              <a:t>ναποθέτει</a:t>
            </a:r>
            <a:r>
              <a:rPr lang="el-GR">
                <a:solidFill>
                  <a:schemeClr val="accent2"/>
                </a:solidFill>
              </a:rPr>
              <a:t> αυγά σε κάθε είδος υδατοσυλλογής, έως και υφάλμυρα νερά!</a:t>
            </a:r>
          </a:p>
          <a:p>
            <a:pPr algn="just" fontAlgn="base">
              <a:spcBef>
                <a:spcPct val="0"/>
              </a:spcBef>
              <a:spcAft>
                <a:spcPct val="0"/>
              </a:spcAft>
              <a:buFont typeface="Arial" pitchFamily="34" charset="0"/>
              <a:buChar char="•"/>
              <a:tabLst>
                <a:tab pos="174625" algn="l"/>
                <a:tab pos="1436688" algn="l"/>
              </a:tabLst>
            </a:pPr>
            <a:r>
              <a:rPr lang="en-US">
                <a:solidFill>
                  <a:schemeClr val="accent2"/>
                </a:solidFill>
              </a:rPr>
              <a:t> </a:t>
            </a:r>
            <a:r>
              <a:rPr lang="el-GR">
                <a:solidFill>
                  <a:schemeClr val="accent2"/>
                </a:solidFill>
              </a:rPr>
              <a:t>Θηρεύεται από πολλά σπονδυλωτά.</a:t>
            </a:r>
          </a:p>
        </p:txBody>
      </p:sp>
      <p:sp>
        <p:nvSpPr>
          <p:cNvPr id="10" name="Ορθογώνιο 9"/>
          <p:cNvSpPr/>
          <p:nvPr/>
        </p:nvSpPr>
        <p:spPr>
          <a:xfrm>
            <a:off x="97362" y="908720"/>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Bufo</a:t>
            </a:r>
            <a:r>
              <a:rPr lang="en-US" b="1" i="1">
                <a:solidFill>
                  <a:srgbClr val="C00000"/>
                </a:solidFill>
              </a:rPr>
              <a:t> </a:t>
            </a:r>
            <a:r>
              <a:rPr lang="en-US" b="1" i="1" err="1">
                <a:solidFill>
                  <a:srgbClr val="C00000"/>
                </a:solidFill>
              </a:rPr>
              <a:t>bufo</a:t>
            </a:r>
            <a:endParaRPr lang="en-US" b="1">
              <a:solidFill>
                <a:srgbClr val="C00000"/>
              </a:solidFill>
            </a:endParaRPr>
          </a:p>
        </p:txBody>
      </p:sp>
      <p:sp>
        <p:nvSpPr>
          <p:cNvPr id="11" name="Ορθογώνιο 10"/>
          <p:cNvSpPr/>
          <p:nvPr/>
        </p:nvSpPr>
        <p:spPr>
          <a:xfrm>
            <a:off x="4356722" y="909875"/>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Bufotes</a:t>
            </a:r>
            <a:r>
              <a:rPr lang="en-US" b="1" i="1">
                <a:solidFill>
                  <a:srgbClr val="C00000"/>
                </a:solidFill>
              </a:rPr>
              <a:t> </a:t>
            </a:r>
            <a:r>
              <a:rPr lang="en-US" b="1" i="1" err="1">
                <a:solidFill>
                  <a:srgbClr val="C00000"/>
                </a:solidFill>
              </a:rPr>
              <a:t>viridis</a:t>
            </a:r>
            <a:endParaRPr lang="en-US" b="1">
              <a:solidFill>
                <a:srgbClr val="C00000"/>
              </a:solidFill>
            </a:endParaRPr>
          </a:p>
        </p:txBody>
      </p:sp>
      <p:sp>
        <p:nvSpPr>
          <p:cNvPr id="9" name="Text Box 2"/>
          <p:cNvSpPr txBox="1">
            <a:spLocks noChangeArrowheads="1"/>
          </p:cNvSpPr>
          <p:nvPr/>
        </p:nvSpPr>
        <p:spPr bwMode="auto">
          <a:xfrm>
            <a:off x="775442"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Bufonidae</a:t>
            </a:r>
            <a:endParaRPr lang="el-GR"/>
          </a:p>
        </p:txBody>
      </p:sp>
      <p:pic>
        <p:nvPicPr>
          <p:cNvPr id="12" name="Picture 2" descr="http://cdn1.arkive.org/media/4B/4B07C76C-5E46-4A2C-8E88-6F0A7B4206EE/Presentation.Large/Inflated-common-t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150" y="2644994"/>
            <a:ext cx="4371183" cy="293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41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xit" presetSubtype="0" fill="hold"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p:cNvSpPr txBox="1">
            <a:spLocks noChangeArrowheads="1"/>
          </p:cNvSpPr>
          <p:nvPr/>
        </p:nvSpPr>
        <p:spPr bwMode="auto">
          <a:xfrm>
            <a:off x="107504" y="1700808"/>
            <a:ext cx="439248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rgbClr val="C00000"/>
                </a:solidFill>
              </a:rPr>
              <a:t> Διατροφή</a:t>
            </a:r>
            <a:r>
              <a:rPr lang="el-GR" sz="1700" b="1">
                <a:solidFill>
                  <a:schemeClr val="accent2"/>
                </a:solidFill>
              </a:rPr>
              <a:t>: </a:t>
            </a:r>
            <a:r>
              <a:rPr lang="el-GR" sz="1700">
                <a:solidFill>
                  <a:schemeClr val="accent2"/>
                </a:solidFill>
              </a:rPr>
              <a:t>Αναζητά την τροφή του αποκλειστικά στη ξηρά. Τρέφεται με έρποντα ασπόνδυλα και προτιμά ιδιαιτέρως τα μυρμήγκια!</a:t>
            </a:r>
            <a:endParaRPr lang="el-GR" sz="1700" b="1">
              <a:solidFill>
                <a:schemeClr val="accent2"/>
              </a:solidFill>
            </a:endParaRPr>
          </a:p>
        </p:txBody>
      </p:sp>
      <p:sp>
        <p:nvSpPr>
          <p:cNvPr id="16" name="Text Box 6"/>
          <p:cNvSpPr txBox="1">
            <a:spLocks noChangeArrowheads="1"/>
          </p:cNvSpPr>
          <p:nvPr/>
        </p:nvSpPr>
        <p:spPr bwMode="auto">
          <a:xfrm>
            <a:off x="107504" y="2812280"/>
            <a:ext cx="4439681"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C00000"/>
                </a:solidFill>
              </a:rPr>
              <a:t> Αναπαραγωγή</a:t>
            </a:r>
            <a:endParaRPr lang="el-GR" sz="1700" b="1">
              <a:solidFill>
                <a:srgbClr val="333399"/>
              </a:solidFill>
            </a:endParaRPr>
          </a:p>
          <a:p>
            <a:pPr algn="just" fontAlgn="base">
              <a:spcBef>
                <a:spcPct val="0"/>
              </a:spcBef>
              <a:spcAft>
                <a:spcPct val="0"/>
              </a:spcAft>
              <a:tabLst>
                <a:tab pos="900113" algn="l"/>
              </a:tabLst>
            </a:pPr>
            <a:r>
              <a:rPr lang="el-GR" sz="1700">
                <a:solidFill>
                  <a:srgbClr val="00B050"/>
                </a:solidFill>
              </a:rPr>
              <a:t>Αναπαραγωγική ωριμότητα</a:t>
            </a:r>
            <a:r>
              <a:rPr lang="el-GR" sz="1700">
                <a:solidFill>
                  <a:schemeClr val="accent2"/>
                </a:solidFill>
              </a:rPr>
              <a:t>: 3-7 έτη</a:t>
            </a:r>
          </a:p>
          <a:p>
            <a:pPr algn="just" fontAlgn="base">
              <a:spcBef>
                <a:spcPct val="0"/>
              </a:spcBef>
              <a:spcAft>
                <a:spcPct val="0"/>
              </a:spcAft>
              <a:tabLst>
                <a:tab pos="900113" algn="l"/>
              </a:tabLst>
            </a:pPr>
            <a:r>
              <a:rPr lang="el-GR" sz="1700">
                <a:solidFill>
                  <a:srgbClr val="00B050"/>
                </a:solidFill>
              </a:rPr>
              <a:t>Αναπαραγωγική</a:t>
            </a:r>
            <a:r>
              <a:rPr lang="el-GR" sz="1700">
                <a:solidFill>
                  <a:srgbClr val="333399"/>
                </a:solidFill>
              </a:rPr>
              <a:t> </a:t>
            </a:r>
            <a:r>
              <a:rPr lang="el-GR" sz="1700">
                <a:solidFill>
                  <a:srgbClr val="00B050"/>
                </a:solidFill>
              </a:rPr>
              <a:t>περίοδος</a:t>
            </a:r>
            <a:r>
              <a:rPr lang="el-GR" sz="1700">
                <a:solidFill>
                  <a:srgbClr val="333399"/>
                </a:solidFill>
              </a:rPr>
              <a:t>: Μάρτιος – Ιούνιος. Κατά την περίοδο αυτή σχηματίζουν εντυπωσιακές συναθροίσεις, ακόμη και σε μικρές υδατοσυλλογές.</a:t>
            </a:r>
          </a:p>
          <a:p>
            <a:pPr algn="just" fontAlgn="base">
              <a:spcBef>
                <a:spcPct val="0"/>
              </a:spcBef>
              <a:spcAft>
                <a:spcPct val="0"/>
              </a:spcAft>
              <a:tabLst>
                <a:tab pos="900113" algn="l"/>
              </a:tabLst>
            </a:pPr>
            <a:r>
              <a:rPr lang="el-GR" sz="1700">
                <a:solidFill>
                  <a:srgbClr val="00B050"/>
                </a:solidFill>
              </a:rPr>
              <a:t>Γέννα</a:t>
            </a:r>
            <a:r>
              <a:rPr lang="el-GR" sz="1700">
                <a:solidFill>
                  <a:srgbClr val="333399"/>
                </a:solidFill>
              </a:rPr>
              <a:t>: 4.000-10.000 αυγά που εναποθέτονται ζελατινώδη νήματα.</a:t>
            </a:r>
          </a:p>
          <a:p>
            <a:pPr algn="just" fontAlgn="base">
              <a:spcBef>
                <a:spcPct val="0"/>
              </a:spcBef>
              <a:spcAft>
                <a:spcPct val="0"/>
              </a:spcAft>
              <a:tabLst>
                <a:tab pos="900113" algn="l"/>
              </a:tabLst>
            </a:pPr>
            <a:r>
              <a:rPr lang="el-GR" sz="1700">
                <a:solidFill>
                  <a:srgbClr val="00B050"/>
                </a:solidFill>
              </a:rPr>
              <a:t>Μεταμόρφωση</a:t>
            </a:r>
            <a:r>
              <a:rPr lang="el-GR" sz="1700">
                <a:solidFill>
                  <a:srgbClr val="333399"/>
                </a:solidFill>
              </a:rPr>
              <a:t>:  έως 2,5 μήνες. </a:t>
            </a:r>
            <a:r>
              <a:rPr lang="el-GR" sz="1700">
                <a:solidFill>
                  <a:schemeClr val="accent2"/>
                </a:solidFill>
              </a:rPr>
              <a:t>Τα νεαρά μεταμορφωμένα άτομα είναι πολύ μικρά, ανεξαρτήτως του τελικού ενήλικου μεγέθους.</a:t>
            </a:r>
          </a:p>
          <a:p>
            <a:pPr fontAlgn="base">
              <a:spcBef>
                <a:spcPct val="0"/>
              </a:spcBef>
              <a:spcAft>
                <a:spcPct val="0"/>
              </a:spcAft>
              <a:tabLst>
                <a:tab pos="900113" algn="l"/>
              </a:tabLst>
            </a:pPr>
            <a:r>
              <a:rPr lang="el-GR" sz="1700">
                <a:solidFill>
                  <a:srgbClr val="00B050"/>
                </a:solidFill>
              </a:rPr>
              <a:t>Όριο ζωής</a:t>
            </a:r>
            <a:r>
              <a:rPr lang="el-GR" sz="1700">
                <a:solidFill>
                  <a:srgbClr val="333399"/>
                </a:solidFill>
              </a:rPr>
              <a:t>: 10 έτη έως και τριπλάσιο σε αιχμαλωσία!</a:t>
            </a:r>
          </a:p>
        </p:txBody>
      </p:sp>
      <p:sp>
        <p:nvSpPr>
          <p:cNvPr id="17" name="Text Box 6"/>
          <p:cNvSpPr txBox="1">
            <a:spLocks noChangeArrowheads="1"/>
          </p:cNvSpPr>
          <p:nvPr/>
        </p:nvSpPr>
        <p:spPr bwMode="auto">
          <a:xfrm>
            <a:off x="4644008" y="2450500"/>
            <a:ext cx="4305615"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C00000"/>
                </a:solidFill>
              </a:rPr>
              <a:t> Αναπαραγωγή</a:t>
            </a:r>
            <a:endParaRPr lang="el-GR" sz="1700" b="1">
              <a:solidFill>
                <a:srgbClr val="333399"/>
              </a:solidFill>
            </a:endParaRPr>
          </a:p>
          <a:p>
            <a:pPr algn="just" fontAlgn="base">
              <a:spcBef>
                <a:spcPct val="0"/>
              </a:spcBef>
              <a:spcAft>
                <a:spcPct val="0"/>
              </a:spcAft>
              <a:tabLst>
                <a:tab pos="900113" algn="l"/>
              </a:tabLst>
            </a:pPr>
            <a:r>
              <a:rPr lang="el-GR" sz="1700">
                <a:solidFill>
                  <a:srgbClr val="00B050"/>
                </a:solidFill>
              </a:rPr>
              <a:t>Αναπαραγωγική ωριμότητα</a:t>
            </a:r>
            <a:r>
              <a:rPr lang="el-GR" sz="1700">
                <a:solidFill>
                  <a:schemeClr val="accent2"/>
                </a:solidFill>
              </a:rPr>
              <a:t>: 3 έτη.</a:t>
            </a:r>
          </a:p>
          <a:p>
            <a:pPr algn="just" fontAlgn="base">
              <a:spcBef>
                <a:spcPct val="0"/>
              </a:spcBef>
              <a:spcAft>
                <a:spcPct val="0"/>
              </a:spcAft>
              <a:tabLst>
                <a:tab pos="900113" algn="l"/>
              </a:tabLst>
            </a:pPr>
            <a:r>
              <a:rPr lang="el-GR" sz="1700">
                <a:solidFill>
                  <a:srgbClr val="00B050"/>
                </a:solidFill>
              </a:rPr>
              <a:t>Αναπαραγωγική</a:t>
            </a:r>
            <a:r>
              <a:rPr lang="el-GR" sz="1700">
                <a:solidFill>
                  <a:srgbClr val="333399"/>
                </a:solidFill>
              </a:rPr>
              <a:t> </a:t>
            </a:r>
            <a:r>
              <a:rPr lang="el-GR" sz="1700">
                <a:solidFill>
                  <a:srgbClr val="00B050"/>
                </a:solidFill>
              </a:rPr>
              <a:t>περίοδος</a:t>
            </a:r>
            <a:r>
              <a:rPr lang="el-GR" sz="1700">
                <a:solidFill>
                  <a:srgbClr val="333399"/>
                </a:solidFill>
              </a:rPr>
              <a:t>: Φεβρουάριος- Ιούλιος με αρκετή ποικιλία.</a:t>
            </a:r>
          </a:p>
          <a:p>
            <a:pPr algn="just" fontAlgn="base">
              <a:spcBef>
                <a:spcPct val="0"/>
              </a:spcBef>
              <a:spcAft>
                <a:spcPct val="0"/>
              </a:spcAft>
              <a:tabLst>
                <a:tab pos="900113" algn="l"/>
              </a:tabLst>
            </a:pPr>
            <a:r>
              <a:rPr lang="el-GR" sz="1700">
                <a:solidFill>
                  <a:srgbClr val="00B050"/>
                </a:solidFill>
              </a:rPr>
              <a:t>Γέννα</a:t>
            </a:r>
            <a:r>
              <a:rPr lang="el-GR" sz="1700">
                <a:solidFill>
                  <a:srgbClr val="333399"/>
                </a:solidFill>
              </a:rPr>
              <a:t>: 2.000-30.000 αυγά, τοποθετημένα σε μακριές, ζελατινώδη νήματα.</a:t>
            </a:r>
          </a:p>
          <a:p>
            <a:pPr algn="just" fontAlgn="base">
              <a:spcBef>
                <a:spcPct val="0"/>
              </a:spcBef>
              <a:spcAft>
                <a:spcPct val="0"/>
              </a:spcAft>
              <a:tabLst>
                <a:tab pos="900113" algn="l"/>
              </a:tabLst>
            </a:pPr>
            <a:r>
              <a:rPr lang="el-GR" sz="1700">
                <a:solidFill>
                  <a:srgbClr val="00B050"/>
                </a:solidFill>
              </a:rPr>
              <a:t>Μεταμόρφωση</a:t>
            </a:r>
            <a:r>
              <a:rPr lang="el-GR" sz="1700">
                <a:solidFill>
                  <a:srgbClr val="333399"/>
                </a:solidFill>
              </a:rPr>
              <a:t>: Άνοιξη έως καλοκαίρι. </a:t>
            </a:r>
            <a:r>
              <a:rPr lang="en-US" sz="1700">
                <a:solidFill>
                  <a:srgbClr val="800000"/>
                </a:solidFill>
              </a:rPr>
              <a:t> </a:t>
            </a:r>
            <a:r>
              <a:rPr lang="el-GR" sz="1700">
                <a:solidFill>
                  <a:schemeClr val="accent2"/>
                </a:solidFill>
              </a:rPr>
              <a:t>Τα νεαρά μεταμορφωμένα άτομα είναι πολύ μικρά, ανεξαρτήτως του τελικού ενήλικου μεγέθους.</a:t>
            </a:r>
          </a:p>
          <a:p>
            <a:pPr algn="just" fontAlgn="base">
              <a:spcBef>
                <a:spcPct val="0"/>
              </a:spcBef>
              <a:spcAft>
                <a:spcPct val="0"/>
              </a:spcAft>
              <a:tabLst>
                <a:tab pos="900113" algn="l"/>
              </a:tabLst>
            </a:pPr>
            <a:r>
              <a:rPr lang="el-GR" sz="1700">
                <a:solidFill>
                  <a:schemeClr val="accent2"/>
                </a:solidFill>
              </a:rPr>
              <a:t>Μετά την μεταμόρφωση είναι συχνή εικόνα η υδατοσυλλογές να καλύπτονται από χιλιάδες νεαρά άτομα που σύντομα αναχωρούν για την ξηρά.</a:t>
            </a:r>
          </a:p>
          <a:p>
            <a:pPr algn="just" fontAlgn="base">
              <a:spcBef>
                <a:spcPct val="0"/>
              </a:spcBef>
              <a:spcAft>
                <a:spcPct val="0"/>
              </a:spcAft>
              <a:tabLst>
                <a:tab pos="900113" algn="l"/>
              </a:tabLst>
            </a:pPr>
            <a:r>
              <a:rPr lang="el-GR" sz="1700">
                <a:solidFill>
                  <a:srgbClr val="00B050"/>
                </a:solidFill>
              </a:rPr>
              <a:t>Όριο ζωής</a:t>
            </a:r>
            <a:r>
              <a:rPr lang="el-GR" sz="1700">
                <a:solidFill>
                  <a:srgbClr val="333399"/>
                </a:solidFill>
              </a:rPr>
              <a:t>: 7-10 έτη.</a:t>
            </a:r>
            <a:endParaRPr lang="el-GR" sz="1700">
              <a:solidFill>
                <a:schemeClr val="accent2"/>
              </a:solidFill>
            </a:endParaRPr>
          </a:p>
        </p:txBody>
      </p:sp>
      <p:sp>
        <p:nvSpPr>
          <p:cNvPr id="18" name="Text Box 6"/>
          <p:cNvSpPr txBox="1">
            <a:spLocks noChangeArrowheads="1"/>
          </p:cNvSpPr>
          <p:nvPr/>
        </p:nvSpPr>
        <p:spPr bwMode="auto">
          <a:xfrm>
            <a:off x="4572000" y="1340768"/>
            <a:ext cx="439248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rgbClr val="C00000"/>
                </a:solidFill>
              </a:rPr>
              <a:t> Διατροφή</a:t>
            </a:r>
            <a:r>
              <a:rPr lang="el-GR" sz="1700" b="1">
                <a:solidFill>
                  <a:schemeClr val="accent2"/>
                </a:solidFill>
              </a:rPr>
              <a:t>: </a:t>
            </a:r>
            <a:r>
              <a:rPr lang="el-GR" sz="1700">
                <a:solidFill>
                  <a:schemeClr val="accent2"/>
                </a:solidFill>
              </a:rPr>
              <a:t>Γυρίνοι κυρίως φυτοφάγοι (φύκη), ενήλικα πρωτίστως με έρποντα ασπόνδυλα με ιδιαίτερη προτίμηση στα μυρμήγκια!</a:t>
            </a:r>
            <a:endParaRPr lang="el-GR" sz="1700" b="1">
              <a:solidFill>
                <a:schemeClr val="accent2"/>
              </a:solidFill>
            </a:endParaRPr>
          </a:p>
        </p:txBody>
      </p:sp>
      <p:sp>
        <p:nvSpPr>
          <p:cNvPr id="9" name="Ορθογώνιο 8"/>
          <p:cNvSpPr/>
          <p:nvPr/>
        </p:nvSpPr>
        <p:spPr>
          <a:xfrm>
            <a:off x="97362" y="980728"/>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Bufo</a:t>
            </a:r>
            <a:r>
              <a:rPr lang="en-US" b="1" i="1">
                <a:solidFill>
                  <a:srgbClr val="C00000"/>
                </a:solidFill>
              </a:rPr>
              <a:t> </a:t>
            </a:r>
            <a:r>
              <a:rPr lang="en-US" b="1" i="1" err="1">
                <a:solidFill>
                  <a:srgbClr val="C00000"/>
                </a:solidFill>
              </a:rPr>
              <a:t>bufo</a:t>
            </a:r>
            <a:endParaRPr lang="en-US" b="1">
              <a:solidFill>
                <a:srgbClr val="C00000"/>
              </a:solidFill>
            </a:endParaRPr>
          </a:p>
        </p:txBody>
      </p:sp>
      <p:sp>
        <p:nvSpPr>
          <p:cNvPr id="10" name="Ορθογώνιο 9"/>
          <p:cNvSpPr/>
          <p:nvPr/>
        </p:nvSpPr>
        <p:spPr>
          <a:xfrm>
            <a:off x="4356722" y="980728"/>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Bufotes</a:t>
            </a:r>
            <a:r>
              <a:rPr lang="en-US" b="1" i="1">
                <a:solidFill>
                  <a:srgbClr val="C00000"/>
                </a:solidFill>
              </a:rPr>
              <a:t> </a:t>
            </a:r>
            <a:r>
              <a:rPr lang="en-US" b="1" i="1" err="1">
                <a:solidFill>
                  <a:srgbClr val="C00000"/>
                </a:solidFill>
              </a:rPr>
              <a:t>viridis</a:t>
            </a:r>
            <a:endParaRPr lang="en-US" b="1">
              <a:solidFill>
                <a:srgbClr val="C00000"/>
              </a:solidFill>
            </a:endParaRPr>
          </a:p>
        </p:txBody>
      </p:sp>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Bufonidae</a:t>
            </a:r>
            <a:endParaRPr lang="el-GR"/>
          </a:p>
        </p:txBody>
      </p:sp>
    </p:spTree>
    <p:extLst>
      <p:ext uri="{BB962C8B-B14F-4D97-AF65-F5344CB8AC3E}">
        <p14:creationId xmlns:p14="http://schemas.microsoft.com/office/powerpoint/2010/main" val="23368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latin typeface="Arial"/>
                <a:cs typeface="Arial"/>
              </a:rPr>
              <a:t>Τάξη Άνουρα</a:t>
            </a:r>
            <a:endParaRPr lang="el-GR"/>
          </a:p>
        </p:txBody>
      </p:sp>
      <p:sp>
        <p:nvSpPr>
          <p:cNvPr id="6" name="Text Box 6"/>
          <p:cNvSpPr txBox="1">
            <a:spLocks noChangeArrowheads="1"/>
          </p:cNvSpPr>
          <p:nvPr/>
        </p:nvSpPr>
        <p:spPr bwMode="auto">
          <a:xfrm>
            <a:off x="72008" y="1196752"/>
            <a:ext cx="3923928" cy="86177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Οικ. </a:t>
            </a:r>
            <a:r>
              <a:rPr lang="en-US" sz="2500" b="1" err="1">
                <a:solidFill>
                  <a:srgbClr val="C00000"/>
                </a:solidFill>
              </a:rPr>
              <a:t>Ranidae</a:t>
            </a:r>
            <a:endParaRPr lang="el-GR" sz="2500" b="1">
              <a:solidFill>
                <a:srgbClr val="C00000"/>
              </a:solidFill>
            </a:endParaRPr>
          </a:p>
          <a:p>
            <a:pPr algn="ctr" fontAlgn="base">
              <a:spcBef>
                <a:spcPct val="0"/>
              </a:spcBef>
              <a:spcAft>
                <a:spcPct val="0"/>
              </a:spcAft>
            </a:pPr>
            <a:r>
              <a:rPr lang="en-US" sz="2500" b="1">
                <a:solidFill>
                  <a:srgbClr val="C00000"/>
                </a:solidFill>
              </a:rPr>
              <a:t>(</a:t>
            </a:r>
            <a:r>
              <a:rPr lang="el-GR" sz="2500" b="1">
                <a:solidFill>
                  <a:srgbClr val="C00000"/>
                </a:solidFill>
              </a:rPr>
              <a:t>Κοινοί βάτραχοι)</a:t>
            </a:r>
          </a:p>
        </p:txBody>
      </p:sp>
      <p:sp>
        <p:nvSpPr>
          <p:cNvPr id="7" name="Text Box 4"/>
          <p:cNvSpPr txBox="1">
            <a:spLocks noChangeArrowheads="1"/>
          </p:cNvSpPr>
          <p:nvPr/>
        </p:nvSpPr>
        <p:spPr bwMode="auto">
          <a:xfrm>
            <a:off x="141204" y="2132856"/>
            <a:ext cx="3716534"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chemeClr val="accent2"/>
                </a:solidFill>
              </a:rPr>
              <a:t> Μέγεθος 1-32 εκατοστά!</a:t>
            </a:r>
            <a:endParaRPr lang="en-GB" sz="1700" b="1">
              <a:solidFill>
                <a:schemeClr val="accent2"/>
              </a:solidFill>
            </a:endParaRPr>
          </a:p>
        </p:txBody>
      </p:sp>
      <p:sp>
        <p:nvSpPr>
          <p:cNvPr id="8" name="Text Box 4"/>
          <p:cNvSpPr txBox="1">
            <a:spLocks noChangeArrowheads="1"/>
          </p:cNvSpPr>
          <p:nvPr/>
        </p:nvSpPr>
        <p:spPr bwMode="auto">
          <a:xfrm>
            <a:off x="141204" y="2542473"/>
            <a:ext cx="371653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chemeClr val="accent2"/>
                </a:solidFill>
              </a:rPr>
              <a:t> </a:t>
            </a:r>
            <a:r>
              <a:rPr lang="el-GR" sz="1700" b="1">
                <a:solidFill>
                  <a:srgbClr val="FF0000"/>
                </a:solidFill>
              </a:rPr>
              <a:t>51</a:t>
            </a:r>
            <a:r>
              <a:rPr lang="el-GR" sz="1700" b="1">
                <a:solidFill>
                  <a:srgbClr val="800000"/>
                </a:solidFill>
              </a:rPr>
              <a:t> </a:t>
            </a:r>
            <a:r>
              <a:rPr lang="el-GR" sz="1700" b="1">
                <a:solidFill>
                  <a:schemeClr val="accent2"/>
                </a:solidFill>
              </a:rPr>
              <a:t>γένη – </a:t>
            </a:r>
            <a:r>
              <a:rPr lang="el-GR" sz="1700" b="1">
                <a:solidFill>
                  <a:srgbClr val="FF0000"/>
                </a:solidFill>
              </a:rPr>
              <a:t>686 </a:t>
            </a:r>
            <a:r>
              <a:rPr lang="el-GR" sz="1700" b="1">
                <a:solidFill>
                  <a:schemeClr val="accent2"/>
                </a:solidFill>
              </a:rPr>
              <a:t>είδη παγκοσμίως (στοιχεία 2003).</a:t>
            </a:r>
            <a:endParaRPr lang="en-GB" sz="1700" b="1">
              <a:solidFill>
                <a:schemeClr val="accent2"/>
              </a:solidFill>
            </a:endParaRPr>
          </a:p>
        </p:txBody>
      </p:sp>
      <p:sp>
        <p:nvSpPr>
          <p:cNvPr id="9" name="Text Box 4"/>
          <p:cNvSpPr txBox="1">
            <a:spLocks noChangeArrowheads="1"/>
          </p:cNvSpPr>
          <p:nvPr/>
        </p:nvSpPr>
        <p:spPr bwMode="auto">
          <a:xfrm>
            <a:off x="141204" y="3213700"/>
            <a:ext cx="3716534"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chemeClr val="accent2"/>
                </a:solidFill>
              </a:rPr>
              <a:t> </a:t>
            </a:r>
            <a:r>
              <a:rPr lang="el-GR" sz="1700" b="1">
                <a:solidFill>
                  <a:srgbClr val="800000"/>
                </a:solidFill>
              </a:rPr>
              <a:t>Κατανομή</a:t>
            </a:r>
            <a:r>
              <a:rPr lang="el-GR" sz="1700" b="1">
                <a:solidFill>
                  <a:schemeClr val="accent2"/>
                </a:solidFill>
              </a:rPr>
              <a:t>: Παλαιός κόσμος, τα περισσότερα νησιά του Δ. Ειρηνικού, Β. Αμερική, Β. Αυστραλία και το Β. τμήμα της Ν. Αμερικής. Λείπει από τη Μαδαγασκάρη.</a:t>
            </a:r>
            <a:endParaRPr lang="en-GB" sz="1700" b="1">
              <a:solidFill>
                <a:schemeClr val="accent2"/>
              </a:solidFill>
            </a:endParaRPr>
          </a:p>
        </p:txBody>
      </p:sp>
      <p:sp>
        <p:nvSpPr>
          <p:cNvPr id="10" name="Text Box 4"/>
          <p:cNvSpPr txBox="1">
            <a:spLocks noChangeArrowheads="1"/>
          </p:cNvSpPr>
          <p:nvPr/>
        </p:nvSpPr>
        <p:spPr bwMode="auto">
          <a:xfrm>
            <a:off x="141204" y="4931367"/>
            <a:ext cx="3716534"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chemeClr val="accent2"/>
                </a:solidFill>
              </a:rPr>
              <a:t> </a:t>
            </a:r>
            <a:r>
              <a:rPr lang="el-GR" sz="1700" b="1">
                <a:solidFill>
                  <a:srgbClr val="800000"/>
                </a:solidFill>
              </a:rPr>
              <a:t>Ενδιαίτημα</a:t>
            </a:r>
            <a:r>
              <a:rPr lang="el-GR" sz="1700" b="1">
                <a:solidFill>
                  <a:schemeClr val="accent2"/>
                </a:solidFill>
              </a:rPr>
              <a:t>: Ποικιλία </a:t>
            </a:r>
            <a:r>
              <a:rPr lang="el-GR" sz="1700" b="1" err="1">
                <a:solidFill>
                  <a:schemeClr val="accent2"/>
                </a:solidFill>
              </a:rPr>
              <a:t>ενδιαι</a:t>
            </a:r>
            <a:r>
              <a:rPr lang="el-GR" sz="1700" b="1">
                <a:solidFill>
                  <a:schemeClr val="accent2"/>
                </a:solidFill>
              </a:rPr>
              <a:t>-</a:t>
            </a:r>
            <a:r>
              <a:rPr lang="el-GR" sz="1700" b="1" err="1">
                <a:solidFill>
                  <a:schemeClr val="accent2"/>
                </a:solidFill>
              </a:rPr>
              <a:t>τημάτων</a:t>
            </a:r>
            <a:r>
              <a:rPr lang="el-GR" sz="1700" b="1">
                <a:solidFill>
                  <a:schemeClr val="accent2"/>
                </a:solidFill>
              </a:rPr>
              <a:t>, περιλαμβάνοντας </a:t>
            </a:r>
            <a:r>
              <a:rPr lang="el-GR" sz="1700" b="1" err="1">
                <a:solidFill>
                  <a:schemeClr val="accent2"/>
                </a:solidFill>
              </a:rPr>
              <a:t>τρο</a:t>
            </a:r>
            <a:r>
              <a:rPr lang="el-GR" sz="1700" b="1">
                <a:solidFill>
                  <a:schemeClr val="accent2"/>
                </a:solidFill>
              </a:rPr>
              <a:t>-</a:t>
            </a:r>
            <a:r>
              <a:rPr lang="el-GR" sz="1700" b="1" err="1">
                <a:solidFill>
                  <a:schemeClr val="accent2"/>
                </a:solidFill>
              </a:rPr>
              <a:t>πικά</a:t>
            </a:r>
            <a:r>
              <a:rPr lang="el-GR" sz="1700" b="1">
                <a:solidFill>
                  <a:schemeClr val="accent2"/>
                </a:solidFill>
              </a:rPr>
              <a:t>, υποτροπικά και εύκρατα δάση. Σαβάνες, λιβάδια, έρημοι και περιοχές με μεγάλα υψόμετρα.</a:t>
            </a:r>
            <a:endParaRPr lang="en-GB" sz="1700" b="1">
              <a:solidFill>
                <a:schemeClr val="accent2"/>
              </a:solidFill>
            </a:endParaRPr>
          </a:p>
        </p:txBody>
      </p:sp>
      <p:sp>
        <p:nvSpPr>
          <p:cNvPr id="11" name="Text Box 4"/>
          <p:cNvSpPr txBox="1">
            <a:spLocks noChangeArrowheads="1"/>
          </p:cNvSpPr>
          <p:nvPr/>
        </p:nvSpPr>
        <p:spPr bwMode="auto">
          <a:xfrm>
            <a:off x="141204" y="6387425"/>
            <a:ext cx="3716534"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chemeClr val="accent2"/>
                </a:solidFill>
              </a:rPr>
              <a:t> </a:t>
            </a:r>
            <a:r>
              <a:rPr lang="el-GR" sz="1700" b="1">
                <a:solidFill>
                  <a:srgbClr val="FF0000"/>
                </a:solidFill>
              </a:rPr>
              <a:t>2 </a:t>
            </a:r>
            <a:r>
              <a:rPr lang="el-GR" sz="1700" b="1">
                <a:solidFill>
                  <a:schemeClr val="accent2"/>
                </a:solidFill>
              </a:rPr>
              <a:t>γένη και </a:t>
            </a:r>
            <a:r>
              <a:rPr lang="el-GR" sz="1700" b="1">
                <a:solidFill>
                  <a:srgbClr val="FF0000"/>
                </a:solidFill>
              </a:rPr>
              <a:t>9 </a:t>
            </a:r>
            <a:r>
              <a:rPr lang="el-GR" sz="1700" b="1">
                <a:solidFill>
                  <a:schemeClr val="accent2"/>
                </a:solidFill>
              </a:rPr>
              <a:t>είδη στην Ελλάδα.</a:t>
            </a:r>
            <a:endParaRPr lang="en-GB" sz="1700" b="1">
              <a:solidFill>
                <a:schemeClr val="accent2"/>
              </a:solidFill>
            </a:endParaRPr>
          </a:p>
        </p:txBody>
      </p:sp>
      <p:pic>
        <p:nvPicPr>
          <p:cNvPr id="7170" name="Picture 2" descr="F:\1.Πανεπιστήμιο\Διδασκαλία\1.Προπτυχιακά\2.Πανίδα της Ελλάδος\source files\Λισσαμφίβια\Ran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956" y="1082846"/>
            <a:ext cx="4608512" cy="57120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1" name="Picture 3" descr="F:\1.Πανεπιστήμιο\Διδασκαλία\1.Προπτυχιακά\2.Πανίδα της Ελλάδος\source files\Λισσαμφίβια\Παγκόσμια εξάπλωση Ranida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2549782"/>
            <a:ext cx="5112568" cy="277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48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500"/>
                                        <p:tgtEl>
                                          <p:spTgt spid="717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xit" presetSubtype="0" fill="hold" nodeType="withEffect">
                                  <p:stCondLst>
                                    <p:cond delay="0"/>
                                  </p:stCondLst>
                                  <p:childTnLst>
                                    <p:animEffect transition="out" filter="fade">
                                      <p:cBhvr>
                                        <p:cTn id="27" dur="500"/>
                                        <p:tgtEl>
                                          <p:spTgt spid="7170"/>
                                        </p:tgtEl>
                                      </p:cBhvr>
                                    </p:animEffect>
                                    <p:set>
                                      <p:cBhvr>
                                        <p:cTn id="28" dur="1" fill="hold">
                                          <p:stCondLst>
                                            <p:cond delay="499"/>
                                          </p:stCondLst>
                                        </p:cTn>
                                        <p:tgtEl>
                                          <p:spTgt spid="717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171"/>
                                        </p:tgtEl>
                                        <p:attrNameLst>
                                          <p:attrName>style.visibility</p:attrName>
                                        </p:attrNameLst>
                                      </p:cBhvr>
                                      <p:to>
                                        <p:strVal val="visible"/>
                                      </p:to>
                                    </p:set>
                                    <p:animEffect transition="in" filter="fade">
                                      <p:cBhvr>
                                        <p:cTn id="31" dur="500"/>
                                        <p:tgtEl>
                                          <p:spTgt spid="717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495" y="1783928"/>
            <a:ext cx="4105297" cy="461665"/>
          </a:xfrm>
          <a:prstGeom prst="rect">
            <a:avLst/>
          </a:prstGeom>
          <a:noFill/>
        </p:spPr>
        <p:txBody>
          <a:bodyPr wrap="square" rtlCol="0">
            <a:spAutoFit/>
          </a:bodyPr>
          <a:lstStyle/>
          <a:p>
            <a:pPr algn="just"/>
            <a:r>
              <a:rPr lang="el-GR" sz="2400" b="1">
                <a:solidFill>
                  <a:schemeClr val="accent2"/>
                </a:solidFill>
                <a:latin typeface="Times New Roman" panose="02020603050405020304" pitchFamily="18" charset="0"/>
                <a:cs typeface="Times New Roman" panose="02020603050405020304" pitchFamily="18" charset="0"/>
              </a:rPr>
              <a:t>Φύλο</a:t>
            </a:r>
            <a:r>
              <a:rPr lang="el-GR" sz="2400" b="1">
                <a:solidFill>
                  <a:srgbClr val="800000"/>
                </a:solidFill>
                <a:latin typeface="Times New Roman" panose="02020603050405020304" pitchFamily="18" charset="0"/>
                <a:cs typeface="Times New Roman" panose="02020603050405020304" pitchFamily="18" charset="0"/>
              </a:rPr>
              <a:t>: Χορδωτά</a:t>
            </a:r>
          </a:p>
        </p:txBody>
      </p:sp>
      <p:sp>
        <p:nvSpPr>
          <p:cNvPr id="12" name="TextBox 11"/>
          <p:cNvSpPr txBox="1"/>
          <p:nvPr/>
        </p:nvSpPr>
        <p:spPr>
          <a:xfrm>
            <a:off x="850521" y="3494666"/>
            <a:ext cx="7465895" cy="461665"/>
          </a:xfrm>
          <a:prstGeom prst="rect">
            <a:avLst/>
          </a:prstGeom>
          <a:noFill/>
        </p:spPr>
        <p:txBody>
          <a:bodyPr wrap="square" rtlCol="0">
            <a:spAutoFit/>
          </a:bodyPr>
          <a:lstStyle/>
          <a:p>
            <a:pPr algn="just"/>
            <a:r>
              <a:rPr lang="el-GR" sz="2400" b="1">
                <a:solidFill>
                  <a:schemeClr val="accent2"/>
                </a:solidFill>
                <a:latin typeface="Times New Roman" panose="02020603050405020304" pitchFamily="18" charset="0"/>
                <a:cs typeface="Times New Roman" panose="02020603050405020304" pitchFamily="18" charset="0"/>
              </a:rPr>
              <a:t>Κλάση</a:t>
            </a:r>
            <a:r>
              <a:rPr lang="el-GR" sz="2400" b="1">
                <a:solidFill>
                  <a:srgbClr val="800000"/>
                </a:solidFill>
                <a:latin typeface="Times New Roman" panose="02020603050405020304" pitchFamily="18" charset="0"/>
                <a:cs typeface="Times New Roman" panose="02020603050405020304" pitchFamily="18" charset="0"/>
              </a:rPr>
              <a:t>: Αμφίβια</a:t>
            </a:r>
          </a:p>
        </p:txBody>
      </p:sp>
      <p:sp>
        <p:nvSpPr>
          <p:cNvPr id="13" name="TextBox 12"/>
          <p:cNvSpPr txBox="1"/>
          <p:nvPr/>
        </p:nvSpPr>
        <p:spPr>
          <a:xfrm>
            <a:off x="1320019" y="4635158"/>
            <a:ext cx="7284429" cy="461665"/>
          </a:xfrm>
          <a:prstGeom prst="rect">
            <a:avLst/>
          </a:prstGeom>
          <a:noFill/>
        </p:spPr>
        <p:txBody>
          <a:bodyPr wrap="square" rtlCol="0">
            <a:spAutoFit/>
          </a:bodyPr>
          <a:lstStyle/>
          <a:p>
            <a:pPr algn="just"/>
            <a:r>
              <a:rPr lang="el-GR" sz="2400" b="1">
                <a:solidFill>
                  <a:schemeClr val="accent2"/>
                </a:solidFill>
                <a:latin typeface="Times New Roman" panose="02020603050405020304" pitchFamily="18" charset="0"/>
                <a:cs typeface="Times New Roman" panose="02020603050405020304" pitchFamily="18" charset="0"/>
              </a:rPr>
              <a:t>Τάξη</a:t>
            </a:r>
            <a:r>
              <a:rPr lang="el-GR" sz="2400" b="1">
                <a:solidFill>
                  <a:srgbClr val="800000"/>
                </a:solidFill>
                <a:latin typeface="Times New Roman" panose="02020603050405020304" pitchFamily="18" charset="0"/>
                <a:cs typeface="Times New Roman" panose="02020603050405020304" pitchFamily="18" charset="0"/>
              </a:rPr>
              <a:t>: Άποδα ή </a:t>
            </a:r>
            <a:r>
              <a:rPr lang="el-GR" sz="2400" b="1" err="1">
                <a:solidFill>
                  <a:srgbClr val="800000"/>
                </a:solidFill>
                <a:latin typeface="Times New Roman" panose="02020603050405020304" pitchFamily="18" charset="0"/>
                <a:cs typeface="Times New Roman" panose="02020603050405020304" pitchFamily="18" charset="0"/>
              </a:rPr>
              <a:t>Γυμνοφίονα</a:t>
            </a:r>
            <a:r>
              <a:rPr lang="el-GR" sz="2400" b="1">
                <a:solidFill>
                  <a:srgbClr val="800000"/>
                </a:solidFill>
                <a:latin typeface="Times New Roman" panose="02020603050405020304" pitchFamily="18" charset="0"/>
                <a:cs typeface="Times New Roman" panose="02020603050405020304" pitchFamily="18" charset="0"/>
              </a:rPr>
              <a:t> (</a:t>
            </a:r>
            <a:r>
              <a:rPr lang="en-US" sz="2400" b="1" err="1">
                <a:solidFill>
                  <a:srgbClr val="800000"/>
                </a:solidFill>
                <a:latin typeface="Times New Roman" panose="02020603050405020304" pitchFamily="18" charset="0"/>
                <a:cs typeface="Times New Roman" panose="02020603050405020304" pitchFamily="18" charset="0"/>
              </a:rPr>
              <a:t>Apoda</a:t>
            </a:r>
            <a:r>
              <a:rPr lang="en-US" sz="2400" b="1">
                <a:solidFill>
                  <a:srgbClr val="800000"/>
                </a:solidFill>
                <a:latin typeface="Times New Roman" panose="02020603050405020304" pitchFamily="18" charset="0"/>
                <a:cs typeface="Times New Roman" panose="02020603050405020304" pitchFamily="18" charset="0"/>
              </a:rPr>
              <a:t> </a:t>
            </a:r>
            <a:r>
              <a:rPr lang="el-GR" sz="2400" b="1">
                <a:solidFill>
                  <a:srgbClr val="800000"/>
                </a:solidFill>
                <a:latin typeface="Times New Roman" panose="02020603050405020304" pitchFamily="18" charset="0"/>
                <a:cs typeface="Times New Roman" panose="02020603050405020304" pitchFamily="18" charset="0"/>
              </a:rPr>
              <a:t>ή</a:t>
            </a:r>
            <a:r>
              <a:rPr lang="en-US" sz="2400" b="1">
                <a:solidFill>
                  <a:srgbClr val="800000"/>
                </a:solidFill>
                <a:latin typeface="Times New Roman" panose="02020603050405020304" pitchFamily="18" charset="0"/>
                <a:cs typeface="Times New Roman" panose="02020603050405020304" pitchFamily="18" charset="0"/>
              </a:rPr>
              <a:t> </a:t>
            </a:r>
            <a:r>
              <a:rPr lang="en-US" sz="2400" b="1" err="1">
                <a:solidFill>
                  <a:srgbClr val="800000"/>
                </a:solidFill>
                <a:latin typeface="Times New Roman" panose="02020603050405020304" pitchFamily="18" charset="0"/>
                <a:cs typeface="Times New Roman" panose="02020603050405020304" pitchFamily="18" charset="0"/>
              </a:rPr>
              <a:t>Gymnophiona</a:t>
            </a:r>
            <a:r>
              <a:rPr lang="el-GR" sz="2400" b="1">
                <a:solidFill>
                  <a:srgbClr val="800000"/>
                </a:solidFill>
                <a:latin typeface="Times New Roman" panose="02020603050405020304" pitchFamily="18" charset="0"/>
                <a:cs typeface="Times New Roman" panose="02020603050405020304" pitchFamily="18" charset="0"/>
              </a:rPr>
              <a:t>) </a:t>
            </a:r>
          </a:p>
        </p:txBody>
      </p:sp>
      <p:sp>
        <p:nvSpPr>
          <p:cNvPr id="19" name="TextBox 18"/>
          <p:cNvSpPr txBox="1"/>
          <p:nvPr/>
        </p:nvSpPr>
        <p:spPr>
          <a:xfrm>
            <a:off x="1331639" y="5205404"/>
            <a:ext cx="7017153" cy="461665"/>
          </a:xfrm>
          <a:prstGeom prst="rect">
            <a:avLst/>
          </a:prstGeom>
          <a:noFill/>
        </p:spPr>
        <p:txBody>
          <a:bodyPr wrap="square" rtlCol="0">
            <a:spAutoFit/>
          </a:bodyPr>
          <a:lstStyle/>
          <a:p>
            <a:pPr algn="just"/>
            <a:r>
              <a:rPr lang="el-GR" sz="2400" b="1">
                <a:solidFill>
                  <a:schemeClr val="accent2"/>
                </a:solidFill>
                <a:latin typeface="Times New Roman" panose="02020603050405020304" pitchFamily="18" charset="0"/>
                <a:cs typeface="Times New Roman" panose="02020603050405020304" pitchFamily="18" charset="0"/>
              </a:rPr>
              <a:t>Τάξη</a:t>
            </a:r>
            <a:r>
              <a:rPr lang="el-GR" sz="2400" b="1">
                <a:solidFill>
                  <a:srgbClr val="800000"/>
                </a:solidFill>
                <a:latin typeface="Times New Roman" panose="02020603050405020304" pitchFamily="18" charset="0"/>
                <a:cs typeface="Times New Roman" panose="02020603050405020304" pitchFamily="18" charset="0"/>
              </a:rPr>
              <a:t>: Ουρόδηλα ή </a:t>
            </a:r>
            <a:r>
              <a:rPr lang="el-GR" sz="2400" b="1" err="1">
                <a:solidFill>
                  <a:srgbClr val="800000"/>
                </a:solidFill>
                <a:latin typeface="Times New Roman" panose="02020603050405020304" pitchFamily="18" charset="0"/>
                <a:cs typeface="Times New Roman" panose="02020603050405020304" pitchFamily="18" charset="0"/>
              </a:rPr>
              <a:t>Ουροδελή</a:t>
            </a:r>
            <a:r>
              <a:rPr lang="en-US" sz="2400" b="1">
                <a:solidFill>
                  <a:srgbClr val="800000"/>
                </a:solidFill>
                <a:latin typeface="Times New Roman" panose="02020603050405020304" pitchFamily="18" charset="0"/>
                <a:cs typeface="Times New Roman" panose="02020603050405020304" pitchFamily="18" charset="0"/>
              </a:rPr>
              <a:t> (</a:t>
            </a:r>
            <a:r>
              <a:rPr lang="en-US" sz="2400" b="1" err="1">
                <a:solidFill>
                  <a:srgbClr val="800000"/>
                </a:solidFill>
                <a:latin typeface="Times New Roman" panose="02020603050405020304" pitchFamily="18" charset="0"/>
                <a:cs typeface="Times New Roman" panose="02020603050405020304" pitchFamily="18" charset="0"/>
              </a:rPr>
              <a:t>Urodela</a:t>
            </a:r>
            <a:r>
              <a:rPr lang="en-US" sz="2400" b="1">
                <a:solidFill>
                  <a:srgbClr val="800000"/>
                </a:solidFill>
                <a:latin typeface="Times New Roman" panose="02020603050405020304" pitchFamily="18" charset="0"/>
                <a:cs typeface="Times New Roman" panose="02020603050405020304" pitchFamily="18" charset="0"/>
              </a:rPr>
              <a:t> </a:t>
            </a:r>
            <a:r>
              <a:rPr lang="el-GR" sz="2400" b="1">
                <a:solidFill>
                  <a:srgbClr val="800000"/>
                </a:solidFill>
                <a:latin typeface="Times New Roman" panose="02020603050405020304" pitchFamily="18" charset="0"/>
                <a:cs typeface="Times New Roman" panose="02020603050405020304" pitchFamily="18" charset="0"/>
              </a:rPr>
              <a:t>ή </a:t>
            </a:r>
            <a:r>
              <a:rPr lang="en-US" sz="2400" b="1">
                <a:solidFill>
                  <a:srgbClr val="800000"/>
                </a:solidFill>
                <a:latin typeface="Times New Roman" panose="02020603050405020304" pitchFamily="18" charset="0"/>
                <a:cs typeface="Times New Roman" panose="02020603050405020304" pitchFamily="18" charset="0"/>
              </a:rPr>
              <a:t> </a:t>
            </a:r>
            <a:r>
              <a:rPr lang="en-US" sz="2400" b="1" err="1">
                <a:solidFill>
                  <a:srgbClr val="800000"/>
                </a:solidFill>
                <a:latin typeface="Times New Roman" panose="02020603050405020304" pitchFamily="18" charset="0"/>
                <a:cs typeface="Times New Roman" panose="02020603050405020304" pitchFamily="18" charset="0"/>
              </a:rPr>
              <a:t>Caudata</a:t>
            </a:r>
            <a:r>
              <a:rPr lang="el-GR" sz="2400" b="1">
                <a:solidFill>
                  <a:srgbClr val="800000"/>
                </a:solidFill>
                <a:latin typeface="Times New Roman" panose="02020603050405020304" pitchFamily="18" charset="0"/>
                <a:cs typeface="Times New Roman" panose="02020603050405020304" pitchFamily="18" charset="0"/>
              </a:rPr>
              <a:t>)</a:t>
            </a:r>
          </a:p>
        </p:txBody>
      </p:sp>
      <p:sp>
        <p:nvSpPr>
          <p:cNvPr id="20" name="TextBox 19"/>
          <p:cNvSpPr txBox="1"/>
          <p:nvPr/>
        </p:nvSpPr>
        <p:spPr>
          <a:xfrm>
            <a:off x="1331639" y="5775647"/>
            <a:ext cx="7017153" cy="461665"/>
          </a:xfrm>
          <a:prstGeom prst="rect">
            <a:avLst/>
          </a:prstGeom>
          <a:noFill/>
        </p:spPr>
        <p:txBody>
          <a:bodyPr wrap="square" rtlCol="0">
            <a:spAutoFit/>
          </a:bodyPr>
          <a:lstStyle/>
          <a:p>
            <a:pPr algn="just"/>
            <a:r>
              <a:rPr lang="el-GR" sz="2400" b="1">
                <a:solidFill>
                  <a:schemeClr val="accent2"/>
                </a:solidFill>
                <a:latin typeface="Times New Roman" panose="02020603050405020304" pitchFamily="18" charset="0"/>
                <a:cs typeface="Times New Roman" panose="02020603050405020304" pitchFamily="18" charset="0"/>
              </a:rPr>
              <a:t>Τάξη</a:t>
            </a:r>
            <a:r>
              <a:rPr lang="el-GR" sz="2400" b="1">
                <a:solidFill>
                  <a:srgbClr val="800000"/>
                </a:solidFill>
                <a:latin typeface="Times New Roman" panose="02020603050405020304" pitchFamily="18" charset="0"/>
                <a:cs typeface="Times New Roman" panose="02020603050405020304" pitchFamily="18" charset="0"/>
              </a:rPr>
              <a:t>: Άνουρα ή Άκερκα</a:t>
            </a:r>
            <a:r>
              <a:rPr lang="en-US" sz="2400" b="1">
                <a:solidFill>
                  <a:srgbClr val="800000"/>
                </a:solidFill>
                <a:latin typeface="Times New Roman" panose="02020603050405020304" pitchFamily="18" charset="0"/>
                <a:cs typeface="Times New Roman" panose="02020603050405020304" pitchFamily="18" charset="0"/>
              </a:rPr>
              <a:t> (</a:t>
            </a:r>
            <a:r>
              <a:rPr lang="en-US" sz="2400" b="1" err="1">
                <a:solidFill>
                  <a:srgbClr val="800000"/>
                </a:solidFill>
                <a:latin typeface="Times New Roman" panose="02020603050405020304" pitchFamily="18" charset="0"/>
                <a:cs typeface="Times New Roman" panose="02020603050405020304" pitchFamily="18" charset="0"/>
              </a:rPr>
              <a:t>Anura</a:t>
            </a:r>
            <a:r>
              <a:rPr lang="en-US" sz="2400" b="1">
                <a:solidFill>
                  <a:srgbClr val="800000"/>
                </a:solidFill>
                <a:latin typeface="Times New Roman" panose="02020603050405020304" pitchFamily="18" charset="0"/>
                <a:cs typeface="Times New Roman" panose="02020603050405020304" pitchFamily="18" charset="0"/>
              </a:rPr>
              <a:t> </a:t>
            </a:r>
            <a:r>
              <a:rPr lang="el-GR" sz="2400" b="1">
                <a:solidFill>
                  <a:srgbClr val="800000"/>
                </a:solidFill>
                <a:latin typeface="Times New Roman" panose="02020603050405020304" pitchFamily="18" charset="0"/>
                <a:cs typeface="Times New Roman" panose="02020603050405020304" pitchFamily="18" charset="0"/>
              </a:rPr>
              <a:t>ή </a:t>
            </a:r>
            <a:r>
              <a:rPr lang="en-US" sz="2400" b="1" err="1">
                <a:solidFill>
                  <a:srgbClr val="800000"/>
                </a:solidFill>
                <a:latin typeface="Times New Roman" panose="02020603050405020304" pitchFamily="18" charset="0"/>
                <a:cs typeface="Times New Roman" panose="02020603050405020304" pitchFamily="18" charset="0"/>
              </a:rPr>
              <a:t>Salientia</a:t>
            </a:r>
            <a:r>
              <a:rPr lang="en-US" sz="2400" b="1">
                <a:solidFill>
                  <a:srgbClr val="800000"/>
                </a:solidFill>
                <a:latin typeface="Times New Roman" panose="02020603050405020304" pitchFamily="18" charset="0"/>
                <a:cs typeface="Times New Roman" panose="02020603050405020304" pitchFamily="18" charset="0"/>
              </a:rPr>
              <a:t>)</a:t>
            </a:r>
            <a:endParaRPr lang="el-GR" sz="2400" b="1">
              <a:solidFill>
                <a:srgbClr val="80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187895" y="2354174"/>
            <a:ext cx="4105297" cy="461665"/>
          </a:xfrm>
          <a:prstGeom prst="rect">
            <a:avLst/>
          </a:prstGeom>
          <a:noFill/>
        </p:spPr>
        <p:txBody>
          <a:bodyPr wrap="square" rtlCol="0">
            <a:spAutoFit/>
          </a:bodyPr>
          <a:lstStyle/>
          <a:p>
            <a:pPr algn="just"/>
            <a:r>
              <a:rPr lang="el-GR" sz="2400" b="1" err="1">
                <a:solidFill>
                  <a:schemeClr val="accent2"/>
                </a:solidFill>
                <a:latin typeface="Times New Roman" panose="02020603050405020304" pitchFamily="18" charset="0"/>
                <a:cs typeface="Times New Roman" panose="02020603050405020304" pitchFamily="18" charset="0"/>
              </a:rPr>
              <a:t>Υπόφυλο</a:t>
            </a:r>
            <a:r>
              <a:rPr lang="el-GR" sz="2400" b="1">
                <a:solidFill>
                  <a:srgbClr val="800000"/>
                </a:solidFill>
                <a:latin typeface="Times New Roman" panose="02020603050405020304" pitchFamily="18" charset="0"/>
                <a:cs typeface="Times New Roman" panose="02020603050405020304" pitchFamily="18" charset="0"/>
              </a:rPr>
              <a:t>: Σπονδυλόζωα</a:t>
            </a:r>
          </a:p>
        </p:txBody>
      </p:sp>
      <p:sp>
        <p:nvSpPr>
          <p:cNvPr id="26" name="TextBox 25"/>
          <p:cNvSpPr txBox="1"/>
          <p:nvPr/>
        </p:nvSpPr>
        <p:spPr>
          <a:xfrm>
            <a:off x="340295" y="2924420"/>
            <a:ext cx="4105297" cy="461665"/>
          </a:xfrm>
          <a:prstGeom prst="rect">
            <a:avLst/>
          </a:prstGeom>
          <a:noFill/>
        </p:spPr>
        <p:txBody>
          <a:bodyPr wrap="square" rtlCol="0">
            <a:spAutoFit/>
          </a:bodyPr>
          <a:lstStyle/>
          <a:p>
            <a:pPr algn="just"/>
            <a:r>
              <a:rPr lang="el-GR" sz="2400" b="1" err="1">
                <a:solidFill>
                  <a:schemeClr val="accent2"/>
                </a:solidFill>
                <a:latin typeface="Times New Roman" panose="02020603050405020304" pitchFamily="18" charset="0"/>
                <a:cs typeface="Times New Roman" panose="02020603050405020304" pitchFamily="18" charset="0"/>
              </a:rPr>
              <a:t>Υπέρκλαση</a:t>
            </a:r>
            <a:r>
              <a:rPr lang="el-GR" sz="2400" b="1">
                <a:solidFill>
                  <a:srgbClr val="800000"/>
                </a:solidFill>
                <a:latin typeface="Times New Roman" panose="02020603050405020304" pitchFamily="18" charset="0"/>
                <a:cs typeface="Times New Roman" panose="02020603050405020304" pitchFamily="18" charset="0"/>
              </a:rPr>
              <a:t>: </a:t>
            </a:r>
            <a:r>
              <a:rPr lang="el-GR" sz="2400" b="1" err="1">
                <a:solidFill>
                  <a:srgbClr val="800000"/>
                </a:solidFill>
                <a:latin typeface="Times New Roman" panose="02020603050405020304" pitchFamily="18" charset="0"/>
                <a:cs typeface="Times New Roman" panose="02020603050405020304" pitchFamily="18" charset="0"/>
              </a:rPr>
              <a:t>Γναθόστομα</a:t>
            </a:r>
            <a:endParaRPr lang="el-GR" sz="2400" b="1">
              <a:solidFill>
                <a:srgbClr val="80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1002921" y="4064912"/>
            <a:ext cx="7465895" cy="461665"/>
          </a:xfrm>
          <a:prstGeom prst="rect">
            <a:avLst/>
          </a:prstGeom>
          <a:noFill/>
        </p:spPr>
        <p:txBody>
          <a:bodyPr wrap="square" rtlCol="0">
            <a:spAutoFit/>
          </a:bodyPr>
          <a:lstStyle/>
          <a:p>
            <a:pPr algn="just"/>
            <a:r>
              <a:rPr lang="el-GR" sz="2400" b="1" err="1">
                <a:solidFill>
                  <a:schemeClr val="accent2"/>
                </a:solidFill>
                <a:latin typeface="Times New Roman" panose="02020603050405020304" pitchFamily="18" charset="0"/>
                <a:cs typeface="Times New Roman" panose="02020603050405020304" pitchFamily="18" charset="0"/>
              </a:rPr>
              <a:t>Υπόκλαση</a:t>
            </a:r>
            <a:r>
              <a:rPr lang="el-GR" sz="2400" b="1">
                <a:solidFill>
                  <a:srgbClr val="800000"/>
                </a:solidFill>
                <a:latin typeface="Times New Roman" panose="02020603050405020304" pitchFamily="18" charset="0"/>
                <a:cs typeface="Times New Roman" panose="02020603050405020304" pitchFamily="18" charset="0"/>
              </a:rPr>
              <a:t>: Λισσαμφίβια </a:t>
            </a:r>
            <a:r>
              <a:rPr lang="en-US" sz="2400" b="1">
                <a:solidFill>
                  <a:srgbClr val="800000"/>
                </a:solidFill>
                <a:latin typeface="Times New Roman" panose="02020603050405020304" pitchFamily="18" charset="0"/>
                <a:cs typeface="Times New Roman" panose="02020603050405020304" pitchFamily="18" charset="0"/>
              </a:rPr>
              <a:t>(</a:t>
            </a:r>
            <a:r>
              <a:rPr lang="el-GR" sz="2400" b="1" err="1">
                <a:solidFill>
                  <a:srgbClr val="800000"/>
                </a:solidFill>
                <a:latin typeface="Times New Roman" panose="02020603050405020304" pitchFamily="18" charset="0"/>
                <a:cs typeface="Times New Roman" panose="02020603050405020304" pitchFamily="18" charset="0"/>
              </a:rPr>
              <a:t>Λισσός</a:t>
            </a:r>
            <a:r>
              <a:rPr lang="el-GR" sz="2400" b="1">
                <a:solidFill>
                  <a:srgbClr val="800000"/>
                </a:solidFill>
                <a:latin typeface="Times New Roman" panose="02020603050405020304" pitchFamily="18" charset="0"/>
                <a:cs typeface="Times New Roman" panose="02020603050405020304" pitchFamily="18" charset="0"/>
              </a:rPr>
              <a:t> = γυμνός, λείος)</a:t>
            </a:r>
          </a:p>
        </p:txBody>
      </p:sp>
      <p:sp>
        <p:nvSpPr>
          <p:cNvPr id="14" name="Text Box 5"/>
          <p:cNvSpPr txBox="1">
            <a:spLocks noChangeArrowheads="1"/>
          </p:cNvSpPr>
          <p:nvPr/>
        </p:nvSpPr>
        <p:spPr bwMode="auto">
          <a:xfrm>
            <a:off x="755650" y="54868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Συστηματική κατάταξη Λισσαμφιβίων</a:t>
            </a:r>
            <a:endParaRPr lang="el-GR" b="1">
              <a:solidFill>
                <a:srgbClr val="000000"/>
              </a:solidFill>
            </a:endParaRPr>
          </a:p>
        </p:txBody>
      </p:sp>
    </p:spTree>
    <p:extLst>
      <p:ext uri="{BB962C8B-B14F-4D97-AF65-F5344CB8AC3E}">
        <p14:creationId xmlns:p14="http://schemas.microsoft.com/office/powerpoint/2010/main" val="37627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9" grpId="0"/>
      <p:bldP spid="20" grpId="0"/>
      <p:bldP spid="25" grpId="0"/>
      <p:bldP spid="26" grpId="0"/>
      <p:bldP spid="2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2857" y="476250"/>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r>
              <a:rPr lang="en-US" sz="2800">
                <a:solidFill>
                  <a:srgbClr val="800000"/>
                </a:solidFill>
              </a:rPr>
              <a:t> – </a:t>
            </a:r>
            <a:r>
              <a:rPr lang="el-GR" sz="2800">
                <a:solidFill>
                  <a:srgbClr val="800000"/>
                </a:solidFill>
              </a:rPr>
              <a:t>Γενικά χαρακτηριστικά</a:t>
            </a:r>
            <a:endParaRPr lang="el-GR"/>
          </a:p>
        </p:txBody>
      </p:sp>
      <p:sp>
        <p:nvSpPr>
          <p:cNvPr id="6" name="Text Box 4"/>
          <p:cNvSpPr txBox="1">
            <a:spLocks noChangeArrowheads="1"/>
          </p:cNvSpPr>
          <p:nvPr/>
        </p:nvSpPr>
        <p:spPr bwMode="auto">
          <a:xfrm>
            <a:off x="251520" y="1124744"/>
            <a:ext cx="37165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Καλοσχηματισμένο σώμα με λείο δέρμα.</a:t>
            </a:r>
            <a:endParaRPr lang="en-GB" b="1">
              <a:solidFill>
                <a:schemeClr val="accent2"/>
              </a:solidFill>
            </a:endParaRPr>
          </a:p>
        </p:txBody>
      </p:sp>
      <p:sp>
        <p:nvSpPr>
          <p:cNvPr id="15" name="Text Box 4"/>
          <p:cNvSpPr txBox="1">
            <a:spLocks noChangeArrowheads="1"/>
          </p:cNvSpPr>
          <p:nvPr/>
        </p:nvSpPr>
        <p:spPr bwMode="auto">
          <a:xfrm>
            <a:off x="251520" y="5253007"/>
            <a:ext cx="37165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Στα περισσότερά είδη τα δάκτυλα ενώνονται με μέτριου έως εκτεταμένου μεγέθους </a:t>
            </a:r>
            <a:r>
              <a:rPr lang="el-GR" b="1" err="1">
                <a:solidFill>
                  <a:schemeClr val="accent2"/>
                </a:solidFill>
              </a:rPr>
              <a:t>νυκτική</a:t>
            </a:r>
            <a:r>
              <a:rPr lang="el-GR" b="1">
                <a:solidFill>
                  <a:schemeClr val="accent2"/>
                </a:solidFill>
              </a:rPr>
              <a:t> μεμβράνη.</a:t>
            </a:r>
            <a:endParaRPr lang="en-GB" b="1">
              <a:solidFill>
                <a:schemeClr val="accent2"/>
              </a:solidFill>
            </a:endParaRPr>
          </a:p>
        </p:txBody>
      </p:sp>
      <p:sp>
        <p:nvSpPr>
          <p:cNvPr id="11" name="Text Box 4"/>
          <p:cNvSpPr txBox="1">
            <a:spLocks noChangeArrowheads="1"/>
          </p:cNvSpPr>
          <p:nvPr/>
        </p:nvSpPr>
        <p:spPr bwMode="auto">
          <a:xfrm>
            <a:off x="251520" y="1741311"/>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Στη ξηρά κινούνται με άλματα, ενώ στο νερό είναι ικανότατοι κολυμβητές.</a:t>
            </a:r>
            <a:endParaRPr lang="en-GB" b="1">
              <a:solidFill>
                <a:schemeClr val="accent2"/>
              </a:solidFill>
            </a:endParaRPr>
          </a:p>
        </p:txBody>
      </p:sp>
      <p:sp>
        <p:nvSpPr>
          <p:cNvPr id="17" name="Text Box 4"/>
          <p:cNvSpPr txBox="1">
            <a:spLocks noChangeArrowheads="1"/>
          </p:cNvSpPr>
          <p:nvPr/>
        </p:nvSpPr>
        <p:spPr bwMode="auto">
          <a:xfrm>
            <a:off x="251520" y="2634878"/>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Φέρουν δόντια στην άνω γνάθο και τα περισσότερα στην ύνιδα.</a:t>
            </a:r>
            <a:endParaRPr lang="en-GB" b="1">
              <a:solidFill>
                <a:schemeClr val="accent2"/>
              </a:solidFill>
            </a:endParaRPr>
          </a:p>
        </p:txBody>
      </p:sp>
      <p:pic>
        <p:nvPicPr>
          <p:cNvPr id="13" name="Picture 2" descr="F:\1.Πανεπιστήμιο\Διδασκαλία\1.Προπτυχιακά\2.Πανίδα της Ελλάδος\source files\Λισσαμφίβια\Ranidae species Grzi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956" y="1082846"/>
            <a:ext cx="4608512" cy="57120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 Box 4"/>
          <p:cNvSpPr txBox="1">
            <a:spLocks noChangeArrowheads="1"/>
          </p:cNvSpPr>
          <p:nvPr/>
        </p:nvSpPr>
        <p:spPr bwMode="auto">
          <a:xfrm>
            <a:off x="251520" y="3528445"/>
            <a:ext cx="371653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Χαρακτηρίζονται από έντονο κόασμα. Κατά την αναπαραγωγική περίοδο, τα αρσενικά σχηματίζουν πολυμελείς, θορυβώδεις χορωδίες.</a:t>
            </a:r>
            <a:endParaRPr lang="en-GB" b="1">
              <a:solidFill>
                <a:schemeClr val="accent2"/>
              </a:solidFill>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476" b="2834"/>
          <a:stretch/>
        </p:blipFill>
        <p:spPr bwMode="auto">
          <a:xfrm>
            <a:off x="4066892" y="2420931"/>
            <a:ext cx="4954276" cy="303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96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xit" presetSubtype="0" fill="hold"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fade">
                                      <p:cBhvr>
                                        <p:cTn id="28" dur="500"/>
                                        <p:tgtEl>
                                          <p:spTgt spid="409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1" grpId="0"/>
      <p:bldP spid="17"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35386" y="1124744"/>
            <a:ext cx="37165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Φέρουν ποικιλία αδενικών δομών, όπως δερματικές αναδιπλώσεις (πτυχές) σε ραχιαιοπλευρική θέση, μηριαίους αδένες κ.λπ.</a:t>
            </a:r>
            <a:endParaRPr lang="en-GB" b="1">
              <a:solidFill>
                <a:schemeClr val="accent2"/>
              </a:solidFill>
            </a:endParaRPr>
          </a:p>
        </p:txBody>
      </p:sp>
      <p:sp>
        <p:nvSpPr>
          <p:cNvPr id="11" name="Text Box 4"/>
          <p:cNvSpPr txBox="1">
            <a:spLocks noChangeArrowheads="1"/>
          </p:cNvSpPr>
          <p:nvPr/>
        </p:nvSpPr>
        <p:spPr bwMode="auto">
          <a:xfrm>
            <a:off x="135386" y="3426288"/>
            <a:ext cx="371653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Τα αρσενικά κατά κανόνα είναι μικρότερα από τα θηλυκά, με μεγαλύτερα οπίσθια άκρα, μεγαλύτερη </a:t>
            </a:r>
            <a:r>
              <a:rPr lang="el-GR" b="1" err="1">
                <a:solidFill>
                  <a:schemeClr val="accent2"/>
                </a:solidFill>
              </a:rPr>
              <a:t>νυκτική</a:t>
            </a:r>
            <a:r>
              <a:rPr lang="el-GR" b="1">
                <a:solidFill>
                  <a:schemeClr val="accent2"/>
                </a:solidFill>
              </a:rPr>
              <a:t> μεμβράνη και φέρουν εσωτερικούς ή εξωτερικούς φωνητικούς σάκους.</a:t>
            </a:r>
            <a:endParaRPr lang="en-GB" b="1">
              <a:solidFill>
                <a:schemeClr val="accent2"/>
              </a:solidFill>
            </a:endParaRPr>
          </a:p>
        </p:txBody>
      </p:sp>
      <p:sp>
        <p:nvSpPr>
          <p:cNvPr id="12" name="Text Box 4"/>
          <p:cNvSpPr txBox="1">
            <a:spLocks noChangeArrowheads="1"/>
          </p:cNvSpPr>
          <p:nvPr/>
        </p:nvSpPr>
        <p:spPr bwMode="auto">
          <a:xfrm>
            <a:off x="135386" y="2552515"/>
            <a:ext cx="37165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Σε πολλά είδη, τα αρσενικά κατά την αναπαραγωγή εμφανίζουν γαμήλια φύματα. </a:t>
            </a:r>
            <a:endParaRPr lang="en-GB" b="1">
              <a:solidFill>
                <a:schemeClr val="accent2"/>
              </a:solidFill>
            </a:endParaRPr>
          </a:p>
        </p:txBody>
      </p:sp>
      <p:sp>
        <p:nvSpPr>
          <p:cNvPr id="14" name="Text Box 4"/>
          <p:cNvSpPr txBox="1">
            <a:spLocks noChangeArrowheads="1"/>
          </p:cNvSpPr>
          <p:nvPr/>
        </p:nvSpPr>
        <p:spPr bwMode="auto">
          <a:xfrm>
            <a:off x="135386" y="5408056"/>
            <a:ext cx="37165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Σε ορισμένα είδη παρατηρούνται στα αρσενικά δευτερογενή φυλετικά γνωρίσματα, όπως διογκώσεις στο κεφάλι κ.ά.</a:t>
            </a:r>
            <a:endParaRPr lang="en-GB" b="1">
              <a:solidFill>
                <a:schemeClr val="accent2"/>
              </a:solidFill>
            </a:endParaRPr>
          </a:p>
        </p:txBody>
      </p:sp>
      <p:sp>
        <p:nvSpPr>
          <p:cNvPr id="15" name="Text Box 2"/>
          <p:cNvSpPr txBox="1">
            <a:spLocks noChangeArrowheads="1"/>
          </p:cNvSpPr>
          <p:nvPr/>
        </p:nvSpPr>
        <p:spPr bwMode="auto">
          <a:xfrm>
            <a:off x="332857" y="476250"/>
            <a:ext cx="8478287"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r>
              <a:rPr lang="en-US" sz="2800">
                <a:solidFill>
                  <a:srgbClr val="800000"/>
                </a:solidFill>
              </a:rPr>
              <a:t> – </a:t>
            </a:r>
            <a:r>
              <a:rPr lang="el-GR" sz="2800">
                <a:solidFill>
                  <a:srgbClr val="800000"/>
                </a:solidFill>
              </a:rPr>
              <a:t>Γενικά χαρακτηριστικά</a:t>
            </a:r>
            <a:endParaRPr lang="el-GR"/>
          </a:p>
        </p:txBody>
      </p:sp>
      <p:pic>
        <p:nvPicPr>
          <p:cNvPr id="17" name="Εικόνα 16" descr="F:\1.Πανεπιστήμιο\Διδασκαλία\1.Προπτυχιακά\1.Βιολογία Ζώων ΙΙ\Παραδόσεις\Εργαστηριακές ασκήσεις\Εργαστηριακό φυλλάδιο Λισσαμφιβίου\Εικόνες Φυλλαδίου\Εικ.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8428" y="1508026"/>
            <a:ext cx="5272405" cy="3455670"/>
          </a:xfrm>
          <a:prstGeom prst="rect">
            <a:avLst/>
          </a:prstGeom>
          <a:noFill/>
          <a:ln>
            <a:solidFill>
              <a:schemeClr val="tx1"/>
            </a:solidFill>
          </a:ln>
        </p:spPr>
      </p:pic>
      <p:pic>
        <p:nvPicPr>
          <p:cNvPr id="18" name="Εικόνα 17" descr="F:\1.Πανεπιστήμιο\Διδασκαλία\1.Προπτυχιακά\1.Βιολογία Ζώων ΙΙ\Παραδόσεις\Εργαστηριακές ασκήσεις\Εργαστηριακό φυλλάδιο Λισσαμφιβίου\Εικόνες Φυλλαδίου\Εικ. 4α.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8428" y="1508026"/>
            <a:ext cx="5274315" cy="3455670"/>
          </a:xfrm>
          <a:prstGeom prst="rect">
            <a:avLst/>
          </a:prstGeom>
          <a:noFill/>
          <a:ln>
            <a:solidFill>
              <a:schemeClr val="tx1"/>
            </a:solidFill>
          </a:ln>
        </p:spPr>
      </p:pic>
      <p:pic>
        <p:nvPicPr>
          <p:cNvPr id="5122" name="Picture 2" descr="F:\1.Πανεπιστήμιο\Διδασκαλία\1.Προπτυχιακά\2.Πανίδα της Ελλάδος\source files\1.Λισσαμφίβια\Limnonectes male - Ranidae.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787430" y="1272774"/>
            <a:ext cx="5328765" cy="3565019"/>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3807793" y="5301208"/>
            <a:ext cx="53030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Τα μεγαλύτερα είδη μπορεί να επιτεθούν και να δαγκώσουν έναν πιθανό θηρευτή, αν και τα περισσότερά είδη θα προτιμήσουν να διαφύγουν! </a:t>
            </a:r>
            <a:endParaRPr lang="en-GB" b="1">
              <a:solidFill>
                <a:schemeClr val="accent2"/>
              </a:solidFill>
            </a:endParaRPr>
          </a:p>
        </p:txBody>
      </p:sp>
    </p:spTree>
    <p:extLst>
      <p:ext uri="{BB962C8B-B14F-4D97-AF65-F5344CB8AC3E}">
        <p14:creationId xmlns:p14="http://schemas.microsoft.com/office/powerpoint/2010/main" val="415733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xit" presetSubtype="0" fill="hold"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5122"/>
                                        </p:tgtEl>
                                        <p:attrNameLst>
                                          <p:attrName>style.visibility</p:attrName>
                                        </p:attrNameLst>
                                      </p:cBhvr>
                                      <p:to>
                                        <p:strVal val="visible"/>
                                      </p:to>
                                    </p:set>
                                    <p:animEffect transition="in" filter="fade">
                                      <p:cBhvr>
                                        <p:cTn id="34" dur="500"/>
                                        <p:tgtEl>
                                          <p:spTgt spid="51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561954" y="548680"/>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n-US" b="1">
                <a:solidFill>
                  <a:srgbClr val="333399"/>
                </a:solidFill>
              </a:rPr>
              <a:t> </a:t>
            </a:r>
            <a:r>
              <a:rPr lang="el-GR" b="1">
                <a:solidFill>
                  <a:srgbClr val="333399"/>
                </a:solidFill>
              </a:rPr>
              <a:t>Γένος </a:t>
            </a:r>
            <a:r>
              <a:rPr lang="en-US" b="1" i="1" err="1">
                <a:solidFill>
                  <a:srgbClr val="C00000"/>
                </a:solidFill>
              </a:rPr>
              <a:t>Rana</a:t>
            </a:r>
            <a:r>
              <a:rPr lang="el-GR" b="1">
                <a:solidFill>
                  <a:srgbClr val="C00000"/>
                </a:solidFill>
              </a:rPr>
              <a:t>:</a:t>
            </a:r>
            <a:r>
              <a:rPr lang="el-GR" b="1" i="1">
                <a:solidFill>
                  <a:srgbClr val="C00000"/>
                </a:solidFill>
              </a:rPr>
              <a:t> </a:t>
            </a:r>
            <a:r>
              <a:rPr lang="en-US" b="1">
                <a:solidFill>
                  <a:schemeClr val="accent2"/>
                </a:solidFill>
              </a:rPr>
              <a:t>3 </a:t>
            </a:r>
            <a:r>
              <a:rPr lang="el-GR" b="1">
                <a:solidFill>
                  <a:schemeClr val="accent2"/>
                </a:solidFill>
              </a:rPr>
              <a:t>είδη</a:t>
            </a:r>
            <a:endParaRPr lang="en-US" b="1">
              <a:solidFill>
                <a:schemeClr val="accent2"/>
              </a:solidFill>
            </a:endParaRPr>
          </a:p>
        </p:txBody>
      </p:sp>
      <p:sp>
        <p:nvSpPr>
          <p:cNvPr id="4" name="Ορθογώνιο 3"/>
          <p:cNvSpPr/>
          <p:nvPr/>
        </p:nvSpPr>
        <p:spPr>
          <a:xfrm>
            <a:off x="395536" y="832937"/>
            <a:ext cx="4032448"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dalmatina</a:t>
            </a:r>
            <a:r>
              <a:rPr lang="en-US" b="1" i="1">
                <a:solidFill>
                  <a:srgbClr val="C00000"/>
                </a:solidFill>
              </a:rPr>
              <a:t> </a:t>
            </a:r>
            <a:r>
              <a:rPr lang="en-US" b="1">
                <a:solidFill>
                  <a:srgbClr val="C00000"/>
                </a:solidFill>
              </a:rPr>
              <a:t>–</a:t>
            </a:r>
            <a:r>
              <a:rPr lang="el-GR" b="1">
                <a:solidFill>
                  <a:srgbClr val="C00000"/>
                </a:solidFill>
              </a:rPr>
              <a:t> </a:t>
            </a:r>
            <a:r>
              <a:rPr lang="el-GR" b="1" err="1">
                <a:solidFill>
                  <a:srgbClr val="C00000"/>
                </a:solidFill>
              </a:rPr>
              <a:t>Πηδοβάτραχος</a:t>
            </a:r>
            <a:r>
              <a:rPr lang="el-GR" b="1">
                <a:solidFill>
                  <a:srgbClr val="C00000"/>
                </a:solidFill>
              </a:rPr>
              <a:t> – ΝΕ</a:t>
            </a:r>
            <a:endParaRPr lang="en-US" b="1">
              <a:solidFill>
                <a:srgbClr val="C00000"/>
              </a:solidFill>
            </a:endParaRPr>
          </a:p>
        </p:txBody>
      </p:sp>
      <p:sp>
        <p:nvSpPr>
          <p:cNvPr id="15" name="Ορθογώνιο 14"/>
          <p:cNvSpPr/>
          <p:nvPr/>
        </p:nvSpPr>
        <p:spPr>
          <a:xfrm>
            <a:off x="4356722" y="832937"/>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graeca</a:t>
            </a:r>
            <a:r>
              <a:rPr lang="en-US" b="1" i="1">
                <a:solidFill>
                  <a:srgbClr val="C00000"/>
                </a:solidFill>
              </a:rPr>
              <a:t> </a:t>
            </a:r>
            <a:r>
              <a:rPr lang="el-GR" b="1" i="1">
                <a:solidFill>
                  <a:srgbClr val="C00000"/>
                </a:solidFill>
              </a:rPr>
              <a:t>– </a:t>
            </a:r>
            <a:r>
              <a:rPr lang="el-GR" b="1" err="1">
                <a:solidFill>
                  <a:srgbClr val="C00000"/>
                </a:solidFill>
              </a:rPr>
              <a:t>Γραικοβάτραχος</a:t>
            </a:r>
            <a:r>
              <a:rPr lang="el-GR" b="1">
                <a:solidFill>
                  <a:srgbClr val="C00000"/>
                </a:solidFill>
              </a:rPr>
              <a:t> – ΝΕ</a:t>
            </a:r>
            <a:endParaRPr lang="en-US" b="1">
              <a:solidFill>
                <a:srgbClr val="C00000"/>
              </a:solidFill>
            </a:endParaRPr>
          </a:p>
        </p:txBody>
      </p:sp>
      <p:sp>
        <p:nvSpPr>
          <p:cNvPr id="14"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32" name="Text Box 6"/>
          <p:cNvSpPr txBox="1">
            <a:spLocks noChangeArrowheads="1"/>
          </p:cNvSpPr>
          <p:nvPr/>
        </p:nvSpPr>
        <p:spPr bwMode="auto">
          <a:xfrm>
            <a:off x="0" y="3958456"/>
            <a:ext cx="449999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Τυμπανική μεμβράνη πολύ μεγάλη και κοντά στα μάτια, που καλύπτονται από καστανή ζώνη, σαν μάσκα. Οριζόντια κόρη. Καλά διαμορφωμένη πλευρική δερμική πτυχή. Ραχιαίος χρωματισμός από κιτρινωπός ως καστανός-πρασινωπός. Αδενική δομή σχήματος ‘</a:t>
            </a:r>
            <a:r>
              <a:rPr lang="en-US" sz="1600">
                <a:solidFill>
                  <a:schemeClr val="accent2"/>
                </a:solidFill>
              </a:rPr>
              <a:t>V’</a:t>
            </a:r>
            <a:r>
              <a:rPr lang="el-GR" sz="1600">
                <a:solidFill>
                  <a:schemeClr val="accent2"/>
                </a:solidFill>
              </a:rPr>
              <a:t> στον αυχένα. Κοιλιακή περιοχή λευκή χωρίς ανοιχτόχρωμη λωρίδα να διατρέχει το μέσο του λαιμού. Κατά την αναπαραγωγή εμφανίζονται μεγάλα στίγματα – δίσκοι προσκόλλησης.</a:t>
            </a:r>
          </a:p>
        </p:txBody>
      </p:sp>
      <p:sp>
        <p:nvSpPr>
          <p:cNvPr id="33" name="Text Box 6"/>
          <p:cNvSpPr txBox="1">
            <a:spLocks noChangeArrowheads="1"/>
          </p:cNvSpPr>
          <p:nvPr/>
        </p:nvSpPr>
        <p:spPr bwMode="auto">
          <a:xfrm>
            <a:off x="4603283" y="6546830"/>
            <a:ext cx="43924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Μήκος κεφαλοκορμού</a:t>
            </a:r>
            <a:r>
              <a:rPr lang="el-GR" sz="1600">
                <a:solidFill>
                  <a:srgbClr val="C00000"/>
                </a:solidFill>
              </a:rPr>
              <a:t>: </a:t>
            </a:r>
            <a:r>
              <a:rPr lang="en-US" sz="1600">
                <a:solidFill>
                  <a:srgbClr val="C00000"/>
                </a:solidFill>
              </a:rPr>
              <a:t>ca. 8 cm</a:t>
            </a:r>
          </a:p>
        </p:txBody>
      </p:sp>
      <p:sp>
        <p:nvSpPr>
          <p:cNvPr id="34" name="Text Box 6"/>
          <p:cNvSpPr txBox="1">
            <a:spLocks noChangeArrowheads="1"/>
          </p:cNvSpPr>
          <p:nvPr/>
        </p:nvSpPr>
        <p:spPr bwMode="auto">
          <a:xfrm>
            <a:off x="107504" y="6546830"/>
            <a:ext cx="43924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Μήκος κεφαλοκορμού</a:t>
            </a:r>
            <a:r>
              <a:rPr lang="el-GR" sz="1600">
                <a:solidFill>
                  <a:srgbClr val="C00000"/>
                </a:solidFill>
              </a:rPr>
              <a:t>: έως και &gt; 6-8 </a:t>
            </a:r>
            <a:r>
              <a:rPr lang="en-US" sz="1600">
                <a:solidFill>
                  <a:srgbClr val="C00000"/>
                </a:solidFill>
              </a:rPr>
              <a:t>cm</a:t>
            </a:r>
          </a:p>
        </p:txBody>
      </p:sp>
      <p:sp>
        <p:nvSpPr>
          <p:cNvPr id="36" name="Text Box 6"/>
          <p:cNvSpPr txBox="1">
            <a:spLocks noChangeArrowheads="1"/>
          </p:cNvSpPr>
          <p:nvPr/>
        </p:nvSpPr>
        <p:spPr bwMode="auto">
          <a:xfrm>
            <a:off x="4603283" y="3875000"/>
            <a:ext cx="439248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Διάμετρος τυμπανικής μεμβράνης μικρή και οριζόντια κόρη. Μάτια και τυμπανική μεμβράνη καλύπτονται από σκούρα ζώνη, σαν μάσκα. Δύο πλευρικές δερματικές πτυχώσεις. Αδενική δομή σχήματος ‘</a:t>
            </a:r>
            <a:r>
              <a:rPr lang="en-US" sz="1600">
                <a:solidFill>
                  <a:schemeClr val="accent2"/>
                </a:solidFill>
              </a:rPr>
              <a:t>V’</a:t>
            </a:r>
            <a:r>
              <a:rPr lang="el-GR" sz="1600">
                <a:solidFill>
                  <a:schemeClr val="accent2"/>
                </a:solidFill>
              </a:rPr>
              <a:t> στον αυχένα. Ραχιαίος χρωματισμός από γκρίζος ως κιτρινωπός ή κοκκινωπός-λαδί Η κοιλιά υπόλευκη με ανοιχτόχρωμες κηλίδες. Λαιμός με σκούρες κηλίδες και ανοιχτόχρωμη λωρίδα στο μέσο του. Κατά την αναπαραγωγική περίοδο τα αρσενικά σκουραίνουν πολύ. </a:t>
            </a:r>
          </a:p>
        </p:txBody>
      </p:sp>
      <p:pic>
        <p:nvPicPr>
          <p:cNvPr id="6146" name="Picture 2" descr="F:\1.Πανεπιστήμιο\Διδασκαλία\1.Προπτυχιακά\2.Πανίδα της Ελλάδος\source files\1.Λισσαμφίβια\Rana dalmatina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03" y="1430215"/>
            <a:ext cx="3696725" cy="256825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1.Πανεπιστήμιο\Διδασκαλία\1.Προπτυχιακά\2.Πανίδα της Ελλάδος\source files\1.Λισσαμφίβια\Rana dalmatina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215" y="1390774"/>
            <a:ext cx="3682660" cy="25679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1.Πανεπιστήμιο\Διδασκαλία\1.Προπτυχιακά\2.Πανίδα της Ελλάδος\source files\1.Λισσαμφίβια\Rana graeca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892" y="1283274"/>
            <a:ext cx="3642642" cy="263525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F:\1.Πανεπιστήμιο\Διδασκαλία\1.Προπτυχιακά\2.Πανίδα της Ελλάδος\source files\1.Λισσαμφίβια\Rana graeca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3892" y="1291137"/>
            <a:ext cx="3642642" cy="261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35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fade">
                                      <p:cBhvr>
                                        <p:cTn id="20" dur="500"/>
                                        <p:tgtEl>
                                          <p:spTgt spid="61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nodeType="withEffect">
                                  <p:stCondLst>
                                    <p:cond delay="0"/>
                                  </p:stCondLst>
                                  <p:childTnLst>
                                    <p:set>
                                      <p:cBhvr>
                                        <p:cTn id="37" dur="1" fill="hold">
                                          <p:stCondLst>
                                            <p:cond delay="0"/>
                                          </p:stCondLst>
                                        </p:cTn>
                                        <p:tgtEl>
                                          <p:spTgt spid="6148"/>
                                        </p:tgtEl>
                                        <p:attrNameLst>
                                          <p:attrName>style.visibility</p:attrName>
                                        </p:attrNameLst>
                                      </p:cBhvr>
                                      <p:to>
                                        <p:strVal val="visible"/>
                                      </p:to>
                                    </p:set>
                                    <p:animEffect transition="in" filter="fade">
                                      <p:cBhvr>
                                        <p:cTn id="38" dur="500"/>
                                        <p:tgtEl>
                                          <p:spTgt spid="61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149"/>
                                        </p:tgtEl>
                                        <p:attrNameLst>
                                          <p:attrName>style.visibility</p:attrName>
                                        </p:attrNameLst>
                                      </p:cBhvr>
                                      <p:to>
                                        <p:strVal val="visible"/>
                                      </p:to>
                                    </p:set>
                                    <p:animEffect transition="in" filter="fade">
                                      <p:cBhvr>
                                        <p:cTn id="43" dur="500"/>
                                        <p:tgtEl>
                                          <p:spTgt spid="6149"/>
                                        </p:tgtEl>
                                      </p:cBhvr>
                                    </p:animEffect>
                                  </p:childTnLst>
                                </p:cTn>
                              </p:par>
                              <p:par>
                                <p:cTn id="44" presetID="10" presetClass="entr" presetSubtype="0" fill="hold" nodeType="withEffect">
                                  <p:stCondLst>
                                    <p:cond delay="0"/>
                                  </p:stCondLst>
                                  <p:childTnLst>
                                    <p:set>
                                      <p:cBhvr>
                                        <p:cTn id="45" dur="1" fill="hold">
                                          <p:stCondLst>
                                            <p:cond delay="0"/>
                                          </p:stCondLst>
                                        </p:cTn>
                                        <p:tgtEl>
                                          <p:spTgt spid="6147"/>
                                        </p:tgtEl>
                                        <p:attrNameLst>
                                          <p:attrName>style.visibility</p:attrName>
                                        </p:attrNameLst>
                                      </p:cBhvr>
                                      <p:to>
                                        <p:strVal val="visible"/>
                                      </p:to>
                                    </p:set>
                                    <p:animEffect transition="in" filter="fade">
                                      <p:cBhvr>
                                        <p:cTn id="46" dur="500"/>
                                        <p:tgtEl>
                                          <p:spTgt spid="61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32" grpId="0"/>
      <p:bldP spid="33" grpId="0"/>
      <p:bldP spid="34" grpId="0"/>
      <p:bldP spid="3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764704"/>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8" name="Ορθογώνιο 7"/>
          <p:cNvSpPr/>
          <p:nvPr/>
        </p:nvSpPr>
        <p:spPr>
          <a:xfrm>
            <a:off x="97362" y="1052736"/>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dalmatina</a:t>
            </a:r>
            <a:endParaRPr lang="en-US" b="1">
              <a:solidFill>
                <a:srgbClr val="C00000"/>
              </a:solidFill>
            </a:endParaRPr>
          </a:p>
        </p:txBody>
      </p:sp>
      <p:sp>
        <p:nvSpPr>
          <p:cNvPr id="9" name="Ορθογώνιο 8"/>
          <p:cNvSpPr/>
          <p:nvPr/>
        </p:nvSpPr>
        <p:spPr>
          <a:xfrm>
            <a:off x="4356722" y="1052736"/>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graeca</a:t>
            </a:r>
            <a:endParaRPr lang="en-US" b="1">
              <a:solidFill>
                <a:srgbClr val="C00000"/>
              </a:solidFill>
            </a:endParaRPr>
          </a:p>
        </p:txBody>
      </p:sp>
      <p:sp>
        <p:nvSpPr>
          <p:cNvPr id="10" name="Ορθογώνιο 9"/>
          <p:cNvSpPr/>
          <p:nvPr/>
        </p:nvSpPr>
        <p:spPr>
          <a:xfrm>
            <a:off x="96616" y="1484784"/>
            <a:ext cx="4259360" cy="2302875"/>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b="1" dirty="0">
                <a:solidFill>
                  <a:schemeClr val="accent2"/>
                </a:solidFill>
              </a:rPr>
              <a:t>Ευρεία εξάπλωση σε όλη την Ευρώπη, εκτός από την Ιβηρική χερσόνησο, τη Μ. Βρετανία και τη Σκανδιναβία. Στην </a:t>
            </a:r>
            <a:r>
              <a:rPr lang="el-GR" b="1" dirty="0">
                <a:solidFill>
                  <a:srgbClr val="00B050"/>
                </a:solidFill>
              </a:rPr>
              <a:t>Ελλάδα</a:t>
            </a:r>
            <a:r>
              <a:rPr lang="el-GR" b="1" dirty="0">
                <a:solidFill>
                  <a:schemeClr val="accent2"/>
                </a:solidFill>
              </a:rPr>
              <a:t> εξαπλώνεται στην ηπειρωτική χώρα και στην Εύβοια, χωρίς αναφορές εύρεσης σε νησιά.</a:t>
            </a:r>
            <a:endParaRPr lang="en-US" b="1" dirty="0">
              <a:solidFill>
                <a:srgbClr val="00B050"/>
              </a:solidFill>
            </a:endParaRPr>
          </a:p>
        </p:txBody>
      </p:sp>
      <p:sp>
        <p:nvSpPr>
          <p:cNvPr id="11" name="Ορθογώνιο 10"/>
          <p:cNvSpPr/>
          <p:nvPr/>
        </p:nvSpPr>
        <p:spPr>
          <a:xfrm>
            <a:off x="4633120" y="1484784"/>
            <a:ext cx="4259360" cy="1355499"/>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b="1">
                <a:solidFill>
                  <a:schemeClr val="accent2"/>
                </a:solidFill>
              </a:rPr>
              <a:t>Ενδημικό των Ν Βαλκανίων. Στην </a:t>
            </a:r>
            <a:r>
              <a:rPr lang="el-GR" b="1">
                <a:solidFill>
                  <a:srgbClr val="00B050"/>
                </a:solidFill>
              </a:rPr>
              <a:t>Ελλάδα </a:t>
            </a:r>
            <a:r>
              <a:rPr lang="el-GR" b="1">
                <a:solidFill>
                  <a:schemeClr val="accent2"/>
                </a:solidFill>
              </a:rPr>
              <a:t>απαντά στην ηπειρωτική χώρα, χωρίς να περιλαμβάνονται νησιά, πλην τμήματος της Εύβοιας.</a:t>
            </a:r>
            <a:endParaRPr lang="en-US" b="1">
              <a:solidFill>
                <a:schemeClr val="accent2"/>
              </a:solidFill>
            </a:endParaRPr>
          </a:p>
        </p:txBody>
      </p:sp>
      <p:sp>
        <p:nvSpPr>
          <p:cNvPr id="13"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pic>
        <p:nvPicPr>
          <p:cNvPr id="7170" name="Picture 2" descr="F:\1.Πανεπιστήμιο\Διδασκαλία\1.Προπτυχιακά\2.Πανίδα της Ελλάδος\source files\1.Λισσαμφίβια\R. dalmatina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0" y="3994202"/>
            <a:ext cx="4554428" cy="28638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1" name="Picture 3" descr="F:\1.Πανεπιστήμιο\Διδασκαλία\1.Προπτυχιακά\2.Πανίδα της Ελλάδος\source files\1.Λισσαμφίβια\R. graeca distribu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128" y="3050259"/>
            <a:ext cx="4221361" cy="38077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europe with red squares&#10;&#10;Description automatically generated">
            <a:extLst>
              <a:ext uri="{FF2B5EF4-FFF2-40B4-BE49-F238E27FC236}">
                <a16:creationId xmlns:a16="http://schemas.microsoft.com/office/drawing/2014/main" id="{BFBE60EB-F3F6-2971-6223-1331E8CCD7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415" y="3676650"/>
            <a:ext cx="3975100" cy="3181350"/>
          </a:xfrm>
          <a:prstGeom prst="rect">
            <a:avLst/>
          </a:prstGeom>
        </p:spPr>
      </p:pic>
      <p:pic>
        <p:nvPicPr>
          <p:cNvPr id="6" name="Picture 5" descr="A map of europe with red squares&#10;&#10;Description automatically generated">
            <a:extLst>
              <a:ext uri="{FF2B5EF4-FFF2-40B4-BE49-F238E27FC236}">
                <a16:creationId xmlns:a16="http://schemas.microsoft.com/office/drawing/2014/main" id="{5BA65F0F-6381-4D6F-1A7D-6D8C69DEC4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6391" y="3676650"/>
            <a:ext cx="4002635" cy="3166468"/>
          </a:xfrm>
          <a:prstGeom prst="rect">
            <a:avLst/>
          </a:prstGeom>
        </p:spPr>
      </p:pic>
    </p:spTree>
    <p:extLst>
      <p:ext uri="{BB962C8B-B14F-4D97-AF65-F5344CB8AC3E}">
        <p14:creationId xmlns:p14="http://schemas.microsoft.com/office/powerpoint/2010/main" val="201946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170"/>
                                        </p:tgtEl>
                                      </p:cBhvr>
                                    </p:animEffect>
                                    <p:set>
                                      <p:cBhvr>
                                        <p:cTn id="17" dur="1" fill="hold">
                                          <p:stCondLst>
                                            <p:cond delay="499"/>
                                          </p:stCondLst>
                                        </p:cTn>
                                        <p:tgtEl>
                                          <p:spTgt spid="7170"/>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7171"/>
                                        </p:tgtEl>
                                        <p:attrNameLst>
                                          <p:attrName>style.visibility</p:attrName>
                                        </p:attrNameLst>
                                      </p:cBhvr>
                                      <p:to>
                                        <p:strVal val="visible"/>
                                      </p:to>
                                    </p:set>
                                    <p:animEffect transition="in" filter="fade">
                                      <p:cBhvr>
                                        <p:cTn id="28" dur="500"/>
                                        <p:tgtEl>
                                          <p:spTgt spid="717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171"/>
                                        </p:tgtEl>
                                      </p:cBhvr>
                                    </p:animEffect>
                                    <p:set>
                                      <p:cBhvr>
                                        <p:cTn id="33" dur="1" fill="hold">
                                          <p:stCondLst>
                                            <p:cond delay="499"/>
                                          </p:stCondLst>
                                        </p:cTn>
                                        <p:tgtEl>
                                          <p:spTgt spid="717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4572000" y="1269915"/>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Προτιμά υψηλή υγρασία και χαμηλή μέση θερμοκρασία. Επιλέγει ποταμάκια και ορεινά ρυάκια σε φυλλοβόλα και μεικτά δάση. Υψόμετρο: 250-2000 </a:t>
            </a:r>
            <a:r>
              <a:rPr lang="en-US">
                <a:solidFill>
                  <a:schemeClr val="accent2"/>
                </a:solidFill>
              </a:rPr>
              <a:t>m </a:t>
            </a:r>
            <a:r>
              <a:rPr lang="en-US" err="1">
                <a:solidFill>
                  <a:schemeClr val="accent2"/>
                </a:solidFill>
              </a:rPr>
              <a:t>a.s.l</a:t>
            </a:r>
            <a:r>
              <a:rPr lang="en-US">
                <a:solidFill>
                  <a:schemeClr val="accent2"/>
                </a:solidFill>
              </a:rPr>
              <a:t>.</a:t>
            </a:r>
            <a:endParaRPr lang="el-GR" b="1">
              <a:solidFill>
                <a:schemeClr val="accent2"/>
              </a:solidFill>
            </a:endParaRPr>
          </a:p>
        </p:txBody>
      </p:sp>
      <p:sp>
        <p:nvSpPr>
          <p:cNvPr id="14" name="Text Box 6"/>
          <p:cNvSpPr txBox="1">
            <a:spLocks noChangeArrowheads="1"/>
          </p:cNvSpPr>
          <p:nvPr/>
        </p:nvSpPr>
        <p:spPr bwMode="auto">
          <a:xfrm>
            <a:off x="179512" y="1268760"/>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Αναζητά θέσεις με πλούσια βλάστηση, όπως φυλλοβόλα δάση, λιβάδια και υγροτοπικά συστήματα.</a:t>
            </a:r>
            <a:endParaRPr lang="el-GR" b="1">
              <a:solidFill>
                <a:schemeClr val="accent2"/>
              </a:solidFill>
            </a:endParaRPr>
          </a:p>
        </p:txBody>
      </p:sp>
      <p:sp>
        <p:nvSpPr>
          <p:cNvPr id="16" name="Text Box 6"/>
          <p:cNvSpPr txBox="1">
            <a:spLocks noChangeArrowheads="1"/>
          </p:cNvSpPr>
          <p:nvPr/>
        </p:nvSpPr>
        <p:spPr bwMode="auto">
          <a:xfrm>
            <a:off x="4572000" y="2638067"/>
            <a:ext cx="439248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Πέφτει σε χειμερία νάρκη (Νοε.-Φεβ.), με παραλλαγές, ανάλογα με το γεωγραφικό πλάτος.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Κατά την αναπαραγωγική περίοδο, τα αρσενικά συγκεντρώνονται σε μεγάλες ομάδες σε όχθες ποταμών και κοάζουν τη νύχτα (ακόμα και τη μέρα) για να ελκύσουν τα θηλυκά.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Κατά το ζευγάρωμα απομακρύνονται σε καλυμμένες θέσεις στις όχθες των ποταμών, όπου γίνεται η γονιμοποίηση των αυγών. </a:t>
            </a:r>
          </a:p>
        </p:txBody>
      </p:sp>
      <p:sp>
        <p:nvSpPr>
          <p:cNvPr id="15" name="Text Box 6"/>
          <p:cNvSpPr txBox="1">
            <a:spLocks noChangeArrowheads="1"/>
          </p:cNvSpPr>
          <p:nvPr/>
        </p:nvSpPr>
        <p:spPr bwMode="auto">
          <a:xfrm>
            <a:off x="179512" y="2132856"/>
            <a:ext cx="439248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Αποτελεί χερσόβιο είδος που επιστρέφει στο νερό κατά την αναπαραγωγή. Είναι νυκτόβιος, γίνεται όμως και ημερόβιος κατά την αναπαραγωγική περίοδο.</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Πέφτει σε χειμερία νάρκη από τέλη Οκτωβρίου έως  και Ιανουάριο, ανάλογα με γεωγραφικό πλάτος.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Κατά την αναπαραγωγική περίοδο επιλέγει καλά φωτισμένα, θερμά, αργής ροής ύδατα, μέσα σε δάση ή στις παρυφές τους.</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Αν νιώσει ότι απειλείται, απομακρύνεται με μεγάλα άλματα μήκους 2</a:t>
            </a:r>
            <a:r>
              <a:rPr lang="en-US">
                <a:solidFill>
                  <a:schemeClr val="accent2"/>
                </a:solidFill>
              </a:rPr>
              <a:t>m</a:t>
            </a:r>
            <a:r>
              <a:rPr lang="el-GR">
                <a:solidFill>
                  <a:schemeClr val="accent2"/>
                </a:solidFill>
              </a:rPr>
              <a:t> και ύψους 1</a:t>
            </a:r>
            <a:r>
              <a:rPr lang="en-US">
                <a:solidFill>
                  <a:schemeClr val="accent2"/>
                </a:solidFill>
              </a:rPr>
              <a:t>m, </a:t>
            </a:r>
            <a:r>
              <a:rPr lang="el-GR">
                <a:solidFill>
                  <a:schemeClr val="accent2"/>
                </a:solidFill>
              </a:rPr>
              <a:t>που τα καταφέρνει με τα πολύ μεγάλα πίσω άκρα του!</a:t>
            </a:r>
          </a:p>
        </p:txBody>
      </p:sp>
      <p:sp>
        <p:nvSpPr>
          <p:cNvPr id="1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18" name="Ορθογώνιο 17"/>
          <p:cNvSpPr/>
          <p:nvPr/>
        </p:nvSpPr>
        <p:spPr>
          <a:xfrm>
            <a:off x="97362" y="764704"/>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dalmatina</a:t>
            </a:r>
            <a:endParaRPr lang="en-US" b="1">
              <a:solidFill>
                <a:srgbClr val="C00000"/>
              </a:solidFill>
            </a:endParaRPr>
          </a:p>
        </p:txBody>
      </p:sp>
      <p:sp>
        <p:nvSpPr>
          <p:cNvPr id="19" name="Ορθογώνιο 18"/>
          <p:cNvSpPr/>
          <p:nvPr/>
        </p:nvSpPr>
        <p:spPr>
          <a:xfrm>
            <a:off x="4356722" y="764704"/>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graeca</a:t>
            </a:r>
            <a:endParaRPr lang="en-US" b="1">
              <a:solidFill>
                <a:srgbClr val="C00000"/>
              </a:solidFill>
            </a:endParaRPr>
          </a:p>
        </p:txBody>
      </p:sp>
    </p:spTree>
    <p:extLst>
      <p:ext uri="{BB962C8B-B14F-4D97-AF65-F5344CB8AC3E}">
        <p14:creationId xmlns:p14="http://schemas.microsoft.com/office/powerpoint/2010/main" val="392416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p:cNvSpPr txBox="1">
            <a:spLocks noChangeArrowheads="1"/>
          </p:cNvSpPr>
          <p:nvPr/>
        </p:nvSpPr>
        <p:spPr bwMode="auto">
          <a:xfrm>
            <a:off x="107504" y="1700808"/>
            <a:ext cx="439248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rgbClr val="C00000"/>
                </a:solidFill>
              </a:rPr>
              <a:t> Διατροφή</a:t>
            </a:r>
            <a:r>
              <a:rPr lang="el-GR" sz="1700" b="1">
                <a:solidFill>
                  <a:schemeClr val="accent2"/>
                </a:solidFill>
              </a:rPr>
              <a:t>: </a:t>
            </a:r>
            <a:r>
              <a:rPr lang="el-GR" sz="1700">
                <a:solidFill>
                  <a:schemeClr val="accent2"/>
                </a:solidFill>
              </a:rPr>
              <a:t>Τρέφεται κυρίως με χερσαία έντομα.</a:t>
            </a:r>
            <a:endParaRPr lang="el-GR" sz="1700" b="1">
              <a:solidFill>
                <a:schemeClr val="accent2"/>
              </a:solidFill>
            </a:endParaRPr>
          </a:p>
        </p:txBody>
      </p:sp>
      <p:sp>
        <p:nvSpPr>
          <p:cNvPr id="16" name="Text Box 6"/>
          <p:cNvSpPr txBox="1">
            <a:spLocks noChangeArrowheads="1"/>
          </p:cNvSpPr>
          <p:nvPr/>
        </p:nvSpPr>
        <p:spPr bwMode="auto">
          <a:xfrm>
            <a:off x="107504" y="2812280"/>
            <a:ext cx="4439681"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C00000"/>
                </a:solidFill>
              </a:rPr>
              <a:t> Αναπαραγωγή</a:t>
            </a:r>
            <a:endParaRPr lang="el-GR" sz="1700" b="1">
              <a:solidFill>
                <a:srgbClr val="333399"/>
              </a:solidFill>
            </a:endParaRPr>
          </a:p>
          <a:p>
            <a:pPr algn="just" fontAlgn="base">
              <a:spcBef>
                <a:spcPct val="0"/>
              </a:spcBef>
              <a:spcAft>
                <a:spcPct val="0"/>
              </a:spcAft>
              <a:tabLst>
                <a:tab pos="900113" algn="l"/>
              </a:tabLst>
            </a:pPr>
            <a:r>
              <a:rPr lang="el-GR" sz="1700">
                <a:solidFill>
                  <a:srgbClr val="00B050"/>
                </a:solidFill>
              </a:rPr>
              <a:t>Αναπαραγωγική ωριμότητα</a:t>
            </a:r>
            <a:r>
              <a:rPr lang="el-GR" sz="1700">
                <a:solidFill>
                  <a:schemeClr val="accent2"/>
                </a:solidFill>
              </a:rPr>
              <a:t>: 3 έτη</a:t>
            </a:r>
          </a:p>
          <a:p>
            <a:pPr algn="just" fontAlgn="base">
              <a:spcBef>
                <a:spcPct val="0"/>
              </a:spcBef>
              <a:spcAft>
                <a:spcPct val="0"/>
              </a:spcAft>
              <a:tabLst>
                <a:tab pos="900113" algn="l"/>
              </a:tabLst>
            </a:pPr>
            <a:r>
              <a:rPr lang="el-GR" sz="1700">
                <a:solidFill>
                  <a:srgbClr val="00B050"/>
                </a:solidFill>
              </a:rPr>
              <a:t>Αναπαραγωγική</a:t>
            </a:r>
            <a:r>
              <a:rPr lang="el-GR" sz="1700">
                <a:solidFill>
                  <a:srgbClr val="333399"/>
                </a:solidFill>
              </a:rPr>
              <a:t> </a:t>
            </a:r>
            <a:r>
              <a:rPr lang="el-GR" sz="1700">
                <a:solidFill>
                  <a:srgbClr val="00B050"/>
                </a:solidFill>
              </a:rPr>
              <a:t>περίοδος</a:t>
            </a:r>
            <a:r>
              <a:rPr lang="el-GR" sz="1700">
                <a:solidFill>
                  <a:srgbClr val="333399"/>
                </a:solidFill>
              </a:rPr>
              <a:t>: νωρίς την άνοιξη και για δύο μήνες. </a:t>
            </a:r>
          </a:p>
          <a:p>
            <a:pPr algn="just" fontAlgn="base">
              <a:spcBef>
                <a:spcPct val="0"/>
              </a:spcBef>
              <a:spcAft>
                <a:spcPct val="0"/>
              </a:spcAft>
              <a:tabLst>
                <a:tab pos="900113" algn="l"/>
              </a:tabLst>
            </a:pPr>
            <a:r>
              <a:rPr lang="el-GR" sz="1700">
                <a:solidFill>
                  <a:srgbClr val="00B050"/>
                </a:solidFill>
              </a:rPr>
              <a:t>Γέννα</a:t>
            </a:r>
            <a:r>
              <a:rPr lang="el-GR" sz="1700">
                <a:solidFill>
                  <a:srgbClr val="333399"/>
                </a:solidFill>
              </a:rPr>
              <a:t>: 600-2.000 αυγά που προσκολλώνται στην υποβρύχια βλάστηση.</a:t>
            </a:r>
          </a:p>
          <a:p>
            <a:pPr algn="just" fontAlgn="base">
              <a:spcBef>
                <a:spcPct val="0"/>
              </a:spcBef>
              <a:spcAft>
                <a:spcPct val="0"/>
              </a:spcAft>
              <a:tabLst>
                <a:tab pos="900113" algn="l"/>
              </a:tabLst>
            </a:pPr>
            <a:r>
              <a:rPr lang="el-GR" sz="1700">
                <a:solidFill>
                  <a:srgbClr val="00B050"/>
                </a:solidFill>
              </a:rPr>
              <a:t>Εκκόλαψη: </a:t>
            </a:r>
            <a:r>
              <a:rPr lang="el-GR" sz="1700">
                <a:solidFill>
                  <a:schemeClr val="accent2"/>
                </a:solidFill>
              </a:rPr>
              <a:t>Μετά από 1 μήνα.</a:t>
            </a:r>
          </a:p>
          <a:p>
            <a:pPr algn="just" fontAlgn="base">
              <a:spcBef>
                <a:spcPct val="0"/>
              </a:spcBef>
              <a:spcAft>
                <a:spcPct val="0"/>
              </a:spcAft>
              <a:tabLst>
                <a:tab pos="900113" algn="l"/>
              </a:tabLst>
            </a:pPr>
            <a:r>
              <a:rPr lang="el-GR" sz="1700">
                <a:solidFill>
                  <a:srgbClr val="00B050"/>
                </a:solidFill>
              </a:rPr>
              <a:t>Μεταμόρφωση</a:t>
            </a:r>
            <a:r>
              <a:rPr lang="el-GR" sz="1700">
                <a:solidFill>
                  <a:srgbClr val="333399"/>
                </a:solidFill>
              </a:rPr>
              <a:t>:  περίπου 2 μήνες. </a:t>
            </a:r>
            <a:endParaRPr lang="el-GR" sz="1700">
              <a:solidFill>
                <a:schemeClr val="accent2"/>
              </a:solidFill>
            </a:endParaRPr>
          </a:p>
          <a:p>
            <a:pPr fontAlgn="base">
              <a:spcBef>
                <a:spcPct val="0"/>
              </a:spcBef>
              <a:spcAft>
                <a:spcPct val="0"/>
              </a:spcAft>
              <a:tabLst>
                <a:tab pos="900113" algn="l"/>
              </a:tabLst>
            </a:pPr>
            <a:r>
              <a:rPr lang="el-GR" sz="1700">
                <a:solidFill>
                  <a:srgbClr val="00B050"/>
                </a:solidFill>
              </a:rPr>
              <a:t>Όριο ζωής</a:t>
            </a:r>
            <a:r>
              <a:rPr lang="el-GR" sz="1700">
                <a:solidFill>
                  <a:srgbClr val="333399"/>
                </a:solidFill>
              </a:rPr>
              <a:t>: Έως 7 έτη.</a:t>
            </a:r>
          </a:p>
        </p:txBody>
      </p:sp>
      <p:sp>
        <p:nvSpPr>
          <p:cNvPr id="17" name="Text Box 6"/>
          <p:cNvSpPr txBox="1">
            <a:spLocks noChangeArrowheads="1"/>
          </p:cNvSpPr>
          <p:nvPr/>
        </p:nvSpPr>
        <p:spPr bwMode="auto">
          <a:xfrm>
            <a:off x="4644008" y="2450500"/>
            <a:ext cx="4305615"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C00000"/>
                </a:solidFill>
              </a:rPr>
              <a:t> Αναπαραγωγή</a:t>
            </a:r>
            <a:endParaRPr lang="el-GR" sz="1700" b="1">
              <a:solidFill>
                <a:srgbClr val="333399"/>
              </a:solidFill>
            </a:endParaRPr>
          </a:p>
          <a:p>
            <a:pPr algn="just" fontAlgn="base">
              <a:spcBef>
                <a:spcPct val="0"/>
              </a:spcBef>
              <a:spcAft>
                <a:spcPct val="0"/>
              </a:spcAft>
              <a:tabLst>
                <a:tab pos="900113" algn="l"/>
              </a:tabLst>
            </a:pPr>
            <a:r>
              <a:rPr lang="el-GR" sz="1700">
                <a:solidFill>
                  <a:srgbClr val="00B050"/>
                </a:solidFill>
              </a:rPr>
              <a:t>Αναπαραγωγική ωριμότητα</a:t>
            </a:r>
            <a:r>
              <a:rPr lang="el-GR" sz="1700">
                <a:solidFill>
                  <a:schemeClr val="accent2"/>
                </a:solidFill>
              </a:rPr>
              <a:t>: 2-3 έτη.</a:t>
            </a:r>
          </a:p>
          <a:p>
            <a:pPr algn="just" fontAlgn="base">
              <a:spcBef>
                <a:spcPct val="0"/>
              </a:spcBef>
              <a:spcAft>
                <a:spcPct val="0"/>
              </a:spcAft>
              <a:tabLst>
                <a:tab pos="900113" algn="l"/>
              </a:tabLst>
            </a:pPr>
            <a:r>
              <a:rPr lang="el-GR" sz="1700">
                <a:solidFill>
                  <a:srgbClr val="00B050"/>
                </a:solidFill>
              </a:rPr>
              <a:t>Αναπαραγωγική</a:t>
            </a:r>
            <a:r>
              <a:rPr lang="el-GR" sz="1700">
                <a:solidFill>
                  <a:srgbClr val="333399"/>
                </a:solidFill>
              </a:rPr>
              <a:t> </a:t>
            </a:r>
            <a:r>
              <a:rPr lang="el-GR" sz="1700">
                <a:solidFill>
                  <a:srgbClr val="00B050"/>
                </a:solidFill>
              </a:rPr>
              <a:t>περίοδος</a:t>
            </a:r>
            <a:r>
              <a:rPr lang="el-GR" sz="1700">
                <a:solidFill>
                  <a:srgbClr val="333399"/>
                </a:solidFill>
              </a:rPr>
              <a:t>: Τέλη Φεβρουαρίου έως και Απρίλιο.</a:t>
            </a:r>
          </a:p>
          <a:p>
            <a:pPr algn="just" fontAlgn="base">
              <a:spcBef>
                <a:spcPct val="0"/>
              </a:spcBef>
              <a:spcAft>
                <a:spcPct val="0"/>
              </a:spcAft>
              <a:tabLst>
                <a:tab pos="900113" algn="l"/>
              </a:tabLst>
            </a:pPr>
            <a:r>
              <a:rPr lang="el-GR" sz="1700">
                <a:solidFill>
                  <a:srgbClr val="00B050"/>
                </a:solidFill>
              </a:rPr>
              <a:t>Γέννα</a:t>
            </a:r>
            <a:r>
              <a:rPr lang="el-GR" sz="1700">
                <a:solidFill>
                  <a:srgbClr val="333399"/>
                </a:solidFill>
              </a:rPr>
              <a:t>: 200-2.000 αυγά, προσκολλημένα σε κάθε πιθανή κρυψώνα κάτω από την επιφάνεια του νερού (πέτρες ρίζες φυτών κ.ά.)</a:t>
            </a:r>
          </a:p>
          <a:p>
            <a:pPr algn="just" fontAlgn="base">
              <a:spcBef>
                <a:spcPct val="0"/>
              </a:spcBef>
              <a:spcAft>
                <a:spcPct val="0"/>
              </a:spcAft>
              <a:tabLst>
                <a:tab pos="900113" algn="l"/>
              </a:tabLst>
            </a:pPr>
            <a:r>
              <a:rPr lang="el-GR" sz="1700">
                <a:solidFill>
                  <a:srgbClr val="00B050"/>
                </a:solidFill>
              </a:rPr>
              <a:t>Μεταμόρφωση</a:t>
            </a:r>
            <a:r>
              <a:rPr lang="el-GR" sz="1700">
                <a:solidFill>
                  <a:srgbClr val="333399"/>
                </a:solidFill>
              </a:rPr>
              <a:t>: Εξαρτάται από τη θερμοκρασία, </a:t>
            </a:r>
            <a:r>
              <a:rPr lang="en-US" sz="1700">
                <a:solidFill>
                  <a:srgbClr val="333399"/>
                </a:solidFill>
              </a:rPr>
              <a:t>ca. </a:t>
            </a:r>
            <a:r>
              <a:rPr lang="el-GR" sz="1700">
                <a:solidFill>
                  <a:srgbClr val="333399"/>
                </a:solidFill>
              </a:rPr>
              <a:t>50 ημέρες.</a:t>
            </a:r>
            <a:endParaRPr lang="el-GR" sz="1700">
              <a:solidFill>
                <a:schemeClr val="accent2"/>
              </a:solidFill>
            </a:endParaRPr>
          </a:p>
          <a:p>
            <a:pPr algn="just" fontAlgn="base">
              <a:spcBef>
                <a:spcPct val="0"/>
              </a:spcBef>
              <a:spcAft>
                <a:spcPct val="0"/>
              </a:spcAft>
              <a:tabLst>
                <a:tab pos="900113" algn="l"/>
              </a:tabLst>
            </a:pPr>
            <a:r>
              <a:rPr lang="el-GR" sz="1700">
                <a:solidFill>
                  <a:srgbClr val="00B050"/>
                </a:solidFill>
              </a:rPr>
              <a:t>Όριο ζωής</a:t>
            </a:r>
            <a:r>
              <a:rPr lang="el-GR" sz="1700">
                <a:solidFill>
                  <a:srgbClr val="333399"/>
                </a:solidFill>
              </a:rPr>
              <a:t>: έως 8 έτη.</a:t>
            </a:r>
            <a:endParaRPr lang="el-GR" sz="1700">
              <a:solidFill>
                <a:schemeClr val="accent2"/>
              </a:solidFill>
            </a:endParaRPr>
          </a:p>
        </p:txBody>
      </p:sp>
      <p:sp>
        <p:nvSpPr>
          <p:cNvPr id="18" name="Text Box 6"/>
          <p:cNvSpPr txBox="1">
            <a:spLocks noChangeArrowheads="1"/>
          </p:cNvSpPr>
          <p:nvPr/>
        </p:nvSpPr>
        <p:spPr bwMode="auto">
          <a:xfrm>
            <a:off x="4572000" y="1340768"/>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rgbClr val="C00000"/>
                </a:solidFill>
              </a:rPr>
              <a:t> Διατροφή</a:t>
            </a:r>
            <a:r>
              <a:rPr lang="el-GR" sz="1700" b="1">
                <a:solidFill>
                  <a:schemeClr val="accent2"/>
                </a:solidFill>
              </a:rPr>
              <a:t>:</a:t>
            </a:r>
            <a:r>
              <a:rPr lang="en-US" sz="1700" b="1">
                <a:solidFill>
                  <a:schemeClr val="accent2"/>
                </a:solidFill>
              </a:rPr>
              <a:t> </a:t>
            </a:r>
            <a:r>
              <a:rPr lang="el-GR" sz="1700">
                <a:solidFill>
                  <a:schemeClr val="accent2"/>
                </a:solidFill>
              </a:rPr>
              <a:t>Τρέφεται με πληθώρα ασπόνδυλων, με ιδιαίτερη προτίμηση στα έντομα.</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13" name="Ορθογώνιο 12"/>
          <p:cNvSpPr/>
          <p:nvPr/>
        </p:nvSpPr>
        <p:spPr>
          <a:xfrm>
            <a:off x="97362" y="836712"/>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dalmatina</a:t>
            </a:r>
            <a:endParaRPr lang="en-US" b="1">
              <a:solidFill>
                <a:srgbClr val="C00000"/>
              </a:solidFill>
            </a:endParaRPr>
          </a:p>
        </p:txBody>
      </p:sp>
      <p:sp>
        <p:nvSpPr>
          <p:cNvPr id="14" name="Ορθογώνιο 13"/>
          <p:cNvSpPr/>
          <p:nvPr/>
        </p:nvSpPr>
        <p:spPr>
          <a:xfrm>
            <a:off x="4356722" y="836712"/>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graeca</a:t>
            </a:r>
            <a:endParaRPr lang="en-US" b="1">
              <a:solidFill>
                <a:srgbClr val="C00000"/>
              </a:solidFill>
            </a:endParaRPr>
          </a:p>
        </p:txBody>
      </p:sp>
    </p:spTree>
    <p:extLst>
      <p:ext uri="{BB962C8B-B14F-4D97-AF65-F5344CB8AC3E}">
        <p14:creationId xmlns:p14="http://schemas.microsoft.com/office/powerpoint/2010/main" val="252828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764704"/>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n-US" b="1">
                <a:solidFill>
                  <a:srgbClr val="333399"/>
                </a:solidFill>
              </a:rPr>
              <a:t> </a:t>
            </a:r>
            <a:r>
              <a:rPr lang="el-GR" b="1">
                <a:solidFill>
                  <a:srgbClr val="333399"/>
                </a:solidFill>
              </a:rPr>
              <a:t>Γένος </a:t>
            </a:r>
            <a:r>
              <a:rPr lang="en-US" b="1" i="1" err="1">
                <a:solidFill>
                  <a:srgbClr val="C00000"/>
                </a:solidFill>
              </a:rPr>
              <a:t>Rana</a:t>
            </a:r>
            <a:r>
              <a:rPr lang="el-GR" b="1">
                <a:solidFill>
                  <a:srgbClr val="C00000"/>
                </a:solidFill>
              </a:rPr>
              <a:t>:</a:t>
            </a:r>
            <a:r>
              <a:rPr lang="el-GR" b="1" i="1">
                <a:solidFill>
                  <a:srgbClr val="C00000"/>
                </a:solidFill>
              </a:rPr>
              <a:t> </a:t>
            </a:r>
            <a:r>
              <a:rPr lang="en-US" b="1">
                <a:solidFill>
                  <a:schemeClr val="accent2"/>
                </a:solidFill>
              </a:rPr>
              <a:t>3 </a:t>
            </a:r>
            <a:r>
              <a:rPr lang="el-GR" b="1">
                <a:solidFill>
                  <a:schemeClr val="accent2"/>
                </a:solidFill>
              </a:rPr>
              <a:t>είδη</a:t>
            </a:r>
            <a:endParaRPr lang="en-US" b="1">
              <a:solidFill>
                <a:schemeClr val="accent2"/>
              </a:solidFill>
            </a:endParaRPr>
          </a:p>
        </p:txBody>
      </p:sp>
      <p:sp>
        <p:nvSpPr>
          <p:cNvPr id="4" name="Ορθογώνιο 3"/>
          <p:cNvSpPr/>
          <p:nvPr/>
        </p:nvSpPr>
        <p:spPr>
          <a:xfrm>
            <a:off x="271883" y="1124744"/>
            <a:ext cx="860023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temporaria</a:t>
            </a:r>
            <a:r>
              <a:rPr lang="en-US" b="1" i="1">
                <a:solidFill>
                  <a:srgbClr val="C00000"/>
                </a:solidFill>
              </a:rPr>
              <a:t> </a:t>
            </a:r>
            <a:r>
              <a:rPr lang="en-US" b="1">
                <a:solidFill>
                  <a:srgbClr val="C00000"/>
                </a:solidFill>
              </a:rPr>
              <a:t>–</a:t>
            </a:r>
            <a:r>
              <a:rPr lang="el-GR" b="1">
                <a:solidFill>
                  <a:srgbClr val="C00000"/>
                </a:solidFill>
              </a:rPr>
              <a:t> </a:t>
            </a:r>
            <a:r>
              <a:rPr lang="el-GR" b="1" err="1">
                <a:solidFill>
                  <a:srgbClr val="C00000"/>
                </a:solidFill>
              </a:rPr>
              <a:t>Βουνοβάτραχος</a:t>
            </a:r>
            <a:r>
              <a:rPr lang="el-GR" b="1">
                <a:solidFill>
                  <a:srgbClr val="C00000"/>
                </a:solidFill>
              </a:rPr>
              <a:t> – </a:t>
            </a:r>
            <a:r>
              <a:rPr lang="en-US" b="1">
                <a:solidFill>
                  <a:srgbClr val="C00000"/>
                </a:solidFill>
              </a:rPr>
              <a:t>VU</a:t>
            </a:r>
          </a:p>
        </p:txBody>
      </p:sp>
      <p:sp>
        <p:nvSpPr>
          <p:cNvPr id="14" name="Text Box 2"/>
          <p:cNvSpPr txBox="1">
            <a:spLocks noChangeArrowheads="1"/>
          </p:cNvSpPr>
          <p:nvPr/>
        </p:nvSpPr>
        <p:spPr bwMode="auto">
          <a:xfrm>
            <a:off x="791369"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32" name="Text Box 6"/>
          <p:cNvSpPr txBox="1">
            <a:spLocks noChangeArrowheads="1"/>
          </p:cNvSpPr>
          <p:nvPr/>
        </p:nvSpPr>
        <p:spPr bwMode="auto">
          <a:xfrm>
            <a:off x="0" y="4908937"/>
            <a:ext cx="9144000"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Το σώμα είναι εύρωστο και τα πίσω πόδια σχετικά μικρά. Τα μάτια είναι πολύ μεγάλα με οριζόντιες κόρες. Φέρει δύο καλά ανεπτυγμένες ραχιαίες πτυχές που φθάνουν μέχρι το οπίσθιο τμήμα του κορμού. Ραχιαίος χρωματισμός συνήθως καστανός-γκρίζος έως κοκκινωπός-κιτρινωπός. Συνήθως σκούρες κηλίδες. Κοιλιακή περιοχή, μάλλον λευκή-κιτρινωπή.</a:t>
            </a:r>
          </a:p>
        </p:txBody>
      </p:sp>
      <p:sp>
        <p:nvSpPr>
          <p:cNvPr id="34" name="Text Box 6"/>
          <p:cNvSpPr txBox="1">
            <a:spLocks noChangeArrowheads="1"/>
          </p:cNvSpPr>
          <p:nvPr/>
        </p:nvSpPr>
        <p:spPr bwMode="auto">
          <a:xfrm>
            <a:off x="-36512" y="6197823"/>
            <a:ext cx="903649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Μήκος κεφαλοκορμού</a:t>
            </a:r>
            <a:r>
              <a:rPr lang="el-GR" sz="1700">
                <a:solidFill>
                  <a:srgbClr val="C00000"/>
                </a:solidFill>
              </a:rPr>
              <a:t>: έως και &gt; 11 </a:t>
            </a:r>
            <a:r>
              <a:rPr lang="en-US" sz="1700">
                <a:solidFill>
                  <a:srgbClr val="C00000"/>
                </a:solidFill>
              </a:rPr>
              <a:t>cm</a:t>
            </a:r>
            <a:endParaRPr lang="el-GR" sz="17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700">
                <a:solidFill>
                  <a:srgbClr val="C00000"/>
                </a:solidFill>
              </a:rPr>
              <a:t> </a:t>
            </a:r>
            <a:r>
              <a:rPr lang="el-GR" sz="1700">
                <a:solidFill>
                  <a:schemeClr val="accent2"/>
                </a:solidFill>
              </a:rPr>
              <a:t>Θηλυκά πιο μεγαλόσωμα από τα αρσενικά.</a:t>
            </a:r>
            <a:endParaRPr lang="en-US" sz="1700">
              <a:solidFill>
                <a:schemeClr val="accent2"/>
              </a:solidFill>
            </a:endParaRPr>
          </a:p>
        </p:txBody>
      </p:sp>
      <p:pic>
        <p:nvPicPr>
          <p:cNvPr id="8194" name="Picture 2" descr="F:\1.Πανεπιστήμιο\Διδασκαλία\1.Προπτυχιακά\2.Πανίδα της Ελλάδος\source files\1.Λισσαμφίβια\Rana temporar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320" y="1596783"/>
            <a:ext cx="4237360" cy="3200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5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2" grpId="0"/>
      <p:bldP spid="3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764704"/>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8" name="Ορθογώνιο 7"/>
          <p:cNvSpPr/>
          <p:nvPr/>
        </p:nvSpPr>
        <p:spPr>
          <a:xfrm>
            <a:off x="2442320" y="1084754"/>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temporaria</a:t>
            </a:r>
            <a:endParaRPr lang="en-US" b="1">
              <a:solidFill>
                <a:srgbClr val="C00000"/>
              </a:solidFill>
            </a:endParaRPr>
          </a:p>
        </p:txBody>
      </p:sp>
      <p:sp>
        <p:nvSpPr>
          <p:cNvPr id="10" name="Ορθογώνιο 9"/>
          <p:cNvSpPr/>
          <p:nvPr/>
        </p:nvSpPr>
        <p:spPr>
          <a:xfrm>
            <a:off x="96616" y="1484784"/>
            <a:ext cx="8704970" cy="1355499"/>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b="1">
                <a:solidFill>
                  <a:schemeClr val="accent2"/>
                </a:solidFill>
              </a:rPr>
              <a:t>Εξάπλωση στο μεγαλύτερο μέρος της Ευρώπης εκτός από τις τρεις χερσονήσους (Ιβηρική, Ιταλική και Βαλκανική). Στην Ελλάδα απάντα στην οροσειρά της Ροδόπης και στα Β. του νομού Έβρου. Η Ελλάδα αποτελεί το νοτιότερο όριο εξάπλωσης του είδους.</a:t>
            </a:r>
            <a:endParaRPr lang="en-US" b="1">
              <a:solidFill>
                <a:srgbClr val="00B050"/>
              </a:solidFill>
            </a:endParaRPr>
          </a:p>
        </p:txBody>
      </p:sp>
      <p:sp>
        <p:nvSpPr>
          <p:cNvPr id="13"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pic>
        <p:nvPicPr>
          <p:cNvPr id="9218" name="Picture 2" descr="F:\1.Πανεπιστήμιο\Διδασκαλία\1.Προπτυχιακά\2.Πανίδα της Ελλάδος\source files\1.Λισσαμφίβια\R. temporaria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64" y="2772007"/>
            <a:ext cx="5040560" cy="39215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greece with red squares&#10;&#10;Description automatically generated">
            <a:extLst>
              <a:ext uri="{FF2B5EF4-FFF2-40B4-BE49-F238E27FC236}">
                <a16:creationId xmlns:a16="http://schemas.microsoft.com/office/drawing/2014/main" id="{7EB2D535-38C2-2324-C948-4A521690D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9317" y="2772007"/>
            <a:ext cx="4961055" cy="3921596"/>
          </a:xfrm>
          <a:prstGeom prst="rect">
            <a:avLst/>
          </a:prstGeom>
        </p:spPr>
      </p:pic>
    </p:spTree>
    <p:extLst>
      <p:ext uri="{BB962C8B-B14F-4D97-AF65-F5344CB8AC3E}">
        <p14:creationId xmlns:p14="http://schemas.microsoft.com/office/powerpoint/2010/main" val="424345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218"/>
                                        </p:tgtEl>
                                      </p:cBhvr>
                                    </p:animEffect>
                                    <p:set>
                                      <p:cBhvr>
                                        <p:cTn id="15" dur="1" fill="hold">
                                          <p:stCondLst>
                                            <p:cond delay="499"/>
                                          </p:stCondLst>
                                        </p:cTn>
                                        <p:tgtEl>
                                          <p:spTgt spid="921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6"/>
          <p:cNvSpPr txBox="1">
            <a:spLocks noChangeArrowheads="1"/>
          </p:cNvSpPr>
          <p:nvPr/>
        </p:nvSpPr>
        <p:spPr bwMode="auto">
          <a:xfrm>
            <a:off x="179512" y="1568411"/>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Προτιμά βιοτόπους με πλούσια βλάστηση, όπως φυλλοβόλα και κωνοφόρα δάση ελώδεις περιοχές και λιβάδια με ψηλό χορτάρι. Επιλέγει παροδικές ή μόνιμες υδατοσυλλογές, μικρές σε μέγεθος (π.χ. νερόλακκους), και σε υψόμετρο &gt; 500 </a:t>
            </a:r>
            <a:r>
              <a:rPr lang="en-US">
                <a:solidFill>
                  <a:schemeClr val="accent2"/>
                </a:solidFill>
              </a:rPr>
              <a:t>m </a:t>
            </a:r>
            <a:r>
              <a:rPr lang="en-US" err="1">
                <a:solidFill>
                  <a:schemeClr val="accent2"/>
                </a:solidFill>
              </a:rPr>
              <a:t>a.s.l</a:t>
            </a:r>
            <a:r>
              <a:rPr lang="en-US">
                <a:solidFill>
                  <a:schemeClr val="accent2"/>
                </a:solidFill>
              </a:rPr>
              <a:t>.</a:t>
            </a:r>
            <a:endParaRPr lang="el-GR" b="1">
              <a:solidFill>
                <a:schemeClr val="accent2"/>
              </a:solidFill>
            </a:endParaRPr>
          </a:p>
        </p:txBody>
      </p:sp>
      <p:sp>
        <p:nvSpPr>
          <p:cNvPr id="15" name="Text Box 6"/>
          <p:cNvSpPr txBox="1">
            <a:spLocks noChangeArrowheads="1"/>
          </p:cNvSpPr>
          <p:nvPr/>
        </p:nvSpPr>
        <p:spPr bwMode="auto">
          <a:xfrm>
            <a:off x="179512" y="2998693"/>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Για την αναπαραγωγή του τείνει να επιλέγει </a:t>
            </a:r>
            <a:r>
              <a:rPr lang="el-GR" err="1">
                <a:solidFill>
                  <a:schemeClr val="accent2"/>
                </a:solidFill>
              </a:rPr>
              <a:t>λιμνίδια</a:t>
            </a:r>
            <a:r>
              <a:rPr lang="el-GR">
                <a:solidFill>
                  <a:schemeClr val="accent2"/>
                </a:solidFill>
              </a:rPr>
              <a:t> με στάσιμα νερά, όπου τα αρσενικά μπαίνουν πρώτα και περιμένουν τα θηλυκά.</a:t>
            </a:r>
          </a:p>
        </p:txBody>
      </p:sp>
      <p:sp>
        <p:nvSpPr>
          <p:cNvPr id="1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18" name="Ορθογώνιο 17"/>
          <p:cNvSpPr/>
          <p:nvPr/>
        </p:nvSpPr>
        <p:spPr>
          <a:xfrm>
            <a:off x="2442320" y="904945"/>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temporaria</a:t>
            </a:r>
            <a:endParaRPr lang="en-US" b="1">
              <a:solidFill>
                <a:srgbClr val="C00000"/>
              </a:solidFill>
            </a:endParaRPr>
          </a:p>
        </p:txBody>
      </p:sp>
    </p:spTree>
    <p:extLst>
      <p:ext uri="{BB962C8B-B14F-4D97-AF65-F5344CB8AC3E}">
        <p14:creationId xmlns:p14="http://schemas.microsoft.com/office/powerpoint/2010/main" val="792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p:cNvSpPr txBox="1">
            <a:spLocks noChangeArrowheads="1"/>
          </p:cNvSpPr>
          <p:nvPr/>
        </p:nvSpPr>
        <p:spPr bwMode="auto">
          <a:xfrm>
            <a:off x="107504" y="1700808"/>
            <a:ext cx="885698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rgbClr val="C00000"/>
                </a:solidFill>
              </a:rPr>
              <a:t> Διατροφή</a:t>
            </a:r>
            <a:r>
              <a:rPr lang="el-GR" sz="1700" b="1">
                <a:solidFill>
                  <a:schemeClr val="accent2"/>
                </a:solidFill>
              </a:rPr>
              <a:t>: </a:t>
            </a:r>
            <a:r>
              <a:rPr lang="el-GR" sz="1700">
                <a:solidFill>
                  <a:schemeClr val="accent2"/>
                </a:solidFill>
              </a:rPr>
              <a:t>Έχει ανεξαρτητοποιηθεί σε σημαντικό βαθμό από το νερό και θηρεύει μικρά ασπόνδυλα, όπως έντομα, </a:t>
            </a:r>
            <a:r>
              <a:rPr lang="el-GR" sz="1700" err="1">
                <a:solidFill>
                  <a:schemeClr val="accent2"/>
                </a:solidFill>
              </a:rPr>
              <a:t>αραχνόμορφα</a:t>
            </a:r>
            <a:r>
              <a:rPr lang="el-GR" sz="1700">
                <a:solidFill>
                  <a:schemeClr val="accent2"/>
                </a:solidFill>
              </a:rPr>
              <a:t> και σκώληκες.</a:t>
            </a:r>
            <a:endParaRPr lang="el-GR" sz="1700" b="1">
              <a:solidFill>
                <a:schemeClr val="accent2"/>
              </a:solidFill>
            </a:endParaRPr>
          </a:p>
        </p:txBody>
      </p:sp>
      <p:sp>
        <p:nvSpPr>
          <p:cNvPr id="16" name="Text Box 6"/>
          <p:cNvSpPr txBox="1">
            <a:spLocks noChangeArrowheads="1"/>
          </p:cNvSpPr>
          <p:nvPr/>
        </p:nvSpPr>
        <p:spPr bwMode="auto">
          <a:xfrm>
            <a:off x="107504" y="2812280"/>
            <a:ext cx="8856984"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C00000"/>
                </a:solidFill>
              </a:rPr>
              <a:t> Αναπαραγωγή</a:t>
            </a:r>
            <a:endParaRPr lang="el-GR" sz="1700" b="1">
              <a:solidFill>
                <a:srgbClr val="333399"/>
              </a:solidFill>
            </a:endParaRPr>
          </a:p>
          <a:p>
            <a:pPr algn="just" fontAlgn="base">
              <a:spcBef>
                <a:spcPct val="0"/>
              </a:spcBef>
              <a:spcAft>
                <a:spcPct val="0"/>
              </a:spcAft>
              <a:tabLst>
                <a:tab pos="900113" algn="l"/>
              </a:tabLst>
            </a:pPr>
            <a:r>
              <a:rPr lang="el-GR" sz="1700">
                <a:solidFill>
                  <a:srgbClr val="00B050"/>
                </a:solidFill>
              </a:rPr>
              <a:t>Αναπαραγωγική ωριμότητα</a:t>
            </a:r>
            <a:r>
              <a:rPr lang="el-GR" sz="1700">
                <a:solidFill>
                  <a:schemeClr val="accent2"/>
                </a:solidFill>
              </a:rPr>
              <a:t>: 2-3 έτη</a:t>
            </a:r>
          </a:p>
          <a:p>
            <a:pPr algn="just" fontAlgn="base">
              <a:spcBef>
                <a:spcPct val="0"/>
              </a:spcBef>
              <a:spcAft>
                <a:spcPct val="0"/>
              </a:spcAft>
              <a:tabLst>
                <a:tab pos="900113" algn="l"/>
              </a:tabLst>
            </a:pPr>
            <a:r>
              <a:rPr lang="el-GR" sz="1700">
                <a:solidFill>
                  <a:srgbClr val="00B050"/>
                </a:solidFill>
              </a:rPr>
              <a:t>Αναπαραγωγική</a:t>
            </a:r>
            <a:r>
              <a:rPr lang="el-GR" sz="1700">
                <a:solidFill>
                  <a:srgbClr val="333399"/>
                </a:solidFill>
              </a:rPr>
              <a:t> </a:t>
            </a:r>
            <a:r>
              <a:rPr lang="el-GR" sz="1700">
                <a:solidFill>
                  <a:srgbClr val="00B050"/>
                </a:solidFill>
              </a:rPr>
              <a:t>περίοδος</a:t>
            </a:r>
            <a:r>
              <a:rPr lang="el-GR" sz="1700">
                <a:solidFill>
                  <a:srgbClr val="333399"/>
                </a:solidFill>
              </a:rPr>
              <a:t>: Μάρτιος – Ιούνιος. </a:t>
            </a:r>
          </a:p>
          <a:p>
            <a:pPr algn="just" fontAlgn="base">
              <a:spcBef>
                <a:spcPct val="0"/>
              </a:spcBef>
              <a:spcAft>
                <a:spcPct val="0"/>
              </a:spcAft>
              <a:tabLst>
                <a:tab pos="900113" algn="l"/>
              </a:tabLst>
            </a:pPr>
            <a:r>
              <a:rPr lang="el-GR" sz="1700">
                <a:solidFill>
                  <a:srgbClr val="00B050"/>
                </a:solidFill>
              </a:rPr>
              <a:t>Γέννα</a:t>
            </a:r>
            <a:r>
              <a:rPr lang="el-GR" sz="1700">
                <a:solidFill>
                  <a:srgbClr val="333399"/>
                </a:solidFill>
              </a:rPr>
              <a:t>: 800-4.500 αυγά που εναποθέτονται σε συμπαγείς μάζες, οι οποίες τοποθετούνται στο πιο φωτισμένο σημείο π.χ. μιας μικρής λίμνης.</a:t>
            </a:r>
          </a:p>
          <a:p>
            <a:pPr algn="just" fontAlgn="base">
              <a:spcBef>
                <a:spcPct val="0"/>
              </a:spcBef>
              <a:spcAft>
                <a:spcPct val="0"/>
              </a:spcAft>
              <a:tabLst>
                <a:tab pos="900113" algn="l"/>
              </a:tabLst>
            </a:pPr>
            <a:r>
              <a:rPr lang="el-GR" sz="1700">
                <a:solidFill>
                  <a:srgbClr val="00B050"/>
                </a:solidFill>
              </a:rPr>
              <a:t>Μεταμόρφωση</a:t>
            </a:r>
            <a:r>
              <a:rPr lang="el-GR" sz="1700">
                <a:solidFill>
                  <a:srgbClr val="333399"/>
                </a:solidFill>
              </a:rPr>
              <a:t>:  σε 1,5 μήνες.</a:t>
            </a:r>
          </a:p>
          <a:p>
            <a:pPr algn="just" fontAlgn="base">
              <a:spcBef>
                <a:spcPct val="0"/>
              </a:spcBef>
              <a:spcAft>
                <a:spcPct val="0"/>
              </a:spcAft>
              <a:tabLst>
                <a:tab pos="900113" algn="l"/>
              </a:tabLst>
            </a:pPr>
            <a:r>
              <a:rPr lang="el-GR" sz="1700">
                <a:solidFill>
                  <a:srgbClr val="00B050"/>
                </a:solidFill>
              </a:rPr>
              <a:t>Όριο ζωής</a:t>
            </a:r>
            <a:r>
              <a:rPr lang="el-GR" sz="1700">
                <a:solidFill>
                  <a:srgbClr val="333399"/>
                </a:solidFill>
              </a:rPr>
              <a:t>: Έως 10 έτη.</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9" name="Ορθογώνιο 8"/>
          <p:cNvSpPr/>
          <p:nvPr/>
        </p:nvSpPr>
        <p:spPr>
          <a:xfrm>
            <a:off x="2442320" y="904945"/>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temporaria</a:t>
            </a:r>
            <a:endParaRPr lang="en-US" b="1">
              <a:solidFill>
                <a:srgbClr val="C00000"/>
              </a:solidFill>
            </a:endParaRPr>
          </a:p>
        </p:txBody>
      </p:sp>
    </p:spTree>
    <p:extLst>
      <p:ext uri="{BB962C8B-B14F-4D97-AF65-F5344CB8AC3E}">
        <p14:creationId xmlns:p14="http://schemas.microsoft.com/office/powerpoint/2010/main" val="235275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51520" y="548680"/>
            <a:ext cx="8708504"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l-GR" sz="2800" b="1">
                <a:solidFill>
                  <a:srgbClr val="800000"/>
                </a:solidFill>
              </a:rPr>
              <a:t>Παραδείγματα απολιθωμάτων Λισσαμφιβίων</a:t>
            </a:r>
            <a:endParaRPr lang="el-GR" b="1">
              <a:solidFill>
                <a:srgbClr val="000000"/>
              </a:solidFill>
            </a:endParaRPr>
          </a:p>
        </p:txBody>
      </p:sp>
      <p:sp>
        <p:nvSpPr>
          <p:cNvPr id="6" name="Text Box 4"/>
          <p:cNvSpPr txBox="1">
            <a:spLocks noChangeArrowheads="1"/>
          </p:cNvSpPr>
          <p:nvPr/>
        </p:nvSpPr>
        <p:spPr bwMode="auto">
          <a:xfrm>
            <a:off x="107789" y="1167150"/>
            <a:ext cx="442849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Τα αρχαιότερα απολιθώματα που φαίνεται ότι αποδίδονται σε Λισσαμφίβια, είναι μεμονωμένοι σπόνδυλοι από το </a:t>
            </a:r>
            <a:r>
              <a:rPr lang="el-GR" sz="2000" b="1">
                <a:solidFill>
                  <a:srgbClr val="00B050"/>
                </a:solidFill>
              </a:rPr>
              <a:t>Πέρμιο</a:t>
            </a:r>
            <a:r>
              <a:rPr lang="el-GR" sz="2000" b="1">
                <a:solidFill>
                  <a:srgbClr val="C00000"/>
                </a:solidFill>
              </a:rPr>
              <a:t> (</a:t>
            </a:r>
            <a:r>
              <a:rPr lang="en-US" sz="2000" b="1">
                <a:solidFill>
                  <a:srgbClr val="C00000"/>
                </a:solidFill>
              </a:rPr>
              <a:t>ca. </a:t>
            </a:r>
            <a:r>
              <a:rPr lang="el-GR" sz="2000" b="1">
                <a:solidFill>
                  <a:srgbClr val="C00000"/>
                </a:solidFill>
              </a:rPr>
              <a:t>250 εκ. έτη πριν).</a:t>
            </a:r>
            <a:endParaRPr lang="en-GB" sz="2000" b="1">
              <a:solidFill>
                <a:srgbClr val="333399"/>
              </a:solidFill>
            </a:endParaRPr>
          </a:p>
        </p:txBody>
      </p:sp>
      <p:sp>
        <p:nvSpPr>
          <p:cNvPr id="7" name="Text Box 4"/>
          <p:cNvSpPr txBox="1">
            <a:spLocks noChangeArrowheads="1"/>
          </p:cNvSpPr>
          <p:nvPr/>
        </p:nvSpPr>
        <p:spPr bwMode="auto">
          <a:xfrm>
            <a:off x="107504" y="2733888"/>
            <a:ext cx="44284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Η μορφή </a:t>
            </a:r>
            <a:r>
              <a:rPr lang="en-US" sz="2000" b="1" i="1" err="1">
                <a:solidFill>
                  <a:schemeClr val="accent2"/>
                </a:solidFill>
              </a:rPr>
              <a:t>Triadobatrachus</a:t>
            </a:r>
            <a:r>
              <a:rPr lang="el-GR" sz="2000" b="1">
                <a:solidFill>
                  <a:schemeClr val="accent2"/>
                </a:solidFill>
              </a:rPr>
              <a:t> </a:t>
            </a:r>
            <a:r>
              <a:rPr lang="el-GR" sz="2000" b="1">
                <a:solidFill>
                  <a:srgbClr val="C00000"/>
                </a:solidFill>
              </a:rPr>
              <a:t>από το </a:t>
            </a:r>
            <a:r>
              <a:rPr lang="el-GR" sz="2000" b="1">
                <a:solidFill>
                  <a:srgbClr val="00B050"/>
                </a:solidFill>
              </a:rPr>
              <a:t>Πρώιμο Τριαδικό</a:t>
            </a:r>
            <a:r>
              <a:rPr lang="el-GR" sz="2000" b="1">
                <a:solidFill>
                  <a:srgbClr val="C00000"/>
                </a:solidFill>
              </a:rPr>
              <a:t> (230 εκ. έτη πριν) αποτελεί την αδελφή ομάδα των </a:t>
            </a:r>
            <a:r>
              <a:rPr lang="el-GR" sz="2000" b="1" err="1">
                <a:solidFill>
                  <a:schemeClr val="accent2"/>
                </a:solidFill>
              </a:rPr>
              <a:t>Άνουρων</a:t>
            </a:r>
            <a:r>
              <a:rPr lang="el-GR" sz="2000" b="1">
                <a:solidFill>
                  <a:schemeClr val="accent2"/>
                </a:solidFill>
              </a:rPr>
              <a:t>.</a:t>
            </a:r>
            <a:endParaRPr lang="en-GB" sz="2000" b="1">
              <a:solidFill>
                <a:schemeClr val="accent2"/>
              </a:solidFill>
            </a:endParaRPr>
          </a:p>
        </p:txBody>
      </p:sp>
      <p:pic>
        <p:nvPicPr>
          <p:cNvPr id="3074" name="Picture 2" descr="F:\1.Πανεπιστήμιο\Διδασκαλία\1.Προπτυχιακά\2.Πανίδα της Ελλάδος\source files\Λισσαμφίβια\Triadobatrachu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351" y="1283613"/>
            <a:ext cx="4297673" cy="21453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descr="F:\1.Πανεπιστήμιο\Διδασκαλία\1.Προπτυχιακά\2.Πανίδα της Ελλάδος\source files\Λισσαμφίβια\Triadobatrachu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9634" y="3789040"/>
            <a:ext cx="4303151" cy="2660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107504" y="4049777"/>
            <a:ext cx="44284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Η πρώτη γνήσια μορφή </a:t>
            </a:r>
            <a:r>
              <a:rPr lang="el-GR" sz="2000" b="1" err="1">
                <a:solidFill>
                  <a:schemeClr val="accent2"/>
                </a:solidFill>
              </a:rPr>
              <a:t>Άνουρου</a:t>
            </a:r>
            <a:r>
              <a:rPr lang="el-GR" sz="2000" b="1">
                <a:solidFill>
                  <a:schemeClr val="accent2"/>
                </a:solidFill>
              </a:rPr>
              <a:t> </a:t>
            </a:r>
            <a:r>
              <a:rPr lang="el-GR" sz="2000" b="1">
                <a:solidFill>
                  <a:srgbClr val="C00000"/>
                </a:solidFill>
              </a:rPr>
              <a:t>είναι η </a:t>
            </a:r>
            <a:r>
              <a:rPr lang="en-US" sz="2000" b="1" i="1" err="1">
                <a:solidFill>
                  <a:srgbClr val="C00000"/>
                </a:solidFill>
              </a:rPr>
              <a:t>Prosalirus</a:t>
            </a:r>
            <a:r>
              <a:rPr lang="en-US" sz="2000" b="1" i="1">
                <a:solidFill>
                  <a:srgbClr val="C00000"/>
                </a:solidFill>
              </a:rPr>
              <a:t> </a:t>
            </a:r>
            <a:r>
              <a:rPr lang="el-GR" sz="2000" b="1">
                <a:solidFill>
                  <a:srgbClr val="C00000"/>
                </a:solidFill>
              </a:rPr>
              <a:t>από το </a:t>
            </a:r>
            <a:r>
              <a:rPr lang="el-GR" sz="2000" b="1">
                <a:solidFill>
                  <a:srgbClr val="00B050"/>
                </a:solidFill>
              </a:rPr>
              <a:t>Πρώιμο </a:t>
            </a:r>
            <a:r>
              <a:rPr lang="el-GR" sz="2000" b="1" err="1">
                <a:solidFill>
                  <a:srgbClr val="00B050"/>
                </a:solidFill>
              </a:rPr>
              <a:t>Ιουρασικό</a:t>
            </a:r>
            <a:r>
              <a:rPr lang="el-GR" sz="2000" b="1">
                <a:solidFill>
                  <a:srgbClr val="C00000"/>
                </a:solidFill>
              </a:rPr>
              <a:t> (190 εκ. έτη πριν).</a:t>
            </a:r>
            <a:endParaRPr lang="en-GB" sz="2000" b="1">
              <a:solidFill>
                <a:schemeClr val="accent2"/>
              </a:solidFill>
            </a:endParaRPr>
          </a:p>
        </p:txBody>
      </p:sp>
      <p:pic>
        <p:nvPicPr>
          <p:cNvPr id="3076" name="Picture 4" descr="F:\1.Πανεπιστήμιο\Διδασκαλία\1.Προπτυχιακά\2.Πανίδα της Ελλάδος\source files\Λισσαμφίβια\Prosalir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9689" y="1154960"/>
            <a:ext cx="3843040" cy="32868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107504" y="5085184"/>
            <a:ext cx="442849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Οι πρώτες γνήσιες μορφές </a:t>
            </a:r>
            <a:r>
              <a:rPr lang="el-GR" sz="2000" b="1" err="1">
                <a:solidFill>
                  <a:schemeClr val="accent2"/>
                </a:solidFill>
              </a:rPr>
              <a:t>Ουροδήλων</a:t>
            </a:r>
            <a:r>
              <a:rPr lang="el-GR" sz="2000" b="1">
                <a:solidFill>
                  <a:schemeClr val="accent2"/>
                </a:solidFill>
              </a:rPr>
              <a:t> </a:t>
            </a:r>
            <a:r>
              <a:rPr lang="el-GR" sz="2000" b="1">
                <a:solidFill>
                  <a:srgbClr val="C00000"/>
                </a:solidFill>
              </a:rPr>
              <a:t>και </a:t>
            </a:r>
            <a:r>
              <a:rPr lang="el-GR" sz="2000" b="1">
                <a:solidFill>
                  <a:schemeClr val="accent2"/>
                </a:solidFill>
              </a:rPr>
              <a:t>Απόδων</a:t>
            </a:r>
            <a:r>
              <a:rPr lang="el-GR" sz="2000" b="1">
                <a:solidFill>
                  <a:srgbClr val="C00000"/>
                </a:solidFill>
              </a:rPr>
              <a:t>,</a:t>
            </a:r>
            <a:r>
              <a:rPr lang="el-GR" sz="2000" b="1">
                <a:solidFill>
                  <a:schemeClr val="accent2"/>
                </a:solidFill>
              </a:rPr>
              <a:t> </a:t>
            </a:r>
            <a:r>
              <a:rPr lang="el-GR" sz="2000" b="1">
                <a:solidFill>
                  <a:srgbClr val="C00000"/>
                </a:solidFill>
              </a:rPr>
              <a:t>είναι οι </a:t>
            </a:r>
            <a:r>
              <a:rPr lang="en-US" sz="2000" b="1" i="1" err="1">
                <a:solidFill>
                  <a:schemeClr val="accent2"/>
                </a:solidFill>
              </a:rPr>
              <a:t>Karaurus</a:t>
            </a:r>
            <a:r>
              <a:rPr lang="en-US" sz="2000" b="1" i="1">
                <a:solidFill>
                  <a:schemeClr val="accent2"/>
                </a:solidFill>
              </a:rPr>
              <a:t> </a:t>
            </a:r>
            <a:r>
              <a:rPr lang="el-GR" sz="2000" b="1">
                <a:solidFill>
                  <a:srgbClr val="C00000"/>
                </a:solidFill>
              </a:rPr>
              <a:t>και </a:t>
            </a:r>
            <a:r>
              <a:rPr lang="en-US" sz="2000" b="1" i="1" err="1">
                <a:solidFill>
                  <a:schemeClr val="accent2"/>
                </a:solidFill>
              </a:rPr>
              <a:t>Eocaecilia</a:t>
            </a:r>
            <a:r>
              <a:rPr lang="el-GR" sz="2000" b="1" i="1">
                <a:solidFill>
                  <a:srgbClr val="C00000"/>
                </a:solidFill>
              </a:rPr>
              <a:t>, </a:t>
            </a:r>
            <a:r>
              <a:rPr lang="el-GR" sz="2000" b="1">
                <a:solidFill>
                  <a:srgbClr val="C00000"/>
                </a:solidFill>
              </a:rPr>
              <a:t>αντίστοιχα, επίσης από το </a:t>
            </a:r>
            <a:r>
              <a:rPr lang="el-GR" sz="2000" b="1">
                <a:solidFill>
                  <a:srgbClr val="00B050"/>
                </a:solidFill>
              </a:rPr>
              <a:t>Πρώιμο </a:t>
            </a:r>
            <a:r>
              <a:rPr lang="el-GR" sz="2000" b="1" err="1">
                <a:solidFill>
                  <a:srgbClr val="00B050"/>
                </a:solidFill>
              </a:rPr>
              <a:t>Ιουρασικό</a:t>
            </a:r>
            <a:r>
              <a:rPr lang="el-GR" sz="2000" b="1">
                <a:solidFill>
                  <a:srgbClr val="00B050"/>
                </a:solidFill>
              </a:rPr>
              <a:t>.</a:t>
            </a:r>
            <a:endParaRPr lang="en-GB" sz="2000" b="1">
              <a:solidFill>
                <a:srgbClr val="00B050"/>
              </a:solidFill>
            </a:endParaRPr>
          </a:p>
        </p:txBody>
      </p:sp>
      <p:pic>
        <p:nvPicPr>
          <p:cNvPr id="3077" name="Picture 5" descr="F:\1.Πανεπιστήμιο\Διδασκαλία\1.Προπτυχιακά\2.Πανίδα της Ελλάδος\source files\Λισσαμφίβια\Karauru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0402" y="1204312"/>
            <a:ext cx="3341613" cy="32374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1.Πανεπιστήμιο\Διδασκαλία\1.Προπτυχιακά\2.Πανίδα της Ελλάδος\source files\Λισσαμφίβια\Eocaecilia.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2902"/>
          <a:stretch/>
        </p:blipFill>
        <p:spPr bwMode="auto">
          <a:xfrm>
            <a:off x="4649634" y="4557608"/>
            <a:ext cx="4276369" cy="17168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25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par>
                                <p:cTn id="16" presetID="10" presetClass="entr" presetSubtype="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fade">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xit" presetSubtype="0" fill="hold" nodeType="withEffect">
                                  <p:stCondLst>
                                    <p:cond delay="0"/>
                                  </p:stCondLst>
                                  <p:childTnLst>
                                    <p:animEffect transition="out" filter="fade">
                                      <p:cBhvr>
                                        <p:cTn id="25" dur="500"/>
                                        <p:tgtEl>
                                          <p:spTgt spid="3074"/>
                                        </p:tgtEl>
                                      </p:cBhvr>
                                    </p:animEffect>
                                    <p:set>
                                      <p:cBhvr>
                                        <p:cTn id="26" dur="1" fill="hold">
                                          <p:stCondLst>
                                            <p:cond delay="499"/>
                                          </p:stCondLst>
                                        </p:cTn>
                                        <p:tgtEl>
                                          <p:spTgt spid="307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075"/>
                                        </p:tgtEl>
                                      </p:cBhvr>
                                    </p:animEffect>
                                    <p:set>
                                      <p:cBhvr>
                                        <p:cTn id="29" dur="1" fill="hold">
                                          <p:stCondLst>
                                            <p:cond delay="499"/>
                                          </p:stCondLst>
                                        </p:cTn>
                                        <p:tgtEl>
                                          <p:spTgt spid="3075"/>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fade">
                                      <p:cBhvr>
                                        <p:cTn id="32" dur="500"/>
                                        <p:tgtEl>
                                          <p:spTgt spid="30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xit" presetSubtype="0" fill="hold" nodeType="withEffect">
                                  <p:stCondLst>
                                    <p:cond delay="0"/>
                                  </p:stCondLst>
                                  <p:childTnLst>
                                    <p:animEffect transition="out" filter="fade">
                                      <p:cBhvr>
                                        <p:cTn id="39" dur="500"/>
                                        <p:tgtEl>
                                          <p:spTgt spid="3076"/>
                                        </p:tgtEl>
                                      </p:cBhvr>
                                    </p:animEffect>
                                    <p:set>
                                      <p:cBhvr>
                                        <p:cTn id="40" dur="1" fill="hold">
                                          <p:stCondLst>
                                            <p:cond delay="499"/>
                                          </p:stCondLst>
                                        </p:cTn>
                                        <p:tgtEl>
                                          <p:spTgt spid="307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3077"/>
                                        </p:tgtEl>
                                        <p:attrNameLst>
                                          <p:attrName>style.visibility</p:attrName>
                                        </p:attrNameLst>
                                      </p:cBhvr>
                                      <p:to>
                                        <p:strVal val="visible"/>
                                      </p:to>
                                    </p:set>
                                    <p:animEffect transition="in" filter="fade">
                                      <p:cBhvr>
                                        <p:cTn id="43" dur="500"/>
                                        <p:tgtEl>
                                          <p:spTgt spid="3077"/>
                                        </p:tgtEl>
                                      </p:cBhvr>
                                    </p:animEffect>
                                  </p:childTnLst>
                                </p:cTn>
                              </p:par>
                              <p:par>
                                <p:cTn id="44" presetID="10" presetClass="entr" presetSubtype="0" fill="hold" nodeType="withEffect">
                                  <p:stCondLst>
                                    <p:cond delay="0"/>
                                  </p:stCondLst>
                                  <p:childTnLst>
                                    <p:set>
                                      <p:cBhvr>
                                        <p:cTn id="45" dur="1" fill="hold">
                                          <p:stCondLst>
                                            <p:cond delay="0"/>
                                          </p:stCondLst>
                                        </p:cTn>
                                        <p:tgtEl>
                                          <p:spTgt spid="3078"/>
                                        </p:tgtEl>
                                        <p:attrNameLst>
                                          <p:attrName>style.visibility</p:attrName>
                                        </p:attrNameLst>
                                      </p:cBhvr>
                                      <p:to>
                                        <p:strVal val="visible"/>
                                      </p:to>
                                    </p:set>
                                    <p:animEffect transition="in" filter="fade">
                                      <p:cBhvr>
                                        <p:cTn id="46"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764704"/>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n-US" b="1">
                <a:solidFill>
                  <a:srgbClr val="333399"/>
                </a:solidFill>
              </a:rPr>
              <a:t> </a:t>
            </a:r>
            <a:r>
              <a:rPr lang="el-GR" b="1">
                <a:solidFill>
                  <a:srgbClr val="333399"/>
                </a:solidFill>
              </a:rPr>
              <a:t>Γένος </a:t>
            </a:r>
            <a:r>
              <a:rPr lang="en-US" b="1" i="1">
                <a:solidFill>
                  <a:srgbClr val="C00000"/>
                </a:solidFill>
              </a:rPr>
              <a:t> </a:t>
            </a:r>
            <a:r>
              <a:rPr lang="en-US" b="1" i="1" err="1">
                <a:solidFill>
                  <a:srgbClr val="C00000"/>
                </a:solidFill>
              </a:rPr>
              <a:t>Pelophylax</a:t>
            </a:r>
            <a:r>
              <a:rPr lang="el-GR" b="1">
                <a:solidFill>
                  <a:srgbClr val="C00000"/>
                </a:solidFill>
              </a:rPr>
              <a:t>:</a:t>
            </a:r>
            <a:r>
              <a:rPr lang="el-GR" b="1" i="1">
                <a:solidFill>
                  <a:srgbClr val="C00000"/>
                </a:solidFill>
              </a:rPr>
              <a:t> </a:t>
            </a:r>
            <a:r>
              <a:rPr lang="en-US" b="1">
                <a:solidFill>
                  <a:schemeClr val="accent2"/>
                </a:solidFill>
              </a:rPr>
              <a:t>6 </a:t>
            </a:r>
            <a:r>
              <a:rPr lang="el-GR" b="1">
                <a:solidFill>
                  <a:schemeClr val="accent2"/>
                </a:solidFill>
              </a:rPr>
              <a:t>είδη (Πράσινοι βάτραχοι)</a:t>
            </a:r>
            <a:endParaRPr lang="en-US" b="1">
              <a:solidFill>
                <a:schemeClr val="accent2"/>
              </a:solidFill>
            </a:endParaRPr>
          </a:p>
        </p:txBody>
      </p:sp>
      <p:sp>
        <p:nvSpPr>
          <p:cNvPr id="4" name="Ορθογώνιο 3"/>
          <p:cNvSpPr/>
          <p:nvPr/>
        </p:nvSpPr>
        <p:spPr>
          <a:xfrm>
            <a:off x="107504" y="1080032"/>
            <a:ext cx="4320480"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a:solidFill>
                  <a:srgbClr val="C00000"/>
                </a:solidFill>
              </a:rPr>
              <a:t>P. </a:t>
            </a:r>
            <a:r>
              <a:rPr lang="en-US" sz="1600" b="1" i="1" err="1">
                <a:solidFill>
                  <a:srgbClr val="C00000"/>
                </a:solidFill>
              </a:rPr>
              <a:t>bedriagae</a:t>
            </a:r>
            <a:r>
              <a:rPr lang="en-US" sz="1600" b="1" i="1">
                <a:solidFill>
                  <a:srgbClr val="C00000"/>
                </a:solidFill>
              </a:rPr>
              <a:t> </a:t>
            </a:r>
            <a:r>
              <a:rPr lang="en-US" sz="1600" b="1">
                <a:solidFill>
                  <a:srgbClr val="C00000"/>
                </a:solidFill>
              </a:rPr>
              <a:t>–</a:t>
            </a:r>
            <a:r>
              <a:rPr lang="el-GR" sz="1600" b="1">
                <a:solidFill>
                  <a:srgbClr val="C00000"/>
                </a:solidFill>
              </a:rPr>
              <a:t> Ασιατικός Βάτραχος – ΝΕ</a:t>
            </a:r>
            <a:endParaRPr lang="en-US" sz="1600" b="1">
              <a:solidFill>
                <a:srgbClr val="C00000"/>
              </a:solidFill>
            </a:endParaRPr>
          </a:p>
        </p:txBody>
      </p:sp>
      <p:sp>
        <p:nvSpPr>
          <p:cNvPr id="15" name="Ορθογώνιο 14"/>
          <p:cNvSpPr/>
          <p:nvPr/>
        </p:nvSpPr>
        <p:spPr>
          <a:xfrm>
            <a:off x="4356722" y="1080032"/>
            <a:ext cx="4607767" cy="416011"/>
          </a:xfrm>
          <a:prstGeom prst="rect">
            <a:avLst/>
          </a:prstGeom>
        </p:spPr>
        <p:txBody>
          <a:bodyPr wrap="square" lIns="91440" tIns="45720" rIns="91440" bIns="45720" anchor="t">
            <a:spAutoFit/>
          </a:bodyPr>
          <a:lstStyle/>
          <a:p>
            <a:pPr marL="1270" indent="-1270" algn="ctr" fontAlgn="base">
              <a:lnSpc>
                <a:spcPct val="150000"/>
              </a:lnSpc>
              <a:spcBef>
                <a:spcPct val="0"/>
              </a:spcBef>
              <a:spcAft>
                <a:spcPct val="0"/>
              </a:spcAft>
              <a:tabLst>
                <a:tab pos="1257300" algn="l"/>
              </a:tabLst>
            </a:pPr>
            <a:r>
              <a:rPr lang="en-US" sz="1600" b="1" i="1">
                <a:solidFill>
                  <a:srgbClr val="C00000"/>
                </a:solidFill>
                <a:cs typeface="Arial"/>
              </a:rPr>
              <a:t>P. </a:t>
            </a:r>
            <a:r>
              <a:rPr lang="en-US" sz="1600" b="1" i="1" err="1">
                <a:solidFill>
                  <a:srgbClr val="C00000"/>
                </a:solidFill>
                <a:cs typeface="Arial"/>
              </a:rPr>
              <a:t>cerigensis</a:t>
            </a:r>
            <a:r>
              <a:rPr lang="en-US" sz="1600" b="1" i="1">
                <a:solidFill>
                  <a:srgbClr val="C00000"/>
                </a:solidFill>
                <a:cs typeface="Arial"/>
              </a:rPr>
              <a:t> </a:t>
            </a:r>
            <a:r>
              <a:rPr lang="el-GR" sz="1600" b="1" i="1">
                <a:solidFill>
                  <a:srgbClr val="C00000"/>
                </a:solidFill>
                <a:cs typeface="Arial"/>
              </a:rPr>
              <a:t>– </a:t>
            </a:r>
            <a:r>
              <a:rPr lang="el-GR" sz="1600" b="1">
                <a:solidFill>
                  <a:srgbClr val="C00000"/>
                </a:solidFill>
                <a:cs typeface="Arial"/>
              </a:rPr>
              <a:t>Βάτραχος της Καρπάθου – </a:t>
            </a:r>
            <a:r>
              <a:rPr lang="en-US" sz="1600" b="1">
                <a:solidFill>
                  <a:srgbClr val="C00000"/>
                </a:solidFill>
                <a:cs typeface="Arial"/>
              </a:rPr>
              <a:t>CR</a:t>
            </a:r>
            <a:endParaRPr lang="en-US"/>
          </a:p>
        </p:txBody>
      </p:sp>
      <p:sp>
        <p:nvSpPr>
          <p:cNvPr id="14"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32" name="Text Box 6"/>
          <p:cNvSpPr txBox="1">
            <a:spLocks noChangeArrowheads="1"/>
          </p:cNvSpPr>
          <p:nvPr/>
        </p:nvSpPr>
        <p:spPr bwMode="auto">
          <a:xfrm>
            <a:off x="0" y="4149080"/>
            <a:ext cx="449999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Καλά σχηματισμένες ραχιαιοπλευρικές δερματικές πτυχές και τυμπανικές μεμβράνες. Οριζόντια κόρη ματιού.  Τα πρόσθια άκρα φέρουν μεγάλα σκουρόχρωμα στίγματα. Ραχιαία επιφάνεια </a:t>
            </a:r>
            <a:r>
              <a:rPr lang="el-GR" sz="1600" err="1">
                <a:solidFill>
                  <a:schemeClr val="accent2"/>
                </a:solidFill>
              </a:rPr>
              <a:t>πρασινο</a:t>
            </a:r>
            <a:r>
              <a:rPr lang="el-GR" sz="1600">
                <a:solidFill>
                  <a:schemeClr val="accent2"/>
                </a:solidFill>
              </a:rPr>
              <a:t>-</a:t>
            </a:r>
            <a:r>
              <a:rPr lang="el-GR" sz="1600" err="1">
                <a:solidFill>
                  <a:schemeClr val="accent2"/>
                </a:solidFill>
              </a:rPr>
              <a:t>κάστανη</a:t>
            </a:r>
            <a:r>
              <a:rPr lang="el-GR" sz="1600">
                <a:solidFill>
                  <a:schemeClr val="accent2"/>
                </a:solidFill>
              </a:rPr>
              <a:t> με πολλές σκούρες κηλίδες (πράσινες, καστανές κ.λπ.). Μοιάζει με τ</a:t>
            </a:r>
            <a:r>
              <a:rPr lang="en-US" sz="1600">
                <a:solidFill>
                  <a:schemeClr val="accent2"/>
                </a:solidFill>
              </a:rPr>
              <a:t>o </a:t>
            </a:r>
            <a:r>
              <a:rPr lang="en-US" sz="1600" i="1" err="1">
                <a:solidFill>
                  <a:schemeClr val="accent2"/>
                </a:solidFill>
              </a:rPr>
              <a:t>Pelophylax</a:t>
            </a:r>
            <a:r>
              <a:rPr lang="en-US" sz="1600" i="1">
                <a:solidFill>
                  <a:schemeClr val="accent2"/>
                </a:solidFill>
              </a:rPr>
              <a:t> </a:t>
            </a:r>
            <a:r>
              <a:rPr lang="en-US" sz="1600" i="1" err="1">
                <a:solidFill>
                  <a:schemeClr val="accent2"/>
                </a:solidFill>
              </a:rPr>
              <a:t>ridibundus</a:t>
            </a:r>
            <a:r>
              <a:rPr lang="en-US" sz="1600">
                <a:solidFill>
                  <a:schemeClr val="accent2"/>
                </a:solidFill>
              </a:rPr>
              <a:t>, </a:t>
            </a:r>
            <a:r>
              <a:rPr lang="el-GR" sz="1600">
                <a:solidFill>
                  <a:schemeClr val="accent2"/>
                </a:solidFill>
              </a:rPr>
              <a:t>από το οποίο ξεχωρίζει με μοριακές μελέτες και πρότυπο καλέσματος. </a:t>
            </a:r>
          </a:p>
        </p:txBody>
      </p:sp>
      <p:sp>
        <p:nvSpPr>
          <p:cNvPr id="33" name="Text Box 6"/>
          <p:cNvSpPr txBox="1">
            <a:spLocks noChangeArrowheads="1"/>
          </p:cNvSpPr>
          <p:nvPr/>
        </p:nvSpPr>
        <p:spPr bwMode="auto">
          <a:xfrm>
            <a:off x="4603283" y="6381328"/>
            <a:ext cx="43924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Μήκος κεφαλοκορμού</a:t>
            </a:r>
            <a:r>
              <a:rPr lang="el-GR" sz="1600">
                <a:solidFill>
                  <a:srgbClr val="C00000"/>
                </a:solidFill>
              </a:rPr>
              <a:t>: έως 7 </a:t>
            </a:r>
            <a:r>
              <a:rPr lang="en-US" sz="1600">
                <a:solidFill>
                  <a:srgbClr val="C00000"/>
                </a:solidFill>
              </a:rPr>
              <a:t>cm</a:t>
            </a:r>
          </a:p>
        </p:txBody>
      </p:sp>
      <p:sp>
        <p:nvSpPr>
          <p:cNvPr id="34" name="Text Box 6"/>
          <p:cNvSpPr txBox="1">
            <a:spLocks noChangeArrowheads="1"/>
          </p:cNvSpPr>
          <p:nvPr/>
        </p:nvSpPr>
        <p:spPr bwMode="auto">
          <a:xfrm>
            <a:off x="35496" y="6413654"/>
            <a:ext cx="43924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Μήκος κεφαλοκορμού</a:t>
            </a:r>
            <a:r>
              <a:rPr lang="el-GR" sz="1600">
                <a:solidFill>
                  <a:srgbClr val="C00000"/>
                </a:solidFill>
              </a:rPr>
              <a:t>: έως και 9 </a:t>
            </a:r>
            <a:r>
              <a:rPr lang="en-US" sz="1600">
                <a:solidFill>
                  <a:srgbClr val="C00000"/>
                </a:solidFill>
              </a:rPr>
              <a:t>cm</a:t>
            </a:r>
          </a:p>
        </p:txBody>
      </p:sp>
      <p:sp>
        <p:nvSpPr>
          <p:cNvPr id="36" name="Text Box 6"/>
          <p:cNvSpPr txBox="1">
            <a:spLocks noChangeArrowheads="1"/>
          </p:cNvSpPr>
          <p:nvPr/>
        </p:nvSpPr>
        <p:spPr bwMode="auto">
          <a:xfrm>
            <a:off x="4603283" y="4123680"/>
            <a:ext cx="43924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Ραχιαίος χρωματισμός ανοιχτός καστανός, γκρίζος ή λαδί με συχνά ανοιχτόχρωμα καφέ στίγματα. Κοιλιά υπόλευκη με γκριζωπές κηλίδες. Γκρι φωνητικοί σάκοι στα αρσενικά.</a:t>
            </a:r>
          </a:p>
        </p:txBody>
      </p:sp>
      <p:pic>
        <p:nvPicPr>
          <p:cNvPr id="10242" name="Picture 2" descr="F:\1.Πανεπιστήμιο\Διδασκαλία\1.Προπτυχιακά\2.Πανίδα της Ελλάδος\source files\1.Λισσαμφίβια\Pelophylax bedriagae.png"/>
          <p:cNvPicPr>
            <a:picLocks noChangeAspect="1" noChangeArrowheads="1"/>
          </p:cNvPicPr>
          <p:nvPr/>
        </p:nvPicPr>
        <p:blipFill rotWithShape="1">
          <a:blip r:embed="rId3">
            <a:extLst>
              <a:ext uri="{28A0092B-C50C-407E-A947-70E740481C1C}">
                <a14:useLocalDpi xmlns:a14="http://schemas.microsoft.com/office/drawing/2010/main" val="0"/>
              </a:ext>
            </a:extLst>
          </a:blip>
          <a:srcRect t="12043"/>
          <a:stretch/>
        </p:blipFill>
        <p:spPr bwMode="auto">
          <a:xfrm>
            <a:off x="306557" y="1541697"/>
            <a:ext cx="3922375" cy="258198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1.Πανεπιστήμιο\Διδασκαλία\1.Προπτυχιακά\2.Πανίδα της Ελλάδος\source files\1.Λισσαμφίβια\Pelophylax cerigensis.png"/>
          <p:cNvPicPr>
            <a:picLocks noChangeAspect="1" noChangeArrowheads="1"/>
          </p:cNvPicPr>
          <p:nvPr/>
        </p:nvPicPr>
        <p:blipFill rotWithShape="1">
          <a:blip r:embed="rId4">
            <a:extLst>
              <a:ext uri="{28A0092B-C50C-407E-A947-70E740481C1C}">
                <a14:useLocalDpi xmlns:a14="http://schemas.microsoft.com/office/drawing/2010/main" val="0"/>
              </a:ext>
            </a:extLst>
          </a:blip>
          <a:srcRect t="8527"/>
          <a:stretch/>
        </p:blipFill>
        <p:spPr bwMode="auto">
          <a:xfrm>
            <a:off x="4803790" y="1541697"/>
            <a:ext cx="3713630" cy="2562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3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0243"/>
                                        </p:tgtEl>
                                        <p:attrNameLst>
                                          <p:attrName>style.visibility</p:attrName>
                                        </p:attrNameLst>
                                      </p:cBhvr>
                                      <p:to>
                                        <p:strVal val="visible"/>
                                      </p:to>
                                    </p:set>
                                    <p:animEffect transition="in" filter="fade">
                                      <p:cBhvr>
                                        <p:cTn id="33" dur="500"/>
                                        <p:tgtEl>
                                          <p:spTgt spid="102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32" grpId="0"/>
      <p:bldP spid="33" grpId="0"/>
      <p:bldP spid="34" grpId="0"/>
      <p:bldP spid="3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764704"/>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8" name="Ορθογώνιο 7"/>
          <p:cNvSpPr/>
          <p:nvPr/>
        </p:nvSpPr>
        <p:spPr>
          <a:xfrm>
            <a:off x="97362" y="1052736"/>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bedriagae</a:t>
            </a:r>
            <a:endParaRPr lang="en-US" b="1">
              <a:solidFill>
                <a:srgbClr val="C00000"/>
              </a:solidFill>
            </a:endParaRPr>
          </a:p>
        </p:txBody>
      </p:sp>
      <p:sp>
        <p:nvSpPr>
          <p:cNvPr id="9" name="Ορθογώνιο 8"/>
          <p:cNvSpPr/>
          <p:nvPr/>
        </p:nvSpPr>
        <p:spPr>
          <a:xfrm>
            <a:off x="4356722" y="1052736"/>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cerigensis</a:t>
            </a:r>
            <a:endParaRPr lang="en-US" b="1">
              <a:solidFill>
                <a:srgbClr val="C00000"/>
              </a:solidFill>
            </a:endParaRPr>
          </a:p>
        </p:txBody>
      </p:sp>
      <p:sp>
        <p:nvSpPr>
          <p:cNvPr id="10" name="Ορθογώνιο 9"/>
          <p:cNvSpPr/>
          <p:nvPr/>
        </p:nvSpPr>
        <p:spPr>
          <a:xfrm>
            <a:off x="96616" y="1484784"/>
            <a:ext cx="4259360" cy="1987082"/>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b="1" dirty="0">
                <a:solidFill>
                  <a:schemeClr val="accent2"/>
                </a:solidFill>
              </a:rPr>
              <a:t>Εξάπλωση στην Ανατολία και στη Μέση Ανατολή. Στην </a:t>
            </a:r>
            <a:r>
              <a:rPr lang="el-GR" b="1" dirty="0">
                <a:solidFill>
                  <a:srgbClr val="00B050"/>
                </a:solidFill>
              </a:rPr>
              <a:t>Ελλάδα</a:t>
            </a:r>
            <a:r>
              <a:rPr lang="el-GR" b="1" dirty="0">
                <a:solidFill>
                  <a:schemeClr val="accent2"/>
                </a:solidFill>
              </a:rPr>
              <a:t> εξαπλώνεται σε νησιά του Ανατολικού Αιγαίου, πιθανώς και σε περιοχές της Α. Θράκης. Δεν είναι καλά γνωστή η εξάπλωσή του. </a:t>
            </a:r>
            <a:endParaRPr lang="en-US" b="1" dirty="0">
              <a:solidFill>
                <a:srgbClr val="00B050"/>
              </a:solidFill>
            </a:endParaRPr>
          </a:p>
        </p:txBody>
      </p:sp>
      <p:sp>
        <p:nvSpPr>
          <p:cNvPr id="11" name="Ορθογώνιο 10"/>
          <p:cNvSpPr/>
          <p:nvPr/>
        </p:nvSpPr>
        <p:spPr>
          <a:xfrm>
            <a:off x="4633120" y="1484784"/>
            <a:ext cx="4259360" cy="1776640"/>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sz="1600" b="1">
                <a:solidFill>
                  <a:srgbClr val="00B050"/>
                </a:solidFill>
              </a:rPr>
              <a:t>Ελλάδα: </a:t>
            </a:r>
            <a:r>
              <a:rPr lang="el-GR" sz="1600" b="1">
                <a:solidFill>
                  <a:schemeClr val="accent2"/>
                </a:solidFill>
              </a:rPr>
              <a:t>Ενδημικό της Καρπάθου. Πληθυσμοί βατράχων από την Ρόδο αποδίδονται πλέον στο </a:t>
            </a:r>
            <a:r>
              <a:rPr lang="en-US" sz="1600" b="1" i="1">
                <a:solidFill>
                  <a:schemeClr val="accent2"/>
                </a:solidFill>
              </a:rPr>
              <a:t>P. </a:t>
            </a:r>
            <a:r>
              <a:rPr lang="en-US" sz="1600" b="1" i="1" err="1">
                <a:solidFill>
                  <a:schemeClr val="accent2"/>
                </a:solidFill>
              </a:rPr>
              <a:t>bedriagae</a:t>
            </a:r>
            <a:r>
              <a:rPr lang="en-US" sz="1600" b="1" i="1">
                <a:solidFill>
                  <a:schemeClr val="accent2"/>
                </a:solidFill>
              </a:rPr>
              <a:t>. </a:t>
            </a:r>
            <a:r>
              <a:rPr lang="el-GR" sz="1600" b="1">
                <a:solidFill>
                  <a:schemeClr val="accent2"/>
                </a:solidFill>
              </a:rPr>
              <a:t>Θεωρείται </a:t>
            </a:r>
            <a:r>
              <a:rPr lang="el-GR" sz="1600" b="1">
                <a:solidFill>
                  <a:srgbClr val="FF0000"/>
                </a:solidFill>
              </a:rPr>
              <a:t>Κρισίμως Κινδυνεύον (</a:t>
            </a:r>
            <a:r>
              <a:rPr lang="en-US" sz="1600" b="1">
                <a:solidFill>
                  <a:srgbClr val="FF0000"/>
                </a:solidFill>
              </a:rPr>
              <a:t>CR</a:t>
            </a:r>
            <a:r>
              <a:rPr lang="el-GR" sz="1600" b="1">
                <a:solidFill>
                  <a:srgbClr val="FF0000"/>
                </a:solidFill>
              </a:rPr>
              <a:t>), </a:t>
            </a:r>
            <a:r>
              <a:rPr lang="el-GR" sz="1600" b="1">
                <a:solidFill>
                  <a:schemeClr val="accent2"/>
                </a:solidFill>
              </a:rPr>
              <a:t>καθώς είναι γνωστό από ένα και μοναδικό ποτάμι κοντά στην Όλυμπο.</a:t>
            </a:r>
            <a:endParaRPr lang="en-US" sz="1600" b="1">
              <a:solidFill>
                <a:schemeClr val="accent2"/>
              </a:solidFill>
            </a:endParaRPr>
          </a:p>
        </p:txBody>
      </p:sp>
      <p:sp>
        <p:nvSpPr>
          <p:cNvPr id="13"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pic>
        <p:nvPicPr>
          <p:cNvPr id="11266" name="Picture 2" descr="F:\1.Πανεπιστήμιο\Διδασκαλία\1.Προπτυχιακά\2.Πανίδα της Ελλάδος\source files\1.Λισσαμφίβια\P. bedriagae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2" y="3406840"/>
            <a:ext cx="4235127" cy="30945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7" name="Picture 3" descr="F:\1.Πανεπιστήμιο\Διδασκαλία\1.Προπτυχιακά\2.Πανίδα της Ελλάδος\source files\1.Λισσαμφίβια\P. cerigens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648" y="3258916"/>
            <a:ext cx="3771800" cy="33733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europe with red squares&#10;&#10;Description automatically generated">
            <a:extLst>
              <a:ext uri="{FF2B5EF4-FFF2-40B4-BE49-F238E27FC236}">
                <a16:creationId xmlns:a16="http://schemas.microsoft.com/office/drawing/2014/main" id="{9CDAC979-1837-D3C4-371C-A23373515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45" y="3406840"/>
            <a:ext cx="3975100" cy="3149600"/>
          </a:xfrm>
          <a:prstGeom prst="rect">
            <a:avLst/>
          </a:prstGeom>
        </p:spPr>
      </p:pic>
    </p:spTree>
    <p:extLst>
      <p:ext uri="{BB962C8B-B14F-4D97-AF65-F5344CB8AC3E}">
        <p14:creationId xmlns:p14="http://schemas.microsoft.com/office/powerpoint/2010/main" val="411309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5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266"/>
                                        </p:tgtEl>
                                      </p:cBhvr>
                                    </p:animEffect>
                                    <p:set>
                                      <p:cBhvr>
                                        <p:cTn id="15" dur="1" fill="hold">
                                          <p:stCondLst>
                                            <p:cond delay="499"/>
                                          </p:stCondLst>
                                        </p:cTn>
                                        <p:tgtEl>
                                          <p:spTgt spid="1126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1267"/>
                                        </p:tgtEl>
                                        <p:attrNameLst>
                                          <p:attrName>style.visibility</p:attrName>
                                        </p:attrNameLst>
                                      </p:cBhvr>
                                      <p:to>
                                        <p:strVal val="visible"/>
                                      </p:to>
                                    </p:set>
                                    <p:animEffect transition="in" filter="fade">
                                      <p:cBhvr>
                                        <p:cTn id="26"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4572000" y="1269915"/>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Απαντά σε υδατοσυλλογές με στάσιμα νερά ή ποτάμι με αργή ροή. Γνωστό μόνο από μία τοποθεσία της Καρπάθου!</a:t>
            </a:r>
            <a:endParaRPr lang="el-GR" b="1">
              <a:solidFill>
                <a:schemeClr val="accent2"/>
              </a:solidFill>
            </a:endParaRPr>
          </a:p>
        </p:txBody>
      </p:sp>
      <p:sp>
        <p:nvSpPr>
          <p:cNvPr id="14" name="Text Box 6"/>
          <p:cNvSpPr txBox="1">
            <a:spLocks noChangeArrowheads="1"/>
          </p:cNvSpPr>
          <p:nvPr/>
        </p:nvSpPr>
        <p:spPr bwMode="auto">
          <a:xfrm>
            <a:off x="179512" y="1268760"/>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Παντού όπου υπάρχει νερό, ακόμη και σε παροδικές υδατοσυλλογές, όπως στέρνες, αρδευτικά κανάλια, ποτάμια κ.λπ.</a:t>
            </a:r>
            <a:endParaRPr lang="el-GR" b="1">
              <a:solidFill>
                <a:schemeClr val="accent2"/>
              </a:solidFill>
            </a:endParaRPr>
          </a:p>
        </p:txBody>
      </p:sp>
      <p:sp>
        <p:nvSpPr>
          <p:cNvPr id="16" name="Text Box 6"/>
          <p:cNvSpPr txBox="1">
            <a:spLocks noChangeArrowheads="1"/>
          </p:cNvSpPr>
          <p:nvPr/>
        </p:nvSpPr>
        <p:spPr bwMode="auto">
          <a:xfrm>
            <a:off x="4572000" y="2360491"/>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Ηθολογία-Διατροφή-Αναπαραγωγή: </a:t>
            </a:r>
            <a:r>
              <a:rPr lang="el-GR">
                <a:solidFill>
                  <a:schemeClr val="accent2"/>
                </a:solidFill>
              </a:rPr>
              <a:t>Αποτελεί νέο είδος για την Ελληνική Πανίδα και δεν έχει μελετηθεί επαρκώς ακόμα. Η γενική του βιολογία φαίνεται ότι ομοιάζει εκείνη του </a:t>
            </a:r>
            <a:r>
              <a:rPr lang="el-GR" err="1">
                <a:solidFill>
                  <a:schemeClr val="accent2"/>
                </a:solidFill>
              </a:rPr>
              <a:t>Λιμνοβάτραχο</a:t>
            </a:r>
            <a:r>
              <a:rPr lang="el-GR">
                <a:solidFill>
                  <a:schemeClr val="accent2"/>
                </a:solidFill>
              </a:rPr>
              <a:t> </a:t>
            </a:r>
            <a:r>
              <a:rPr lang="en-US" i="1">
                <a:solidFill>
                  <a:schemeClr val="accent2"/>
                </a:solidFill>
              </a:rPr>
              <a:t>P. </a:t>
            </a:r>
            <a:r>
              <a:rPr lang="en-US" i="1" err="1">
                <a:solidFill>
                  <a:schemeClr val="accent2"/>
                </a:solidFill>
              </a:rPr>
              <a:t>ridibundus</a:t>
            </a:r>
            <a:r>
              <a:rPr lang="en-US">
                <a:solidFill>
                  <a:schemeClr val="accent2"/>
                </a:solidFill>
              </a:rPr>
              <a:t>.</a:t>
            </a:r>
            <a:endParaRPr lang="el-GR">
              <a:solidFill>
                <a:schemeClr val="accent2"/>
              </a:solidFill>
            </a:endParaRPr>
          </a:p>
        </p:txBody>
      </p:sp>
      <p:sp>
        <p:nvSpPr>
          <p:cNvPr id="15" name="Text Box 6"/>
          <p:cNvSpPr txBox="1">
            <a:spLocks noChangeArrowheads="1"/>
          </p:cNvSpPr>
          <p:nvPr/>
        </p:nvSpPr>
        <p:spPr bwMode="auto">
          <a:xfrm>
            <a:off x="179512" y="2505085"/>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Ηθολογία-Διατροφή-Αναπαραγωγή: </a:t>
            </a:r>
            <a:r>
              <a:rPr lang="el-GR">
                <a:solidFill>
                  <a:schemeClr val="accent2"/>
                </a:solidFill>
              </a:rPr>
              <a:t>Αποτελεί νέο είδος για την Ελληνική Πανίδα και δεν έχει μελετηθεί επαρκώς ακόμα. Η γενική του βιολογία φαίνεται ότι ομοιάζει εκείνη του </a:t>
            </a:r>
            <a:r>
              <a:rPr lang="el-GR" err="1">
                <a:solidFill>
                  <a:schemeClr val="accent2"/>
                </a:solidFill>
              </a:rPr>
              <a:t>Λιμνοβάτραχο</a:t>
            </a:r>
            <a:r>
              <a:rPr lang="el-GR">
                <a:solidFill>
                  <a:schemeClr val="accent2"/>
                </a:solidFill>
              </a:rPr>
              <a:t> </a:t>
            </a:r>
            <a:r>
              <a:rPr lang="en-US" i="1">
                <a:solidFill>
                  <a:schemeClr val="accent2"/>
                </a:solidFill>
              </a:rPr>
              <a:t>P. </a:t>
            </a:r>
            <a:r>
              <a:rPr lang="en-US" i="1" err="1">
                <a:solidFill>
                  <a:schemeClr val="accent2"/>
                </a:solidFill>
              </a:rPr>
              <a:t>ridibundus</a:t>
            </a:r>
            <a:r>
              <a:rPr lang="en-US">
                <a:solidFill>
                  <a:schemeClr val="accent2"/>
                </a:solidFill>
              </a:rPr>
              <a:t>.</a:t>
            </a:r>
            <a:endParaRPr lang="el-GR">
              <a:solidFill>
                <a:schemeClr val="accent2"/>
              </a:solidFill>
            </a:endParaRPr>
          </a:p>
        </p:txBody>
      </p:sp>
      <p:sp>
        <p:nvSpPr>
          <p:cNvPr id="1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9" name="Ορθογώνιο 8"/>
          <p:cNvSpPr/>
          <p:nvPr/>
        </p:nvSpPr>
        <p:spPr>
          <a:xfrm>
            <a:off x="97362" y="764704"/>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bedriagae</a:t>
            </a:r>
            <a:endParaRPr lang="en-US" b="1">
              <a:solidFill>
                <a:srgbClr val="C00000"/>
              </a:solidFill>
            </a:endParaRPr>
          </a:p>
        </p:txBody>
      </p:sp>
      <p:sp>
        <p:nvSpPr>
          <p:cNvPr id="10" name="Ορθογώνιο 9"/>
          <p:cNvSpPr/>
          <p:nvPr/>
        </p:nvSpPr>
        <p:spPr>
          <a:xfrm>
            <a:off x="4356722" y="764704"/>
            <a:ext cx="4607767"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cerigensis</a:t>
            </a:r>
            <a:endParaRPr lang="en-US" b="1">
              <a:solidFill>
                <a:srgbClr val="C00000"/>
              </a:solidFill>
            </a:endParaRPr>
          </a:p>
        </p:txBody>
      </p:sp>
      <p:sp>
        <p:nvSpPr>
          <p:cNvPr id="11" name="Text Box 6"/>
          <p:cNvSpPr txBox="1">
            <a:spLocks noChangeArrowheads="1"/>
          </p:cNvSpPr>
          <p:nvPr/>
        </p:nvSpPr>
        <p:spPr bwMode="auto">
          <a:xfrm>
            <a:off x="179512" y="4293096"/>
            <a:ext cx="439248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Καθεστώς προστασίας: </a:t>
            </a:r>
            <a:r>
              <a:rPr lang="el-GR">
                <a:solidFill>
                  <a:schemeClr val="accent2"/>
                </a:solidFill>
              </a:rPr>
              <a:t>Η επιβίωσή του απειλείται από την ύπαρξή του σε νησιά του Α. Αιγαίου με περιορισμένα υδατικά αποθέματα, τα οποία μειώνονται περαιτέρω, λόγω της κλιματικής αλλαγής και των άμεσων ανθρώπινων δράσεων. Απαιτείται η λεπτομερής καταγραφή και εκτίμηση της κατάστασης διατήρησης των πληθυσμών του.</a:t>
            </a:r>
          </a:p>
        </p:txBody>
      </p:sp>
      <p:sp>
        <p:nvSpPr>
          <p:cNvPr id="12" name="Text Box 6"/>
          <p:cNvSpPr txBox="1">
            <a:spLocks noChangeArrowheads="1"/>
          </p:cNvSpPr>
          <p:nvPr/>
        </p:nvSpPr>
        <p:spPr bwMode="auto">
          <a:xfrm>
            <a:off x="4572000" y="4005064"/>
            <a:ext cx="439248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Καθεστώς προστασίας: </a:t>
            </a:r>
            <a:r>
              <a:rPr lang="el-GR">
                <a:solidFill>
                  <a:schemeClr val="accent2"/>
                </a:solidFill>
              </a:rPr>
              <a:t>Η επιβίωσή του απειλείται άμεσα από την καταστροφή των ούτως ή άλλως περιορισμένων ενδιαιτημάτων του, εξαιτίας τουριστικών και γεωργικών δραστηριοτήτων (άντληση νερού – φυτοφάρμακα). Απαιτείται η άμεση καταγραφή των πληθυσμών του και η εφαρμογή μέτρων προστασίας του είδους. </a:t>
            </a:r>
          </a:p>
        </p:txBody>
      </p:sp>
    </p:spTree>
    <p:extLst>
      <p:ext uri="{BB962C8B-B14F-4D97-AF65-F5344CB8AC3E}">
        <p14:creationId xmlns:p14="http://schemas.microsoft.com/office/powerpoint/2010/main" val="5933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5" grpId="0"/>
      <p:bldP spid="11"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32" name="Text Box 6"/>
          <p:cNvSpPr txBox="1">
            <a:spLocks noChangeArrowheads="1"/>
          </p:cNvSpPr>
          <p:nvPr/>
        </p:nvSpPr>
        <p:spPr bwMode="auto">
          <a:xfrm>
            <a:off x="0" y="4149080"/>
            <a:ext cx="449999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Ραχιαίος χρωματισμός από γκριζωπός ως καστανός, με καστανές-λαδί κηλίδες, έως καστανός-πρασινωπός. Κοιλιακή περιοχή λευκή με μικρά, γκρι στίγματα. Τα αρσενικά φέρουν ζεύγος φωνητικών σάκων. Στο πίσω μέρος των πλευρών, καθώς και στο εσωτερικό των άκρων ο χρωματισμός αλλάζει σε κίτρινο.</a:t>
            </a:r>
          </a:p>
        </p:txBody>
      </p:sp>
      <p:sp>
        <p:nvSpPr>
          <p:cNvPr id="33" name="Text Box 6"/>
          <p:cNvSpPr txBox="1">
            <a:spLocks noChangeArrowheads="1"/>
          </p:cNvSpPr>
          <p:nvPr/>
        </p:nvSpPr>
        <p:spPr bwMode="auto">
          <a:xfrm>
            <a:off x="4603283" y="5868561"/>
            <a:ext cx="4392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Μήκος κεφαλοκορμού</a:t>
            </a:r>
            <a:r>
              <a:rPr lang="el-GR" sz="1600">
                <a:solidFill>
                  <a:srgbClr val="C00000"/>
                </a:solidFill>
              </a:rPr>
              <a:t>: </a:t>
            </a:r>
            <a:r>
              <a:rPr lang="en-US" sz="1600">
                <a:solidFill>
                  <a:srgbClr val="C00000"/>
                </a:solidFill>
              </a:rPr>
              <a:t>ca. 8</a:t>
            </a:r>
            <a:r>
              <a:rPr lang="el-GR" sz="1600">
                <a:solidFill>
                  <a:srgbClr val="C00000"/>
                </a:solidFill>
              </a:rPr>
              <a:t>,5</a:t>
            </a:r>
            <a:r>
              <a:rPr lang="en-US" sz="1600">
                <a:solidFill>
                  <a:srgbClr val="C00000"/>
                </a:solidFill>
              </a:rPr>
              <a:t> cm</a:t>
            </a:r>
            <a:r>
              <a:rPr lang="el-GR" sz="1600">
                <a:solidFill>
                  <a:srgbClr val="C00000"/>
                </a:solidFill>
              </a:rPr>
              <a:t>.</a:t>
            </a: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Τα θηλυκά είναι λίγο πιο μεγαλόσωμα.</a:t>
            </a:r>
            <a:endParaRPr lang="en-US" sz="1600">
              <a:solidFill>
                <a:schemeClr val="accent2"/>
              </a:solidFill>
            </a:endParaRPr>
          </a:p>
        </p:txBody>
      </p:sp>
      <p:sp>
        <p:nvSpPr>
          <p:cNvPr id="34" name="Text Box 6"/>
          <p:cNvSpPr txBox="1">
            <a:spLocks noChangeArrowheads="1"/>
          </p:cNvSpPr>
          <p:nvPr/>
        </p:nvSpPr>
        <p:spPr bwMode="auto">
          <a:xfrm>
            <a:off x="107504" y="6021288"/>
            <a:ext cx="43924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Μήκος κεφαλοκορμού</a:t>
            </a:r>
            <a:r>
              <a:rPr lang="el-GR" sz="1600">
                <a:solidFill>
                  <a:srgbClr val="C00000"/>
                </a:solidFill>
              </a:rPr>
              <a:t>: έως και 8 </a:t>
            </a:r>
            <a:r>
              <a:rPr lang="en-US" sz="1600">
                <a:solidFill>
                  <a:srgbClr val="C00000"/>
                </a:solidFill>
              </a:rPr>
              <a:t>cm</a:t>
            </a:r>
          </a:p>
        </p:txBody>
      </p:sp>
      <p:sp>
        <p:nvSpPr>
          <p:cNvPr id="36" name="Text Box 6"/>
          <p:cNvSpPr txBox="1">
            <a:spLocks noChangeArrowheads="1"/>
          </p:cNvSpPr>
          <p:nvPr/>
        </p:nvSpPr>
        <p:spPr bwMode="auto">
          <a:xfrm>
            <a:off x="4603283" y="4123680"/>
            <a:ext cx="43924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Πίσω πόδια σχετικώς κοντά. Φωνητικοί σάκοι αρσενικών ατόμων χρώματος ανοιχτού λαδί (γκριζωποί κατά την αναπαραγωγή). Ραχιαία επιφάνεια </a:t>
            </a:r>
            <a:r>
              <a:rPr lang="el-GR" sz="1600" err="1">
                <a:solidFill>
                  <a:schemeClr val="accent2"/>
                </a:solidFill>
              </a:rPr>
              <a:t>πρασινοκάστανη</a:t>
            </a:r>
            <a:r>
              <a:rPr lang="el-GR" sz="1600">
                <a:solidFill>
                  <a:schemeClr val="accent2"/>
                </a:solidFill>
              </a:rPr>
              <a:t>, με πολλά μαύρα στίγματα. Τα πλευρά είναι κιτρινωπά, ενώ η κοιλιακή περιοχή υπόλευκη-υποκίτρινη. </a:t>
            </a:r>
          </a:p>
        </p:txBody>
      </p:sp>
      <p:sp>
        <p:nvSpPr>
          <p:cNvPr id="16" name="Ορθογώνιο 15"/>
          <p:cNvSpPr/>
          <p:nvPr/>
        </p:nvSpPr>
        <p:spPr>
          <a:xfrm>
            <a:off x="107504" y="1080032"/>
            <a:ext cx="4320480"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a:solidFill>
                  <a:srgbClr val="C00000"/>
                </a:solidFill>
              </a:rPr>
              <a:t>P. </a:t>
            </a:r>
            <a:r>
              <a:rPr lang="en-US" sz="1600" b="1" i="1" err="1">
                <a:solidFill>
                  <a:srgbClr val="C00000"/>
                </a:solidFill>
              </a:rPr>
              <a:t>cretensis</a:t>
            </a:r>
            <a:r>
              <a:rPr lang="el-GR" sz="1600" b="1" i="1">
                <a:solidFill>
                  <a:srgbClr val="C00000"/>
                </a:solidFill>
              </a:rPr>
              <a:t> </a:t>
            </a:r>
            <a:r>
              <a:rPr lang="en-US" sz="1600" b="1">
                <a:solidFill>
                  <a:srgbClr val="C00000"/>
                </a:solidFill>
              </a:rPr>
              <a:t>–</a:t>
            </a:r>
            <a:r>
              <a:rPr lang="el-GR" sz="1600" b="1">
                <a:solidFill>
                  <a:srgbClr val="C00000"/>
                </a:solidFill>
              </a:rPr>
              <a:t> Κρητικός Βάτραχος – ΕΝ</a:t>
            </a:r>
            <a:endParaRPr lang="en-US" sz="1600" b="1">
              <a:solidFill>
                <a:srgbClr val="C00000"/>
              </a:solidFill>
            </a:endParaRPr>
          </a:p>
        </p:txBody>
      </p:sp>
      <p:sp>
        <p:nvSpPr>
          <p:cNvPr id="17" name="Ορθογώνιο 16"/>
          <p:cNvSpPr/>
          <p:nvPr/>
        </p:nvSpPr>
        <p:spPr>
          <a:xfrm>
            <a:off x="4356722" y="1080032"/>
            <a:ext cx="4607767"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a:solidFill>
                  <a:srgbClr val="C00000"/>
                </a:solidFill>
              </a:rPr>
              <a:t>P. </a:t>
            </a:r>
            <a:r>
              <a:rPr lang="en-US" sz="1600" b="1" i="1" err="1">
                <a:solidFill>
                  <a:srgbClr val="C00000"/>
                </a:solidFill>
              </a:rPr>
              <a:t>epeiroticus</a:t>
            </a:r>
            <a:r>
              <a:rPr lang="en-US" sz="1600" b="1" i="1">
                <a:solidFill>
                  <a:srgbClr val="C00000"/>
                </a:solidFill>
              </a:rPr>
              <a:t> </a:t>
            </a:r>
            <a:r>
              <a:rPr lang="el-GR" sz="1600" b="1" i="1">
                <a:solidFill>
                  <a:srgbClr val="C00000"/>
                </a:solidFill>
              </a:rPr>
              <a:t>– </a:t>
            </a:r>
            <a:r>
              <a:rPr lang="el-GR" sz="1600" b="1">
                <a:solidFill>
                  <a:srgbClr val="C00000"/>
                </a:solidFill>
              </a:rPr>
              <a:t>Βάτραχος της Ηπείρου – </a:t>
            </a:r>
            <a:r>
              <a:rPr lang="en-US" sz="1600" b="1">
                <a:solidFill>
                  <a:srgbClr val="C00000"/>
                </a:solidFill>
              </a:rPr>
              <a:t>NT</a:t>
            </a:r>
          </a:p>
        </p:txBody>
      </p:sp>
      <p:pic>
        <p:nvPicPr>
          <p:cNvPr id="12290" name="Picture 2" descr="F:\1.Πανεπιστήμιο\Διδασκαλία\1.Προπτυχιακά\2.Πανίδα της Ελλάδος\source files\1.Λισσαμφίβια\Pelophylax cretensis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92" y="1556071"/>
            <a:ext cx="3634054" cy="250465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F:\1.Πανεπιστήμιο\Διδασκαλία\1.Προπτυχιακά\2.Πανίδα της Ελλάδος\source files\1.Λισσαμφίβια\Pelophylax cretensis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92" y="1467717"/>
            <a:ext cx="3634054" cy="268136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1.Πανεπιστήμιο\Διδασκαλία\1.Προπτυχιακά\2.Πανίδα της Ελλάδος\source files\1.Λισσαμφίβια\Pelophylax epeiroticu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323" y="1548303"/>
            <a:ext cx="3995784" cy="2593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3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fade">
                                      <p:cBhvr>
                                        <p:cTn id="10" dur="5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fade">
                                      <p:cBhvr>
                                        <p:cTn id="15" dur="500"/>
                                        <p:tgtEl>
                                          <p:spTgt spid="1229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2292"/>
                                        </p:tgtEl>
                                        <p:attrNameLst>
                                          <p:attrName>style.visibility</p:attrName>
                                        </p:attrNameLst>
                                      </p:cBhvr>
                                      <p:to>
                                        <p:strVal val="visible"/>
                                      </p:to>
                                    </p:set>
                                    <p:animEffect transition="in" filter="fade">
                                      <p:cBhvr>
                                        <p:cTn id="33" dur="500"/>
                                        <p:tgtEl>
                                          <p:spTgt spid="1229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16"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764704"/>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96616" y="1484784"/>
            <a:ext cx="4259360" cy="723916"/>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b="1">
                <a:solidFill>
                  <a:srgbClr val="00B050"/>
                </a:solidFill>
              </a:rPr>
              <a:t>Ελλάδα: </a:t>
            </a:r>
            <a:r>
              <a:rPr lang="el-GR" b="1">
                <a:solidFill>
                  <a:schemeClr val="accent2"/>
                </a:solidFill>
              </a:rPr>
              <a:t> Ενδημικό της Κρήτης, όπου παρουσιάζει ασυνεχή κατανομή. </a:t>
            </a:r>
            <a:endParaRPr lang="en-US" b="1">
              <a:solidFill>
                <a:srgbClr val="00B050"/>
              </a:solidFill>
            </a:endParaRPr>
          </a:p>
        </p:txBody>
      </p:sp>
      <p:sp>
        <p:nvSpPr>
          <p:cNvPr id="11" name="Ορθογώνιο 10"/>
          <p:cNvSpPr/>
          <p:nvPr/>
        </p:nvSpPr>
        <p:spPr>
          <a:xfrm>
            <a:off x="4633120" y="1484784"/>
            <a:ext cx="4259360" cy="1355499"/>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b="1">
                <a:solidFill>
                  <a:schemeClr val="accent2"/>
                </a:solidFill>
              </a:rPr>
              <a:t>Ενδημικό των Ν Βαλκανίων (Ν. Αλβανία – Ελλάδα). Στην </a:t>
            </a:r>
            <a:r>
              <a:rPr lang="el-GR" b="1">
                <a:solidFill>
                  <a:srgbClr val="00B050"/>
                </a:solidFill>
              </a:rPr>
              <a:t>Ελλάδα </a:t>
            </a:r>
            <a:r>
              <a:rPr lang="el-GR" b="1">
                <a:solidFill>
                  <a:schemeClr val="accent2"/>
                </a:solidFill>
              </a:rPr>
              <a:t>απαντά στο δυτικό τμήμα της, από την Ήπειρο ως την Πελοπόννησο.</a:t>
            </a:r>
            <a:endParaRPr lang="en-US" b="1">
              <a:solidFill>
                <a:schemeClr val="accent2"/>
              </a:solidFill>
            </a:endParaRPr>
          </a:p>
        </p:txBody>
      </p:sp>
      <p:sp>
        <p:nvSpPr>
          <p:cNvPr id="13"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12" name="Ορθογώνιο 11"/>
          <p:cNvSpPr/>
          <p:nvPr/>
        </p:nvSpPr>
        <p:spPr>
          <a:xfrm>
            <a:off x="107504" y="1080032"/>
            <a:ext cx="4320480"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cretensis</a:t>
            </a:r>
            <a:endParaRPr lang="en-US" b="1">
              <a:solidFill>
                <a:srgbClr val="C00000"/>
              </a:solidFill>
            </a:endParaRPr>
          </a:p>
        </p:txBody>
      </p:sp>
      <p:sp>
        <p:nvSpPr>
          <p:cNvPr id="14" name="Ορθογώνιο 13"/>
          <p:cNvSpPr/>
          <p:nvPr/>
        </p:nvSpPr>
        <p:spPr>
          <a:xfrm>
            <a:off x="4356722" y="1080032"/>
            <a:ext cx="4607767"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epeiroticus</a:t>
            </a:r>
            <a:endParaRPr lang="en-US" b="1">
              <a:solidFill>
                <a:srgbClr val="C00000"/>
              </a:solidFill>
            </a:endParaRPr>
          </a:p>
        </p:txBody>
      </p:sp>
      <p:pic>
        <p:nvPicPr>
          <p:cNvPr id="13314" name="Picture 2" descr="F:\1.Πανεπιστήμιο\Διδασκαλία\1.Προπτυχιακά\2.Πανίδα της Ελλάδος\source files\1.Λισσαμφίβια\P. epeiroticus distribu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2780928"/>
            <a:ext cx="4267200" cy="39528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europe with a red flag&#10;&#10;Description automatically generated">
            <a:extLst>
              <a:ext uri="{FF2B5EF4-FFF2-40B4-BE49-F238E27FC236}">
                <a16:creationId xmlns:a16="http://schemas.microsoft.com/office/drawing/2014/main" id="{9B75ED0A-2FBF-0C21-11AF-7AA4F5231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78" y="3078274"/>
            <a:ext cx="4364433" cy="3454018"/>
          </a:xfrm>
          <a:prstGeom prst="rect">
            <a:avLst/>
          </a:prstGeom>
        </p:spPr>
      </p:pic>
      <p:pic>
        <p:nvPicPr>
          <p:cNvPr id="6" name="Picture 5" descr="A map of greece with red squares&#10;&#10;Description automatically generated">
            <a:extLst>
              <a:ext uri="{FF2B5EF4-FFF2-40B4-BE49-F238E27FC236}">
                <a16:creationId xmlns:a16="http://schemas.microsoft.com/office/drawing/2014/main" id="{B776166E-E900-03C7-7953-955E2C973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984" y="3071325"/>
            <a:ext cx="4350533" cy="3467917"/>
          </a:xfrm>
          <a:prstGeom prst="rect">
            <a:avLst/>
          </a:prstGeom>
        </p:spPr>
      </p:pic>
    </p:spTree>
    <p:extLst>
      <p:ext uri="{BB962C8B-B14F-4D97-AF65-F5344CB8AC3E}">
        <p14:creationId xmlns:p14="http://schemas.microsoft.com/office/powerpoint/2010/main" val="411309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fade">
                                      <p:cBhvr>
                                        <p:cTn id="18" dur="500"/>
                                        <p:tgtEl>
                                          <p:spTgt spid="133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3314"/>
                                        </p:tgtEl>
                                      </p:cBhvr>
                                    </p:animEffect>
                                    <p:set>
                                      <p:cBhvr>
                                        <p:cTn id="23" dur="1" fill="hold">
                                          <p:stCondLst>
                                            <p:cond delay="499"/>
                                          </p:stCondLst>
                                        </p:cTn>
                                        <p:tgtEl>
                                          <p:spTgt spid="1331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4572000" y="1269915"/>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Προτιμά φυλλοβόλα και μεικτά δάση, σε παραποτάμιες περιοχές ή σε καλλιεργημένες εκτάσεις κοντά σε υδατοσυλλογές. Υψόμετρο: έως 500 </a:t>
            </a:r>
            <a:r>
              <a:rPr lang="en-US">
                <a:solidFill>
                  <a:schemeClr val="accent2"/>
                </a:solidFill>
              </a:rPr>
              <a:t>m. </a:t>
            </a:r>
            <a:r>
              <a:rPr lang="el-GR">
                <a:solidFill>
                  <a:schemeClr val="accent2"/>
                </a:solidFill>
              </a:rPr>
              <a:t>Επιλέγει υδατοσυλλογές με στάσιμα νερά και πλούσια βλάστηση, ενώ αντέχει υψηλές τιμές αλατότητας.</a:t>
            </a:r>
            <a:endParaRPr lang="el-GR" b="1">
              <a:solidFill>
                <a:schemeClr val="accent2"/>
              </a:solidFill>
            </a:endParaRPr>
          </a:p>
        </p:txBody>
      </p:sp>
      <p:sp>
        <p:nvSpPr>
          <p:cNvPr id="14" name="Text Box 6"/>
          <p:cNvSpPr txBox="1">
            <a:spLocks noChangeArrowheads="1"/>
          </p:cNvSpPr>
          <p:nvPr/>
        </p:nvSpPr>
        <p:spPr bwMode="auto">
          <a:xfrm>
            <a:off x="179512" y="1268760"/>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Φαίνεται ότι προτιμά στάσιμα νερά ή ποτάμια και ρέματα με χαμηλή ροή. Μάλλον απαντά σε χαμηλά υψόμετρα (&lt; 100 </a:t>
            </a:r>
            <a:r>
              <a:rPr lang="en-US">
                <a:solidFill>
                  <a:schemeClr val="accent2"/>
                </a:solidFill>
              </a:rPr>
              <a:t>m)</a:t>
            </a:r>
            <a:r>
              <a:rPr lang="el-GR">
                <a:solidFill>
                  <a:schemeClr val="accent2"/>
                </a:solidFill>
              </a:rPr>
              <a:t>, ενώ δεν υπάρχουν δεδομένα από τα βουνά της Κρήτης. </a:t>
            </a:r>
            <a:endParaRPr lang="el-GR" b="1">
              <a:solidFill>
                <a:schemeClr val="accent2"/>
              </a:solidFill>
            </a:endParaRPr>
          </a:p>
        </p:txBody>
      </p:sp>
      <p:sp>
        <p:nvSpPr>
          <p:cNvPr id="16" name="Text Box 6"/>
          <p:cNvSpPr txBox="1">
            <a:spLocks noChangeArrowheads="1"/>
          </p:cNvSpPr>
          <p:nvPr/>
        </p:nvSpPr>
        <p:spPr bwMode="auto">
          <a:xfrm>
            <a:off x="4572000" y="3212976"/>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Κατά την περίοδο της αναπαραγωγής τα αρσενικά σχηματίζουν πολυμελείς ομάδες (έως και χιλιάδες </a:t>
            </a:r>
            <a:r>
              <a:rPr lang="el-GR" err="1">
                <a:solidFill>
                  <a:schemeClr val="accent2"/>
                </a:solidFill>
              </a:rPr>
              <a:t>΄μέλη΄</a:t>
            </a:r>
            <a:r>
              <a:rPr lang="el-GR">
                <a:solidFill>
                  <a:schemeClr val="accent2"/>
                </a:solidFill>
              </a:rPr>
              <a:t>) στην περιφέρεια της εκάστοτε υδατοσυλλογής και κοάζουν, προκειμένου να προσελκύσουν τα θηλυκά.</a:t>
            </a:r>
          </a:p>
        </p:txBody>
      </p:sp>
      <p:sp>
        <p:nvSpPr>
          <p:cNvPr id="1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11" name="Ορθογώνιο 10"/>
          <p:cNvSpPr/>
          <p:nvPr/>
        </p:nvSpPr>
        <p:spPr>
          <a:xfrm>
            <a:off x="107504" y="807095"/>
            <a:ext cx="4320480"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cretensis</a:t>
            </a:r>
            <a:endParaRPr lang="en-US" b="1">
              <a:solidFill>
                <a:srgbClr val="C00000"/>
              </a:solidFill>
            </a:endParaRPr>
          </a:p>
        </p:txBody>
      </p:sp>
      <p:sp>
        <p:nvSpPr>
          <p:cNvPr id="12" name="Ορθογώνιο 11"/>
          <p:cNvSpPr/>
          <p:nvPr/>
        </p:nvSpPr>
        <p:spPr>
          <a:xfrm>
            <a:off x="4356722" y="807095"/>
            <a:ext cx="4607767"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epeiroticus</a:t>
            </a:r>
            <a:endParaRPr lang="en-US" b="1">
              <a:solidFill>
                <a:srgbClr val="C00000"/>
              </a:solidFill>
            </a:endParaRPr>
          </a:p>
        </p:txBody>
      </p:sp>
      <p:sp>
        <p:nvSpPr>
          <p:cNvPr id="20" name="Text Box 6"/>
          <p:cNvSpPr txBox="1">
            <a:spLocks noChangeArrowheads="1"/>
          </p:cNvSpPr>
          <p:nvPr/>
        </p:nvSpPr>
        <p:spPr bwMode="auto">
          <a:xfrm>
            <a:off x="179512" y="2678433"/>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Ηθολογία-Διατροφή-Αναπαραγωγή: </a:t>
            </a:r>
            <a:r>
              <a:rPr lang="el-GR">
                <a:solidFill>
                  <a:schemeClr val="accent2"/>
                </a:solidFill>
              </a:rPr>
              <a:t>Αποτελεί νέο είδος για την Ελληνική Πανίδα και δεν έχει μελετηθεί επαρκώς ακόμα. Η γενική του βιολογία φαίνεται ότι ομοιάζει εκείνη του </a:t>
            </a:r>
            <a:r>
              <a:rPr lang="el-GR" err="1">
                <a:solidFill>
                  <a:schemeClr val="accent2"/>
                </a:solidFill>
              </a:rPr>
              <a:t>Λιμνοβάτραχο</a:t>
            </a:r>
            <a:r>
              <a:rPr lang="el-GR">
                <a:solidFill>
                  <a:schemeClr val="accent2"/>
                </a:solidFill>
              </a:rPr>
              <a:t> </a:t>
            </a:r>
            <a:r>
              <a:rPr lang="en-US" i="1">
                <a:solidFill>
                  <a:schemeClr val="accent2"/>
                </a:solidFill>
              </a:rPr>
              <a:t>P. </a:t>
            </a:r>
            <a:r>
              <a:rPr lang="en-US" i="1" err="1">
                <a:solidFill>
                  <a:schemeClr val="accent2"/>
                </a:solidFill>
              </a:rPr>
              <a:t>ridibundus</a:t>
            </a:r>
            <a:r>
              <a:rPr lang="en-US">
                <a:solidFill>
                  <a:schemeClr val="accent2"/>
                </a:solidFill>
              </a:rPr>
              <a:t>.</a:t>
            </a:r>
            <a:endParaRPr lang="el-GR">
              <a:solidFill>
                <a:schemeClr val="accent2"/>
              </a:solidFill>
            </a:endParaRPr>
          </a:p>
        </p:txBody>
      </p:sp>
      <p:sp>
        <p:nvSpPr>
          <p:cNvPr id="21" name="Text Box 6"/>
          <p:cNvSpPr txBox="1">
            <a:spLocks noChangeArrowheads="1"/>
          </p:cNvSpPr>
          <p:nvPr/>
        </p:nvSpPr>
        <p:spPr bwMode="auto">
          <a:xfrm>
            <a:off x="179512" y="4365104"/>
            <a:ext cx="439248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Καθεστώς προστασίας:</a:t>
            </a:r>
            <a:r>
              <a:rPr lang="el-GR">
                <a:solidFill>
                  <a:schemeClr val="accent2"/>
                </a:solidFill>
              </a:rPr>
              <a:t> Χαρακτηρίζεται ως Κινδυνεύον (ΕΝ). Απαιτείται η λεπτομερής καταγραφή και εκτίμηση της κατάστασης διατήρησης των πληθυσμών του. Κινδυνεύει από την ανάπτυξη τουριστικών και γεωργικών δραστηριοτήτων. Επίσης πιθανώς να απειλείται από το ξενικό </a:t>
            </a:r>
            <a:r>
              <a:rPr lang="en-US" i="1" err="1">
                <a:solidFill>
                  <a:schemeClr val="accent2"/>
                </a:solidFill>
              </a:rPr>
              <a:t>Lithobates</a:t>
            </a:r>
            <a:r>
              <a:rPr lang="en-US" i="1">
                <a:solidFill>
                  <a:schemeClr val="accent2"/>
                </a:solidFill>
              </a:rPr>
              <a:t> </a:t>
            </a:r>
            <a:r>
              <a:rPr lang="en-US" i="1" err="1">
                <a:solidFill>
                  <a:schemeClr val="accent2"/>
                </a:solidFill>
              </a:rPr>
              <a:t>catesbeianus</a:t>
            </a:r>
            <a:endParaRPr lang="el-GR" i="1">
              <a:solidFill>
                <a:schemeClr val="accent2"/>
              </a:solidFill>
            </a:endParaRPr>
          </a:p>
        </p:txBody>
      </p:sp>
    </p:spTree>
    <p:extLst>
      <p:ext uri="{BB962C8B-B14F-4D97-AF65-F5344CB8AC3E}">
        <p14:creationId xmlns:p14="http://schemas.microsoft.com/office/powerpoint/2010/main" val="5933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20" grpId="0"/>
      <p:bldP spid="2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6"/>
          <p:cNvSpPr txBox="1">
            <a:spLocks noChangeArrowheads="1"/>
          </p:cNvSpPr>
          <p:nvPr/>
        </p:nvSpPr>
        <p:spPr bwMode="auto">
          <a:xfrm>
            <a:off x="107504" y="2225476"/>
            <a:ext cx="871296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C00000"/>
                </a:solidFill>
              </a:rPr>
              <a:t> Αναπαραγωγή</a:t>
            </a:r>
            <a:endParaRPr lang="el-GR" sz="1700" b="1">
              <a:solidFill>
                <a:srgbClr val="333399"/>
              </a:solidFill>
            </a:endParaRPr>
          </a:p>
          <a:p>
            <a:pPr algn="just" fontAlgn="base">
              <a:spcBef>
                <a:spcPct val="0"/>
              </a:spcBef>
              <a:spcAft>
                <a:spcPct val="0"/>
              </a:spcAft>
              <a:tabLst>
                <a:tab pos="900113" algn="l"/>
              </a:tabLst>
            </a:pPr>
            <a:r>
              <a:rPr lang="el-GR" sz="1700">
                <a:solidFill>
                  <a:srgbClr val="00B050"/>
                </a:solidFill>
              </a:rPr>
              <a:t>Αναπαραγωγική</a:t>
            </a:r>
            <a:r>
              <a:rPr lang="el-GR" sz="1700">
                <a:solidFill>
                  <a:srgbClr val="333399"/>
                </a:solidFill>
              </a:rPr>
              <a:t> </a:t>
            </a:r>
            <a:r>
              <a:rPr lang="el-GR" sz="1700">
                <a:solidFill>
                  <a:srgbClr val="00B050"/>
                </a:solidFill>
              </a:rPr>
              <a:t>περίοδος</a:t>
            </a:r>
            <a:r>
              <a:rPr lang="el-GR" sz="1700">
                <a:solidFill>
                  <a:srgbClr val="333399"/>
                </a:solidFill>
              </a:rPr>
              <a:t>: Μάρτιος-Απρίλιος. </a:t>
            </a:r>
          </a:p>
          <a:p>
            <a:pPr algn="just" fontAlgn="base">
              <a:spcBef>
                <a:spcPct val="0"/>
              </a:spcBef>
              <a:spcAft>
                <a:spcPct val="0"/>
              </a:spcAft>
              <a:tabLst>
                <a:tab pos="900113" algn="l"/>
              </a:tabLst>
            </a:pPr>
            <a:r>
              <a:rPr lang="el-GR" sz="1700">
                <a:solidFill>
                  <a:srgbClr val="00B050"/>
                </a:solidFill>
              </a:rPr>
              <a:t>Γέννα</a:t>
            </a:r>
            <a:r>
              <a:rPr lang="el-GR" sz="1700">
                <a:solidFill>
                  <a:srgbClr val="333399"/>
                </a:solidFill>
              </a:rPr>
              <a:t>: </a:t>
            </a:r>
            <a:r>
              <a:rPr lang="en-US" sz="1700">
                <a:solidFill>
                  <a:srgbClr val="333399"/>
                </a:solidFill>
              </a:rPr>
              <a:t>ca. 2.500 </a:t>
            </a:r>
            <a:r>
              <a:rPr lang="el-GR" sz="1700">
                <a:solidFill>
                  <a:srgbClr val="333399"/>
                </a:solidFill>
              </a:rPr>
              <a:t>αυγά</a:t>
            </a:r>
            <a:r>
              <a:rPr lang="en-US" sz="1700">
                <a:solidFill>
                  <a:srgbClr val="333399"/>
                </a:solidFill>
              </a:rPr>
              <a:t>,</a:t>
            </a:r>
            <a:r>
              <a:rPr lang="el-GR" sz="1700">
                <a:solidFill>
                  <a:srgbClr val="333399"/>
                </a:solidFill>
              </a:rPr>
              <a:t> τα οποία συνενώνονται σε συμπαγείς μάζες, για να μην παρασύρονται και να προσκολλώνται πιο εύκολα</a:t>
            </a:r>
          </a:p>
        </p:txBody>
      </p:sp>
      <p:sp>
        <p:nvSpPr>
          <p:cNvPr id="18" name="Text Box 6"/>
          <p:cNvSpPr txBox="1">
            <a:spLocks noChangeArrowheads="1"/>
          </p:cNvSpPr>
          <p:nvPr/>
        </p:nvSpPr>
        <p:spPr bwMode="auto">
          <a:xfrm>
            <a:off x="107504" y="1340768"/>
            <a:ext cx="885698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rgbClr val="C00000"/>
                </a:solidFill>
              </a:rPr>
              <a:t> Διατροφή</a:t>
            </a:r>
            <a:r>
              <a:rPr lang="el-GR" sz="1700" b="1">
                <a:solidFill>
                  <a:schemeClr val="accent2"/>
                </a:solidFill>
              </a:rPr>
              <a:t>:</a:t>
            </a:r>
            <a:r>
              <a:rPr lang="en-US" sz="1700" b="1">
                <a:solidFill>
                  <a:schemeClr val="accent2"/>
                </a:solidFill>
              </a:rPr>
              <a:t> </a:t>
            </a:r>
            <a:r>
              <a:rPr lang="el-GR" sz="1700">
                <a:solidFill>
                  <a:schemeClr val="accent2"/>
                </a:solidFill>
              </a:rPr>
              <a:t>Τρέφεται με διάφορα ασπόνδυλα, κυρίως υδρόβια, αλλά και χερσόβια (έντομα, </a:t>
            </a:r>
            <a:r>
              <a:rPr lang="el-GR" sz="1700" err="1">
                <a:solidFill>
                  <a:schemeClr val="accent2"/>
                </a:solidFill>
              </a:rPr>
              <a:t>αραχνίδια</a:t>
            </a:r>
            <a:r>
              <a:rPr lang="el-GR" sz="1700">
                <a:solidFill>
                  <a:schemeClr val="accent2"/>
                </a:solidFill>
              </a:rPr>
              <a:t>, καρκινοειδή κ.λπ.)</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9" name="Ορθογώνιο 8"/>
          <p:cNvSpPr/>
          <p:nvPr/>
        </p:nvSpPr>
        <p:spPr>
          <a:xfrm>
            <a:off x="2268117" y="807095"/>
            <a:ext cx="4607767"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epeiroticus</a:t>
            </a:r>
            <a:endParaRPr lang="en-US" b="1">
              <a:solidFill>
                <a:srgbClr val="C00000"/>
              </a:solidFill>
            </a:endParaRPr>
          </a:p>
        </p:txBody>
      </p:sp>
    </p:spTree>
    <p:extLst>
      <p:ext uri="{BB962C8B-B14F-4D97-AF65-F5344CB8AC3E}">
        <p14:creationId xmlns:p14="http://schemas.microsoft.com/office/powerpoint/2010/main" val="24256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51520" y="620688"/>
            <a:ext cx="4176464"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a:solidFill>
                  <a:srgbClr val="C00000"/>
                </a:solidFill>
              </a:rPr>
              <a:t>P. </a:t>
            </a:r>
            <a:r>
              <a:rPr lang="en-US" sz="1600" b="1" i="1" err="1">
                <a:solidFill>
                  <a:srgbClr val="C00000"/>
                </a:solidFill>
              </a:rPr>
              <a:t>kurtmuelleri</a:t>
            </a:r>
            <a:r>
              <a:rPr lang="en-US" sz="1600" b="1" i="1">
                <a:solidFill>
                  <a:srgbClr val="C00000"/>
                </a:solidFill>
              </a:rPr>
              <a:t> </a:t>
            </a:r>
            <a:r>
              <a:rPr lang="en-US" sz="1600" b="1">
                <a:solidFill>
                  <a:srgbClr val="C00000"/>
                </a:solidFill>
              </a:rPr>
              <a:t>–</a:t>
            </a:r>
            <a:r>
              <a:rPr lang="el-GR" sz="1600" b="1">
                <a:solidFill>
                  <a:srgbClr val="C00000"/>
                </a:solidFill>
              </a:rPr>
              <a:t> </a:t>
            </a:r>
            <a:r>
              <a:rPr lang="el-GR" sz="1600" b="1" err="1">
                <a:solidFill>
                  <a:srgbClr val="C00000"/>
                </a:solidFill>
              </a:rPr>
              <a:t>Βαλκανοβάτραχος</a:t>
            </a:r>
            <a:r>
              <a:rPr lang="el-GR" sz="1600" b="1">
                <a:solidFill>
                  <a:srgbClr val="C00000"/>
                </a:solidFill>
              </a:rPr>
              <a:t> – </a:t>
            </a:r>
            <a:r>
              <a:rPr lang="en-US" sz="1600" b="1">
                <a:solidFill>
                  <a:srgbClr val="C00000"/>
                </a:solidFill>
              </a:rPr>
              <a:t>LC</a:t>
            </a:r>
          </a:p>
        </p:txBody>
      </p:sp>
      <p:sp>
        <p:nvSpPr>
          <p:cNvPr id="15" name="Ορθογώνιο 14"/>
          <p:cNvSpPr/>
          <p:nvPr/>
        </p:nvSpPr>
        <p:spPr>
          <a:xfrm>
            <a:off x="4356722" y="573933"/>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ridibundus</a:t>
            </a:r>
            <a:r>
              <a:rPr lang="en-US" b="1" i="1">
                <a:solidFill>
                  <a:srgbClr val="C00000"/>
                </a:solidFill>
              </a:rPr>
              <a:t>  </a:t>
            </a:r>
            <a:r>
              <a:rPr lang="el-GR" b="1" i="1">
                <a:solidFill>
                  <a:srgbClr val="C00000"/>
                </a:solidFill>
              </a:rPr>
              <a:t>– </a:t>
            </a:r>
            <a:r>
              <a:rPr lang="el-GR" b="1">
                <a:solidFill>
                  <a:srgbClr val="C00000"/>
                </a:solidFill>
              </a:rPr>
              <a:t>Μπάκακας – </a:t>
            </a:r>
            <a:r>
              <a:rPr lang="en-US" b="1">
                <a:solidFill>
                  <a:srgbClr val="C00000"/>
                </a:solidFill>
              </a:rPr>
              <a:t>LC</a:t>
            </a:r>
          </a:p>
        </p:txBody>
      </p:sp>
      <p:sp>
        <p:nvSpPr>
          <p:cNvPr id="14" name="Text Box 2"/>
          <p:cNvSpPr txBox="1">
            <a:spLocks noChangeArrowheads="1"/>
          </p:cNvSpPr>
          <p:nvPr/>
        </p:nvSpPr>
        <p:spPr bwMode="auto">
          <a:xfrm>
            <a:off x="755650" y="116632"/>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32" name="Text Box 6"/>
          <p:cNvSpPr txBox="1">
            <a:spLocks noChangeArrowheads="1"/>
          </p:cNvSpPr>
          <p:nvPr/>
        </p:nvSpPr>
        <p:spPr bwMode="auto">
          <a:xfrm>
            <a:off x="0" y="3580561"/>
            <a:ext cx="4499992"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Φέρει μεγάλη ομοιότητα με το </a:t>
            </a:r>
            <a:r>
              <a:rPr lang="en-US" sz="1600" i="1">
                <a:solidFill>
                  <a:schemeClr val="accent2"/>
                </a:solidFill>
              </a:rPr>
              <a:t>P. </a:t>
            </a:r>
            <a:r>
              <a:rPr lang="en-US" sz="1600" i="1" err="1">
                <a:solidFill>
                  <a:schemeClr val="accent2"/>
                </a:solidFill>
              </a:rPr>
              <a:t>ridibundus</a:t>
            </a:r>
            <a:r>
              <a:rPr lang="el-GR" sz="1600">
                <a:solidFill>
                  <a:schemeClr val="accent2"/>
                </a:solidFill>
              </a:rPr>
              <a:t>, από το οποίο διακρίνεται με βάση μοριακά δεδομένα και το πρότυπο των αναπαραγωγικών καλεσμάτων. Έχει τυπική όψη </a:t>
            </a:r>
            <a:r>
              <a:rPr lang="el-GR" sz="1600" err="1">
                <a:solidFill>
                  <a:schemeClr val="accent2"/>
                </a:solidFill>
              </a:rPr>
              <a:t>πρασινοβάτραχου</a:t>
            </a:r>
            <a:r>
              <a:rPr lang="el-GR" sz="1600">
                <a:solidFill>
                  <a:schemeClr val="accent2"/>
                </a:solidFill>
              </a:rPr>
              <a:t>: μάτια κοντά μεταξύ τους, μεγάλα πίσω άκρα και ζεύγος (γκρι) φωνητικών σάκων στα αρσενικά. Ο ραχιαίος χρωματισμός είναι συνήθως πρασινωπός έως και καφετί. Μερικές φορές διαμήκης </a:t>
            </a:r>
            <a:r>
              <a:rPr lang="el-GR" sz="1600" err="1">
                <a:solidFill>
                  <a:schemeClr val="accent2"/>
                </a:solidFill>
              </a:rPr>
              <a:t>μεσοραχιαία</a:t>
            </a:r>
            <a:r>
              <a:rPr lang="el-GR" sz="1600">
                <a:solidFill>
                  <a:schemeClr val="accent2"/>
                </a:solidFill>
              </a:rPr>
              <a:t> λωρίδα . Επίσης, σκούρες καφετί ή πράσινες κηλίδες με τυχαία κατανομή στη ράχη.</a:t>
            </a:r>
          </a:p>
        </p:txBody>
      </p:sp>
      <p:sp>
        <p:nvSpPr>
          <p:cNvPr id="33" name="Text Box 6"/>
          <p:cNvSpPr txBox="1">
            <a:spLocks noChangeArrowheads="1"/>
          </p:cNvSpPr>
          <p:nvPr/>
        </p:nvSpPr>
        <p:spPr bwMode="auto">
          <a:xfrm>
            <a:off x="4603283" y="6309320"/>
            <a:ext cx="4392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Μέγιστο μήκος κεφαλοκορμού</a:t>
            </a:r>
            <a:r>
              <a:rPr lang="el-GR" sz="1600">
                <a:solidFill>
                  <a:srgbClr val="C00000"/>
                </a:solidFill>
              </a:rPr>
              <a:t>: 15 </a:t>
            </a:r>
            <a:r>
              <a:rPr lang="en-US" sz="1600">
                <a:solidFill>
                  <a:srgbClr val="C00000"/>
                </a:solidFill>
              </a:rPr>
              <a:t>cm</a:t>
            </a:r>
          </a:p>
          <a:p>
            <a:pPr algn="just" fontAlgn="base">
              <a:spcBef>
                <a:spcPct val="0"/>
              </a:spcBef>
              <a:spcAft>
                <a:spcPct val="0"/>
              </a:spcAft>
              <a:buFont typeface="Arial" pitchFamily="34" charset="0"/>
              <a:buChar char="•"/>
              <a:tabLst>
                <a:tab pos="174625" algn="l"/>
                <a:tab pos="1436688" algn="l"/>
              </a:tabLst>
            </a:pPr>
            <a:r>
              <a:rPr lang="en-US" sz="1600">
                <a:solidFill>
                  <a:schemeClr val="accent2"/>
                </a:solidFill>
              </a:rPr>
              <a:t> </a:t>
            </a:r>
            <a:r>
              <a:rPr lang="el-GR" sz="1600">
                <a:solidFill>
                  <a:schemeClr val="accent2"/>
                </a:solidFill>
              </a:rPr>
              <a:t>Τα θηλυκά είναι πιο μεγαλόσωμα.</a:t>
            </a:r>
            <a:endParaRPr lang="en-US" sz="1600">
              <a:solidFill>
                <a:schemeClr val="accent2"/>
              </a:solidFill>
            </a:endParaRPr>
          </a:p>
        </p:txBody>
      </p:sp>
      <p:sp>
        <p:nvSpPr>
          <p:cNvPr id="34" name="Text Box 6"/>
          <p:cNvSpPr txBox="1">
            <a:spLocks noChangeArrowheads="1"/>
          </p:cNvSpPr>
          <p:nvPr/>
        </p:nvSpPr>
        <p:spPr bwMode="auto">
          <a:xfrm>
            <a:off x="0" y="6309320"/>
            <a:ext cx="4392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Μέσο μήκος κεφαλοκορμού</a:t>
            </a:r>
            <a:r>
              <a:rPr lang="el-GR" sz="1600">
                <a:solidFill>
                  <a:srgbClr val="C00000"/>
                </a:solidFill>
              </a:rPr>
              <a:t>: 7-8 </a:t>
            </a:r>
            <a:r>
              <a:rPr lang="en-US" sz="1600">
                <a:solidFill>
                  <a:srgbClr val="C00000"/>
                </a:solidFill>
              </a:rPr>
              <a:t>cm</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Τα θηλυκά είναι πιο μεγαλόσωμα.</a:t>
            </a:r>
            <a:endParaRPr lang="en-US" sz="1600">
              <a:solidFill>
                <a:schemeClr val="accent2"/>
              </a:solidFill>
            </a:endParaRPr>
          </a:p>
        </p:txBody>
      </p:sp>
      <p:sp>
        <p:nvSpPr>
          <p:cNvPr id="36" name="Text Box 6"/>
          <p:cNvSpPr txBox="1">
            <a:spLocks noChangeArrowheads="1"/>
          </p:cNvSpPr>
          <p:nvPr/>
        </p:nvSpPr>
        <p:spPr bwMode="auto">
          <a:xfrm>
            <a:off x="4603283" y="3907656"/>
            <a:ext cx="43924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 Γενικώς ισχύει ότι και για το </a:t>
            </a:r>
            <a:r>
              <a:rPr lang="en-US" sz="1600" i="1">
                <a:solidFill>
                  <a:schemeClr val="accent2"/>
                </a:solidFill>
              </a:rPr>
              <a:t>P. </a:t>
            </a:r>
            <a:r>
              <a:rPr lang="en-US" sz="1600" i="1" err="1">
                <a:solidFill>
                  <a:schemeClr val="accent2"/>
                </a:solidFill>
              </a:rPr>
              <a:t>kurtmuelleri</a:t>
            </a:r>
            <a:r>
              <a:rPr lang="en-US" sz="1600">
                <a:solidFill>
                  <a:schemeClr val="accent2"/>
                </a:solidFill>
              </a:rPr>
              <a:t>. </a:t>
            </a:r>
            <a:r>
              <a:rPr lang="el-GR" sz="1600">
                <a:solidFill>
                  <a:schemeClr val="accent2"/>
                </a:solidFill>
              </a:rPr>
              <a:t>Οι ραχιαιοπλευρικές πτυχές καλά ανεπτυγμένες και η τυμπανική μεμβράνη ευδιάκριτη</a:t>
            </a:r>
            <a:r>
              <a:rPr lang="en-US" sz="1600">
                <a:solidFill>
                  <a:schemeClr val="accent2"/>
                </a:solidFill>
              </a:rPr>
              <a:t>. </a:t>
            </a:r>
            <a:r>
              <a:rPr lang="el-GR" sz="1600">
                <a:solidFill>
                  <a:schemeClr val="accent2"/>
                </a:solidFill>
              </a:rPr>
              <a:t>Ραχιαίος χρωματισμός από γκριζωπός έως πράσινος με ποικιλία κηλίδων, ως προς θέση, αριθμό και μέγεθος. Μερικές φορές διαμήκης </a:t>
            </a:r>
            <a:r>
              <a:rPr lang="el-GR" sz="1600" err="1">
                <a:solidFill>
                  <a:schemeClr val="accent2"/>
                </a:solidFill>
              </a:rPr>
              <a:t>μεσοραχιαία</a:t>
            </a:r>
            <a:r>
              <a:rPr lang="el-GR" sz="1600">
                <a:solidFill>
                  <a:schemeClr val="accent2"/>
                </a:solidFill>
              </a:rPr>
              <a:t> λωρίδα. Κοιλιακή όψη γκριζωπή-λευκή-κιτρινωπή με σκούρες κουκίδες ή πιτσιλιές.</a:t>
            </a:r>
            <a:endParaRPr lang="el-GR" sz="1600" i="1">
              <a:solidFill>
                <a:schemeClr val="accent2"/>
              </a:solidFill>
            </a:endParaRPr>
          </a:p>
        </p:txBody>
      </p:sp>
      <p:pic>
        <p:nvPicPr>
          <p:cNvPr id="14338" name="Picture 2" descr="F:\1.Πανεπιστήμιο\Διδασκαλία\1.Προπτυχιακά\2.Πανίδα της Ελλάδος\source files\1.Λισσαμφίβια\Pelophylax kurtmueller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07" y="1052736"/>
            <a:ext cx="3755082" cy="2495313"/>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F:\1.Πανεπιστήμιο\Διδασκαλία\1.Προπτυχιακά\2.Πανίδα της Ελλάδος\source files\1.Λισσαμφίβια\Pelophylax ridibundus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513" y="1268760"/>
            <a:ext cx="3546383" cy="253749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F:\1.Πανεπιστήμιο\Διδασκαλία\1.Προπτυχιακά\2.Πανίδα της Ελλάδος\source files\1.Λισσαμφίβια\Pelophylax ridibundus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5513" y="1124744"/>
            <a:ext cx="3576956" cy="253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3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fade">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4339"/>
                                        </p:tgtEl>
                                        <p:attrNameLst>
                                          <p:attrName>style.visibility</p:attrName>
                                        </p:attrNameLst>
                                      </p:cBhvr>
                                      <p:to>
                                        <p:strVal val="visible"/>
                                      </p:to>
                                    </p:set>
                                    <p:animEffect transition="in" filter="fade">
                                      <p:cBhvr>
                                        <p:cTn id="28" dur="500"/>
                                        <p:tgtEl>
                                          <p:spTgt spid="143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340"/>
                                        </p:tgtEl>
                                        <p:attrNameLst>
                                          <p:attrName>style.visibility</p:attrName>
                                        </p:attrNameLst>
                                      </p:cBhvr>
                                      <p:to>
                                        <p:strVal val="visible"/>
                                      </p:to>
                                    </p:set>
                                    <p:animEffect transition="in" filter="fade">
                                      <p:cBhvr>
                                        <p:cTn id="33" dur="500"/>
                                        <p:tgtEl>
                                          <p:spTgt spid="1434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32" grpId="0"/>
      <p:bldP spid="33" grpId="0"/>
      <p:bldP spid="34" grpId="0"/>
      <p:bldP spid="3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764704"/>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Εξάπλωση</a:t>
            </a:r>
            <a:endParaRPr lang="en-US" sz="2200" b="1" dirty="0">
              <a:solidFill>
                <a:srgbClr val="C00000"/>
              </a:solidFill>
            </a:endParaRPr>
          </a:p>
        </p:txBody>
      </p:sp>
      <p:sp>
        <p:nvSpPr>
          <p:cNvPr id="10" name="Ορθογώνιο 9"/>
          <p:cNvSpPr/>
          <p:nvPr/>
        </p:nvSpPr>
        <p:spPr>
          <a:xfrm>
            <a:off x="96616" y="1412776"/>
            <a:ext cx="4259360" cy="2618794"/>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sz="1600" b="1">
                <a:solidFill>
                  <a:schemeClr val="accent2"/>
                </a:solidFill>
              </a:rPr>
              <a:t>Ενδημικό των νοτίων Βαλκανίων. Έχει εισαχθεί στη Δανία και στην Ιταλία (μπλε περιοχές). Στην </a:t>
            </a:r>
            <a:r>
              <a:rPr lang="el-GR" sz="1600" b="1">
                <a:solidFill>
                  <a:srgbClr val="00B050"/>
                </a:solidFill>
              </a:rPr>
              <a:t>Ελλάδα</a:t>
            </a:r>
            <a:r>
              <a:rPr lang="el-GR" sz="1600" b="1">
                <a:solidFill>
                  <a:schemeClr val="accent2"/>
                </a:solidFill>
              </a:rPr>
              <a:t> εξαπλώνεται στην ηπειρωτική χώρα και σε αρκετά νησιά του Αιγαίου (</a:t>
            </a:r>
            <a:r>
              <a:rPr lang="en-US" sz="1600" b="1" i="1">
                <a:solidFill>
                  <a:schemeClr val="accent2"/>
                </a:solidFill>
              </a:rPr>
              <a:t>P. </a:t>
            </a:r>
            <a:r>
              <a:rPr lang="en-US" sz="1600" b="1" i="1" err="1">
                <a:solidFill>
                  <a:schemeClr val="accent2"/>
                </a:solidFill>
              </a:rPr>
              <a:t>bedriagae</a:t>
            </a:r>
            <a:r>
              <a:rPr lang="el-GR" sz="1600" b="1">
                <a:solidFill>
                  <a:schemeClr val="accent2"/>
                </a:solidFill>
              </a:rPr>
              <a:t>;) και του Ιονίου(;)</a:t>
            </a:r>
            <a:r>
              <a:rPr lang="en-US" sz="1600" b="1">
                <a:solidFill>
                  <a:schemeClr val="accent2"/>
                </a:solidFill>
              </a:rPr>
              <a:t> </a:t>
            </a:r>
            <a:r>
              <a:rPr lang="el-GR" sz="1600" b="1">
                <a:solidFill>
                  <a:schemeClr val="accent2"/>
                </a:solidFill>
              </a:rPr>
              <a:t>Επιβεβαιωμένο από Ζάκυνθο – Θάσο. </a:t>
            </a:r>
            <a:r>
              <a:rPr lang="el-GR" sz="1600" b="1" err="1">
                <a:solidFill>
                  <a:schemeClr val="accent2"/>
                </a:solidFill>
              </a:rPr>
              <a:t>Συμπάτριο</a:t>
            </a:r>
            <a:r>
              <a:rPr lang="el-GR" sz="1600" b="1">
                <a:solidFill>
                  <a:schemeClr val="accent2"/>
                </a:solidFill>
              </a:rPr>
              <a:t> στα δυτικά με το </a:t>
            </a:r>
            <a:r>
              <a:rPr lang="en-US" sz="1600" b="1" i="1">
                <a:solidFill>
                  <a:schemeClr val="accent2"/>
                </a:solidFill>
              </a:rPr>
              <a:t>P. </a:t>
            </a:r>
            <a:r>
              <a:rPr lang="en-US" sz="1600" b="1" i="1" err="1">
                <a:solidFill>
                  <a:schemeClr val="accent2"/>
                </a:solidFill>
              </a:rPr>
              <a:t>epeiroticus</a:t>
            </a:r>
            <a:r>
              <a:rPr lang="en-US" sz="1600" b="1" i="1">
                <a:solidFill>
                  <a:schemeClr val="accent2"/>
                </a:solidFill>
              </a:rPr>
              <a:t> </a:t>
            </a:r>
            <a:r>
              <a:rPr lang="el-GR" sz="1600" b="1">
                <a:solidFill>
                  <a:schemeClr val="accent2"/>
                </a:solidFill>
              </a:rPr>
              <a:t>και </a:t>
            </a:r>
            <a:r>
              <a:rPr lang="el-GR" sz="1600" b="1" err="1">
                <a:solidFill>
                  <a:schemeClr val="accent2"/>
                </a:solidFill>
              </a:rPr>
              <a:t>παραπάτριο</a:t>
            </a:r>
            <a:r>
              <a:rPr lang="el-GR" sz="1600" b="1">
                <a:solidFill>
                  <a:schemeClr val="accent2"/>
                </a:solidFill>
              </a:rPr>
              <a:t> στα ΒΑ με το </a:t>
            </a:r>
            <a:r>
              <a:rPr lang="en-US" sz="1600" b="1" i="1">
                <a:solidFill>
                  <a:schemeClr val="accent2"/>
                </a:solidFill>
              </a:rPr>
              <a:t>P. </a:t>
            </a:r>
            <a:r>
              <a:rPr lang="en-US" sz="1600" b="1" i="1" err="1">
                <a:solidFill>
                  <a:schemeClr val="accent2"/>
                </a:solidFill>
              </a:rPr>
              <a:t>ridibundus</a:t>
            </a:r>
            <a:r>
              <a:rPr lang="en-US" sz="1600" b="1">
                <a:solidFill>
                  <a:schemeClr val="accent2"/>
                </a:solidFill>
              </a:rPr>
              <a:t>.</a:t>
            </a:r>
            <a:endParaRPr lang="en-US" sz="1600" b="1">
              <a:solidFill>
                <a:srgbClr val="00B050"/>
              </a:solidFill>
            </a:endParaRPr>
          </a:p>
        </p:txBody>
      </p:sp>
      <p:sp>
        <p:nvSpPr>
          <p:cNvPr id="11" name="Ορθογώνιο 10"/>
          <p:cNvSpPr/>
          <p:nvPr/>
        </p:nvSpPr>
        <p:spPr>
          <a:xfrm>
            <a:off x="4633120" y="1484784"/>
            <a:ext cx="4259360" cy="1987082"/>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b="1" dirty="0">
                <a:solidFill>
                  <a:schemeClr val="accent2"/>
                </a:solidFill>
              </a:rPr>
              <a:t>Ευρεία εξάπλωση στην Κεντρική Ευρώπη έως και την Ασία (μπλε περιοχές = εισαγμένο). Στην </a:t>
            </a:r>
            <a:r>
              <a:rPr lang="el-GR" b="1" dirty="0">
                <a:solidFill>
                  <a:srgbClr val="00B050"/>
                </a:solidFill>
              </a:rPr>
              <a:t>Ελλάδα </a:t>
            </a:r>
            <a:r>
              <a:rPr lang="el-GR" b="1" dirty="0">
                <a:solidFill>
                  <a:schemeClr val="accent2"/>
                </a:solidFill>
              </a:rPr>
              <a:t>φθάνει μέχρι την Α. Μακεδονία και Θράκη και δυτικότερα αντικαθίσταται από το </a:t>
            </a:r>
            <a:r>
              <a:rPr lang="en-US" b="1" i="1" dirty="0">
                <a:solidFill>
                  <a:schemeClr val="accent2"/>
                </a:solidFill>
              </a:rPr>
              <a:t>P. </a:t>
            </a:r>
            <a:r>
              <a:rPr lang="en-US" b="1" i="1" dirty="0" err="1">
                <a:solidFill>
                  <a:schemeClr val="accent2"/>
                </a:solidFill>
              </a:rPr>
              <a:t>kurtmuelleri</a:t>
            </a:r>
            <a:r>
              <a:rPr lang="en-US" b="1" i="1" dirty="0">
                <a:solidFill>
                  <a:schemeClr val="accent2"/>
                </a:solidFill>
              </a:rPr>
              <a:t>.</a:t>
            </a:r>
            <a:endParaRPr lang="en-US" b="1" dirty="0">
              <a:solidFill>
                <a:schemeClr val="accent2"/>
              </a:solidFill>
            </a:endParaRPr>
          </a:p>
        </p:txBody>
      </p:sp>
      <p:sp>
        <p:nvSpPr>
          <p:cNvPr id="13"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12" name="Ορθογώνιο 11"/>
          <p:cNvSpPr/>
          <p:nvPr/>
        </p:nvSpPr>
        <p:spPr>
          <a:xfrm>
            <a:off x="251520" y="1052736"/>
            <a:ext cx="4176464"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kurtmuelleri</a:t>
            </a:r>
            <a:endParaRPr lang="en-US" b="1">
              <a:solidFill>
                <a:srgbClr val="C00000"/>
              </a:solidFill>
            </a:endParaRPr>
          </a:p>
        </p:txBody>
      </p:sp>
      <p:sp>
        <p:nvSpPr>
          <p:cNvPr id="14" name="Ορθογώνιο 13"/>
          <p:cNvSpPr/>
          <p:nvPr/>
        </p:nvSpPr>
        <p:spPr>
          <a:xfrm>
            <a:off x="4356722" y="1052736"/>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ridibundus</a:t>
            </a:r>
            <a:endParaRPr lang="en-US" b="1">
              <a:solidFill>
                <a:srgbClr val="C00000"/>
              </a:solidFill>
            </a:endParaRPr>
          </a:p>
        </p:txBody>
      </p:sp>
      <p:pic>
        <p:nvPicPr>
          <p:cNvPr id="15362" name="Picture 2" descr="F:\1.Πανεπιστήμιο\Διδασκαλία\1.Προπτυχιακά\2.Πανίδα της Ελλάδος\source files\1.Λισσαμφίβια\P. kurtmuelleri distribu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l="8841" r="4739" b="4348"/>
          <a:stretch/>
        </p:blipFill>
        <p:spPr bwMode="auto">
          <a:xfrm>
            <a:off x="107504" y="4030171"/>
            <a:ext cx="4137820" cy="27832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63" name="Picture 3" descr="F:\1.Πανεπιστήμιο\Διδασκαλία\1.Προπτυχιακά\2.Πανίδα της Ελλάδος\source files\1.Λισσαμφίβια\P. ridibundus distribu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672" y="3759647"/>
            <a:ext cx="4469705" cy="29566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map of greece with red squares&#10;&#10;Description automatically generated">
            <a:extLst>
              <a:ext uri="{FF2B5EF4-FFF2-40B4-BE49-F238E27FC236}">
                <a16:creationId xmlns:a16="http://schemas.microsoft.com/office/drawing/2014/main" id="{90529509-23EA-02D5-3719-59155CFC83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96" y="4002866"/>
            <a:ext cx="3578196" cy="2842012"/>
          </a:xfrm>
          <a:prstGeom prst="rect">
            <a:avLst/>
          </a:prstGeom>
        </p:spPr>
      </p:pic>
      <p:pic>
        <p:nvPicPr>
          <p:cNvPr id="6" name="Picture 5" descr="A map of europe with red squares&#10;&#10;Description automatically generated">
            <a:extLst>
              <a:ext uri="{FF2B5EF4-FFF2-40B4-BE49-F238E27FC236}">
                <a16:creationId xmlns:a16="http://schemas.microsoft.com/office/drawing/2014/main" id="{924A58C6-1F1F-82EB-8F5B-7FAC84069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7654" y="3625191"/>
            <a:ext cx="3981450" cy="3168650"/>
          </a:xfrm>
          <a:prstGeom prst="rect">
            <a:avLst/>
          </a:prstGeom>
        </p:spPr>
      </p:pic>
    </p:spTree>
    <p:extLst>
      <p:ext uri="{BB962C8B-B14F-4D97-AF65-F5344CB8AC3E}">
        <p14:creationId xmlns:p14="http://schemas.microsoft.com/office/powerpoint/2010/main" val="411309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362"/>
                                        </p:tgtEl>
                                      </p:cBhvr>
                                    </p:animEffect>
                                    <p:set>
                                      <p:cBhvr>
                                        <p:cTn id="17" dur="1" fill="hold">
                                          <p:stCondLst>
                                            <p:cond delay="499"/>
                                          </p:stCondLst>
                                        </p:cTn>
                                        <p:tgtEl>
                                          <p:spTgt spid="1536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5363"/>
                                        </p:tgtEl>
                                        <p:attrNameLst>
                                          <p:attrName>style.visibility</p:attrName>
                                        </p:attrNameLst>
                                      </p:cBhvr>
                                      <p:to>
                                        <p:strVal val="visible"/>
                                      </p:to>
                                    </p:set>
                                    <p:animEffect transition="in" filter="fade">
                                      <p:cBhvr>
                                        <p:cTn id="28" dur="500"/>
                                        <p:tgtEl>
                                          <p:spTgt spid="1536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5363"/>
                                        </p:tgtEl>
                                      </p:cBhvr>
                                    </p:animEffect>
                                    <p:set>
                                      <p:cBhvr>
                                        <p:cTn id="33" dur="1" fill="hold">
                                          <p:stCondLst>
                                            <p:cond delay="499"/>
                                          </p:stCondLst>
                                        </p:cTn>
                                        <p:tgtEl>
                                          <p:spTgt spid="15363"/>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4572000" y="1269915"/>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βλ. όσα αναφέρονται για το </a:t>
            </a:r>
            <a:r>
              <a:rPr lang="en-US" i="1">
                <a:solidFill>
                  <a:schemeClr val="accent2"/>
                </a:solidFill>
              </a:rPr>
              <a:t>P. </a:t>
            </a:r>
            <a:r>
              <a:rPr lang="en-US" i="1" err="1">
                <a:solidFill>
                  <a:schemeClr val="accent2"/>
                </a:solidFill>
              </a:rPr>
              <a:t>kurtmuelleri</a:t>
            </a:r>
            <a:r>
              <a:rPr lang="en-US" i="1">
                <a:solidFill>
                  <a:schemeClr val="accent2"/>
                </a:solidFill>
              </a:rPr>
              <a:t>.</a:t>
            </a:r>
            <a:endParaRPr lang="el-GR" b="1">
              <a:solidFill>
                <a:schemeClr val="accent2"/>
              </a:solidFill>
            </a:endParaRPr>
          </a:p>
        </p:txBody>
      </p:sp>
      <p:sp>
        <p:nvSpPr>
          <p:cNvPr id="14" name="Text Box 6"/>
          <p:cNvSpPr txBox="1">
            <a:spLocks noChangeArrowheads="1"/>
          </p:cNvSpPr>
          <p:nvPr/>
        </p:nvSpPr>
        <p:spPr bwMode="auto">
          <a:xfrm>
            <a:off x="179512" y="1268760"/>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Έντονα υδρόβιο είδος, που καταλαμβάνει ποικιλία ρεόντων και στάσιμων υδάτων. Αντέχει υψηλά επίπεδα αλατότητας και προτιμά ανοιχτές ζεστές θέσεις με άφθονη βλάστηση. Υψόμετρο: 0-600(-1000) </a:t>
            </a:r>
            <a:r>
              <a:rPr lang="en-US">
                <a:solidFill>
                  <a:schemeClr val="accent2"/>
                </a:solidFill>
              </a:rPr>
              <a:t>m.</a:t>
            </a:r>
            <a:endParaRPr lang="el-GR" b="1">
              <a:solidFill>
                <a:schemeClr val="accent2"/>
              </a:solidFill>
            </a:endParaRPr>
          </a:p>
        </p:txBody>
      </p:sp>
      <p:sp>
        <p:nvSpPr>
          <p:cNvPr id="16" name="Text Box 6"/>
          <p:cNvSpPr txBox="1">
            <a:spLocks noChangeArrowheads="1"/>
          </p:cNvSpPr>
          <p:nvPr/>
        </p:nvSpPr>
        <p:spPr bwMode="auto">
          <a:xfrm>
            <a:off x="4572000" y="1901145"/>
            <a:ext cx="439248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 </a:t>
            </a:r>
            <a:r>
              <a:rPr lang="el-GR">
                <a:solidFill>
                  <a:schemeClr val="accent2"/>
                </a:solidFill>
              </a:rPr>
              <a:t>Πέφτει σε χειμερία νάρκη (Νοε.-Φεβ.</a:t>
            </a:r>
            <a:r>
              <a:rPr lang="en-US">
                <a:solidFill>
                  <a:schemeClr val="accent2"/>
                </a:solidFill>
              </a:rPr>
              <a:t> </a:t>
            </a:r>
            <a:r>
              <a:rPr lang="el-GR">
                <a:solidFill>
                  <a:schemeClr val="accent2"/>
                </a:solidFill>
              </a:rPr>
              <a:t>κατά μέγιστο), με παραλλαγές, ανάλογα με το γεωγραφικό πλάτος. Λαμβάνει χώρα στο νερό, αλλά μπορεί ομάδες ατόμων να συσσωρεύονται σε στοές τρωκτικών και ανοίγματα στις όχθες ποταμών και λιμνών.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Σε μη παγωμένες υδατοσυλλογές μπορεί να παραμείνει ενεργός καθ’ όλο το χειμώνα.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Κατά την αναπαραγωγική περίοδο, τα αρσενικά συγκεντρώνονται σε μεγάλες ομάδες σε όχθες ποταμών και κοάζουν δυνατά και συγχρονισμένα τη νύχτα (ακόμα και τη μέρα) για να ελκύσουν τα θηλυκά.</a:t>
            </a:r>
          </a:p>
        </p:txBody>
      </p:sp>
      <p:sp>
        <p:nvSpPr>
          <p:cNvPr id="15" name="Text Box 6"/>
          <p:cNvSpPr txBox="1">
            <a:spLocks noChangeArrowheads="1"/>
          </p:cNvSpPr>
          <p:nvPr/>
        </p:nvSpPr>
        <p:spPr bwMode="auto">
          <a:xfrm>
            <a:off x="179512" y="3563724"/>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a:t>
            </a:r>
            <a:r>
              <a:rPr lang="en-US" b="1">
                <a:solidFill>
                  <a:srgbClr val="C00000"/>
                </a:solidFill>
              </a:rPr>
              <a:t> </a:t>
            </a:r>
            <a:r>
              <a:rPr lang="el-GR">
                <a:solidFill>
                  <a:schemeClr val="accent2"/>
                </a:solidFill>
              </a:rPr>
              <a:t>Δεν είναι γνωστή, πιθανώς όμως παρόμοια με του </a:t>
            </a:r>
            <a:r>
              <a:rPr lang="en-US" i="1">
                <a:solidFill>
                  <a:schemeClr val="accent2"/>
                </a:solidFill>
              </a:rPr>
              <a:t>P. </a:t>
            </a:r>
            <a:r>
              <a:rPr lang="en-US" i="1" err="1">
                <a:solidFill>
                  <a:schemeClr val="accent2"/>
                </a:solidFill>
              </a:rPr>
              <a:t>ridibundus</a:t>
            </a:r>
            <a:endParaRPr lang="el-GR">
              <a:solidFill>
                <a:schemeClr val="accent2"/>
              </a:solidFill>
            </a:endParaRPr>
          </a:p>
        </p:txBody>
      </p:sp>
      <p:sp>
        <p:nvSpPr>
          <p:cNvPr id="1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9" name="Ορθογώνιο 8"/>
          <p:cNvSpPr/>
          <p:nvPr/>
        </p:nvSpPr>
        <p:spPr>
          <a:xfrm>
            <a:off x="251520" y="764704"/>
            <a:ext cx="4176464"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kurtmuelleri</a:t>
            </a:r>
            <a:endParaRPr lang="en-US" b="1">
              <a:solidFill>
                <a:srgbClr val="C00000"/>
              </a:solidFill>
            </a:endParaRPr>
          </a:p>
        </p:txBody>
      </p:sp>
      <p:sp>
        <p:nvSpPr>
          <p:cNvPr id="10" name="Ορθογώνιο 9"/>
          <p:cNvSpPr/>
          <p:nvPr/>
        </p:nvSpPr>
        <p:spPr>
          <a:xfrm>
            <a:off x="4356722" y="764704"/>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ridibundus</a:t>
            </a:r>
            <a:endParaRPr lang="en-US" b="1">
              <a:solidFill>
                <a:srgbClr val="C00000"/>
              </a:solidFill>
            </a:endParaRPr>
          </a:p>
        </p:txBody>
      </p:sp>
    </p:spTree>
    <p:extLst>
      <p:ext uri="{BB962C8B-B14F-4D97-AF65-F5344CB8AC3E}">
        <p14:creationId xmlns:p14="http://schemas.microsoft.com/office/powerpoint/2010/main" val="5933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494" y="1484784"/>
            <a:ext cx="4521791" cy="400110"/>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Κοινή ονομασία: </a:t>
            </a:r>
            <a:r>
              <a:rPr lang="el-GR" sz="2000" b="1">
                <a:solidFill>
                  <a:schemeClr val="accent2"/>
                </a:solidFill>
                <a:latin typeface="Times New Roman" panose="02020603050405020304" pitchFamily="18" charset="0"/>
                <a:cs typeface="Times New Roman" panose="02020603050405020304" pitchFamily="18" charset="0"/>
              </a:rPr>
              <a:t>Καικιλίες ή </a:t>
            </a:r>
            <a:r>
              <a:rPr lang="el-GR" sz="2000" b="1" err="1">
                <a:solidFill>
                  <a:schemeClr val="accent2"/>
                </a:solidFill>
                <a:latin typeface="Times New Roman" panose="02020603050405020304" pitchFamily="18" charset="0"/>
                <a:cs typeface="Times New Roman" panose="02020603050405020304" pitchFamily="18" charset="0"/>
              </a:rPr>
              <a:t>Καικίλια</a:t>
            </a:r>
            <a:r>
              <a:rPr lang="el-GR" sz="2000" b="1">
                <a:solidFill>
                  <a:schemeClr val="accent2"/>
                </a:solidFill>
                <a:latin typeface="Times New Roman" panose="02020603050405020304" pitchFamily="18" charset="0"/>
                <a:cs typeface="Times New Roman" panose="02020603050405020304" pitchFamily="18" charset="0"/>
              </a:rPr>
              <a:t>.</a:t>
            </a:r>
          </a:p>
        </p:txBody>
      </p:sp>
      <p:sp>
        <p:nvSpPr>
          <p:cNvPr id="25" name="TextBox 24"/>
          <p:cNvSpPr txBox="1"/>
          <p:nvPr/>
        </p:nvSpPr>
        <p:spPr>
          <a:xfrm>
            <a:off x="35496" y="1829579"/>
            <a:ext cx="4392488" cy="1631216"/>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Περιλαμβάνει περίπου 180 είδη με εξάπλωση σε τροπικά δάση Ν. Αμερικής, Αφρικής, Ν.Α. Ασίας και Ινδίας και μόνο σε μια μικρή εύκρατη περιοχή της Ν. Αμερικής. </a:t>
            </a:r>
          </a:p>
        </p:txBody>
      </p:sp>
      <p:sp>
        <p:nvSpPr>
          <p:cNvPr id="26" name="TextBox 25"/>
          <p:cNvSpPr txBox="1"/>
          <p:nvPr/>
        </p:nvSpPr>
        <p:spPr>
          <a:xfrm>
            <a:off x="35496" y="3405480"/>
            <a:ext cx="4392488" cy="1938992"/>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Επιμήκεις οργανισμοί με μακρύ και λεπτό σώμα,  χωρίς άκρα, πολλούς σπονδύλους και το άνοιγμα της αμάρας στο οπίσθιο άκρο του σώματος. Φέρουν κοντή ή καθόλου ουρά.</a:t>
            </a:r>
          </a:p>
        </p:txBody>
      </p:sp>
      <p:pic>
        <p:nvPicPr>
          <p:cNvPr id="14" name="Picture 2" descr="http://cdn1.arkive.org/media/05/058E66B9-C80A-4739-86A0-AA98AAA5A51A/Presentation.Large/caecilia-thompso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286" y="2166913"/>
            <a:ext cx="4594783" cy="301964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5496" y="5289157"/>
            <a:ext cx="4392488" cy="707886"/>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 Διαβιούν μέσα σε στοές του εδάφους ή είναι υδρόβια. Μάτια μικρά ή απόντα.</a:t>
            </a:r>
          </a:p>
        </p:txBody>
      </p:sp>
      <p:pic>
        <p:nvPicPr>
          <p:cNvPr id="2050" name="Picture 2" descr="http://scitechdaily.com/images/amphiban-caecilia-bro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158" y="1620218"/>
            <a:ext cx="4113038" cy="411303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5496" y="5941729"/>
            <a:ext cx="4392488" cy="707886"/>
          </a:xfrm>
          <a:prstGeom prst="rect">
            <a:avLst/>
          </a:prstGeom>
          <a:noFill/>
        </p:spPr>
        <p:txBody>
          <a:bodyPr wrap="square" rtlCol="0">
            <a:spAutoFit/>
          </a:bodyPr>
          <a:lstStyle/>
          <a:p>
            <a:pPr algn="just"/>
            <a:r>
              <a:rPr lang="el-GR" sz="2000" b="1">
                <a:solidFill>
                  <a:srgbClr val="800000"/>
                </a:solidFill>
                <a:latin typeface="Times New Roman" panose="02020603050405020304" pitchFamily="18" charset="0"/>
                <a:cs typeface="Times New Roman" panose="02020603050405020304" pitchFamily="18" charset="0"/>
              </a:rPr>
              <a:t>Τρέφονται με σκώληκες και μικρά ασπόνδυλα.</a:t>
            </a:r>
          </a:p>
        </p:txBody>
      </p:sp>
      <p:sp>
        <p:nvSpPr>
          <p:cNvPr id="13" name="Text Box 5"/>
          <p:cNvSpPr txBox="1">
            <a:spLocks noChangeArrowheads="1"/>
          </p:cNvSpPr>
          <p:nvPr/>
        </p:nvSpPr>
        <p:spPr bwMode="auto">
          <a:xfrm>
            <a:off x="647352" y="38550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Άποδα ή </a:t>
            </a:r>
            <a:r>
              <a:rPr lang="el-GR" sz="2800" b="1" err="1">
                <a:solidFill>
                  <a:srgbClr val="800000"/>
                </a:solidFill>
              </a:rPr>
              <a:t>Γυμνοφίονα</a:t>
            </a:r>
            <a:endParaRPr lang="el-GR" sz="2800" b="1">
              <a:solidFill>
                <a:srgbClr val="800000"/>
              </a:solidFill>
            </a:endParaRPr>
          </a:p>
        </p:txBody>
      </p:sp>
    </p:spTree>
    <p:extLst>
      <p:ext uri="{BB962C8B-B14F-4D97-AF65-F5344CB8AC3E}">
        <p14:creationId xmlns:p14="http://schemas.microsoft.com/office/powerpoint/2010/main" val="2932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P spid="17" grpId="0"/>
      <p:bldP spid="2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p:cNvSpPr txBox="1">
            <a:spLocks noChangeArrowheads="1"/>
          </p:cNvSpPr>
          <p:nvPr/>
        </p:nvSpPr>
        <p:spPr bwMode="auto">
          <a:xfrm>
            <a:off x="251520" y="4241700"/>
            <a:ext cx="869810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a:solidFill>
                  <a:srgbClr val="C00000"/>
                </a:solidFill>
              </a:rPr>
              <a:t> </a:t>
            </a:r>
            <a:r>
              <a:rPr lang="el-GR" b="1">
                <a:solidFill>
                  <a:srgbClr val="C00000"/>
                </a:solidFill>
              </a:rPr>
              <a:t>Αναπαραγωγή</a:t>
            </a:r>
            <a:endParaRPr lang="el-GR" b="1">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chemeClr val="accent2"/>
                </a:solidFill>
              </a:rPr>
              <a:t>: 2-4 έτη.</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Δύο φορές ετησίως: Αρχή άνοιξης και φθινόπωρο.</a:t>
            </a:r>
          </a:p>
          <a:p>
            <a:pPr algn="just" fontAlgn="base">
              <a:spcBef>
                <a:spcPct val="0"/>
              </a:spcBef>
              <a:spcAft>
                <a:spcPct val="0"/>
              </a:spcAft>
              <a:tabLst>
                <a:tab pos="900113" algn="l"/>
              </a:tabLst>
            </a:pPr>
            <a:r>
              <a:rPr lang="el-GR">
                <a:solidFill>
                  <a:srgbClr val="00B050"/>
                </a:solidFill>
              </a:rPr>
              <a:t>Γέννα</a:t>
            </a:r>
            <a:r>
              <a:rPr lang="el-GR">
                <a:solidFill>
                  <a:srgbClr val="333399"/>
                </a:solidFill>
              </a:rPr>
              <a:t>: 2.000-10.000 αυγά που εναποθέτονται  υπό μορφή μεγάλων συμπαγών μαζών, ανάμεσα σε υδρόβια φυτά και σε ανοιχτές θέσεις εντός του νερού. </a:t>
            </a:r>
          </a:p>
          <a:p>
            <a:pPr algn="just" fontAlgn="base">
              <a:spcBef>
                <a:spcPct val="0"/>
              </a:spcBef>
              <a:spcAft>
                <a:spcPct val="0"/>
              </a:spcAft>
              <a:tabLst>
                <a:tab pos="900113" algn="l"/>
              </a:tabLst>
            </a:pPr>
            <a:r>
              <a:rPr lang="el-GR">
                <a:solidFill>
                  <a:srgbClr val="00B050"/>
                </a:solidFill>
              </a:rPr>
              <a:t>Μεταμόρφωση</a:t>
            </a:r>
            <a:r>
              <a:rPr lang="el-GR">
                <a:solidFill>
                  <a:srgbClr val="333399"/>
                </a:solidFill>
              </a:rPr>
              <a:t>: Μεταξύ Απριλίου και Σεπτεμβρίου.</a:t>
            </a:r>
            <a:endParaRPr lang="el-GR">
              <a:solidFill>
                <a:schemeClr val="accent2"/>
              </a:solidFill>
            </a:endParaRP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έως 12 έτη.</a:t>
            </a:r>
            <a:endParaRPr lang="el-GR">
              <a:solidFill>
                <a:schemeClr val="accent2"/>
              </a:solidFill>
            </a:endParaRPr>
          </a:p>
        </p:txBody>
      </p:sp>
      <p:sp>
        <p:nvSpPr>
          <p:cNvPr id="18" name="Text Box 6"/>
          <p:cNvSpPr txBox="1">
            <a:spLocks noChangeArrowheads="1"/>
          </p:cNvSpPr>
          <p:nvPr/>
        </p:nvSpPr>
        <p:spPr bwMode="auto">
          <a:xfrm>
            <a:off x="251520" y="1696740"/>
            <a:ext cx="871296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Διατροφή</a:t>
            </a:r>
            <a:r>
              <a:rPr lang="el-GR">
                <a:solidFill>
                  <a:schemeClr val="accent2"/>
                </a:solidFill>
              </a:rPr>
              <a:t>:</a:t>
            </a:r>
            <a:r>
              <a:rPr lang="en-US">
                <a:solidFill>
                  <a:schemeClr val="accent2"/>
                </a:solidFill>
              </a:rPr>
              <a:t> </a:t>
            </a:r>
            <a:r>
              <a:rPr lang="el-GR">
                <a:solidFill>
                  <a:schemeClr val="accent2"/>
                </a:solidFill>
              </a:rPr>
              <a:t>Οι γυρίνοι καταναλώνουν υπολείμματα βλάστησης, φύκη και μικρά, βενθικά κυρίως ασπόνδυλα. </a:t>
            </a:r>
          </a:p>
          <a:p>
            <a:pPr algn="just" fontAlgn="base">
              <a:spcBef>
                <a:spcPct val="0"/>
              </a:spcBef>
              <a:spcAft>
                <a:spcPct val="0"/>
              </a:spcAft>
              <a:buFont typeface="Arial" pitchFamily="34" charset="0"/>
              <a:buChar char="•"/>
              <a:tabLst>
                <a:tab pos="174625" algn="l"/>
                <a:tab pos="1436688" algn="l"/>
              </a:tabLst>
            </a:pPr>
            <a:r>
              <a:rPr lang="el-GR">
                <a:solidFill>
                  <a:schemeClr val="accent2"/>
                </a:solidFill>
              </a:rPr>
              <a:t> Τα ενήλικα άτομα, που είναι οι μεγαλύτεροι γηγενείς βάτραχοι της Ευρώπης είναι αδηφάγα και προτιμούν κυρίως χερσόβια και υδρόβια έντομα. Μπορούν, όμως να τρέφονται ακόμα και με άλλα μικρά σπονδυλωτά. Επιπλέον, μπορεί να επιδεικνύουν κανιβαλισμό σε περιόδους χαμηλής υγρασίας και βροχόπτωσης και/ή υψηλής θερμοκρασίας!</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10" name="Ορθογώνιο 9"/>
          <p:cNvSpPr/>
          <p:nvPr/>
        </p:nvSpPr>
        <p:spPr>
          <a:xfrm>
            <a:off x="2268117" y="908720"/>
            <a:ext cx="4607767"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P. </a:t>
            </a:r>
            <a:r>
              <a:rPr lang="en-US" b="1" i="1" err="1">
                <a:solidFill>
                  <a:srgbClr val="C00000"/>
                </a:solidFill>
              </a:rPr>
              <a:t>ridibundus</a:t>
            </a:r>
            <a:endParaRPr lang="en-US" b="1">
              <a:solidFill>
                <a:srgbClr val="C00000"/>
              </a:solidFill>
            </a:endParaRPr>
          </a:p>
        </p:txBody>
      </p:sp>
    </p:spTree>
    <p:extLst>
      <p:ext uri="{BB962C8B-B14F-4D97-AF65-F5344CB8AC3E}">
        <p14:creationId xmlns:p14="http://schemas.microsoft.com/office/powerpoint/2010/main" val="24256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764704"/>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n-US" b="1">
                <a:solidFill>
                  <a:srgbClr val="333399"/>
                </a:solidFill>
              </a:rPr>
              <a:t> </a:t>
            </a:r>
            <a:r>
              <a:rPr lang="el-GR" b="1">
                <a:solidFill>
                  <a:srgbClr val="333399"/>
                </a:solidFill>
              </a:rPr>
              <a:t>Γένος </a:t>
            </a:r>
            <a:r>
              <a:rPr lang="en-US" b="1" i="1" err="1">
                <a:solidFill>
                  <a:srgbClr val="C00000"/>
                </a:solidFill>
              </a:rPr>
              <a:t>Rana</a:t>
            </a:r>
            <a:r>
              <a:rPr lang="el-GR" b="1">
                <a:solidFill>
                  <a:srgbClr val="C00000"/>
                </a:solidFill>
              </a:rPr>
              <a:t>:</a:t>
            </a:r>
            <a:r>
              <a:rPr lang="el-GR" b="1" i="1">
                <a:solidFill>
                  <a:srgbClr val="C00000"/>
                </a:solidFill>
              </a:rPr>
              <a:t> </a:t>
            </a:r>
            <a:r>
              <a:rPr lang="en-US" b="1">
                <a:solidFill>
                  <a:schemeClr val="accent2"/>
                </a:solidFill>
              </a:rPr>
              <a:t>1 </a:t>
            </a:r>
            <a:r>
              <a:rPr lang="el-GR" b="1">
                <a:solidFill>
                  <a:schemeClr val="accent2"/>
                </a:solidFill>
              </a:rPr>
              <a:t>επιπλέον ξενικό είδος</a:t>
            </a:r>
            <a:endParaRPr lang="en-US" b="1">
              <a:solidFill>
                <a:schemeClr val="accent2"/>
              </a:solidFill>
            </a:endParaRPr>
          </a:p>
        </p:txBody>
      </p:sp>
      <p:sp>
        <p:nvSpPr>
          <p:cNvPr id="4" name="Ορθογώνιο 3"/>
          <p:cNvSpPr/>
          <p:nvPr/>
        </p:nvSpPr>
        <p:spPr>
          <a:xfrm>
            <a:off x="271883" y="1124744"/>
            <a:ext cx="860023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catesbeiana</a:t>
            </a:r>
            <a:r>
              <a:rPr lang="el-GR" b="1" i="1">
                <a:solidFill>
                  <a:srgbClr val="C00000"/>
                </a:solidFill>
              </a:rPr>
              <a:t> </a:t>
            </a:r>
            <a:r>
              <a:rPr lang="en-US" b="1">
                <a:solidFill>
                  <a:srgbClr val="C00000"/>
                </a:solidFill>
              </a:rPr>
              <a:t>–</a:t>
            </a:r>
            <a:r>
              <a:rPr lang="el-GR" b="1">
                <a:solidFill>
                  <a:srgbClr val="C00000"/>
                </a:solidFill>
              </a:rPr>
              <a:t> </a:t>
            </a:r>
            <a:r>
              <a:rPr lang="el-GR" b="1" err="1">
                <a:solidFill>
                  <a:srgbClr val="C00000"/>
                </a:solidFill>
              </a:rPr>
              <a:t>Βουβαλοβάτραχος</a:t>
            </a:r>
            <a:r>
              <a:rPr lang="el-GR" b="1">
                <a:solidFill>
                  <a:srgbClr val="C00000"/>
                </a:solidFill>
              </a:rPr>
              <a:t> (Κατά άλλους, </a:t>
            </a:r>
            <a:r>
              <a:rPr lang="en-US" b="1" i="1" err="1">
                <a:solidFill>
                  <a:srgbClr val="C00000"/>
                </a:solidFill>
              </a:rPr>
              <a:t>Lithobates</a:t>
            </a:r>
            <a:r>
              <a:rPr lang="en-US" b="1" i="1">
                <a:solidFill>
                  <a:srgbClr val="C00000"/>
                </a:solidFill>
              </a:rPr>
              <a:t> </a:t>
            </a:r>
            <a:r>
              <a:rPr lang="en-US" b="1" i="1" err="1">
                <a:solidFill>
                  <a:srgbClr val="C00000"/>
                </a:solidFill>
              </a:rPr>
              <a:t>catesbeianus</a:t>
            </a:r>
            <a:r>
              <a:rPr lang="en-US" b="1">
                <a:solidFill>
                  <a:srgbClr val="C00000"/>
                </a:solidFill>
              </a:rPr>
              <a:t>)</a:t>
            </a:r>
          </a:p>
        </p:txBody>
      </p:sp>
      <p:sp>
        <p:nvSpPr>
          <p:cNvPr id="32" name="Text Box 6"/>
          <p:cNvSpPr txBox="1">
            <a:spLocks noChangeArrowheads="1"/>
          </p:cNvSpPr>
          <p:nvPr/>
        </p:nvSpPr>
        <p:spPr bwMode="auto">
          <a:xfrm>
            <a:off x="0" y="4908937"/>
            <a:ext cx="9144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Φέρει μεγάλο κεφάλι και </a:t>
            </a:r>
            <a:r>
              <a:rPr lang="el-GR" sz="1700" err="1">
                <a:solidFill>
                  <a:schemeClr val="accent2"/>
                </a:solidFill>
              </a:rPr>
              <a:t>αποστρογγυλεμένο</a:t>
            </a:r>
            <a:r>
              <a:rPr lang="el-GR" sz="1700">
                <a:solidFill>
                  <a:schemeClr val="accent2"/>
                </a:solidFill>
              </a:rPr>
              <a:t> ρύγχος. Τα μάτια είναι μεγάλα και με οριζόντια κόρη. Η τυμπανική μεμβράνη είναι μεγάλη, ίση ή μεγαλύτερη από τη διάμετρο του ματιού. Δεν φέρει ραχιαιοπλευρικές δερματικές πτυχές. Η ραχιαία επιφάνεια είναι κυρίως </a:t>
            </a:r>
            <a:r>
              <a:rPr lang="el-GR" sz="1700" err="1">
                <a:solidFill>
                  <a:schemeClr val="accent2"/>
                </a:solidFill>
              </a:rPr>
              <a:t>λαδοπράσινη</a:t>
            </a:r>
            <a:r>
              <a:rPr lang="el-GR" sz="1700">
                <a:solidFill>
                  <a:schemeClr val="accent2"/>
                </a:solidFill>
              </a:rPr>
              <a:t> με σκουρόχρωμες πιτσιλιές και η κοιλιακή υπόλευκη με λίγες σκούρες κηλίδες.</a:t>
            </a:r>
          </a:p>
        </p:txBody>
      </p:sp>
      <p:sp>
        <p:nvSpPr>
          <p:cNvPr id="34" name="Text Box 6"/>
          <p:cNvSpPr txBox="1">
            <a:spLocks noChangeArrowheads="1"/>
          </p:cNvSpPr>
          <p:nvPr/>
        </p:nvSpPr>
        <p:spPr bwMode="auto">
          <a:xfrm>
            <a:off x="-36512" y="6197823"/>
            <a:ext cx="903649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Μήκος κεφαλοκορμού</a:t>
            </a:r>
            <a:r>
              <a:rPr lang="el-GR" sz="1700">
                <a:solidFill>
                  <a:srgbClr val="C00000"/>
                </a:solidFill>
              </a:rPr>
              <a:t>: έως και  20 </a:t>
            </a:r>
            <a:r>
              <a:rPr lang="en-US" sz="1700">
                <a:solidFill>
                  <a:srgbClr val="C00000"/>
                </a:solidFill>
              </a:rPr>
              <a:t>cm!</a:t>
            </a:r>
            <a:endParaRPr lang="el-GR" sz="17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700">
                <a:solidFill>
                  <a:srgbClr val="C00000"/>
                </a:solidFill>
              </a:rPr>
              <a:t> </a:t>
            </a:r>
            <a:r>
              <a:rPr lang="el-GR" sz="1700">
                <a:solidFill>
                  <a:schemeClr val="accent2"/>
                </a:solidFill>
              </a:rPr>
              <a:t>Θηλυκά πιο μεγαλόσωμα από τα αρσενικά.</a:t>
            </a:r>
            <a:endParaRPr lang="en-US" sz="1700">
              <a:solidFill>
                <a:schemeClr val="accent2"/>
              </a:solidFill>
            </a:endParaRPr>
          </a:p>
        </p:txBody>
      </p:sp>
      <p:pic>
        <p:nvPicPr>
          <p:cNvPr id="17410" name="Picture 2" descr="F:\1.Πανεπιστήμιο\Διδασκαλία\1.Προπτυχιακά\2.Πανίδα της Ελλάδος\source files\1.Λισσαμφίβια\Lithobates catesbeianus.png"/>
          <p:cNvPicPr>
            <a:picLocks noChangeAspect="1" noChangeArrowheads="1"/>
          </p:cNvPicPr>
          <p:nvPr/>
        </p:nvPicPr>
        <p:blipFill rotWithShape="1">
          <a:blip r:embed="rId3">
            <a:extLst>
              <a:ext uri="{28A0092B-C50C-407E-A947-70E740481C1C}">
                <a14:useLocalDpi xmlns:a14="http://schemas.microsoft.com/office/drawing/2010/main" val="0"/>
              </a:ext>
            </a:extLst>
          </a:blip>
          <a:srcRect t="33050"/>
          <a:stretch/>
        </p:blipFill>
        <p:spPr bwMode="auto">
          <a:xfrm>
            <a:off x="883301" y="1649591"/>
            <a:ext cx="7377399" cy="325934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Tree>
    <p:extLst>
      <p:ext uri="{BB962C8B-B14F-4D97-AF65-F5344CB8AC3E}">
        <p14:creationId xmlns:p14="http://schemas.microsoft.com/office/powerpoint/2010/main" val="331715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fade">
                                      <p:cBhvr>
                                        <p:cTn id="15" dur="500"/>
                                        <p:tgtEl>
                                          <p:spTgt spid="174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2" grpId="0"/>
      <p:bldP spid="3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42415" y="764704"/>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10" name="Ορθογώνιο 9"/>
          <p:cNvSpPr/>
          <p:nvPr/>
        </p:nvSpPr>
        <p:spPr>
          <a:xfrm>
            <a:off x="96616" y="1484784"/>
            <a:ext cx="8704970" cy="1215204"/>
          </a:xfrm>
          <a:prstGeom prst="rect">
            <a:avLst/>
          </a:prstGeom>
        </p:spPr>
        <p:txBody>
          <a:bodyPr wrap="square">
            <a:spAutoFit/>
          </a:bodyPr>
          <a:lstStyle/>
          <a:p>
            <a:pPr marL="1588" indent="-1588" algn="just" fontAlgn="base">
              <a:lnSpc>
                <a:spcPct val="114000"/>
              </a:lnSpc>
              <a:spcBef>
                <a:spcPct val="0"/>
              </a:spcBef>
              <a:spcAft>
                <a:spcPct val="0"/>
              </a:spcAft>
              <a:tabLst>
                <a:tab pos="1257300" algn="l"/>
              </a:tabLst>
            </a:pPr>
            <a:r>
              <a:rPr lang="el-GR" sz="1600" b="1">
                <a:solidFill>
                  <a:schemeClr val="accent2"/>
                </a:solidFill>
              </a:rPr>
              <a:t>Είδος της Β και Κεντρικής Αμερικής, από όπου έχει εισαχθεί σε πάρα πολλές περιοχές του Κόσμου (ΝΑ Ασία, Ευρώπη κ.λπ.). Στην Ελλάδα φαίνεται ότι εισήχθη σε περιοχή κοντά στα Χανιά το 1994 και εμφανίζεται στη λίμνη </a:t>
            </a:r>
            <a:r>
              <a:rPr lang="el-GR" sz="1600" b="1" err="1">
                <a:solidFill>
                  <a:schemeClr val="accent2"/>
                </a:solidFill>
              </a:rPr>
              <a:t>Αγιάς</a:t>
            </a:r>
            <a:r>
              <a:rPr lang="el-GR" sz="1600" b="1">
                <a:solidFill>
                  <a:schemeClr val="accent2"/>
                </a:solidFill>
              </a:rPr>
              <a:t> από το 2000 και μετά. Δυνητικά αποτελεί απειλή για το </a:t>
            </a:r>
            <a:r>
              <a:rPr lang="en-US" sz="1600" b="1" i="1">
                <a:solidFill>
                  <a:schemeClr val="accent2"/>
                </a:solidFill>
              </a:rPr>
              <a:t>P. </a:t>
            </a:r>
            <a:r>
              <a:rPr lang="en-US" sz="1600" b="1" i="1" err="1">
                <a:solidFill>
                  <a:schemeClr val="accent2"/>
                </a:solidFill>
              </a:rPr>
              <a:t>cretensis</a:t>
            </a:r>
            <a:r>
              <a:rPr lang="en-US" sz="1600" b="1">
                <a:solidFill>
                  <a:schemeClr val="accent2"/>
                </a:solidFill>
              </a:rPr>
              <a:t>.</a:t>
            </a:r>
            <a:endParaRPr lang="en-US" sz="1600" b="1">
              <a:solidFill>
                <a:srgbClr val="00B050"/>
              </a:solidFill>
            </a:endParaRPr>
          </a:p>
        </p:txBody>
      </p:sp>
      <p:sp>
        <p:nvSpPr>
          <p:cNvPr id="13"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7" name="Ορθογώνιο 6"/>
          <p:cNvSpPr/>
          <p:nvPr/>
        </p:nvSpPr>
        <p:spPr>
          <a:xfrm>
            <a:off x="271883" y="1124744"/>
            <a:ext cx="860023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catesbeiana</a:t>
            </a:r>
            <a:endParaRPr lang="en-US" b="1">
              <a:solidFill>
                <a:srgbClr val="C00000"/>
              </a:solidFill>
            </a:endParaRPr>
          </a:p>
        </p:txBody>
      </p:sp>
      <p:pic>
        <p:nvPicPr>
          <p:cNvPr id="16386" name="Picture 2" descr="F:\1.Πανεπιστήμιο\Διδασκαλία\1.Προπτυχιακά\2.Πανίδα της Ελλάδος\source files\1.Λισσαμφίβια\L. catesbeianus distribution who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41402"/>
            <a:ext cx="4283599" cy="4124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387" name="Picture 3" descr="F:\1.Πανεπιστήμιο\Διδασκαλία\1.Προπτυχιακά\2.Πανίδα της Ελλάδος\source files\1.Λισσαμφίβια\L. catesbeianus distribution Gree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2641402"/>
            <a:ext cx="4191000" cy="4124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1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fade">
                                      <p:cBhvr>
                                        <p:cTn id="15" dur="500"/>
                                        <p:tgtEl>
                                          <p:spTgt spid="1638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387"/>
                                        </p:tgtEl>
                                        <p:attrNameLst>
                                          <p:attrName>style.visibility</p:attrName>
                                        </p:attrNameLst>
                                      </p:cBhvr>
                                      <p:to>
                                        <p:strVal val="visible"/>
                                      </p:to>
                                    </p:set>
                                    <p:animEffect transition="in" filter="fade">
                                      <p:cBhvr>
                                        <p:cTn id="20"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6"/>
          <p:cNvSpPr txBox="1">
            <a:spLocks noChangeArrowheads="1"/>
          </p:cNvSpPr>
          <p:nvPr/>
        </p:nvSpPr>
        <p:spPr bwMode="auto">
          <a:xfrm>
            <a:off x="107504" y="1268760"/>
            <a:ext cx="878497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a:solidFill>
                  <a:srgbClr val="C00000"/>
                </a:solidFill>
              </a:rPr>
              <a:t> </a:t>
            </a:r>
            <a:r>
              <a:rPr lang="el-GR" sz="1700" b="1">
                <a:solidFill>
                  <a:srgbClr val="C00000"/>
                </a:solidFill>
              </a:rPr>
              <a:t>Βιότοπος: </a:t>
            </a:r>
            <a:r>
              <a:rPr lang="el-GR" sz="1700">
                <a:solidFill>
                  <a:schemeClr val="accent2"/>
                </a:solidFill>
              </a:rPr>
              <a:t>Καταγράφεται σε λίμνες, έλη, δεξαμενές, αρδευτικά κανάλια και μπορεί να βρεθεί και σε προσωρινές υδατοσυλλογές, αρκετά μακριά από τις μόνιμες. Θα προτιμήσει όμως κατά κανόνα μεγάλες, μόνιμες υδατοσυλλογές.</a:t>
            </a:r>
            <a:endParaRPr lang="el-GR" sz="1700" b="1">
              <a:solidFill>
                <a:schemeClr val="accent2"/>
              </a:solidFill>
            </a:endParaRPr>
          </a:p>
        </p:txBody>
      </p:sp>
      <p:sp>
        <p:nvSpPr>
          <p:cNvPr id="15" name="Text Box 6"/>
          <p:cNvSpPr txBox="1">
            <a:spLocks noChangeArrowheads="1"/>
          </p:cNvSpPr>
          <p:nvPr/>
        </p:nvSpPr>
        <p:spPr bwMode="auto">
          <a:xfrm>
            <a:off x="107504" y="2102948"/>
            <a:ext cx="8784976"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a:solidFill>
                  <a:srgbClr val="C00000"/>
                </a:solidFill>
              </a:rPr>
              <a:t> </a:t>
            </a:r>
            <a:r>
              <a:rPr lang="el-GR" sz="1700" b="1">
                <a:solidFill>
                  <a:srgbClr val="C00000"/>
                </a:solidFill>
              </a:rPr>
              <a:t>Ηθολογία: </a:t>
            </a:r>
            <a:r>
              <a:rPr lang="el-GR" sz="1700">
                <a:solidFill>
                  <a:schemeClr val="accent2"/>
                </a:solidFill>
              </a:rPr>
              <a:t>Είναι δραστήριος τόσο την ημέρα όσο και τη νύχτα. Δεν κυνηγά ενεργά την τροφή του αλλά μάλλον ενεδρεύει, περιμένοντας να έρθει αυτή σε αυτόν.</a:t>
            </a:r>
          </a:p>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Προτιμά ζεστές περιοχές και το χειμώνα θα πέσει σε χειμερία νάρκη, σκάβοντας στο βούρκο. </a:t>
            </a:r>
          </a:p>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Είναι επιθετικό είδος.</a:t>
            </a:r>
          </a:p>
          <a:p>
            <a:pPr algn="just" fontAlgn="base">
              <a:spcBef>
                <a:spcPct val="0"/>
              </a:spcBef>
              <a:spcAft>
                <a:spcPct val="0"/>
              </a:spcAft>
              <a:buFont typeface="Arial" pitchFamily="34" charset="0"/>
              <a:buChar char="•"/>
              <a:tabLst>
                <a:tab pos="174625" algn="l"/>
                <a:tab pos="1436688" algn="l"/>
              </a:tabLst>
            </a:pPr>
            <a:r>
              <a:rPr lang="el-GR" sz="1700">
                <a:solidFill>
                  <a:schemeClr val="accent2"/>
                </a:solidFill>
              </a:rPr>
              <a:t> Αξιοποιείται παγκοσμίως ως πειραματόζωο σε ασκήσεις και ως πηγή τροφής. </a:t>
            </a:r>
          </a:p>
        </p:txBody>
      </p:sp>
      <p:sp>
        <p:nvSpPr>
          <p:cNvPr id="1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a:solidFill>
                  <a:srgbClr val="800000"/>
                </a:solidFill>
              </a:rPr>
              <a:t>Οικ. </a:t>
            </a:r>
            <a:r>
              <a:rPr lang="en-US" sz="2800" err="1">
                <a:solidFill>
                  <a:srgbClr val="800000"/>
                </a:solidFill>
              </a:rPr>
              <a:t>Ranidae</a:t>
            </a:r>
            <a:endParaRPr lang="el-GR"/>
          </a:p>
        </p:txBody>
      </p:sp>
      <p:sp>
        <p:nvSpPr>
          <p:cNvPr id="6" name="Ορθογώνιο 5"/>
          <p:cNvSpPr/>
          <p:nvPr/>
        </p:nvSpPr>
        <p:spPr>
          <a:xfrm>
            <a:off x="271883" y="836712"/>
            <a:ext cx="860023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R. </a:t>
            </a:r>
            <a:r>
              <a:rPr lang="en-US" b="1" i="1" err="1">
                <a:solidFill>
                  <a:srgbClr val="C00000"/>
                </a:solidFill>
              </a:rPr>
              <a:t>catesbeiana</a:t>
            </a:r>
            <a:endParaRPr lang="en-US" b="1">
              <a:solidFill>
                <a:srgbClr val="C00000"/>
              </a:solidFill>
            </a:endParaRPr>
          </a:p>
        </p:txBody>
      </p:sp>
      <p:sp>
        <p:nvSpPr>
          <p:cNvPr id="7" name="Text Box 6"/>
          <p:cNvSpPr txBox="1">
            <a:spLocks noChangeArrowheads="1"/>
          </p:cNvSpPr>
          <p:nvPr/>
        </p:nvSpPr>
        <p:spPr bwMode="auto">
          <a:xfrm>
            <a:off x="107504" y="3721966"/>
            <a:ext cx="8856984"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rgbClr val="C00000"/>
                </a:solidFill>
              </a:rPr>
              <a:t> Διατροφή</a:t>
            </a:r>
            <a:r>
              <a:rPr lang="el-GR" sz="1700" b="1">
                <a:solidFill>
                  <a:schemeClr val="accent2"/>
                </a:solidFill>
              </a:rPr>
              <a:t>: </a:t>
            </a:r>
            <a:r>
              <a:rPr lang="el-GR" sz="1700">
                <a:solidFill>
                  <a:schemeClr val="accent2"/>
                </a:solidFill>
              </a:rPr>
              <a:t>Είναι αδηφάγο είδος και τρέφεται με μεγάλα έντομα, καρκινοειδή, μικρά ψάρια, ακόμα και με άλλα μικρά σπονδυλωτά. Μπορεί επίσης να επιδεικνύει κανιβαλισμό και να απειλεί, μέσω θήρευσης, αυτόχθονα είδη αμφιβίων! </a:t>
            </a:r>
            <a:endParaRPr lang="el-GR" sz="1700" b="1">
              <a:solidFill>
                <a:schemeClr val="accent2"/>
              </a:solidFill>
            </a:endParaRPr>
          </a:p>
        </p:txBody>
      </p:sp>
      <p:sp>
        <p:nvSpPr>
          <p:cNvPr id="8" name="Text Box 6"/>
          <p:cNvSpPr txBox="1">
            <a:spLocks noChangeArrowheads="1"/>
          </p:cNvSpPr>
          <p:nvPr/>
        </p:nvSpPr>
        <p:spPr bwMode="auto">
          <a:xfrm>
            <a:off x="107504" y="4556154"/>
            <a:ext cx="8856984"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C00000"/>
                </a:solidFill>
              </a:rPr>
              <a:t> Αναπαραγωγή</a:t>
            </a:r>
            <a:endParaRPr lang="el-GR" sz="1700" b="1">
              <a:solidFill>
                <a:srgbClr val="333399"/>
              </a:solidFill>
            </a:endParaRPr>
          </a:p>
          <a:p>
            <a:pPr algn="just" fontAlgn="base">
              <a:spcBef>
                <a:spcPct val="0"/>
              </a:spcBef>
              <a:spcAft>
                <a:spcPct val="0"/>
              </a:spcAft>
              <a:tabLst>
                <a:tab pos="900113" algn="l"/>
              </a:tabLst>
            </a:pPr>
            <a:r>
              <a:rPr lang="el-GR" sz="1700">
                <a:solidFill>
                  <a:srgbClr val="00B050"/>
                </a:solidFill>
              </a:rPr>
              <a:t>Αναπαραγωγική περίοδος: </a:t>
            </a:r>
            <a:r>
              <a:rPr lang="el-GR" sz="1700">
                <a:solidFill>
                  <a:schemeClr val="accent2"/>
                </a:solidFill>
              </a:rPr>
              <a:t>Μετά την χειμερία νάρκη. Τα αρσενικά είναι επιθετικά και επιτηρούν σθεναρά την επικράτειά τους.</a:t>
            </a:r>
            <a:endParaRPr lang="el-GR" sz="1700">
              <a:solidFill>
                <a:srgbClr val="00B050"/>
              </a:solidFill>
            </a:endParaRPr>
          </a:p>
          <a:p>
            <a:pPr algn="just" fontAlgn="base">
              <a:spcBef>
                <a:spcPct val="0"/>
              </a:spcBef>
              <a:spcAft>
                <a:spcPct val="0"/>
              </a:spcAft>
              <a:tabLst>
                <a:tab pos="900113" algn="l"/>
              </a:tabLst>
            </a:pPr>
            <a:r>
              <a:rPr lang="el-GR" sz="1700">
                <a:solidFill>
                  <a:srgbClr val="00B050"/>
                </a:solidFill>
              </a:rPr>
              <a:t>Γέννα</a:t>
            </a:r>
            <a:r>
              <a:rPr lang="el-GR" sz="1700">
                <a:solidFill>
                  <a:srgbClr val="333399"/>
                </a:solidFill>
              </a:rPr>
              <a:t>: Το θηλυκό εναποθέτει έως και 20.000 αυγά υπό μορφή μεγάλων επιπλεουσών μαζών. Τα αυγά και οι γυρίνοι αναπτύσσονται σε μόνιμες λιμνάζουσες ή με χαμηλή ροή υδατοσυλλογές.</a:t>
            </a:r>
          </a:p>
          <a:p>
            <a:pPr algn="just" fontAlgn="base">
              <a:spcBef>
                <a:spcPct val="0"/>
              </a:spcBef>
              <a:spcAft>
                <a:spcPct val="0"/>
              </a:spcAft>
              <a:tabLst>
                <a:tab pos="900113" algn="l"/>
              </a:tabLst>
            </a:pPr>
            <a:r>
              <a:rPr lang="el-GR" sz="1700">
                <a:solidFill>
                  <a:srgbClr val="00B050"/>
                </a:solidFill>
              </a:rPr>
              <a:t>Μεταμόρφωση</a:t>
            </a:r>
            <a:r>
              <a:rPr lang="el-GR" sz="1700">
                <a:solidFill>
                  <a:srgbClr val="333399"/>
                </a:solidFill>
              </a:rPr>
              <a:t>:  Φθάνουν σε μέγεθος έως 17 </a:t>
            </a:r>
            <a:r>
              <a:rPr lang="en-US" sz="1700">
                <a:solidFill>
                  <a:srgbClr val="333399"/>
                </a:solidFill>
              </a:rPr>
              <a:t>cm!</a:t>
            </a:r>
            <a:r>
              <a:rPr lang="el-GR" sz="1700">
                <a:solidFill>
                  <a:srgbClr val="333399"/>
                </a:solidFill>
              </a:rPr>
              <a:t> Σε κρύα περιβάλλοντα μπορεί να απαιτηθούν έως και 2-4 έτη για να ολοκληρωθεί η μεταμόρφωση.</a:t>
            </a:r>
          </a:p>
        </p:txBody>
      </p:sp>
    </p:spTree>
    <p:extLst>
      <p:ext uri="{BB962C8B-B14F-4D97-AF65-F5344CB8AC3E}">
        <p14:creationId xmlns:p14="http://schemas.microsoft.com/office/powerpoint/2010/main" val="199425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7" grpId="0"/>
      <p:bldP spid="8" grpId="0"/>
    </p:bld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9226</Words>
  <Application>Microsoft Office PowerPoint</Application>
  <PresentationFormat>On-screen Show (4:3)</PresentationFormat>
  <Paragraphs>758</Paragraphs>
  <Slides>93</Slides>
  <Notes>91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99" baseType="lpstr">
      <vt:lpstr>Arial</vt:lpstr>
      <vt:lpstr>Calibri</vt:lpstr>
      <vt:lpstr>Times New Roman</vt:lpstr>
      <vt:lpstr>Wingdings</vt:lpstr>
      <vt:lpstr>Προεπιλεγμένη σχεδίαση</vt:lpstr>
      <vt:lpstr>Γράφημα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Γιώργος Μήτσαινας</dc:creator>
  <cp:lastModifiedBy>Μήτσαινας Γεώργιος</cp:lastModifiedBy>
  <cp:revision>2</cp:revision>
  <dcterms:created xsi:type="dcterms:W3CDTF">2014-04-08T09:10:10Z</dcterms:created>
  <dcterms:modified xsi:type="dcterms:W3CDTF">2024-04-17T08:41:45Z</dcterms:modified>
</cp:coreProperties>
</file>