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280" r:id="rId34"/>
    <p:sldId id="304" r:id="rId35"/>
    <p:sldId id="295" r:id="rId36"/>
    <p:sldId id="299" r:id="rId37"/>
    <p:sldId id="305" r:id="rId38"/>
    <p:sldId id="306" r:id="rId39"/>
    <p:sldId id="307" r:id="rId40"/>
    <p:sldId id="29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69" d="100"/>
          <a:sy n="69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47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29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61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97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448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48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0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10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561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93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5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927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048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39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10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205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569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647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17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8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533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25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847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173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91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0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92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90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5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10" Type="http://schemas.openxmlformats.org/officeDocument/2006/relationships/image" Target="../media/image1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.png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40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.png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2.wmf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4.wmf"/><Relationship Id="rId15" Type="http://schemas.openxmlformats.org/officeDocument/2006/relationships/image" Target="../media/image69.png"/><Relationship Id="rId10" Type="http://schemas.openxmlformats.org/officeDocument/2006/relationships/image" Target="../media/image5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.png"/><Relationship Id="rId9" Type="http://schemas.openxmlformats.org/officeDocument/2006/relationships/image" Target="../media/image59.wmf"/><Relationship Id="rId1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4.png"/><Relationship Id="rId9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8.wmf"/><Relationship Id="rId5" Type="http://schemas.openxmlformats.org/officeDocument/2006/relationships/image" Target="../media/image80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.png"/><Relationship Id="rId9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0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85.png"/><Relationship Id="rId10" Type="http://schemas.openxmlformats.org/officeDocument/2006/relationships/image" Target="../media/image7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9.wmf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89.png"/><Relationship Id="rId10" Type="http://schemas.openxmlformats.org/officeDocument/2006/relationships/image" Target="../media/image74.wmf"/><Relationship Id="rId4" Type="http://schemas.openxmlformats.org/officeDocument/2006/relationships/image" Target="../media/image4.png"/><Relationship Id="rId9" Type="http://schemas.openxmlformats.org/officeDocument/2006/relationships/image" Target="../media/image6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wmf"/><Relationship Id="rId10" Type="http://schemas.openxmlformats.org/officeDocument/2006/relationships/image" Target="../media/image7.wmf"/><Relationship Id="rId19" Type="http://schemas.openxmlformats.org/officeDocument/2006/relationships/image" Target="../media/image1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resistor.com/2013/05/12/inverse-kinematic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wsz.home.pl/kuczewski/robotyka/wyklad6_rob.pdf" TargetMode="External"/><Relationship Id="rId4" Type="http://schemas.openxmlformats.org/officeDocument/2006/relationships/hyperlink" Target="http://www.geocities.ws/robo02ctig/rob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Ανάστροφη Κινηματική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Απόζευξη κινηματικών εξισώσεων (3/5)</a:t>
            </a:r>
            <a:endParaRPr lang="el-GR" sz="3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80020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κέντρο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l-GR" sz="2400" dirty="0" smtClean="0"/>
                  <a:t> του συστήματος συντεταγμένων του άκρου του ρομπότ δίνεται από μία μετατόπιση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κατά μήκος του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από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l-GR" sz="2400" dirty="0" smtClean="0"/>
                  <a:t> στο σύστημα συντεταγμένων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𝜊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800200"/>
              </a:xfrm>
              <a:blipFill rotWithShape="0">
                <a:blip r:embed="rId5"/>
                <a:stretch>
                  <a:fillRect l="-963" t="-2703" r="-1407"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5596"/>
              </p:ext>
            </p:extLst>
          </p:nvPr>
        </p:nvGraphicFramePr>
        <p:xfrm>
          <a:off x="3639156" y="3259832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3" r:id="rId6" imgW="939800" imgH="228600" progId="Equation.DSMT4">
                  <p:embed/>
                </p:oleObj>
              </mc:Choice>
              <mc:Fallback>
                <p:oleObj r:id="rId6" imgW="939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156" y="3259832"/>
                        <a:ext cx="1879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/>
              <p:cNvSpPr txBox="1">
                <a:spLocks/>
              </p:cNvSpPr>
              <p:nvPr/>
            </p:nvSpPr>
            <p:spPr>
              <a:xfrm>
                <a:off x="457200" y="3691668"/>
                <a:ext cx="8229600" cy="22810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το διάνυσμα από την αρχή του συστήματος συντεταγμένων βάσης έως το κέντρο του καρπού</a:t>
                </a:r>
              </a:p>
              <a:p>
                <a:r>
                  <a:rPr lang="el-GR" sz="2400" dirty="0" smtClean="0"/>
                  <a:t>Για να έχουμε το άκρο του ρομπότ στο σημείο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l-GR" sz="2400" dirty="0" smtClean="0"/>
                  <a:t> με τον προσανατολισμό του άκρου να δίνεται από τον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αρκεί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 κέντρο του καρπού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𝜊</m:t>
                    </m:r>
                  </m:oMath>
                </a14:m>
                <a:r>
                  <a:rPr lang="el-GR" sz="2400" dirty="0" smtClean="0"/>
                  <a:t> να βρίσκεται στο σημείο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91668"/>
                <a:ext cx="8229600" cy="2281082"/>
              </a:xfrm>
              <a:prstGeom prst="rect">
                <a:avLst/>
              </a:prstGeom>
              <a:blipFill rotWithShape="0">
                <a:blip r:embed="rId8"/>
                <a:stretch>
                  <a:fillRect l="-963" t="-2139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14718"/>
              </p:ext>
            </p:extLst>
          </p:nvPr>
        </p:nvGraphicFramePr>
        <p:xfrm>
          <a:off x="3689956" y="5780112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4" r:id="rId9" imgW="889000" imgH="228600" progId="Equation.DSMT4">
                  <p:embed/>
                </p:oleObj>
              </mc:Choice>
              <mc:Fallback>
                <p:oleObj r:id="rId9" imgW="889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956" y="5780112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5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Απόζευξη κινηματικών εξισώσεων (4/5)</a:t>
            </a:r>
            <a:endParaRPr lang="el-GR" sz="3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προηγούμενη σχέση γράφεται ως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47303"/>
              </p:ext>
            </p:extLst>
          </p:nvPr>
        </p:nvGraphicFramePr>
        <p:xfrm>
          <a:off x="3372456" y="1987529"/>
          <a:ext cx="2413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7" r:id="rId5" imgW="1206500" imgH="711200" progId="Equation.DSMT4">
                  <p:embed/>
                </p:oleObj>
              </mc:Choice>
              <mc:Fallback>
                <p:oleObj r:id="rId5" imgW="12065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456" y="1987529"/>
                        <a:ext cx="2413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57200" y="3341940"/>
                <a:ext cx="8229600" cy="27589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οπότε και υπολογίζουμε τις τιμές των παραμέτρων των τριών πρώτων συνδέσμων</a:t>
                </a:r>
              </a:p>
              <a:p>
                <a:r>
                  <a:rPr lang="el-GR" sz="2400" dirty="0" smtClean="0"/>
                  <a:t>Προσδιορίζουμε έτσι τον μετασχηματισμό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οποίος εξαρτάται μόνο από τις τρεις αυτές μεταβλητές</a:t>
                </a:r>
              </a:p>
              <a:p>
                <a:r>
                  <a:rPr lang="el-GR" sz="2400" dirty="0" smtClean="0"/>
                  <a:t>Ο προσανατολισμός του άκρου του ρομπότ σε σχέση με το σύστημα συντεταγμένων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𝜊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 δίνεται από τη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1940"/>
                <a:ext cx="8229600" cy="2758924"/>
              </a:xfrm>
              <a:prstGeom prst="rect">
                <a:avLst/>
              </a:prstGeom>
              <a:blipFill rotWithShape="0">
                <a:blip r:embed="rId7"/>
                <a:stretch>
                  <a:fillRect l="-963" t="-176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01782"/>
              </p:ext>
            </p:extLst>
          </p:nvPr>
        </p:nvGraphicFramePr>
        <p:xfrm>
          <a:off x="2267744" y="5970946"/>
          <a:ext cx="12186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r:id="rId8" imgW="609336" imgH="241195" progId="Equation.DSMT4">
                  <p:embed/>
                </p:oleObj>
              </mc:Choice>
              <mc:Fallback>
                <p:oleObj r:id="rId8" imgW="609336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970946"/>
                        <a:ext cx="121867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9704"/>
              </p:ext>
            </p:extLst>
          </p:nvPr>
        </p:nvGraphicFramePr>
        <p:xfrm>
          <a:off x="4360355" y="5957156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r:id="rId10" imgW="1447800" imgH="241300" progId="Equation.DSMT4">
                  <p:embed/>
                </p:oleObj>
              </mc:Choice>
              <mc:Fallback>
                <p:oleObj r:id="rId10" imgW="14478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355" y="5957156"/>
                        <a:ext cx="289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Απόζευξη κινηματικών εξισώσεων (5/5)</a:t>
            </a:r>
            <a:endParaRPr lang="el-GR" sz="3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9" y="1557338"/>
            <a:ext cx="7039121" cy="4525962"/>
          </a:xfrm>
        </p:spPr>
      </p:pic>
      <p:sp>
        <p:nvSpPr>
          <p:cNvPr id="11" name="TextBox 10"/>
          <p:cNvSpPr txBox="1"/>
          <p:nvPr/>
        </p:nvSpPr>
        <p:spPr>
          <a:xfrm>
            <a:off x="2965776" y="5157192"/>
            <a:ext cx="5688632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1: Ρομποτικός βραχίονας </a:t>
            </a:r>
            <a:r>
              <a:rPr lang="en-US" sz="2000" dirty="0" smtClean="0"/>
              <a:t>Stanford </a:t>
            </a: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Απόζευξη </a:t>
            </a:r>
          </a:p>
          <a:p>
            <a:pPr algn="ctr"/>
            <a:r>
              <a:rPr lang="el-GR" sz="2000" dirty="0" smtClean="0"/>
              <a:t>κινηματικών εξισώσεων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80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Σύνοψη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Βήμα 1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: Προσδιορίζουμε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ώστε το κέντρο του καρπού να βρίσκεται στο </a:t>
                </a:r>
              </a:p>
              <a:p>
                <a:endParaRPr lang="el-GR" sz="2400" dirty="0"/>
              </a:p>
              <a:p>
                <a:r>
                  <a:rPr lang="el-GR" sz="2400" dirty="0" smtClean="0"/>
                  <a:t>Βήμα 2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: Χρησιμοποιούμε τις μεταβλητές των συνδέσμων από το Βήμα 1 και υπολογίζουμε τον πίνακα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Βήμα 3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: Προσδιορίζουμε ένα σύνολο γωνιών </a:t>
                </a:r>
                <a:r>
                  <a:rPr lang="en-US" sz="2400" dirty="0" smtClean="0"/>
                  <a:t>Euler </a:t>
                </a:r>
                <a:r>
                  <a:rPr lang="el-GR" sz="2400" dirty="0" smtClean="0"/>
                  <a:t>που αντιστοιχούν στον πίνακα περιστροφής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09477"/>
              </p:ext>
            </p:extLst>
          </p:nvPr>
        </p:nvGraphicFramePr>
        <p:xfrm>
          <a:off x="3683000" y="2420888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r:id="rId6" imgW="889000" imgH="228600" progId="Equation.DSMT4">
                  <p:embed/>
                </p:oleObj>
              </mc:Choice>
              <mc:Fallback>
                <p:oleObj r:id="rId6" imgW="889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20888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07130"/>
              </p:ext>
            </p:extLst>
          </p:nvPr>
        </p:nvGraphicFramePr>
        <p:xfrm>
          <a:off x="3131156" y="4725144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2" r:id="rId8" imgW="1447800" imgH="241300" progId="Equation.DSMT4">
                  <p:embed/>
                </p:oleObj>
              </mc:Choice>
              <mc:Fallback>
                <p:oleObj r:id="rId8" imgW="1447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156" y="4725144"/>
                        <a:ext cx="289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6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(1/9)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4" y="1628617"/>
            <a:ext cx="7742591" cy="4383404"/>
          </a:xfrm>
        </p:spPr>
      </p:pic>
      <p:sp>
        <p:nvSpPr>
          <p:cNvPr id="11" name="Rectangle 10"/>
          <p:cNvSpPr/>
          <p:nvPr/>
        </p:nvSpPr>
        <p:spPr>
          <a:xfrm>
            <a:off x="1732551" y="6130756"/>
            <a:ext cx="5900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/>
              <a:t>Εικόνα 2: Ρομποτικός βραχίονας 3 βαθμών ελευθερίας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1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(2/9)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Με τα στοιχεία του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διανύσματος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να είναι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προβάλλουμε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l-GR" sz="2400" dirty="0" smtClean="0"/>
                  <a:t> στο επίπεδο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Από την προβολή ισχύει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  <a:blipFill rotWithShape="0">
                <a:blip r:embed="rId5"/>
                <a:stretch>
                  <a:fillRect l="-963" t="-2954" b="-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22330"/>
              </p:ext>
            </p:extLst>
          </p:nvPr>
        </p:nvGraphicFramePr>
        <p:xfrm>
          <a:off x="3467100" y="2996953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4" r:id="rId6" imgW="1104900" imgH="241300" progId="Equation.DSMT4">
                  <p:embed/>
                </p:oleObj>
              </mc:Choice>
              <mc:Fallback>
                <p:oleObj r:id="rId6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996953"/>
                        <a:ext cx="2209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70506" y="3479552"/>
            <a:ext cx="8229600" cy="29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l-GR" sz="2400" dirty="0"/>
              <a:t>ό</a:t>
            </a:r>
            <a:r>
              <a:rPr lang="el-GR" sz="2400" dirty="0" smtClean="0"/>
              <a:t>που                           είναι η μοναδική γωνία για την οποία ισχύουν οι σχέσεις </a:t>
            </a:r>
          </a:p>
          <a:p>
            <a:pPr marL="457200" lvl="1" indent="0">
              <a:buNone/>
            </a:pPr>
            <a:endParaRPr lang="el-GR" sz="2400" dirty="0"/>
          </a:p>
          <a:p>
            <a:pPr marL="457200" lvl="1" indent="0">
              <a:buNone/>
            </a:pPr>
            <a:endParaRPr lang="el-GR" sz="2400" dirty="0" smtClean="0"/>
          </a:p>
          <a:p>
            <a:pPr marL="457200" lvl="1" indent="0">
              <a:buNone/>
            </a:pPr>
            <a:endParaRPr lang="el-GR" sz="500" dirty="0" smtClean="0"/>
          </a:p>
          <a:p>
            <a:pPr marL="457200" lvl="1" indent="0">
              <a:buNone/>
            </a:pPr>
            <a:r>
              <a:rPr lang="el-GR" sz="2400" b="1" dirty="0" smtClean="0"/>
              <a:t>Παράδειγμα: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2535"/>
              </p:ext>
            </p:extLst>
          </p:nvPr>
        </p:nvGraphicFramePr>
        <p:xfrm>
          <a:off x="1790700" y="3501008"/>
          <a:ext cx="167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r:id="rId8" imgW="838200" imgH="241300" progId="Equation.DSMT4">
                  <p:embed/>
                </p:oleObj>
              </mc:Choice>
              <mc:Fallback>
                <p:oleObj r:id="rId8" imgW="838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501008"/>
                        <a:ext cx="1676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11801"/>
              </p:ext>
            </p:extLst>
          </p:nvPr>
        </p:nvGraphicFramePr>
        <p:xfrm>
          <a:off x="2051720" y="4312655"/>
          <a:ext cx="241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r:id="rId10" imgW="1206500" imgH="419100" progId="Equation.DSMT4">
                  <p:embed/>
                </p:oleObj>
              </mc:Choice>
              <mc:Fallback>
                <p:oleObj r:id="rId10" imgW="12065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312655"/>
                        <a:ext cx="2413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40542"/>
              </p:ext>
            </p:extLst>
          </p:nvPr>
        </p:nvGraphicFramePr>
        <p:xfrm>
          <a:off x="5076056" y="4318992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7" r:id="rId12" imgW="1193800" imgH="419100" progId="Equation.DSMT4">
                  <p:embed/>
                </p:oleObj>
              </mc:Choice>
              <mc:Fallback>
                <p:oleObj r:id="rId12" imgW="11938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318992"/>
                        <a:ext cx="238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23962"/>
              </p:ext>
            </p:extLst>
          </p:nvPr>
        </p:nvGraphicFramePr>
        <p:xfrm>
          <a:off x="2987824" y="5479902"/>
          <a:ext cx="218345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r:id="rId14" imgW="1091726" imgH="393529" progId="Equation.DSMT4">
                  <p:embed/>
                </p:oleObj>
              </mc:Choice>
              <mc:Fallback>
                <p:oleObj r:id="rId14" imgW="109172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479902"/>
                        <a:ext cx="2183452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877172"/>
              </p:ext>
            </p:extLst>
          </p:nvPr>
        </p:nvGraphicFramePr>
        <p:xfrm>
          <a:off x="5569615" y="5479902"/>
          <a:ext cx="233578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r:id="rId16" imgW="1167893" imgH="393529" progId="Equation.DSMT4">
                  <p:embed/>
                </p:oleObj>
              </mc:Choice>
              <mc:Fallback>
                <p:oleObj r:id="rId16" imgW="1167893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615" y="5479902"/>
                        <a:ext cx="2335786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(3/9)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Μία έγκυρη δεύτερη λύση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η ακόλουθη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01522"/>
              </p:ext>
            </p:extLst>
          </p:nvPr>
        </p:nvGraphicFramePr>
        <p:xfrm>
          <a:off x="3225800" y="2060849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r:id="rId6" imgW="1346200" imgH="241300" progId="Equation.DSMT4">
                  <p:embed/>
                </p:oleObj>
              </mc:Choice>
              <mc:Fallback>
                <p:oleObj r:id="rId6" imgW="13462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060849"/>
                        <a:ext cx="2692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>
              <a:xfrm>
                <a:off x="470506" y="2546642"/>
                <a:ext cx="8349966" cy="3906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εφόσον η αντίστοιχη λύση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αντικατασταθεί με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Οι λύσεις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έγκυρες εκτός από την περίπτωση για την οποία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τότε η εξίσωση που δίνει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αόριστη και λέμε ότι το ρομπότ βρίσκεται σε </a:t>
                </a:r>
                <a:r>
                  <a:rPr lang="el-GR" sz="2400" b="1" dirty="0" smtClean="0"/>
                  <a:t>ιδιάζουσα</a:t>
                </a:r>
                <a:r>
                  <a:rPr lang="el-GR" sz="2400" dirty="0" smtClean="0"/>
                  <a:t> </a:t>
                </a:r>
                <a:r>
                  <a:rPr lang="el-GR" sz="2400" b="1" dirty="0" smtClean="0"/>
                  <a:t>(</a:t>
                </a:r>
                <a:r>
                  <a:rPr lang="en-US" sz="2400" b="1" dirty="0" smtClean="0"/>
                  <a:t>singular</a:t>
                </a:r>
                <a:r>
                  <a:rPr lang="el-GR" sz="2400" b="1" dirty="0" smtClean="0"/>
                  <a:t>)</a:t>
                </a:r>
                <a:r>
                  <a:rPr lang="en-US" sz="2400" b="1" dirty="0" smtClean="0"/>
                  <a:t> </a:t>
                </a:r>
                <a:r>
                  <a:rPr lang="el-GR" sz="2400" dirty="0" smtClean="0"/>
                  <a:t>κατάσταση</a:t>
                </a:r>
              </a:p>
              <a:p>
                <a:r>
                  <a:rPr lang="el-GR" sz="2400" dirty="0" smtClean="0"/>
                  <a:t>Μία ιδιάζουσα κατάσταση του ρομπότ φαίνεται στο επόμενο σχήμα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546642"/>
                <a:ext cx="8349966" cy="3906694"/>
              </a:xfrm>
              <a:prstGeom prst="rect">
                <a:avLst/>
              </a:prstGeom>
              <a:blipFill rotWithShape="0">
                <a:blip r:embed="rId8"/>
                <a:stretch>
                  <a:fillRect l="-949" t="-1248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(4/9)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04" y="1600200"/>
            <a:ext cx="1929191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Ιδιάζουσα</a:t>
                </a:r>
                <a:r>
                  <a:rPr lang="el-GR" sz="2400" dirty="0" smtClean="0"/>
                  <a:t> διάταξη ρομποτικού βραχίονα</a:t>
                </a:r>
              </a:p>
              <a:p>
                <a:r>
                  <a:rPr lang="el-GR" sz="2400" dirty="0" smtClean="0"/>
                  <a:t>Το κέντρο του καρπού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τέμνει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Κάθε τιμή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αφήνει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l-GR" sz="2400" dirty="0" smtClean="0"/>
                  <a:t> σταθερό</a:t>
                </a:r>
              </a:p>
              <a:p>
                <a:r>
                  <a:rPr lang="el-GR" sz="2400" dirty="0" smtClean="0"/>
                  <a:t>Συνεπώς, υπάρχουν </a:t>
                </a:r>
                <a:r>
                  <a:rPr lang="el-GR" sz="2400" b="1" dirty="0" smtClean="0"/>
                  <a:t>άπειρες</a:t>
                </a:r>
                <a:r>
                  <a:rPr lang="el-GR" sz="2400" dirty="0" smtClean="0"/>
                  <a:t> λύσεις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115" t="-1078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41095" y="5403773"/>
            <a:ext cx="361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Εικόνα 3: Ιδιάζουσα </a:t>
            </a:r>
            <a:r>
              <a:rPr lang="el-GR" sz="2000" dirty="0"/>
              <a:t>διάταξη ρομποτικού βραχίονα</a:t>
            </a:r>
          </a:p>
        </p:txBody>
      </p:sp>
    </p:spTree>
    <p:extLst>
      <p:ext uri="{BB962C8B-B14F-4D97-AF65-F5344CB8AC3E}">
        <p14:creationId xmlns:p14="http://schemas.microsoft.com/office/powerpoint/2010/main" val="33503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(5/9)</a:t>
            </a:r>
            <a:endParaRPr lang="el-GR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03" y="1600200"/>
            <a:ext cx="2157394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ότι υπάρχει μετατόπιση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όπως φαίνεται στο σχήμα</a:t>
                </a:r>
              </a:p>
              <a:p>
                <a:r>
                  <a:rPr lang="el-GR" sz="2400" dirty="0" smtClean="0"/>
                  <a:t>Σε αυτή την περίπτωση το κέντρο του καρπού δεν μορεί να τμήσει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Συνεπώς, θα υπάρχουν δύο λύσεις για τη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115" t="-1078" r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41095" y="5403773"/>
                <a:ext cx="3610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 smtClean="0"/>
                  <a:t>Εικόνα 4: Διπλή λύση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95" y="5403773"/>
                <a:ext cx="361087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3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(6/9)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661"/>
            <a:ext cx="4038600" cy="30210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Λύση 1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:</a:t>
            </a:r>
            <a:r>
              <a:rPr lang="el-GR" sz="2400" dirty="0" smtClean="0"/>
              <a:t> Διάταξη αριστερού χεριού</a:t>
            </a:r>
          </a:p>
          <a:p>
            <a:r>
              <a:rPr lang="el-GR" sz="2400" dirty="0" smtClean="0"/>
              <a:t>Από το σχήμα παρατηρούμε ότι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81067"/>
              </p:ext>
            </p:extLst>
          </p:nvPr>
        </p:nvGraphicFramePr>
        <p:xfrm>
          <a:off x="5036179" y="3318231"/>
          <a:ext cx="1268898" cy="4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5" r:id="rId6" imgW="634449" imgH="215713" progId="Equation.DSMT4">
                  <p:embed/>
                </p:oleObj>
              </mc:Choice>
              <mc:Fallback>
                <p:oleObj r:id="rId6" imgW="634449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179" y="3318231"/>
                        <a:ext cx="1268898" cy="431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03758"/>
              </p:ext>
            </p:extLst>
          </p:nvPr>
        </p:nvGraphicFramePr>
        <p:xfrm>
          <a:off x="5036179" y="3835530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r:id="rId8" imgW="1066800" imgH="241300" progId="Equation.DSMT4">
                  <p:embed/>
                </p:oleObj>
              </mc:Choice>
              <mc:Fallback>
                <p:oleObj r:id="rId8" imgW="1066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179" y="3835530"/>
                        <a:ext cx="2133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96163"/>
              </p:ext>
            </p:extLst>
          </p:nvPr>
        </p:nvGraphicFramePr>
        <p:xfrm>
          <a:off x="5002251" y="4404003"/>
          <a:ext cx="3276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r:id="rId10" imgW="1638300" imgH="609600" progId="Equation.DSMT4">
                  <p:embed/>
                </p:oleObj>
              </mc:Choice>
              <mc:Fallback>
                <p:oleObj r:id="rId10" imgW="16383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51" y="4404003"/>
                        <a:ext cx="3276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70928" y="5611581"/>
            <a:ext cx="4016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Εικόνα 5: Διάταξη αριστερού χεριού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824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Μελέτη ανάστροφης κινηματικής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(7/9)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7" y="2352661"/>
            <a:ext cx="3295265" cy="30210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Λύση 2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:</a:t>
            </a:r>
            <a:r>
              <a:rPr lang="el-GR" sz="2400" dirty="0" smtClean="0"/>
              <a:t> Διάταξη δεξιού χεριού</a:t>
            </a:r>
          </a:p>
          <a:p>
            <a:r>
              <a:rPr lang="el-GR" sz="2400" dirty="0" smtClean="0"/>
              <a:t>Από το σχήμα παρατηρούμε ότι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70928" y="5611581"/>
            <a:ext cx="4016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Εικόνα 6: Διάταξη δεξιού χεριού</a:t>
            </a:r>
            <a:endParaRPr lang="el-GR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10957"/>
              </p:ext>
            </p:extLst>
          </p:nvPr>
        </p:nvGraphicFramePr>
        <p:xfrm>
          <a:off x="3419872" y="3411720"/>
          <a:ext cx="543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r:id="rId6" imgW="2717800" imgH="304800" progId="Equation.DSMT4">
                  <p:embed/>
                </p:oleObj>
              </mc:Choice>
              <mc:Fallback>
                <p:oleObj r:id="rId6" imgW="2717800" imgH="30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411720"/>
                        <a:ext cx="543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(8/9)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7" y="2554443"/>
            <a:ext cx="3295265" cy="26174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dirty="0" smtClean="0"/>
                  <a:t>Για την εύρεση των γωνιών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 δεδομένου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θεωρούμε το επίπεδο που σχηματίζεται από τον δεύτερο και τρίτο βραχίονα όπως φαίνεται στο σχήμα</a:t>
                </a:r>
              </a:p>
              <a:p>
                <a:r>
                  <a:rPr lang="el-GR" sz="2400" dirty="0" smtClean="0"/>
                  <a:t>Εφόσον η κίνηση των βραχιόνων 2 και 3 είναι επίπεδη, η λύση είναι ανάλογη με αυτή του ρομπότ 2 βαθμών ελευθερίας στο ίδιο επίπεδο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5"/>
                <a:stretch>
                  <a:fillRect l="-2115" t="-1887" r="-1813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0928" y="5611581"/>
                <a:ext cx="4016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 smtClean="0"/>
                  <a:t>Εικόνα 7: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0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8" y="5611581"/>
                <a:ext cx="4016888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Articulated configuration</a:t>
            </a:r>
            <a:r>
              <a:rPr lang="el-GR" dirty="0" smtClean="0"/>
              <a:t> (9/9)</a:t>
            </a:r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Έτσι έχουμε τις ακόλουθες σχέσεις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0" y="2099861"/>
            <a:ext cx="39338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9" y="3768142"/>
            <a:ext cx="2600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8224"/>
              </p:ext>
            </p:extLst>
          </p:nvPr>
        </p:nvGraphicFramePr>
        <p:xfrm>
          <a:off x="804844" y="4396236"/>
          <a:ext cx="5245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r:id="rId7" imgW="2997200" imgH="533400" progId="Equation.DSMT4">
                  <p:embed/>
                </p:oleObj>
              </mc:Choice>
              <mc:Fallback>
                <p:oleObj r:id="rId7" imgW="29972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44" y="4396236"/>
                        <a:ext cx="52451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0"/>
              <p:cNvSpPr txBox="1">
                <a:spLocks/>
              </p:cNvSpPr>
              <p:nvPr/>
            </p:nvSpPr>
            <p:spPr>
              <a:xfrm>
                <a:off x="457200" y="5465454"/>
                <a:ext cx="8229600" cy="987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Οι δύο λύσεις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 αντιστοιχούν στις θέσεις «αγκώνας πάνω» και «αγκώνας κάτω» αντίστοιχα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65454"/>
                <a:ext cx="8229600" cy="987881"/>
              </a:xfrm>
              <a:prstGeom prst="rect">
                <a:avLst/>
              </a:prstGeom>
              <a:blipFill rotWithShape="0">
                <a:blip r:embed="rId9"/>
                <a:stretch>
                  <a:fillRect l="-963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Σφαιρική διάταξη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8" y="2101098"/>
            <a:ext cx="7090263" cy="3438442"/>
          </a:xfrm>
        </p:spPr>
      </p:pic>
      <p:sp>
        <p:nvSpPr>
          <p:cNvPr id="14" name="Rectangle 13"/>
          <p:cNvSpPr/>
          <p:nvPr/>
        </p:nvSpPr>
        <p:spPr>
          <a:xfrm>
            <a:off x="1732312" y="5796383"/>
            <a:ext cx="567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/>
              <a:t>Εικόνα 8: Ρομποτικός βραχίονας σφαιρικής διάταξης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3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Σφαιρική διάταξη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λύση για την πρώτη μεταβλητή δίνεται ως</a:t>
            </a:r>
            <a:endParaRPr lang="en-US" sz="24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98" y="2078806"/>
            <a:ext cx="2209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2546523"/>
                <a:ext cx="8229600" cy="114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εφόσον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δεν είναι ταυτόχρονα μηδέν</a:t>
                </a:r>
              </a:p>
              <a:p>
                <a:r>
                  <a:rPr lang="el-GR" sz="2400" dirty="0" smtClean="0"/>
                  <a:t>  Από το σχήμα έχουμε ότι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46523"/>
                <a:ext cx="8229600" cy="1147941"/>
              </a:xfrm>
              <a:prstGeom prst="rect">
                <a:avLst/>
              </a:prstGeom>
              <a:blipFill rotWithShape="0">
                <a:blip r:embed="rId6"/>
                <a:stretch>
                  <a:fillRect l="-963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23416"/>
              </p:ext>
            </p:extLst>
          </p:nvPr>
        </p:nvGraphicFramePr>
        <p:xfrm>
          <a:off x="1678265" y="3573452"/>
          <a:ext cx="1878784" cy="43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6" r:id="rId7" imgW="939392" imgH="215806" progId="Equation.DSMT4">
                  <p:embed/>
                </p:oleObj>
              </mc:Choice>
              <mc:Fallback>
                <p:oleObj r:id="rId7" imgW="939392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265" y="3573452"/>
                        <a:ext cx="1878784" cy="43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80130"/>
              </p:ext>
            </p:extLst>
          </p:nvPr>
        </p:nvGraphicFramePr>
        <p:xfrm>
          <a:off x="4029082" y="3527121"/>
          <a:ext cx="157411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7" r:id="rId9" imgW="787058" imgH="253890" progId="Equation.DSMT4">
                  <p:embed/>
                </p:oleObj>
              </mc:Choice>
              <mc:Fallback>
                <p:oleObj r:id="rId9" imgW="787058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82" y="3527121"/>
                        <a:ext cx="1574116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51663"/>
              </p:ext>
            </p:extLst>
          </p:nvPr>
        </p:nvGraphicFramePr>
        <p:xfrm>
          <a:off x="6075231" y="3510052"/>
          <a:ext cx="1345616" cy="43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8" r:id="rId11" imgW="672808" imgH="215806" progId="Equation.DSMT4">
                  <p:embed/>
                </p:oleObj>
              </mc:Choice>
              <mc:Fallback>
                <p:oleObj r:id="rId11" imgW="672808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231" y="3510052"/>
                        <a:ext cx="1345616" cy="43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03379"/>
              </p:ext>
            </p:extLst>
          </p:nvPr>
        </p:nvGraphicFramePr>
        <p:xfrm>
          <a:off x="3152098" y="4530824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9" r:id="rId13" imgW="1346200" imgH="457200" progId="Equation.DSMT4">
                  <p:embed/>
                </p:oleObj>
              </mc:Choice>
              <mc:Fallback>
                <p:oleObj r:id="rId13" imgW="13462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098" y="4530824"/>
                        <a:ext cx="2692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64156" y="4034901"/>
                <a:ext cx="8229600" cy="496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Μία δεύτερη λύση για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4034901"/>
                <a:ext cx="8229600" cy="496058"/>
              </a:xfrm>
              <a:prstGeom prst="rect">
                <a:avLst/>
              </a:prstGeom>
              <a:blipFill rotWithShape="0">
                <a:blip r:embed="rId15"/>
                <a:stretch>
                  <a:fillRect l="-963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0442" y="5445089"/>
                <a:ext cx="8229600" cy="496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γραμμική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προσδιορίζεται από την έκφραση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2" y="5445089"/>
                <a:ext cx="8229600" cy="496058"/>
              </a:xfrm>
              <a:prstGeom prst="rect">
                <a:avLst/>
              </a:prstGeom>
              <a:blipFill rotWithShape="0">
                <a:blip r:embed="rId16"/>
                <a:stretch>
                  <a:fillRect l="-1037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8" y="5955941"/>
            <a:ext cx="2336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Αντίστροφη διάταξη </a:t>
            </a:r>
            <a:r>
              <a:rPr lang="en-US" sz="3600" dirty="0" smtClean="0"/>
              <a:t>-</a:t>
            </a:r>
            <a:r>
              <a:rPr lang="el-GR" sz="3600" dirty="0" smtClean="0"/>
              <a:t> Γωνίες </a:t>
            </a:r>
            <a:r>
              <a:rPr lang="en-US" sz="3600" dirty="0" smtClean="0"/>
              <a:t>Euler (1/4)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16556" y="5013176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 δεν είναι ταυτόχρονα μηδέν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556" y="5013176"/>
                <a:ext cx="8229600" cy="864096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6" y="3496148"/>
            <a:ext cx="716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616556" y="1709193"/>
                <a:ext cx="8229600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Έστω ότι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ο πίνακας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𝑆𝑂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l-GR" sz="2400" dirty="0" smtClean="0"/>
                  <a:t> δίνεται και ότι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ο μετασχηματισμός </a:t>
                </a:r>
                <a:r>
                  <a:rPr lang="en-US" sz="2400" dirty="0" smtClean="0"/>
                  <a:t>Euler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Το ζητούμενο είναι να βρεθούν οι γωνίες </a:t>
                </a:r>
                <a:r>
                  <a:rPr lang="en-US" sz="2400" dirty="0" smtClean="0"/>
                  <a:t>Euler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l-GR" sz="2400" dirty="0" smtClean="0"/>
                  <a:t> οι οποίες ικανοποιούν την ακόλουθη εξίσωση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6" y="1709193"/>
                <a:ext cx="8229600" cy="1800200"/>
              </a:xfrm>
              <a:prstGeom prst="rect">
                <a:avLst/>
              </a:prstGeom>
              <a:blipFill rotWithShape="0">
                <a:blip r:embed="rId7"/>
                <a:stretch>
                  <a:fillRect l="-963" t="-2365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22566"/>
              </p:ext>
            </p:extLst>
          </p:nvPr>
        </p:nvGraphicFramePr>
        <p:xfrm>
          <a:off x="3101298" y="5869136"/>
          <a:ext cx="279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r:id="rId8" imgW="1397000" imgH="292100" progId="Equation.DSMT4">
                  <p:embed/>
                </p:oleObj>
              </mc:Choice>
              <mc:Fallback>
                <p:oleObj r:id="rId8" imgW="13970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298" y="5869136"/>
                        <a:ext cx="2794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Αντίστροφη διάταξη </a:t>
            </a:r>
            <a:r>
              <a:rPr lang="en-US" sz="3600" dirty="0" smtClean="0"/>
              <a:t>-</a:t>
            </a:r>
            <a:r>
              <a:rPr lang="el-GR" sz="3600" dirty="0" smtClean="0"/>
              <a:t> Γωνίες </a:t>
            </a:r>
            <a:r>
              <a:rPr lang="en-US" sz="3600" dirty="0" smtClean="0"/>
              <a:t>Euler (</a:t>
            </a:r>
            <a:r>
              <a:rPr lang="el-GR" sz="3600" dirty="0" smtClean="0"/>
              <a:t>2</a:t>
            </a:r>
            <a:r>
              <a:rPr lang="en-US" sz="3600" dirty="0" smtClean="0"/>
              <a:t>/4)</a:t>
            </a:r>
            <a:endParaRPr lang="el-GR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Συνεπώς, ισχύουν οι ακόλουθες σχέσεις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07494"/>
              </p:ext>
            </p:extLst>
          </p:nvPr>
        </p:nvGraphicFramePr>
        <p:xfrm>
          <a:off x="867829" y="2031080"/>
          <a:ext cx="2970510" cy="11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r:id="rId5" imgW="1485255" imgH="583947" progId="Equation.DSMT4">
                  <p:embed/>
                </p:oleObj>
              </mc:Choice>
              <mc:Fallback>
                <p:oleObj r:id="rId5" imgW="1485255" imgH="58394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29" y="2031080"/>
                        <a:ext cx="2970510" cy="1167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/>
              <p:cNvSpPr txBox="1">
                <a:spLocks/>
              </p:cNvSpPr>
              <p:nvPr/>
            </p:nvSpPr>
            <p:spPr>
              <a:xfrm>
                <a:off x="457200" y="3198974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επιλέξουμε την πρώτη τιμή για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400" dirty="0" smtClean="0"/>
                  <a:t> και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98974"/>
                <a:ext cx="8229600" cy="504056"/>
              </a:xfrm>
              <a:prstGeom prst="rect">
                <a:avLst/>
              </a:prstGeom>
              <a:blipFill rotWithShape="0">
                <a:blip r:embed="rId7"/>
                <a:stretch>
                  <a:fillRect l="-963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63889"/>
              </p:ext>
            </p:extLst>
          </p:nvPr>
        </p:nvGraphicFramePr>
        <p:xfrm>
          <a:off x="833509" y="3730010"/>
          <a:ext cx="2183452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r:id="rId8" imgW="1091726" imgH="228501" progId="Equation.DSMT4">
                  <p:embed/>
                </p:oleObj>
              </mc:Choice>
              <mc:Fallback>
                <p:oleObj r:id="rId8" imgW="1091726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730010"/>
                        <a:ext cx="2183452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67810"/>
              </p:ext>
            </p:extLst>
          </p:nvPr>
        </p:nvGraphicFramePr>
        <p:xfrm>
          <a:off x="833509" y="4220832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r:id="rId10" imgW="1219200" imgH="228600" progId="Equation.DSMT4">
                  <p:embed/>
                </p:oleObj>
              </mc:Choice>
              <mc:Fallback>
                <p:oleObj r:id="rId10" imgW="1219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4220832"/>
                        <a:ext cx="243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9"/>
              <p:cNvSpPr txBox="1">
                <a:spLocks/>
              </p:cNvSpPr>
              <p:nvPr/>
            </p:nvSpPr>
            <p:spPr>
              <a:xfrm>
                <a:off x="457200" y="4704814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επιλέξουμε την δεύτερη τιμή για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l-GR" sz="2400" dirty="0" smtClean="0"/>
                  <a:t> και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04814"/>
                <a:ext cx="8229600" cy="504056"/>
              </a:xfrm>
              <a:prstGeom prst="rect">
                <a:avLst/>
              </a:prstGeom>
              <a:blipFill rotWithShape="0">
                <a:blip r:embed="rId12"/>
                <a:stretch>
                  <a:fillRect l="-963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72458"/>
              </p:ext>
            </p:extLst>
          </p:nvPr>
        </p:nvGraphicFramePr>
        <p:xfrm>
          <a:off x="833509" y="5222616"/>
          <a:ext cx="254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r:id="rId13" imgW="1270000" imgH="457200" progId="Equation.DSMT4">
                  <p:embed/>
                </p:oleObj>
              </mc:Choice>
              <mc:Fallback>
                <p:oleObj r:id="rId13" imgW="1270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5222616"/>
                        <a:ext cx="2540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5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Αντίστροφη διάταξη </a:t>
            </a:r>
            <a:r>
              <a:rPr lang="en-US" sz="3600" dirty="0" smtClean="0"/>
              <a:t>-</a:t>
            </a:r>
            <a:r>
              <a:rPr lang="el-GR" sz="3600" dirty="0" smtClean="0"/>
              <a:t> Γωνίες </a:t>
            </a:r>
            <a:r>
              <a:rPr lang="en-US" sz="3600" dirty="0" smtClean="0"/>
              <a:t>Euler (</a:t>
            </a:r>
            <a:r>
              <a:rPr lang="el-GR" sz="3600" dirty="0"/>
              <a:t>3</a:t>
            </a:r>
            <a:r>
              <a:rPr lang="en-US" sz="3600" dirty="0" smtClean="0"/>
              <a:t>/4)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το γεγονός ότι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ορθογώνιος συνεπάγεται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Συνεπώς,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έχει τη μορφή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  <a:blipFill rotWithShape="0">
                <a:blip r:embed="rId5"/>
                <a:stretch>
                  <a:fillRect l="-963" t="-35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43904"/>
              </p:ext>
            </p:extLst>
          </p:nvPr>
        </p:nvGraphicFramePr>
        <p:xfrm>
          <a:off x="3327400" y="2894457"/>
          <a:ext cx="2489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r:id="rId6" imgW="1244600" imgH="711200" progId="Equation.DSMT4">
                  <p:embed/>
                </p:oleObj>
              </mc:Choice>
              <mc:Fallback>
                <p:oleObj r:id="rId6" imgW="1244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894457"/>
                        <a:ext cx="2489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57200" y="4316857"/>
                <a:ext cx="8229600" cy="912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έτσι ώστε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οπότε σε αυτή την περίπτωση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16857"/>
                <a:ext cx="8229600" cy="912343"/>
              </a:xfrm>
              <a:prstGeom prst="rect">
                <a:avLst/>
              </a:prstGeom>
              <a:blipFill rotWithShape="0">
                <a:blip r:embed="rId8"/>
                <a:stretch>
                  <a:fillRect l="-963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" y="5203403"/>
            <a:ext cx="7356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Αντίστροφη διάταξη </a:t>
            </a:r>
            <a:r>
              <a:rPr lang="en-US" sz="3600" dirty="0" smtClean="0"/>
              <a:t>-</a:t>
            </a:r>
            <a:r>
              <a:rPr lang="el-GR" sz="3600" dirty="0" smtClean="0"/>
              <a:t> Γωνίες </a:t>
            </a:r>
            <a:r>
              <a:rPr lang="en-US" sz="3600" dirty="0" smtClean="0"/>
              <a:t>Euler (</a:t>
            </a:r>
            <a:r>
              <a:rPr lang="el-GR" sz="3600" dirty="0" smtClean="0"/>
              <a:t>4</a:t>
            </a:r>
            <a:r>
              <a:rPr lang="en-US" sz="3600" dirty="0" smtClean="0"/>
              <a:t>/4)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Υπολογίζουμε το άθροισμα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18277"/>
              </p:ext>
            </p:extLst>
          </p:nvPr>
        </p:nvGraphicFramePr>
        <p:xfrm>
          <a:off x="852597" y="2023314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r:id="rId5" imgW="1333500" imgH="457200" progId="Equation.DSMT4">
                  <p:embed/>
                </p:oleObj>
              </mc:Choice>
              <mc:Fallback>
                <p:oleObj r:id="rId5" imgW="13335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97" y="2023314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/>
              <p:cNvSpPr txBox="1">
                <a:spLocks/>
              </p:cNvSpPr>
              <p:nvPr/>
            </p:nvSpPr>
            <p:spPr>
              <a:xfrm>
                <a:off x="383498" y="2960436"/>
                <a:ext cx="8580990" cy="1404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θέσουμε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μπορούμε να υπολογίσουμε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έτσι ώστε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2400" dirty="0" smtClean="0"/>
                  <a:t> άρα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8" y="2960436"/>
                <a:ext cx="8580990" cy="1404668"/>
              </a:xfrm>
              <a:prstGeom prst="rect">
                <a:avLst/>
              </a:prstGeom>
              <a:blipFill rotWithShape="0">
                <a:blip r:embed="rId7"/>
                <a:stretch>
                  <a:fillRect l="-994" t="-3478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59751"/>
              </p:ext>
            </p:extLst>
          </p:nvPr>
        </p:nvGraphicFramePr>
        <p:xfrm>
          <a:off x="2288498" y="4005064"/>
          <a:ext cx="4419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r:id="rId8" imgW="2209800" imgH="673100" progId="Equation.DSMT4">
                  <p:embed/>
                </p:oleObj>
              </mc:Choice>
              <mc:Fallback>
                <p:oleObj r:id="rId8" imgW="2209800" imgH="67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498" y="4005064"/>
                        <a:ext cx="44196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4"/>
          <p:cNvSpPr txBox="1">
            <a:spLocks/>
          </p:cNvSpPr>
          <p:nvPr/>
        </p:nvSpPr>
        <p:spPr>
          <a:xfrm>
            <a:off x="383498" y="5427127"/>
            <a:ext cx="8229600" cy="88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Τελικά                                                                                οπότε και έχουμε άπειρες λύσεις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44274"/>
              </p:ext>
            </p:extLst>
          </p:nvPr>
        </p:nvGraphicFramePr>
        <p:xfrm>
          <a:off x="1691680" y="5429406"/>
          <a:ext cx="530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7" r:id="rId10" imgW="2654300" imgH="215900" progId="Equation.DSMT4">
                  <p:embed/>
                </p:oleObj>
              </mc:Choice>
              <mc:Fallback>
                <p:oleObj r:id="rId10" imgW="26543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429406"/>
                        <a:ext cx="5308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9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Παράδειγμα 4.1 (1/4)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7606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Για το ρομπότ που εξετάζουμε ο πίνακας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l-GR" sz="2400" dirty="0" smtClean="0"/>
                  <a:t> υπολογίζεται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76064"/>
              </a:xfrm>
              <a:blipFill rotWithShape="0">
                <a:blip r:embed="rId5"/>
                <a:stretch>
                  <a:fillRect l="-963" t="-63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77790"/>
              </p:ext>
            </p:extLst>
          </p:nvPr>
        </p:nvGraphicFramePr>
        <p:xfrm>
          <a:off x="2898098" y="1987310"/>
          <a:ext cx="320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r:id="rId6" imgW="1600200" imgH="685800" progId="Equation.DSMT4">
                  <p:embed/>
                </p:oleObj>
              </mc:Choice>
              <mc:Fallback>
                <p:oleObj r:id="rId6" imgW="16002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098" y="1987310"/>
                        <a:ext cx="32004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57200" y="3322268"/>
                <a:ext cx="82296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πίνακας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τη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22268"/>
                <a:ext cx="8229600" cy="576064"/>
              </a:xfrm>
              <a:prstGeom prst="rect">
                <a:avLst/>
              </a:prstGeom>
              <a:blipFill rotWithShape="0">
                <a:blip r:embed="rId8"/>
                <a:stretch>
                  <a:fillRect l="-963" t="-638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98" y="3808218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24051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εξίσωση που πρέπει να λυθεί είναι η ακόλουθη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53161"/>
              </p:ext>
            </p:extLst>
          </p:nvPr>
        </p:nvGraphicFramePr>
        <p:xfrm>
          <a:off x="3474056" y="5791301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r:id="rId10" imgW="1104900" imgH="241300" progId="Equation.DSMT4">
                  <p:embed/>
                </p:oleObj>
              </mc:Choice>
              <mc:Fallback>
                <p:oleObj r:id="rId10" imgW="1104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056" y="5791301"/>
                        <a:ext cx="2209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Ανάστροφη κινηματική</a:t>
            </a:r>
            <a:endParaRPr lang="el-GR" altLang="en-US" dirty="0"/>
          </a:p>
          <a:p>
            <a:r>
              <a:rPr lang="el-GR" altLang="en-US" dirty="0" smtClean="0"/>
              <a:t>Απόζευξη κινηματικών εξισώσεων</a:t>
            </a:r>
            <a:endParaRPr lang="en-US" altLang="en-US" dirty="0"/>
          </a:p>
          <a:p>
            <a:r>
              <a:rPr lang="en-US" altLang="en-US" dirty="0" smtClean="0"/>
              <a:t>Articulated configuration</a:t>
            </a:r>
            <a:endParaRPr lang="el-GR" altLang="en-US" dirty="0"/>
          </a:p>
          <a:p>
            <a:r>
              <a:rPr lang="el-GR" altLang="en-US" dirty="0" smtClean="0"/>
              <a:t>Σφαιρική διάταξη</a:t>
            </a:r>
          </a:p>
          <a:p>
            <a:r>
              <a:rPr lang="el-GR" altLang="en-US" dirty="0" smtClean="0"/>
              <a:t>Αντίστροφη διάταξη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Παράδειγμα 4.1 (2/4)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Τα στοιχεία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l-GR" sz="2400" dirty="0" smtClean="0"/>
                  <a:t> δίνονται από τις σχέσεις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13484"/>
              </p:ext>
            </p:extLst>
          </p:nvPr>
        </p:nvGraphicFramePr>
        <p:xfrm>
          <a:off x="843445" y="2060849"/>
          <a:ext cx="444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r:id="rId6" imgW="2222500" imgH="457200" progId="Equation.DSMT4">
                  <p:embed/>
                </p:oleObj>
              </mc:Choice>
              <mc:Fallback>
                <p:oleObj r:id="rId6" imgW="22225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45" y="2060849"/>
                        <a:ext cx="4445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/>
              <p:cNvSpPr txBox="1">
                <a:spLocks/>
              </p:cNvSpPr>
              <p:nvPr/>
            </p:nvSpPr>
            <p:spPr>
              <a:xfrm>
                <a:off x="470506" y="2981369"/>
                <a:ext cx="8229600" cy="1365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Επίσης μπορούμε να γράψουμε</a:t>
                </a:r>
              </a:p>
              <a:p>
                <a:r>
                  <a:rPr lang="el-GR" sz="2400" dirty="0" smtClean="0"/>
                  <a:t>Αν οι δύο παραπάνω εξισώσεις δεν είναι ταυτόχρονα μηδέν 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400" dirty="0" smtClean="0"/>
                  <a:t> υπολογίζεται από τις σχέσεις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981369"/>
                <a:ext cx="8229600" cy="1365479"/>
              </a:xfrm>
              <a:prstGeom prst="rect">
                <a:avLst/>
              </a:prstGeom>
              <a:blipFill rotWithShape="0">
                <a:blip r:embed="rId8"/>
                <a:stretch>
                  <a:fillRect l="-963" t="-3571" r="-1852" b="-8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3853"/>
              </p:ext>
            </p:extLst>
          </p:nvPr>
        </p:nvGraphicFramePr>
        <p:xfrm>
          <a:off x="5035300" y="2975249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r:id="rId9" imgW="977900" imgH="228600" progId="Equation.DSMT4">
                  <p:embed/>
                </p:oleObj>
              </mc:Choice>
              <mc:Fallback>
                <p:oleObj r:id="rId9" imgW="977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300" y="2975249"/>
                        <a:ext cx="195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5748"/>
              </p:ext>
            </p:extLst>
          </p:nvPr>
        </p:nvGraphicFramePr>
        <p:xfrm>
          <a:off x="2771800" y="4346848"/>
          <a:ext cx="2970510" cy="11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7" r:id="rId11" imgW="1485255" imgH="583947" progId="Equation.DSMT4">
                  <p:embed/>
                </p:oleObj>
              </mc:Choice>
              <mc:Fallback>
                <p:oleObj r:id="rId11" imgW="1485255" imgH="58394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346848"/>
                        <a:ext cx="2970510" cy="1167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4"/>
          <p:cNvSpPr txBox="1">
            <a:spLocks/>
          </p:cNvSpPr>
          <p:nvPr/>
        </p:nvSpPr>
        <p:spPr>
          <a:xfrm>
            <a:off x="474330" y="5498156"/>
            <a:ext cx="8229600" cy="49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κ</a:t>
            </a:r>
            <a:r>
              <a:rPr lang="el-GR" sz="2400" dirty="0" smtClean="0"/>
              <a:t>αι είναι ίση με</a:t>
            </a:r>
            <a:endParaRPr lang="en-US" sz="2400" dirty="0"/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98" y="5926827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Παράδειγμα 4.1 (3/4)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στον υπολογισμό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400" dirty="0" smtClean="0"/>
                  <a:t> επιλέχθηκε η θετική ρίζα τότε 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l-GR" sz="2400" dirty="0" smtClean="0"/>
                  <a:t> δίνονται μέσα από τις εξισώσεις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1440"/>
              </p:ext>
            </p:extLst>
          </p:nvPr>
        </p:nvGraphicFramePr>
        <p:xfrm>
          <a:off x="878798" y="2449779"/>
          <a:ext cx="2183452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r:id="rId6" imgW="1091726" imgH="228501" progId="Equation.DSMT4">
                  <p:embed/>
                </p:oleObj>
              </mc:Choice>
              <mc:Fallback>
                <p:oleObj r:id="rId6" imgW="1091726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98" y="2449779"/>
                        <a:ext cx="2183452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190593"/>
              </p:ext>
            </p:extLst>
          </p:nvPr>
        </p:nvGraphicFramePr>
        <p:xfrm>
          <a:off x="878798" y="2957404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r:id="rId8" imgW="1219200" imgH="228600" progId="Equation.DSMT4">
                  <p:embed/>
                </p:oleObj>
              </mc:Choice>
              <mc:Fallback>
                <p:oleObj r:id="rId8" imgW="1219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98" y="2957404"/>
                        <a:ext cx="243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8" y="344349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82431"/>
              </p:ext>
            </p:extLst>
          </p:nvPr>
        </p:nvGraphicFramePr>
        <p:xfrm>
          <a:off x="878798" y="3966929"/>
          <a:ext cx="406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r:id="rId11" imgW="2032000" imgH="228600" progId="Equation.DSMT4">
                  <p:embed/>
                </p:oleObj>
              </mc:Choice>
              <mc:Fallback>
                <p:oleObj r:id="rId11" imgW="2032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98" y="3966929"/>
                        <a:ext cx="4064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>
              <a:xfrm>
                <a:off x="457200" y="4523686"/>
                <a:ext cx="8229600" cy="12815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τότε οι άξονες 3 και 5 είναι συγγραμικοί οπότε και το ρομπότ βρίσκεται σε ιδιάζουσα διάταξη και μόνο το άθροισμα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l-GR" sz="2400" dirty="0" smtClean="0"/>
                  <a:t> μπορεί να υπολογιστεί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23686"/>
                <a:ext cx="8229600" cy="1281578"/>
              </a:xfrm>
              <a:prstGeom prst="rect">
                <a:avLst/>
              </a:prstGeom>
              <a:blipFill rotWithShape="0">
                <a:blip r:embed="rId13"/>
                <a:stretch>
                  <a:fillRect l="-963" t="-3810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Παράδειγμα 4.1 (4/4)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Συνοψίζοντας έχουμε</a:t>
            </a:r>
            <a:endParaRPr lang="en-US" sz="2400" dirty="0"/>
          </a:p>
        </p:txBody>
      </p:sp>
      <p:graphicFrame>
        <p:nvGraphicFramePr>
          <p:cNvPr id="14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63705"/>
              </p:ext>
            </p:extLst>
          </p:nvPr>
        </p:nvGraphicFramePr>
        <p:xfrm>
          <a:off x="833509" y="2099646"/>
          <a:ext cx="6661148" cy="431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Document" r:id="rId6" imgW="3806370" imgH="2467707" progId="Word.Document.8">
                  <p:embed/>
                </p:oleObj>
              </mc:Choice>
              <mc:Fallback>
                <p:oleObj name="Document" r:id="rId6" imgW="3806370" imgH="24677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099646"/>
                        <a:ext cx="6661148" cy="431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</a:t>
            </a:r>
            <a:r>
              <a:rPr lang="el-GR" sz="2000" dirty="0"/>
              <a:t>Ανάστροφη </a:t>
            </a:r>
            <a:r>
              <a:rPr lang="el-GR" sz="2000" dirty="0" smtClean="0"/>
              <a:t>Κινηματική».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Ανάστροφη κινηματική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728192"/>
          </a:xfrm>
        </p:spPr>
        <p:txBody>
          <a:bodyPr>
            <a:normAutofit/>
          </a:bodyPr>
          <a:lstStyle/>
          <a:p>
            <a:r>
              <a:rPr lang="el-GR" sz="2400" b="1" dirty="0"/>
              <a:t>Α</a:t>
            </a:r>
            <a:r>
              <a:rPr lang="el-GR" sz="2400" b="1" dirty="0" smtClean="0"/>
              <a:t>νάστροφη κινηματική:</a:t>
            </a:r>
            <a:r>
              <a:rPr lang="el-GR" sz="2400" dirty="0" smtClean="0"/>
              <a:t> Εύρεση των παραμέτρων των συνδέσμων ενός ρομπότ (γωνίες και μετατοπίσεις) συναρτήσει της θέσης του άκρου του ρομπότ</a:t>
            </a:r>
          </a:p>
          <a:p>
            <a:r>
              <a:rPr lang="el-GR" sz="2400" dirty="0" smtClean="0"/>
              <a:t>Με δεδομένο τον πίνακα ομογενούς μετασχηματισμού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21638"/>
              </p:ext>
            </p:extLst>
          </p:nvPr>
        </p:nvGraphicFramePr>
        <p:xfrm>
          <a:off x="1812861" y="3280733"/>
          <a:ext cx="246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3" r:id="rId5" imgW="1231900" imgH="457200" progId="Equation.DSMT4">
                  <p:embed/>
                </p:oleObj>
              </mc:Choice>
              <mc:Fallback>
                <p:oleObj r:id="rId5" imgW="12319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861" y="3280733"/>
                        <a:ext cx="2463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23875"/>
              </p:ext>
            </p:extLst>
          </p:nvPr>
        </p:nvGraphicFramePr>
        <p:xfrm>
          <a:off x="4988148" y="3531936"/>
          <a:ext cx="132022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" r:id="rId7" imgW="660113" imgH="203112" progId="Equation.DSMT4">
                  <p:embed/>
                </p:oleObj>
              </mc:Choice>
              <mc:Fallback>
                <p:oleObj r:id="rId7" imgW="6601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148" y="3531936"/>
                        <a:ext cx="132022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470506" y="4196692"/>
            <a:ext cx="8229600" cy="52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ν</a:t>
            </a:r>
            <a:r>
              <a:rPr lang="el-GR" sz="2400" dirty="0" smtClean="0"/>
              <a:t>α προσδιοριστούν (μία ή όλες) οι λύσεις της εξίσωσης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70286"/>
              </p:ext>
            </p:extLst>
          </p:nvPr>
        </p:nvGraphicFramePr>
        <p:xfrm>
          <a:off x="1619672" y="4725984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5" r:id="rId9" imgW="1066800" imgH="241300" progId="Equation.DSMT4">
                  <p:embed/>
                </p:oleObj>
              </mc:Choice>
              <mc:Fallback>
                <p:oleObj r:id="rId9" imgW="1066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25984"/>
                        <a:ext cx="2133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96149"/>
              </p:ext>
            </p:extLst>
          </p:nvPr>
        </p:nvGraphicFramePr>
        <p:xfrm>
          <a:off x="4276661" y="4725984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6" r:id="rId11" imgW="1371600" imgH="241300" progId="Equation.DSMT4">
                  <p:embed/>
                </p:oleObj>
              </mc:Choice>
              <mc:Fallback>
                <p:oleObj r:id="rId11" imgW="13716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661" y="4725984"/>
                        <a:ext cx="2743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457200" y="5263373"/>
                <a:ext cx="8229600" cy="719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Καταλήγουμε σε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2400" dirty="0" smtClean="0"/>
                  <a:t> μη γραμμικές εξισώσεις 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2400" dirty="0" smtClean="0"/>
                  <a:t> αγνώστους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63373"/>
                <a:ext cx="8229600" cy="719299"/>
              </a:xfrm>
              <a:prstGeom prst="rect">
                <a:avLst/>
              </a:prstGeom>
              <a:blipFill rotWithShape="0">
                <a:blip r:embed="rId13"/>
                <a:stretch>
                  <a:fillRect l="-963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02816"/>
              </p:ext>
            </p:extLst>
          </p:nvPr>
        </p:nvGraphicFramePr>
        <p:xfrm>
          <a:off x="1613497" y="5805264"/>
          <a:ext cx="205650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7" r:id="rId14" imgW="1028254" imgH="241195" progId="Equation.DSMT4">
                  <p:embed/>
                </p:oleObj>
              </mc:Choice>
              <mc:Fallback>
                <p:oleObj r:id="rId14" imgW="1028254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497" y="5805264"/>
                        <a:ext cx="2056508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55256"/>
              </p:ext>
            </p:extLst>
          </p:nvPr>
        </p:nvGraphicFramePr>
        <p:xfrm>
          <a:off x="4127378" y="5878982"/>
          <a:ext cx="1091252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8" r:id="rId16" imgW="545626" imgH="203024" progId="Equation.DSMT4">
                  <p:embed/>
                </p:oleObj>
              </mc:Choice>
              <mc:Fallback>
                <p:oleObj r:id="rId16" imgW="545626" imgH="2030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378" y="5878982"/>
                        <a:ext cx="1091252" cy="406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51500"/>
              </p:ext>
            </p:extLst>
          </p:nvPr>
        </p:nvGraphicFramePr>
        <p:xfrm>
          <a:off x="5676003" y="5843347"/>
          <a:ext cx="132022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9" r:id="rId18" imgW="660113" imgH="203112" progId="Equation.DSMT4">
                  <p:embed/>
                </p:oleObj>
              </mc:Choice>
              <mc:Fallback>
                <p:oleObj r:id="rId18" imgW="660113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003" y="5843347"/>
                        <a:ext cx="132022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6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altLang="en-US" sz="1400" dirty="0"/>
              <a:t>Συστήματα συντεταγμένων που ικανοποιούν τις υποθέσεις </a:t>
            </a:r>
            <a:r>
              <a:rPr lang="en-US" altLang="en-US" sz="1400" dirty="0"/>
              <a:t>(DH1) </a:t>
            </a:r>
            <a:r>
              <a:rPr lang="el-GR" altLang="en-US" sz="1400" dirty="0"/>
              <a:t>και </a:t>
            </a:r>
            <a:r>
              <a:rPr lang="en-US" altLang="en-US" sz="1400" dirty="0"/>
              <a:t>(</a:t>
            </a:r>
            <a:r>
              <a:rPr lang="en-US" altLang="en-US" sz="1400" dirty="0" smtClean="0"/>
              <a:t>DH2)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l-GR" altLang="en-US" sz="1400" dirty="0"/>
              <a:t>Παράμετροι </a:t>
            </a:r>
            <a:r>
              <a:rPr lang="en-US" altLang="en-US" sz="1400" dirty="0"/>
              <a:t>D-H </a:t>
            </a:r>
            <a:r>
              <a:rPr lang="el-GR" altLang="en-US" sz="1400" dirty="0"/>
              <a:t>μεταξύ δύο συνδέσμων ενός ρομποτικού </a:t>
            </a:r>
            <a:r>
              <a:rPr lang="el-GR" altLang="en-US" sz="1400" dirty="0" smtClean="0"/>
              <a:t>βραχίονα, </a:t>
            </a:r>
            <a:r>
              <a:rPr lang="en-US" sz="1400" dirty="0"/>
              <a:t>Robot Modeling </a:t>
            </a:r>
            <a:r>
              <a:rPr lang="en-US" sz="1400" dirty="0" smtClean="0"/>
              <a:t>and</a:t>
            </a:r>
            <a:r>
              <a:rPr lang="el-GR" sz="1400" dirty="0" smtClean="0"/>
              <a:t> </a:t>
            </a:r>
            <a:r>
              <a:rPr lang="en-US" sz="1400" dirty="0" smtClean="0"/>
              <a:t>Control</a:t>
            </a:r>
            <a:r>
              <a:rPr lang="el-GR" sz="1400" dirty="0" smtClean="0"/>
              <a:t>, </a:t>
            </a:r>
            <a:r>
              <a:rPr lang="en-US" sz="1400" dirty="0"/>
              <a:t>Mark W. Spong, Seth Hutchinson, and M. </a:t>
            </a:r>
            <a:r>
              <a:rPr lang="en-US" sz="1400" dirty="0" smtClean="0"/>
              <a:t>Vidyasagar</a:t>
            </a:r>
            <a:r>
              <a:rPr lang="el-GR" sz="1400" dirty="0" smtClean="0"/>
              <a:t>, </a:t>
            </a:r>
            <a:r>
              <a:rPr lang="en-US" sz="1400" dirty="0" smtClean="0"/>
              <a:t>John Wiley </a:t>
            </a:r>
            <a:r>
              <a:rPr lang="en-US" sz="1400" dirty="0"/>
              <a:t>&amp; </a:t>
            </a:r>
            <a:r>
              <a:rPr lang="en-US" sz="1400" dirty="0" smtClean="0"/>
              <a:t>Sons, 2005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3: </a:t>
            </a:r>
            <a:r>
              <a:rPr lang="el-GR" sz="1400" dirty="0"/>
              <a:t>Ρομποτικός βραχίονας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PUMA </a:t>
            </a:r>
            <a:r>
              <a:rPr lang="en-US" sz="1400" dirty="0" smtClean="0"/>
              <a:t>260, </a:t>
            </a:r>
            <a:r>
              <a:rPr lang="en-US" sz="1400" dirty="0"/>
              <a:t>Redesigned Figure, Original is </a:t>
            </a:r>
            <a:r>
              <a:rPr lang="en-US" sz="1400" dirty="0" smtClean="0"/>
              <a:t>available </a:t>
            </a:r>
            <a:r>
              <a:rPr lang="en-US" sz="1400" dirty="0"/>
              <a:t>on the web at the Internet Archive, </a:t>
            </a:r>
            <a:r>
              <a:rPr lang="en-US" sz="1400" dirty="0">
                <a:hlinkClick r:id="rId3"/>
              </a:rPr>
              <a:t>http://www.nycresistor.com/2013/05/12/inverse-kinematics/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l-GR" sz="1400" dirty="0">
                <a:solidFill>
                  <a:srgbClr val="FF0000"/>
                </a:solidFill>
              </a:rPr>
              <a:t>4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Ρομποτικός βραχίονας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PUMA 260, Available </a:t>
            </a:r>
            <a:r>
              <a:rPr lang="en-US" sz="1400" dirty="0"/>
              <a:t>on the web at the Internet Archive,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www.geocities.ws/robo02ctig/rob3.html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5:</a:t>
            </a:r>
            <a:r>
              <a:rPr lang="el-GR" sz="1400" dirty="0" smtClean="0"/>
              <a:t> Ρομποτικός βραχίονας </a:t>
            </a:r>
            <a:r>
              <a:rPr lang="en-US" sz="1400" dirty="0"/>
              <a:t>Stanford, Redesigned Figure, Original is </a:t>
            </a:r>
            <a:r>
              <a:rPr lang="en-US" sz="1400" dirty="0" smtClean="0"/>
              <a:t>a available on the web at the Internet Archive,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://pwsz.home.pl/kuczewski/robotyka/wyklad6_rob.pdf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6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l-GR" sz="1400" dirty="0"/>
              <a:t>Ρομποτικός βραχίονας 2 βαθμών </a:t>
            </a:r>
            <a:r>
              <a:rPr lang="el-GR" sz="1400" dirty="0" smtClean="0"/>
              <a:t>ελευθερίας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n-US" sz="1400" dirty="0"/>
              <a:t>Robot Modeling and</a:t>
            </a:r>
            <a:r>
              <a:rPr lang="el-GR" sz="1400" dirty="0"/>
              <a:t> </a:t>
            </a:r>
            <a:r>
              <a:rPr lang="en-US" sz="1400" dirty="0"/>
              <a:t>Control</a:t>
            </a:r>
            <a:r>
              <a:rPr lang="el-GR" sz="1400" dirty="0"/>
              <a:t>, </a:t>
            </a:r>
            <a:r>
              <a:rPr lang="en-US" sz="1400" dirty="0"/>
              <a:t>Mark W. Spong, Seth Hutchinson, and M. Vidyasagar</a:t>
            </a:r>
            <a:r>
              <a:rPr lang="el-GR" sz="1400" dirty="0"/>
              <a:t>, </a:t>
            </a:r>
            <a:r>
              <a:rPr lang="en-US" sz="1400" dirty="0"/>
              <a:t>John Wiley &amp; Sons, </a:t>
            </a:r>
            <a:r>
              <a:rPr lang="en-US" sz="1400" dirty="0" smtClean="0"/>
              <a:t>2005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7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l-GR" sz="1400" dirty="0"/>
              <a:t>Κυλινδρικό ρομπότ</a:t>
            </a:r>
            <a:r>
              <a:rPr lang="en-US" sz="1400" dirty="0" smtClean="0"/>
              <a:t>,</a:t>
            </a:r>
            <a:r>
              <a:rPr lang="el-GR" sz="1400" dirty="0" smtClean="0"/>
              <a:t> Ίδιο έργο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8:</a:t>
            </a:r>
            <a:r>
              <a:rPr lang="el-GR" sz="1400" dirty="0" smtClean="0"/>
              <a:t> Σφαιρικός καρπός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</a:t>
            </a:r>
            <a:r>
              <a:rPr lang="el-GR" sz="1400" dirty="0" smtClean="0"/>
              <a:t>έργο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9:</a:t>
            </a:r>
            <a:r>
              <a:rPr lang="el-GR" sz="1400" dirty="0" smtClean="0"/>
              <a:t> </a:t>
            </a:r>
            <a:r>
              <a:rPr lang="el-GR" sz="1400" dirty="0"/>
              <a:t>Κυλινδρικό ρομπότ με σφαιρικό </a:t>
            </a:r>
            <a:r>
              <a:rPr lang="el-GR" sz="1400" dirty="0" smtClean="0"/>
              <a:t>καρπό, Ίδιο έργο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>
                <a:solidFill>
                  <a:srgbClr val="FF0000"/>
                </a:solidFill>
              </a:rPr>
              <a:t>10</a:t>
            </a:r>
            <a:r>
              <a:rPr lang="el-GR" sz="1400" dirty="0">
                <a:solidFill>
                  <a:srgbClr val="FF0000"/>
                </a:solidFill>
              </a:rPr>
              <a:t>:</a:t>
            </a:r>
            <a:r>
              <a:rPr lang="el-GR" sz="1400" dirty="0"/>
              <a:t> Ρομποτικός βραχίονας </a:t>
            </a:r>
            <a:r>
              <a:rPr lang="en-US" sz="1400" dirty="0"/>
              <a:t>Stanford, Redesigned Figure, Original is a available on the web at the Internet Archive,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pwsz.home.pl/kuczewski/robotyka/wyklad6_rob.pdf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4.1 (1/3)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140992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Εξετάζουμε τον ρομποτικό βραχίονα </a:t>
            </a:r>
            <a:r>
              <a:rPr lang="en-US" sz="2400" dirty="0" smtClean="0"/>
              <a:t>Stanford</a:t>
            </a:r>
          </a:p>
          <a:p>
            <a:r>
              <a:rPr lang="el-GR" sz="2400" dirty="0" smtClean="0"/>
              <a:t>Η θέση και η κατεύθυνση του άκρου του ρομπότ δίνεται από το μετασχηματισμό</a:t>
            </a:r>
            <a:endParaRPr lang="en-US" sz="24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06" y="3038723"/>
            <a:ext cx="364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51448" y="4672831"/>
                <a:ext cx="8229600" cy="14099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Για να προσδιορίσουμε τις αντίστοιχες παραμέτρους 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,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,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 smtClean="0"/>
                  <a:t>,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400" dirty="0" smtClean="0"/>
                  <a:t>,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l-GR" sz="2400" dirty="0" smtClean="0"/>
                  <a:t> πρέπει να λύσουμε το ακόλουθο σετ μη γραμμικών τριγωνομετρικών εξισώσεων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8" y="4672831"/>
                <a:ext cx="8229600" cy="1409923"/>
              </a:xfrm>
              <a:prstGeom prst="rect">
                <a:avLst/>
              </a:prstGeom>
              <a:blipFill rotWithShape="0">
                <a:blip r:embed="rId5"/>
                <a:stretch>
                  <a:fillRect l="-963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4.1 (2/3)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180240"/>
              </p:ext>
            </p:extLst>
          </p:nvPr>
        </p:nvGraphicFramePr>
        <p:xfrm>
          <a:off x="833509" y="1416110"/>
          <a:ext cx="540067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5" imgW="3238200" imgH="2793960" progId="Equation.DSMT4">
                  <p:embed/>
                </p:oleObj>
              </mc:Choice>
              <mc:Fallback>
                <p:oleObj name="Equation" r:id="rId5" imgW="3238200" imgH="2793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6110"/>
                        <a:ext cx="5400675" cy="465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4.1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προηγούμενες εξισώσεις είναι δύσκολο να λυθούν απευθείας σε κλειστή μορφή</a:t>
            </a:r>
          </a:p>
          <a:p>
            <a:r>
              <a:rPr lang="el-GR" sz="2400" dirty="0" smtClean="0"/>
              <a:t>Αναπτύσσουμε συστηματικές μεθόδους επίλυσης οι οποίες εκμεταλλεύονται την εκάστοτε κινηματική δομή του ρομπότ</a:t>
            </a:r>
          </a:p>
          <a:p>
            <a:r>
              <a:rPr lang="el-GR" sz="2400" dirty="0" smtClean="0"/>
              <a:t>Το πρόβλημα της ανάστροφης κινηματικής δεν έχει πάντοτε λύση (αντίθετα με το πρόβλημα της ορθής κινηματικής)</a:t>
            </a:r>
          </a:p>
          <a:p>
            <a:r>
              <a:rPr lang="el-GR" sz="2400" dirty="0" smtClean="0"/>
              <a:t>Αν υπάρχει λύση μπορεί να μην είναι η μοναδική</a:t>
            </a:r>
          </a:p>
          <a:p>
            <a:r>
              <a:rPr lang="el-GR" sz="2400" dirty="0" smtClean="0"/>
              <a:t>Το ζητούμενο είναι να βρεθεί μία λύση σε κλειστή μορφή ως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54954"/>
              </p:ext>
            </p:extLst>
          </p:nvPr>
        </p:nvGraphicFramePr>
        <p:xfrm>
          <a:off x="2235200" y="5474234"/>
          <a:ext cx="233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r:id="rId5" imgW="1168400" imgH="228600" progId="Equation.DSMT4">
                  <p:embed/>
                </p:oleObj>
              </mc:Choice>
              <mc:Fallback>
                <p:oleObj r:id="rId5" imgW="1168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474234"/>
                        <a:ext cx="233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96310"/>
              </p:ext>
            </p:extLst>
          </p:nvPr>
        </p:nvGraphicFramePr>
        <p:xfrm>
          <a:off x="5043513" y="5499722"/>
          <a:ext cx="132022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r:id="rId7" imgW="660113" imgH="203112" progId="Equation.DSMT4">
                  <p:embed/>
                </p:oleObj>
              </mc:Choice>
              <mc:Fallback>
                <p:oleObj r:id="rId7" imgW="6601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513" y="5499722"/>
                        <a:ext cx="132022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8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Απόζευξη κινηματικών εξισώσεων (1/5)</a:t>
            </a:r>
            <a:endParaRPr lang="el-GR" sz="3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Έστω βραχίονας 6 βαθμών ελευθερίας με σφαιρικό καρπό όπου οι τρεις τελευταίοι σύνδεσμοι τέμνονται σε ένα σημείο (π.χ. ρομποτικός βραχίονας </a:t>
            </a:r>
            <a:r>
              <a:rPr lang="en-US" sz="2400" dirty="0" smtClean="0"/>
              <a:t>Stanford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Το πρόβλημα της ανάστροφης κινηματικής μπορεί να αναλυθεί σε δύο απλούστερα προβλήματα</a:t>
            </a:r>
          </a:p>
          <a:p>
            <a:pPr lvl="1"/>
            <a:r>
              <a:rPr lang="el-GR" sz="2000" dirty="0" smtClean="0"/>
              <a:t>Εύρεση της θέσης της τομής των αξόνων του καρπού, η οποία θα αποκαλείται κέντρο του καρπού</a:t>
            </a:r>
          </a:p>
          <a:p>
            <a:pPr lvl="1"/>
            <a:r>
              <a:rPr lang="el-GR" sz="2000" dirty="0" smtClean="0"/>
              <a:t>Εύρεση του προσανατολισμού του καρπού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7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Απόζευξη κινηματικών εξισώσεων (2/5)</a:t>
            </a:r>
            <a:endParaRPr lang="el-GR" sz="3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572340" cy="180020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6 βαθμούς ελευθερίας με τους 3 τελευταίους να τέμνονται στο σημείο (οι </a:t>
                </a:r>
                <a:r>
                  <a:rPr lang="el-GR" sz="2400" dirty="0"/>
                  <a:t>άξονες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τέμνονται στο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l-GR" sz="2400" dirty="0" smtClean="0"/>
                  <a:t>)</a:t>
                </a:r>
              </a:p>
              <a:p>
                <a:r>
                  <a:rPr lang="el-GR" sz="2400" dirty="0" smtClean="0"/>
                  <a:t>Εκφράζουμε την σχέση                                   σε δύο σετ εξισώσεων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572340" cy="1800200"/>
              </a:xfrm>
              <a:blipFill rotWithShape="0">
                <a:blip r:embed="rId5"/>
                <a:stretch>
                  <a:fillRect l="-925" t="-2703" r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717060"/>
              </p:ext>
            </p:extLst>
          </p:nvPr>
        </p:nvGraphicFramePr>
        <p:xfrm>
          <a:off x="3923928" y="2420888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9" r:id="rId6" imgW="1066800" imgH="241300" progId="Equation.DSMT4">
                  <p:embed/>
                </p:oleObj>
              </mc:Choice>
              <mc:Fallback>
                <p:oleObj r:id="rId6" imgW="1066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420888"/>
                        <a:ext cx="2133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46233"/>
              </p:ext>
            </p:extLst>
          </p:nvPr>
        </p:nvGraphicFramePr>
        <p:xfrm>
          <a:off x="3493580" y="2903488"/>
          <a:ext cx="21834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0" r:id="rId8" imgW="1091726" imgH="482391" progId="Equation.DSMT4">
                  <p:embed/>
                </p:oleObj>
              </mc:Choice>
              <mc:Fallback>
                <p:oleObj r:id="rId8" imgW="109172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580" y="2903488"/>
                        <a:ext cx="2183452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70506" y="3868269"/>
                <a:ext cx="8229600" cy="25850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δεδομένη θέση και ο προσανατολισμός του άκρου του ρομπότ</a:t>
                </a:r>
              </a:p>
              <a:p>
                <a:r>
                  <a:rPr lang="el-GR" sz="2400" dirty="0" smtClean="0"/>
                  <a:t>Η </a:t>
                </a:r>
                <a:r>
                  <a:rPr lang="el-GR" sz="2400" dirty="0"/>
                  <a:t>κίνηση των τριών τελευταίων βραχιόνων γύρω από τους άξονες αυτούς δεν αλλάζει την θέση του κέντρου του καρπού, η οποία είναι συνάρτηση </a:t>
                </a:r>
                <a:r>
                  <a:rPr lang="el-GR" sz="2400" b="1" dirty="0"/>
                  <a:t>μόνο</a:t>
                </a:r>
                <a:r>
                  <a:rPr lang="el-GR" sz="2400" dirty="0"/>
                  <a:t> των μεταβλητών των τριών πρώτων </a:t>
                </a:r>
                <a:r>
                  <a:rPr lang="el-GR" sz="2400" dirty="0" smtClean="0"/>
                  <a:t>συνδέσμων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868269"/>
                <a:ext cx="8229600" cy="2585067"/>
              </a:xfrm>
              <a:prstGeom prst="rect">
                <a:avLst/>
              </a:prstGeom>
              <a:blipFill rotWithShape="0">
                <a:blip r:embed="rId10"/>
                <a:stretch>
                  <a:fillRect l="-963" t="-188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1266</Words>
  <Application>Microsoft Office PowerPoint</Application>
  <PresentationFormat>On-screen Show (4:3)</PresentationFormat>
  <Paragraphs>250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Equation.DSMT4</vt:lpstr>
      <vt:lpstr>Equation</vt:lpstr>
      <vt:lpstr>Document</vt:lpstr>
      <vt:lpstr>Εισαγωγή στη Ρομποτική</vt:lpstr>
      <vt:lpstr>Σκοποί  ενότητας</vt:lpstr>
      <vt:lpstr>Περιεχόμενα ενότητας</vt:lpstr>
      <vt:lpstr>Ανάστροφη κινηματική</vt:lpstr>
      <vt:lpstr>Παράδειγμα 4.1 (1/3)</vt:lpstr>
      <vt:lpstr>Παράδειγμα 4.1 (2/3)</vt:lpstr>
      <vt:lpstr>Παράδειγμα 4.1 (3/3)</vt:lpstr>
      <vt:lpstr>Απόζευξη κινηματικών εξισώσεων (1/5)</vt:lpstr>
      <vt:lpstr>Απόζευξη κινηματικών εξισώσεων (2/5)</vt:lpstr>
      <vt:lpstr>Απόζευξη κινηματικών εξισώσεων (3/5)</vt:lpstr>
      <vt:lpstr>Απόζευξη κινηματικών εξισώσεων (4/5)</vt:lpstr>
      <vt:lpstr>Απόζευξη κινηματικών εξισώσεων (5/5)</vt:lpstr>
      <vt:lpstr>Σύνοψη</vt:lpstr>
      <vt:lpstr>Articulated configuration (1/9)</vt:lpstr>
      <vt:lpstr>Articulated configuration (2/9)</vt:lpstr>
      <vt:lpstr>Articulated configuration (3/9)</vt:lpstr>
      <vt:lpstr>Articulated configuration (4/9)</vt:lpstr>
      <vt:lpstr>Articulated configuration (5/9)</vt:lpstr>
      <vt:lpstr>Articulated configuration (6/9)</vt:lpstr>
      <vt:lpstr>Articulated configuration (7/9)</vt:lpstr>
      <vt:lpstr>Articulated configuration (8/9)</vt:lpstr>
      <vt:lpstr>Articulated configuration (9/9)</vt:lpstr>
      <vt:lpstr>Σφαιρική διάταξη (1/2)</vt:lpstr>
      <vt:lpstr>Σφαιρική διάταξη (2/2)</vt:lpstr>
      <vt:lpstr>Αντίστροφη διάταξη - Γωνίες Euler (1/4)</vt:lpstr>
      <vt:lpstr>Αντίστροφη διάταξη - Γωνίες Euler (2/4)</vt:lpstr>
      <vt:lpstr>Αντίστροφη διάταξη - Γωνίες Euler (3/4)</vt:lpstr>
      <vt:lpstr>Αντίστροφη διάταξη - Γωνίες Euler (4/4)</vt:lpstr>
      <vt:lpstr>Παράδειγμα 4.1 (1/4)</vt:lpstr>
      <vt:lpstr>Παράδειγμα 4.1 (2/4)</vt:lpstr>
      <vt:lpstr>Παράδειγμα 4.1 (3/4)</vt:lpstr>
      <vt:lpstr>Παράδειγμα 4.1 (4/4)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365</cp:revision>
  <dcterms:created xsi:type="dcterms:W3CDTF">2012-09-06T09:03:05Z</dcterms:created>
  <dcterms:modified xsi:type="dcterms:W3CDTF">2015-11-18T15:50:24Z</dcterms:modified>
</cp:coreProperties>
</file>