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90"/>
    <p:restoredTop sz="73310"/>
  </p:normalViewPr>
  <p:slideViewPr>
    <p:cSldViewPr snapToGrid="0" snapToObjects="1">
      <p:cViewPr varScale="1">
        <p:scale>
          <a:sx n="68" d="100"/>
          <a:sy n="68" d="100"/>
        </p:scale>
        <p:origin x="8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dangeredlanguages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Γλωσσικ</a:t>
            </a:r>
            <a:r>
              <a:rPr lang="el-GR" dirty="0" smtClean="0"/>
              <a:t>ός Θάνατος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2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</a:t>
            </a:r>
            <a:r>
              <a:rPr lang="el-GR" dirty="0" smtClean="0"/>
              <a:t>ίναι ο γλωσσικός θάνατος;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</a:t>
            </a:r>
            <a:r>
              <a:rPr lang="el-GR" dirty="0" smtClean="0"/>
              <a:t>ία πιθανή προέκταση των </a:t>
            </a:r>
            <a:r>
              <a:rPr lang="el-GR" dirty="0" err="1" smtClean="0"/>
              <a:t>κοινωνιογλωσσικών</a:t>
            </a:r>
            <a:r>
              <a:rPr lang="el-GR" dirty="0" smtClean="0"/>
              <a:t> αποτελεσμάτων της γλωσσικής επαφής: Ο γλωσσικός θάνατος</a:t>
            </a:r>
          </a:p>
          <a:p>
            <a:r>
              <a:rPr lang="el-GR" dirty="0" smtClean="0"/>
              <a:t>Γλωσσικός θάνατος: Η απώλεια και των τελευταίων ομιλητών μίας γλώσσας, λόγω «γλωσσικής μετατόπισης» ως αποτέλεσμα γλωσσικής επαφής</a:t>
            </a:r>
          </a:p>
          <a:p>
            <a:r>
              <a:rPr lang="el-GR" dirty="0" smtClean="0"/>
              <a:t>Με άλλα λόγια, οι γλώσσες πεθαίνουν όταν δεν έχουν πλέον ομιλητές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1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</a:t>
            </a:r>
            <a:r>
              <a:rPr lang="el-GR" dirty="0" smtClean="0"/>
              <a:t>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</a:t>
            </a:r>
            <a:r>
              <a:rPr lang="el-GR" dirty="0" smtClean="0"/>
              <a:t>όκειται για ένα πιθανότατα πολύ συχνό φαινόμενο στην ανθρώπινη ιστορία. Πώς το καταλαβαίνουμε αυτό;</a:t>
            </a:r>
          </a:p>
          <a:p>
            <a:r>
              <a:rPr lang="el-GR" dirty="0" smtClean="0"/>
              <a:t>Τα τελευταία χρόνια, έχει τραβήξει το ενδιαφέρον πολλών γλωσσολόγων, που προσπαθούν να κινητοποιήσουν και τις σχετικές γλωσσικές κοινότητες</a:t>
            </a:r>
          </a:p>
          <a:p>
            <a:r>
              <a:rPr lang="el-GR" dirty="0" smtClean="0"/>
              <a:t>Βέβαια, το ίδιο φαινόμενο παρατηρείται και με τις διαλέκτους, ειδικά στη σύγχρονη ιστορία των κρατών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5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Έκταση του φαινομένου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Υπολογ</a:t>
            </a:r>
            <a:r>
              <a:rPr lang="el-GR" dirty="0" smtClean="0"/>
              <a:t>ίζεται ότι περίπου οι μισές από τις σημερινές 7.000 γλώσσες θα έχουν εξαφανιστεί μέχρι το τέλος του 21</a:t>
            </a:r>
            <a:r>
              <a:rPr lang="el-GR" baseline="30000" dirty="0" smtClean="0"/>
              <a:t>ου</a:t>
            </a:r>
            <a:r>
              <a:rPr lang="el-GR" dirty="0" smtClean="0"/>
              <a:t> αιώνα, αν όχι νωρίτερα!</a:t>
            </a:r>
          </a:p>
          <a:p>
            <a:r>
              <a:rPr lang="el-GR" dirty="0" smtClean="0"/>
              <a:t>Περίπου 1 γλώσσα πεθαίνει ανά 2 εβδομάδες!!!!</a:t>
            </a:r>
          </a:p>
          <a:p>
            <a:r>
              <a:rPr lang="en-US" dirty="0" smtClean="0">
                <a:hlinkClick r:id="rId2"/>
              </a:rPr>
              <a:t>www.endangeredlanguages.com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el-GR" dirty="0" smtClean="0"/>
              <a:t>ίτια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 ποιο λ</a:t>
            </a:r>
            <a:r>
              <a:rPr lang="el-GR" dirty="0" smtClean="0"/>
              <a:t>όγο οι ομιλητές επιλέγουν να «αλλάξουν» γλώσσα;</a:t>
            </a:r>
          </a:p>
          <a:p>
            <a:r>
              <a:rPr lang="el-GR" dirty="0" smtClean="0"/>
              <a:t>Πάντοτε είναι κοινωνικοί, δεν σχετίζονται με τις ίδιες τις γλώσσες</a:t>
            </a:r>
          </a:p>
          <a:p>
            <a:r>
              <a:rPr lang="el-GR" dirty="0" smtClean="0"/>
              <a:t>Μπορεί να είναι αποτέλεσμα εκούσιας απόφασης ή γενικότερων κοινωνικών συνθηκών (που φυσικά επηρεάζουν καταλυτικά και τις ατομικές αποφάσεις)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Πορε</a:t>
            </a:r>
            <a:r>
              <a:rPr lang="el-GR" dirty="0" smtClean="0"/>
              <a:t>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Βασικό πρώτο στάδιο: Περιθωριοποίηση / Καταπίεση μίας γλώσσας ή των ομιλητών της</a:t>
            </a:r>
          </a:p>
          <a:p>
            <a:r>
              <a:rPr lang="el-GR" dirty="0" smtClean="0"/>
              <a:t>Στη συνέχεια, τα νεαρά άτομα της συγκεκριμένης γλωσσικής κοινότητας δεν κατακτούν την γλώσσα των γονιών τους (συνήθως αναγκαστικά για κοινωνικούς λόγους)</a:t>
            </a:r>
          </a:p>
          <a:p>
            <a:r>
              <a:rPr lang="el-GR" dirty="0" smtClean="0"/>
              <a:t>Ακολουθεί μία διαδικασία γλωσσικής «φθοράς» (</a:t>
            </a:r>
            <a:r>
              <a:rPr lang="en-US" dirty="0" smtClean="0"/>
              <a:t>attrition): </a:t>
            </a:r>
            <a:r>
              <a:rPr lang="el-GR" dirty="0" smtClean="0"/>
              <a:t>Δεν είναι ακόμα τελείως ξεκάθαρο αν υπάρχει μία κοινή πορεία φθοράς για όλες τις γλώσσες, αλλά φαίνεται ότι συνοδεύεται από: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Λεξιλογικό περιορισμό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Μορφολογική και συντακτική απλοποίηση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Έντονα φαινόμενα λεξιλογικού – δομικού δανεισμού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Languageattrition.org</a:t>
            </a:r>
            <a:endParaRPr lang="en-US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Προβληματισμ</a:t>
            </a:r>
            <a:r>
              <a:rPr lang="el-GR" dirty="0" smtClean="0"/>
              <a:t>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</a:t>
            </a:r>
            <a:r>
              <a:rPr lang="el-GR" dirty="0" smtClean="0"/>
              <a:t>ίναι για κάποιο λόγο «επιζήμιος» ο γλωσσικός θάνατος;</a:t>
            </a:r>
          </a:p>
          <a:p>
            <a:r>
              <a:rPr lang="el-GR" dirty="0" smtClean="0"/>
              <a:t>Παλιά θεωρούσαν ότι η εξαφάνιση των διαλέκτων είναι μάλλον επιθυμητή, σήμερα έχει αντιστραφεί αυτή η τάση. Γιατί;</a:t>
            </a:r>
          </a:p>
          <a:p>
            <a:r>
              <a:rPr lang="el-GR" dirty="0" smtClean="0"/>
              <a:t>Και στο επίπεδο των γλωσσών, σήμερα υπάρχει μεγάλη κινητοποίηση για την προστασία πολλών γλωσσών. Για ποιους λόγους;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5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 σωθο</a:t>
            </a:r>
            <a:r>
              <a:rPr lang="el-GR" dirty="0" smtClean="0"/>
              <a:t>ύν γιατί...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Μας δε</a:t>
            </a:r>
            <a:r>
              <a:rPr lang="el-GR" dirty="0" smtClean="0"/>
              <a:t>ίχνουν πολλές φορές ότι όσα νομίζουμε ως «καθολικά» ή «αδύνατα» για τις ανθρώπινες γλώσσες δεν ισχύουν π.χ. Μαρκάρισμα χρόνου και στα ονόματα (πέρα από τα ρήματα)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“Linguistic </a:t>
            </a:r>
            <a:r>
              <a:rPr lang="en-US" dirty="0"/>
              <a:t>theory will never be moved ahead as far by answers to questions we already </a:t>
            </a:r>
            <a:r>
              <a:rPr lang="en-US" dirty="0" smtClean="0"/>
              <a:t>know enough </a:t>
            </a:r>
            <a:r>
              <a:rPr lang="en-US" dirty="0"/>
              <a:t>to ask as it will by discoveries of the unexpected</a:t>
            </a:r>
            <a:r>
              <a:rPr lang="en-US" dirty="0" smtClean="0"/>
              <a:t>.”</a:t>
            </a:r>
            <a:endParaRPr lang="en-US" dirty="0"/>
          </a:p>
          <a:p>
            <a:pPr marL="0" indent="0">
              <a:buNone/>
            </a:pPr>
            <a:r>
              <a:rPr lang="is-IS" dirty="0" smtClean="0"/>
              <a:t>												(</a:t>
            </a:r>
            <a:r>
              <a:rPr lang="is-IS" dirty="0"/>
              <a:t>Mithun 2001:45</a:t>
            </a:r>
            <a:r>
              <a:rPr lang="is-IS" dirty="0" smtClean="0"/>
              <a:t>)</a:t>
            </a:r>
            <a:endParaRPr lang="el-GR" dirty="0"/>
          </a:p>
          <a:p>
            <a:r>
              <a:rPr lang="el-GR" dirty="0" smtClean="0"/>
              <a:t>Είναι πάνω από όλα πολιτισμικές παρακαταθήκες</a:t>
            </a:r>
          </a:p>
          <a:p>
            <a:pPr marL="0" indent="0" algn="ctr">
              <a:buNone/>
            </a:pPr>
            <a:r>
              <a:rPr lang="en-US" dirty="0" smtClean="0"/>
              <a:t>“You </a:t>
            </a:r>
            <a:r>
              <a:rPr lang="en-US" dirty="0"/>
              <a:t>don’t have to take your genius to the </a:t>
            </a:r>
            <a:r>
              <a:rPr lang="en-US" dirty="0" smtClean="0"/>
              <a:t>grave” (</a:t>
            </a:r>
            <a:r>
              <a:rPr lang="el-GR" dirty="0" smtClean="0"/>
              <a:t>Διαφημιστικ</a:t>
            </a:r>
            <a:r>
              <a:rPr lang="el-GR" dirty="0" smtClean="0"/>
              <a:t>ό σύνθημα για την ενίσχυση των παιδαγωγικών σχολών, ΗΠΑ)</a:t>
            </a:r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69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6002</TotalTime>
  <Words>390</Words>
  <Application>Microsoft Macintosh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Garamond</vt:lpstr>
      <vt:lpstr>Arial</vt:lpstr>
      <vt:lpstr>Organic</vt:lpstr>
      <vt:lpstr>Γλωσσικός Θάνατος</vt:lpstr>
      <vt:lpstr>Τι είναι ο γλωσσικός θάνατος;</vt:lpstr>
      <vt:lpstr>Χαρακτηριστικά</vt:lpstr>
      <vt:lpstr>Έκταση του φαινομένου</vt:lpstr>
      <vt:lpstr>Αίτια</vt:lpstr>
      <vt:lpstr>Πορεία</vt:lpstr>
      <vt:lpstr>Προβληματισμός</vt:lpstr>
      <vt:lpstr>Να σωθούν γιατί...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Γλωσσικός Θάνατος</dc:title>
  <dc:creator>Microsoft Office User</dc:creator>
  <cp:lastModifiedBy>Microsoft Office User</cp:lastModifiedBy>
  <cp:revision>19</cp:revision>
  <dcterms:created xsi:type="dcterms:W3CDTF">2019-05-17T07:52:18Z</dcterms:created>
  <dcterms:modified xsi:type="dcterms:W3CDTF">2019-05-21T11:55:13Z</dcterms:modified>
</cp:coreProperties>
</file>