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46BF9A3-DC24-4865-AA47-494F63BD6F75}" type="datetimeFigureOut">
              <a:rPr lang="el-GR" smtClean="0"/>
              <a:pPr/>
              <a:t>18/10/2023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30170B4-EDC1-4396-9F7A-FF6E313A91B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6BF9A3-DC24-4865-AA47-494F63BD6F75}" type="datetimeFigureOut">
              <a:rPr lang="el-GR" smtClean="0"/>
              <a:pPr/>
              <a:t>18/10/2023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30170B4-EDC1-4396-9F7A-FF6E313A91B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6BF9A3-DC24-4865-AA47-494F63BD6F75}" type="datetimeFigureOut">
              <a:rPr lang="el-GR" smtClean="0"/>
              <a:pPr/>
              <a:t>18/10/2023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30170B4-EDC1-4396-9F7A-FF6E313A91B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6BF9A3-DC24-4865-AA47-494F63BD6F75}" type="datetimeFigureOut">
              <a:rPr lang="el-GR" smtClean="0"/>
              <a:pPr/>
              <a:t>18/10/2023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30170B4-EDC1-4396-9F7A-FF6E313A91B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46BF9A3-DC24-4865-AA47-494F63BD6F75}" type="datetimeFigureOut">
              <a:rPr lang="el-GR" smtClean="0"/>
              <a:pPr/>
              <a:t>18/10/2023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30170B4-EDC1-4396-9F7A-FF6E313A91B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46BF9A3-DC24-4865-AA47-494F63BD6F75}" type="datetimeFigureOut">
              <a:rPr lang="el-GR" smtClean="0"/>
              <a:pPr/>
              <a:t>18/10/2023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30170B4-EDC1-4396-9F7A-FF6E313A91B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46BF9A3-DC24-4865-AA47-494F63BD6F75}" type="datetimeFigureOut">
              <a:rPr lang="el-GR" smtClean="0"/>
              <a:pPr/>
              <a:t>18/10/2023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30170B4-EDC1-4396-9F7A-FF6E313A91B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46BF9A3-DC24-4865-AA47-494F63BD6F75}" type="datetimeFigureOut">
              <a:rPr lang="el-GR" smtClean="0"/>
              <a:pPr/>
              <a:t>18/10/2023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30170B4-EDC1-4396-9F7A-FF6E313A91B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46BF9A3-DC24-4865-AA47-494F63BD6F75}" type="datetimeFigureOut">
              <a:rPr lang="el-GR" smtClean="0"/>
              <a:pPr/>
              <a:t>18/10/2023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30170B4-EDC1-4396-9F7A-FF6E313A91B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46BF9A3-DC24-4865-AA47-494F63BD6F75}" type="datetimeFigureOut">
              <a:rPr lang="el-GR" smtClean="0"/>
              <a:pPr/>
              <a:t>18/10/2023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30170B4-EDC1-4396-9F7A-FF6E313A91B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46BF9A3-DC24-4865-AA47-494F63BD6F75}" type="datetimeFigureOut">
              <a:rPr lang="el-GR" smtClean="0"/>
              <a:pPr/>
              <a:t>18/10/2023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30170B4-EDC1-4396-9F7A-FF6E313A91B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BF9A3-DC24-4865-AA47-494F63BD6F75}" type="datetimeFigureOut">
              <a:rPr lang="el-GR" smtClean="0"/>
              <a:pPr/>
              <a:t>18/10/2023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170B4-EDC1-4396-9F7A-FF6E313A91B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ΦΙΛΟΣΟΦΙΑ </a:t>
            </a:r>
            <a:r>
              <a:rPr lang="el-GR" dirty="0" smtClean="0"/>
              <a:t>ΤΗΣ </a:t>
            </a:r>
            <a:r>
              <a:rPr lang="el-GR" dirty="0" smtClean="0"/>
              <a:t>ΕΚΠΑΙΔΕΥΣΗΣ </a:t>
            </a:r>
            <a:br>
              <a:rPr lang="el-GR" dirty="0" smtClean="0"/>
            </a:br>
            <a:r>
              <a:rPr lang="el-GR" sz="3100" dirty="0" smtClean="0"/>
              <a:t>ΔΗΜΟΠΟΥΛΟΣ ΒΑΣΙΛΕΙΟΣ  </a:t>
            </a:r>
            <a:r>
              <a:rPr lang="el-GR" dirty="0" smtClean="0"/>
              <a:t/>
            </a:r>
            <a:br>
              <a:rPr lang="el-GR" dirty="0" smtClean="0"/>
            </a:br>
            <a:r>
              <a:rPr lang="el-GR" dirty="0" smtClean="0"/>
              <a:t>(2)</a:t>
            </a:r>
            <a:endParaRPr lang="el-GR" dirty="0"/>
          </a:p>
        </p:txBody>
      </p:sp>
      <p:sp>
        <p:nvSpPr>
          <p:cNvPr id="3" name="2 - Υπότιτλος"/>
          <p:cNvSpPr>
            <a:spLocks noGrp="1"/>
          </p:cNvSpPr>
          <p:nvPr>
            <p:ph type="subTitle" idx="1"/>
          </p:nvPr>
        </p:nvSpPr>
        <p:spPr/>
        <p:txBody>
          <a:bodyPr/>
          <a:lstStyle/>
          <a:p>
            <a:r>
              <a:rPr lang="el-GR" b="1" dirty="0" smtClean="0"/>
              <a:t>Ο άνθρωπος ως </a:t>
            </a:r>
            <a:r>
              <a:rPr lang="en-US" b="1" dirty="0"/>
              <a:t>Homo </a:t>
            </a:r>
            <a:r>
              <a:rPr lang="en-US" b="1" dirty="0" err="1"/>
              <a:t>Educandus</a:t>
            </a:r>
            <a:endParaRPr lang="el-G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lstStyle/>
          <a:p>
            <a:r>
              <a:rPr lang="el-GR" dirty="0" smtClean="0"/>
              <a:t>Η κοσμική «</a:t>
            </a:r>
            <a:r>
              <a:rPr lang="el-GR" dirty="0" err="1" smtClean="0"/>
              <a:t>ανοιχτοσύνη</a:t>
            </a:r>
            <a:r>
              <a:rPr lang="el-GR" dirty="0" smtClean="0"/>
              <a:t>» του ανθρώπου</a:t>
            </a:r>
          </a:p>
          <a:p>
            <a:endParaRPr lang="el-GR" dirty="0" smtClean="0"/>
          </a:p>
          <a:p>
            <a:pPr algn="ctr">
              <a:buNone/>
            </a:pPr>
            <a:r>
              <a:rPr lang="el-GR" sz="2400" dirty="0" smtClean="0"/>
              <a:t> </a:t>
            </a:r>
            <a:r>
              <a:rPr lang="el-GR" sz="2400" b="1" dirty="0" smtClean="0"/>
              <a:t>απο</a:t>
            </a:r>
            <a:r>
              <a:rPr lang="el-GR" sz="2400" dirty="0" smtClean="0"/>
              <a:t>στασιοποιείται από το περιβάλλον κατά τρόπο ώστε να το </a:t>
            </a:r>
            <a:r>
              <a:rPr lang="el-GR" sz="2400" b="1" dirty="0" err="1" smtClean="0"/>
              <a:t>υπο</a:t>
            </a:r>
            <a:r>
              <a:rPr lang="el-GR" sz="2400" dirty="0" err="1" smtClean="0"/>
              <a:t>στασιοποιεί</a:t>
            </a:r>
            <a:r>
              <a:rPr lang="el-GR" sz="2400" dirty="0" smtClean="0"/>
              <a:t> </a:t>
            </a:r>
          </a:p>
          <a:p>
            <a:pPr algn="ctr">
              <a:buNone/>
            </a:pPr>
            <a:endParaRPr lang="el-GR" sz="2400" dirty="0" smtClean="0"/>
          </a:p>
          <a:p>
            <a:pPr algn="ctr">
              <a:buNone/>
            </a:pPr>
            <a:r>
              <a:rPr lang="el-GR" sz="2400" dirty="0" smtClean="0"/>
              <a:t>Αποσπά την ουσιαστικότητα  των πραγμάτων / «</a:t>
            </a:r>
            <a:r>
              <a:rPr lang="el-GR" sz="2400" b="1" dirty="0" smtClean="0"/>
              <a:t>κείνται</a:t>
            </a:r>
            <a:r>
              <a:rPr lang="el-GR" sz="2400" dirty="0" smtClean="0"/>
              <a:t>» πλέον απέν</a:t>
            </a:r>
            <a:r>
              <a:rPr lang="el-GR" sz="2400" b="1" dirty="0" smtClean="0"/>
              <a:t>αντί</a:t>
            </a:r>
            <a:r>
              <a:rPr lang="el-GR" sz="2400" dirty="0" smtClean="0"/>
              <a:t> του </a:t>
            </a:r>
          </a:p>
          <a:p>
            <a:pPr algn="ctr">
              <a:buNone/>
            </a:pPr>
            <a:endParaRPr lang="el-GR" sz="2400" dirty="0" smtClean="0"/>
          </a:p>
          <a:p>
            <a:pPr algn="ctr">
              <a:buNone/>
            </a:pPr>
            <a:r>
              <a:rPr lang="el-GR" sz="2400" dirty="0" smtClean="0"/>
              <a:t>Δηλ. μετατρέπονται σε αντι</a:t>
            </a:r>
            <a:r>
              <a:rPr lang="el-GR" sz="2400" u="sng" dirty="0" smtClean="0"/>
              <a:t>κείμενα</a:t>
            </a:r>
            <a:r>
              <a:rPr lang="el-GR" sz="2400" dirty="0" smtClean="0"/>
              <a:t> …</a:t>
            </a:r>
          </a:p>
          <a:p>
            <a:pPr algn="ctr">
              <a:buNone/>
            </a:pPr>
            <a:endParaRPr lang="el-GR" sz="2400" dirty="0" smtClean="0"/>
          </a:p>
          <a:p>
            <a:pPr algn="ctr">
              <a:buNone/>
            </a:pPr>
            <a:endParaRPr lang="el-GR" sz="2400" dirty="0" smtClean="0"/>
          </a:p>
          <a:p>
            <a:pPr>
              <a:buNone/>
            </a:pPr>
            <a:endParaRPr lang="el-GR" sz="2400" dirty="0"/>
          </a:p>
        </p:txBody>
      </p:sp>
      <p:sp>
        <p:nvSpPr>
          <p:cNvPr id="4" name="3 - Βέλος προς τα κάτω"/>
          <p:cNvSpPr/>
          <p:nvPr/>
        </p:nvSpPr>
        <p:spPr>
          <a:xfrm>
            <a:off x="6500826" y="2143116"/>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572000" y="3500438"/>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429124" y="478632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a:bodyPr>
          <a:lstStyle/>
          <a:p>
            <a:pPr algn="ctr"/>
            <a:r>
              <a:rPr lang="el-GR" sz="2000" dirty="0" smtClean="0"/>
              <a:t>Στο πλαίσιο της </a:t>
            </a:r>
            <a:r>
              <a:rPr lang="el-GR" sz="2000" b="1" dirty="0" smtClean="0"/>
              <a:t>αντικειμενο</a:t>
            </a:r>
            <a:r>
              <a:rPr lang="el-GR" sz="2000" dirty="0" smtClean="0"/>
              <a:t>ποίησης αυτής λαμβάνει χώρα ένα είδος </a:t>
            </a:r>
            <a:r>
              <a:rPr lang="el-GR" sz="2000" dirty="0" err="1" smtClean="0"/>
              <a:t>απο</a:t>
            </a:r>
            <a:r>
              <a:rPr lang="el-GR" sz="2000" b="1" dirty="0" err="1" smtClean="0"/>
              <a:t>πραγμάτωσης</a:t>
            </a:r>
            <a:r>
              <a:rPr lang="el-GR" sz="2000" dirty="0" smtClean="0"/>
              <a:t> ή αλλιώς </a:t>
            </a:r>
            <a:r>
              <a:rPr lang="el-GR" sz="2000" b="1" dirty="0" err="1" smtClean="0"/>
              <a:t>ιδεο</a:t>
            </a:r>
            <a:r>
              <a:rPr lang="el-GR" sz="2000" dirty="0" err="1" smtClean="0"/>
              <a:t>ποίησης</a:t>
            </a:r>
            <a:r>
              <a:rPr lang="el-GR" sz="2000" dirty="0" smtClean="0"/>
              <a:t> του κόσμου</a:t>
            </a:r>
          </a:p>
          <a:p>
            <a:pPr algn="ctr"/>
            <a:endParaRPr lang="el-GR" sz="2000" dirty="0" smtClean="0"/>
          </a:p>
          <a:p>
            <a:pPr algn="ctr"/>
            <a:r>
              <a:rPr lang="el-GR" sz="2000" dirty="0" smtClean="0"/>
              <a:t>Σηματοδοτεί τον «</a:t>
            </a:r>
            <a:r>
              <a:rPr lang="el-GR" sz="2000" u="sng" dirty="0" smtClean="0"/>
              <a:t>βιασμό</a:t>
            </a:r>
            <a:r>
              <a:rPr lang="el-GR" sz="2000" dirty="0" smtClean="0"/>
              <a:t>» της ζωής</a:t>
            </a:r>
          </a:p>
          <a:p>
            <a:pPr algn="ctr"/>
            <a:endParaRPr lang="el-GR" sz="2000" dirty="0" smtClean="0"/>
          </a:p>
          <a:p>
            <a:pPr algn="ctr">
              <a:buNone/>
            </a:pPr>
            <a:r>
              <a:rPr lang="el-GR" sz="2000" dirty="0" smtClean="0"/>
              <a:t>Την </a:t>
            </a:r>
            <a:r>
              <a:rPr lang="el-GR" sz="2000" u="sng" dirty="0" smtClean="0"/>
              <a:t>καταπίεση και απώθηση των αρχέγονων ορμών </a:t>
            </a:r>
            <a:r>
              <a:rPr lang="el-GR" sz="2000" dirty="0" smtClean="0"/>
              <a:t>στις οποίες </a:t>
            </a:r>
            <a:r>
              <a:rPr lang="el-GR" sz="2000" u="sng" dirty="0" smtClean="0"/>
              <a:t>καταφάσκουν υποχρεωτικά </a:t>
            </a:r>
            <a:r>
              <a:rPr lang="el-GR" sz="2000" dirty="0" smtClean="0"/>
              <a:t>τα υπόλοιπα όντα (είναι υποδουλωμένα / λένε πάντα «ναι» στα ένστικτα)</a:t>
            </a:r>
          </a:p>
          <a:p>
            <a:pPr algn="ctr"/>
            <a:r>
              <a:rPr lang="el-GR" sz="2000" b="1" u="sng" dirty="0" smtClean="0"/>
              <a:t>Αντίθετα ο άνθρωπος </a:t>
            </a:r>
            <a:r>
              <a:rPr lang="el-GR" sz="2000" dirty="0" smtClean="0"/>
              <a:t>εμφανίζεται ως:</a:t>
            </a:r>
          </a:p>
          <a:p>
            <a:pPr algn="ctr">
              <a:buNone/>
            </a:pPr>
            <a:r>
              <a:rPr lang="el-GR" sz="2000" dirty="0" smtClean="0"/>
              <a:t> ο αποστάτης της φύσης </a:t>
            </a:r>
          </a:p>
          <a:p>
            <a:pPr algn="ctr">
              <a:buNone/>
            </a:pPr>
            <a:r>
              <a:rPr lang="el-GR" sz="2000" dirty="0" smtClean="0"/>
              <a:t>ο μοναδικά αρνούμενος και διαμαρτυρόμενος </a:t>
            </a:r>
          </a:p>
          <a:p>
            <a:pPr algn="ctr">
              <a:buNone/>
            </a:pPr>
            <a:endParaRPr lang="el-GR" sz="2400" dirty="0" smtClean="0"/>
          </a:p>
          <a:p>
            <a:pPr algn="ctr">
              <a:buNone/>
            </a:pPr>
            <a:endParaRPr lang="el-GR" sz="2400" dirty="0"/>
          </a:p>
        </p:txBody>
      </p:sp>
      <p:sp>
        <p:nvSpPr>
          <p:cNvPr id="4" name="3 - Βέλος προς τα κάτω"/>
          <p:cNvSpPr/>
          <p:nvPr/>
        </p:nvSpPr>
        <p:spPr>
          <a:xfrm>
            <a:off x="4357686" y="2357430"/>
            <a:ext cx="64294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786314" y="3071810"/>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a:bodyPr>
          <a:lstStyle/>
          <a:p>
            <a:endParaRPr lang="el-GR" sz="2400" dirty="0" smtClean="0"/>
          </a:p>
          <a:p>
            <a:r>
              <a:rPr lang="el-GR" sz="2400" b="1" dirty="0" smtClean="0"/>
              <a:t>Άνθρωπος</a:t>
            </a:r>
            <a:r>
              <a:rPr lang="el-GR" sz="2400" dirty="0" smtClean="0"/>
              <a:t>: «</a:t>
            </a:r>
            <a:r>
              <a:rPr lang="el-GR" sz="2400" i="1" dirty="0" smtClean="0"/>
              <a:t>Αυτός που πολέμησε, καινοτόμησε, αψήφησε και προκάλεσε τη μοίρα του περισσότερο από ότι όλα τα άλλα ζώα μαζί: Αυτός, ο μεγάλος πειραματιστής πάνω στον ίδιο του τον εαυτό, ο ανικανοποίητος και ο αχόρταγος, που παλεύει με ζώα, φύση και θεούς για την τελική κυριαρχία – αυτός που παραμένει ακόμα ανυπότακτος, ο αιώνια κατευθυνόμενος προς το μέλλον, αυτός που οι παρορμητικές δυνάμεις του δεν τον αφήνουν ποτέ να ησυχάσει, έτσι που το μέλλον του κεντρίζει σαν σπιρούνι τη σάρκα του κάθε μέλλοντος</a:t>
            </a:r>
            <a:r>
              <a:rPr lang="el-GR" sz="2400" dirty="0" smtClean="0"/>
              <a:t>» (</a:t>
            </a:r>
            <a:r>
              <a:rPr lang="en-US" sz="2400" u="sng" dirty="0" smtClean="0"/>
              <a:t>Friedrich Nietzsche</a:t>
            </a:r>
            <a:r>
              <a:rPr lang="el-GR" sz="2400" dirty="0" smtClean="0"/>
              <a:t>)</a:t>
            </a: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a:bodyPr>
          <a:lstStyle/>
          <a:p>
            <a:r>
              <a:rPr lang="el-GR" sz="2000" dirty="0" smtClean="0"/>
              <a:t>Ο άνθρωπος είναι κάτι μεταξύ «ζώου» και «αγγέλου» </a:t>
            </a:r>
            <a:r>
              <a:rPr lang="en-US" sz="2000" dirty="0" smtClean="0"/>
              <a:t>(</a:t>
            </a:r>
            <a:r>
              <a:rPr lang="en-US" sz="2000" dirty="0" err="1" smtClean="0"/>
              <a:t>Helmuth</a:t>
            </a:r>
            <a:r>
              <a:rPr lang="en-US" sz="2000" dirty="0" smtClean="0"/>
              <a:t> </a:t>
            </a:r>
            <a:r>
              <a:rPr lang="en-US" sz="2000" dirty="0" err="1" smtClean="0"/>
              <a:t>Plessner</a:t>
            </a:r>
            <a:r>
              <a:rPr lang="en-US" sz="2000" dirty="0" smtClean="0"/>
              <a:t>)</a:t>
            </a:r>
            <a:endParaRPr lang="el-GR" sz="2000" dirty="0" smtClean="0"/>
          </a:p>
          <a:p>
            <a:endParaRPr lang="el-GR" sz="2000" dirty="0" smtClean="0"/>
          </a:p>
          <a:p>
            <a:pPr algn="r">
              <a:buNone/>
            </a:pPr>
            <a:r>
              <a:rPr lang="el-GR" sz="1600" dirty="0" smtClean="0"/>
              <a:t>(είτε ως θεόσταλτος / για όσους πιστεύουν)</a:t>
            </a:r>
          </a:p>
          <a:p>
            <a:pPr algn="r">
              <a:buNone/>
            </a:pPr>
            <a:r>
              <a:rPr lang="el-GR" sz="1600" dirty="0" smtClean="0"/>
              <a:t>(είτε ως κάποιος που «αγγέλλει» / ανακοινώνει / σηματοδοτεί κάτι) </a:t>
            </a:r>
          </a:p>
          <a:p>
            <a:pPr>
              <a:buNone/>
            </a:pPr>
            <a:r>
              <a:rPr lang="el-GR" sz="2000" dirty="0" smtClean="0"/>
              <a:t>Μοιάζει με ένα ερμαφρόδιτο πλάσμα του οποίου η </a:t>
            </a:r>
            <a:r>
              <a:rPr lang="el-GR" sz="2000" u="sng" dirty="0" smtClean="0"/>
              <a:t>ανωτερότητα είναι δηλωτική της αδυναμίας του</a:t>
            </a:r>
          </a:p>
          <a:p>
            <a:pPr>
              <a:buNone/>
            </a:pPr>
            <a:endParaRPr lang="el-GR" sz="2000" u="sng" dirty="0" smtClean="0"/>
          </a:p>
          <a:p>
            <a:pPr>
              <a:buNone/>
            </a:pPr>
            <a:endParaRPr lang="el-GR" sz="2000" u="sng" dirty="0" smtClean="0"/>
          </a:p>
          <a:p>
            <a:pPr>
              <a:buNone/>
            </a:pPr>
            <a:r>
              <a:rPr lang="el-GR" sz="2000" dirty="0" smtClean="0"/>
              <a:t>«ο άνθρωπος είναι ο ανάπηρος των ανώτερων δυνάμεών του»</a:t>
            </a:r>
          </a:p>
          <a:p>
            <a:pPr algn="ctr">
              <a:buNone/>
            </a:pPr>
            <a:r>
              <a:rPr lang="en-US" sz="2000" dirty="0" smtClean="0"/>
              <a:t>(</a:t>
            </a:r>
            <a:r>
              <a:rPr lang="en-US" sz="2000" dirty="0" err="1" smtClean="0"/>
              <a:t>Helmuth</a:t>
            </a:r>
            <a:r>
              <a:rPr lang="en-US" sz="2000" dirty="0" smtClean="0"/>
              <a:t> </a:t>
            </a:r>
            <a:r>
              <a:rPr lang="en-US" sz="2000" dirty="0" err="1" smtClean="0"/>
              <a:t>Plessner</a:t>
            </a:r>
            <a:r>
              <a:rPr lang="en-US" sz="2000" dirty="0" smtClean="0"/>
              <a:t>)</a:t>
            </a:r>
            <a:endParaRPr lang="el-GR" sz="2000" u="sng" dirty="0"/>
          </a:p>
        </p:txBody>
      </p:sp>
      <p:sp>
        <p:nvSpPr>
          <p:cNvPr id="4" name="3 - Βέλος προς τα κάτω"/>
          <p:cNvSpPr/>
          <p:nvPr/>
        </p:nvSpPr>
        <p:spPr>
          <a:xfrm>
            <a:off x="5643570" y="2000240"/>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285852" y="1928802"/>
            <a:ext cx="928694" cy="10715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2143108" y="3786190"/>
            <a:ext cx="85725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lstStyle/>
          <a:p>
            <a:pPr algn="ctr">
              <a:buNone/>
            </a:pPr>
            <a:r>
              <a:rPr lang="el-GR" dirty="0" smtClean="0"/>
              <a:t>Ερώτημα </a:t>
            </a:r>
          </a:p>
          <a:p>
            <a:pPr algn="ctr"/>
            <a:r>
              <a:rPr lang="el-GR" dirty="0" smtClean="0"/>
              <a:t>Πώς μπορεί η δύναμη να συνδέεται με την αναπηρία (δηλ. με ένα είδος μειονεξίας);</a:t>
            </a:r>
          </a:p>
          <a:p>
            <a:pPr algn="ctr">
              <a:buNone/>
            </a:pPr>
            <a:endParaRPr lang="el-GR" dirty="0" smtClean="0"/>
          </a:p>
          <a:p>
            <a:pPr algn="ctr"/>
            <a:r>
              <a:rPr lang="el-GR" dirty="0" smtClean="0"/>
              <a:t>Δεν αποτελεί αυτό οντολογικό παράδοξο;</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lstStyle/>
          <a:p>
            <a:pPr algn="ctr">
              <a:buNone/>
            </a:pPr>
            <a:r>
              <a:rPr lang="el-GR" dirty="0" smtClean="0"/>
              <a:t>Απάντηση</a:t>
            </a:r>
            <a:r>
              <a:rPr lang="el-GR" sz="2800" dirty="0" smtClean="0"/>
              <a:t> </a:t>
            </a:r>
          </a:p>
          <a:p>
            <a:pPr algn="ctr">
              <a:buNone/>
            </a:pPr>
            <a:r>
              <a:rPr lang="el-GR" sz="2800" dirty="0" smtClean="0"/>
              <a:t>Η φύση έχει φροντίσει να θωρακίσει με ένα πλεόνασμα ανεξαρτησίας τις κατώτερες μορφές ζωής</a:t>
            </a:r>
          </a:p>
          <a:p>
            <a:pPr algn="ctr">
              <a:buNone/>
            </a:pPr>
            <a:endParaRPr lang="el-GR" dirty="0" smtClean="0"/>
          </a:p>
          <a:p>
            <a:pPr algn="ctr">
              <a:buNone/>
            </a:pPr>
            <a:r>
              <a:rPr lang="el-GR" sz="2800" dirty="0" smtClean="0"/>
              <a:t>«αυτό που είναι κατώτερο, είναι πρωτογενώς προικισμένο με δύναμη ενώ αυτό που είναι ανώτερο είναι αδύναμο» (</a:t>
            </a:r>
            <a:r>
              <a:rPr lang="en-US" sz="2800" dirty="0" smtClean="0"/>
              <a:t>Max </a:t>
            </a:r>
            <a:r>
              <a:rPr lang="en-US" sz="2800" dirty="0" err="1" smtClean="0"/>
              <a:t>Scheler</a:t>
            </a:r>
            <a:r>
              <a:rPr lang="en-US" sz="2800" dirty="0" smtClean="0"/>
              <a:t>) </a:t>
            </a:r>
            <a:endParaRPr lang="el-GR" sz="2800" dirty="0" smtClean="0"/>
          </a:p>
          <a:p>
            <a:pPr algn="ctr">
              <a:buNone/>
            </a:pPr>
            <a:endParaRPr lang="el-GR" dirty="0"/>
          </a:p>
        </p:txBody>
      </p:sp>
      <p:sp>
        <p:nvSpPr>
          <p:cNvPr id="4" name="3 - Βέλος προς τα κάτω"/>
          <p:cNvSpPr/>
          <p:nvPr/>
        </p:nvSpPr>
        <p:spPr>
          <a:xfrm>
            <a:off x="4357686" y="3571876"/>
            <a:ext cx="85725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lstStyle/>
          <a:p>
            <a:pPr>
              <a:buNone/>
            </a:pPr>
            <a:endParaRPr lang="el-GR" dirty="0"/>
          </a:p>
        </p:txBody>
      </p:sp>
      <p:sp>
        <p:nvSpPr>
          <p:cNvPr id="5" name="4 - Ορθογώνιο"/>
          <p:cNvSpPr/>
          <p:nvPr/>
        </p:nvSpPr>
        <p:spPr>
          <a:xfrm>
            <a:off x="785786" y="4286256"/>
            <a:ext cx="7572428"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rPr>
              <a:t>Φυτό:</a:t>
            </a:r>
          </a:p>
          <a:p>
            <a:pPr algn="ctr"/>
            <a:r>
              <a:rPr lang="el-GR" sz="2000" dirty="0" smtClean="0"/>
              <a:t>κατώτερη βαθμίδα ζωής / δύναται να παρασκευάσει</a:t>
            </a:r>
          </a:p>
          <a:p>
            <a:pPr algn="ctr"/>
            <a:r>
              <a:rPr lang="el-GR" sz="2000" dirty="0" smtClean="0"/>
              <a:t>μόνο του την τροφή του (φωτοσύνθεση)</a:t>
            </a:r>
            <a:endParaRPr lang="el-GR" sz="2000" dirty="0"/>
          </a:p>
        </p:txBody>
      </p:sp>
      <p:sp>
        <p:nvSpPr>
          <p:cNvPr id="6" name="5 - Ορθογώνιο"/>
          <p:cNvSpPr/>
          <p:nvPr/>
        </p:nvSpPr>
        <p:spPr>
          <a:xfrm>
            <a:off x="1428728" y="3286124"/>
            <a:ext cx="600079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rPr>
              <a:t>Φυτοφάγο ζώο:</a:t>
            </a:r>
          </a:p>
          <a:p>
            <a:pPr algn="ctr"/>
            <a:r>
              <a:rPr lang="el-GR" sz="2000" dirty="0" smtClean="0"/>
              <a:t>ανώτερη βαθμίδα ζωής / λιγότερο ανεξάρτητο (πρέπει να βρει τον «τόπο» της τροφής </a:t>
            </a:r>
            <a:endParaRPr lang="el-GR" sz="2000" dirty="0"/>
          </a:p>
        </p:txBody>
      </p:sp>
      <p:sp>
        <p:nvSpPr>
          <p:cNvPr id="7" name="6 - Ορθογώνιο"/>
          <p:cNvSpPr/>
          <p:nvPr/>
        </p:nvSpPr>
        <p:spPr>
          <a:xfrm>
            <a:off x="2385557" y="1714488"/>
            <a:ext cx="4071966" cy="15001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rPr>
              <a:t>Σαρκοφάγο ζώο:</a:t>
            </a:r>
          </a:p>
          <a:p>
            <a:pPr algn="ctr"/>
            <a:r>
              <a:rPr lang="el-GR" sz="2000" dirty="0" smtClean="0"/>
              <a:t> ανώτατη βαθμίδα ζωής / ελάχιστα ανεξάρτητο (εκτός από τον «τόπο» θα πρέπει να βρει και τον «τρόπο» …)</a:t>
            </a:r>
            <a:endParaRPr lang="el-G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a:bodyPr>
          <a:lstStyle/>
          <a:p>
            <a:r>
              <a:rPr lang="el-GR" sz="2400" dirty="0" smtClean="0"/>
              <a:t>Όμως ενώ το σαρκοφάγο θα ανακαλύψει σίγουρα (δηλ. θα «βρει» μέσα στη φύση του) τον τρόπο για να επιβιώσει, ο άνθρωπος θα πρέπει να τον </a:t>
            </a:r>
            <a:r>
              <a:rPr lang="el-GR" sz="2400" b="1" dirty="0" smtClean="0"/>
              <a:t>επινοήσει / εφεύρει </a:t>
            </a:r>
          </a:p>
          <a:p>
            <a:endParaRPr lang="el-GR" sz="2400" dirty="0" smtClean="0"/>
          </a:p>
          <a:p>
            <a:pPr algn="ctr"/>
            <a:r>
              <a:rPr lang="el-GR" sz="2400" dirty="0" smtClean="0"/>
              <a:t>Δηλ. να τον </a:t>
            </a:r>
            <a:r>
              <a:rPr lang="el-GR" sz="2400" b="1" dirty="0" smtClean="0"/>
              <a:t>δημιουργήσει</a:t>
            </a:r>
            <a:r>
              <a:rPr lang="el-GR" sz="2400" dirty="0" smtClean="0"/>
              <a:t> από μόνος του </a:t>
            </a:r>
          </a:p>
          <a:p>
            <a:pPr algn="just"/>
            <a:r>
              <a:rPr lang="el-GR" sz="2400" dirty="0" smtClean="0"/>
              <a:t>Ο άνθρωπος, βρισκόμενος στην ανώτατη βαθμίδα της φυσικής εξέλιξης, </a:t>
            </a:r>
            <a:r>
              <a:rPr lang="el-GR" sz="2400" u="sng" dirty="0" smtClean="0"/>
              <a:t>τοποθετείται</a:t>
            </a:r>
            <a:r>
              <a:rPr lang="el-GR" sz="2400" dirty="0" smtClean="0"/>
              <a:t> με έναν ιδιαίτερο τρόπο απέναντι στο περιβάλλον</a:t>
            </a:r>
          </a:p>
          <a:p>
            <a:pPr algn="just"/>
            <a:r>
              <a:rPr lang="el-GR" sz="2400" dirty="0" smtClean="0"/>
              <a:t>Διαθέτει μια ιδιαίτερη «</a:t>
            </a:r>
            <a:r>
              <a:rPr lang="el-GR" sz="2400" dirty="0" err="1" smtClean="0"/>
              <a:t>τοποθετικότητα</a:t>
            </a:r>
            <a:r>
              <a:rPr lang="el-GR" sz="2400" dirty="0" smtClean="0"/>
              <a:t>» </a:t>
            </a:r>
            <a:r>
              <a:rPr lang="en-US" sz="2400" dirty="0" smtClean="0"/>
              <a:t>(</a:t>
            </a:r>
            <a:r>
              <a:rPr lang="en-US" sz="2400" dirty="0" err="1" smtClean="0"/>
              <a:t>Helmuth</a:t>
            </a:r>
            <a:r>
              <a:rPr lang="en-US" sz="2400" dirty="0" smtClean="0"/>
              <a:t> </a:t>
            </a:r>
            <a:r>
              <a:rPr lang="en-US" sz="2400" dirty="0" err="1" smtClean="0"/>
              <a:t>Plessner</a:t>
            </a:r>
            <a:r>
              <a:rPr lang="en-US" sz="2400" dirty="0" smtClean="0"/>
              <a:t>)</a:t>
            </a:r>
            <a:endParaRPr lang="el-GR" sz="2400" u="sng" dirty="0" smtClean="0"/>
          </a:p>
          <a:p>
            <a:pPr algn="just"/>
            <a:endParaRPr lang="el-GR" sz="2400" dirty="0" smtClean="0"/>
          </a:p>
          <a:p>
            <a:endParaRPr lang="el-GR" sz="2400" dirty="0" smtClean="0"/>
          </a:p>
        </p:txBody>
      </p:sp>
      <p:sp>
        <p:nvSpPr>
          <p:cNvPr id="4" name="3 - Βέλος προς τα κάτω"/>
          <p:cNvSpPr/>
          <p:nvPr/>
        </p:nvSpPr>
        <p:spPr>
          <a:xfrm>
            <a:off x="5286380" y="2786058"/>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429124" y="4429132"/>
            <a:ext cx="500066"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lnSpcReduction="10000"/>
          </a:bodyPr>
          <a:lstStyle/>
          <a:p>
            <a:r>
              <a:rPr lang="el-GR" sz="2400" dirty="0" smtClean="0"/>
              <a:t>Σε αντίθεση με το ζώο που </a:t>
            </a:r>
            <a:r>
              <a:rPr lang="el-GR" sz="2400" u="sng" dirty="0" smtClean="0"/>
              <a:t>ζει κατά έναν «</a:t>
            </a:r>
            <a:r>
              <a:rPr lang="el-GR" sz="2400" b="1" u="sng" dirty="0" smtClean="0"/>
              <a:t>κεντρικό</a:t>
            </a:r>
            <a:r>
              <a:rPr lang="el-GR" sz="2400" u="sng" dirty="0" smtClean="0"/>
              <a:t>» τρόπο </a:t>
            </a:r>
            <a:r>
              <a:rPr lang="el-GR" sz="2400" dirty="0" smtClean="0"/>
              <a:t>(δηλ. υπακούει τυφλά σε ένα </a:t>
            </a:r>
            <a:r>
              <a:rPr lang="el-GR" sz="2400" b="1" dirty="0" smtClean="0"/>
              <a:t>κέντρο</a:t>
            </a:r>
            <a:r>
              <a:rPr lang="el-GR" sz="2400" dirty="0" smtClean="0"/>
              <a:t> αποφάσεων όπου κυριαρχούν οι ορμές και τα ένστικτα)</a:t>
            </a:r>
          </a:p>
          <a:p>
            <a:endParaRPr lang="el-GR" sz="2400" dirty="0" smtClean="0"/>
          </a:p>
          <a:p>
            <a:r>
              <a:rPr lang="el-GR" sz="2400" dirty="0" smtClean="0"/>
              <a:t>Ο άνθρωπος είναι </a:t>
            </a:r>
            <a:r>
              <a:rPr lang="el-GR" sz="2400" b="1" dirty="0" err="1" smtClean="0"/>
              <a:t>εξω</a:t>
            </a:r>
            <a:r>
              <a:rPr lang="el-GR" sz="2400" dirty="0" err="1" smtClean="0"/>
              <a:t>κεντρικός</a:t>
            </a:r>
            <a:r>
              <a:rPr lang="el-GR" sz="2400" dirty="0" smtClean="0"/>
              <a:t> ή αλλιώς </a:t>
            </a:r>
            <a:r>
              <a:rPr lang="el-GR" sz="2400" b="1" dirty="0" smtClean="0"/>
              <a:t>εκ</a:t>
            </a:r>
            <a:r>
              <a:rPr lang="el-GR" sz="2400" dirty="0" smtClean="0"/>
              <a:t>κεντρικός </a:t>
            </a:r>
          </a:p>
          <a:p>
            <a:endParaRPr lang="el-GR" sz="2400" dirty="0" smtClean="0"/>
          </a:p>
          <a:p>
            <a:r>
              <a:rPr lang="el-GR" sz="1800" dirty="0" smtClean="0"/>
              <a:t>Στερείται </a:t>
            </a:r>
          </a:p>
          <a:p>
            <a:r>
              <a:rPr lang="el-GR" sz="1800" dirty="0" smtClean="0"/>
              <a:t>Απομακρύνεται                  του κέντρου </a:t>
            </a:r>
          </a:p>
          <a:p>
            <a:r>
              <a:rPr lang="el-GR" sz="1800" dirty="0" smtClean="0"/>
              <a:t>Εξέρχεται </a:t>
            </a:r>
          </a:p>
          <a:p>
            <a:endParaRPr lang="el-GR" sz="2400" dirty="0" smtClean="0"/>
          </a:p>
          <a:p>
            <a:r>
              <a:rPr lang="el-GR" sz="2000" dirty="0" smtClean="0"/>
              <a:t>Δηλ. είναι εξαιρετικά διαφορετικός, παράδοξος και ιδιόρρυθμος σε σχέση με τα υπόλοιπα όντα ….</a:t>
            </a:r>
            <a:endParaRPr lang="el-GR" sz="2000" dirty="0"/>
          </a:p>
        </p:txBody>
      </p:sp>
      <p:sp>
        <p:nvSpPr>
          <p:cNvPr id="4" name="3 - Βέλος προς τα κάτω"/>
          <p:cNvSpPr/>
          <p:nvPr/>
        </p:nvSpPr>
        <p:spPr>
          <a:xfrm>
            <a:off x="2857488" y="2786058"/>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571868" y="3500438"/>
            <a:ext cx="78581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άγκιστρο"/>
          <p:cNvSpPr/>
          <p:nvPr/>
        </p:nvSpPr>
        <p:spPr>
          <a:xfrm>
            <a:off x="2357422" y="3929066"/>
            <a:ext cx="642942" cy="7858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6 - Βέλος προς τα κάτω"/>
          <p:cNvSpPr/>
          <p:nvPr/>
        </p:nvSpPr>
        <p:spPr>
          <a:xfrm>
            <a:off x="1285852" y="4929198"/>
            <a:ext cx="71438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a:bodyPr>
          <a:lstStyle/>
          <a:p>
            <a:r>
              <a:rPr lang="el-GR" sz="2400" dirty="0" smtClean="0"/>
              <a:t>Η ικανότητα αυτή του ανθρώπου να «ίσταται-</a:t>
            </a:r>
            <a:r>
              <a:rPr lang="el-GR" sz="2400" dirty="0" err="1" smtClean="0"/>
              <a:t>εκτό</a:t>
            </a:r>
            <a:r>
              <a:rPr lang="el-GR" sz="2400" dirty="0" smtClean="0"/>
              <a:t>ς» του κέντρου του (δηλ. να </a:t>
            </a:r>
            <a:r>
              <a:rPr lang="el-GR" sz="2400" b="1" dirty="0" smtClean="0"/>
              <a:t>εξ</a:t>
            </a:r>
            <a:r>
              <a:rPr lang="el-GR" sz="2400" dirty="0" smtClean="0"/>
              <a:t>ίσταται ή αλλιώς να υπάρχει)</a:t>
            </a:r>
          </a:p>
          <a:p>
            <a:endParaRPr lang="el-GR" sz="2400" dirty="0" smtClean="0"/>
          </a:p>
          <a:p>
            <a:r>
              <a:rPr lang="el-GR" sz="2400" dirty="0" smtClean="0"/>
              <a:t>Εμπεριέχει μέσα της τη βεβαιότητα της πτώσης </a:t>
            </a:r>
          </a:p>
          <a:p>
            <a:endParaRPr lang="el-GR" sz="2400" dirty="0" smtClean="0"/>
          </a:p>
          <a:p>
            <a:pPr algn="ctr"/>
            <a:r>
              <a:rPr lang="el-GR" sz="2400" dirty="0" smtClean="0"/>
              <a:t>«Μόνο ο άνθρωπος έχει το ύψος, από το οποίο πέφτει» </a:t>
            </a:r>
            <a:r>
              <a:rPr lang="en-US" sz="2400" dirty="0" smtClean="0"/>
              <a:t>(</a:t>
            </a:r>
            <a:r>
              <a:rPr lang="en-US" sz="2400" dirty="0" err="1" smtClean="0"/>
              <a:t>Helmuth</a:t>
            </a:r>
            <a:r>
              <a:rPr lang="en-US" sz="2400" dirty="0" smtClean="0"/>
              <a:t> </a:t>
            </a:r>
            <a:r>
              <a:rPr lang="en-US" sz="2400" dirty="0" err="1" smtClean="0"/>
              <a:t>Plessner</a:t>
            </a:r>
            <a:r>
              <a:rPr lang="en-US" sz="2400" dirty="0" smtClean="0"/>
              <a:t>)</a:t>
            </a:r>
            <a:endParaRPr lang="el-GR" sz="2400" dirty="0" smtClean="0"/>
          </a:p>
          <a:p>
            <a:endParaRPr lang="el-GR" sz="2400" dirty="0" smtClean="0"/>
          </a:p>
          <a:p>
            <a:pPr algn="r"/>
            <a:r>
              <a:rPr lang="el-GR" sz="2400" dirty="0" smtClean="0"/>
              <a:t>Ερώτηση: γιατί  «πέφτει»;</a:t>
            </a:r>
            <a:endParaRPr lang="el-GR" sz="2400" dirty="0"/>
          </a:p>
        </p:txBody>
      </p:sp>
      <p:sp>
        <p:nvSpPr>
          <p:cNvPr id="4" name="3 - Βέλος προς τα κάτω"/>
          <p:cNvSpPr/>
          <p:nvPr/>
        </p:nvSpPr>
        <p:spPr>
          <a:xfrm>
            <a:off x="3857620" y="2428868"/>
            <a:ext cx="85725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857620" y="3286124"/>
            <a:ext cx="857256"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7429520" y="4143380"/>
            <a:ext cx="428628"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προβληματική</a:t>
            </a:r>
            <a:endParaRPr lang="el-GR" dirty="0"/>
          </a:p>
        </p:txBody>
      </p:sp>
      <p:sp>
        <p:nvSpPr>
          <p:cNvPr id="3" name="2 - Θέση περιεχομένου"/>
          <p:cNvSpPr>
            <a:spLocks noGrp="1"/>
          </p:cNvSpPr>
          <p:nvPr>
            <p:ph idx="1"/>
          </p:nvPr>
        </p:nvSpPr>
        <p:spPr/>
        <p:txBody>
          <a:bodyPr>
            <a:normAutofit/>
          </a:bodyPr>
          <a:lstStyle/>
          <a:p>
            <a:pPr algn="ctr">
              <a:buNone/>
            </a:pPr>
            <a:r>
              <a:rPr lang="el-GR" sz="1800" dirty="0" smtClean="0"/>
              <a:t>Τους τελευταίους αιώνες ο άνθρωπος παραδίδεται, όλο και συχνότερα, σε μια σειρά από </a:t>
            </a:r>
            <a:r>
              <a:rPr lang="el-GR" sz="1800" u="sng" dirty="0" smtClean="0"/>
              <a:t>ασύλληπτες δυνάμεις </a:t>
            </a:r>
            <a:r>
              <a:rPr lang="el-GR" sz="1800" dirty="0" smtClean="0"/>
              <a:t>οι οποίες – ενώ μοιάζουν να εξαρτώνται από τη θέλησή του- καταρρίπτουν ξανά και ξανά κάθε φραγμό και όριο (βλ. λ.χ. εξοπλισμοί, «σκοτεινό» διαδίκτυο, πρόσφατη πανδημία)</a:t>
            </a:r>
          </a:p>
          <a:p>
            <a:pPr algn="ctr">
              <a:buNone/>
            </a:pPr>
            <a:endParaRPr lang="el-GR" sz="1800" dirty="0" smtClean="0"/>
          </a:p>
          <a:p>
            <a:pPr algn="ctr">
              <a:buNone/>
            </a:pPr>
            <a:r>
              <a:rPr lang="el-GR" sz="1800" dirty="0" smtClean="0"/>
              <a:t>Οδηγούν – όλους μας ανεξαιρέτως – στη φρίκη και την καταστροφή</a:t>
            </a:r>
          </a:p>
          <a:p>
            <a:pPr algn="ctr">
              <a:buNone/>
            </a:pPr>
            <a:endParaRPr lang="el-GR" sz="1800" dirty="0" smtClean="0"/>
          </a:p>
          <a:p>
            <a:pPr algn="ctr">
              <a:buNone/>
            </a:pPr>
            <a:r>
              <a:rPr lang="el-GR" sz="1800" dirty="0" smtClean="0"/>
              <a:t>Μοιάζουμε με κάποιο Ον το οποίο </a:t>
            </a:r>
            <a:r>
              <a:rPr lang="el-GR" sz="1800" u="sng" dirty="0" smtClean="0"/>
              <a:t>δύναται</a:t>
            </a:r>
            <a:r>
              <a:rPr lang="el-GR" sz="1800" dirty="0" smtClean="0"/>
              <a:t> να φέρει στο φως ένα πλήθος δαιμόνων που στη συνέχεια </a:t>
            </a:r>
            <a:r>
              <a:rPr lang="el-GR" sz="1800" u="sng" dirty="0" smtClean="0"/>
              <a:t>αδυνατεί</a:t>
            </a:r>
            <a:r>
              <a:rPr lang="el-GR" sz="1800" dirty="0" smtClean="0"/>
              <a:t> να καθυποτάξει</a:t>
            </a:r>
          </a:p>
          <a:p>
            <a:pPr algn="ctr">
              <a:buNone/>
            </a:pPr>
            <a:endParaRPr lang="el-GR" sz="1800" dirty="0" smtClean="0"/>
          </a:p>
          <a:p>
            <a:pPr algn="ctr">
              <a:buNone/>
            </a:pPr>
            <a:r>
              <a:rPr lang="el-GR" sz="1800" dirty="0" smtClean="0"/>
              <a:t>Η ανάγκη διερμηνείας αυτής της </a:t>
            </a:r>
            <a:r>
              <a:rPr lang="el-GR" sz="1800" u="sng" dirty="0" smtClean="0"/>
              <a:t>δύναμης και αδυναμίας ταυτόχρονα </a:t>
            </a:r>
            <a:r>
              <a:rPr lang="el-GR" sz="1800" dirty="0" smtClean="0"/>
              <a:t>προσέδωσε στο ερώτημα περί της ανθρώπινης ουσίας μια πρωτόγνωρη δυσκολία</a:t>
            </a:r>
          </a:p>
          <a:p>
            <a:pPr algn="ctr">
              <a:buNone/>
            </a:pPr>
            <a:r>
              <a:rPr lang="el-GR" sz="1800" dirty="0" smtClean="0"/>
              <a:t>«Σε καμία περιοχή της ιστορίας, περισσότερο από όσο σήμερα, ο άνθρωπος δεν υπήρξε πρόβλημα για τον ίδιο του τον εαυτό» (</a:t>
            </a:r>
            <a:r>
              <a:rPr lang="en-US" sz="1800" dirty="0" smtClean="0"/>
              <a:t>Max </a:t>
            </a:r>
            <a:r>
              <a:rPr lang="en-US" sz="1800" dirty="0" err="1" smtClean="0"/>
              <a:t>Scheler</a:t>
            </a:r>
            <a:r>
              <a:rPr lang="el-GR" sz="1800" dirty="0" smtClean="0"/>
              <a:t>)</a:t>
            </a:r>
          </a:p>
          <a:p>
            <a:pPr algn="ctr">
              <a:buNone/>
            </a:pPr>
            <a:endParaRPr lang="el-GR" sz="1800" dirty="0" smtClean="0"/>
          </a:p>
          <a:p>
            <a:pPr algn="ctr">
              <a:buNone/>
            </a:pPr>
            <a:endParaRPr lang="el-GR" sz="1800" dirty="0" smtClean="0"/>
          </a:p>
          <a:p>
            <a:pPr algn="ctr">
              <a:buNone/>
            </a:pPr>
            <a:endParaRPr lang="el-GR" sz="1800" dirty="0"/>
          </a:p>
        </p:txBody>
      </p:sp>
      <p:sp>
        <p:nvSpPr>
          <p:cNvPr id="4" name="3 - Βέλος προς τα κάτω"/>
          <p:cNvSpPr/>
          <p:nvPr/>
        </p:nvSpPr>
        <p:spPr>
          <a:xfrm>
            <a:off x="4000496" y="2786058"/>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071934" y="3429000"/>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071934" y="4429132"/>
            <a:ext cx="64294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lstStyle/>
          <a:p>
            <a:r>
              <a:rPr lang="el-GR" dirty="0" smtClean="0"/>
              <a:t>Απάντηση: διότι προσπαθεί να σκαρφαλώσει στο άγνωστο       πασχίζει να «γίνει κάτι» το οποίο όμως δεν γνωρίζει εκ των προτέρων …</a:t>
            </a:r>
          </a:p>
          <a:p>
            <a:endParaRPr lang="el-GR" dirty="0" smtClean="0"/>
          </a:p>
          <a:p>
            <a:r>
              <a:rPr lang="el-GR" dirty="0" smtClean="0"/>
              <a:t>Στην περίπτωση του ανθρώπου δεν ισχύει η «εντελέχεια» των υπόλοιπων όντων </a:t>
            </a:r>
            <a:endParaRPr lang="el-GR" dirty="0"/>
          </a:p>
        </p:txBody>
      </p:sp>
      <p:sp>
        <p:nvSpPr>
          <p:cNvPr id="4" name="3 - Πεντάγωνο"/>
          <p:cNvSpPr/>
          <p:nvPr/>
        </p:nvSpPr>
        <p:spPr>
          <a:xfrm>
            <a:off x="3143240" y="2285992"/>
            <a:ext cx="357190" cy="28575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786182" y="3214686"/>
            <a:ext cx="100013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a:bodyPr>
          <a:lstStyle/>
          <a:p>
            <a:r>
              <a:rPr lang="el-GR" sz="2000" b="1" dirty="0" smtClean="0"/>
              <a:t>Εντελέχεια</a:t>
            </a:r>
            <a:r>
              <a:rPr lang="el-GR" sz="2000" dirty="0" smtClean="0"/>
              <a:t>:</a:t>
            </a:r>
            <a:r>
              <a:rPr lang="el-GR" sz="2000" i="1" dirty="0" smtClean="0"/>
              <a:t> εντελές </a:t>
            </a:r>
            <a:r>
              <a:rPr lang="el-GR" sz="2000" dirty="0" smtClean="0"/>
              <a:t>(πλήρες / τέλειο) </a:t>
            </a:r>
            <a:r>
              <a:rPr lang="el-GR" sz="2000" i="1" dirty="0" smtClean="0"/>
              <a:t>-</a:t>
            </a:r>
            <a:r>
              <a:rPr lang="el-GR" sz="2000" i="1" dirty="0" err="1" smtClean="0"/>
              <a:t>έχειν</a:t>
            </a:r>
            <a:r>
              <a:rPr lang="el-GR" sz="2000" dirty="0" smtClean="0"/>
              <a:t> (υποδηλώνει την προδιάθεση των όντων να οδηγηθούν στην πληρότητα / τελειότητα – δηλ. τον προδιαγεγραμμένο σκοπό τους </a:t>
            </a:r>
          </a:p>
          <a:p>
            <a:endParaRPr lang="el-GR" sz="2000" dirty="0" smtClean="0"/>
          </a:p>
          <a:p>
            <a:r>
              <a:rPr lang="el-GR" sz="2000" dirty="0" smtClean="0"/>
              <a:t>Πρόκειται για μια έννοια που επινόησε ο Αριστοτέλης για να εξηγήσει τα </a:t>
            </a:r>
            <a:r>
              <a:rPr lang="el-GR" sz="2000" b="1" dirty="0" smtClean="0"/>
              <a:t>4 αίτια </a:t>
            </a:r>
            <a:r>
              <a:rPr lang="el-GR" sz="2000" dirty="0" smtClean="0"/>
              <a:t>τα οποία  καθορίζουν την εξέλιξη κάθε άψυχου ή έμψυχου Όντος </a:t>
            </a:r>
          </a:p>
          <a:p>
            <a:endParaRPr lang="el-GR" sz="2000" dirty="0" smtClean="0"/>
          </a:p>
          <a:p>
            <a:r>
              <a:rPr lang="el-GR" sz="2000" dirty="0" smtClean="0"/>
              <a:t>η ύλη (</a:t>
            </a:r>
            <a:r>
              <a:rPr lang="el-GR" sz="2000" b="1" dirty="0" smtClean="0"/>
              <a:t>υλικό αίτιο</a:t>
            </a:r>
            <a:r>
              <a:rPr lang="el-GR" sz="2000" dirty="0" smtClean="0"/>
              <a:t>),</a:t>
            </a:r>
          </a:p>
          <a:p>
            <a:r>
              <a:rPr lang="el-GR" sz="2000" dirty="0" smtClean="0"/>
              <a:t>ο σκοπός (</a:t>
            </a:r>
            <a:r>
              <a:rPr lang="el-GR" sz="2000" b="1" dirty="0" smtClean="0"/>
              <a:t>τελικό αίτιο</a:t>
            </a:r>
            <a:r>
              <a:rPr lang="el-GR" sz="2000" dirty="0" smtClean="0"/>
              <a:t>),</a:t>
            </a:r>
          </a:p>
          <a:p>
            <a:r>
              <a:rPr lang="el-GR" sz="2000" dirty="0" smtClean="0"/>
              <a:t>η ενέργεια (</a:t>
            </a:r>
            <a:r>
              <a:rPr lang="el-GR" sz="2000" b="1" dirty="0" smtClean="0"/>
              <a:t>ποιητικό αίτιο</a:t>
            </a:r>
            <a:r>
              <a:rPr lang="el-GR" sz="2000" dirty="0" smtClean="0"/>
              <a:t>) και η</a:t>
            </a:r>
          </a:p>
          <a:p>
            <a:r>
              <a:rPr lang="el-GR" sz="2000" dirty="0" smtClean="0"/>
              <a:t>μορφή (</a:t>
            </a:r>
            <a:r>
              <a:rPr lang="el-GR" sz="2000" b="1" dirty="0" smtClean="0"/>
              <a:t>μορφικό αίτιο</a:t>
            </a:r>
            <a:r>
              <a:rPr lang="el-GR" sz="2000" dirty="0" smtClean="0"/>
              <a:t>).</a:t>
            </a:r>
          </a:p>
          <a:p>
            <a:endParaRPr lang="el-GR" sz="2000" dirty="0"/>
          </a:p>
        </p:txBody>
      </p:sp>
      <p:sp>
        <p:nvSpPr>
          <p:cNvPr id="4" name="3 - Βέλος προς τα κάτω"/>
          <p:cNvSpPr/>
          <p:nvPr/>
        </p:nvSpPr>
        <p:spPr>
          <a:xfrm>
            <a:off x="1785918" y="2571744"/>
            <a:ext cx="714380"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000100" y="3643314"/>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a:bodyPr>
          <a:lstStyle/>
          <a:p>
            <a:r>
              <a:rPr lang="el-GR" sz="2000" dirty="0" smtClean="0"/>
              <a:t> </a:t>
            </a:r>
            <a:r>
              <a:rPr lang="el-GR" sz="2000" b="1" dirty="0" smtClean="0"/>
              <a:t>Άψυχο ον </a:t>
            </a:r>
            <a:r>
              <a:rPr lang="el-GR" sz="2000" dirty="0" smtClean="0"/>
              <a:t/>
            </a:r>
            <a:br>
              <a:rPr lang="el-GR" sz="2000" dirty="0" smtClean="0"/>
            </a:br>
            <a:r>
              <a:rPr lang="el-GR" sz="2000" dirty="0" smtClean="0"/>
              <a:t>Ένα κομμάτι μάρμαρο (υλικό αίτιο) το παίρνει ένας γλύπτης, για να κατασκευάσει ένα άγαλμα που θα στολίσει μια πλατεία (τελικό αίτιο) και να του δώσει τη μορφή που έχει στο νου του (μορφικό αίτιο). Μετά από εργασία ημερών (ποιητικό αίτιο) το κομμάτι μάρμαρο (που ήταν </a:t>
            </a:r>
            <a:r>
              <a:rPr lang="el-GR" sz="2000" i="1" dirty="0" smtClean="0"/>
              <a:t>δυνάμει  /  </a:t>
            </a:r>
            <a:r>
              <a:rPr lang="el-GR" sz="2000" dirty="0" smtClean="0"/>
              <a:t>δηλ. θα μπορούσε να γίνει άγαλμα, κολώνα ή πλάκα) έχει πάρει τη μορφή αγάλματος (είναι δηλ. πλέον </a:t>
            </a:r>
            <a:r>
              <a:rPr lang="el-GR" sz="2000" i="1" dirty="0" smtClean="0"/>
              <a:t>ενεργεία</a:t>
            </a:r>
            <a:r>
              <a:rPr lang="el-GR" sz="2000" dirty="0" smtClean="0"/>
              <a:t> άγαλμα).</a:t>
            </a:r>
          </a:p>
          <a:p>
            <a:r>
              <a:rPr lang="el-GR" sz="2000" b="1" dirty="0" smtClean="0"/>
              <a:t>Έμψυχο ον</a:t>
            </a:r>
          </a:p>
          <a:p>
            <a:r>
              <a:rPr lang="el-GR" sz="2000" dirty="0" smtClean="0"/>
              <a:t>Ένα βελανίδι (υλικό αίτιο) είναι </a:t>
            </a:r>
            <a:r>
              <a:rPr lang="el-GR" sz="2000" i="1" dirty="0" smtClean="0"/>
              <a:t>δυνάμει</a:t>
            </a:r>
            <a:r>
              <a:rPr lang="el-GR" sz="2000" dirty="0" smtClean="0"/>
              <a:t> βελανιδιά. Πιο συγκεκριμένα, έχει τη δυνατότητα, αν υπάρξουν οι κατάλληλες συνθήκες (δηλ. έδαφος, ήλιος, βροχή /ποιητικό αίτιο) να εξελιχθεί σε </a:t>
            </a:r>
            <a:r>
              <a:rPr lang="el-GR" sz="2000" i="1" dirty="0" smtClean="0"/>
              <a:t>ενεργεία</a:t>
            </a:r>
            <a:r>
              <a:rPr lang="el-GR" sz="2000" dirty="0" smtClean="0"/>
              <a:t> δέντρο (τελικό και μορφικό αίτιο). Με άλλα λόγια η μορφή και ο σκοπός της  βελανιδιάς δεν υπάρχουν στο νου κανενός δημιουργού αλλά «κρύβονται» μέσα στο βελανίδι. </a:t>
            </a:r>
          </a:p>
          <a:p>
            <a:endParaRPr lang="el-GR"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lstStyle/>
          <a:p>
            <a:pPr algn="ctr"/>
            <a:r>
              <a:rPr lang="el-GR" dirty="0" smtClean="0"/>
              <a:t>Ερώτημα</a:t>
            </a:r>
          </a:p>
          <a:p>
            <a:pPr algn="ctr">
              <a:buNone/>
            </a:pPr>
            <a:r>
              <a:rPr lang="el-GR" dirty="0" smtClean="0"/>
              <a:t>Μπορούμε να πούμε ότι κάτι αντίστοιχο συμβαίνει και στην περίπτωση του ανθρώπου;</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Ερώτημα εργασίας</a:t>
            </a:r>
            <a:endParaRPr lang="el-GR" dirty="0"/>
          </a:p>
        </p:txBody>
      </p:sp>
      <p:sp>
        <p:nvSpPr>
          <p:cNvPr id="3" name="2 - Θέση περιεχομένου"/>
          <p:cNvSpPr>
            <a:spLocks noGrp="1"/>
          </p:cNvSpPr>
          <p:nvPr>
            <p:ph idx="1"/>
          </p:nvPr>
        </p:nvSpPr>
        <p:spPr/>
        <p:txBody>
          <a:bodyPr/>
          <a:lstStyle/>
          <a:p>
            <a:pPr algn="ctr"/>
            <a:r>
              <a:rPr lang="el-GR" dirty="0" smtClean="0"/>
              <a:t>Πώς αντιλαμβάνεστε τη θέση του </a:t>
            </a:r>
            <a:r>
              <a:rPr lang="en-US" dirty="0" smtClean="0"/>
              <a:t>Nietzsche</a:t>
            </a:r>
            <a:r>
              <a:rPr lang="el-GR" dirty="0" smtClean="0"/>
              <a:t> ότι ο άνθρωπος είναι το μόνο ζώο που μπορεί να «υπόσχεται»;</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Το ερώτημα</a:t>
            </a:r>
            <a:endParaRPr lang="el-GR" dirty="0"/>
          </a:p>
        </p:txBody>
      </p:sp>
      <p:sp>
        <p:nvSpPr>
          <p:cNvPr id="3" name="2 - Θέση περιεχομένου"/>
          <p:cNvSpPr>
            <a:spLocks noGrp="1"/>
          </p:cNvSpPr>
          <p:nvPr>
            <p:ph idx="1"/>
          </p:nvPr>
        </p:nvSpPr>
        <p:spPr/>
        <p:txBody>
          <a:bodyPr/>
          <a:lstStyle/>
          <a:p>
            <a:pPr algn="ctr"/>
            <a:r>
              <a:rPr lang="el-GR" sz="2800" dirty="0" smtClean="0"/>
              <a:t>Τι είναι ο άνθρωπος;</a:t>
            </a:r>
          </a:p>
          <a:p>
            <a:pPr algn="ctr"/>
            <a:endParaRPr lang="el-GR" dirty="0" smtClean="0"/>
          </a:p>
          <a:p>
            <a:pPr algn="ctr"/>
            <a:r>
              <a:rPr lang="el-GR" sz="2600" dirty="0" smtClean="0"/>
              <a:t>Ένα πλάσμα που εξαρτάται ολοκληρωτικά από τη </a:t>
            </a:r>
            <a:r>
              <a:rPr lang="el-GR" sz="2600" b="1" dirty="0" smtClean="0"/>
              <a:t>μάθηση</a:t>
            </a:r>
          </a:p>
          <a:p>
            <a:pPr algn="ctr">
              <a:buNone/>
            </a:pPr>
            <a:endParaRPr lang="el-GR" sz="2400" b="1" dirty="0" smtClean="0"/>
          </a:p>
          <a:p>
            <a:pPr algn="r">
              <a:buNone/>
            </a:pPr>
            <a:r>
              <a:rPr lang="el-GR" sz="1800" dirty="0" smtClean="0"/>
              <a:t>                                                                         (αποτελεί τον συνδετικό κρίκο μεταξύ της παιδείας, της αγωγή και της εκπαίδευσης)</a:t>
            </a:r>
          </a:p>
          <a:p>
            <a:pPr algn="ctr"/>
            <a:endParaRPr lang="el-GR" dirty="0" smtClean="0"/>
          </a:p>
          <a:p>
            <a:pPr algn="ctr">
              <a:buNone/>
            </a:pPr>
            <a:r>
              <a:rPr lang="el-GR" sz="2600" dirty="0" smtClean="0"/>
              <a:t>Βασίζεται σε καθαρά φυσικά / φυσιολογικά δεδομένα</a:t>
            </a:r>
            <a:endParaRPr lang="el-GR" sz="2600" dirty="0"/>
          </a:p>
        </p:txBody>
      </p:sp>
      <p:sp>
        <p:nvSpPr>
          <p:cNvPr id="4" name="3 - Βέλος προς τα κάτω"/>
          <p:cNvSpPr/>
          <p:nvPr/>
        </p:nvSpPr>
        <p:spPr>
          <a:xfrm>
            <a:off x="4143372" y="2214554"/>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857752" y="3571876"/>
            <a:ext cx="35719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357686" y="3643314"/>
            <a:ext cx="357190" cy="1285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a:bodyPr>
          <a:lstStyle/>
          <a:p>
            <a:r>
              <a:rPr lang="el-GR" sz="2000" b="1" dirty="0" smtClean="0"/>
              <a:t>Όλα τα ζώα </a:t>
            </a:r>
            <a:r>
              <a:rPr lang="el-GR" sz="2000" dirty="0" smtClean="0"/>
              <a:t>είναι προορισμένα να ζήσουν σε ένα προκαθορισμένο περιβάλλον από το οποίο </a:t>
            </a:r>
            <a:r>
              <a:rPr lang="el-GR" sz="2000" u="sng" dirty="0" smtClean="0"/>
              <a:t>δεν μπορούν να διαφύγουν </a:t>
            </a:r>
            <a:r>
              <a:rPr lang="el-GR" sz="2000" dirty="0" smtClean="0"/>
              <a:t>(Ο πίθηκος αδυνατεί να επιβιώσει στην Αλάσκα όπως και η πολική αρκούδα στη Σαχάρα) </a:t>
            </a:r>
          </a:p>
          <a:p>
            <a:endParaRPr lang="el-GR" sz="2000" dirty="0" smtClean="0"/>
          </a:p>
          <a:p>
            <a:r>
              <a:rPr lang="el-GR" sz="2000" dirty="0" smtClean="0"/>
              <a:t>Δεν είναι υποχρεωμένα να μάθουν κάτι / η βιολογική τους διάπλαση καθώς και ο μηχανισμός των ενστίκτων που διαθέτουν επαρκούν για να συντηρηθούν στη ζωή (το νεογέννητο χελωνάκι «ξέρει» να κατευθυνθεί προς τη θάλασσα) </a:t>
            </a:r>
          </a:p>
          <a:p>
            <a:endParaRPr lang="el-GR" sz="2000" dirty="0" smtClean="0"/>
          </a:p>
          <a:p>
            <a:r>
              <a:rPr lang="el-GR" sz="2000" dirty="0" smtClean="0"/>
              <a:t>Η παραμονή τους στο ενδομήτριο περιβάλλον διαρκεί χρονικά τόσο όσο χρειάζεται για να διαμορφώσουν και να τελειοποιήσουν τον φυσικό τους εξοπλισμό </a:t>
            </a:r>
          </a:p>
          <a:p>
            <a:endParaRPr lang="el-GR" sz="2000" dirty="0" smtClean="0"/>
          </a:p>
          <a:p>
            <a:endParaRPr lang="el-GR" sz="2000" dirty="0"/>
          </a:p>
        </p:txBody>
      </p:sp>
      <p:sp>
        <p:nvSpPr>
          <p:cNvPr id="4" name="3 - Βέλος προς τα κάτω"/>
          <p:cNvSpPr/>
          <p:nvPr/>
        </p:nvSpPr>
        <p:spPr>
          <a:xfrm>
            <a:off x="2143108" y="3000372"/>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2143108" y="4572008"/>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lnSpcReduction="10000"/>
          </a:bodyPr>
          <a:lstStyle/>
          <a:p>
            <a:r>
              <a:rPr lang="el-GR" sz="2000" dirty="0" smtClean="0"/>
              <a:t>Αντίθετα ο άνθρωπος – συγκρινόμενος με τα πιο εξελιγμένα θηλαστικά- έρχεται στη ζωή έναν </a:t>
            </a:r>
            <a:r>
              <a:rPr lang="el-GR" sz="2000" u="sng" dirty="0" smtClean="0"/>
              <a:t>χρόνο νωρίτερα </a:t>
            </a:r>
          </a:p>
          <a:p>
            <a:endParaRPr lang="el-GR" sz="2000" dirty="0" smtClean="0"/>
          </a:p>
          <a:p>
            <a:r>
              <a:rPr lang="el-GR" sz="2000" dirty="0" smtClean="0"/>
              <a:t>Υφίσταται έναν «</a:t>
            </a:r>
            <a:r>
              <a:rPr lang="el-GR" sz="2000" u="sng" dirty="0" smtClean="0"/>
              <a:t>φυσιολογικό πρώιμο τοκετό</a:t>
            </a:r>
            <a:r>
              <a:rPr lang="el-GR" sz="2000" dirty="0" smtClean="0"/>
              <a:t>» με τις εξής συνέπειες:</a:t>
            </a:r>
          </a:p>
          <a:p>
            <a:pPr marL="457200" indent="-457200">
              <a:buFont typeface="+mj-lt"/>
              <a:buAutoNum type="arabicPeriod"/>
            </a:pPr>
            <a:r>
              <a:rPr lang="el-GR" sz="2000" dirty="0" smtClean="0"/>
              <a:t>Τα νεογνά των ανώτερων θηλαστικών γεννιούνται ικανά να εγκαταλείψουν τη φωλιά τους / το βρέφος είναι καθηλωμένο στον περίγυρό του και απολύτως εξαρτώμενο από αυτόν</a:t>
            </a:r>
          </a:p>
          <a:p>
            <a:pPr marL="457200" indent="-457200">
              <a:buFont typeface="+mj-lt"/>
              <a:buAutoNum type="arabicPeriod"/>
            </a:pPr>
            <a:r>
              <a:rPr lang="el-GR" sz="2000" dirty="0" smtClean="0"/>
              <a:t>Όλα τα θηλαστικά διαθέτουν με τη γέννησή τους πλήρως διαμορφωμένα, τελειοποιημένα και παραγωγικά αισθητήρια όργανα / ο άνθρωπος όταν γεννιέται είναι αισθητηριακά υποανάπτυκτος και ανίκανος να επιβιώσει χωρίς ξένη βοήθεια </a:t>
            </a:r>
          </a:p>
          <a:p>
            <a:pPr marL="457200" indent="-457200">
              <a:buFont typeface="+mj-lt"/>
              <a:buAutoNum type="arabicPeriod"/>
            </a:pPr>
            <a:r>
              <a:rPr lang="el-GR" sz="2000" dirty="0" smtClean="0"/>
              <a:t>Ως προς τη μορφή, τα νεογνά ανώτερα θηλαστικά αποτελούν μικρογραφίες των ενηλίκων / το βρέφος διαθέτει τελείως διαφορετικές αναλογίες από τον ώριμο άνθρωπο </a:t>
            </a:r>
          </a:p>
          <a:p>
            <a:endParaRPr lang="el-GR" sz="2000" dirty="0"/>
          </a:p>
        </p:txBody>
      </p:sp>
      <p:sp>
        <p:nvSpPr>
          <p:cNvPr id="4" name="3 - Βέλος προς τα κάτω"/>
          <p:cNvSpPr/>
          <p:nvPr/>
        </p:nvSpPr>
        <p:spPr>
          <a:xfrm>
            <a:off x="3714744" y="228599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a:bodyPr>
          <a:lstStyle/>
          <a:p>
            <a:pPr>
              <a:buNone/>
            </a:pPr>
            <a:r>
              <a:rPr lang="el-GR" sz="2000" dirty="0" smtClean="0"/>
              <a:t> 4.     Η συμπεριφορά και η κίνηση των νεογνών θηλαστικών αντιστοιχούν με εκείνες των γεννητόρων τους / Το ανθρώπινο βρέφος αδυνατεί να σταθεί όρθιο</a:t>
            </a:r>
          </a:p>
          <a:p>
            <a:pPr marL="457200" indent="-457200">
              <a:buAutoNum type="arabicPeriod" startAt="5"/>
            </a:pPr>
            <a:r>
              <a:rPr lang="el-GR" sz="2000" dirty="0" smtClean="0"/>
              <a:t>Τα θηλαστικά διαθέτουν με τη γέννησή τους  όλα τα στοιχεία της επικοινωνίας / το ανθρώπινο βρέφος αδυνατεί να μιλήσει</a:t>
            </a:r>
          </a:p>
          <a:p>
            <a:pPr marL="457200" indent="-457200">
              <a:buAutoNum type="arabicPeriod" startAt="5"/>
            </a:pPr>
            <a:endParaRPr lang="el-GR" sz="2000" dirty="0" smtClean="0"/>
          </a:p>
          <a:p>
            <a:pPr marL="457200" indent="-457200" algn="ctr">
              <a:buNone/>
            </a:pPr>
            <a:r>
              <a:rPr lang="el-GR" sz="1600" dirty="0" smtClean="0"/>
              <a:t>Για να πετύχει ο άνθρωπος –όπως τα ανώτερα θηλαστικά – την απαραίτητη βιολογική και οργανική του ολοκλήρωση που θα του επέτρεπε να ζήσει αυτοδύναμος έπρεπε</a:t>
            </a:r>
          </a:p>
          <a:p>
            <a:pPr marL="457200" indent="-457200" algn="ctr">
              <a:buNone/>
            </a:pPr>
            <a:endParaRPr lang="el-GR" sz="1600" dirty="0" smtClean="0"/>
          </a:p>
          <a:p>
            <a:pPr marL="457200" indent="-457200" algn="ctr">
              <a:buNone/>
            </a:pPr>
            <a:r>
              <a:rPr lang="el-GR" sz="1600" dirty="0" smtClean="0"/>
              <a:t>Να παραμείνει σε εμβρυακή / προγεννητική κατάσταση για 1 επιπλέον χρόνο</a:t>
            </a:r>
          </a:p>
          <a:p>
            <a:pPr marL="457200" indent="-457200" algn="ctr">
              <a:buNone/>
            </a:pPr>
            <a:endParaRPr lang="el-GR" sz="1600" dirty="0" smtClean="0"/>
          </a:p>
          <a:p>
            <a:pPr marL="457200" indent="-457200" algn="ctr">
              <a:buNone/>
            </a:pPr>
            <a:r>
              <a:rPr lang="el-GR" sz="1600" dirty="0" smtClean="0"/>
              <a:t>Δηλ. η ανθρώπινη κύηση θα έπρεπε να διαρκεί 21 μήνες </a:t>
            </a:r>
          </a:p>
          <a:p>
            <a:pPr marL="457200" indent="-457200" algn="ctr">
              <a:buNone/>
            </a:pPr>
            <a:endParaRPr lang="el-GR" sz="1600" dirty="0" smtClean="0"/>
          </a:p>
          <a:p>
            <a:pPr marL="457200" indent="-457200" algn="ctr">
              <a:buNone/>
            </a:pPr>
            <a:endParaRPr lang="el-GR" sz="2000" dirty="0" smtClean="0"/>
          </a:p>
          <a:p>
            <a:pPr marL="457200" indent="-457200">
              <a:buNone/>
            </a:pPr>
            <a:endParaRPr lang="el-GR" sz="2000" dirty="0" smtClean="0"/>
          </a:p>
          <a:p>
            <a:pPr marL="457200" indent="-457200">
              <a:buNone/>
            </a:pPr>
            <a:endParaRPr lang="el-GR" sz="2000" dirty="0"/>
          </a:p>
        </p:txBody>
      </p:sp>
      <p:sp>
        <p:nvSpPr>
          <p:cNvPr id="4" name="3 - Βέλος προς τα κάτω"/>
          <p:cNvSpPr/>
          <p:nvPr/>
        </p:nvSpPr>
        <p:spPr>
          <a:xfrm>
            <a:off x="4429124" y="3214686"/>
            <a:ext cx="785818"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572000" y="4143380"/>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357686" y="4857760"/>
            <a:ext cx="92869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a:bodyPr>
          <a:lstStyle/>
          <a:p>
            <a:pPr algn="ctr"/>
            <a:r>
              <a:rPr lang="el-GR" sz="2000" dirty="0" smtClean="0"/>
              <a:t>Αυτό το 1</a:t>
            </a:r>
            <a:r>
              <a:rPr lang="el-GR" sz="2000" baseline="30000" dirty="0" smtClean="0"/>
              <a:t>ο</a:t>
            </a:r>
            <a:r>
              <a:rPr lang="el-GR" sz="2000" dirty="0" smtClean="0"/>
              <a:t> έτος μετά τη γέννηση – που «φυσιολογικά» θα έπρεπε το βρέφος να παραμείνει στο ενδομήτριο περιβάλλον ονομάζεται </a:t>
            </a:r>
          </a:p>
          <a:p>
            <a:pPr algn="ctr">
              <a:buNone/>
            </a:pPr>
            <a:r>
              <a:rPr lang="el-GR" sz="2000" b="1" dirty="0" smtClean="0"/>
              <a:t>εκτός μήτρας πρώιμο  έτος</a:t>
            </a:r>
          </a:p>
          <a:p>
            <a:pPr algn="ctr">
              <a:buNone/>
            </a:pPr>
            <a:endParaRPr lang="el-GR" sz="2000" b="1" dirty="0" smtClean="0"/>
          </a:p>
          <a:p>
            <a:pPr algn="ctr">
              <a:buNone/>
            </a:pPr>
            <a:r>
              <a:rPr lang="el-GR" sz="2000" dirty="0" smtClean="0"/>
              <a:t>Στο συγκεκριμένο χρονικό διάστημα ο άνθρωπος μαθαίνει τις 3 θεμελιώδεις μορφές συμπεριφοράς που χαρακτηρίσουν το είδος του:</a:t>
            </a:r>
          </a:p>
          <a:p>
            <a:pPr algn="ctr">
              <a:buNone/>
            </a:pPr>
            <a:r>
              <a:rPr lang="el-GR" sz="2000" u="sng" dirty="0" smtClean="0"/>
              <a:t>Την ορθοστασία</a:t>
            </a:r>
          </a:p>
          <a:p>
            <a:pPr algn="ctr">
              <a:buNone/>
            </a:pPr>
            <a:r>
              <a:rPr lang="el-GR" sz="2000" u="sng" dirty="0" smtClean="0"/>
              <a:t>Τη γλώσσα </a:t>
            </a:r>
          </a:p>
          <a:p>
            <a:pPr algn="ctr">
              <a:buNone/>
            </a:pPr>
            <a:r>
              <a:rPr lang="el-GR" sz="2000" u="sng" dirty="0" smtClean="0"/>
              <a:t>Την αυτόβουλη δραστηριότητα </a:t>
            </a:r>
          </a:p>
          <a:p>
            <a:pPr algn="ctr">
              <a:buNone/>
            </a:pPr>
            <a:endParaRPr lang="el-GR" sz="2000" u="sng" dirty="0" smtClean="0"/>
          </a:p>
          <a:p>
            <a:pPr algn="ctr">
              <a:buNone/>
            </a:pPr>
            <a:r>
              <a:rPr lang="el-GR" sz="2000" dirty="0" smtClean="0"/>
              <a:t>Δηλ. ανθρωποποιείται εντός της κοινωνίας </a:t>
            </a:r>
          </a:p>
          <a:p>
            <a:pPr algn="ctr">
              <a:buNone/>
            </a:pPr>
            <a:endParaRPr lang="el-GR" sz="2000" u="sng" dirty="0" smtClean="0"/>
          </a:p>
        </p:txBody>
      </p:sp>
      <p:sp>
        <p:nvSpPr>
          <p:cNvPr id="4" name="3 - Βέλος προς τα κάτω"/>
          <p:cNvSpPr/>
          <p:nvPr/>
        </p:nvSpPr>
        <p:spPr>
          <a:xfrm>
            <a:off x="4143372" y="264318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429124" y="4857760"/>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a:xfrm>
            <a:off x="457200" y="1285860"/>
            <a:ext cx="8229600" cy="4840303"/>
          </a:xfrm>
        </p:spPr>
        <p:txBody>
          <a:bodyPr>
            <a:normAutofit/>
          </a:bodyPr>
          <a:lstStyle/>
          <a:p>
            <a:pPr algn="ctr"/>
            <a:r>
              <a:rPr lang="el-GR" sz="2000" dirty="0" smtClean="0"/>
              <a:t>Ο καταλυτικός ρόλος που διαδραματίζει ο κοινωνικός περίγυρος στην οντολογική συγκρότηση του </a:t>
            </a:r>
            <a:r>
              <a:rPr lang="el-GR" sz="2000" b="1" u="sng" dirty="0" smtClean="0"/>
              <a:t>ανθρώπου</a:t>
            </a:r>
            <a:r>
              <a:rPr lang="el-GR" sz="2000" dirty="0" smtClean="0"/>
              <a:t>  τον καθιστά ως το μοναδικό πλάσμα που </a:t>
            </a:r>
            <a:r>
              <a:rPr lang="el-GR" sz="2000" u="sng" dirty="0" smtClean="0"/>
              <a:t>δύναται να </a:t>
            </a:r>
            <a:r>
              <a:rPr lang="el-GR" sz="2000" b="1" u="sng" dirty="0" smtClean="0"/>
              <a:t>αποσπαστεί</a:t>
            </a:r>
            <a:r>
              <a:rPr lang="el-GR" sz="2000" u="sng" dirty="0" smtClean="0"/>
              <a:t> από την τυραννία του οργανικού</a:t>
            </a:r>
          </a:p>
          <a:p>
            <a:pPr algn="ctr"/>
            <a:endParaRPr lang="el-GR" sz="2000" u="sng" dirty="0" smtClean="0"/>
          </a:p>
          <a:p>
            <a:pPr algn="ctr"/>
            <a:r>
              <a:rPr lang="el-GR" sz="2000" dirty="0" smtClean="0"/>
              <a:t>Οι σχέσεις που συνάπτει τόσο με την εξωτερική πραγματικότητα όσο και με τον εαυτό του είναι </a:t>
            </a:r>
            <a:r>
              <a:rPr lang="el-GR" sz="2000" b="1" dirty="0" smtClean="0"/>
              <a:t>τελείως διαφορετικές </a:t>
            </a:r>
            <a:r>
              <a:rPr lang="el-GR" sz="2000" dirty="0" smtClean="0"/>
              <a:t>από εκείνες </a:t>
            </a:r>
            <a:r>
              <a:rPr lang="el-GR" sz="2000" u="sng" dirty="0" smtClean="0"/>
              <a:t>των υπόλοιπων ζώων </a:t>
            </a:r>
          </a:p>
          <a:p>
            <a:pPr algn="ctr">
              <a:buNone/>
            </a:pPr>
            <a:endParaRPr lang="el-GR" sz="2000" u="sng" dirty="0" smtClean="0"/>
          </a:p>
          <a:p>
            <a:pPr algn="ctr"/>
            <a:r>
              <a:rPr lang="el-GR" sz="1600" dirty="0" smtClean="0"/>
              <a:t>Η συμπεριφορά τους έναντι του περιβάλλοντος έχει ως σημείο αναφοράς τη σωματική τους κατάσταση / η βούληση των ζώων είναι δέσμια των παρορμήσεών τους (οτιδήποτε βρίσκεται εκτός των ενστίκτων για τα ζώα δεν υφίσταται)</a:t>
            </a:r>
          </a:p>
          <a:p>
            <a:pPr algn="ctr"/>
            <a:endParaRPr lang="el-GR" sz="1600" dirty="0" smtClean="0"/>
          </a:p>
          <a:p>
            <a:pPr algn="ctr">
              <a:buNone/>
            </a:pPr>
            <a:r>
              <a:rPr lang="el-GR" sz="1600" dirty="0" smtClean="0"/>
              <a:t>Λ.χ. ο πίθηκος </a:t>
            </a:r>
            <a:r>
              <a:rPr lang="el-GR" sz="1600" b="1" dirty="0" smtClean="0"/>
              <a:t>μπορεί</a:t>
            </a:r>
            <a:r>
              <a:rPr lang="el-GR" sz="1600" dirty="0" smtClean="0"/>
              <a:t> να αντιληφθεί το δέντρο μόνο ως τόπο: ξεκούρασης, εξεύρεσης τροφής ή προστασίας από εχθρικές επιθέσεις /  </a:t>
            </a:r>
            <a:r>
              <a:rPr lang="el-GR" sz="1600" b="1" dirty="0" smtClean="0"/>
              <a:t>δεν μπορεί </a:t>
            </a:r>
            <a:r>
              <a:rPr lang="el-GR" sz="1600" dirty="0" smtClean="0"/>
              <a:t>να το αποσπάσει από το περιβάλλον και να το αντιληφθεί ανεξάρτητα από αυτό</a:t>
            </a:r>
          </a:p>
          <a:p>
            <a:pPr algn="ctr"/>
            <a:endParaRPr lang="el-GR" sz="1600" dirty="0" smtClean="0"/>
          </a:p>
          <a:p>
            <a:pPr algn="ctr">
              <a:buNone/>
            </a:pPr>
            <a:endParaRPr lang="el-GR" sz="2000" dirty="0"/>
          </a:p>
        </p:txBody>
      </p:sp>
      <p:sp>
        <p:nvSpPr>
          <p:cNvPr id="4" name="3 - Βέλος προς τα κάτω"/>
          <p:cNvSpPr/>
          <p:nvPr/>
        </p:nvSpPr>
        <p:spPr>
          <a:xfrm>
            <a:off x="4000496" y="2285992"/>
            <a:ext cx="71438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500562" y="3643314"/>
            <a:ext cx="42862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429124" y="4786322"/>
            <a:ext cx="571504"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a:t>
            </a:r>
            <a:r>
              <a:rPr lang="el-GR" sz="1800" dirty="0"/>
              <a:t>/ΦΙΛΟΣΟΦΙΑ ΤΗΣ ΕΚΠΑΙΔΕΥΣΗΣ</a:t>
            </a:r>
            <a:r>
              <a:rPr lang="el-GR" dirty="0" smtClean="0"/>
              <a:t/>
            </a:r>
            <a:br>
              <a:rPr lang="el-GR" dirty="0" smtClean="0"/>
            </a:br>
            <a:r>
              <a:rPr lang="el-GR" dirty="0" smtClean="0"/>
              <a:t>Η ανθρώπινη ιδιαιτερότητα</a:t>
            </a:r>
            <a:endParaRPr lang="el-GR" dirty="0"/>
          </a:p>
        </p:txBody>
      </p:sp>
      <p:sp>
        <p:nvSpPr>
          <p:cNvPr id="3" name="2 - Θέση περιεχομένου"/>
          <p:cNvSpPr>
            <a:spLocks noGrp="1"/>
          </p:cNvSpPr>
          <p:nvPr>
            <p:ph idx="1"/>
          </p:nvPr>
        </p:nvSpPr>
        <p:spPr/>
        <p:txBody>
          <a:bodyPr>
            <a:normAutofit/>
          </a:bodyPr>
          <a:lstStyle/>
          <a:p>
            <a:r>
              <a:rPr lang="el-GR" sz="2000" dirty="0" smtClean="0"/>
              <a:t>Κάτι αντίστοιχο συμβαίνει και με τον </a:t>
            </a:r>
            <a:r>
              <a:rPr lang="el-GR" sz="2000" u="sng" dirty="0" smtClean="0"/>
              <a:t>εαυτό</a:t>
            </a:r>
            <a:r>
              <a:rPr lang="el-GR" sz="2000" dirty="0" smtClean="0"/>
              <a:t> του </a:t>
            </a:r>
            <a:r>
              <a:rPr lang="el-GR" sz="2000" b="1" dirty="0" smtClean="0"/>
              <a:t>ζώου</a:t>
            </a:r>
          </a:p>
          <a:p>
            <a:endParaRPr lang="el-GR" sz="2000" b="1" dirty="0" smtClean="0"/>
          </a:p>
          <a:p>
            <a:pPr algn="ctr"/>
            <a:r>
              <a:rPr lang="el-GR" sz="2000" dirty="0" smtClean="0"/>
              <a:t>Έχει συνείδηση αλλά όχι αυτοσυνειδησία / η ψυχή του λειτουργεί αλλά δεν μπορεί να γίνει ψυχολόγος </a:t>
            </a:r>
          </a:p>
          <a:p>
            <a:pPr algn="ctr"/>
            <a:endParaRPr lang="el-GR" sz="2000" dirty="0" smtClean="0"/>
          </a:p>
          <a:p>
            <a:pPr algn="ctr"/>
            <a:r>
              <a:rPr lang="el-GR" sz="2000" b="1" u="sng" dirty="0" smtClean="0"/>
              <a:t>Αντίθετα</a:t>
            </a:r>
            <a:r>
              <a:rPr lang="el-GR" sz="2000" dirty="0" smtClean="0"/>
              <a:t> η ανθρώπινη συμπεριφορά φαντάζει ως </a:t>
            </a:r>
            <a:r>
              <a:rPr lang="el-GR" sz="2000" u="sng" dirty="0" smtClean="0"/>
              <a:t>ανεξάρτητη</a:t>
            </a:r>
            <a:r>
              <a:rPr lang="el-GR" sz="2000" dirty="0" smtClean="0"/>
              <a:t> από την φυσιολογική κατάσταση του οργανισμού</a:t>
            </a:r>
          </a:p>
          <a:p>
            <a:pPr algn="ctr"/>
            <a:endParaRPr lang="el-GR" sz="2000" dirty="0" smtClean="0"/>
          </a:p>
          <a:p>
            <a:pPr algn="ctr"/>
            <a:r>
              <a:rPr lang="el-GR" sz="2000" dirty="0" smtClean="0"/>
              <a:t>Μας επιτρέπει να αποτινάσσουμε τα περιβαλλοντικά δεσμά </a:t>
            </a:r>
          </a:p>
          <a:p>
            <a:pPr algn="ctr"/>
            <a:endParaRPr lang="el-GR" sz="2000" dirty="0" smtClean="0"/>
          </a:p>
          <a:p>
            <a:pPr algn="ctr"/>
            <a:r>
              <a:rPr lang="el-GR" sz="2000" dirty="0" smtClean="0"/>
              <a:t>Να συμπεριφερόμαστε ως ένα Ον «ανοιχτό» στον κόσμο</a:t>
            </a:r>
          </a:p>
          <a:p>
            <a:pPr algn="ctr"/>
            <a:endParaRPr lang="el-GR" sz="2000" dirty="0" smtClean="0"/>
          </a:p>
          <a:p>
            <a:endParaRPr lang="el-GR" sz="2000" dirty="0"/>
          </a:p>
        </p:txBody>
      </p:sp>
      <p:sp>
        <p:nvSpPr>
          <p:cNvPr id="4" name="3 - Βέλος προς τα κάτω"/>
          <p:cNvSpPr/>
          <p:nvPr/>
        </p:nvSpPr>
        <p:spPr>
          <a:xfrm>
            <a:off x="5929322" y="2000240"/>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7000892" y="3786190"/>
            <a:ext cx="357190"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071934" y="4786322"/>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1136</TotalTime>
  <Words>1821</Words>
  <Application>Microsoft Office PowerPoint</Application>
  <PresentationFormat>Προβολή στην οθόνη (4:3)</PresentationFormat>
  <Paragraphs>167</Paragraphs>
  <Slides>24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24</vt:i4>
      </vt:variant>
    </vt:vector>
  </HeadingPairs>
  <TitlesOfParts>
    <vt:vector size="27" baseType="lpstr">
      <vt:lpstr>Arial</vt:lpstr>
      <vt:lpstr>Calibri</vt:lpstr>
      <vt:lpstr>Θέμα του Office</vt:lpstr>
      <vt:lpstr>ΦΙΛΟΣΟΦΙΑ ΤΗΣ ΕΚΠΑΙΔΕΥΣΗΣ  ΔΗΜΟΠΟΥΛΟΣ ΒΑΣΙΛΕΙΟΣ   (2)</vt:lpstr>
      <vt:lpstr>ΔΗΜΟΠΟΥΛΟΣ ΒΑΣΙΛΕΙΟΣ /ΦΙΛΟΣΟΦΙΑ ΤΗΣ ΕΚΠΑΙΔΕΥΣΗΣ Η προβληματική</vt:lpstr>
      <vt:lpstr>ΔΗΜΟΠΟΥΛΟΣ ΒΑΣΙΛΕΙΟΣ /ΦΙΛΟΣΟΦΙΑ ΤΗΣ ΕΚΠΑΙΔΕΥΣΗΣ Το ερώτημα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Η ανθρώπινη ιδιαιτερότητα</vt:lpstr>
      <vt:lpstr>ΔΗΜΟΠΟΥΛΟΣ ΒΑΣΙΛΕΙΟΣ /ΦΙΛΟΣΟΦΙΑ ΤΗΣ ΕΚΠΑΙΔΕΥΣΗΣ Ερώτημα εργασίας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ΦΙΛΟΣΟΦΙΑ ΤΗΣ ΠΑΙΔΕΙΑΣ  (2)</dc:title>
  <dc:creator>User</dc:creator>
  <cp:lastModifiedBy>User</cp:lastModifiedBy>
  <cp:revision>87</cp:revision>
  <dcterms:created xsi:type="dcterms:W3CDTF">2021-02-09T23:02:35Z</dcterms:created>
  <dcterms:modified xsi:type="dcterms:W3CDTF">2023-10-18T04:17:17Z</dcterms:modified>
</cp:coreProperties>
</file>