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1" r:id="rId3"/>
    <p:sldId id="259" r:id="rId4"/>
    <p:sldId id="262" r:id="rId5"/>
    <p:sldId id="257" r:id="rId6"/>
    <p:sldId id="263" r:id="rId7"/>
    <p:sldId id="258" r:id="rId8"/>
    <p:sldId id="266" r:id="rId9"/>
    <p:sldId id="264" r:id="rId10"/>
    <p:sldId id="260" r:id="rId11"/>
    <p:sldId id="275" r:id="rId12"/>
    <p:sldId id="270" r:id="rId13"/>
    <p:sldId id="268" r:id="rId14"/>
    <p:sldId id="273" r:id="rId15"/>
    <p:sldId id="272" r:id="rId16"/>
    <p:sldId id="274" r:id="rId17"/>
    <p:sldId id="282" r:id="rId18"/>
    <p:sldId id="276" r:id="rId19"/>
    <p:sldId id="277" r:id="rId20"/>
    <p:sldId id="278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2" d="100"/>
          <a:sy n="122" d="100"/>
        </p:scale>
        <p:origin x="-13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0A427-1E64-4462-B3FD-6EF5AA5BC050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B2ACCA-1925-427F-AB10-1B72056E0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D43BA7D-8E35-4A0E-A09B-9C07BFBB1158}" type="slidenum">
              <a:rPr lang="el-GR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l-GR" alt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9463B95-6C4A-44B8-BC65-AAE83808CFEA}" type="slidenum">
              <a:rPr lang="el-GR" altLang="en-US"/>
              <a:pPr algn="r" eaLnBrk="1" hangingPunct="1">
                <a:spcBef>
                  <a:spcPct val="0"/>
                </a:spcBef>
              </a:pPr>
              <a:t>8</a:t>
            </a:fld>
            <a:endParaRPr lang="el-GR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6D1E-6AA8-45E5-A4C4-808BF6EE0D3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71D4-9106-489A-9369-42EB5834C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5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6D1E-6AA8-45E5-A4C4-808BF6EE0D3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71D4-9106-489A-9369-42EB5834C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3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6D1E-6AA8-45E5-A4C4-808BF6EE0D3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71D4-9106-489A-9369-42EB5834C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77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6D1E-6AA8-45E5-A4C4-808BF6EE0D3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71D4-9106-489A-9369-42EB5834C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41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6D1E-6AA8-45E5-A4C4-808BF6EE0D3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71D4-9106-489A-9369-42EB5834C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447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6D1E-6AA8-45E5-A4C4-808BF6EE0D3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71D4-9106-489A-9369-42EB5834C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4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6D1E-6AA8-45E5-A4C4-808BF6EE0D3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71D4-9106-489A-9369-42EB5834C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8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6D1E-6AA8-45E5-A4C4-808BF6EE0D3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71D4-9106-489A-9369-42EB5834C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76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6D1E-6AA8-45E5-A4C4-808BF6EE0D3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71D4-9106-489A-9369-42EB5834C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88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6D1E-6AA8-45E5-A4C4-808BF6EE0D3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71D4-9106-489A-9369-42EB5834C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7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6D1E-6AA8-45E5-A4C4-808BF6EE0D3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71D4-9106-489A-9369-42EB5834C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39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36D1E-6AA8-45E5-A4C4-808BF6EE0D3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E71D4-9106-489A-9369-42EB5834C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4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2"/>
                </a:solidFill>
              </a:rPr>
              <a:t>Μαθησιακές Δυσκολίες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Μάθημα: Εισαγωγή στην Επιστήμη της Ειδικής Αγωγής</a:t>
            </a: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Διδάσκουσα: Β. Λαμπροπούλου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249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A2DCF80-7DA6-40DD-852D-822DDB0DEC4B}" type="slidenum">
              <a:rPr lang="en-GB" altLang="en-US" sz="1400"/>
              <a:pPr eaLnBrk="1" hangingPunct="1"/>
              <a:t>10</a:t>
            </a:fld>
            <a:endParaRPr lang="en-GB" altLang="en-US" sz="1400"/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368300" y="762000"/>
            <a:ext cx="3473450" cy="381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135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n-US" sz="1800" b="1" dirty="0">
                <a:solidFill>
                  <a:schemeClr val="bg1"/>
                </a:solidFill>
                <a:latin typeface="+mj-lt"/>
              </a:rPr>
              <a:t>ΜΑΘΗΣΙΑΚΕΣ ΔΥΣΚΟΛΙΕΣ</a:t>
            </a:r>
            <a:endParaRPr lang="en-GB" altLang="en-US" sz="1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306294" y="1304924"/>
            <a:ext cx="3473450" cy="8286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rgbClr val="808080"/>
            </a:prstShdw>
          </a:effec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l-GR" altLang="en-US" sz="1600" dirty="0">
                <a:solidFill>
                  <a:schemeClr val="bg1"/>
                </a:solidFill>
                <a:latin typeface="+mn-lt"/>
              </a:rPr>
              <a:t>ΕΙΝΑΙ: ανομοιογενής ομάδα </a:t>
            </a:r>
            <a:r>
              <a:rPr lang="el-GR" altLang="en-US" sz="1600" b="1" dirty="0">
                <a:solidFill>
                  <a:schemeClr val="bg1"/>
                </a:solidFill>
                <a:latin typeface="+mn-lt"/>
              </a:rPr>
              <a:t>εγγενών</a:t>
            </a:r>
            <a:r>
              <a:rPr lang="el-GR" altLang="en-US" sz="1600" dirty="0">
                <a:solidFill>
                  <a:schemeClr val="bg1"/>
                </a:solidFill>
                <a:latin typeface="+mn-lt"/>
              </a:rPr>
              <a:t> διαταραχών του κεντρικού νευρικού συστήματος.</a:t>
            </a:r>
            <a:endParaRPr lang="en-GB" altLang="en-US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349250" y="2311400"/>
            <a:ext cx="3473450" cy="58420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1600" dirty="0">
                <a:solidFill>
                  <a:schemeClr val="bg1"/>
                </a:solidFill>
                <a:latin typeface="+mn-lt"/>
              </a:rPr>
              <a:t>ΔΙΑΡΚΟΥΝ: </a:t>
            </a:r>
            <a:r>
              <a:rPr lang="el-GR" altLang="en-US" sz="1600" b="1" dirty="0">
                <a:solidFill>
                  <a:schemeClr val="bg1"/>
                </a:solidFill>
                <a:latin typeface="+mn-lt"/>
              </a:rPr>
              <a:t>καθ’ όλη τη διάρκεια</a:t>
            </a:r>
            <a:r>
              <a:rPr lang="el-GR" altLang="en-US" sz="1600" dirty="0">
                <a:solidFill>
                  <a:schemeClr val="bg1"/>
                </a:solidFill>
                <a:latin typeface="+mn-lt"/>
              </a:rPr>
              <a:t> της ζωής.</a:t>
            </a:r>
            <a:endParaRPr lang="en-GB" altLang="en-US"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198" name="Text Box 10"/>
          <p:cNvSpPr txBox="1">
            <a:spLocks noChangeArrowheads="1"/>
          </p:cNvSpPr>
          <p:nvPr/>
        </p:nvSpPr>
        <p:spPr bwMode="auto">
          <a:xfrm>
            <a:off x="349250" y="3057525"/>
            <a:ext cx="3460750" cy="1323439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1600" dirty="0">
                <a:solidFill>
                  <a:schemeClr val="bg1"/>
                </a:solidFill>
                <a:latin typeface="+mn-lt"/>
              </a:rPr>
              <a:t>ΕΚΔΗΛΩΝΟΝΤΑΙ: με σημαντικές δυσκολίες στην πρόσκτηση και </a:t>
            </a:r>
            <a:r>
              <a:rPr lang="el-GR" altLang="en-US" sz="1600" dirty="0" smtClean="0">
                <a:solidFill>
                  <a:schemeClr val="bg1"/>
                </a:solidFill>
                <a:latin typeface="+mn-lt"/>
              </a:rPr>
              <a:t>χρήση ικανοτήτων ακρόασης</a:t>
            </a:r>
            <a:r>
              <a:rPr lang="el-GR" altLang="en-US" sz="1600" dirty="0">
                <a:solidFill>
                  <a:schemeClr val="bg1"/>
                </a:solidFill>
                <a:latin typeface="+mn-lt"/>
              </a:rPr>
              <a:t>, ομιλίας, ανάγνωσης, γραφής, συλλογισμού ή μαθηματικών ικανοτήτων</a:t>
            </a:r>
            <a:r>
              <a:rPr lang="el-GR" altLang="en-US" sz="1600" dirty="0">
                <a:solidFill>
                  <a:srgbClr val="050507"/>
                </a:solidFill>
                <a:latin typeface="+mn-lt"/>
              </a:rPr>
              <a:t>.</a:t>
            </a:r>
            <a:endParaRPr lang="en-GB" altLang="en-US" sz="1600" dirty="0">
              <a:solidFill>
                <a:srgbClr val="050507"/>
              </a:solidFill>
              <a:latin typeface="+mn-lt"/>
            </a:endParaRPr>
          </a:p>
        </p:txBody>
      </p:sp>
      <p:sp>
        <p:nvSpPr>
          <p:cNvPr id="8199" name="Text Box 11"/>
          <p:cNvSpPr txBox="1">
            <a:spLocks noChangeArrowheads="1"/>
          </p:cNvSpPr>
          <p:nvPr/>
        </p:nvSpPr>
        <p:spPr bwMode="auto">
          <a:xfrm>
            <a:off x="336550" y="4530725"/>
            <a:ext cx="3457575" cy="229552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600" dirty="0">
                <a:solidFill>
                  <a:schemeClr val="bg1"/>
                </a:solidFill>
                <a:latin typeface="+mn-lt"/>
              </a:rPr>
              <a:t>ΜΠΟΡΕΙ ΝΑ ΕΜΦΑΝΙΖΟΝΤΑΙ (</a:t>
            </a:r>
            <a:r>
              <a:rPr lang="el-GR" altLang="en-US" sz="1600" b="1" dirty="0">
                <a:solidFill>
                  <a:schemeClr val="bg1"/>
                </a:solidFill>
                <a:latin typeface="+mn-lt"/>
              </a:rPr>
              <a:t>αλλά δεν είναι αποτέλεσμα</a:t>
            </a:r>
            <a:r>
              <a:rPr lang="el-GR" altLang="en-US" sz="1600" dirty="0">
                <a:solidFill>
                  <a:schemeClr val="bg1"/>
                </a:solidFill>
                <a:latin typeface="+mn-lt"/>
              </a:rPr>
              <a:t>) ΜΑΖΙ ΜΕ: προβλήματα σε συμπεριφορές αυτοελέγχου, κοινωνικής αντίληψης, κοινωνικής αλληλεπίδρασης, αισθητηριακές βλάβες, νοητική καθυστέρηση, συναισθηματική διαταραχή, πολιτισμικές διαφορές, ανεπαρκή διδασκαλία</a:t>
            </a:r>
            <a:r>
              <a:rPr lang="el-GR" altLang="en-US" sz="1600" dirty="0">
                <a:solidFill>
                  <a:srgbClr val="050507"/>
                </a:solidFill>
              </a:rPr>
              <a:t>.</a:t>
            </a:r>
            <a:endParaRPr lang="en-GB" altLang="en-US" sz="1600" dirty="0">
              <a:solidFill>
                <a:srgbClr val="050507"/>
              </a:solidFill>
            </a:endParaRPr>
          </a:p>
        </p:txBody>
      </p:sp>
      <p:sp>
        <p:nvSpPr>
          <p:cNvPr id="8200" name="Rectangle 12"/>
          <p:cNvSpPr>
            <a:spLocks noChangeArrowheads="1"/>
          </p:cNvSpPr>
          <p:nvPr/>
        </p:nvSpPr>
        <p:spPr bwMode="auto">
          <a:xfrm>
            <a:off x="5486400" y="762000"/>
            <a:ext cx="3352800" cy="381000"/>
          </a:xfrm>
          <a:prstGeom prst="rect">
            <a:avLst/>
          </a:prstGeom>
          <a:solidFill>
            <a:srgbClr val="EAAB9A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n-US" sz="1800" b="1" dirty="0" smtClean="0"/>
              <a:t> </a:t>
            </a:r>
            <a:r>
              <a:rPr lang="el-GR" altLang="en-US" sz="1800" b="1" dirty="0" smtClean="0">
                <a:latin typeface="+mj-lt"/>
              </a:rPr>
              <a:t>ΠΡΟΒΛΗΜΑΤΑ</a:t>
            </a:r>
            <a:r>
              <a:rPr lang="en-US" altLang="en-US" sz="1800" b="1" dirty="0" smtClean="0">
                <a:latin typeface="+mj-lt"/>
              </a:rPr>
              <a:t> </a:t>
            </a:r>
            <a:r>
              <a:rPr lang="el-GR" altLang="en-US" sz="1800" b="1" dirty="0" smtClean="0">
                <a:latin typeface="+mj-lt"/>
              </a:rPr>
              <a:t>ΜΑΘΗΣΗΣ</a:t>
            </a:r>
            <a:endParaRPr lang="en-GB" altLang="en-US" sz="1800" b="1" dirty="0">
              <a:latin typeface="+mj-lt"/>
            </a:endParaRPr>
          </a:p>
        </p:txBody>
      </p:sp>
      <p:sp>
        <p:nvSpPr>
          <p:cNvPr id="8201" name="Text Box 13"/>
          <p:cNvSpPr txBox="1">
            <a:spLocks noChangeArrowheads="1"/>
          </p:cNvSpPr>
          <p:nvPr/>
        </p:nvSpPr>
        <p:spPr bwMode="auto">
          <a:xfrm>
            <a:off x="5486400" y="1495425"/>
            <a:ext cx="3429000" cy="520700"/>
          </a:xfrm>
          <a:prstGeom prst="rect">
            <a:avLst/>
          </a:prstGeom>
          <a:solidFill>
            <a:srgbClr val="EAAB9A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400" b="1" dirty="0">
                <a:solidFill>
                  <a:srgbClr val="050507"/>
                </a:solidFill>
                <a:latin typeface="+mn-lt"/>
              </a:rPr>
              <a:t>ΔΕΝ ΕΙΝΑΙ εγγενείς</a:t>
            </a:r>
            <a:r>
              <a:rPr lang="el-GR" altLang="en-US" sz="1400" dirty="0">
                <a:solidFill>
                  <a:srgbClr val="050507"/>
                </a:solidFill>
                <a:latin typeface="+mn-lt"/>
              </a:rPr>
              <a:t> διαταραχές του κεντρικού νευρικού συστήματος.</a:t>
            </a:r>
            <a:endParaRPr lang="en-GB" altLang="en-US" sz="1400" dirty="0">
              <a:solidFill>
                <a:srgbClr val="050507"/>
              </a:solidFill>
              <a:latin typeface="+mn-lt"/>
            </a:endParaRPr>
          </a:p>
        </p:txBody>
      </p:sp>
      <p:sp>
        <p:nvSpPr>
          <p:cNvPr id="8202" name="Text Box 14"/>
          <p:cNvSpPr txBox="1">
            <a:spLocks noChangeArrowheads="1"/>
          </p:cNvSpPr>
          <p:nvPr/>
        </p:nvSpPr>
        <p:spPr bwMode="auto">
          <a:xfrm>
            <a:off x="5486400" y="2451100"/>
            <a:ext cx="3429000" cy="307975"/>
          </a:xfrm>
          <a:prstGeom prst="rect">
            <a:avLst/>
          </a:prstGeom>
          <a:solidFill>
            <a:srgbClr val="EAAB9A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400" dirty="0">
                <a:solidFill>
                  <a:srgbClr val="050507"/>
                </a:solidFill>
                <a:latin typeface="+mn-lt"/>
              </a:rPr>
              <a:t>ΕΙΝΑΙ </a:t>
            </a:r>
            <a:r>
              <a:rPr lang="el-GR" altLang="en-US" sz="1400" b="1" dirty="0">
                <a:solidFill>
                  <a:srgbClr val="050507"/>
                </a:solidFill>
                <a:latin typeface="+mn-lt"/>
              </a:rPr>
              <a:t>πρόσκαιρα</a:t>
            </a:r>
            <a:r>
              <a:rPr lang="el-GR" altLang="en-US" sz="1400" dirty="0">
                <a:solidFill>
                  <a:srgbClr val="050507"/>
                </a:solidFill>
              </a:rPr>
              <a:t>.</a:t>
            </a:r>
            <a:endParaRPr lang="en-GB" altLang="en-US" sz="1400" dirty="0">
              <a:solidFill>
                <a:srgbClr val="050507"/>
              </a:solidFill>
            </a:endParaRPr>
          </a:p>
        </p:txBody>
      </p:sp>
      <p:sp>
        <p:nvSpPr>
          <p:cNvPr id="8203" name="Text Box 15"/>
          <p:cNvSpPr txBox="1">
            <a:spLocks noChangeArrowheads="1"/>
          </p:cNvSpPr>
          <p:nvPr/>
        </p:nvSpPr>
        <p:spPr bwMode="auto">
          <a:xfrm>
            <a:off x="5486400" y="3505200"/>
            <a:ext cx="3352800" cy="307975"/>
          </a:xfrm>
          <a:prstGeom prst="rect">
            <a:avLst/>
          </a:prstGeom>
          <a:solidFill>
            <a:srgbClr val="EAAB9A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400" b="1" dirty="0">
                <a:solidFill>
                  <a:srgbClr val="050507"/>
                </a:solidFill>
                <a:latin typeface="+mn-lt"/>
              </a:rPr>
              <a:t>ΔΕΝ</a:t>
            </a:r>
            <a:r>
              <a:rPr lang="el-GR" altLang="en-US" sz="1400" dirty="0">
                <a:solidFill>
                  <a:srgbClr val="050507"/>
                </a:solidFill>
                <a:latin typeface="+mn-lt"/>
              </a:rPr>
              <a:t> παρουσιάζουν τέτοιες εκδηλώσεις</a:t>
            </a:r>
            <a:r>
              <a:rPr lang="el-GR" altLang="en-US" sz="1400" dirty="0">
                <a:solidFill>
                  <a:srgbClr val="050507"/>
                </a:solidFill>
              </a:rPr>
              <a:t>.</a:t>
            </a:r>
            <a:endParaRPr lang="en-GB" altLang="en-US" sz="1400" dirty="0">
              <a:solidFill>
                <a:srgbClr val="050507"/>
              </a:solidFill>
            </a:endParaRPr>
          </a:p>
        </p:txBody>
      </p:sp>
      <p:sp>
        <p:nvSpPr>
          <p:cNvPr id="8204" name="Text Box 16"/>
          <p:cNvSpPr txBox="1">
            <a:spLocks noChangeArrowheads="1"/>
          </p:cNvSpPr>
          <p:nvPr/>
        </p:nvSpPr>
        <p:spPr bwMode="auto">
          <a:xfrm>
            <a:off x="5486400" y="5381625"/>
            <a:ext cx="3352800" cy="520700"/>
          </a:xfrm>
          <a:prstGeom prst="rect">
            <a:avLst/>
          </a:prstGeom>
          <a:solidFill>
            <a:srgbClr val="EAAB9A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400" dirty="0">
                <a:solidFill>
                  <a:srgbClr val="050507"/>
                </a:solidFill>
                <a:latin typeface="+mn-lt"/>
              </a:rPr>
              <a:t>ΠΙΘΑΝΟΝ να είναι </a:t>
            </a:r>
            <a:r>
              <a:rPr lang="el-GR" altLang="en-US" sz="1400" b="1" dirty="0">
                <a:solidFill>
                  <a:srgbClr val="050507"/>
                </a:solidFill>
                <a:latin typeface="+mn-lt"/>
              </a:rPr>
              <a:t>αποτέλεσμα</a:t>
            </a:r>
            <a:r>
              <a:rPr lang="el-GR" altLang="en-US" sz="1400" dirty="0">
                <a:solidFill>
                  <a:srgbClr val="050507"/>
                </a:solidFill>
                <a:latin typeface="+mn-lt"/>
              </a:rPr>
              <a:t> αυτών των προβλημάτων</a:t>
            </a:r>
            <a:r>
              <a:rPr lang="el-GR" altLang="en-US" sz="1400" dirty="0">
                <a:solidFill>
                  <a:srgbClr val="050507"/>
                </a:solidFill>
              </a:rPr>
              <a:t>.</a:t>
            </a:r>
            <a:endParaRPr lang="en-GB" altLang="en-US" sz="1400" dirty="0">
              <a:solidFill>
                <a:srgbClr val="050507"/>
              </a:solidFill>
            </a:endParaRPr>
          </a:p>
        </p:txBody>
      </p:sp>
      <p:sp>
        <p:nvSpPr>
          <p:cNvPr id="8205" name="Line 18"/>
          <p:cNvSpPr>
            <a:spLocks noChangeShapeType="1"/>
          </p:cNvSpPr>
          <p:nvPr/>
        </p:nvSpPr>
        <p:spPr bwMode="auto">
          <a:xfrm>
            <a:off x="3810000" y="1752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6" name="Line 19"/>
          <p:cNvSpPr>
            <a:spLocks noChangeShapeType="1"/>
          </p:cNvSpPr>
          <p:nvPr/>
        </p:nvSpPr>
        <p:spPr bwMode="auto">
          <a:xfrm>
            <a:off x="3810000" y="2590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7" name="Line 20"/>
          <p:cNvSpPr>
            <a:spLocks noChangeShapeType="1"/>
          </p:cNvSpPr>
          <p:nvPr/>
        </p:nvSpPr>
        <p:spPr bwMode="auto">
          <a:xfrm>
            <a:off x="3810000" y="3657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8" name="Line 21"/>
          <p:cNvSpPr>
            <a:spLocks noChangeShapeType="1"/>
          </p:cNvSpPr>
          <p:nvPr/>
        </p:nvSpPr>
        <p:spPr bwMode="auto">
          <a:xfrm>
            <a:off x="3810000" y="5638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9" name="Text Box 22"/>
          <p:cNvSpPr txBox="1">
            <a:spLocks noChangeArrowheads="1"/>
          </p:cNvSpPr>
          <p:nvPr/>
        </p:nvSpPr>
        <p:spPr bwMode="auto">
          <a:xfrm>
            <a:off x="0" y="223838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1800" b="1" dirty="0">
                <a:latin typeface="+mj-lt"/>
              </a:rPr>
              <a:t>ΠΡΟΒΛΗΜΑΤΑ ΜΑΘΗΣΗΣ, ΜΑΘΗΣΙΑΚΕΣ ΔΥΣΚΟΛΙΕΣ ΚΑΙ ΑΝΤΙΜΕΤΩΠΙΣΗ ΤΟΥΣ</a:t>
            </a:r>
            <a:endParaRPr lang="en-GB" alt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7692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2"/>
                </a:solidFill>
              </a:rPr>
              <a:t>Χαρακτηριστικά Μαθητών με ΜΔ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Οι μαθητές με ΜΔ έχουν 1 ή περισσότερες από τις παρακάτω δυσκολίες:</a:t>
            </a:r>
          </a:p>
          <a:p>
            <a:r>
              <a:rPr lang="el-GR" sz="2400" dirty="0"/>
              <a:t>Δ</a:t>
            </a:r>
            <a:r>
              <a:rPr lang="el-GR" sz="2400" dirty="0" smtClean="0"/>
              <a:t>υσκολία στην Ανάγνωση (90% των παιδιών με Μ.Δ)</a:t>
            </a:r>
          </a:p>
          <a:p>
            <a:r>
              <a:rPr lang="el-GR" sz="2400" dirty="0" smtClean="0"/>
              <a:t>Προβλήματα στη γραπτή έκφραση</a:t>
            </a:r>
          </a:p>
          <a:p>
            <a:r>
              <a:rPr lang="el-GR" sz="2400" dirty="0" smtClean="0"/>
              <a:t>Προβλήματα  στα μαθηματικά (50%)</a:t>
            </a:r>
          </a:p>
          <a:p>
            <a:r>
              <a:rPr lang="el-GR" sz="2400" dirty="0" smtClean="0"/>
              <a:t>Προβλήματα στον κοινωνικό τομέα ( 75% έχουν φτωχές κοινωνικές δεξιότητες)</a:t>
            </a:r>
          </a:p>
          <a:p>
            <a:r>
              <a:rPr lang="el-GR" sz="2400" dirty="0" smtClean="0"/>
              <a:t>Προβλήματα  συγκέντρωσης προσοχής και υπερκινητικότητα</a:t>
            </a:r>
          </a:p>
          <a:p>
            <a:r>
              <a:rPr lang="el-GR" sz="2400" dirty="0" smtClean="0"/>
              <a:t>Χαμηλή αυτοεκτίμηση</a:t>
            </a:r>
          </a:p>
          <a:p>
            <a:r>
              <a:rPr lang="el-GR" sz="2400" dirty="0" smtClean="0"/>
              <a:t>Προβλήματα συμπεριφοράς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1390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2"/>
                </a:solidFill>
              </a:rPr>
              <a:t>Χαρακτηριστικά Μαθητών με ΜΔ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l-GR" altLang="en-US" sz="3100" dirty="0" smtClean="0"/>
              <a:t>Τα παιδιά με Μ.Δ. έχουν χαμηλότερες επιδόσεις από την ικανότητα της ηλικίας τους</a:t>
            </a:r>
          </a:p>
          <a:p>
            <a:pPr>
              <a:lnSpc>
                <a:spcPct val="80000"/>
              </a:lnSpc>
            </a:pPr>
            <a:r>
              <a:rPr lang="el-GR" altLang="en-US" sz="3100" dirty="0" smtClean="0"/>
              <a:t>Τα παιδιά με  Μ.Δ. παρά τις αδυναμίες τους διατηρούν πολλές άλλες δεξιότητες /ικανότητες</a:t>
            </a:r>
          </a:p>
          <a:p>
            <a:pPr>
              <a:lnSpc>
                <a:spcPct val="80000"/>
              </a:lnSpc>
            </a:pPr>
            <a:r>
              <a:rPr lang="el-GR" altLang="en-US" sz="3100" dirty="0" smtClean="0"/>
              <a:t>Πολλά παιδιά με Μ.Δ. είναι συγχρόνως χαρισματικά</a:t>
            </a:r>
          </a:p>
          <a:p>
            <a:pPr>
              <a:lnSpc>
                <a:spcPct val="80000"/>
              </a:lnSpc>
            </a:pPr>
            <a:r>
              <a:rPr lang="el-GR" altLang="en-US" sz="3100" dirty="0" smtClean="0"/>
              <a:t>Οι  Μ.Δ. συνήθως αναγνωρίζονται από το δάσκαλο, εφόσον υπάρχουν επαρκείς ενδείξεις</a:t>
            </a:r>
          </a:p>
          <a:p>
            <a:pPr>
              <a:lnSpc>
                <a:spcPct val="80000"/>
              </a:lnSpc>
            </a:pPr>
            <a:r>
              <a:rPr lang="el-GR" altLang="en-US" sz="3100" dirty="0" smtClean="0"/>
              <a:t>Οι μαθητές με Μ.Δ. τείνουν να αποκρύπτουν τις δυσκολίες /αδυναμίες τους</a:t>
            </a:r>
          </a:p>
          <a:p>
            <a:pPr>
              <a:lnSpc>
                <a:spcPct val="80000"/>
              </a:lnSpc>
            </a:pPr>
            <a:r>
              <a:rPr lang="el-GR" altLang="en-US" sz="3100" dirty="0" smtClean="0"/>
              <a:t>Η τυπική διάγνωση γίνεται μετά τη 2</a:t>
            </a:r>
            <a:r>
              <a:rPr lang="el-GR" altLang="en-US" sz="3100" baseline="30000" dirty="0" smtClean="0"/>
              <a:t>α-</a:t>
            </a:r>
            <a:r>
              <a:rPr lang="el-GR" altLang="en-US" sz="3100" dirty="0" smtClean="0"/>
              <a:t>3</a:t>
            </a:r>
            <a:r>
              <a:rPr lang="el-GR" altLang="en-US" sz="3100" baseline="30000" dirty="0" smtClean="0"/>
              <a:t>η</a:t>
            </a:r>
            <a:r>
              <a:rPr lang="el-GR" altLang="en-US" sz="3100" dirty="0" smtClean="0"/>
              <a:t>  Δημοτικού (μέσω του ΚΕΔΔΥ μετά από παραπομπή του συμβούλου με τη σύμφωνη γνώμη των γονέων)</a:t>
            </a:r>
          </a:p>
          <a:p>
            <a:pPr>
              <a:lnSpc>
                <a:spcPct val="80000"/>
              </a:lnSpc>
            </a:pPr>
            <a:r>
              <a:rPr lang="el-GR" altLang="en-US" sz="3100" dirty="0" smtClean="0"/>
              <a:t>Υπάρχουν δυνατότητες για πρώιμη ανίχνευση</a:t>
            </a:r>
          </a:p>
          <a:p>
            <a:pPr>
              <a:lnSpc>
                <a:spcPct val="80000"/>
              </a:lnSpc>
            </a:pPr>
            <a:r>
              <a:rPr lang="el-GR" altLang="en-US" sz="3100" dirty="0" smtClean="0"/>
              <a:t>Η πρόγνωση για την εξέλιξη των  Μ.Δ. δεν είναι καλή όταν δεν διασφαλίζεται μία έγκαιρη και συστηματική παρέμβαση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7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dirty="0" smtClean="0">
                <a:solidFill>
                  <a:schemeClr val="accent2"/>
                </a:solidFill>
              </a:rPr>
              <a:t> </a:t>
            </a:r>
            <a:r>
              <a:rPr lang="el-GR" altLang="en-US" sz="4000" dirty="0" smtClean="0">
                <a:solidFill>
                  <a:schemeClr val="tx2"/>
                </a:solidFill>
              </a:rPr>
              <a:t>ΜΑΘΗΣΙΑΚΕΣ ΔΥΣΚΟΛΙΕΣ: Αιτιολογία</a:t>
            </a:r>
            <a:r>
              <a:rPr lang="el-GR" altLang="en-US" sz="4000" b="1" u="sng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l-GR" altLang="en-US" sz="4000" b="1" u="sng" dirty="0" smtClean="0">
                <a:solidFill>
                  <a:schemeClr val="accent2"/>
                </a:solidFill>
                <a:latin typeface="Arial" charset="0"/>
              </a:rPr>
            </a:br>
            <a:endParaRPr lang="en-US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l-GR" altLang="en-US" sz="2800" b="1" dirty="0" smtClean="0">
                <a:solidFill>
                  <a:schemeClr val="accent2"/>
                </a:solidFill>
              </a:rPr>
              <a:t>Δεν οφείλονται</a:t>
            </a:r>
            <a:r>
              <a:rPr lang="el-GR" altLang="en-US" sz="2800" dirty="0" smtClean="0">
                <a:solidFill>
                  <a:schemeClr val="accent2"/>
                </a:solidFill>
              </a:rPr>
              <a:t> </a:t>
            </a:r>
            <a:r>
              <a:rPr lang="el-GR" altLang="en-US" sz="2800" dirty="0" smtClean="0"/>
              <a:t>σε ψυχολογικούς, κοινωνικούς και οικογενειακούς παράγοντες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l-GR" altLang="en-US" sz="2800" b="1" dirty="0" smtClean="0">
                <a:solidFill>
                  <a:schemeClr val="accent2"/>
                </a:solidFill>
              </a:rPr>
              <a:t>Δεν οφείλονται</a:t>
            </a:r>
            <a:r>
              <a:rPr lang="el-GR" altLang="en-US" sz="2800" dirty="0" smtClean="0">
                <a:solidFill>
                  <a:schemeClr val="accent2"/>
                </a:solidFill>
              </a:rPr>
              <a:t> σε </a:t>
            </a:r>
            <a:r>
              <a:rPr lang="el-GR" altLang="en-US" sz="2800" dirty="0" smtClean="0"/>
              <a:t>ελλιπή προετοιμασία /μαθησιακή υποστήριξη, σε χαμηλό Δ.Ν.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l-GR" altLang="en-US" sz="2800" dirty="0" smtClean="0">
                <a:solidFill>
                  <a:schemeClr val="accent2"/>
                </a:solidFill>
              </a:rPr>
              <a:t>Υποστηρίζεται </a:t>
            </a:r>
            <a:r>
              <a:rPr lang="el-GR" altLang="en-US" sz="2800" dirty="0" smtClean="0"/>
              <a:t>ότι οφείλονται σε ενδογενείς </a:t>
            </a:r>
            <a:r>
              <a:rPr lang="el-GR" altLang="en-US" sz="2800" dirty="0" err="1" smtClean="0"/>
              <a:t>νευροφυσιολογικούς</a:t>
            </a:r>
            <a:r>
              <a:rPr lang="el-GR" altLang="en-US" sz="2800" dirty="0" smtClean="0"/>
              <a:t> παράγοντες </a:t>
            </a:r>
            <a:r>
              <a:rPr lang="el-GR" altLang="en-US" sz="2800" dirty="0" smtClean="0">
                <a:solidFill>
                  <a:schemeClr val="accent2"/>
                </a:solidFill>
              </a:rPr>
              <a:t>(</a:t>
            </a:r>
            <a:r>
              <a:rPr lang="el-GR" altLang="en-US" sz="2800" dirty="0" err="1" smtClean="0">
                <a:solidFill>
                  <a:schemeClr val="accent2"/>
                </a:solidFill>
              </a:rPr>
              <a:t>νευροφυσιολογικές</a:t>
            </a:r>
            <a:r>
              <a:rPr lang="el-GR" altLang="en-US" sz="2800" dirty="0" smtClean="0">
                <a:solidFill>
                  <a:schemeClr val="accent2"/>
                </a:solidFill>
              </a:rPr>
              <a:t> δυσλειτουργίες) (π.χ. ελλιπής φωνολογική αποκωδικοποίηση, προβλήματα οπτικής -χωρικής αντίληψης, δυσλειτουργίες στη βραχύχρονη μνήμη, έλλειψη ενεργοποίησης πεδίων της γλώσσας στον εγκέφαλο, κλπ.)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l-GR" altLang="en-US" sz="2800" dirty="0" smtClean="0">
                <a:solidFill>
                  <a:schemeClr val="accent2"/>
                </a:solidFill>
              </a:rPr>
              <a:t>Δεν γνωρίζουμε εάν οι </a:t>
            </a:r>
            <a:r>
              <a:rPr lang="el-GR" altLang="en-US" sz="2800" dirty="0" err="1" smtClean="0">
                <a:solidFill>
                  <a:schemeClr val="accent2"/>
                </a:solidFill>
              </a:rPr>
              <a:t>νευροφυσιολογικοί</a:t>
            </a:r>
            <a:r>
              <a:rPr lang="el-GR" altLang="en-US" sz="2800" dirty="0" smtClean="0">
                <a:solidFill>
                  <a:schemeClr val="accent2"/>
                </a:solidFill>
              </a:rPr>
              <a:t> παράγοντες οφείλονται σε γενετικούς λόγους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l-GR" altLang="en-US" sz="2800" dirty="0" smtClean="0">
                <a:solidFill>
                  <a:schemeClr val="accent2"/>
                </a:solidFill>
              </a:rPr>
              <a:t>αυτό που χαρακτηρίζει τις Μ.Δ. είναι το σοβαρό χάσμα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altLang="en-US" sz="2800" dirty="0" smtClean="0">
                <a:solidFill>
                  <a:schemeClr val="accent2"/>
                </a:solidFill>
              </a:rPr>
              <a:t>     μεταξύ του νοητικού δυναμικού</a:t>
            </a:r>
            <a:r>
              <a:rPr lang="el-GR" altLang="en-US" sz="2800" dirty="0">
                <a:solidFill>
                  <a:schemeClr val="accent2"/>
                </a:solidFill>
              </a:rPr>
              <a:t> </a:t>
            </a:r>
            <a:r>
              <a:rPr lang="el-GR" altLang="en-US" sz="2800" dirty="0" smtClean="0">
                <a:solidFill>
                  <a:schemeClr val="accent2"/>
                </a:solidFill>
              </a:rPr>
              <a:t>των μαθητών και της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altLang="en-US" sz="2800" dirty="0" smtClean="0">
                <a:solidFill>
                  <a:schemeClr val="accent2"/>
                </a:solidFill>
              </a:rPr>
              <a:t>     επίδοσης τους.   </a:t>
            </a:r>
          </a:p>
          <a:p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3677715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C3D280E-EAAE-4E96-BD92-B3F973B3476F}" type="slidenum">
              <a:rPr lang="en-GB" altLang="en-US" sz="1400"/>
              <a:pPr eaLnBrk="1" hangingPunct="1"/>
              <a:t>14</a:t>
            </a:fld>
            <a:endParaRPr lang="en-GB" altLang="en-US" sz="1400"/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0" y="223838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3200" dirty="0" smtClean="0">
                <a:solidFill>
                  <a:schemeClr val="tx2"/>
                </a:solidFill>
                <a:latin typeface="+mj-lt"/>
              </a:rPr>
              <a:t>ΜΑΘΗΣΙΑΚΕΣ </a:t>
            </a:r>
            <a:r>
              <a:rPr lang="el-GR" altLang="en-US" sz="3200" dirty="0">
                <a:solidFill>
                  <a:schemeClr val="tx2"/>
                </a:solidFill>
                <a:latin typeface="+mj-lt"/>
              </a:rPr>
              <a:t>ΔΥΣΚΟΛΙΕΣ </a:t>
            </a:r>
            <a:endParaRPr lang="en-GB" altLang="en-US" sz="32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0" y="914400"/>
            <a:ext cx="914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n-US" sz="2400" b="1" dirty="0">
                <a:solidFill>
                  <a:schemeClr val="bg1"/>
                </a:solidFill>
                <a:latin typeface="+mj-lt"/>
              </a:rPr>
              <a:t>ΕΝΔΕΙΞΕΙΣ ΥΠΑΡΞΗΣ ΠΡΟΒΛΗΜΑΤΟΣ ΣΤΗ </a:t>
            </a:r>
            <a:r>
              <a:rPr lang="el-GR" altLang="en-US" sz="2400" b="1" u="sng" dirty="0">
                <a:solidFill>
                  <a:schemeClr val="bg1"/>
                </a:solidFill>
                <a:latin typeface="+mj-lt"/>
              </a:rPr>
              <a:t>ΓΛΩΣΣΑ</a:t>
            </a:r>
            <a:r>
              <a:rPr lang="el-GR" altLang="en-US" sz="2400" b="1" dirty="0">
                <a:solidFill>
                  <a:schemeClr val="bg1"/>
                </a:solidFill>
                <a:latin typeface="+mj-lt"/>
              </a:rPr>
              <a:t> ΚΑΙ ΤΑ </a:t>
            </a:r>
            <a:r>
              <a:rPr lang="el-GR" altLang="en-US" sz="2400" b="1" u="sng" dirty="0">
                <a:solidFill>
                  <a:schemeClr val="bg1"/>
                </a:solidFill>
                <a:latin typeface="+mj-lt"/>
              </a:rPr>
              <a:t>ΜΑΘΗΜΑΤΙΚΑ</a:t>
            </a:r>
            <a:endParaRPr lang="en-GB" altLang="en-US" sz="2400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762000" y="1600200"/>
            <a:ext cx="7620000" cy="4972050"/>
          </a:xfrm>
          <a:prstGeom prst="rect">
            <a:avLst/>
          </a:prstGeom>
          <a:gradFill rotWithShape="0">
            <a:gsLst>
              <a:gs pos="0">
                <a:srgbClr val="BDBDBD"/>
              </a:gs>
              <a:gs pos="100000">
                <a:srgbClr val="F8F8F8"/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 u="sng" dirty="0">
                <a:latin typeface="+mn-lt"/>
              </a:rPr>
              <a:t>Αποφεύγει</a:t>
            </a:r>
            <a:r>
              <a:rPr lang="el-GR" altLang="en-US" dirty="0">
                <a:latin typeface="+mn-lt"/>
              </a:rPr>
              <a:t>  να </a:t>
            </a:r>
            <a:r>
              <a:rPr lang="el-GR" altLang="en-US" dirty="0" smtClean="0">
                <a:latin typeface="+mn-lt"/>
              </a:rPr>
              <a:t>διαβάζει </a:t>
            </a:r>
            <a:r>
              <a:rPr lang="el-GR" altLang="en-US" dirty="0">
                <a:latin typeface="+mn-lt"/>
              </a:rPr>
              <a:t>και να γράφει.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 dirty="0">
                <a:latin typeface="+mn-lt"/>
              </a:rPr>
              <a:t>Συχνά </a:t>
            </a:r>
            <a:r>
              <a:rPr lang="el-GR" altLang="en-US" u="sng" dirty="0">
                <a:latin typeface="+mn-lt"/>
              </a:rPr>
              <a:t>διαβάζει λάθος</a:t>
            </a:r>
            <a:r>
              <a:rPr lang="el-GR" altLang="en-US" dirty="0">
                <a:latin typeface="+mn-lt"/>
              </a:rPr>
              <a:t> γραπτές πληροφορίες.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 dirty="0">
                <a:latin typeface="+mn-lt"/>
              </a:rPr>
              <a:t>Δυσκολεύεται να γράψει </a:t>
            </a:r>
            <a:r>
              <a:rPr lang="el-GR" altLang="en-US" u="sng" dirty="0">
                <a:latin typeface="+mn-lt"/>
              </a:rPr>
              <a:t>περίληψη</a:t>
            </a:r>
            <a:r>
              <a:rPr lang="el-GR" altLang="en-US" dirty="0">
                <a:latin typeface="+mn-lt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 dirty="0">
                <a:latin typeface="+mn-lt"/>
              </a:rPr>
              <a:t>Δυσκολεύεται να </a:t>
            </a:r>
            <a:r>
              <a:rPr lang="el-GR" altLang="en-US" u="sng" dirty="0" err="1">
                <a:latin typeface="+mn-lt"/>
              </a:rPr>
              <a:t>αναδιηγηθεί</a:t>
            </a:r>
            <a:r>
              <a:rPr lang="el-GR" altLang="en-US" dirty="0">
                <a:latin typeface="+mn-lt"/>
              </a:rPr>
              <a:t> με σωστή σειρά μια ιστορία.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 dirty="0">
                <a:latin typeface="+mn-lt"/>
              </a:rPr>
              <a:t>Φτωχή </a:t>
            </a:r>
            <a:r>
              <a:rPr lang="el-GR" altLang="en-US" u="sng" dirty="0">
                <a:latin typeface="+mn-lt"/>
              </a:rPr>
              <a:t>κατανόηση</a:t>
            </a:r>
            <a:r>
              <a:rPr lang="el-GR" altLang="en-US" dirty="0">
                <a:latin typeface="+mn-lt"/>
              </a:rPr>
              <a:t> του γραπτού λόγου </a:t>
            </a:r>
            <a:r>
              <a:rPr lang="el-GR" altLang="en-US" u="sng" dirty="0">
                <a:latin typeface="+mn-lt"/>
              </a:rPr>
              <a:t>σε όλα τα μαθήματα</a:t>
            </a:r>
            <a:r>
              <a:rPr lang="el-GR" altLang="en-US" dirty="0">
                <a:latin typeface="+mn-lt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 dirty="0">
                <a:latin typeface="+mn-lt"/>
              </a:rPr>
              <a:t>Πολλά </a:t>
            </a:r>
            <a:r>
              <a:rPr lang="el-GR" altLang="en-US" u="sng" dirty="0">
                <a:latin typeface="+mn-lt"/>
              </a:rPr>
              <a:t>ορθογραφικά λάθη</a:t>
            </a:r>
            <a:r>
              <a:rPr lang="el-GR" altLang="en-US" dirty="0">
                <a:latin typeface="+mn-lt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 dirty="0">
                <a:latin typeface="+mn-lt"/>
              </a:rPr>
              <a:t>Δυσκολεύεται στις </a:t>
            </a:r>
            <a:r>
              <a:rPr lang="el-GR" altLang="en-US" u="sng" dirty="0">
                <a:latin typeface="+mn-lt"/>
              </a:rPr>
              <a:t>αφηρημένες έννοιες</a:t>
            </a:r>
            <a:r>
              <a:rPr lang="el-GR" altLang="en-US" dirty="0">
                <a:latin typeface="+mn-lt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 u="sng" dirty="0">
                <a:latin typeface="+mn-lt"/>
              </a:rPr>
              <a:t>Παράγει</a:t>
            </a:r>
            <a:r>
              <a:rPr lang="el-GR" altLang="en-US" dirty="0">
                <a:latin typeface="+mn-lt"/>
              </a:rPr>
              <a:t> πολύ φτωχό γραπτό λόγο.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 dirty="0">
                <a:latin typeface="+mn-lt"/>
              </a:rPr>
              <a:t>Δυσκολεύεται στις </a:t>
            </a:r>
            <a:r>
              <a:rPr lang="el-GR" altLang="en-US" u="sng" dirty="0">
                <a:latin typeface="+mn-lt"/>
              </a:rPr>
              <a:t>ξένες γλώσσες</a:t>
            </a:r>
            <a:r>
              <a:rPr lang="el-GR" altLang="en-US" dirty="0">
                <a:latin typeface="+mn-lt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 dirty="0">
                <a:latin typeface="+mn-lt"/>
              </a:rPr>
              <a:t>Δυσκολεύεται στην κατανόηση της </a:t>
            </a:r>
            <a:r>
              <a:rPr lang="el-GR" altLang="en-US" u="sng" dirty="0" err="1">
                <a:latin typeface="+mn-lt"/>
              </a:rPr>
              <a:t>θεσιακής</a:t>
            </a:r>
            <a:r>
              <a:rPr lang="el-GR" altLang="en-US" u="sng" dirty="0">
                <a:latin typeface="+mn-lt"/>
              </a:rPr>
              <a:t> αξίας των ψηφίων</a:t>
            </a:r>
            <a:r>
              <a:rPr lang="el-GR" altLang="en-US" dirty="0">
                <a:latin typeface="+mn-lt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 dirty="0">
                <a:latin typeface="+mn-lt"/>
              </a:rPr>
              <a:t>Δυσκολεύεται στην </a:t>
            </a:r>
            <a:r>
              <a:rPr lang="el-GR" altLang="en-US" u="sng" dirty="0">
                <a:latin typeface="+mn-lt"/>
              </a:rPr>
              <a:t>εφαρμογή</a:t>
            </a:r>
            <a:r>
              <a:rPr lang="el-GR" altLang="en-US" dirty="0">
                <a:latin typeface="+mn-lt"/>
              </a:rPr>
              <a:t> των βασικών μαθηματικών γνώσεων.</a:t>
            </a:r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1011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5F4D937-76D2-48F8-AE05-A3960AB0842B}" type="slidenum">
              <a:rPr lang="en-GB" altLang="en-US" sz="1400"/>
              <a:pPr eaLnBrk="1" hangingPunct="1"/>
              <a:t>15</a:t>
            </a:fld>
            <a:endParaRPr lang="en-GB" altLang="en-US" sz="1400"/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0" y="22383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3600" dirty="0" smtClean="0">
                <a:solidFill>
                  <a:schemeClr val="tx2"/>
                </a:solidFill>
                <a:latin typeface="+mj-lt"/>
              </a:rPr>
              <a:t>ΜΑΘΗΣΙΑΚΕΣ </a:t>
            </a:r>
            <a:r>
              <a:rPr lang="el-GR" altLang="en-US" sz="3600" dirty="0">
                <a:solidFill>
                  <a:schemeClr val="tx2"/>
                </a:solidFill>
                <a:latin typeface="+mj-lt"/>
              </a:rPr>
              <a:t>ΔΥΣΚΟΛΙΕΣ </a:t>
            </a:r>
            <a:endParaRPr lang="en-GB" altLang="en-US" sz="36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0" y="914400"/>
            <a:ext cx="914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n-US" sz="2400" b="1" dirty="0">
                <a:solidFill>
                  <a:schemeClr val="bg1"/>
                </a:solidFill>
                <a:latin typeface="+mj-lt"/>
              </a:rPr>
              <a:t>ΕΝΔΕΙΞΕΙΣ ΥΠΑΡΞΗΣ ΠΡΟΒΛΗΜΑΤΟΣ </a:t>
            </a:r>
            <a:r>
              <a:rPr lang="el-GR" altLang="en-US" sz="2400" b="1" u="sng" dirty="0">
                <a:solidFill>
                  <a:schemeClr val="bg1"/>
                </a:solidFill>
                <a:latin typeface="+mj-lt"/>
              </a:rPr>
              <a:t>ΠΡΟΣΟΧΗΣ</a:t>
            </a:r>
            <a:r>
              <a:rPr lang="el-GR" altLang="en-US" sz="2400" b="1" dirty="0">
                <a:solidFill>
                  <a:schemeClr val="bg1"/>
                </a:solidFill>
                <a:latin typeface="+mj-lt"/>
              </a:rPr>
              <a:t> ΚΑΙ </a:t>
            </a:r>
            <a:r>
              <a:rPr lang="el-GR" altLang="en-US" sz="2400" b="1" u="sng" dirty="0">
                <a:solidFill>
                  <a:schemeClr val="bg1"/>
                </a:solidFill>
                <a:latin typeface="+mj-lt"/>
              </a:rPr>
              <a:t>ΟΡΓΑΝΩΣΗΣ</a:t>
            </a:r>
            <a:endParaRPr lang="en-GB" altLang="en-US" sz="2400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8600" y="1600200"/>
            <a:ext cx="8686800" cy="4708981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76078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l-GR" altLang="en-US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l-GR" altLang="en-US" sz="2400" dirty="0" smtClean="0">
                <a:solidFill>
                  <a:schemeClr val="bg1"/>
                </a:solidFill>
              </a:rPr>
              <a:t>Δεν </a:t>
            </a:r>
            <a:r>
              <a:rPr lang="el-GR" altLang="en-US" sz="2400" dirty="0">
                <a:solidFill>
                  <a:schemeClr val="bg1"/>
                </a:solidFill>
              </a:rPr>
              <a:t>κρατά καλές σημειώσεις.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l-GR" altLang="en-US" sz="2400" dirty="0">
                <a:solidFill>
                  <a:schemeClr val="bg1"/>
                </a:solidFill>
              </a:rPr>
              <a:t> Δουλεύει αργά στην τάξη και στις εξετάσεις.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l-GR" altLang="en-US" sz="2400" dirty="0">
                <a:solidFill>
                  <a:schemeClr val="bg1"/>
                </a:solidFill>
              </a:rPr>
              <a:t>  Δυσκολεύεται: </a:t>
            </a:r>
          </a:p>
          <a:p>
            <a:pPr>
              <a:spcBef>
                <a:spcPct val="50000"/>
              </a:spcBef>
              <a:defRPr/>
            </a:pPr>
            <a:r>
              <a:rPr lang="el-GR" altLang="en-US" sz="2400" dirty="0">
                <a:solidFill>
                  <a:schemeClr val="bg1"/>
                </a:solidFill>
              </a:rPr>
              <a:t>                     </a:t>
            </a:r>
            <a:r>
              <a:rPr lang="el-GR" altLang="en-US" sz="2400" b="1" dirty="0">
                <a:solidFill>
                  <a:schemeClr val="bg1"/>
                </a:solidFill>
              </a:rPr>
              <a:t>- να ακολουθήσει σύνθετες οδηγίες,</a:t>
            </a:r>
          </a:p>
          <a:p>
            <a:pPr>
              <a:spcBef>
                <a:spcPct val="50000"/>
              </a:spcBef>
              <a:defRPr/>
            </a:pPr>
            <a:r>
              <a:rPr lang="el-GR" altLang="en-US" sz="2400" b="1" dirty="0">
                <a:solidFill>
                  <a:schemeClr val="bg1"/>
                </a:solidFill>
              </a:rPr>
              <a:t>                     - να συγκεντρωθεί σε ένα έργο,</a:t>
            </a:r>
          </a:p>
          <a:p>
            <a:pPr>
              <a:spcBef>
                <a:spcPct val="50000"/>
              </a:spcBef>
              <a:defRPr/>
            </a:pPr>
            <a:r>
              <a:rPr lang="el-GR" altLang="en-US" sz="2400" b="1" dirty="0">
                <a:solidFill>
                  <a:schemeClr val="bg1"/>
                </a:solidFill>
              </a:rPr>
              <a:t>                     - στα τεστ πολλαπλής επιλογής,</a:t>
            </a:r>
          </a:p>
          <a:p>
            <a:pPr>
              <a:spcBef>
                <a:spcPct val="50000"/>
              </a:spcBef>
              <a:defRPr/>
            </a:pPr>
            <a:r>
              <a:rPr lang="el-GR" altLang="en-US" sz="2400" b="1" dirty="0">
                <a:solidFill>
                  <a:schemeClr val="bg1"/>
                </a:solidFill>
              </a:rPr>
              <a:t>                     - να ελέγξει το έργο του,</a:t>
            </a:r>
          </a:p>
          <a:p>
            <a:pPr>
              <a:spcBef>
                <a:spcPct val="50000"/>
              </a:spcBef>
              <a:defRPr/>
            </a:pPr>
            <a:r>
              <a:rPr lang="el-GR" altLang="en-US" sz="2400" b="1" dirty="0">
                <a:solidFill>
                  <a:schemeClr val="bg1"/>
                </a:solidFill>
              </a:rPr>
              <a:t>                     - να οργανώσει το χρόνο και τις δραστηριότητές του</a:t>
            </a:r>
            <a:r>
              <a:rPr lang="el-GR" altLang="en-US" sz="2400" b="1" dirty="0">
                <a:solidFill>
                  <a:schemeClr val="bg1"/>
                </a:solidFill>
                <a:latin typeface="+mj-lt"/>
              </a:rPr>
              <a:t>.</a:t>
            </a:r>
            <a:br>
              <a:rPr lang="el-GR" altLang="en-US" sz="2400" b="1" dirty="0">
                <a:solidFill>
                  <a:schemeClr val="bg1"/>
                </a:solidFill>
                <a:latin typeface="+mj-lt"/>
              </a:rPr>
            </a:br>
            <a:endParaRPr lang="en-GB" altLang="en-US" sz="24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33926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C79A44A-0AEF-42B1-8271-8E52ABDC27A4}" type="slidenum">
              <a:rPr lang="en-GB" altLang="en-US" sz="1400"/>
              <a:pPr eaLnBrk="1" hangingPunct="1"/>
              <a:t>16</a:t>
            </a:fld>
            <a:endParaRPr lang="en-GB" altLang="en-US" sz="1400"/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0" y="22383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1200" b="1" u="sng" dirty="0" smtClean="0"/>
              <a:t> </a:t>
            </a:r>
            <a:r>
              <a:rPr lang="el-GR" altLang="en-US" sz="3600" dirty="0">
                <a:solidFill>
                  <a:schemeClr val="tx2"/>
                </a:solidFill>
                <a:latin typeface="+mj-lt"/>
              </a:rPr>
              <a:t>ΜΑΘΗΣΙΑΚΕΣ </a:t>
            </a:r>
            <a:r>
              <a:rPr lang="el-GR" altLang="en-US" sz="3600" dirty="0" smtClean="0">
                <a:solidFill>
                  <a:schemeClr val="tx2"/>
                </a:solidFill>
                <a:latin typeface="+mj-lt"/>
              </a:rPr>
              <a:t>ΔΥΣΚΟΛΙΕΣ</a:t>
            </a:r>
            <a:endParaRPr lang="en-GB" altLang="en-US" sz="36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0" y="914400"/>
            <a:ext cx="914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n-US" sz="2400" dirty="0">
                <a:solidFill>
                  <a:schemeClr val="bg1"/>
                </a:solidFill>
                <a:latin typeface="+mj-lt"/>
              </a:rPr>
              <a:t>ΕΝΔΕΙΞΕΙΣ ΥΠΑΡΞΗΣ ΠΡΟΒΛΗΜΑΤΟΣ </a:t>
            </a:r>
            <a:r>
              <a:rPr lang="el-GR" altLang="en-US" sz="2400" u="sng" dirty="0">
                <a:solidFill>
                  <a:schemeClr val="bg1"/>
                </a:solidFill>
                <a:latin typeface="+mj-lt"/>
              </a:rPr>
              <a:t>ΚΟΙΝΩΝΙΚΩΝ ΔΕΞΙΟΤΗΤΩΝ</a:t>
            </a:r>
            <a:endParaRPr lang="en-GB" altLang="en-US" sz="2400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52400" y="1600200"/>
            <a:ext cx="8839200" cy="5232202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l-GR" altLang="en-US" sz="2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l-GR" altLang="en-US" sz="2800" dirty="0">
                <a:solidFill>
                  <a:schemeClr val="bg1"/>
                </a:solidFill>
              </a:rPr>
              <a:t>Δε δέχεται την κριτική.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l-GR" altLang="en-US" sz="2800" dirty="0">
                <a:solidFill>
                  <a:schemeClr val="bg1"/>
                </a:solidFill>
              </a:rPr>
              <a:t> Παρερμηνεύει συχνά τη συμπεριφορά των άλλων.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l-GR" altLang="en-US" sz="2800" dirty="0">
                <a:solidFill>
                  <a:schemeClr val="bg1"/>
                </a:solidFill>
              </a:rPr>
              <a:t> Υποκύπτει εύκολα στην πίεση των συνομηλίκων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l-GR" altLang="en-US" sz="2800" dirty="0">
                <a:solidFill>
                  <a:schemeClr val="bg1"/>
                </a:solidFill>
              </a:rPr>
              <a:t> Δυσκολεύεται</a:t>
            </a:r>
            <a:r>
              <a:rPr lang="el-GR" altLang="en-US" sz="2400" dirty="0">
                <a:solidFill>
                  <a:schemeClr val="bg1"/>
                </a:solidFill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el-GR" altLang="en-US" sz="2400" dirty="0">
                <a:solidFill>
                  <a:schemeClr val="bg1"/>
                </a:solidFill>
              </a:rPr>
              <a:t>            - στην κατανόηση μη λεκτικών σημάτων στην επικοινωνία,</a:t>
            </a:r>
          </a:p>
          <a:p>
            <a:pPr>
              <a:spcBef>
                <a:spcPct val="50000"/>
              </a:spcBef>
              <a:defRPr/>
            </a:pPr>
            <a:r>
              <a:rPr lang="el-GR" altLang="en-US" sz="2400" dirty="0">
                <a:solidFill>
                  <a:schemeClr val="bg1"/>
                </a:solidFill>
              </a:rPr>
              <a:t>            - στην ερμηνεία κοινωνικών περιστάσεων,</a:t>
            </a:r>
          </a:p>
          <a:p>
            <a:pPr>
              <a:spcBef>
                <a:spcPct val="50000"/>
              </a:spcBef>
              <a:defRPr/>
            </a:pPr>
            <a:r>
              <a:rPr lang="el-GR" altLang="en-US" sz="2400" dirty="0">
                <a:solidFill>
                  <a:schemeClr val="bg1"/>
                </a:solidFill>
              </a:rPr>
              <a:t>            - στις διαπραγματεύσεις,</a:t>
            </a:r>
          </a:p>
          <a:p>
            <a:pPr>
              <a:spcBef>
                <a:spcPct val="50000"/>
              </a:spcBef>
              <a:defRPr/>
            </a:pPr>
            <a:r>
              <a:rPr lang="el-GR" altLang="en-US" sz="2400" dirty="0">
                <a:solidFill>
                  <a:schemeClr val="bg1"/>
                </a:solidFill>
              </a:rPr>
              <a:t>            - στην υπεράσπιση του εαυτού του,</a:t>
            </a:r>
          </a:p>
          <a:p>
            <a:pPr>
              <a:spcBef>
                <a:spcPct val="50000"/>
              </a:spcBef>
              <a:defRPr/>
            </a:pPr>
            <a:r>
              <a:rPr lang="el-GR" altLang="en-US" sz="2400" dirty="0">
                <a:solidFill>
                  <a:schemeClr val="bg1"/>
                </a:solidFill>
              </a:rPr>
              <a:t>            - να «μπει» στη θέση του άλλου.</a:t>
            </a:r>
            <a:endParaRPr lang="en-GB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268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Πιθανά Αίτια </a:t>
            </a:r>
            <a:r>
              <a:rPr lang="el-GR" sz="4000" dirty="0"/>
              <a:t>Μ</a:t>
            </a:r>
            <a:r>
              <a:rPr lang="el-GR" sz="4000" dirty="0" smtClean="0"/>
              <a:t>αθησιακών Δυσκολιών</a:t>
            </a:r>
            <a:endParaRPr lang="en-US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Εγκεφαλικές Δυσλειτουργίες (</a:t>
            </a:r>
            <a:r>
              <a:rPr lang="el-GR" sz="2800" dirty="0" smtClean="0"/>
              <a:t>Συγκεκριμένες περιοχές του εγκεφάλου ορισμένων ατόμων εμφανίζουν μη φυσιολογικά πρότυπα ενεργοποίησης κατά τη διάρκεια φωνολογικής επεξεργασίας</a:t>
            </a:r>
            <a:r>
              <a:rPr lang="el-GR" dirty="0" smtClean="0"/>
              <a:t>)</a:t>
            </a:r>
          </a:p>
          <a:p>
            <a:r>
              <a:rPr lang="el-GR" sz="2800" dirty="0" smtClean="0"/>
              <a:t>Κληρονομική προδιάθεση εμφάνισης αναγνωστικών δυσκολιών (</a:t>
            </a:r>
            <a:r>
              <a:rPr lang="el-GR" sz="2800" dirty="0" err="1" smtClean="0"/>
              <a:t>χρωμοσωμική</a:t>
            </a:r>
            <a:r>
              <a:rPr lang="el-GR" sz="2800" dirty="0" smtClean="0"/>
              <a:t> περιοχή γενετικής μεταβίβασης φωνολογικών ελλειμμάτων)</a:t>
            </a:r>
          </a:p>
          <a:p>
            <a:r>
              <a:rPr lang="el-GR" sz="2800" dirty="0" smtClean="0"/>
              <a:t>Βιοχημική </a:t>
            </a:r>
            <a:r>
              <a:rPr lang="el-GR" sz="2800" dirty="0" err="1" smtClean="0"/>
              <a:t>ανισσοροπία</a:t>
            </a:r>
            <a:r>
              <a:rPr lang="el-GR" sz="2800" dirty="0" smtClean="0"/>
              <a:t> λόγω χρωστικών και αρωματικών ουσιών στο διαιτολόγιο του παιδιού</a:t>
            </a:r>
          </a:p>
          <a:p>
            <a:r>
              <a:rPr lang="el-GR" sz="2800" dirty="0" smtClean="0"/>
              <a:t>Περιβαλλοντικοί παράγοντες-διαβίωση σε συνθήκες αποστέρησης πρώιμα στη ζωή του παιδιού-φτωχή διδασκαλία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8418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1"/>
                </a:solidFill>
              </a:rPr>
              <a:t>Εκπαιδευτικές Προσεγγίσεις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>
                <a:solidFill>
                  <a:schemeClr val="accent2"/>
                </a:solidFill>
              </a:rPr>
              <a:t>Σαφής </a:t>
            </a:r>
            <a:r>
              <a:rPr lang="el-GR" dirty="0" smtClean="0">
                <a:solidFill>
                  <a:schemeClr val="accent2"/>
                </a:solidFill>
              </a:rPr>
              <a:t>Διδασκαλία</a:t>
            </a:r>
            <a:r>
              <a:rPr lang="el-GR" dirty="0" smtClean="0"/>
              <a:t>: </a:t>
            </a:r>
            <a:r>
              <a:rPr lang="el-GR" sz="3000" dirty="0" smtClean="0"/>
              <a:t>Σαφής και άμεση διδασκαλία γνώσεων, στόχων δεξιοτήτων</a:t>
            </a:r>
            <a:endParaRPr lang="el-GR" sz="30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l-GR" sz="2400" dirty="0" smtClean="0"/>
              <a:t>Παρέχουμε πολλά παραδείγματα για να εξηγήσουμε μια έννοια. Επίσης, οι μαθητές βλέπουν με σαφήνεια τι πρέπει να κάνουν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sz="2400" dirty="0" smtClean="0"/>
              <a:t>Παρουσιάζουμε μοντέλα καλής επίδοσης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sz="2400" dirty="0" smtClean="0"/>
              <a:t>Βάζουμε τους μαθητές να εξηγήσουν γιατί και πως πήραν μια συγκεκριμένη απόφαση-πως σκέφτηκαν μια λύση κτλ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sz="2400" dirty="0" smtClean="0"/>
              <a:t>Παρέχουμε συχνή και θετική τροφοδότηση της επίδοσης του μαθητή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sz="2400" dirty="0" smtClean="0"/>
              <a:t>Παρέχουμε πολλές ευκαιρίες για πρακτική εξάσκηση –αφομοίωση αυτών που μαθαίνουν οι μαθητές</a:t>
            </a:r>
          </a:p>
          <a:p>
            <a:pPr>
              <a:buFont typeface="Courier New" panose="02070309020205020404" pitchFamily="49" charset="0"/>
              <a:buChar char="o"/>
            </a:pPr>
            <a:endParaRPr lang="el-GR" sz="24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1346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1"/>
                </a:solidFill>
              </a:rPr>
              <a:t>Εκπαιδευτικές Προσεγγίσεις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2"/>
                </a:solidFill>
              </a:rPr>
              <a:t>Ενισχύσεις του περιεχομένου της διδασκαλίας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sz="2400" dirty="0"/>
              <a:t>Δίνουμε </a:t>
            </a:r>
            <a:r>
              <a:rPr lang="el-GR" sz="2400" dirty="0" smtClean="0"/>
              <a:t>σαφείς </a:t>
            </a:r>
            <a:r>
              <a:rPr lang="el-GR" sz="2400" dirty="0"/>
              <a:t>οδηγίες για την </a:t>
            </a:r>
            <a:r>
              <a:rPr lang="el-GR" sz="2400" dirty="0" smtClean="0"/>
              <a:t>εργασία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sz="2400" dirty="0" smtClean="0"/>
              <a:t>Διαγράμματα οργάνωσης και οπτικά βοηθήματα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sz="2400" dirty="0" smtClean="0"/>
              <a:t>Στρατηγικές μνημόνευσης</a:t>
            </a:r>
          </a:p>
          <a:p>
            <a:r>
              <a:rPr lang="el-GR" dirty="0" smtClean="0">
                <a:solidFill>
                  <a:schemeClr val="accent2"/>
                </a:solidFill>
              </a:rPr>
              <a:t>Στρατηγικές Μάθησης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sz="2400" dirty="0" smtClean="0"/>
              <a:t>Οι μαθητές χρησιμοποιούν ειδικές στρατηγικές για να καθοδηγήσουν τον εαυτόν τους ώστε να ολοκληρώσουν μια εργασία ή να λύσουν ένα πρόβλημα.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781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n-US" dirty="0" smtClean="0">
                <a:solidFill>
                  <a:schemeClr val="tx2"/>
                </a:solidFill>
              </a:rPr>
              <a:t>Μαθησιακές Δυσκολίες</a:t>
            </a:r>
            <a:endParaRPr lang="en-US" altLang="en-US" b="1" dirty="0" smtClean="0">
              <a:solidFill>
                <a:schemeClr val="tx2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43063"/>
            <a:ext cx="8229600" cy="4452937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altLang="en-US" sz="2400" dirty="0" smtClean="0"/>
              <a:t>Ο ορισμός διατυπώθηκε το</a:t>
            </a:r>
            <a:r>
              <a:rPr lang="en-US" altLang="en-US" sz="2400" dirty="0" smtClean="0"/>
              <a:t> 1963 </a:t>
            </a:r>
            <a:r>
              <a:rPr lang="el-GR" altLang="en-US" sz="2400" dirty="0"/>
              <a:t> </a:t>
            </a:r>
            <a:r>
              <a:rPr lang="el-GR" altLang="en-US" sz="2400" dirty="0" smtClean="0"/>
              <a:t>από τον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Samuel Kirk.</a:t>
            </a:r>
            <a:r>
              <a:rPr lang="en-US" altLang="en-US" sz="2400" dirty="0" smtClean="0"/>
              <a:t>  </a:t>
            </a:r>
            <a:r>
              <a:rPr lang="el-GR" altLang="en-US" sz="2400" dirty="0" smtClean="0"/>
              <a:t>Προηγούμενοι ορισμοί</a:t>
            </a:r>
            <a:r>
              <a:rPr lang="en-US" altLang="en-US" sz="2400" dirty="0" smtClean="0"/>
              <a:t>: </a:t>
            </a:r>
          </a:p>
          <a:p>
            <a:pPr eaLnBrk="1" hangingPunct="1">
              <a:defRPr/>
            </a:pPr>
            <a:r>
              <a:rPr lang="en-US" altLang="en-US" sz="2400" i="1" dirty="0" smtClean="0"/>
              <a:t>“perceptually handicapped,” </a:t>
            </a:r>
            <a:r>
              <a:rPr lang="el-GR" altLang="en-US" sz="2400" i="1" dirty="0" smtClean="0"/>
              <a:t> Αντιληπτικά Ανάπηροι</a:t>
            </a:r>
            <a:endParaRPr lang="en-US" altLang="en-US" sz="2400" i="1" dirty="0" smtClean="0"/>
          </a:p>
          <a:p>
            <a:pPr eaLnBrk="1" hangingPunct="1">
              <a:defRPr/>
            </a:pPr>
            <a:r>
              <a:rPr lang="en-US" altLang="en-US" sz="2400" i="1" dirty="0" smtClean="0"/>
              <a:t>“brain-injured,” </a:t>
            </a:r>
            <a:r>
              <a:rPr lang="el-GR" altLang="en-US" sz="2400" i="1" dirty="0" smtClean="0"/>
              <a:t> με Τραύμα στον Εγκέφαλο</a:t>
            </a:r>
            <a:r>
              <a:rPr lang="el-GR" altLang="en-US" sz="2400" i="1" dirty="0"/>
              <a:t> </a:t>
            </a:r>
            <a:r>
              <a:rPr lang="el-GR" altLang="en-US" sz="2400" i="1" dirty="0" smtClean="0"/>
              <a:t>ή</a:t>
            </a:r>
            <a:endParaRPr lang="en-US" altLang="en-US" sz="2400" i="1" dirty="0" smtClean="0"/>
          </a:p>
          <a:p>
            <a:pPr eaLnBrk="1" hangingPunct="1">
              <a:defRPr/>
            </a:pPr>
            <a:r>
              <a:rPr lang="en-US" altLang="en-US" sz="2400" i="1" dirty="0" smtClean="0"/>
              <a:t>“neurologically impaired”</a:t>
            </a:r>
            <a:r>
              <a:rPr lang="en-US" altLang="en-US" sz="2400" dirty="0" smtClean="0"/>
              <a:t> </a:t>
            </a:r>
            <a:r>
              <a:rPr lang="el-GR" altLang="en-US" sz="2400" dirty="0" smtClean="0"/>
              <a:t> με Νευρολογική Διαταραχή</a:t>
            </a:r>
          </a:p>
          <a:p>
            <a:pPr marL="0" indent="0" eaLnBrk="1" hangingPunct="1">
              <a:buNone/>
              <a:defRPr/>
            </a:pPr>
            <a:endParaRPr lang="en-US" altLang="en-US" sz="2400" b="1" dirty="0" smtClean="0"/>
          </a:p>
          <a:p>
            <a:pPr eaLnBrk="1" hangingPunct="1">
              <a:defRPr/>
            </a:pPr>
            <a:r>
              <a:rPr lang="el-GR" altLang="en-US" sz="2400" dirty="0" smtClean="0"/>
              <a:t>Εκπαιδεύονταν σε τάξεις μαζί με νοητικά καθυστερημένα παιδιά ή στις περισσότερες  περιπτώσεις σε κανονικές τάξεις χωρίς καμία βοήθεια </a:t>
            </a:r>
            <a:r>
              <a:rPr lang="en-US" altLang="en-US" sz="2400" dirty="0" smtClean="0"/>
              <a:t> </a:t>
            </a:r>
            <a:r>
              <a:rPr lang="en-US" altLang="en-US" sz="24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3942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1"/>
                </a:solidFill>
              </a:rPr>
              <a:t>Εκπαιδευτικές Προσεγγίσεις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Χρησιμοποιούμε οπτικά και ακουστικά εποπτικά μέσα (βίντεο, ακουστικό υλικό, συγκεκριμένα υλικά, χρωματιστούς μαρκαδόρους για να τονίσουμε σημεία προσοχής κτλ)</a:t>
            </a:r>
          </a:p>
          <a:p>
            <a:r>
              <a:rPr lang="el-GR" dirty="0" smtClean="0"/>
              <a:t>Μιλάμε και γράφουμε στον πίνακα. Πάντα λέμε το θέμα και προχωρούμε με τρόπο οργανωμένο αρχίζοντας από τα γνωστά και  από τα συγκεκριμένα στα αφηρημένα. </a:t>
            </a:r>
          </a:p>
          <a:p>
            <a:r>
              <a:rPr lang="el-GR" dirty="0" smtClean="0"/>
              <a:t>Πάντα γράφουμε τη σελίδα και τον αριθμό της άσκησης στον πίνακα για να τον βλέπουν οι μαθητές με ΜΔ και να μην αναγκάζονται να ρωτάνε συνέχεια</a:t>
            </a:r>
          </a:p>
          <a:p>
            <a:r>
              <a:rPr lang="el-GR" dirty="0" smtClean="0"/>
              <a:t>Ελαττώνουμε το επίπεδο θορύβου στην αίθουσα διδασκαλίας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989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1"/>
                </a:solidFill>
              </a:rPr>
              <a:t>Εκπαιδευτικές Προσεγγίσεις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sz="2400" dirty="0" smtClean="0"/>
              <a:t>Χρησιμοποιούμε ευέλικτους τρόπους εξέτασης (προφορικές, στον υπολογιστή κτλ)</a:t>
            </a:r>
          </a:p>
          <a:p>
            <a:r>
              <a:rPr lang="el-GR" sz="2400" dirty="0" smtClean="0"/>
              <a:t>Επιτρέπουμε στους μαθητές κάποιες φορές να χρησιμοποιούν το </a:t>
            </a:r>
            <a:r>
              <a:rPr lang="en-US" sz="2400" dirty="0" smtClean="0"/>
              <a:t>word</a:t>
            </a:r>
            <a:r>
              <a:rPr lang="el-GR" sz="2400" dirty="0" smtClean="0"/>
              <a:t> να γράψουν και να χρησιμοποιούν το ορθογραφικό λεξικό κτλ</a:t>
            </a:r>
          </a:p>
          <a:p>
            <a:r>
              <a:rPr lang="el-GR" sz="2400" dirty="0" smtClean="0"/>
              <a:t>Δίνουμε περισσότερο χρόνο να τελειώσουν τις εργασίες τους, τα </a:t>
            </a:r>
            <a:r>
              <a:rPr lang="el-GR" sz="2400" dirty="0" err="1" smtClean="0"/>
              <a:t>τέστ</a:t>
            </a:r>
            <a:r>
              <a:rPr lang="el-GR" sz="2400" dirty="0" smtClean="0"/>
              <a:t> κτλ</a:t>
            </a:r>
          </a:p>
          <a:p>
            <a:r>
              <a:rPr lang="el-GR" sz="2400" dirty="0" smtClean="0"/>
              <a:t>Δίνουμε μικρά κομμάτια εργασίας και συγκεκριμένες οδηγίες ώστε να μπορούν να τα ολοκληρώνουν με επιτυχία</a:t>
            </a:r>
          </a:p>
          <a:p>
            <a:r>
              <a:rPr lang="el-GR" sz="2400" dirty="0" smtClean="0"/>
              <a:t>Παρέχουμε εξηγήσεις/συζητήσεις πριν να αρχίσουν οι μαθητές την εργασία τους (τους προετοιμάζουμε γι αυτήν) και κάνουμε περίληψη αυτών που μάθαμε στο τέλος του μαθήματος.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044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1"/>
                </a:solidFill>
              </a:rPr>
              <a:t>Εκπαιδευτικές Προσεγγίσεις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sz="2400" dirty="0" smtClean="0"/>
              <a:t>Παροτρύνουμε τους μαθητές να μας ρωτούν ή να ζητούν επανάληψη όσων δεν κατάλαβαν</a:t>
            </a:r>
          </a:p>
          <a:p>
            <a:r>
              <a:rPr lang="el-GR" sz="2400" dirty="0" smtClean="0"/>
              <a:t>Εξηγούμε ξεκάθαρα τις απαιτήσεις μας στους μαθητές και βεβαιωνόμαστε ότι τις έχουν κατανοήσει.</a:t>
            </a:r>
          </a:p>
          <a:p>
            <a:r>
              <a:rPr lang="el-GR" sz="2400" dirty="0" smtClean="0"/>
              <a:t> Θέτουμε απαιτήσεις για τη συμπεριφορά τους και ενισχύουμε τις επιθυμητές συμπεριφορές, ενώ ενημερώνουμε το μαθητή για τις μη επιθυμητές όταν εκδηλώνονται </a:t>
            </a:r>
          </a:p>
          <a:p>
            <a:r>
              <a:rPr lang="el-GR" sz="2400" dirty="0" smtClean="0"/>
              <a:t>Αρχίζουμε ένα καινούργιο μάθημα με μια περίληψη αυτών που </a:t>
            </a:r>
            <a:r>
              <a:rPr lang="el-GR" sz="2400" dirty="0" smtClean="0"/>
              <a:t> </a:t>
            </a:r>
            <a:r>
              <a:rPr lang="el-GR" sz="2400" dirty="0" smtClean="0"/>
              <a:t>ήδη γνωρίζουν. Εξηγούμε τους στόχους</a:t>
            </a:r>
          </a:p>
          <a:p>
            <a:r>
              <a:rPr lang="el-GR" sz="2400" dirty="0" smtClean="0"/>
              <a:t>Βάζουμε τους μαθητές με ειδικές ανάγκες κοντά στον δάσκαλο και δίπλα σε «καλούς μαθητές» οι οποίοι θα βοηθούν αν χρειαστεί τον μαθητή με ΜΔ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611508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1"/>
                </a:solidFill>
              </a:rPr>
              <a:t>Εκπαιδευτικές Προσεγγίσεις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Χρησιμοποιούμε ημερολόγιο με τις υποχρεώσεις του μαθητή. </a:t>
            </a:r>
          </a:p>
          <a:p>
            <a:r>
              <a:rPr lang="el-GR" dirty="0" smtClean="0"/>
              <a:t>Γνωρίζουμε καλά τον μαθητή μας και τα δυνατά του στοιχεία και τα ενισχύουμε. Τον διαβεβαιώνουμε ότι ενδιαφερόμαστε για αυτόν/ην και για το πώς αισθάνεται</a:t>
            </a:r>
          </a:p>
          <a:p>
            <a:r>
              <a:rPr lang="el-GR" dirty="0" smtClean="0"/>
              <a:t>Έχουμε στενή επικοινωνία με τους γονείς και προσπαθούμε να ορίσουμε μαζί τους κοινούς στόχους εκπαίδευσης του μαθητή</a:t>
            </a:r>
          </a:p>
          <a:p>
            <a:r>
              <a:rPr lang="el-GR" dirty="0" smtClean="0"/>
              <a:t>Έχουμε στενή συνεργασία/στόχους με το δάσκαλο της ένταξης αν υπάρχει και άλλους ειδικούς από το ΚΕΔΔΥ κτλ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026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l-GR" altLang="en-US" sz="4000" dirty="0" smtClean="0">
                <a:solidFill>
                  <a:schemeClr val="tx2"/>
                </a:solidFill>
              </a:rPr>
              <a:t>Ορολογία: πληθώρα </a:t>
            </a:r>
            <a:r>
              <a:rPr lang="el-GR" altLang="en-US" sz="4000" dirty="0">
                <a:solidFill>
                  <a:schemeClr val="tx2"/>
                </a:solidFill>
              </a:rPr>
              <a:t>όρων-σύγχυση</a:t>
            </a:r>
            <a:endParaRPr lang="el-GR" sz="4000" dirty="0" smtClean="0">
              <a:solidFill>
                <a:schemeClr val="tx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382000" cy="55626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el-GR" altLang="en-US" b="1" u="sng" dirty="0" smtClean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altLang="en-US" sz="2800" dirty="0" smtClean="0"/>
              <a:t>Μαθησιακές δυσκολίες (ΜΔ) </a:t>
            </a:r>
            <a:r>
              <a:rPr lang="el-GR" altLang="en-US" sz="2800" dirty="0"/>
              <a:t>ή</a:t>
            </a:r>
            <a:r>
              <a:rPr lang="el-GR" altLang="en-US" sz="2800" dirty="0" smtClean="0"/>
              <a:t> Ειδικές Μαθησιακές </a:t>
            </a:r>
            <a:r>
              <a:rPr lang="el-GR" altLang="en-US" sz="2800" dirty="0"/>
              <a:t>Δ</a:t>
            </a:r>
            <a:r>
              <a:rPr lang="el-GR" altLang="en-US" sz="2800" dirty="0" smtClean="0"/>
              <a:t>υσκολίες (ΕΜΔ) ο όρος που συνηθίζεται για την συγκεκριμένη κατηγορία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altLang="en-US" sz="2800" dirty="0" smtClean="0"/>
              <a:t>Ειδικές εκπαιδευτικές ανάγκες (ΕΕΑ)</a:t>
            </a:r>
            <a:endParaRPr lang="en-US" altLang="en-US" sz="2800" b="1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l-GR" altLang="en-US" sz="2800" dirty="0" smtClean="0"/>
              <a:t>Δυσκολίες μάθησης (ΔΜ)</a:t>
            </a:r>
            <a:endParaRPr lang="el-GR" altLang="en-US" sz="2800" b="1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l-GR" altLang="en-US" sz="2800" dirty="0" smtClean="0"/>
              <a:t>Ο όρος </a:t>
            </a:r>
            <a:r>
              <a:rPr lang="el-GR" altLang="en-US" sz="2800" b="1" u="sng" dirty="0" smtClean="0">
                <a:ea typeface="Arial Unicode MS" pitchFamily="34" charset="-128"/>
                <a:cs typeface="Arial Unicode MS" pitchFamily="34" charset="-128"/>
              </a:rPr>
              <a:t>Ειδικές Εκπαιδευτικές Ανάγκες</a:t>
            </a:r>
            <a:r>
              <a:rPr lang="el-GR" altLang="en-US" sz="2800" dirty="0" smtClean="0">
                <a:ea typeface="Arial Unicode MS" pitchFamily="34" charset="-128"/>
                <a:cs typeface="Arial Unicode MS" pitchFamily="34" charset="-128"/>
              </a:rPr>
              <a:t> είναι γενικός και αφορά όλες τις κατηγορίες μαθητών με δυσκολίες παρόλο που χρησιμοποιείται λανθασμένα από κάποιους για μαθητές με ΜΔ</a:t>
            </a:r>
          </a:p>
        </p:txBody>
      </p:sp>
    </p:spTree>
    <p:extLst>
      <p:ext uri="{BB962C8B-B14F-4D97-AF65-F5344CB8AC3E}">
        <p14:creationId xmlns:p14="http://schemas.microsoft.com/office/powerpoint/2010/main" val="409486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altLang="en-US" sz="4000" dirty="0" smtClean="0">
                <a:solidFill>
                  <a:schemeClr val="tx2"/>
                </a:solidFill>
              </a:rPr>
              <a:t>Ορισμοί μαθησιακών Δυσκολιών</a:t>
            </a:r>
            <a:endParaRPr lang="en-US" altLang="en-US" sz="4000" dirty="0" smtClean="0">
              <a:solidFill>
                <a:schemeClr val="tx2"/>
              </a:solidFill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l-GR" altLang="en-US" sz="5100" b="1" dirty="0" smtClean="0"/>
              <a:t>Μαθησιακές Δυσκολίες</a:t>
            </a:r>
            <a:r>
              <a:rPr lang="en-US" altLang="en-US" sz="5100" b="1" dirty="0" smtClean="0"/>
              <a:t>: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altLang="en-US" sz="5100" dirty="0" smtClean="0"/>
              <a:t> </a:t>
            </a:r>
            <a:r>
              <a:rPr lang="el-GR" altLang="en-US" sz="5100" dirty="0" smtClean="0"/>
              <a:t>Διαταραχή</a:t>
            </a:r>
            <a:r>
              <a:rPr lang="en-US" altLang="en-US" sz="5100" dirty="0" smtClean="0">
                <a:solidFill>
                  <a:schemeClr val="accent1"/>
                </a:solidFill>
              </a:rPr>
              <a:t> </a:t>
            </a:r>
            <a:r>
              <a:rPr lang="el-GR" altLang="en-US" sz="5100" dirty="0" smtClean="0"/>
              <a:t> σε μία ή περισσότερες ψυχολογικές διαδικασίες που αφορούν στην κατανόηση και χρήση ακρόασης, ομιλίας, ανάγνωσης, γραφής, λογικής και μαθηματικών </a:t>
            </a:r>
            <a:r>
              <a:rPr lang="el-GR" altLang="en-US" sz="5100" dirty="0"/>
              <a:t>υ</a:t>
            </a:r>
            <a:r>
              <a:rPr lang="el-GR" altLang="en-US" sz="5100" dirty="0" smtClean="0"/>
              <a:t>πολογισμών.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5100" b="1" dirty="0" smtClean="0"/>
          </a:p>
          <a:p>
            <a:pPr>
              <a:lnSpc>
                <a:spcPct val="80000"/>
              </a:lnSpc>
              <a:defRPr/>
            </a:pPr>
            <a:r>
              <a:rPr lang="el-GR" altLang="en-US" sz="5100" dirty="0" smtClean="0"/>
              <a:t>Δυσκολίες στη μάθηση</a:t>
            </a:r>
            <a:r>
              <a:rPr lang="en-US" altLang="en-US" sz="5100" dirty="0" smtClean="0"/>
              <a:t>,</a:t>
            </a:r>
            <a:r>
              <a:rPr lang="en-US" altLang="en-US" sz="5100" dirty="0" smtClean="0">
                <a:solidFill>
                  <a:schemeClr val="accent1"/>
                </a:solidFill>
              </a:rPr>
              <a:t> </a:t>
            </a:r>
            <a:r>
              <a:rPr lang="el-GR" altLang="en-US" sz="5100" dirty="0" smtClean="0"/>
              <a:t>ειδικά στην ανάγνωση</a:t>
            </a:r>
            <a:r>
              <a:rPr lang="en-US" altLang="en-US" sz="5100" dirty="0" smtClean="0"/>
              <a:t>, </a:t>
            </a:r>
            <a:r>
              <a:rPr lang="el-GR" altLang="en-US" sz="5100" dirty="0" smtClean="0"/>
              <a:t>γραφή</a:t>
            </a:r>
            <a:r>
              <a:rPr lang="en-US" altLang="en-US" sz="5100" dirty="0" smtClean="0"/>
              <a:t>	 </a:t>
            </a:r>
            <a:r>
              <a:rPr lang="el-GR" altLang="en-US" sz="5100" dirty="0" smtClean="0"/>
              <a:t>   μαθηματικά και/ή</a:t>
            </a:r>
            <a:r>
              <a:rPr lang="en-US" altLang="en-US" sz="5100" dirty="0" smtClean="0"/>
              <a:t> </a:t>
            </a:r>
            <a:r>
              <a:rPr lang="el-GR" altLang="en-US" sz="5100" dirty="0" smtClean="0"/>
              <a:t>ορθογραφία</a:t>
            </a:r>
            <a:r>
              <a:rPr lang="en-US" altLang="en-US" sz="5100" dirty="0" smtClean="0">
                <a:solidFill>
                  <a:schemeClr val="accent1"/>
                </a:solidFill>
              </a:rPr>
              <a:t> </a:t>
            </a:r>
            <a:endParaRPr lang="el-GR" altLang="en-US" sz="5100" dirty="0" smtClean="0">
              <a:solidFill>
                <a:schemeClr val="accent1"/>
              </a:solidFill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l-GR" altLang="en-US" sz="5100" b="1" dirty="0" smtClean="0">
                <a:solidFill>
                  <a:schemeClr val="accent1"/>
                </a:solidFill>
              </a:rPr>
              <a:t>     </a:t>
            </a:r>
          </a:p>
          <a:p>
            <a:pPr>
              <a:lnSpc>
                <a:spcPct val="80000"/>
              </a:lnSpc>
              <a:defRPr/>
            </a:pPr>
            <a:r>
              <a:rPr lang="el-GR" altLang="en-US" sz="5100" b="1" dirty="0" smtClean="0"/>
              <a:t> </a:t>
            </a:r>
            <a:r>
              <a:rPr lang="el-GR" altLang="en-US" sz="5100" dirty="0" smtClean="0"/>
              <a:t>Το πρόβλημα δεν αποδίδεται σε άλλες αναπηρίες 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l-GR" altLang="en-US" sz="5100" b="1" dirty="0" smtClean="0"/>
          </a:p>
          <a:p>
            <a:pPr>
              <a:lnSpc>
                <a:spcPct val="80000"/>
              </a:lnSpc>
              <a:defRPr/>
            </a:pPr>
            <a:r>
              <a:rPr lang="el-GR" altLang="en-US" sz="5100" dirty="0" smtClean="0"/>
              <a:t>Απαιτείται Ειδική Αγωγή και παροχές για την εκπαίδευση των παιδιών</a:t>
            </a:r>
          </a:p>
          <a:p>
            <a:pPr>
              <a:lnSpc>
                <a:spcPct val="80000"/>
              </a:lnSpc>
              <a:defRPr/>
            </a:pPr>
            <a:endParaRPr lang="el-GR" altLang="en-US" sz="5100" b="1" dirty="0" smtClean="0">
              <a:solidFill>
                <a:schemeClr val="accent1"/>
              </a:solidFill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l-GR" altLang="en-US" sz="5100" b="1" dirty="0" smtClean="0">
                <a:solidFill>
                  <a:schemeClr val="accent2"/>
                </a:solidFill>
              </a:rPr>
              <a:t>Υπάρχει μεγάλη διαφορά μεταξύ των ικανοτήτων των παιδιών και της σχολικής τους επίδοσης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altLang="en-US" sz="5100" b="1" dirty="0" smtClean="0">
                <a:solidFill>
                  <a:schemeClr val="accent2"/>
                </a:solidFill>
                <a:latin typeface="+mj-lt"/>
              </a:rPr>
              <a:t>  </a:t>
            </a:r>
          </a:p>
          <a:p>
            <a:pPr>
              <a:lnSpc>
                <a:spcPct val="80000"/>
              </a:lnSpc>
              <a:defRPr/>
            </a:pPr>
            <a:endParaRPr lang="en-US" altLang="en-US" sz="24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24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24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2400" b="1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375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n-US" sz="3600" b="1" dirty="0" smtClean="0">
                <a:solidFill>
                  <a:schemeClr val="accent1"/>
                </a:solidFill>
              </a:rPr>
              <a:t>Διαταραχή στην Επεξεργασία Πληροφοριών</a:t>
            </a:r>
            <a:endParaRPr lang="en-US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l-GR" altLang="en-US" sz="3600" dirty="0" smtClean="0"/>
              <a:t>Επεξεργασία Πληροφοριών.</a:t>
            </a:r>
            <a:r>
              <a:rPr lang="en-US" altLang="en-US" sz="3600" dirty="0" smtClean="0"/>
              <a:t> </a:t>
            </a:r>
            <a:r>
              <a:rPr lang="el-GR" altLang="en-US" sz="3600" dirty="0" smtClean="0"/>
              <a:t>Πως ο εγκέφαλος</a:t>
            </a:r>
            <a:r>
              <a:rPr lang="en-US" altLang="en-US" sz="3600" dirty="0" smtClean="0"/>
              <a:t>: </a:t>
            </a:r>
            <a:endParaRPr lang="en-US" altLang="en-US" sz="3600" dirty="0"/>
          </a:p>
          <a:p>
            <a:pPr>
              <a:lnSpc>
                <a:spcPct val="90000"/>
              </a:lnSpc>
              <a:defRPr/>
            </a:pPr>
            <a:r>
              <a:rPr lang="el-GR" altLang="en-US" sz="3600" dirty="0" smtClean="0"/>
              <a:t>Προσλαμβάνει πληροφορίες</a:t>
            </a:r>
            <a:r>
              <a:rPr lang="en-US" altLang="en-US" sz="3600" dirty="0" smtClean="0"/>
              <a:t>,</a:t>
            </a:r>
            <a:endParaRPr lang="en-US" altLang="en-US" sz="3600" dirty="0"/>
          </a:p>
          <a:p>
            <a:pPr>
              <a:lnSpc>
                <a:spcPct val="90000"/>
              </a:lnSpc>
              <a:defRPr/>
            </a:pPr>
            <a:r>
              <a:rPr lang="el-GR" altLang="en-US" sz="3600" dirty="0" smtClean="0"/>
              <a:t>Χρησιμοποιεί τις πληροφορίες</a:t>
            </a:r>
            <a:r>
              <a:rPr lang="en-US" altLang="en-US" sz="3600" dirty="0" smtClean="0"/>
              <a:t>,</a:t>
            </a:r>
            <a:endParaRPr lang="en-US" altLang="en-US" sz="3600" dirty="0"/>
          </a:p>
          <a:p>
            <a:pPr>
              <a:lnSpc>
                <a:spcPct val="90000"/>
              </a:lnSpc>
              <a:defRPr/>
            </a:pPr>
            <a:r>
              <a:rPr lang="el-GR" altLang="en-US" sz="3600" dirty="0" smtClean="0"/>
              <a:t>Αποθηκεύει στη μνήμη</a:t>
            </a:r>
            <a:r>
              <a:rPr lang="en-US" altLang="en-US" sz="3600" dirty="0" smtClean="0"/>
              <a:t>,</a:t>
            </a:r>
            <a:endParaRPr lang="en-US" altLang="en-US" sz="3600" dirty="0"/>
          </a:p>
          <a:p>
            <a:pPr>
              <a:lnSpc>
                <a:spcPct val="90000"/>
              </a:lnSpc>
              <a:defRPr/>
            </a:pPr>
            <a:r>
              <a:rPr lang="el-GR" altLang="en-US" sz="3600" dirty="0" smtClean="0"/>
              <a:t>Ανακαλεί πληροφορίες από τη μνήμη</a:t>
            </a:r>
            <a:r>
              <a:rPr lang="en-US" altLang="en-US" sz="3600" dirty="0" smtClean="0"/>
              <a:t>,    </a:t>
            </a:r>
            <a:endParaRPr lang="en-US" altLang="en-US" sz="3600" dirty="0"/>
          </a:p>
          <a:p>
            <a:pPr>
              <a:lnSpc>
                <a:spcPct val="90000"/>
              </a:lnSpc>
              <a:defRPr/>
            </a:pPr>
            <a:r>
              <a:rPr lang="el-GR" altLang="en-US" sz="3600" dirty="0" smtClean="0"/>
              <a:t>Και εκφράζει τις πληροφορίες</a:t>
            </a:r>
            <a:endParaRPr lang="en-US" alt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31633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b="1" dirty="0" smtClean="0">
                <a:solidFill>
                  <a:schemeClr val="accent1"/>
                </a:solidFill>
              </a:rPr>
              <a:t>  </a:t>
            </a:r>
            <a:r>
              <a:rPr lang="el-GR" altLang="en-US" sz="4000" b="1" dirty="0" smtClean="0">
                <a:solidFill>
                  <a:schemeClr val="accent1"/>
                </a:solidFill>
              </a:rPr>
              <a:t>Διαταραχή στην Επεξεργασία Πληροφοριών</a:t>
            </a:r>
            <a:endParaRPr lang="en-US" altLang="en-US" sz="4000" b="1" dirty="0" smtClean="0">
              <a:solidFill>
                <a:schemeClr val="accent1"/>
              </a:solidFill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altLang="en-US" sz="3600" dirty="0" smtClean="0"/>
              <a:t>Ο εγκέφαλος ενός μαθητή με ΜΔ </a:t>
            </a:r>
            <a:r>
              <a:rPr lang="en-US" altLang="en-US" sz="3600" dirty="0" smtClean="0"/>
              <a:t> «</a:t>
            </a:r>
            <a:r>
              <a:rPr lang="el-GR" altLang="en-US" sz="3600" dirty="0" smtClean="0"/>
              <a:t>επεξεργάζεται</a:t>
            </a:r>
            <a:r>
              <a:rPr lang="en-US" altLang="en-US" sz="3600" dirty="0" smtClean="0"/>
              <a:t>" </a:t>
            </a:r>
            <a:r>
              <a:rPr lang="el-GR" altLang="en-US" sz="3600" dirty="0" smtClean="0"/>
              <a:t>την πληροφορία διαφορετικά</a:t>
            </a:r>
            <a:r>
              <a:rPr lang="en-US" altLang="en-US" sz="3600" dirty="0" smtClean="0"/>
              <a:t> </a:t>
            </a:r>
            <a:r>
              <a:rPr lang="el-GR" altLang="en-US" sz="3600" dirty="0" smtClean="0"/>
              <a:t>από τους υπόλοιπους μαθητές</a:t>
            </a:r>
            <a:r>
              <a:rPr lang="en-US" altLang="en-US" sz="3600" dirty="0" smtClean="0"/>
              <a:t>. </a:t>
            </a:r>
          </a:p>
          <a:p>
            <a:pPr eaLnBrk="1" hangingPunct="1">
              <a:defRPr/>
            </a:pPr>
            <a:r>
              <a:rPr lang="el-GR" altLang="en-US" sz="3600" dirty="0" smtClean="0"/>
              <a:t>Με απλά λόγια</a:t>
            </a:r>
            <a:r>
              <a:rPr lang="en-US" altLang="en-US" sz="3600" dirty="0" smtClean="0"/>
              <a:t>, </a:t>
            </a:r>
            <a:r>
              <a:rPr lang="el-GR" altLang="en-US" sz="3600" dirty="0" smtClean="0"/>
              <a:t>μερικά είδη πληροφοριών</a:t>
            </a:r>
            <a:r>
              <a:rPr lang="en-US" altLang="en-US" sz="3600" dirty="0" smtClean="0"/>
              <a:t> </a:t>
            </a:r>
            <a:r>
              <a:rPr lang="el-GR" altLang="en-US" sz="3600" dirty="0" smtClean="0"/>
              <a:t>χάνονται</a:t>
            </a:r>
            <a:r>
              <a:rPr lang="el-GR" altLang="en-US" sz="3600" dirty="0"/>
              <a:t> </a:t>
            </a:r>
            <a:r>
              <a:rPr lang="el-GR" altLang="en-US" sz="3600" dirty="0" smtClean="0"/>
              <a:t>κατά την διαδρομή στον εγκέφαλο</a:t>
            </a:r>
          </a:p>
          <a:p>
            <a:pPr marL="0" indent="0" eaLnBrk="1" hangingPunct="1">
              <a:buNone/>
              <a:defRPr/>
            </a:pPr>
            <a:r>
              <a:rPr lang="el-GR" altLang="en-US" sz="3600" dirty="0"/>
              <a:t> </a:t>
            </a:r>
            <a:r>
              <a:rPr lang="el-GR" altLang="en-US" sz="3600" dirty="0" smtClean="0"/>
              <a:t>   του μαθητή με ΜΔ</a:t>
            </a:r>
            <a:r>
              <a:rPr lang="en-US" altLang="en-US" sz="36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60996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305800" cy="1143000"/>
          </a:xfrm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Ορισμοί</a:t>
            </a:r>
            <a:endParaRPr lang="he-I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88" y="2143125"/>
            <a:ext cx="7072312" cy="1200329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>
              <a:defRPr/>
            </a:pP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itchFamily="18" charset="0"/>
                <a:cs typeface="Arial" pitchFamily="34" charset="0"/>
              </a:rPr>
              <a:t>Η Μαθησιακή δυσκολία εμποδίζει την ικανότητα κάποιου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itchFamily="18" charset="0"/>
                <a:cs typeface="Arial" pitchFamily="34" charset="0"/>
              </a:rPr>
              <a:t>να αποθηκεύει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itchFamily="18" charset="0"/>
                <a:cs typeface="Arial" pitchFamily="34" charset="0"/>
              </a:rPr>
              <a:t>,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itchFamily="18" charset="0"/>
                <a:cs typeface="Arial" pitchFamily="34" charset="0"/>
              </a:rPr>
              <a:t>να επεξεργάζεται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itchFamily="18" charset="0"/>
                <a:cs typeface="Arial" pitchFamily="34" charset="0"/>
              </a:rPr>
              <a:t>ή να παράγει πληροφορίες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endParaRPr lang="he-IL" sz="2400" dirty="0">
              <a:solidFill>
                <a:schemeClr val="accent1">
                  <a:lumMod val="7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3143250"/>
            <a:ext cx="6357938" cy="2677656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>
              <a:defRPr/>
            </a:pPr>
            <a:endParaRPr lang="el-GR" sz="2400" dirty="0" smtClean="0">
              <a:solidFill>
                <a:schemeClr val="accent1">
                  <a:lumMod val="75000"/>
                </a:schemeClr>
              </a:solidFill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  <a:p>
            <a:pPr algn="ctr">
              <a:defRPr/>
            </a:pP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Times New Roman" pitchFamily="18" charset="0"/>
                <a:cs typeface="Arial" pitchFamily="34" charset="0"/>
              </a:rPr>
              <a:t>Επηρεάζει τόσο τα παιδιά όσο και τους ενήλικες</a:t>
            </a:r>
            <a:endParaRPr lang="en-US" sz="2400" dirty="0">
              <a:solidFill>
                <a:schemeClr val="accent1">
                  <a:lumMod val="75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algn="ctr">
              <a:defRPr/>
            </a:pPr>
            <a:endParaRPr lang="en-US" sz="2400" dirty="0">
              <a:solidFill>
                <a:schemeClr val="accent1">
                  <a:lumMod val="75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algn="ctr">
              <a:defRPr/>
            </a:pP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Times New Roman" pitchFamily="18" charset="0"/>
                <a:cs typeface="Arial" pitchFamily="34" charset="0"/>
              </a:rPr>
              <a:t>Δεν γίνεται πάντα εύκολα αντιληπτή </a:t>
            </a:r>
            <a:endParaRPr lang="en-US" sz="2400" dirty="0">
              <a:solidFill>
                <a:schemeClr val="accent1">
                  <a:lumMod val="75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algn="ctr">
              <a:defRPr/>
            </a:pPr>
            <a:endParaRPr lang="en-US" sz="2400" dirty="0">
              <a:solidFill>
                <a:schemeClr val="accent1">
                  <a:lumMod val="75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algn="ctr">
              <a:defRPr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Times New Roman" pitchFamily="18" charset="0"/>
                <a:cs typeface="Arial" pitchFamily="34" charset="0"/>
              </a:rPr>
              <a:t>Μπορεί να υπάρχει και να μην ανακαλυφθεί ποτέ</a:t>
            </a:r>
            <a:endParaRPr lang="he-IL" dirty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</p:txBody>
      </p:sp>
      <p:pic>
        <p:nvPicPr>
          <p:cNvPr id="10245" name="Picture 4" descr="http://picture-book.com/files/userimages/110u/classro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4857750"/>
            <a:ext cx="1944687" cy="166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5772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n-US" sz="3600" dirty="0">
                <a:solidFill>
                  <a:schemeClr val="tx2"/>
                </a:solidFill>
              </a:rPr>
              <a:t>Ε</a:t>
            </a:r>
            <a:r>
              <a:rPr lang="el-GR" altLang="en-US" sz="3600" dirty="0" smtClean="0">
                <a:solidFill>
                  <a:schemeClr val="tx2"/>
                </a:solidFill>
              </a:rPr>
              <a:t>ίδη Μαθησιακών </a:t>
            </a:r>
            <a:r>
              <a:rPr lang="el-GR" altLang="en-US" sz="3600" dirty="0">
                <a:solidFill>
                  <a:schemeClr val="tx2"/>
                </a:solidFill>
              </a:rPr>
              <a:t>Δ</a:t>
            </a:r>
            <a:r>
              <a:rPr lang="el-GR" altLang="en-US" sz="3600" dirty="0" smtClean="0">
                <a:solidFill>
                  <a:schemeClr val="tx2"/>
                </a:solidFill>
              </a:rPr>
              <a:t>υσκολιών (Μ.Δ.)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l-GR" altLang="en-US" sz="3600" dirty="0" smtClean="0"/>
              <a:t>Δυσλεξία</a:t>
            </a:r>
          </a:p>
          <a:p>
            <a:pPr eaLnBrk="1" hangingPunct="1"/>
            <a:r>
              <a:rPr lang="el-GR" altLang="en-US" sz="3600" dirty="0" err="1" smtClean="0"/>
              <a:t>Δυσαναγνωσία</a:t>
            </a:r>
            <a:r>
              <a:rPr lang="el-GR" altLang="en-US" sz="3600" dirty="0" smtClean="0"/>
              <a:t> (αναγνωστικές δυσκολίες)</a:t>
            </a:r>
          </a:p>
          <a:p>
            <a:pPr eaLnBrk="1" hangingPunct="1"/>
            <a:r>
              <a:rPr lang="el-GR" altLang="en-US" sz="3600" dirty="0" err="1" smtClean="0"/>
              <a:t>Δυσαριθμία</a:t>
            </a:r>
            <a:endParaRPr lang="el-GR" altLang="en-US" sz="3600" dirty="0" smtClean="0"/>
          </a:p>
          <a:p>
            <a:pPr eaLnBrk="1" hangingPunct="1"/>
            <a:r>
              <a:rPr lang="el-GR" altLang="en-US" sz="3600" dirty="0" err="1" smtClean="0"/>
              <a:t>Δυσορθογραφία</a:t>
            </a:r>
            <a:endParaRPr lang="en-US" altLang="en-US" sz="3600" dirty="0" smtClean="0"/>
          </a:p>
          <a:p>
            <a:pPr eaLnBrk="1" hangingPunct="1"/>
            <a:r>
              <a:rPr lang="el-GR" altLang="en-US" sz="3600" dirty="0" err="1" smtClean="0"/>
              <a:t>Δυσγραφία</a:t>
            </a:r>
            <a:endParaRPr lang="el-GR" altLang="en-US" sz="3600" dirty="0" smtClean="0"/>
          </a:p>
          <a:p>
            <a:pPr eaLnBrk="1" hangingPunct="1"/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172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Δυσκολίες Μάθησης ή Μαθησιακές Δυσκολίες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l-GR" altLang="en-US" dirty="0" smtClean="0"/>
              <a:t>Οι (αποκαλούμενες γενικά)</a:t>
            </a:r>
          </a:p>
          <a:p>
            <a:pPr>
              <a:lnSpc>
                <a:spcPct val="90000"/>
              </a:lnSpc>
              <a:buNone/>
            </a:pPr>
            <a:r>
              <a:rPr lang="el-GR" altLang="en-US" b="1" dirty="0" smtClean="0"/>
              <a:t>	</a:t>
            </a:r>
            <a:r>
              <a:rPr lang="el-GR" altLang="en-US" b="1" u="sng" dirty="0" smtClean="0"/>
              <a:t>Δυσκολίες μάθησης ή Δυσκολίες στη μάθηση </a:t>
            </a:r>
            <a:r>
              <a:rPr lang="el-GR" altLang="en-US" dirty="0" smtClean="0"/>
              <a:t>διαφέρουν από τις </a:t>
            </a:r>
            <a:r>
              <a:rPr lang="el-GR" altLang="en-US" u="sng" dirty="0"/>
              <a:t>Μ</a:t>
            </a:r>
            <a:r>
              <a:rPr lang="el-GR" altLang="en-US" u="sng" dirty="0" smtClean="0"/>
              <a:t>αθησιακές </a:t>
            </a:r>
            <a:r>
              <a:rPr lang="el-GR" altLang="en-US" u="sng" dirty="0"/>
              <a:t>Δ</a:t>
            </a:r>
            <a:r>
              <a:rPr lang="el-GR" altLang="en-US" u="sng" dirty="0" smtClean="0"/>
              <a:t>υσκολίες, </a:t>
            </a:r>
            <a:r>
              <a:rPr lang="el-GR" altLang="en-US" dirty="0" smtClean="0"/>
              <a:t>συνιστούν συνήθως </a:t>
            </a:r>
            <a:r>
              <a:rPr lang="el-GR" altLang="en-US" u="sng" dirty="0" smtClean="0"/>
              <a:t>συσσώρευση μαθησιακών κενών</a:t>
            </a:r>
            <a:r>
              <a:rPr lang="el-GR" altLang="en-US" dirty="0" smtClean="0"/>
              <a:t> και οφείλονται κυρίως σε εξωγενείς παράγοντες: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l-GR" altLang="en-US" dirty="0" smtClean="0"/>
              <a:t>ψυχολογικούς, κοινωνικούς, οικογενειακούς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l-GR" altLang="en-US" dirty="0" smtClean="0"/>
              <a:t>έλλειψη προετοιμασίας /επαρκούς γονικής υποστήριξης /κινήτρων, ελλιπούς κατανόησης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l-GR" altLang="en-US" dirty="0" smtClean="0"/>
              <a:t>προβλήματα ενσωμάτωσης στο σχολείο (προβλήματα με το δάσκαλο της τάξης /με συμμαθητές /</a:t>
            </a:r>
            <a:r>
              <a:rPr lang="el-GR" altLang="en-US" dirty="0" err="1" smtClean="0"/>
              <a:t>θυματοποίηση</a:t>
            </a:r>
            <a:r>
              <a:rPr lang="el-GR" altLang="en-US" dirty="0" smtClean="0"/>
              <a:t> κοκ.)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l-GR" altLang="en-US" dirty="0" smtClean="0"/>
              <a:t>κακής διδασκαλίας, ίσως και χαμηλού Δ.Ν.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2323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1442</Words>
  <Application>Microsoft Office PowerPoint</Application>
  <PresentationFormat>Προβολή στην οθόνη (4:3)</PresentationFormat>
  <Paragraphs>180</Paragraphs>
  <Slides>23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Θέμα του Office</vt:lpstr>
      <vt:lpstr>Μαθησιακές Δυσκολίες</vt:lpstr>
      <vt:lpstr>Μαθησιακές Δυσκολίες</vt:lpstr>
      <vt:lpstr>Ορολογία: πληθώρα όρων-σύγχυση</vt:lpstr>
      <vt:lpstr>Ορισμοί μαθησιακών Δυσκολιών</vt:lpstr>
      <vt:lpstr>Διαταραχή στην Επεξεργασία Πληροφοριών</vt:lpstr>
      <vt:lpstr>  Διαταραχή στην Επεξεργασία Πληροφοριών</vt:lpstr>
      <vt:lpstr>Ορισμοί</vt:lpstr>
      <vt:lpstr>Είδη Μαθησιακών Δυσκολιών (Μ.Δ.)</vt:lpstr>
      <vt:lpstr>Δυσκολίες Μάθησης ή Μαθησιακές Δυσκολίες</vt:lpstr>
      <vt:lpstr>Παρουσίαση του PowerPoint</vt:lpstr>
      <vt:lpstr>Χαρακτηριστικά Μαθητών με ΜΔ </vt:lpstr>
      <vt:lpstr>Χαρακτηριστικά Μαθητών με ΜΔ</vt:lpstr>
      <vt:lpstr> ΜΑΘΗΣΙΑΚΕΣ ΔΥΣΚΟΛΙΕΣ: Αιτιολογία </vt:lpstr>
      <vt:lpstr>Παρουσίαση του PowerPoint</vt:lpstr>
      <vt:lpstr>Παρουσίαση του PowerPoint</vt:lpstr>
      <vt:lpstr>Παρουσίαση του PowerPoint</vt:lpstr>
      <vt:lpstr>Πιθανά Αίτια Μαθησιακών Δυσκολιών</vt:lpstr>
      <vt:lpstr>Εκπαιδευτικές Προσεγγίσεις</vt:lpstr>
      <vt:lpstr>Εκπαιδευτικές Προσεγγίσεις</vt:lpstr>
      <vt:lpstr>Εκπαιδευτικές Προσεγγίσεις</vt:lpstr>
      <vt:lpstr>Εκπαιδευτικές Προσεγγίσεις</vt:lpstr>
      <vt:lpstr>Εκπαιδευτικές Προσεγγίσεις</vt:lpstr>
      <vt:lpstr>Εκπαιδευτικές Προσεγγίσεις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venetta</dc:creator>
  <cp:lastModifiedBy>venetta</cp:lastModifiedBy>
  <cp:revision>32</cp:revision>
  <dcterms:created xsi:type="dcterms:W3CDTF">2013-12-10T17:27:43Z</dcterms:created>
  <dcterms:modified xsi:type="dcterms:W3CDTF">2014-12-03T10:37:26Z</dcterms:modified>
</cp:coreProperties>
</file>