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319" r:id="rId2"/>
    <p:sldId id="261" r:id="rId3"/>
    <p:sldId id="262" r:id="rId4"/>
    <p:sldId id="265" r:id="rId5"/>
    <p:sldId id="301" r:id="rId6"/>
    <p:sldId id="274" r:id="rId7"/>
    <p:sldId id="303" r:id="rId8"/>
    <p:sldId id="288" r:id="rId9"/>
    <p:sldId id="269" r:id="rId10"/>
    <p:sldId id="278" r:id="rId11"/>
    <p:sldId id="270" r:id="rId12"/>
    <p:sldId id="272" r:id="rId13"/>
    <p:sldId id="304" r:id="rId14"/>
    <p:sldId id="279" r:id="rId15"/>
    <p:sldId id="273" r:id="rId16"/>
    <p:sldId id="302" r:id="rId17"/>
    <p:sldId id="281" r:id="rId18"/>
    <p:sldId id="284" r:id="rId19"/>
    <p:sldId id="282" r:id="rId20"/>
    <p:sldId id="305" r:id="rId21"/>
    <p:sldId id="306" r:id="rId22"/>
    <p:sldId id="307" r:id="rId23"/>
    <p:sldId id="308" r:id="rId24"/>
    <p:sldId id="309" r:id="rId25"/>
    <p:sldId id="310" r:id="rId26"/>
    <p:sldId id="311" r:id="rId27"/>
    <p:sldId id="312" r:id="rId28"/>
    <p:sldId id="313" r:id="rId29"/>
    <p:sldId id="314" r:id="rId30"/>
    <p:sldId id="315" r:id="rId31"/>
    <p:sldId id="316" r:id="rId32"/>
    <p:sldId id="317" r:id="rId33"/>
    <p:sldId id="318" r:id="rId34"/>
    <p:sldId id="280" r:id="rId35"/>
    <p:sldId id="290" r:id="rId36"/>
    <p:sldId id="295" r:id="rId37"/>
    <p:sldId id="299" r:id="rId38"/>
    <p:sldId id="292" r:id="rId39"/>
    <p:sldId id="291" r:id="rId40"/>
    <p:sldId id="294" r:id="rId41"/>
    <p:sldId id="293" r:id="rId4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Default Section" id="{7512F115-2FCC-49EE-8759-A71F26F5819E}">
          <p14:sldIdLst>
            <p14:sldId id="256"/>
            <p14:sldId id="261"/>
            <p14:sldId id="262"/>
            <p14:sldId id="264"/>
            <p14:sldId id="266"/>
            <p14:sldId id="265"/>
            <p14:sldId id="274"/>
            <p14:sldId id="267"/>
            <p14:sldId id="288"/>
            <p14:sldId id="277"/>
            <p14:sldId id="269"/>
            <p14:sldId id="278"/>
            <p14:sldId id="270"/>
            <p14:sldId id="272"/>
            <p14:sldId id="279"/>
            <p14:sldId id="273"/>
            <p14:sldId id="281"/>
            <p14:sldId id="284"/>
            <p14:sldId id="282"/>
            <p14:sldId id="283"/>
            <p14:sldId id="285"/>
            <p14:sldId id="286"/>
            <p14:sldId id="280"/>
            <p14:sldId id="290"/>
            <p14:sldId id="295"/>
            <p14:sldId id="299"/>
            <p14:sldId id="292"/>
            <p14:sldId id="291"/>
            <p14:sldId id="294"/>
          </p14:sldIdLst>
        </p14:section>
        <p14:section name="Untitled Section" id="{0F1CB131-A6BD-43D0-B8D4-1F27CEF7A05E}">
          <p14:sldIdLst>
            <p14:sldId id="293"/>
            <p14:sldId id="300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7" autoAdjust="0"/>
    <p:restoredTop sz="99309" autoAdjust="0"/>
  </p:normalViewPr>
  <p:slideViewPr>
    <p:cSldViewPr>
      <p:cViewPr varScale="1">
        <p:scale>
          <a:sx n="117" d="100"/>
          <a:sy n="117" d="100"/>
        </p:scale>
        <p:origin x="-153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9/9/2015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11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610261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8044804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14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9955853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15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501566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16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501566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17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8417991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18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2686691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19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9029940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34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017940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35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1568307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36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7497211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37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051807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38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5375097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39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3101659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40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0753707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41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1451231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753798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9471385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9471385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9817244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8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8124147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9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070160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185088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23861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=""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sa/4.0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428596" y="2024078"/>
            <a:ext cx="8358246" cy="1690674"/>
          </a:xfrm>
        </p:spPr>
        <p:txBody>
          <a:bodyPr>
            <a:normAutofit fontScale="90000"/>
          </a:bodyPr>
          <a:lstStyle/>
          <a:p>
            <a:r>
              <a:rPr lang="el-GR" sz="4000" dirty="0" smtClean="0"/>
              <a:t>ΠΕΤΡΟΛΟΓΙΑ ΜΑΓΜΑΤΙΚΩΝ &amp; ΜΕΤΑΜΟΡΦΩΜΕΝΩΝ ΠΕΤΡΩΜΑΤΩΝ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61048"/>
            <a:ext cx="7776864" cy="163965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l-GR" sz="24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1:</a:t>
            </a:r>
            <a:r>
              <a:rPr lang="en-US" sz="24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sz="2400" dirty="0" smtClean="0"/>
              <a:t>Πετρολογία Μαγματικών Πετρωμάτων</a:t>
            </a:r>
            <a:endParaRPr lang="en-US" sz="2400" dirty="0" smtClean="0"/>
          </a:p>
          <a:p>
            <a:pPr>
              <a:spcBef>
                <a:spcPts val="0"/>
              </a:spcBef>
            </a:pPr>
            <a:endParaRPr lang="en-US" sz="2400" dirty="0" smtClean="0"/>
          </a:p>
          <a:p>
            <a:pPr>
              <a:spcBef>
                <a:spcPts val="0"/>
              </a:spcBef>
              <a:defRPr/>
            </a:pPr>
            <a:r>
              <a:rPr lang="el-GR" sz="2400" dirty="0" smtClean="0"/>
              <a:t>Βασίλειος </a:t>
            </a:r>
            <a:r>
              <a:rPr lang="el-GR" sz="2400" dirty="0" err="1" smtClean="0"/>
              <a:t>Τσικούρας</a:t>
            </a:r>
            <a:r>
              <a:rPr lang="en-US" sz="2400" dirty="0" smtClean="0"/>
              <a:t> </a:t>
            </a:r>
            <a:r>
              <a:rPr lang="el-GR" sz="2400" dirty="0" smtClean="0"/>
              <a:t>&amp;</a:t>
            </a:r>
            <a:r>
              <a:rPr lang="en-US" sz="2400" dirty="0" smtClean="0"/>
              <a:t> </a:t>
            </a:r>
            <a:r>
              <a:rPr lang="el-GR" sz="2400" dirty="0" smtClean="0"/>
              <a:t>Ιωάννης Ηλιόπουλος</a:t>
            </a:r>
            <a:endParaRPr lang="en-US" sz="2400" dirty="0" smtClean="0"/>
          </a:p>
          <a:p>
            <a:pPr>
              <a:spcBef>
                <a:spcPts val="0"/>
              </a:spcBef>
            </a:pPr>
            <a:r>
              <a:rPr lang="el-GR" sz="2400" dirty="0" smtClean="0"/>
              <a:t>Σχολή Θετικών Επιστημών</a:t>
            </a:r>
          </a:p>
          <a:p>
            <a:pPr>
              <a:spcBef>
                <a:spcPts val="0"/>
              </a:spcBef>
            </a:pPr>
            <a:r>
              <a:rPr lang="el-GR" sz="2400" dirty="0" smtClean="0"/>
              <a:t>Τμήμα Γεωλογίας</a:t>
            </a:r>
            <a:endParaRPr lang="en-US" sz="2400" dirty="0" smtClean="0"/>
          </a:p>
          <a:p>
            <a:endParaRPr lang="el-GR" sz="2800" dirty="0" smtClean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2" y="506460"/>
            <a:ext cx="4514857" cy="935086"/>
          </a:xfrm>
          <a:prstGeom prst="rect">
            <a:avLst/>
          </a:prstGeom>
        </p:spPr>
      </p:pic>
      <p:pic>
        <p:nvPicPr>
          <p:cNvPr id="13" name="Εικόνα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1305" y="279862"/>
            <a:ext cx="3692664" cy="138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6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ρθογώνιο 7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0" name="Εικόνα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9" name="Τίτλος 1"/>
          <p:cNvSpPr txBox="1">
            <a:spLocks/>
          </p:cNvSpPr>
          <p:nvPr/>
        </p:nvSpPr>
        <p:spPr>
          <a:xfrm>
            <a:off x="457200" y="-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4400" b="0" i="0" u="none" strike="noStrike" kern="1200" cap="none" spc="0" normalizeH="0" baseline="0" noProof="0" dirty="0">
              <a:ln>
                <a:noFill/>
              </a:ln>
              <a:solidFill>
                <a:srgbClr val="5075B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Τήξη Ισορροπίας</a:t>
            </a:r>
            <a:endParaRPr lang="el-GR" dirty="0"/>
          </a:p>
        </p:txBody>
      </p:sp>
      <p:sp>
        <p:nvSpPr>
          <p:cNvPr id="12" name="11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4025" indent="-454025">
              <a:spcBef>
                <a:spcPct val="50000"/>
              </a:spcBef>
            </a:pPr>
            <a:r>
              <a:rPr lang="el-GR" dirty="0" smtClean="0"/>
              <a:t>Όσο ο βαθμός τήξης </a:t>
            </a:r>
            <a:r>
              <a:rPr lang="en-US" dirty="0" smtClean="0"/>
              <a:t>F</a:t>
            </a:r>
            <a:r>
              <a:rPr lang="el-GR" dirty="0" smtClean="0"/>
              <a:t> τείνει στο 1 (100%) η συγκέντρωση </a:t>
            </a:r>
            <a:r>
              <a:rPr lang="el-GR" u="sng" dirty="0" smtClean="0"/>
              <a:t>κάθε</a:t>
            </a:r>
            <a:r>
              <a:rPr lang="el-GR" dirty="0" smtClean="0"/>
              <a:t> ιχνοστοιχείου στο </a:t>
            </a:r>
            <a:r>
              <a:rPr lang="el-GR" dirty="0" err="1" smtClean="0"/>
              <a:t>τήγμα</a:t>
            </a:r>
            <a:r>
              <a:rPr lang="el-GR" dirty="0" smtClean="0"/>
              <a:t> τείνει να εξισωθεί με αυτήν στο αρχικό στερεό </a:t>
            </a:r>
            <a:r>
              <a:rPr lang="en-US" dirty="0" smtClean="0"/>
              <a:t> </a:t>
            </a:r>
          </a:p>
          <a:p>
            <a:pPr marL="454025" indent="-454025">
              <a:spcBef>
                <a:spcPct val="50000"/>
              </a:spcBef>
            </a:pPr>
            <a:endParaRPr lang="en-US" dirty="0" smtClean="0"/>
          </a:p>
          <a:p>
            <a:pPr marL="454025" indent="-454025">
              <a:spcBef>
                <a:spcPct val="50000"/>
              </a:spcBef>
              <a:buNone/>
            </a:pPr>
            <a:r>
              <a:rPr lang="en-US" dirty="0" smtClean="0"/>
              <a:t>                     </a:t>
            </a:r>
            <a:endParaRPr lang="el-GR" dirty="0" smtClean="0"/>
          </a:p>
          <a:p>
            <a:pPr marL="454025" indent="-454025">
              <a:spcBef>
                <a:spcPct val="50000"/>
              </a:spcBef>
              <a:buNone/>
            </a:pPr>
            <a:r>
              <a:rPr lang="el-GR" dirty="0" smtClean="0"/>
              <a:t>                     </a:t>
            </a:r>
            <a:r>
              <a:rPr lang="en-US" dirty="0" smtClean="0"/>
              <a:t>(F → 1, C</a:t>
            </a:r>
            <a:r>
              <a:rPr lang="en-US" baseline="-25000" dirty="0" smtClean="0"/>
              <a:t>L</a:t>
            </a:r>
            <a:r>
              <a:rPr lang="en-US" dirty="0" smtClean="0"/>
              <a:t>/C</a:t>
            </a:r>
            <a:r>
              <a:rPr lang="en-US" baseline="-25000" dirty="0" smtClean="0"/>
              <a:t>O</a:t>
            </a:r>
            <a:r>
              <a:rPr lang="en-US" dirty="0" smtClean="0"/>
              <a:t> → 1)</a:t>
            </a:r>
          </a:p>
          <a:p>
            <a:endParaRPr lang="el-GR" dirty="0"/>
          </a:p>
        </p:txBody>
      </p:sp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0" y="12573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00364" y="4057660"/>
            <a:ext cx="2552700" cy="800100"/>
          </a:xfrm>
          <a:prstGeom prst="rect">
            <a:avLst/>
          </a:prstGeom>
          <a:noFill/>
        </p:spPr>
      </p:pic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0" y="12573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330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 2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Ορθογώνιο 3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Τήξη ισορροπίας</a:t>
            </a:r>
            <a:endParaRPr lang="el-GR" dirty="0"/>
          </a:p>
        </p:txBody>
      </p:sp>
      <p:sp>
        <p:nvSpPr>
          <p:cNvPr id="71" name="Text Box 4"/>
          <p:cNvSpPr txBox="1">
            <a:spLocks noChangeArrowheads="1"/>
          </p:cNvSpPr>
          <p:nvPr/>
        </p:nvSpPr>
        <p:spPr bwMode="auto">
          <a:xfrm>
            <a:off x="1000100" y="2786058"/>
            <a:ext cx="7429552" cy="280076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marL="454025" indent="-454025">
              <a:spcBef>
                <a:spcPct val="50000"/>
              </a:spcBef>
            </a:pPr>
            <a:endParaRPr lang="el-GR" sz="3200" dirty="0" smtClean="0"/>
          </a:p>
          <a:p>
            <a:pPr>
              <a:spcBef>
                <a:spcPct val="50000"/>
              </a:spcBef>
            </a:pPr>
            <a:r>
              <a:rPr lang="el-GR" sz="3200" dirty="0" smtClean="0"/>
              <a:t>Όσο ο βαθμός τήξης </a:t>
            </a:r>
            <a:r>
              <a:rPr lang="en-US" sz="3200" dirty="0" smtClean="0"/>
              <a:t>  F</a:t>
            </a:r>
            <a:r>
              <a:rPr lang="el-GR" sz="3200" dirty="0" smtClean="0"/>
              <a:t> </a:t>
            </a:r>
            <a:r>
              <a:rPr lang="en-US" sz="3200" dirty="0" smtClean="0"/>
              <a:t>→</a:t>
            </a:r>
            <a:r>
              <a:rPr lang="el-GR" sz="3200" dirty="0" smtClean="0"/>
              <a:t> 0</a:t>
            </a:r>
            <a:r>
              <a:rPr lang="en-US" sz="3200" dirty="0" smtClean="0"/>
              <a:t>,</a:t>
            </a:r>
            <a:r>
              <a:rPr lang="el-GR" sz="3200" dirty="0" smtClean="0"/>
              <a:t> τόσο ο λόγος</a:t>
            </a:r>
            <a:r>
              <a:rPr lang="en-US" sz="3200" dirty="0" smtClean="0"/>
              <a:t>                                        </a:t>
            </a:r>
          </a:p>
          <a:p>
            <a:pPr marL="454025" indent="-454025">
              <a:spcBef>
                <a:spcPct val="50000"/>
              </a:spcBef>
              <a:buNone/>
            </a:pPr>
            <a:r>
              <a:rPr lang="en-US" sz="3200" dirty="0" smtClean="0"/>
              <a:t>                                 </a:t>
            </a:r>
          </a:p>
          <a:p>
            <a:pPr marL="454025" indent="-454025">
              <a:spcBef>
                <a:spcPct val="50000"/>
              </a:spcBef>
              <a:buNone/>
            </a:pPr>
            <a:endParaRPr lang="en-US" sz="3200" dirty="0"/>
          </a:p>
        </p:txBody>
      </p:sp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51201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86050" y="2214554"/>
            <a:ext cx="3643338" cy="1143008"/>
          </a:xfrm>
          <a:prstGeom prst="rect">
            <a:avLst/>
          </a:prstGeom>
          <a:noFill/>
        </p:spPr>
      </p:pic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0" y="12573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7620" y="4500570"/>
            <a:ext cx="1357322" cy="1000132"/>
          </a:xfrm>
          <a:prstGeom prst="rect">
            <a:avLst/>
          </a:prstGeom>
          <a:noFill/>
        </p:spPr>
      </p:pic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66993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Τήξη Ισορροπίας</a:t>
            </a:r>
            <a:endParaRPr lang="el-GR" dirty="0"/>
          </a:p>
        </p:txBody>
      </p:sp>
      <p:sp>
        <p:nvSpPr>
          <p:cNvPr id="8" name="7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Έτσι αν ξέρουμε τη συγκέντρωση </a:t>
            </a:r>
            <a:r>
              <a:rPr lang="en-US" dirty="0" smtClean="0"/>
              <a:t>C</a:t>
            </a:r>
            <a:r>
              <a:rPr lang="en-US" baseline="-25000" dirty="0" smtClean="0"/>
              <a:t>L</a:t>
            </a:r>
            <a:r>
              <a:rPr lang="el-GR" dirty="0" smtClean="0"/>
              <a:t> ενός στοιχείου σε ένα παράγωγο πέτρωμα (υγρό) που έχει προέλθει από μικρό βαθμό τήξης μιας πηγής, μπορούμε να προσδιορίσουμε και την περιεκτικότητα  του στο μητρικό αυτό υλικό</a:t>
            </a:r>
            <a:r>
              <a:rPr lang="en-US" dirty="0" smtClean="0"/>
              <a:t>  </a:t>
            </a:r>
          </a:p>
          <a:p>
            <a:pPr>
              <a:buNone/>
            </a:pPr>
            <a:endParaRPr lang="el-GR" dirty="0"/>
          </a:p>
        </p:txBody>
      </p:sp>
      <p:sp>
        <p:nvSpPr>
          <p:cNvPr id="5" name="Ορθογώνιο 4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Ορθογώνιο 8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0" name="Εικόνα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6472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Τήξη Ισορροπίας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4156" y="2500306"/>
            <a:ext cx="8229600" cy="4320000"/>
          </a:xfrm>
        </p:spPr>
        <p:txBody>
          <a:bodyPr>
            <a:normAutofit/>
          </a:bodyPr>
          <a:lstStyle/>
          <a:p>
            <a:pPr marL="454025" indent="-454025">
              <a:spcBef>
                <a:spcPct val="50000"/>
              </a:spcBef>
            </a:pPr>
            <a:r>
              <a:rPr lang="el-GR" sz="2400" dirty="0" smtClean="0"/>
              <a:t>Για τα ισχυρά ασύμβατα στοιχεία (</a:t>
            </a:r>
            <a:r>
              <a:rPr lang="en-US" sz="2400" dirty="0" smtClean="0"/>
              <a:t>D→0) </a:t>
            </a:r>
            <a:r>
              <a:rPr lang="el-GR" sz="2400" dirty="0" smtClean="0"/>
              <a:t>από την παραπάνω σχέση έχουμε:</a:t>
            </a:r>
          </a:p>
          <a:p>
            <a:pPr marL="454025" indent="-454025">
              <a:spcBef>
                <a:spcPct val="50000"/>
              </a:spcBef>
              <a:buNone/>
            </a:pPr>
            <a:r>
              <a:rPr lang="en-US" sz="2800" dirty="0" smtClean="0"/>
              <a:t>                                     </a:t>
            </a:r>
            <a:r>
              <a:rPr lang="el-GR" sz="2800" dirty="0" smtClean="0"/>
              <a:t>  </a:t>
            </a:r>
          </a:p>
          <a:p>
            <a:pPr marL="454025" indent="-454025">
              <a:spcBef>
                <a:spcPct val="50000"/>
              </a:spcBef>
            </a:pPr>
            <a:r>
              <a:rPr lang="el-GR" sz="2400" dirty="0" smtClean="0"/>
              <a:t>Έτσι αν ξέρουμε τις συγκεντρώσεις ενός ισχυρά ασύμβατου στοιχείου στο μητρικό υλικό και στο παράγωγο πέτρωμα (υγρό), μπορούμε να προσδιορίσουμε και το βαθμό τήξης που υπέστη η πηγή</a:t>
            </a:r>
            <a:endParaRPr lang="en-US" sz="2400" dirty="0" smtClean="0"/>
          </a:p>
          <a:p>
            <a:endParaRPr lang="el-GR" sz="2800" dirty="0"/>
          </a:p>
        </p:txBody>
      </p:sp>
      <p:pic>
        <p:nvPicPr>
          <p:cNvPr id="33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pic>
        <p:nvPicPr>
          <p:cNvPr id="49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488" y="1500174"/>
            <a:ext cx="3214710" cy="1000132"/>
          </a:xfrm>
          <a:prstGeom prst="rect">
            <a:avLst/>
          </a:prstGeom>
          <a:noFill/>
        </p:spPr>
      </p:pic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47105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7620" y="3214686"/>
            <a:ext cx="1071570" cy="942976"/>
          </a:xfrm>
          <a:prstGeom prst="rect">
            <a:avLst/>
          </a:prstGeom>
          <a:noFill/>
        </p:spPr>
      </p:pic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6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ρθογώνιο 7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9" name="Εικόνα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/>
              <a:t>Κλασματική Τήξη</a:t>
            </a:r>
            <a:endParaRPr lang="el-GR" sz="4000" dirty="0"/>
          </a:p>
        </p:txBody>
      </p:sp>
      <p:sp>
        <p:nvSpPr>
          <p:cNvPr id="10" name="9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4025" indent="-454025">
              <a:spcBef>
                <a:spcPct val="50000"/>
              </a:spcBef>
            </a:pPr>
            <a:r>
              <a:rPr lang="el-GR" dirty="0" smtClean="0"/>
              <a:t>Κάθε μερικό </a:t>
            </a:r>
            <a:r>
              <a:rPr lang="el-GR" dirty="0" err="1" smtClean="0"/>
              <a:t>τήγμα</a:t>
            </a:r>
            <a:r>
              <a:rPr lang="el-GR" dirty="0" smtClean="0"/>
              <a:t> απομακρύνεται αμέσως μετά την παραγωγή του</a:t>
            </a:r>
          </a:p>
          <a:p>
            <a:pPr marL="454025" indent="-454025">
              <a:spcBef>
                <a:spcPct val="50000"/>
              </a:spcBef>
            </a:pPr>
            <a:r>
              <a:rPr lang="el-GR" dirty="0" smtClean="0"/>
              <a:t>Μπορούμε να μελετήσουμε είτε τη σύσταση καθενός μερικού </a:t>
            </a:r>
            <a:r>
              <a:rPr lang="el-GR" dirty="0" err="1" smtClean="0"/>
              <a:t>τήγματος</a:t>
            </a:r>
            <a:r>
              <a:rPr lang="el-GR" dirty="0" smtClean="0"/>
              <a:t> είτε τη συνολική σύσταση που προκύπτει από τους Μ.Ο. όλων των μερικών </a:t>
            </a:r>
            <a:r>
              <a:rPr lang="el-GR" dirty="0" err="1" smtClean="0"/>
              <a:t>τηγμάτων</a:t>
            </a:r>
            <a:endParaRPr lang="en-US" dirty="0" smtClean="0"/>
          </a:p>
          <a:p>
            <a:pPr>
              <a:buNone/>
            </a:pP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170991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9" name="Εικόνα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/>
              <a:t>Κλασματική Τήξη</a:t>
            </a:r>
            <a:endParaRPr lang="el-GR" sz="4000" dirty="0"/>
          </a:p>
        </p:txBody>
      </p:sp>
      <p:sp>
        <p:nvSpPr>
          <p:cNvPr id="8" name="7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 smtClean="0"/>
              <a:t>Για κάθε μερικό </a:t>
            </a:r>
            <a:r>
              <a:rPr lang="el-GR" dirty="0" err="1" smtClean="0"/>
              <a:t>τήγμα</a:t>
            </a:r>
            <a:r>
              <a:rPr lang="el-GR" dirty="0" smtClean="0"/>
              <a:t> θα ισχύει:</a:t>
            </a:r>
          </a:p>
          <a:p>
            <a:pPr marL="819150" lvl="1">
              <a:spcBef>
                <a:spcPct val="20000"/>
              </a:spcBef>
              <a:buClr>
                <a:srgbClr val="FF0066"/>
              </a:buClr>
              <a:buSzPct val="60000"/>
              <a:buNone/>
            </a:pPr>
            <a:endParaRPr lang="en-US" dirty="0" smtClean="0"/>
          </a:p>
          <a:p>
            <a:pPr marL="819150" lvl="1">
              <a:spcBef>
                <a:spcPct val="20000"/>
              </a:spcBef>
              <a:buClr>
                <a:srgbClr val="FF0066"/>
              </a:buClr>
              <a:buSzPct val="60000"/>
              <a:buNone/>
            </a:pPr>
            <a:endParaRPr lang="en-US" dirty="0" smtClean="0"/>
          </a:p>
          <a:p>
            <a:pPr marL="819150" lvl="1">
              <a:spcBef>
                <a:spcPct val="20000"/>
              </a:spcBef>
              <a:buClr>
                <a:srgbClr val="FF0066"/>
              </a:buClr>
              <a:buSzPct val="60000"/>
              <a:buNone/>
            </a:pPr>
            <a:r>
              <a:rPr lang="en-US" dirty="0" smtClean="0"/>
              <a:t>C</a:t>
            </a:r>
            <a:r>
              <a:rPr lang="en-US" baseline="-25000" dirty="0" smtClean="0"/>
              <a:t>L</a:t>
            </a:r>
            <a:r>
              <a:rPr lang="en-US" dirty="0" smtClean="0"/>
              <a:t> = </a:t>
            </a:r>
            <a:r>
              <a:rPr lang="el-GR" dirty="0" smtClean="0"/>
              <a:t>συγκέντρωση ιχνοστοιχείου στο υγρό</a:t>
            </a:r>
            <a:endParaRPr lang="en-US" dirty="0" smtClean="0"/>
          </a:p>
          <a:p>
            <a:pPr marL="819150" lvl="1">
              <a:spcBef>
                <a:spcPct val="20000"/>
              </a:spcBef>
              <a:buClr>
                <a:srgbClr val="FF0066"/>
              </a:buClr>
              <a:buSzPct val="60000"/>
              <a:buNone/>
            </a:pPr>
            <a:r>
              <a:rPr lang="en-US" dirty="0" smtClean="0"/>
              <a:t>C</a:t>
            </a:r>
            <a:r>
              <a:rPr lang="en-US" baseline="-25000" dirty="0" smtClean="0"/>
              <a:t>O</a:t>
            </a:r>
            <a:r>
              <a:rPr lang="en-US" dirty="0" smtClean="0"/>
              <a:t> = </a:t>
            </a:r>
            <a:r>
              <a:rPr lang="el-GR" dirty="0" smtClean="0"/>
              <a:t>συγκέντρωση ιχνοστοιχείου στο αρχικό πέτρωμα πριν την έναρξη της τήξης</a:t>
            </a:r>
            <a:endParaRPr lang="en-US" dirty="0" smtClean="0"/>
          </a:p>
          <a:p>
            <a:pPr marL="819150" lvl="1">
              <a:spcBef>
                <a:spcPct val="20000"/>
              </a:spcBef>
              <a:buClr>
                <a:srgbClr val="FF0066"/>
              </a:buClr>
              <a:buSzPct val="60000"/>
              <a:buNone/>
            </a:pPr>
            <a:r>
              <a:rPr lang="en-US" dirty="0" smtClean="0"/>
              <a:t>F = </a:t>
            </a:r>
            <a:r>
              <a:rPr lang="el-GR" dirty="0" smtClean="0"/>
              <a:t>κλάσμα του </a:t>
            </a:r>
            <a:r>
              <a:rPr lang="el-GR" dirty="0" err="1" smtClean="0"/>
              <a:t>τήγματος</a:t>
            </a:r>
            <a:r>
              <a:rPr lang="el-GR" dirty="0" smtClean="0"/>
              <a:t> που παράχθηκε                                                 </a:t>
            </a:r>
          </a:p>
          <a:p>
            <a:pPr marL="819150" lvl="1">
              <a:spcBef>
                <a:spcPct val="20000"/>
              </a:spcBef>
              <a:buClr>
                <a:srgbClr val="FF0066"/>
              </a:buClr>
              <a:buSzPct val="60000"/>
              <a:buNone/>
            </a:pPr>
            <a:r>
              <a:rPr lang="el-GR" dirty="0" smtClean="0"/>
              <a:t>     </a:t>
            </a:r>
            <a:endParaRPr lang="en-US" dirty="0" smtClean="0"/>
          </a:p>
          <a:p>
            <a:pPr marL="819150" lvl="1">
              <a:spcBef>
                <a:spcPct val="20000"/>
              </a:spcBef>
              <a:buClr>
                <a:srgbClr val="FF0066"/>
              </a:buClr>
              <a:buSzPct val="60000"/>
              <a:buNone/>
            </a:pPr>
            <a:endParaRPr lang="el-GR" dirty="0" smtClean="0"/>
          </a:p>
          <a:p>
            <a:pPr marL="819150" lvl="1">
              <a:spcBef>
                <a:spcPct val="20000"/>
              </a:spcBef>
              <a:buClr>
                <a:srgbClr val="FF0066"/>
              </a:buClr>
              <a:buSzPct val="60000"/>
              <a:buNone/>
            </a:pPr>
            <a:endParaRPr lang="el-GR" dirty="0" smtClean="0"/>
          </a:p>
          <a:p>
            <a:pPr marL="819150" lvl="1">
              <a:spcBef>
                <a:spcPct val="20000"/>
              </a:spcBef>
              <a:buClr>
                <a:srgbClr val="FF0066"/>
              </a:buClr>
              <a:buSzPct val="60000"/>
              <a:buNone/>
            </a:pPr>
            <a:r>
              <a:rPr lang="en-US" dirty="0" smtClean="0"/>
              <a:t>D</a:t>
            </a:r>
            <a:r>
              <a:rPr lang="en-US" baseline="-25000" dirty="0" smtClean="0"/>
              <a:t>O</a:t>
            </a:r>
            <a:r>
              <a:rPr lang="en-US" dirty="0" smtClean="0"/>
              <a:t>=</a:t>
            </a:r>
            <a:r>
              <a:rPr lang="el-GR" dirty="0" smtClean="0"/>
              <a:t>συντελεστής κατανομής ενός στοιχείου στο  		   αρχικό υλικό</a:t>
            </a:r>
            <a:endParaRPr lang="en-US" dirty="0" smtClean="0"/>
          </a:p>
          <a:p>
            <a:pPr>
              <a:buNone/>
            </a:pPr>
            <a:endParaRPr lang="el-GR" dirty="0"/>
          </a:p>
        </p:txBody>
      </p:sp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44033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52733" y="2071678"/>
            <a:ext cx="2962275" cy="828675"/>
          </a:xfrm>
          <a:prstGeom prst="rect">
            <a:avLst/>
          </a:prstGeom>
          <a:noFill/>
        </p:spPr>
      </p:pic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81344" y="4414850"/>
            <a:ext cx="2419350" cy="8001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88877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9" name="Εικόνα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/>
              <a:t>Κλασματική τήξη</a:t>
            </a:r>
            <a:endParaRPr lang="el-GR" sz="4000" dirty="0"/>
          </a:p>
        </p:txBody>
      </p:sp>
      <p:sp>
        <p:nvSpPr>
          <p:cNvPr id="8" name="7 - Θέση περιεχομένου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658290"/>
          </a:xfrm>
        </p:spPr>
        <p:txBody>
          <a:bodyPr>
            <a:normAutofit fontScale="85000" lnSpcReduction="20000"/>
          </a:bodyPr>
          <a:lstStyle/>
          <a:p>
            <a:pPr marL="819150" lvl="1">
              <a:spcBef>
                <a:spcPct val="20000"/>
              </a:spcBef>
              <a:buClr>
                <a:srgbClr val="FF0066"/>
              </a:buClr>
              <a:buSzPct val="60000"/>
              <a:buNone/>
            </a:pPr>
            <a:r>
              <a:rPr lang="el-GR" dirty="0" smtClean="0"/>
              <a:t>Για το συνολικό </a:t>
            </a:r>
            <a:r>
              <a:rPr lang="el-GR" dirty="0" err="1" smtClean="0"/>
              <a:t>τήγμα</a:t>
            </a:r>
            <a:r>
              <a:rPr lang="el-GR" dirty="0" smtClean="0"/>
              <a:t> (Μ.Ο. όλων των μερικών </a:t>
            </a:r>
            <a:r>
              <a:rPr lang="el-GR" dirty="0" err="1" smtClean="0"/>
              <a:t>τηγμάτων</a:t>
            </a:r>
            <a:r>
              <a:rPr lang="en-US" dirty="0" smtClean="0"/>
              <a:t>)</a:t>
            </a:r>
          </a:p>
          <a:p>
            <a:pPr marL="819150" lvl="1">
              <a:spcBef>
                <a:spcPct val="20000"/>
              </a:spcBef>
              <a:buClr>
                <a:srgbClr val="FF0066"/>
              </a:buClr>
              <a:buSzPct val="60000"/>
              <a:buNone/>
            </a:pPr>
            <a:endParaRPr lang="en-US" dirty="0" smtClean="0"/>
          </a:p>
          <a:p>
            <a:pPr marL="819150" lvl="1">
              <a:spcBef>
                <a:spcPct val="20000"/>
              </a:spcBef>
              <a:buClr>
                <a:srgbClr val="FF0066"/>
              </a:buClr>
              <a:buSzPct val="60000"/>
              <a:buNone/>
            </a:pPr>
            <a:endParaRPr lang="en-US" dirty="0" smtClean="0"/>
          </a:p>
          <a:p>
            <a:pPr marL="819150" lvl="1">
              <a:spcBef>
                <a:spcPct val="20000"/>
              </a:spcBef>
              <a:buClr>
                <a:srgbClr val="FF0066"/>
              </a:buClr>
              <a:buSzPct val="60000"/>
              <a:buNone/>
            </a:pPr>
            <a:endParaRPr lang="en-US" dirty="0" smtClean="0"/>
          </a:p>
          <a:p>
            <a:pPr marL="819150" lvl="1">
              <a:spcBef>
                <a:spcPct val="20000"/>
              </a:spcBef>
              <a:buClr>
                <a:srgbClr val="FF0066"/>
              </a:buClr>
              <a:buSzPct val="60000"/>
              <a:buNone/>
            </a:pPr>
            <a:r>
              <a:rPr lang="en-US" dirty="0" smtClean="0"/>
              <a:t>C</a:t>
            </a:r>
            <a:r>
              <a:rPr lang="en-US" baseline="-25000" dirty="0" smtClean="0"/>
              <a:t>L</a:t>
            </a:r>
            <a:r>
              <a:rPr lang="en-US" dirty="0" smtClean="0"/>
              <a:t> = </a:t>
            </a:r>
            <a:r>
              <a:rPr lang="el-GR" dirty="0" smtClean="0"/>
              <a:t>συγκέντρωση ιχνοστοιχείου στο υγρό</a:t>
            </a:r>
            <a:endParaRPr lang="en-US" dirty="0" smtClean="0"/>
          </a:p>
          <a:p>
            <a:pPr marL="819150" lvl="1">
              <a:spcBef>
                <a:spcPct val="20000"/>
              </a:spcBef>
              <a:buClr>
                <a:srgbClr val="FF0066"/>
              </a:buClr>
              <a:buSzPct val="60000"/>
              <a:buNone/>
            </a:pPr>
            <a:r>
              <a:rPr lang="en-US" dirty="0" smtClean="0"/>
              <a:t>C</a:t>
            </a:r>
            <a:r>
              <a:rPr lang="en-US" baseline="-25000" dirty="0" smtClean="0"/>
              <a:t>O</a:t>
            </a:r>
            <a:r>
              <a:rPr lang="en-US" dirty="0" smtClean="0"/>
              <a:t> = </a:t>
            </a:r>
            <a:r>
              <a:rPr lang="el-GR" dirty="0" smtClean="0"/>
              <a:t>συγκέντρωση ιχνοστοιχείου στο αρχικό πέτρωμα πριν την έναρξη της τήξης</a:t>
            </a:r>
            <a:endParaRPr lang="en-US" dirty="0" smtClean="0"/>
          </a:p>
          <a:p>
            <a:pPr marL="819150" lvl="1">
              <a:spcBef>
                <a:spcPct val="20000"/>
              </a:spcBef>
              <a:buClr>
                <a:srgbClr val="FF0066"/>
              </a:buClr>
              <a:buSzPct val="60000"/>
              <a:buNone/>
            </a:pPr>
            <a:r>
              <a:rPr lang="en-US" dirty="0" smtClean="0"/>
              <a:t>F = </a:t>
            </a:r>
            <a:r>
              <a:rPr lang="el-GR" dirty="0" smtClean="0"/>
              <a:t>κλάσμα του </a:t>
            </a:r>
            <a:r>
              <a:rPr lang="el-GR" dirty="0" err="1" smtClean="0"/>
              <a:t>τήγματος</a:t>
            </a:r>
            <a:r>
              <a:rPr lang="el-GR" dirty="0" smtClean="0"/>
              <a:t> που παράχθηκε                                                 </a:t>
            </a:r>
          </a:p>
          <a:p>
            <a:pPr marL="819150" lvl="1">
              <a:spcBef>
                <a:spcPct val="20000"/>
              </a:spcBef>
              <a:buClr>
                <a:srgbClr val="FF0066"/>
              </a:buClr>
              <a:buSzPct val="60000"/>
              <a:buNone/>
            </a:pPr>
            <a:r>
              <a:rPr lang="el-GR" dirty="0" smtClean="0"/>
              <a:t>    </a:t>
            </a:r>
            <a:endParaRPr lang="en-US" dirty="0" smtClean="0"/>
          </a:p>
          <a:p>
            <a:pPr marL="819150" lvl="1">
              <a:spcBef>
                <a:spcPct val="20000"/>
              </a:spcBef>
              <a:buClr>
                <a:srgbClr val="FF0066"/>
              </a:buClr>
              <a:buSzPct val="60000"/>
              <a:buNone/>
            </a:pPr>
            <a:r>
              <a:rPr lang="el-GR" dirty="0" smtClean="0"/>
              <a:t> </a:t>
            </a:r>
            <a:r>
              <a:rPr lang="en-US" dirty="0" smtClean="0"/>
              <a:t>                          </a:t>
            </a:r>
            <a:r>
              <a:rPr lang="el-GR" dirty="0" smtClean="0"/>
              <a:t> </a:t>
            </a:r>
          </a:p>
          <a:p>
            <a:pPr marL="819150" lvl="1">
              <a:spcBef>
                <a:spcPct val="20000"/>
              </a:spcBef>
              <a:buClr>
                <a:srgbClr val="FF0066"/>
              </a:buClr>
              <a:buSzPct val="60000"/>
              <a:buNone/>
            </a:pPr>
            <a:endParaRPr lang="en-US" dirty="0" smtClean="0"/>
          </a:p>
          <a:p>
            <a:pPr marL="819150" lvl="1">
              <a:spcBef>
                <a:spcPct val="20000"/>
              </a:spcBef>
              <a:buClr>
                <a:srgbClr val="FF0066"/>
              </a:buClr>
              <a:buSzPct val="60000"/>
              <a:buNone/>
            </a:pPr>
            <a:r>
              <a:rPr lang="en-US" dirty="0" smtClean="0"/>
              <a:t>D</a:t>
            </a:r>
            <a:r>
              <a:rPr lang="en-US" baseline="-25000" dirty="0" smtClean="0"/>
              <a:t>O</a:t>
            </a:r>
            <a:r>
              <a:rPr lang="en-US" dirty="0" smtClean="0"/>
              <a:t>=</a:t>
            </a:r>
            <a:r>
              <a:rPr lang="el-GR" dirty="0" smtClean="0"/>
              <a:t>συντελεστής κατανομής ενός στοιχείου στο  		   αρχικό υλικό</a:t>
            </a: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l-GR" dirty="0"/>
          </a:p>
        </p:txBody>
      </p: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41985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52782" y="4700602"/>
            <a:ext cx="2419350" cy="800100"/>
          </a:xfrm>
          <a:prstGeom prst="rect">
            <a:avLst/>
          </a:prstGeom>
          <a:noFill/>
        </p:spPr>
      </p:pic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8926" y="2171697"/>
            <a:ext cx="2786082" cy="8286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88877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Σύγκριση μοντέλων</a:t>
            </a:r>
            <a:endParaRPr lang="el-GR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>
            <a:normAutofit/>
          </a:bodyPr>
          <a:lstStyle/>
          <a:p>
            <a:pPr marL="454025" indent="-454025">
              <a:spcBef>
                <a:spcPct val="50000"/>
              </a:spcBef>
            </a:pPr>
            <a:r>
              <a:rPr lang="el-GR" sz="2800" dirty="0" smtClean="0"/>
              <a:t>Η τήξη ισορροπίας και η κλασματική τήξη στην περίπτωση του υπολογισμού του συνολικού </a:t>
            </a:r>
            <a:r>
              <a:rPr lang="el-GR" sz="2800" dirty="0" err="1" smtClean="0"/>
              <a:t>τήγματος</a:t>
            </a:r>
            <a:r>
              <a:rPr lang="el-GR" sz="2800" dirty="0" smtClean="0"/>
              <a:t> παρουσιάζουν σημαντικές ομοιότητες</a:t>
            </a:r>
          </a:p>
          <a:p>
            <a:pPr marL="454025" indent="-454025">
              <a:spcBef>
                <a:spcPct val="50000"/>
              </a:spcBef>
            </a:pPr>
            <a:r>
              <a:rPr lang="el-GR" sz="2800" dirty="0" smtClean="0"/>
              <a:t>Η απλή κλασματική τήξη είναι αρκετά διαφορετική</a:t>
            </a:r>
          </a:p>
          <a:p>
            <a:pPr marL="454025" indent="-454025">
              <a:spcBef>
                <a:spcPct val="50000"/>
              </a:spcBef>
            </a:pPr>
            <a:r>
              <a:rPr lang="el-GR" sz="2800" dirty="0" smtClean="0"/>
              <a:t>Εκτός εξαιρετικών περιπτώσεων, στους υπολογισμούς μας συχνά χρησιμοποιούμε το μοντέλο της τήξης ισορροπίας</a:t>
            </a:r>
            <a:endParaRPr lang="en-US" sz="2800" dirty="0"/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1738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11" name="10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Κρυστάλλωση</a:t>
            </a:r>
            <a:r>
              <a:rPr lang="en-US" dirty="0" smtClean="0"/>
              <a:t> </a:t>
            </a:r>
            <a:r>
              <a:rPr lang="el-GR" dirty="0" smtClean="0"/>
              <a:t>ισορροπίας</a:t>
            </a:r>
            <a:endParaRPr lang="el-GR" dirty="0"/>
          </a:p>
        </p:txBody>
      </p:sp>
      <p:sp>
        <p:nvSpPr>
          <p:cNvPr id="12" name="11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4025" indent="-454025">
              <a:spcBef>
                <a:spcPct val="50000"/>
              </a:spcBef>
            </a:pPr>
            <a:r>
              <a:rPr lang="el-GR" dirty="0" smtClean="0"/>
              <a:t>Οι κρύσταλλοι που σχηματίζονται βρίσκονται συνεχώς σε ισορροπία με το </a:t>
            </a:r>
            <a:r>
              <a:rPr lang="el-GR" dirty="0" err="1" smtClean="0"/>
              <a:t>τήγμα</a:t>
            </a:r>
            <a:endParaRPr lang="el-GR" dirty="0" smtClean="0"/>
          </a:p>
          <a:p>
            <a:pPr marL="454025" indent="-454025">
              <a:spcBef>
                <a:spcPct val="50000"/>
              </a:spcBef>
            </a:pPr>
            <a:r>
              <a:rPr lang="el-GR" dirty="0" smtClean="0"/>
              <a:t>Ουσιαστικά η αντίθετη διαδικασία από την τήξη ισορροπίας</a:t>
            </a:r>
          </a:p>
          <a:p>
            <a:pPr marL="454025" indent="-454025">
              <a:spcBef>
                <a:spcPct val="50000"/>
              </a:spcBef>
            </a:pPr>
            <a:r>
              <a:rPr lang="el-GR" dirty="0" smtClean="0"/>
              <a:t>Ισχύουν οι ίδιες εξισώσεις με την τήξη ισορροπίας</a:t>
            </a:r>
            <a:endParaRPr lang="en-US" dirty="0" smtClean="0"/>
          </a:p>
          <a:p>
            <a:pPr>
              <a:buNone/>
            </a:pP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279416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10" name="9 - TextBox"/>
          <p:cNvSpPr txBox="1"/>
          <p:nvPr/>
        </p:nvSpPr>
        <p:spPr>
          <a:xfrm>
            <a:off x="4643438" y="1071546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endParaRPr lang="el-GR" dirty="0" smtClean="0"/>
          </a:p>
        </p:txBody>
      </p:sp>
      <p:sp>
        <p:nvSpPr>
          <p:cNvPr id="11" name="10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Κρυστάλλωση ισορροπίας</a:t>
            </a:r>
            <a:endParaRPr lang="el-GR" dirty="0"/>
          </a:p>
        </p:txBody>
      </p:sp>
      <p:sp>
        <p:nvSpPr>
          <p:cNvPr id="12" name="11 - Θέση περιεχομένου"/>
          <p:cNvSpPr>
            <a:spLocks noGrp="1"/>
          </p:cNvSpPr>
          <p:nvPr>
            <p:ph idx="1"/>
          </p:nvPr>
        </p:nvSpPr>
        <p:spPr>
          <a:xfrm>
            <a:off x="464156" y="2652206"/>
            <a:ext cx="8229600" cy="3672000"/>
          </a:xfrm>
        </p:spPr>
        <p:txBody>
          <a:bodyPr>
            <a:normAutofit fontScale="92500" lnSpcReduction="10000"/>
          </a:bodyPr>
          <a:lstStyle/>
          <a:p>
            <a:pPr marL="819150" lvl="1">
              <a:spcBef>
                <a:spcPct val="20000"/>
              </a:spcBef>
              <a:buClr>
                <a:srgbClr val="FF0066"/>
              </a:buClr>
              <a:buSzPct val="60000"/>
              <a:buNone/>
            </a:pPr>
            <a:r>
              <a:rPr lang="en-US" dirty="0" smtClean="0"/>
              <a:t>C</a:t>
            </a:r>
            <a:r>
              <a:rPr lang="en-US" baseline="-25000" dirty="0" smtClean="0"/>
              <a:t>L</a:t>
            </a:r>
            <a:r>
              <a:rPr lang="en-US" dirty="0" smtClean="0"/>
              <a:t> = </a:t>
            </a:r>
            <a:r>
              <a:rPr lang="el-GR" dirty="0" smtClean="0"/>
              <a:t>συγκέντρωση ιχνοστοιχείου στο υγρό</a:t>
            </a:r>
            <a:endParaRPr lang="en-US" dirty="0" smtClean="0"/>
          </a:p>
          <a:p>
            <a:pPr marL="819150" lvl="1">
              <a:spcBef>
                <a:spcPct val="20000"/>
              </a:spcBef>
              <a:buClr>
                <a:srgbClr val="FF0066"/>
              </a:buClr>
              <a:buSzPct val="60000"/>
              <a:buNone/>
            </a:pPr>
            <a:r>
              <a:rPr lang="en-US" dirty="0" smtClean="0"/>
              <a:t>C</a:t>
            </a:r>
            <a:r>
              <a:rPr lang="en-US" baseline="-25000" dirty="0" smtClean="0"/>
              <a:t>O</a:t>
            </a:r>
            <a:r>
              <a:rPr lang="en-US" dirty="0" smtClean="0"/>
              <a:t> = </a:t>
            </a:r>
            <a:r>
              <a:rPr lang="el-GR" dirty="0" smtClean="0"/>
              <a:t>συγκέντρωση ιχνοστοιχείου στο αρχικό πέτρωμα πριν την έναρξη της τήξης</a:t>
            </a:r>
            <a:endParaRPr lang="en-US" dirty="0" smtClean="0"/>
          </a:p>
          <a:p>
            <a:pPr marL="819150" lvl="1">
              <a:spcBef>
                <a:spcPct val="20000"/>
              </a:spcBef>
              <a:buClr>
                <a:srgbClr val="FF0066"/>
              </a:buClr>
              <a:buSzPct val="60000"/>
              <a:buNone/>
            </a:pPr>
            <a:r>
              <a:rPr lang="en-US" dirty="0" smtClean="0"/>
              <a:t>F = </a:t>
            </a:r>
            <a:r>
              <a:rPr lang="el-GR" dirty="0" smtClean="0"/>
              <a:t>κλάσμα του </a:t>
            </a:r>
            <a:r>
              <a:rPr lang="el-GR" dirty="0" err="1" smtClean="0"/>
              <a:t>τήγματος</a:t>
            </a:r>
            <a:r>
              <a:rPr lang="el-GR" dirty="0" smtClean="0"/>
              <a:t> που </a:t>
            </a:r>
            <a:r>
              <a:rPr lang="el-GR" u="sng" dirty="0" smtClean="0"/>
              <a:t>απομένει</a:t>
            </a:r>
          </a:p>
          <a:p>
            <a:pPr marL="819150" lvl="1">
              <a:spcBef>
                <a:spcPct val="20000"/>
              </a:spcBef>
              <a:buClr>
                <a:srgbClr val="FF0066"/>
              </a:buClr>
              <a:buSzPct val="60000"/>
              <a:buNone/>
            </a:pPr>
            <a:r>
              <a:rPr lang="el-GR" dirty="0" smtClean="0"/>
              <a:t>                     </a:t>
            </a:r>
          </a:p>
          <a:p>
            <a:pPr marL="819150" lvl="1">
              <a:spcBef>
                <a:spcPct val="20000"/>
              </a:spcBef>
              <a:buClr>
                <a:srgbClr val="FF0066"/>
              </a:buClr>
              <a:buSzPct val="60000"/>
              <a:buNone/>
            </a:pPr>
            <a:r>
              <a:rPr lang="el-GR" dirty="0" smtClean="0"/>
              <a:t>                       </a:t>
            </a:r>
            <a:r>
              <a:rPr lang="en-US" dirty="0" smtClean="0"/>
              <a:t> </a:t>
            </a:r>
            <a:r>
              <a:rPr lang="el-GR" dirty="0" smtClean="0"/>
              <a:t>                       </a:t>
            </a:r>
            <a:endParaRPr lang="en-US" dirty="0" smtClean="0"/>
          </a:p>
          <a:p>
            <a:pPr marL="819150" lvl="1">
              <a:spcBef>
                <a:spcPct val="20000"/>
              </a:spcBef>
              <a:buClr>
                <a:srgbClr val="FF0066"/>
              </a:buClr>
              <a:buSzPct val="60000"/>
              <a:buNone/>
            </a:pPr>
            <a:endParaRPr lang="en-US" dirty="0" smtClean="0"/>
          </a:p>
          <a:p>
            <a:pPr marL="819150" lvl="1">
              <a:spcBef>
                <a:spcPct val="20000"/>
              </a:spcBef>
              <a:buClr>
                <a:srgbClr val="FF0066"/>
              </a:buClr>
              <a:buSzPct val="60000"/>
              <a:buNone/>
            </a:pPr>
            <a:r>
              <a:rPr lang="en-US" dirty="0" smtClean="0"/>
              <a:t>D</a:t>
            </a:r>
            <a:r>
              <a:rPr lang="en-US" baseline="-25000" dirty="0" smtClean="0"/>
              <a:t>i</a:t>
            </a:r>
            <a:r>
              <a:rPr lang="en-US" dirty="0" smtClean="0"/>
              <a:t> = </a:t>
            </a:r>
            <a:r>
              <a:rPr lang="el-GR" dirty="0" smtClean="0"/>
              <a:t>συντελεστής κατανομής του στοιχείου </a:t>
            </a:r>
            <a:r>
              <a:rPr lang="en-US" dirty="0" err="1" smtClean="0"/>
              <a:t>i</a:t>
            </a:r>
            <a:endParaRPr lang="en-US" dirty="0" smtClean="0"/>
          </a:p>
          <a:p>
            <a:pPr>
              <a:buNone/>
            </a:pPr>
            <a:endParaRPr lang="el-GR" dirty="0"/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1802" y="4643446"/>
            <a:ext cx="2419350" cy="800100"/>
          </a:xfrm>
          <a:prstGeom prst="rect">
            <a:avLst/>
          </a:prstGeom>
          <a:noFill/>
        </p:spPr>
      </p:pic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8495" y="1571612"/>
            <a:ext cx="2505075" cy="800100"/>
          </a:xfrm>
          <a:prstGeom prst="rect">
            <a:avLst/>
          </a:prstGeom>
          <a:noFill/>
        </p:spPr>
      </p:pic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892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43182"/>
            <a:ext cx="8229600" cy="1143000"/>
          </a:xfrm>
        </p:spPr>
        <p:txBody>
          <a:bodyPr>
            <a:noAutofit/>
          </a:bodyPr>
          <a:lstStyle/>
          <a:p>
            <a:r>
              <a:rPr lang="el-GR" dirty="0" smtClean="0"/>
              <a:t>ΜΟΝΤΕΛΑ  ΜΑΓΜΑΤΙΚΗΣ ΕΞΕΛΙΞΗΣ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Κλασματική κρυστάλλωση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Οι κρύσταλλοι που σχηματίζονται αποχωρίζονται αμέσως από το σύστημα και από το μαγματικό θάλαμο (</a:t>
            </a:r>
            <a:r>
              <a:rPr lang="el-GR" u="sng" dirty="0" smtClean="0"/>
              <a:t>κρυστάλλωση </a:t>
            </a:r>
            <a:r>
              <a:rPr lang="en-US" u="sng" dirty="0" smtClean="0"/>
              <a:t>Rayleigh</a:t>
            </a:r>
            <a:r>
              <a:rPr lang="en-US" dirty="0" smtClean="0"/>
              <a:t>)</a:t>
            </a:r>
          </a:p>
          <a:p>
            <a:pPr>
              <a:buNone/>
            </a:pPr>
            <a:endParaRPr lang="el-GR" dirty="0"/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Κλασματική κρυστάλλωση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819150" lvl="1">
              <a:spcBef>
                <a:spcPct val="20000"/>
              </a:spcBef>
              <a:buClr>
                <a:srgbClr val="FF0066"/>
              </a:buClr>
              <a:buSzPct val="60000"/>
              <a:buNone/>
            </a:pPr>
            <a:endParaRPr lang="el-GR" dirty="0" smtClean="0"/>
          </a:p>
          <a:p>
            <a:pPr marL="819150" lvl="1">
              <a:spcBef>
                <a:spcPct val="20000"/>
              </a:spcBef>
              <a:buClr>
                <a:srgbClr val="FF0066"/>
              </a:buClr>
              <a:buSzPct val="60000"/>
              <a:buNone/>
            </a:pPr>
            <a:endParaRPr lang="el-GR" dirty="0" smtClean="0"/>
          </a:p>
          <a:p>
            <a:pPr marL="819150" lvl="1">
              <a:spcBef>
                <a:spcPct val="20000"/>
              </a:spcBef>
              <a:buClr>
                <a:srgbClr val="FF0066"/>
              </a:buClr>
              <a:buSzPct val="60000"/>
              <a:buNone/>
            </a:pPr>
            <a:endParaRPr lang="el-GR" dirty="0" smtClean="0"/>
          </a:p>
          <a:p>
            <a:pPr marL="819150" lvl="1">
              <a:spcBef>
                <a:spcPct val="20000"/>
              </a:spcBef>
              <a:buClr>
                <a:srgbClr val="FF0066"/>
              </a:buClr>
              <a:buSzPct val="60000"/>
              <a:buNone/>
            </a:pPr>
            <a:r>
              <a:rPr lang="en-US" dirty="0" smtClean="0"/>
              <a:t>C</a:t>
            </a:r>
            <a:r>
              <a:rPr lang="en-US" baseline="-25000" dirty="0" smtClean="0"/>
              <a:t>L</a:t>
            </a:r>
            <a:r>
              <a:rPr lang="en-US" dirty="0" smtClean="0"/>
              <a:t> = </a:t>
            </a:r>
            <a:r>
              <a:rPr lang="el-GR" dirty="0" smtClean="0"/>
              <a:t>συγκέντρωση ιχνοστοιχείου στο υγρό</a:t>
            </a:r>
            <a:endParaRPr lang="en-US" dirty="0" smtClean="0"/>
          </a:p>
          <a:p>
            <a:pPr marL="819150" lvl="1">
              <a:spcBef>
                <a:spcPct val="20000"/>
              </a:spcBef>
              <a:buClr>
                <a:srgbClr val="FF0066"/>
              </a:buClr>
              <a:buSzPct val="60000"/>
              <a:buNone/>
            </a:pPr>
            <a:r>
              <a:rPr lang="en-US" dirty="0" smtClean="0"/>
              <a:t>C</a:t>
            </a:r>
            <a:r>
              <a:rPr lang="en-US" baseline="-25000" dirty="0" smtClean="0"/>
              <a:t>O</a:t>
            </a:r>
            <a:r>
              <a:rPr lang="en-US" dirty="0" smtClean="0"/>
              <a:t> = </a:t>
            </a:r>
            <a:r>
              <a:rPr lang="el-GR" dirty="0" smtClean="0"/>
              <a:t>συγκέντρωση ιχνοστοιχείου στο αρχικό πέτρωμα πριν την έναρξη της τήξης</a:t>
            </a:r>
            <a:endParaRPr lang="en-US" dirty="0" smtClean="0"/>
          </a:p>
          <a:p>
            <a:pPr marL="819150" lvl="1">
              <a:spcBef>
                <a:spcPct val="20000"/>
              </a:spcBef>
              <a:buClr>
                <a:srgbClr val="FF0066"/>
              </a:buClr>
              <a:buSzPct val="60000"/>
              <a:buNone/>
            </a:pPr>
            <a:r>
              <a:rPr lang="en-US" dirty="0" smtClean="0"/>
              <a:t>F = </a:t>
            </a:r>
            <a:r>
              <a:rPr lang="el-GR" dirty="0" smtClean="0"/>
              <a:t>κλάσμα του </a:t>
            </a:r>
            <a:r>
              <a:rPr lang="el-GR" dirty="0" err="1" smtClean="0"/>
              <a:t>τήγματος</a:t>
            </a:r>
            <a:r>
              <a:rPr lang="el-GR" dirty="0" smtClean="0"/>
              <a:t> που </a:t>
            </a:r>
            <a:r>
              <a:rPr lang="el-GR" u="sng" dirty="0" smtClean="0"/>
              <a:t>απέμεινε</a:t>
            </a:r>
          </a:p>
          <a:p>
            <a:pPr marL="819150" lvl="1">
              <a:spcBef>
                <a:spcPct val="20000"/>
              </a:spcBef>
              <a:buClr>
                <a:srgbClr val="FF0066"/>
              </a:buClr>
              <a:buSzPct val="60000"/>
              <a:buNone/>
            </a:pPr>
            <a:r>
              <a:rPr lang="el-GR" dirty="0" smtClean="0"/>
              <a:t>      </a:t>
            </a:r>
            <a:endParaRPr lang="en-US" dirty="0" smtClean="0"/>
          </a:p>
          <a:p>
            <a:pPr marL="819150" lvl="1">
              <a:spcBef>
                <a:spcPct val="20000"/>
              </a:spcBef>
              <a:buClr>
                <a:srgbClr val="FF0066"/>
              </a:buClr>
              <a:buSzPct val="60000"/>
              <a:buNone/>
            </a:pPr>
            <a:endParaRPr lang="en-US" dirty="0" smtClean="0"/>
          </a:p>
          <a:p>
            <a:pPr marL="819150" lvl="1">
              <a:spcBef>
                <a:spcPct val="20000"/>
              </a:spcBef>
              <a:buClr>
                <a:srgbClr val="FF0066"/>
              </a:buClr>
              <a:buSzPct val="60000"/>
              <a:buNone/>
            </a:pPr>
            <a:r>
              <a:rPr lang="en-US" dirty="0" smtClean="0"/>
              <a:t>D=</a:t>
            </a:r>
            <a:r>
              <a:rPr lang="el-GR" dirty="0" smtClean="0"/>
              <a:t>συντελεστής κατανομής του εκάστοτε στοιχείου</a:t>
            </a:r>
            <a:endParaRPr lang="en-US" dirty="0"/>
          </a:p>
        </p:txBody>
      </p:sp>
      <p:pic>
        <p:nvPicPr>
          <p:cNvPr id="17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09906" y="4772040"/>
            <a:ext cx="2419350" cy="800100"/>
          </a:xfrm>
          <a:prstGeom prst="rect">
            <a:avLst/>
          </a:prstGeom>
          <a:noFill/>
        </p:spPr>
      </p:pic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8992" y="1643050"/>
            <a:ext cx="2000264" cy="1000132"/>
          </a:xfrm>
          <a:prstGeom prst="rect">
            <a:avLst/>
          </a:prstGeom>
          <a:noFill/>
        </p:spPr>
      </p:pic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5075BC"/>
                </a:solidFill>
              </a:rPr>
              <a:t>ΔΙΕΡΓΑΣΙΕΣ ΜΑΝΔΥΑΚΗΣ ΜΕΤΑΣΩΜΑΤΩΣΗΣ</a:t>
            </a:r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3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Διεργασίες στο μανδύα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Ο </a:t>
            </a:r>
            <a:r>
              <a:rPr lang="el-GR" dirty="0" err="1" smtClean="0"/>
              <a:t>ασθενοσφαιρικός</a:t>
            </a:r>
            <a:r>
              <a:rPr lang="el-GR" dirty="0" smtClean="0"/>
              <a:t> μανδύας που βρίσκεται σε μεγάλο βάθος υφίσταται μερική τήξη                                                                   λόγω</a:t>
            </a:r>
            <a:r>
              <a:rPr lang="en-US" dirty="0" smtClean="0"/>
              <a:t> </a:t>
            </a:r>
            <a:r>
              <a:rPr lang="el-GR" dirty="0" err="1" smtClean="0"/>
              <a:t>αδιαβατικής</a:t>
            </a:r>
            <a:r>
              <a:rPr lang="en-US" dirty="0" smtClean="0"/>
              <a:t> </a:t>
            </a:r>
            <a:r>
              <a:rPr lang="el-GR" dirty="0" smtClean="0"/>
              <a:t>εκτόνωσης</a:t>
            </a:r>
            <a:endParaRPr lang="en-US" dirty="0" smtClean="0"/>
          </a:p>
          <a:p>
            <a:endParaRPr lang="el-GR" dirty="0"/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Διεργασίες στο μανδύα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4025" indent="-454025">
              <a:spcBef>
                <a:spcPct val="50000"/>
              </a:spcBef>
            </a:pPr>
            <a:r>
              <a:rPr lang="el-GR" dirty="0" smtClean="0"/>
              <a:t>Παράγονται απλά ψήγματα </a:t>
            </a:r>
            <a:r>
              <a:rPr lang="el-GR" dirty="0" err="1" smtClean="0"/>
              <a:t>βασαλτικού</a:t>
            </a:r>
            <a:r>
              <a:rPr lang="el-GR" dirty="0" smtClean="0"/>
              <a:t> μάγματος</a:t>
            </a:r>
          </a:p>
          <a:p>
            <a:pPr marL="454025" indent="-454025">
              <a:spcBef>
                <a:spcPct val="50000"/>
              </a:spcBef>
            </a:pPr>
            <a:r>
              <a:rPr lang="el-GR" dirty="0" smtClean="0"/>
              <a:t>Αυτά</a:t>
            </a:r>
            <a:r>
              <a:rPr lang="en-US" dirty="0" smtClean="0"/>
              <a:t> </a:t>
            </a:r>
            <a:r>
              <a:rPr lang="el-GR" dirty="0" smtClean="0"/>
              <a:t>υφίστανται κλασματική κρυστάλλωση και μεταναστεύον προς τα πάνω</a:t>
            </a:r>
            <a:endParaRPr lang="en-US" dirty="0" smtClean="0"/>
          </a:p>
          <a:p>
            <a:endParaRPr lang="el-GR" dirty="0"/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Διεργασίες στο μανδύα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Ταυτόχρονα μεταναστεύουν προς τα ανώτερα τμήματα του μανδύα, όπου συναντούν τον μερικά </a:t>
            </a:r>
            <a:r>
              <a:rPr lang="el-GR" dirty="0" err="1" smtClean="0"/>
              <a:t>εχυμωμένο</a:t>
            </a:r>
            <a:r>
              <a:rPr lang="el-GR" dirty="0" smtClean="0"/>
              <a:t> </a:t>
            </a:r>
            <a:r>
              <a:rPr lang="el-GR" dirty="0" err="1" smtClean="0"/>
              <a:t>λερζόλιθο</a:t>
            </a:r>
            <a:r>
              <a:rPr lang="el-GR" dirty="0" smtClean="0"/>
              <a:t> (που έχει υποστεί ήδη πλαστική παραμόρφωση κ </a:t>
            </a:r>
            <a:r>
              <a:rPr lang="el-GR" dirty="0" err="1" smtClean="0"/>
              <a:t>ανακρυστάλλωση</a:t>
            </a:r>
            <a:r>
              <a:rPr lang="el-GR" dirty="0" smtClean="0"/>
              <a:t>)</a:t>
            </a:r>
            <a:endParaRPr lang="el-GR" dirty="0"/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Διεργασίες στο μανδύα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Τα θερμά αυτά κλάσματα κινούνται μέσα στους πόρους του μανδύα και εκεί αντιδρούν                                                              διαλύοντας τον </a:t>
            </a:r>
            <a:r>
              <a:rPr lang="el-GR" dirty="0" err="1" smtClean="0"/>
              <a:t>κλινοπυρόξενο</a:t>
            </a:r>
            <a:r>
              <a:rPr lang="el-GR" dirty="0" smtClean="0"/>
              <a:t> και κρυσταλλώνοντας </a:t>
            </a:r>
            <a:r>
              <a:rPr lang="el-GR" dirty="0" err="1" smtClean="0"/>
              <a:t>ολιβίνη</a:t>
            </a:r>
            <a:r>
              <a:rPr lang="el-GR" dirty="0" smtClean="0"/>
              <a:t> (δραστική ζώνη διήθησης)</a:t>
            </a:r>
            <a:endParaRPr lang="el-GR" dirty="0"/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Διεργασίες στο μανδύα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4025" indent="-454025">
              <a:spcBef>
                <a:spcPct val="50000"/>
              </a:spcBef>
            </a:pPr>
            <a:r>
              <a:rPr lang="el-GR" dirty="0" smtClean="0"/>
              <a:t>Τα </a:t>
            </a:r>
            <a:r>
              <a:rPr lang="el-GR" dirty="0" err="1" smtClean="0"/>
              <a:t>τήγματα</a:t>
            </a:r>
            <a:r>
              <a:rPr lang="el-GR" dirty="0" smtClean="0"/>
              <a:t> που ανεβαίνουν είναι πλούσια σε ασύμβατα στοιχεία</a:t>
            </a:r>
          </a:p>
          <a:p>
            <a:pPr marL="454025" indent="-454025">
              <a:spcBef>
                <a:spcPct val="50000"/>
              </a:spcBef>
            </a:pPr>
            <a:r>
              <a:rPr lang="el-GR" dirty="0" smtClean="0"/>
              <a:t>Στη θέση αυτή σχηματίζουν τελικά </a:t>
            </a:r>
            <a:r>
              <a:rPr lang="el-GR" dirty="0" err="1" smtClean="0"/>
              <a:t>χαρτζβουργίτη</a:t>
            </a:r>
            <a:endParaRPr lang="el-GR" dirty="0" smtClean="0"/>
          </a:p>
          <a:p>
            <a:endParaRPr lang="el-GR" dirty="0"/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Διεργασίες στο μανδύα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Σε σχετικά ανώτερες θέσεις έχουμε ανταγωνισμό της θερμότητας που ανέρχεται,             με αυτήν που λόγω αγωγής διαφεύγει προς τα πάνω (ψύξη)</a:t>
            </a:r>
            <a:endParaRPr lang="el-GR" dirty="0"/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Διεργασίες στο μανδύα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4025" indent="-454025">
              <a:spcBef>
                <a:spcPct val="50000"/>
              </a:spcBef>
            </a:pPr>
            <a:r>
              <a:rPr lang="el-GR" dirty="0" smtClean="0"/>
              <a:t>Εκεί </a:t>
            </a:r>
            <a:r>
              <a:rPr lang="el-GR" dirty="0" err="1" smtClean="0"/>
              <a:t>επανεμπλουτίζεται</a:t>
            </a:r>
            <a:r>
              <a:rPr lang="el-GR" dirty="0" smtClean="0"/>
              <a:t> ο </a:t>
            </a:r>
            <a:r>
              <a:rPr lang="el-GR" dirty="0" err="1" smtClean="0"/>
              <a:t>χαρτζβουργίτης</a:t>
            </a:r>
            <a:r>
              <a:rPr lang="el-GR" dirty="0" smtClean="0"/>
              <a:t> λόγω κρυστάλλωσης </a:t>
            </a:r>
            <a:r>
              <a:rPr lang="el-GR" dirty="0" err="1" smtClean="0"/>
              <a:t>βασαλτικού</a:t>
            </a:r>
            <a:r>
              <a:rPr lang="el-GR" dirty="0" smtClean="0"/>
              <a:t> υλικού ανάμεσα στους πόρους του μανδύα</a:t>
            </a:r>
            <a:endParaRPr lang="el-GR" dirty="0" smtClean="0">
              <a:solidFill>
                <a:schemeClr val="bg2"/>
              </a:solidFill>
            </a:endParaRPr>
          </a:p>
          <a:p>
            <a:pPr marL="454025" indent="-454025">
              <a:spcBef>
                <a:spcPct val="50000"/>
              </a:spcBef>
            </a:pPr>
            <a:r>
              <a:rPr lang="el-GR" dirty="0" smtClean="0"/>
              <a:t>Σε ποια στοιχεία θα εμπλουτίζεται;                                                                       </a:t>
            </a:r>
          </a:p>
          <a:p>
            <a:endParaRPr lang="el-GR" dirty="0"/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Τήξη ισορροπίας</a:t>
            </a:r>
            <a:endParaRPr lang="el-GR" dirty="0"/>
          </a:p>
        </p:txBody>
      </p:sp>
      <p:sp>
        <p:nvSpPr>
          <p:cNvPr id="9" name="8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4025" indent="-454025">
              <a:spcBef>
                <a:spcPct val="50000"/>
              </a:spcBef>
            </a:pPr>
            <a:r>
              <a:rPr lang="el-GR" sz="2800" dirty="0" smtClean="0"/>
              <a:t>Το </a:t>
            </a:r>
            <a:r>
              <a:rPr lang="el-GR" sz="2800" dirty="0" err="1" smtClean="0"/>
              <a:t>τήγμα</a:t>
            </a:r>
            <a:r>
              <a:rPr lang="el-GR" sz="2800" dirty="0" smtClean="0"/>
              <a:t> παραμένει στο σύστημα και συνυπάρχει σε ισορροπία με το στερεό έως ότου κάποια στιγμή να απελευθερωθεί και να ανέλθει</a:t>
            </a:r>
          </a:p>
          <a:p>
            <a:pPr marL="454025" indent="-454025">
              <a:spcBef>
                <a:spcPct val="50000"/>
              </a:spcBef>
            </a:pPr>
            <a:r>
              <a:rPr lang="el-GR" sz="2800" dirty="0" smtClean="0"/>
              <a:t>Η ισορροπία στερεού-υγρού υπάρχει σε όλη τη διάρκεια της τήξης </a:t>
            </a:r>
          </a:p>
          <a:p>
            <a:pPr marL="454025" indent="-454025">
              <a:spcBef>
                <a:spcPct val="50000"/>
              </a:spcBef>
            </a:pPr>
            <a:r>
              <a:rPr lang="el-GR" sz="2800" dirty="0" smtClean="0"/>
              <a:t>Η πηγή μπορεί να υποστεί ποικίλους  βαθμούς τήξης</a:t>
            </a:r>
            <a:endParaRPr lang="en-US" sz="2800" dirty="0" smtClean="0"/>
          </a:p>
          <a:p>
            <a:endParaRPr lang="el-GR" sz="28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382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Διεργασίες στο μανδύα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Έτσι παρουσιάζονται φαινόμενα </a:t>
            </a:r>
            <a:r>
              <a:rPr lang="el-GR" dirty="0" err="1" smtClean="0"/>
              <a:t>κρυπτικής</a:t>
            </a:r>
            <a:r>
              <a:rPr lang="el-GR" dirty="0" smtClean="0"/>
              <a:t> ή  ορυκτολογικής </a:t>
            </a:r>
            <a:r>
              <a:rPr lang="el-GR" dirty="0" err="1" smtClean="0"/>
              <a:t>μετασωμάτωσης</a:t>
            </a:r>
            <a:r>
              <a:rPr lang="el-GR" dirty="0" smtClean="0"/>
              <a:t>, π.χ. </a:t>
            </a:r>
            <a:r>
              <a:rPr lang="el-GR" dirty="0" err="1" smtClean="0"/>
              <a:t>πλαγιοκλαστομιγής</a:t>
            </a:r>
            <a:r>
              <a:rPr lang="el-GR" dirty="0" smtClean="0"/>
              <a:t> </a:t>
            </a:r>
            <a:r>
              <a:rPr lang="el-GR" dirty="0" err="1" smtClean="0"/>
              <a:t>περιδοτίτης</a:t>
            </a:r>
            <a:r>
              <a:rPr lang="el-GR" dirty="0" smtClean="0"/>
              <a:t>  </a:t>
            </a:r>
            <a:r>
              <a:rPr lang="el-GR" dirty="0" smtClean="0">
                <a:solidFill>
                  <a:schemeClr val="bg2"/>
                </a:solidFill>
              </a:rPr>
              <a:t>                                               </a:t>
            </a:r>
            <a:r>
              <a:rPr lang="el-GR" dirty="0" smtClean="0"/>
              <a:t>            </a:t>
            </a:r>
          </a:p>
          <a:p>
            <a:pPr>
              <a:buNone/>
            </a:pPr>
            <a:endParaRPr lang="el-GR" dirty="0"/>
          </a:p>
        </p:txBody>
      </p:sp>
      <p:pic>
        <p:nvPicPr>
          <p:cNvPr id="4" name="Εικόνα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Διεργασίες στο μανδύα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Με τον τρόπο αυτόν σχηματίζεται τελικά μια </a:t>
            </a:r>
            <a:r>
              <a:rPr lang="el-GR" dirty="0" err="1" smtClean="0"/>
              <a:t>επανεμπλουτισμένη</a:t>
            </a:r>
            <a:r>
              <a:rPr lang="el-GR" dirty="0" smtClean="0"/>
              <a:t> και μια </a:t>
            </a:r>
            <a:r>
              <a:rPr lang="el-GR" dirty="0" err="1" smtClean="0"/>
              <a:t>εκχυμωμένη</a:t>
            </a:r>
            <a:r>
              <a:rPr lang="el-GR" dirty="0" smtClean="0"/>
              <a:t> ζώνη (εκχυμωτής μανδύας) πάνω από την </a:t>
            </a:r>
            <a:r>
              <a:rPr lang="el-GR" dirty="0" err="1" smtClean="0"/>
              <a:t>ασθενόσφαιρα</a:t>
            </a:r>
            <a:endParaRPr lang="el-GR" dirty="0" smtClean="0"/>
          </a:p>
          <a:p>
            <a:endParaRPr lang="el-GR" dirty="0"/>
          </a:p>
        </p:txBody>
      </p:sp>
      <p:pic>
        <p:nvPicPr>
          <p:cNvPr id="4" name="Εικόνα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Διεργασίες στο μανδύα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Τα σταγονίδια του </a:t>
            </a:r>
            <a:r>
              <a:rPr lang="el-GR" dirty="0" err="1" smtClean="0"/>
              <a:t>τήγματος</a:t>
            </a:r>
            <a:r>
              <a:rPr lang="el-GR" dirty="0" smtClean="0"/>
              <a:t> πλέον αυξάνουν, συγκεντρώνονται και κινούνται πια ανοδικά σχηματίζοντας «κανάλια» </a:t>
            </a:r>
            <a:r>
              <a:rPr lang="el-GR" dirty="0" err="1" smtClean="0"/>
              <a:t>δουνιτών</a:t>
            </a:r>
            <a:r>
              <a:rPr lang="el-GR" dirty="0" smtClean="0"/>
              <a:t> (συχνά) συνδεόμενων με μαγματικό χρωμίτη)</a:t>
            </a:r>
          </a:p>
          <a:p>
            <a:endParaRPr lang="el-GR" dirty="0"/>
          </a:p>
        </p:txBody>
      </p:sp>
      <p:pic>
        <p:nvPicPr>
          <p:cNvPr id="4" name="Εικόνα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Διεργασίες στο μανδύα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Το συγκεντρωμένο </a:t>
            </a:r>
            <a:r>
              <a:rPr lang="el-GR" dirty="0" err="1" smtClean="0"/>
              <a:t>τήγμα</a:t>
            </a:r>
            <a:r>
              <a:rPr lang="el-GR" dirty="0" smtClean="0"/>
              <a:t> με τη διαφοροποίηση του, μπορεί τελικά να δώσει και φλέβες </a:t>
            </a:r>
            <a:r>
              <a:rPr lang="el-GR" dirty="0" err="1" smtClean="0"/>
              <a:t>πυροξενιτών</a:t>
            </a:r>
            <a:r>
              <a:rPr lang="el-GR" dirty="0" smtClean="0"/>
              <a:t> ή/και </a:t>
            </a:r>
            <a:r>
              <a:rPr lang="el-GR" dirty="0" err="1" smtClean="0"/>
              <a:t>γάββρων</a:t>
            </a:r>
            <a:r>
              <a:rPr lang="el-GR" dirty="0" smtClean="0"/>
              <a:t> στα πιο ανώτερα τμήματα</a:t>
            </a:r>
          </a:p>
          <a:p>
            <a:endParaRPr lang="el-GR" dirty="0"/>
          </a:p>
        </p:txBody>
      </p:sp>
      <p:pic>
        <p:nvPicPr>
          <p:cNvPr id="4" name="Εικόνα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</a:t>
            </a:r>
            <a:r>
              <a:rPr lang="el-GR" sz="2000" b="1" dirty="0" smtClean="0"/>
              <a:t>Πατρ</a:t>
            </a:r>
            <a:r>
              <a:rPr lang="el-GR" sz="2000" b="1" dirty="0" smtClean="0"/>
              <a:t>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0645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l-GR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24857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</a:t>
            </a:r>
            <a:r>
              <a:rPr lang="el-GR" dirty="0" smtClean="0"/>
              <a:t>Εκδόσεων</a:t>
            </a:r>
            <a:r>
              <a:rPr lang="en-US" dirty="0" smtClean="0"/>
              <a:t> </a:t>
            </a:r>
            <a:r>
              <a:rPr lang="el-GR" dirty="0" smtClean="0"/>
              <a:t>Έργου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παρόν έργο αποτελεί την έκδοση </a:t>
            </a:r>
            <a:r>
              <a:rPr lang="el-GR" sz="2000" dirty="0" smtClean="0">
                <a:solidFill>
                  <a:srgbClr val="FF0000"/>
                </a:solidFill>
              </a:rPr>
              <a:t>1.0 2015</a:t>
            </a:r>
            <a:endParaRPr lang="el-GR" sz="2000" dirty="0"/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6057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Πανεπιστήμιο Πατρών</a:t>
            </a:r>
            <a:r>
              <a:rPr lang="en-US" sz="2000" dirty="0" smtClean="0"/>
              <a:t>, </a:t>
            </a:r>
            <a:r>
              <a:rPr lang="el-GR" sz="2000" dirty="0" smtClean="0"/>
              <a:t> </a:t>
            </a:r>
            <a:r>
              <a:rPr lang="el-GR" sz="2000" dirty="0" smtClean="0">
                <a:solidFill>
                  <a:srgbClr val="FF0000"/>
                </a:solidFill>
              </a:rPr>
              <a:t>Ιωάννης Ηλιόπουλος </a:t>
            </a:r>
            <a:r>
              <a:rPr lang="en-US" sz="2000" dirty="0" smtClean="0">
                <a:solidFill>
                  <a:srgbClr val="FF0000"/>
                </a:solidFill>
              </a:rPr>
              <a:t>(</a:t>
            </a:r>
            <a:r>
              <a:rPr lang="el-GR" sz="2000" dirty="0" smtClean="0">
                <a:solidFill>
                  <a:srgbClr val="FF0000"/>
                </a:solidFill>
              </a:rPr>
              <a:t>Επίκουρος Καθηγητής</a:t>
            </a:r>
            <a:r>
              <a:rPr lang="en-US" sz="2000" dirty="0" smtClean="0">
                <a:solidFill>
                  <a:srgbClr val="FF0000"/>
                </a:solidFill>
              </a:rPr>
              <a:t>)</a:t>
            </a:r>
            <a:r>
              <a:rPr lang="el-GR" sz="2000" dirty="0" smtClean="0">
                <a:solidFill>
                  <a:srgbClr val="FF0000"/>
                </a:solidFill>
              </a:rPr>
              <a:t> </a:t>
            </a:r>
            <a:r>
              <a:rPr lang="el-GR" sz="2000" dirty="0" smtClean="0"/>
              <a:t>.</a:t>
            </a:r>
            <a:r>
              <a:rPr lang="el-GR" sz="2000" dirty="0" smtClean="0">
                <a:solidFill>
                  <a:srgbClr val="FF0000"/>
                </a:solidFill>
              </a:rPr>
              <a:t> </a:t>
            </a:r>
            <a:r>
              <a:rPr lang="el-GR" sz="2000" dirty="0" smtClean="0"/>
              <a:t>«</a:t>
            </a:r>
            <a:r>
              <a:rPr lang="el-GR" sz="2000" dirty="0" smtClean="0">
                <a:solidFill>
                  <a:srgbClr val="FF0000"/>
                </a:solidFill>
              </a:rPr>
              <a:t>Πετρολογία Μαγματικών και Μεταμορφωμένων Πετρωμάτων. Πετρολογία Μαγματικών Πετρωμάτων</a:t>
            </a:r>
            <a:r>
              <a:rPr lang="el-GR" sz="2000" dirty="0" smtClean="0"/>
              <a:t>». Έκδοση: </a:t>
            </a:r>
            <a:r>
              <a:rPr lang="el-GR" sz="2000" dirty="0" smtClean="0">
                <a:solidFill>
                  <a:srgbClr val="FF0000"/>
                </a:solidFill>
              </a:rPr>
              <a:t>1.0</a:t>
            </a:r>
            <a:r>
              <a:rPr lang="el-GR" sz="2000" dirty="0" smtClean="0"/>
              <a:t>. Πάτρα </a:t>
            </a:r>
            <a:r>
              <a:rPr lang="el-GR" sz="2000" dirty="0" smtClean="0">
                <a:solidFill>
                  <a:srgbClr val="FF0000"/>
                </a:solidFill>
              </a:rPr>
              <a:t>2015</a:t>
            </a:r>
            <a:r>
              <a:rPr lang="el-GR" sz="2000" dirty="0" smtClean="0"/>
              <a:t>. Διαθέσιμο από τη δικτυακή διεύθυνση: </a:t>
            </a:r>
            <a:r>
              <a:rPr lang="it-IT" sz="2000" dirty="0" smtClean="0">
                <a:solidFill>
                  <a:srgbClr val="FF0000"/>
                </a:solidFill>
              </a:rPr>
              <a:t>https://eclass.upatras.gr/courses/GEO308/</a:t>
            </a:r>
            <a:r>
              <a:rPr lang="el-GR" sz="2000" dirty="0" smtClean="0"/>
              <a:t>.</a:t>
            </a:r>
            <a:endParaRPr lang="el-GR" sz="2000" dirty="0" smtClean="0"/>
          </a:p>
          <a:p>
            <a:endParaRPr lang="el-GR" sz="20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082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1800" dirty="0" smtClean="0"/>
              <a:t>».                     </a:t>
            </a:r>
          </a:p>
          <a:p>
            <a:pPr marL="0" indent="0">
              <a:buNone/>
            </a:pPr>
            <a:endParaRPr lang="el-GR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107504" y="2852936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 smtClean="0"/>
              <a:t>[[Η άδεια αυτή ανήκει στις άδειες που ακολουθούν τις προδιαγραφές του </a:t>
            </a:r>
            <a:r>
              <a:rPr lang="el-GR" dirty="0" err="1" smtClean="0"/>
              <a:t>Oρισμού</a:t>
            </a:r>
            <a:r>
              <a:rPr lang="el-GR" dirty="0" smtClean="0"/>
              <a:t> Ανοικτής Γνώσης [2], είναι ανοικτό πολιτιστικό έργο [3] και για το λόγο αυτό αποτελεί ανοικτό περιεχόμενο [4]. 	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[1] </a:t>
            </a:r>
            <a:r>
              <a:rPr lang="en-US" dirty="0" smtClean="0">
                <a:hlinkClick r:id="rId3"/>
              </a:rPr>
              <a:t>http://creativecommons.org/licenses/by-sa/4.0/</a:t>
            </a:r>
            <a:endParaRPr lang="en-US" dirty="0" smtClean="0"/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[2] http://opendefinition.org/okd/ellinika/ </a:t>
            </a:r>
          </a:p>
          <a:p>
            <a:endParaRPr lang="en-US" dirty="0" smtClean="0"/>
          </a:p>
          <a:p>
            <a:r>
              <a:rPr lang="en-US" dirty="0" smtClean="0"/>
              <a:t>[3] http://freedomdefined.org/Definition/El </a:t>
            </a:r>
          </a:p>
          <a:p>
            <a:endParaRPr lang="en-US" dirty="0" smtClean="0"/>
          </a:p>
          <a:p>
            <a:r>
              <a:rPr lang="en-US" dirty="0" smtClean="0"/>
              <a:t>[4] http://opendefinition.org/buttons/</a:t>
            </a:r>
            <a:endParaRPr lang="el-GR" dirty="0"/>
          </a:p>
        </p:txBody>
      </p:sp>
      <p:sp>
        <p:nvSpPr>
          <p:cNvPr id="7" name="Ορθογώνιο 6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9" name="Picture 11" descr="C:\Users\eorfanou\Downloads\by_sa.png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637580" y="2424372"/>
            <a:ext cx="1648800" cy="57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6236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Τήξη ισορροπίας</a:t>
            </a:r>
            <a:endParaRPr lang="el-GR" dirty="0"/>
          </a:p>
        </p:txBody>
      </p:sp>
      <p:sp>
        <p:nvSpPr>
          <p:cNvPr id="9" name="8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19150" lvl="1">
              <a:spcBef>
                <a:spcPct val="20000"/>
              </a:spcBef>
              <a:buClr>
                <a:srgbClr val="FF0066"/>
              </a:buClr>
              <a:buSzPct val="60000"/>
              <a:buNone/>
            </a:pPr>
            <a:endParaRPr lang="el-GR" sz="2000" dirty="0" smtClean="0"/>
          </a:p>
          <a:p>
            <a:pPr marL="819150" lvl="1">
              <a:spcBef>
                <a:spcPct val="20000"/>
              </a:spcBef>
              <a:buClr>
                <a:srgbClr val="FF0066"/>
              </a:buClr>
              <a:buSzPct val="60000"/>
              <a:buNone/>
            </a:pPr>
            <a:endParaRPr lang="el-GR" sz="2000" dirty="0" smtClean="0"/>
          </a:p>
          <a:p>
            <a:pPr marL="819150" lvl="1">
              <a:spcBef>
                <a:spcPct val="20000"/>
              </a:spcBef>
              <a:buClr>
                <a:srgbClr val="FF0066"/>
              </a:buClr>
              <a:buSzPct val="60000"/>
              <a:buNone/>
            </a:pPr>
            <a:endParaRPr lang="el-GR" sz="2000" dirty="0" smtClean="0"/>
          </a:p>
          <a:p>
            <a:pPr marL="819150" lvl="1">
              <a:spcBef>
                <a:spcPct val="20000"/>
              </a:spcBef>
              <a:buClr>
                <a:srgbClr val="FF0066"/>
              </a:buClr>
              <a:buSzPct val="60000"/>
              <a:buNone/>
            </a:pPr>
            <a:r>
              <a:rPr lang="en-US" sz="2000" dirty="0" smtClean="0"/>
              <a:t>C</a:t>
            </a:r>
            <a:r>
              <a:rPr lang="en-US" sz="2000" baseline="-25000" dirty="0" smtClean="0"/>
              <a:t>L</a:t>
            </a:r>
            <a:r>
              <a:rPr lang="en-US" sz="2000" dirty="0" smtClean="0"/>
              <a:t> = </a:t>
            </a:r>
            <a:r>
              <a:rPr lang="el-GR" sz="2000" dirty="0" smtClean="0"/>
              <a:t>συγκέντρωση ιχνοστοιχείου στο υγρό</a:t>
            </a:r>
            <a:endParaRPr lang="en-US" sz="2000" dirty="0" smtClean="0"/>
          </a:p>
          <a:p>
            <a:pPr marL="819150" lvl="1">
              <a:spcBef>
                <a:spcPct val="20000"/>
              </a:spcBef>
              <a:buClr>
                <a:srgbClr val="FF0066"/>
              </a:buClr>
              <a:buSzPct val="60000"/>
              <a:buNone/>
            </a:pPr>
            <a:r>
              <a:rPr lang="en-US" sz="2000" dirty="0" smtClean="0"/>
              <a:t>C</a:t>
            </a:r>
            <a:r>
              <a:rPr lang="en-US" sz="2000" baseline="-25000" dirty="0" smtClean="0"/>
              <a:t>O</a:t>
            </a:r>
            <a:r>
              <a:rPr lang="en-US" sz="2000" dirty="0" smtClean="0"/>
              <a:t> = </a:t>
            </a:r>
            <a:r>
              <a:rPr lang="el-GR" sz="2000" dirty="0" smtClean="0"/>
              <a:t>συγκέντρωση ιχνοστοιχείου στο αρχικό πέτρωμα πριν την έναρξη της τήξης</a:t>
            </a:r>
            <a:endParaRPr lang="en-US" sz="2000" dirty="0" smtClean="0"/>
          </a:p>
          <a:p>
            <a:pPr marL="819150" lvl="1">
              <a:spcBef>
                <a:spcPct val="20000"/>
              </a:spcBef>
              <a:buClr>
                <a:srgbClr val="FF0066"/>
              </a:buClr>
              <a:buSzPct val="60000"/>
              <a:buNone/>
            </a:pPr>
            <a:r>
              <a:rPr lang="en-US" sz="2000" dirty="0" smtClean="0"/>
              <a:t>F = </a:t>
            </a:r>
            <a:r>
              <a:rPr lang="el-GR" sz="2000" dirty="0" smtClean="0"/>
              <a:t>κλάσμα του </a:t>
            </a:r>
            <a:r>
              <a:rPr lang="el-GR" sz="2000" dirty="0" err="1" smtClean="0"/>
              <a:t>τήγματος</a:t>
            </a:r>
            <a:r>
              <a:rPr lang="el-GR" sz="2000" dirty="0" smtClean="0"/>
              <a:t> που παράχθηκε</a:t>
            </a:r>
            <a:endParaRPr lang="el-GR" sz="2000" dirty="0"/>
          </a:p>
        </p:txBody>
      </p:sp>
      <p:sp>
        <p:nvSpPr>
          <p:cNvPr id="31" name="30 - Ορθογώνιο"/>
          <p:cNvSpPr/>
          <p:nvPr/>
        </p:nvSpPr>
        <p:spPr>
          <a:xfrm>
            <a:off x="571472" y="5072074"/>
            <a:ext cx="72152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19150" lvl="1" indent="-285750">
              <a:spcBef>
                <a:spcPct val="20000"/>
              </a:spcBef>
              <a:buClr>
                <a:srgbClr val="FF0066"/>
              </a:buClr>
              <a:buSzPct val="60000"/>
              <a:buFont typeface="Monotype Sorts" pitchFamily="2" charset="2"/>
              <a:buNone/>
            </a:pPr>
            <a:r>
              <a:rPr lang="en-US" sz="2800" dirty="0" smtClean="0"/>
              <a:t>D</a:t>
            </a:r>
            <a:r>
              <a:rPr lang="en-US" sz="2800" baseline="-25000" dirty="0" smtClean="0"/>
              <a:t>i</a:t>
            </a:r>
            <a:r>
              <a:rPr lang="en-US" sz="2800" dirty="0" smtClean="0"/>
              <a:t> = </a:t>
            </a:r>
            <a:r>
              <a:rPr lang="el-GR" sz="2800" dirty="0" smtClean="0"/>
              <a:t>συντελεστής κατανομής του στοιχείου </a:t>
            </a:r>
            <a:r>
              <a:rPr lang="en-US" sz="2800" dirty="0" err="1" smtClean="0"/>
              <a:t>i</a:t>
            </a:r>
            <a:endParaRPr lang="en-US" sz="2800" dirty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95619" y="1700206"/>
            <a:ext cx="2505075" cy="800100"/>
          </a:xfrm>
          <a:prstGeom prst="rect">
            <a:avLst/>
          </a:prstGeom>
          <a:noFill/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1802" y="4214818"/>
            <a:ext cx="2419350" cy="8001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9995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475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(1/</a:t>
            </a:r>
            <a:r>
              <a:rPr lang="el-GR" dirty="0" smtClean="0"/>
              <a:t>1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Εικόνες/Σχήματα/Διαγράμματα</a:t>
            </a:r>
            <a:r>
              <a:rPr lang="en-US" sz="2000" b="1" dirty="0" smtClean="0"/>
              <a:t>/</a:t>
            </a:r>
            <a:r>
              <a:rPr lang="el-GR" sz="2000" b="1" dirty="0" smtClean="0"/>
              <a:t>Φωτογραφίες</a:t>
            </a:r>
          </a:p>
          <a:p>
            <a:pPr marL="0" indent="0">
              <a:buNone/>
            </a:pPr>
            <a:r>
              <a:rPr lang="el-GR" sz="2000" dirty="0" smtClean="0"/>
              <a:t>Όλες οι εικόνες που δεν έχουν αναφορά προέρχονται από το προσωπικό αρχείο του διδάσκοντα.</a:t>
            </a:r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5304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Τήξη ισορροπίας</a:t>
            </a:r>
            <a:endParaRPr lang="el-GR" dirty="0"/>
          </a:p>
        </p:txBody>
      </p:sp>
      <p:sp>
        <p:nvSpPr>
          <p:cNvPr id="10" name="Text Box 4"/>
          <p:cNvSpPr txBox="1">
            <a:spLocks noGrp="1" noChangeArrowheads="1"/>
          </p:cNvSpPr>
          <p:nvPr>
            <p:ph idx="1"/>
          </p:nvPr>
        </p:nvSpPr>
        <p:spPr bwMode="auto">
          <a:xfrm>
            <a:off x="464156" y="1556792"/>
            <a:ext cx="8229600" cy="418576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marL="454025" lvl="0" indent="-454025">
              <a:spcBef>
                <a:spcPct val="50000"/>
              </a:spcBef>
            </a:pPr>
            <a:r>
              <a:rPr lang="el-GR" sz="2800" dirty="0" smtClean="0"/>
              <a:t>Από το ισοζύγιο μάζας</a:t>
            </a:r>
            <a:r>
              <a:rPr lang="en-US" sz="2800" dirty="0" smtClean="0"/>
              <a:t> </a:t>
            </a:r>
            <a:r>
              <a:rPr lang="el-GR" sz="2800" dirty="0" smtClean="0"/>
              <a:t>και για κλάσμα </a:t>
            </a:r>
            <a:r>
              <a:rPr lang="en-US" sz="2800" dirty="0" smtClean="0"/>
              <a:t>F</a:t>
            </a:r>
            <a:r>
              <a:rPr lang="el-GR" sz="2800" dirty="0" smtClean="0"/>
              <a:t> τήξης έχουμε</a:t>
            </a:r>
            <a:r>
              <a:rPr lang="en-US" sz="2800" dirty="0" smtClean="0"/>
              <a:t> (D=C</a:t>
            </a:r>
            <a:r>
              <a:rPr lang="en-US" sz="2800" baseline="-25000" dirty="0" smtClean="0"/>
              <a:t>S</a:t>
            </a:r>
            <a:r>
              <a:rPr lang="en-US" sz="2800" dirty="0" smtClean="0"/>
              <a:t>/C</a:t>
            </a:r>
            <a:r>
              <a:rPr lang="en-US" sz="2800" baseline="-25000" dirty="0" smtClean="0"/>
              <a:t>L</a:t>
            </a:r>
            <a:r>
              <a:rPr lang="en-US" sz="2800" dirty="0" smtClean="0"/>
              <a:t>)</a:t>
            </a:r>
            <a:r>
              <a:rPr lang="el-GR" sz="2800" dirty="0" smtClean="0"/>
              <a:t>:</a:t>
            </a:r>
          </a:p>
          <a:p>
            <a:pPr marL="454025" indent="-454025">
              <a:spcBef>
                <a:spcPct val="50000"/>
              </a:spcBef>
              <a:buNone/>
            </a:pPr>
            <a:endParaRPr lang="en-US" sz="2800" dirty="0" smtClean="0"/>
          </a:p>
          <a:p>
            <a:pPr marL="454025" indent="-454025">
              <a:spcBef>
                <a:spcPct val="50000"/>
              </a:spcBef>
              <a:buNone/>
            </a:pPr>
            <a:endParaRPr lang="el-GR" sz="2800" dirty="0" smtClean="0"/>
          </a:p>
          <a:p>
            <a:pPr marL="454025" indent="-454025">
              <a:spcBef>
                <a:spcPct val="50000"/>
              </a:spcBef>
              <a:buNone/>
            </a:pPr>
            <a:endParaRPr lang="en-US" sz="2800" b="1" dirty="0" smtClean="0">
              <a:solidFill>
                <a:srgbClr val="FF0000"/>
              </a:solidFill>
            </a:endParaRPr>
          </a:p>
          <a:p>
            <a:pPr marL="454025" indent="-454025">
              <a:spcBef>
                <a:spcPct val="50000"/>
              </a:spcBef>
              <a:buNone/>
            </a:pPr>
            <a:r>
              <a:rPr lang="el-GR" sz="2800" b="1" dirty="0" smtClean="0">
                <a:solidFill>
                  <a:srgbClr val="FF0000"/>
                </a:solidFill>
              </a:rPr>
              <a:t>ΑΣΚΗΣΗ:</a:t>
            </a:r>
            <a:r>
              <a:rPr lang="el-GR" sz="2800" dirty="0" smtClean="0"/>
              <a:t> Υπολογίστε μόνοι σας το λόγο </a:t>
            </a:r>
            <a:endParaRPr lang="en-US" sz="2800" dirty="0" smtClean="0"/>
          </a:p>
          <a:p>
            <a:pPr marL="454025" indent="-454025">
              <a:spcBef>
                <a:spcPct val="50000"/>
              </a:spcBef>
              <a:buNone/>
            </a:pPr>
            <a:endParaRPr lang="en-US" sz="2800" dirty="0"/>
          </a:p>
        </p:txBody>
      </p:sp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62465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5660" y="2652709"/>
            <a:ext cx="6078108" cy="347663"/>
          </a:xfrm>
          <a:prstGeom prst="rect">
            <a:avLst/>
          </a:prstGeom>
          <a:noFill/>
        </p:spPr>
      </p:pic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0" y="733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538" y="3143248"/>
            <a:ext cx="5500726" cy="857256"/>
          </a:xfrm>
          <a:prstGeom prst="rect">
            <a:avLst/>
          </a:prstGeom>
          <a:noFill/>
        </p:spPr>
      </p:pic>
      <p:sp>
        <p:nvSpPr>
          <p:cNvPr id="62470" name="Rectangle 6"/>
          <p:cNvSpPr>
            <a:spLocks noChangeArrowheads="1"/>
          </p:cNvSpPr>
          <p:nvPr/>
        </p:nvSpPr>
        <p:spPr bwMode="auto">
          <a:xfrm>
            <a:off x="0" y="990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247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62471" name="Picture 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00826" y="4357694"/>
            <a:ext cx="428628" cy="928694"/>
          </a:xfrm>
          <a:prstGeom prst="rect">
            <a:avLst/>
          </a:prstGeom>
          <a:noFill/>
        </p:spPr>
      </p:pic>
      <p:sp>
        <p:nvSpPr>
          <p:cNvPr id="62473" name="Rectangle 9"/>
          <p:cNvSpPr>
            <a:spLocks noChangeArrowheads="1"/>
          </p:cNvSpPr>
          <p:nvPr/>
        </p:nvSpPr>
        <p:spPr bwMode="auto">
          <a:xfrm>
            <a:off x="0" y="1190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9995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Τήξη ισορροπίας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8" name="Text Box 4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marL="454025" indent="-454025">
              <a:spcBef>
                <a:spcPct val="50000"/>
              </a:spcBef>
            </a:pPr>
            <a:r>
              <a:rPr lang="el-GR" sz="3200" dirty="0" smtClean="0"/>
              <a:t>Προβολή του λόγου </a:t>
            </a:r>
            <a:r>
              <a:rPr lang="en-US" sz="3200" dirty="0" smtClean="0"/>
              <a:t>C</a:t>
            </a:r>
            <a:r>
              <a:rPr lang="en-US" sz="3200" baseline="-25000" dirty="0" smtClean="0"/>
              <a:t>L</a:t>
            </a:r>
            <a:r>
              <a:rPr lang="en-US" sz="3200" dirty="0" smtClean="0"/>
              <a:t>/C</a:t>
            </a:r>
            <a:r>
              <a:rPr lang="el-GR" sz="3200" baseline="-25000" dirty="0" smtClean="0"/>
              <a:t>Ο</a:t>
            </a:r>
            <a:r>
              <a:rPr lang="en-US" sz="3200" dirty="0" smtClean="0"/>
              <a:t> </a:t>
            </a:r>
            <a:r>
              <a:rPr lang="el-GR" sz="3200" dirty="0" smtClean="0"/>
              <a:t>για διάφορους βαθμούς τήξης</a:t>
            </a:r>
          </a:p>
          <a:p>
            <a:pPr marL="454025" indent="-454025">
              <a:spcBef>
                <a:spcPct val="50000"/>
              </a:spcBef>
            </a:pPr>
            <a:r>
              <a:rPr lang="el-GR" sz="3200" dirty="0" smtClean="0"/>
              <a:t>Προσέξτε τη διακύμανση στα συμβατά και στα ασύμβατα στοιχεία</a:t>
            </a:r>
          </a:p>
          <a:p>
            <a:pPr marL="454025" indent="-454025">
              <a:spcBef>
                <a:spcPct val="50000"/>
              </a:spcBef>
            </a:pPr>
            <a:r>
              <a:rPr lang="el-GR" sz="3200" dirty="0" smtClean="0"/>
              <a:t>Τι γίνεται αν </a:t>
            </a:r>
            <a:r>
              <a:rPr lang="en-US" sz="3200" dirty="0" smtClean="0"/>
              <a:t>D = 1</a:t>
            </a:r>
            <a:r>
              <a:rPr lang="el-GR" sz="3200" dirty="0" smtClean="0"/>
              <a:t>;</a:t>
            </a:r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Τήξη Ισορροπίας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4025" indent="-454025">
              <a:spcBef>
                <a:spcPct val="50000"/>
              </a:spcBef>
            </a:pPr>
            <a:r>
              <a:rPr lang="el-GR" dirty="0" smtClean="0"/>
              <a:t>Τα ασύμβατα στοιχεία παρουσιάζουν μεγάλη συγκέντρωση στο υγρό, για μικρούς βαθμούς τήξης</a:t>
            </a:r>
          </a:p>
          <a:p>
            <a:pPr marL="454025" indent="-454025">
              <a:spcBef>
                <a:spcPct val="50000"/>
              </a:spcBef>
            </a:pPr>
            <a:r>
              <a:rPr lang="el-GR" dirty="0" smtClean="0"/>
              <a:t>Όσο προχωράει η τήξη αυτά </a:t>
            </a:r>
            <a:r>
              <a:rPr lang="en-US" dirty="0" smtClean="0"/>
              <a:t>“</a:t>
            </a:r>
            <a:r>
              <a:rPr lang="el-GR" dirty="0" smtClean="0"/>
              <a:t>αραιώνονται</a:t>
            </a:r>
            <a:r>
              <a:rPr lang="en-US" dirty="0" smtClean="0"/>
              <a:t>”</a:t>
            </a:r>
            <a:r>
              <a:rPr lang="el-GR" dirty="0" smtClean="0"/>
              <a:t> και μειώνεται η περιεκτικότητα τους </a:t>
            </a:r>
            <a:endParaRPr lang="en-US" dirty="0" smtClean="0"/>
          </a:p>
          <a:p>
            <a:pPr>
              <a:buNone/>
            </a:pPr>
            <a:endParaRPr lang="el-GR" dirty="0"/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949280"/>
            <a:ext cx="726005" cy="704483"/>
          </a:xfrm>
          <a:prstGeom prst="rect">
            <a:avLst/>
          </a:prstGeom>
        </p:spPr>
      </p:pic>
      <p:sp>
        <p:nvSpPr>
          <p:cNvPr id="10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Τήξη Ισορροπίας</a:t>
            </a:r>
            <a:endParaRPr lang="el-GR" dirty="0"/>
          </a:p>
        </p:txBody>
      </p:sp>
      <p:sp>
        <p:nvSpPr>
          <p:cNvPr id="8" name="7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4025" indent="-454025">
              <a:spcBef>
                <a:spcPct val="50000"/>
              </a:spcBef>
            </a:pPr>
            <a:r>
              <a:rPr lang="el-GR" dirty="0" smtClean="0"/>
              <a:t>Τα συμβατά στοιχεία παρουσιάζουν μικρή συγκέντρωση στο υγρό και ειδικά για μικρούς βαθμούς τήξης</a:t>
            </a:r>
          </a:p>
          <a:p>
            <a:pPr marL="454025" indent="-454025">
              <a:spcBef>
                <a:spcPct val="50000"/>
              </a:spcBef>
            </a:pPr>
            <a:r>
              <a:rPr lang="el-GR" dirty="0" smtClean="0"/>
              <a:t>Τιμές </a:t>
            </a:r>
            <a:r>
              <a:rPr lang="en-US" dirty="0" smtClean="0"/>
              <a:t>F&gt;0,4</a:t>
            </a:r>
            <a:r>
              <a:rPr lang="el-GR" dirty="0" smtClean="0"/>
              <a:t>, για τήξη ισορροπίας, είναι απίθανο να συμβούν στη φύση (γιατί;) </a:t>
            </a:r>
            <a:endParaRPr lang="en-US" dirty="0" smtClean="0"/>
          </a:p>
          <a:p>
            <a:pPr>
              <a:buNone/>
            </a:pP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206675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Ορθογώνιο 9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Ορθογώνιο 10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3" name="Εικόνα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7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Τήξη Ισορροπίας</a:t>
            </a:r>
            <a:endParaRPr lang="el-GR" dirty="0"/>
          </a:p>
        </p:txBody>
      </p:sp>
      <p:sp>
        <p:nvSpPr>
          <p:cNvPr id="8" name="7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Ο λόγος δυο στοιχείων με διαφορετικές συμβατότητες</a:t>
            </a:r>
            <a:r>
              <a:rPr lang="en-US" dirty="0" smtClean="0"/>
              <a:t> </a:t>
            </a:r>
            <a:r>
              <a:rPr lang="el-GR" dirty="0" smtClean="0"/>
              <a:t>(π.χ. </a:t>
            </a:r>
            <a:r>
              <a:rPr lang="en-US" dirty="0" err="1" smtClean="0"/>
              <a:t>Rb</a:t>
            </a:r>
            <a:r>
              <a:rPr lang="en-US" dirty="0" smtClean="0"/>
              <a:t>/</a:t>
            </a:r>
            <a:r>
              <a:rPr lang="en-US" dirty="0" err="1" smtClean="0"/>
              <a:t>Sr</a:t>
            </a:r>
            <a:r>
              <a:rPr lang="en-US" dirty="0" smtClean="0"/>
              <a:t>)</a:t>
            </a:r>
            <a:r>
              <a:rPr lang="el-GR" dirty="0" smtClean="0"/>
              <a:t>, αποτελεί πολύ καλό δείκτη για</a:t>
            </a:r>
            <a:r>
              <a:rPr lang="en-US" dirty="0" smtClean="0"/>
              <a:t> </a:t>
            </a:r>
            <a:r>
              <a:rPr lang="el-GR" dirty="0" smtClean="0"/>
              <a:t>την πρόοδο της τήξης             (ή της κλασματικής κρυστάλλωσης)</a:t>
            </a:r>
            <a:endParaRPr lang="en-US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141908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5430</TotalTime>
  <Words>1240</Words>
  <Application>Microsoft Office PowerPoint</Application>
  <PresentationFormat>On-screen Show (4:3)</PresentationFormat>
  <Paragraphs>195</Paragraphs>
  <Slides>41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Θέμα του Office</vt:lpstr>
      <vt:lpstr>ΠΕΤΡΟΛΟΓΙΑ ΜΑΓΜΑΤΙΚΩΝ &amp; ΜΕΤΑΜΟΡΦΩΜΕΝΩΝ ΠΕΤΡΩΜΑΤΩΝ </vt:lpstr>
      <vt:lpstr>ΜΟΝΤΕΛΑ  ΜΑΓΜΑΤΙΚΗΣ ΕΞΕΛΙΞΗΣ</vt:lpstr>
      <vt:lpstr>Τήξη ισορροπίας</vt:lpstr>
      <vt:lpstr>Τήξη ισορροπίας</vt:lpstr>
      <vt:lpstr>Τήξη ισορροπίας</vt:lpstr>
      <vt:lpstr>Τήξη ισορροπίας</vt:lpstr>
      <vt:lpstr>Τήξη Ισορροπίας</vt:lpstr>
      <vt:lpstr>Τήξη Ισορροπίας</vt:lpstr>
      <vt:lpstr>Τήξη Ισορροπίας</vt:lpstr>
      <vt:lpstr>Τήξη Ισορροπίας</vt:lpstr>
      <vt:lpstr>Τήξη ισορροπίας</vt:lpstr>
      <vt:lpstr>Τήξη Ισορροπίας</vt:lpstr>
      <vt:lpstr>Τήξη Ισορροπίας</vt:lpstr>
      <vt:lpstr>Κλασματική Τήξη</vt:lpstr>
      <vt:lpstr>Κλασματική Τήξη</vt:lpstr>
      <vt:lpstr>Κλασματική τήξη</vt:lpstr>
      <vt:lpstr>Σύγκριση μοντέλων</vt:lpstr>
      <vt:lpstr>Κρυστάλλωση ισορροπίας</vt:lpstr>
      <vt:lpstr>Κρυστάλλωση ισορροπίας</vt:lpstr>
      <vt:lpstr>Κλασματική κρυστάλλωση</vt:lpstr>
      <vt:lpstr>Κλασματική κρυστάλλωση</vt:lpstr>
      <vt:lpstr>ΔΙΕΡΓΑΣΙΕΣ ΜΑΝΔΥΑΚΗΣ ΜΕΤΑΣΩΜΑΤΩΣΗΣ</vt:lpstr>
      <vt:lpstr>Διεργασίες στο μανδύα</vt:lpstr>
      <vt:lpstr>Διεργασίες στο μανδύα</vt:lpstr>
      <vt:lpstr>Διεργασίες στο μανδύα</vt:lpstr>
      <vt:lpstr>Διεργασίες στο μανδύα</vt:lpstr>
      <vt:lpstr>Διεργασίες στο μανδύα</vt:lpstr>
      <vt:lpstr>Διεργασίες στο μανδύα</vt:lpstr>
      <vt:lpstr>Διεργασίες στο μανδύα</vt:lpstr>
      <vt:lpstr>Διεργασίες στο μανδύα</vt:lpstr>
      <vt:lpstr>Διεργασίες στο μανδύα</vt:lpstr>
      <vt:lpstr>Διεργασίες στο μανδύα</vt:lpstr>
      <vt:lpstr>Διεργασίες στο μανδύα</vt:lpstr>
      <vt:lpstr>Τέλος Ενότητας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Χρήσης Έργων Τρίτων (1/1)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Ioannis Iliopoulos</cp:lastModifiedBy>
  <cp:revision>318</cp:revision>
  <dcterms:created xsi:type="dcterms:W3CDTF">2012-09-06T09:03:05Z</dcterms:created>
  <dcterms:modified xsi:type="dcterms:W3CDTF">2015-09-09T08:56:38Z</dcterms:modified>
</cp:coreProperties>
</file>