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7" r:id="rId2"/>
    <p:sldId id="258" r:id="rId3"/>
    <p:sldId id="259" r:id="rId4"/>
    <p:sldId id="342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67" r:id="rId21"/>
    <p:sldId id="336" r:id="rId22"/>
    <p:sldId id="337" r:id="rId23"/>
    <p:sldId id="338" r:id="rId24"/>
    <p:sldId id="368" r:id="rId25"/>
    <p:sldId id="369" r:id="rId26"/>
    <p:sldId id="281" r:id="rId27"/>
  </p:sldIdLst>
  <p:sldSz cx="9144000" cy="6858000" type="screen4x3"/>
  <p:notesSz cx="6858000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9" autoAdjust="0"/>
    <p:restoredTop sz="94660"/>
  </p:normalViewPr>
  <p:slideViewPr>
    <p:cSldViewPr>
      <p:cViewPr varScale="1">
        <p:scale>
          <a:sx n="49" d="100"/>
          <a:sy n="49" d="100"/>
        </p:scale>
        <p:origin x="54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E914-1BFE-450A-BAF1-5C40EA09D74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14438"/>
            <a:ext cx="436880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73600"/>
            <a:ext cx="548640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B8C9-7AE5-4E48-A707-A12B7110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9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34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1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7EF3C7-F354-4939-8D19-29F249FF1AB4}" type="slidenum">
              <a:rPr lang="en-GB" altLang="el-GR" smtClean="0"/>
              <a:pPr>
                <a:spcBef>
                  <a:spcPct val="0"/>
                </a:spcBef>
              </a:pPr>
              <a:t>4</a:t>
            </a:fld>
            <a:endParaRPr lang="en-GB" altLang="el-G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931589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Ο περιορισμός</a:t>
            </a:r>
            <a:r>
              <a:rPr lang="el-GR" baseline="0" dirty="0" smtClean="0"/>
              <a:t> είναι 300 κλώνοι. Ο λόγος είναι πως η μνήμη του υπολογιστή μας είναι περιορισμένη.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2E62D8-2CA4-4A7B-9F89-308B40D33B36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7172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FE5A87-A62A-4989-99BB-EECDA44BFA67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5436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6E041F-9573-4ADB-A3F1-111011E0BA80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8247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87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95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66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83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3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45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8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0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10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pic>
        <p:nvPicPr>
          <p:cNvPr id="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100392" y="6498037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F07154B-F5CB-4BC8-9933-CC3C5127F4F9}" type="slidenum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/ΧΧ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8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29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3229100" y="6412468"/>
            <a:ext cx="2790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</a:rPr>
              <a:t>Διδακτική της Πληροφορικής και των ΤΠΕ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cratch.mit.edu/projects/67449256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ve-o438Lx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scratch.mit.edu/projects/67458402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95106"/>
            <a:ext cx="7776864" cy="2115094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l-GR" b="1" dirty="0"/>
              <a:t>Ε</a:t>
            </a:r>
            <a:r>
              <a:rPr lang="el-GR" b="1" dirty="0" smtClean="0"/>
              <a:t>ργαστήριο </a:t>
            </a:r>
            <a:r>
              <a:rPr lang="el-GR" b="1" dirty="0" smtClean="0"/>
              <a:t>8</a:t>
            </a:r>
            <a:r>
              <a:rPr lang="en-US" b="1" dirty="0" smtClean="0"/>
              <a:t> 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b="1" dirty="0" smtClean="0">
                <a:cs typeface="Tahoma" panose="020B0604030504040204" pitchFamily="34" charset="0"/>
              </a:rPr>
              <a:t>Scratch (</a:t>
            </a:r>
            <a:r>
              <a:rPr lang="el-GR" b="1" dirty="0" smtClean="0">
                <a:cs typeface="Tahoma" panose="020B0604030504040204" pitchFamily="34" charset="0"/>
              </a:rPr>
              <a:t>Μέρος </a:t>
            </a:r>
            <a:r>
              <a:rPr lang="el-GR" b="1" dirty="0" smtClean="0">
                <a:cs typeface="Tahoma" panose="020B0604030504040204" pitchFamily="34" charset="0"/>
              </a:rPr>
              <a:t>8ο</a:t>
            </a:r>
            <a:r>
              <a:rPr lang="en-US" b="1" dirty="0" smtClean="0">
                <a:cs typeface="Tahoma" panose="020B0604030504040204" pitchFamily="34" charset="0"/>
              </a:rPr>
              <a:t>)</a:t>
            </a:r>
            <a:endParaRPr lang="en-GB" dirty="0">
              <a:cs typeface="Tahoma" panose="020B0604030504040204" pitchFamily="34" charset="0"/>
            </a:endParaRPr>
          </a:p>
          <a:p>
            <a:endParaRPr lang="el-GR" sz="2800" dirty="0" smtClean="0"/>
          </a:p>
          <a:p>
            <a:r>
              <a:rPr lang="el-GR" sz="2800" dirty="0" smtClean="0"/>
              <a:t>Δημήτριος </a:t>
            </a:r>
            <a:r>
              <a:rPr lang="el-GR" sz="2800" dirty="0" err="1" smtClean="0"/>
              <a:t>Νικολός</a:t>
            </a:r>
            <a:endParaRPr lang="el-GR" sz="2800" dirty="0" smtClean="0"/>
          </a:p>
          <a:p>
            <a:r>
              <a:rPr lang="el-GR" sz="2800" dirty="0" smtClean="0"/>
              <a:t>ΤΕΕΑΠΗ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451127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27" y="55816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Τίτλος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l-GR" sz="3200" dirty="0"/>
              <a:t>Διδακτική της Πληροφορικής και των ΤΠΕ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l-GR" sz="1800" dirty="0"/>
              <a:t>Μάθημα επιλογής ΣΤ’ εξάμηνο, 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l-GR" altLang="el-GR" sz="1800" dirty="0"/>
              <a:t>Τμήμα Επιστημών της Εκπαίδευσης και της Αγωγής στην Προσχολική</a:t>
            </a:r>
            <a:r>
              <a:rPr lang="en-US" altLang="el-GR" sz="1800" dirty="0"/>
              <a:t> </a:t>
            </a:r>
            <a:r>
              <a:rPr lang="el-GR" altLang="el-GR" sz="1800" dirty="0"/>
              <a:t>Ηλικία</a:t>
            </a:r>
            <a:r>
              <a:rPr lang="en-GB" altLang="el-GR" sz="1800" dirty="0"/>
              <a:t>, </a:t>
            </a:r>
            <a:r>
              <a:rPr lang="el-GR" altLang="el-GR" sz="1800" dirty="0"/>
              <a:t/>
            </a:r>
            <a:br>
              <a:rPr lang="el-GR" altLang="el-GR" sz="1800" dirty="0"/>
            </a:br>
            <a:r>
              <a:rPr lang="el-GR" altLang="el-GR" sz="1800" dirty="0"/>
              <a:t>Πανεπιστήμιο Πατρών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534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Βροχή!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15616" y="1196752"/>
            <a:ext cx="754382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https://scratch.mit.edu/projects/67449256</a:t>
            </a:r>
            <a:r>
              <a:rPr lang="en-US" dirty="0" smtClean="0">
                <a:hlinkClick r:id="rId2"/>
              </a:rPr>
              <a:t>/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Τα βασικά: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6525840" y="595290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47" y="2339752"/>
            <a:ext cx="395015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67944"/>
            <a:ext cx="5796131" cy="237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63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Βίντεο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https://www.youtube.com/watch?v=vve-o438LxA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From seconds to hours of gameplay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846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Κλικ σε ένα αστέρι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56350"/>
            <a:ext cx="6858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pic>
        <p:nvPicPr>
          <p:cNvPr id="4098" name="Picture 2" descr="https://lh5.googleusercontent.com/lRFaxWMq5UNXIU8K547E0IdUoVBPVQ4dxTHuzsheKJ9ibTdIaV2OARN2k3aYp1NvzSJjyvcQt9KTbslPv5en3-LlZyGUbZGoi2Hzwncn2oWBWePp5jb-zq52AJpm95Z6OM3-c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99769"/>
            <a:ext cx="4536504" cy="231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6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Εξαφάνιση αστεριού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1"/>
            <a:ext cx="4572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pic>
        <p:nvPicPr>
          <p:cNvPr id="5122" name="Picture 2" descr="https://lh3.googleusercontent.com/xkOA56FAzI6lsj6-sPTPG38thpWpzn8j44-1UZWXFjqPMefgbPPqchHDxevMuaRt5AItxIa7u4SBUM4M8sJ3His7r2hGWXepkxIF-kfu7Elc0GPksQj0ym1otWhArYxoU23sq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12005988" cy="367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7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Κλώνοι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56351"/>
            <a:ext cx="6858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pic>
        <p:nvPicPr>
          <p:cNvPr id="6146" name="Picture 2" descr="https://lh4.googleusercontent.com/DMyHUSpgd_mTASR8KKJYKexKqnOcWV-IzEAUFcEsl6wqBrA38ekSsR9N3YP_eW8K63GA-Ia7scNVJ9SV03KYVKHVpQNhKaPkB23mCsleXHjCfcl8O6VeadrMwLab5HxZ0IwQ8h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71"/>
          <a:stretch/>
        </p:blipFill>
        <p:spPr bwMode="auto">
          <a:xfrm>
            <a:off x="1331640" y="1143000"/>
            <a:ext cx="6840760" cy="237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4.googleusercontent.com/DMyHUSpgd_mTASR8KKJYKexKqnOcWV-IzEAUFcEsl6wqBrA38ekSsR9N3YP_eW8K63GA-Ia7scNVJ9SV03KYVKHVpQNhKaPkB23mCsleXHjCfcl8O6VeadrMwLab5HxZ0IwQ8h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7"/>
          <a:stretch/>
        </p:blipFill>
        <p:spPr bwMode="auto">
          <a:xfrm>
            <a:off x="1331640" y="3581400"/>
            <a:ext cx="3240360" cy="287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Κλώνοι ή στάμπα;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hlinkClick r:id="rId2"/>
              </a:rPr>
              <a:t>https://scratch.mit.edu/projects/67458402</a:t>
            </a:r>
            <a:r>
              <a:rPr lang="en-US" sz="2800" dirty="0" smtClean="0">
                <a:hlinkClick r:id="rId2"/>
              </a:rPr>
              <a:t>/</a:t>
            </a:r>
            <a:endParaRPr lang="el-GR" sz="2800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Η στάμπα είναι μόνο εικόνα!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6096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62200"/>
            <a:ext cx="55911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9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Κλώνοι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συμπεριφορά «κληρονομείται» στους κλώνους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Όταν στους κλώνους γίνει κλικ τότε θα εξαφανίζονται και εκείνοι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0904" y="6356351"/>
            <a:ext cx="535895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660324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49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Κλώνοι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Ωστόσο κάθε κλώνος έχει το δικό του μέγεθος και τις δικές του ιδιότητες.</a:t>
            </a:r>
          </a:p>
          <a:p>
            <a:endParaRPr lang="el-GR" dirty="0"/>
          </a:p>
          <a:p>
            <a:r>
              <a:rPr lang="el-GR" dirty="0" smtClean="0"/>
              <a:t>Μπορεί ακόμη και να έχει δικές του μεταβλητές (τοπικές).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56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Πόσοι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Πόσους κλώνους μπορούμε να εισάγουμε;</a:t>
            </a:r>
          </a:p>
          <a:p>
            <a:endParaRPr lang="el-GR" dirty="0"/>
          </a:p>
          <a:p>
            <a:r>
              <a:rPr lang="el-GR" dirty="0" smtClean="0"/>
              <a:t>Γιατί πιστεύετε ότι υπάρχει αυτός ο περιορισμός;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1"/>
            <a:ext cx="5334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729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Εργασία για το σπίτι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Προχωρήστε το τελικό σας έργο και υποβάλλετε την πρόοδό σας</a:t>
            </a:r>
          </a:p>
          <a:p>
            <a:r>
              <a:rPr lang="el-GR" dirty="0" smtClean="0"/>
              <a:t>ΑΝ έχει χρειαστεί να αλλάξετε τις προδιαγραφές που έχετε ορίσει, υποβάλλετε τις νέες προδιαγραφές με αιτιολόγηση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11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Σημειωματα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96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Σημείωμα Ιστορικού Εκδόσεων Έργου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Το παρόν έργο αποτελεί την </a:t>
            </a:r>
            <a:r>
              <a:rPr lang="el-GR" sz="2800" b="1" dirty="0" smtClean="0"/>
              <a:t>έκδοση 1.0.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Έχουν προηγηθεί οι κάτωθι εκδόσεις:</a:t>
            </a:r>
          </a:p>
          <a:p>
            <a:pPr marL="0" indent="0">
              <a:buNone/>
            </a:pPr>
            <a:r>
              <a:rPr lang="el-G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985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Copyright</a:t>
            </a:r>
            <a:r>
              <a:rPr lang="el-GR" sz="2800" dirty="0" smtClean="0"/>
              <a:t> Πανεπιστήμιο Πατρών, Βασίλειος Κόμης. «Διδακτική της Πληροφορικής και των Τεχνολογιών της Πληροφορίας και των Επικοινωνιών: </a:t>
            </a:r>
            <a:r>
              <a:rPr lang="en-US" sz="2800" dirty="0" smtClean="0"/>
              <a:t>Scratch (</a:t>
            </a:r>
            <a:r>
              <a:rPr lang="el-GR" sz="2800" dirty="0" smtClean="0"/>
              <a:t>Μέρος </a:t>
            </a:r>
            <a:r>
              <a:rPr lang="el-GR" sz="2800" dirty="0" smtClean="0"/>
              <a:t>8ο</a:t>
            </a:r>
            <a:r>
              <a:rPr lang="en-US" sz="2800" dirty="0" smtClean="0"/>
              <a:t>)</a:t>
            </a:r>
            <a:r>
              <a:rPr lang="el-GR" sz="2800" dirty="0" smtClean="0"/>
              <a:t>». Έκδοση: 1.0. Πάτρα, 2015.</a:t>
            </a:r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r>
              <a:rPr lang="el-GR" sz="2800" dirty="0" smtClean="0"/>
              <a:t>Διαθέσιμο από τη δικτυακή διεύθυνση:</a:t>
            </a:r>
          </a:p>
          <a:p>
            <a:pPr marL="0" indent="0" algn="just">
              <a:buNone/>
            </a:pPr>
            <a:r>
              <a:rPr lang="en-US" sz="2800" dirty="0"/>
              <a:t>https://</a:t>
            </a:r>
            <a:r>
              <a:rPr lang="en-US" sz="2800" dirty="0" smtClean="0"/>
              <a:t>eclass.upatras.gr/courses/PN14</a:t>
            </a:r>
            <a:r>
              <a:rPr lang="el-GR" sz="2800" dirty="0" smtClean="0"/>
              <a:t>77</a:t>
            </a:r>
            <a:r>
              <a:rPr lang="en-US" sz="2800" dirty="0" smtClean="0"/>
              <a:t>/</a:t>
            </a:r>
            <a:endParaRPr lang="el-GR" sz="2800" dirty="0" smtClean="0"/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79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400" dirty="0"/>
              <a:t>Σημείωμα </a:t>
            </a:r>
            <a:r>
              <a:rPr lang="el-GR" sz="1400" dirty="0" err="1"/>
              <a:t>Αδειοδότησης</a:t>
            </a:r>
            <a:r>
              <a:rPr lang="el-GR" sz="1400" dirty="0"/>
              <a:t> Το παρόν υλικό διατίθεται με τους όρους της άδειας χρήσης </a:t>
            </a:r>
            <a:r>
              <a:rPr lang="el-GR" sz="1400" dirty="0" err="1"/>
              <a:t>Creative</a:t>
            </a:r>
            <a:r>
              <a:rPr lang="el-GR" sz="1400" dirty="0"/>
              <a:t> </a:t>
            </a:r>
            <a:r>
              <a:rPr lang="el-GR" sz="1400" dirty="0" err="1"/>
              <a:t>Commons</a:t>
            </a:r>
            <a:r>
              <a:rPr lang="el-GR" sz="1400" dirty="0"/>
              <a:t> Αναφορά, Μη Εμπορική Χρήση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/>
              <a:t>κ.λ.π</a:t>
            </a:r>
            <a:r>
              <a:rPr lang="el-GR" sz="1400" dirty="0"/>
              <a:t>.,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400" dirty="0" smtClean="0"/>
              <a:t>».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l-GR" sz="1400" dirty="0" smtClean="0"/>
          </a:p>
          <a:p>
            <a:pPr marL="0" indent="0" algn="just">
              <a:buNone/>
            </a:pPr>
            <a:r>
              <a:rPr lang="el-GR" sz="1400" dirty="0" smtClean="0"/>
              <a:t>[</a:t>
            </a:r>
            <a:r>
              <a:rPr lang="el-GR" sz="1400" dirty="0"/>
              <a:t>1] http://creativecommons.org/licenses/by-nc-sa/4.0/ </a:t>
            </a:r>
            <a:endParaRPr lang="el-GR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Ως </a:t>
            </a:r>
            <a:r>
              <a:rPr lang="el-GR" sz="1400" dirty="0"/>
              <a:t>Μη Εμπορική ορίζεται η χρήση: 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• </a:t>
            </a: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προσπορίζει στο διανομέα του έργου και </a:t>
            </a:r>
            <a:r>
              <a:rPr lang="el-GR" sz="1400" dirty="0" err="1"/>
              <a:t>αδειοδόχο</a:t>
            </a:r>
            <a:r>
              <a:rPr lang="el-GR" sz="1400" dirty="0"/>
              <a:t> έμμεσο οικονομικό όφελος (π.χ. διαφημίσεις) από την προβολή του έργου σε διαδικτυακό τόπο </a:t>
            </a:r>
            <a:endParaRPr lang="en-US" sz="1400" dirty="0" smtClean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098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8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pPr eaLnBrk="1" hangingPunct="1">
              <a:defRPr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097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pPr eaLnBrk="1" hangingPunct="1"/>
            <a:r>
              <a:rPr lang="el-GR" dirty="0" smtClean="0"/>
              <a:t>Σημείωμα Χρήσης Έργων Τρίτων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79388" y="1557338"/>
            <a:ext cx="8856662" cy="4525962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l-GR" sz="2000" dirty="0" smtClean="0"/>
              <a:t>Το Έργο αυτό κάνει χρήση των ακόλουθων έργων: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n-US" sz="2000" b="1" dirty="0" smtClean="0"/>
          </a:p>
          <a:p>
            <a:pPr marL="0" indent="0" eaLnBrk="1" hangingPunct="1">
              <a:buFont typeface="Arial" pitchFamily="34" charset="0"/>
              <a:buNone/>
            </a:pPr>
            <a:r>
              <a:rPr lang="el-GR" sz="2000" dirty="0" smtClean="0"/>
              <a:t>Οποιασδήποτε μορφής  υλικό περιλαμβάνεται στο ανωτέρω έργο και δεν αναφέρεται σε ξεχωριστή πηγή αναφοράς, τότε αποτελεί πνευματική ιδιοκτησία του διδάσκοντα Καθηγητή, Βασίλη Κόμη.</a:t>
            </a:r>
          </a:p>
        </p:txBody>
      </p:sp>
    </p:spTree>
    <p:extLst>
      <p:ext uri="{BB962C8B-B14F-4D97-AF65-F5344CB8AC3E}">
        <p14:creationId xmlns:p14="http://schemas.microsoft.com/office/powerpoint/2010/main" val="6554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l-GR" dirty="0" smtClean="0"/>
              <a:t>8</a:t>
            </a:r>
            <a:r>
              <a:rPr lang="el-GR" baseline="30000" dirty="0" smtClean="0"/>
              <a:t>ου</a:t>
            </a:r>
            <a:r>
              <a:rPr lang="el-GR" dirty="0" smtClean="0"/>
              <a:t> </a:t>
            </a:r>
            <a:r>
              <a:rPr lang="el-GR" dirty="0" smtClean="0"/>
              <a:t>Εργαστηρίου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562600"/>
            <a:ext cx="3240360" cy="77122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7912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934712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744A52-6BF7-423B-B696-48B91F826467}" type="slidenum">
              <a:rPr lang="en-GB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l-GR" sz="1200" smtClean="0">
              <a:solidFill>
                <a:srgbClr val="B5A788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err="1"/>
              <a:t>Σκοπός</a:t>
            </a:r>
            <a:endParaRPr lang="en-GB" sz="4000" dirty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57338"/>
            <a:ext cx="7643812" cy="4114800"/>
          </a:xfrm>
          <a:noFill/>
        </p:spPr>
        <p:txBody>
          <a:bodyPr>
            <a:normAutofit/>
          </a:bodyPr>
          <a:lstStyle/>
          <a:p>
            <a:r>
              <a:rPr lang="el-GR" dirty="0"/>
              <a:t>Εισαγωγή στην έννοια και χρήση Κλώνων</a:t>
            </a:r>
          </a:p>
          <a:p>
            <a:pPr lvl="1"/>
            <a:r>
              <a:rPr lang="el-GR" dirty="0"/>
              <a:t>Τι είναι ο Κλώνος</a:t>
            </a:r>
          </a:p>
          <a:p>
            <a:pPr lvl="1"/>
            <a:r>
              <a:rPr lang="el-GR" dirty="0"/>
              <a:t>Πότε χρησιμοποιούνται</a:t>
            </a:r>
          </a:p>
          <a:p>
            <a:pPr lvl="1"/>
            <a:r>
              <a:rPr lang="el-GR" dirty="0"/>
              <a:t>Διαφορά κλώνου - στάμπας</a:t>
            </a:r>
          </a:p>
        </p:txBody>
      </p:sp>
    </p:spTree>
    <p:extLst>
      <p:ext uri="{BB962C8B-B14F-4D97-AF65-F5344CB8AC3E}">
        <p14:creationId xmlns:p14="http://schemas.microsoft.com/office/powerpoint/2010/main" val="40448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59632" y="3819525"/>
            <a:ext cx="7772400" cy="1362075"/>
          </a:xfrm>
        </p:spPr>
        <p:txBody>
          <a:bodyPr/>
          <a:lstStyle/>
          <a:p>
            <a:pPr algn="r">
              <a:defRPr/>
            </a:pPr>
            <a:r>
              <a:rPr lang="el-GR" dirty="0" err="1" smtClean="0"/>
              <a:t>Κλωνοι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115616" y="5401221"/>
            <a:ext cx="7772400" cy="466179"/>
          </a:xfrm>
        </p:spPr>
        <p:txBody>
          <a:bodyPr/>
          <a:lstStyle/>
          <a:p>
            <a:pPr algn="r">
              <a:defRPr/>
            </a:pPr>
            <a:r>
              <a:rPr lang="el-GR" b="1" dirty="0" smtClean="0">
                <a:solidFill>
                  <a:schemeClr val="tx1"/>
                </a:solidFill>
              </a:rPr>
              <a:t>Αντικείμενο </a:t>
            </a:r>
            <a:r>
              <a:rPr lang="en-US" b="1" dirty="0" smtClean="0">
                <a:solidFill>
                  <a:schemeClr val="tx1"/>
                </a:solidFill>
              </a:rPr>
              <a:t>8</a:t>
            </a:r>
            <a:r>
              <a:rPr lang="el-GR" b="1" baseline="30000" dirty="0" smtClean="0">
                <a:solidFill>
                  <a:schemeClr val="tx1"/>
                </a:solidFill>
              </a:rPr>
              <a:t>ου</a:t>
            </a:r>
            <a:r>
              <a:rPr lang="el-GR" b="1" dirty="0" smtClean="0">
                <a:solidFill>
                  <a:schemeClr val="tx1"/>
                </a:solidFill>
              </a:rPr>
              <a:t> εργαστηρίου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356351"/>
            <a:ext cx="3810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78D12B-45F8-43FB-B562-BC98EA5E377C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42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/>
          <a:p>
            <a:r>
              <a:rPr lang="el-GR" dirty="0" smtClean="0"/>
              <a:t>Κλώνοι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1"/>
            <a:ext cx="4572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F09FB97-6466-4387-BE06-EAC767187AE5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Τι πιστεύετε πως είναι;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9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Κλώνοι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356350"/>
            <a:ext cx="3810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1026" name="Picture 2" descr="http://news.toyark.com/wp-content/uploads/sites/4/2014/07/SDCC-2014-Kotobukiya-Star-Wars-Stormtrooper-Display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5256584" cy="349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mbiz.qpic.cn/mmbiz/yGn5cS52T2GjCoZqlvhZ2Lh7BrrYTAVvP1JqqQBGibyGOJyrw6NjTQZpHBwlXZMZaLJ7v8JSYXbf6ibLokIO1UCQ/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15" y="2492896"/>
            <a:ext cx="2806749" cy="369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80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42976" y="41432"/>
            <a:ext cx="7543824" cy="1143000"/>
          </a:xfrm>
        </p:spPr>
        <p:txBody>
          <a:bodyPr/>
          <a:lstStyle/>
          <a:p>
            <a:r>
              <a:rPr lang="el-GR" dirty="0" smtClean="0"/>
              <a:t>Πολλά στιγμιότυπα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2976" y="5301208"/>
            <a:ext cx="7543824" cy="108012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Μία αλλαγή μπορεί να γίνει αυτόματα σε όλα τα στιγμιότυπα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2050" name="Picture 2" descr="clon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5975648" cy="448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4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Πότε χρησιμοποιούμε κλώνους;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Όταν χρειαζόμαστε πολλά ίδια αντικείμενα</a:t>
            </a:r>
          </a:p>
          <a:p>
            <a:r>
              <a:rPr lang="el-GR" dirty="0" smtClean="0"/>
              <a:t>Ένα παράδειγμα: Βροχή!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356350"/>
            <a:ext cx="3810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720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-ICTEGroup.GR.ne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ICTEGroup.Gr</Template>
  <TotalTime>308</TotalTime>
  <Words>667</Words>
  <Application>Microsoft Office PowerPoint</Application>
  <PresentationFormat>On-screen Show (4:3)</PresentationFormat>
  <Paragraphs>126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Gill Sans MT</vt:lpstr>
      <vt:lpstr>Tahoma</vt:lpstr>
      <vt:lpstr>Wingdings</vt:lpstr>
      <vt:lpstr>IV-ICTEGroup.GR.new</vt:lpstr>
      <vt:lpstr>Διδακτική της Πληροφορικής και των ΤΠΕ Μάθημα επιλογής ΣΤ’ εξάμηνο,   Τμήμα Επιστημών της Εκπαίδευσης και της Αγωγής στην Προσχολική Ηλικία,  Πανεπιστήμιο Πατρών</vt:lpstr>
      <vt:lpstr>Άδειες Χρήσης</vt:lpstr>
      <vt:lpstr>Χρηματοδότηση</vt:lpstr>
      <vt:lpstr>Σκοπός</vt:lpstr>
      <vt:lpstr>Κλωνοι</vt:lpstr>
      <vt:lpstr>Κλώνοι</vt:lpstr>
      <vt:lpstr>Κλώνοι</vt:lpstr>
      <vt:lpstr>Πολλά στιγμιότυπα</vt:lpstr>
      <vt:lpstr>Πότε χρησιμοποιούμε κλώνους;</vt:lpstr>
      <vt:lpstr>Βροχή!</vt:lpstr>
      <vt:lpstr>Βίντεο</vt:lpstr>
      <vt:lpstr>Κλικ σε ένα αστέρι</vt:lpstr>
      <vt:lpstr>Εξαφάνιση αστεριού</vt:lpstr>
      <vt:lpstr>Κλώνοι</vt:lpstr>
      <vt:lpstr>Κλώνοι ή στάμπα;</vt:lpstr>
      <vt:lpstr>Κλώνοι</vt:lpstr>
      <vt:lpstr>Κλώνοι</vt:lpstr>
      <vt:lpstr>Πόσοι</vt:lpstr>
      <vt:lpstr>Εργασία για το σπίτι</vt:lpstr>
      <vt:lpstr>Σημειωματα</vt:lpstr>
      <vt:lpstr>Σημείωμα Ιστορικού Εκδόσεων Έργου</vt:lpstr>
      <vt:lpstr>Σημείωμα Αναφοράς </vt:lpstr>
      <vt:lpstr>Σημείωμα Αδειοδότησης</vt:lpstr>
      <vt:lpstr>Διατήρηση Σημειωμάτων</vt:lpstr>
      <vt:lpstr>Σημείωμα Χρήσης Έργων Τρίτων</vt:lpstr>
      <vt:lpstr>Τέλος 8ου Εργαστηρίου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Georgia Antonelou</dc:creator>
  <cp:lastModifiedBy>Georgia Antonelou</cp:lastModifiedBy>
  <cp:revision>81</cp:revision>
  <dcterms:created xsi:type="dcterms:W3CDTF">2014-12-10T08:52:23Z</dcterms:created>
  <dcterms:modified xsi:type="dcterms:W3CDTF">2015-12-01T10:31:30Z</dcterms:modified>
</cp:coreProperties>
</file>