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319" r:id="rId4"/>
    <p:sldId id="326" r:id="rId5"/>
    <p:sldId id="327" r:id="rId6"/>
    <p:sldId id="328" r:id="rId7"/>
    <p:sldId id="329" r:id="rId8"/>
    <p:sldId id="331" r:id="rId9"/>
    <p:sldId id="330" r:id="rId10"/>
    <p:sldId id="332" r:id="rId11"/>
    <p:sldId id="333" r:id="rId12"/>
    <p:sldId id="334" r:id="rId13"/>
    <p:sldId id="335" r:id="rId14"/>
    <p:sldId id="336" r:id="rId15"/>
    <p:sldId id="33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19"/>
            <p14:sldId id="326"/>
            <p14:sldId id="327"/>
            <p14:sldId id="328"/>
            <p14:sldId id="329"/>
            <p14:sldId id="331"/>
            <p14:sldId id="330"/>
            <p14:sldId id="332"/>
            <p14:sldId id="333"/>
            <p14:sldId id="334"/>
            <p14:sldId id="335"/>
            <p14:sldId id="336"/>
            <p14:sldId id="337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49" d="100"/>
          <a:sy n="14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3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51216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Αριστοτέλης: Γνωσιοθεωρία Μεταφυσική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306851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l-GR" sz="2800" dirty="0" smtClean="0"/>
              <a:t>: Επιστήμη και αίτια / Θεωρητικές &amp; πρακτικές επιστήμες</a:t>
            </a:r>
          </a:p>
          <a:p>
            <a:endParaRPr lang="el-GR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ον λέγεται πολλαχώς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Ο Αριστοτέλης διαπιστώνει ότι υπάρχουν πολλά είδη όντων. Συνιστούν αντικείμενα διαφορετικών επιστημών. </a:t>
            </a:r>
          </a:p>
          <a:p>
            <a:pPr algn="just"/>
            <a:r>
              <a:rPr lang="el-GR" dirty="0" smtClean="0"/>
              <a:t>Προτείνει λοιπόν ότι το ον λέγεται με πολλούς διαφορετικούς τρόπους. </a:t>
            </a:r>
            <a:r>
              <a:rPr lang="el-GR" dirty="0"/>
              <a:t>Μ</a:t>
            </a:r>
            <a:r>
              <a:rPr lang="el-GR" dirty="0" smtClean="0"/>
              <a:t>ε διαφορετικό τρόπο είναι όντα τα φυσικά σώματα και οι αριθμοί</a:t>
            </a:r>
            <a:r>
              <a:rPr lang="el-GR" dirty="0"/>
              <a:t> </a:t>
            </a:r>
            <a:r>
              <a:rPr lang="el-GR" dirty="0" smtClean="0"/>
              <a:t>ή οι ουσίες (που είναι ανεξάρτητα χωριστά όντα) και τα συμβεβηκότα (είναι εξαρτημένα από την ουσία στην οποία ανήκουν). </a:t>
            </a:r>
          </a:p>
          <a:p>
            <a:pPr algn="just"/>
            <a:r>
              <a:rPr lang="el-GR" dirty="0"/>
              <a:t>Π</a:t>
            </a:r>
            <a:r>
              <a:rPr lang="el-GR" dirty="0" smtClean="0"/>
              <a:t>ολλά πράγματα σχετίζονται με διάφορους τρόπους με την υγεία (είναι αίτια της, συνέπειες της, κάτοχοι της κτλ.), αλλά η υγεία είναι κάτι άλλο και εκείνη μας εξηγεί γιατί όλα τα υπόλοιπα έχουν κάποια σχέση με εκείνην.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«Αριστοτέλης: </a:t>
            </a:r>
            <a:r>
              <a:rPr lang="el-GR" sz="2000" dirty="0" err="1" smtClean="0"/>
              <a:t>Γνωσιοθεωρία</a:t>
            </a:r>
            <a:r>
              <a:rPr lang="en-US" sz="2000" dirty="0" smtClean="0"/>
              <a:t> </a:t>
            </a:r>
            <a:r>
              <a:rPr lang="el-GR" sz="2000" dirty="0" smtClean="0"/>
              <a:t>/ Μεταφυσική». </a:t>
            </a:r>
            <a:r>
              <a:rPr lang="el-GR" sz="2000" dirty="0"/>
              <a:t>Έκδοση</a:t>
            </a:r>
            <a:r>
              <a:rPr lang="el-GR" sz="2000" dirty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://eclass.upatras.gr/courses/PHIL1803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9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el-GR" dirty="0" smtClean="0"/>
              <a:t>Έκθεση των διαφορετικών ειδών αιτιακών εξηγήσεων με βάση την ανάλυση παραδειγμάτων</a:t>
            </a:r>
            <a:endParaRPr lang="en-US" dirty="0" smtClean="0"/>
          </a:p>
          <a:p>
            <a:pPr marL="0" algn="just"/>
            <a:r>
              <a:rPr lang="en-US" dirty="0" smtClean="0"/>
              <a:t>H </a:t>
            </a:r>
            <a:r>
              <a:rPr lang="el-GR" dirty="0" smtClean="0"/>
              <a:t>διάκριση θεωρητικών και μη θεωρητικών επιστημών</a:t>
            </a:r>
          </a:p>
          <a:p>
            <a:pPr marL="0" algn="just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αριστοτελική θεωρία των αιτίων 1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Γνώση του </a:t>
            </a:r>
            <a:r>
              <a:rPr lang="el-GR" sz="2400" b="1" dirty="0" smtClean="0"/>
              <a:t>ότι</a:t>
            </a:r>
            <a:r>
              <a:rPr lang="el-GR" sz="2400" dirty="0" smtClean="0"/>
              <a:t> και γνώση του </a:t>
            </a:r>
            <a:r>
              <a:rPr lang="el-GR" sz="2400" b="1" dirty="0" smtClean="0"/>
              <a:t>διότι</a:t>
            </a:r>
          </a:p>
          <a:p>
            <a:pPr marL="0" indent="0" algn="just">
              <a:buNone/>
            </a:pPr>
            <a:r>
              <a:rPr lang="el-GR" sz="2400" dirty="0" smtClean="0"/>
              <a:t>	</a:t>
            </a:r>
            <a:r>
              <a:rPr lang="el-GR" sz="2400" dirty="0" err="1" smtClean="0"/>
              <a:t>Π.χ</a:t>
            </a:r>
            <a:r>
              <a:rPr lang="el-GR" sz="2400" dirty="0" smtClean="0"/>
              <a:t>. Γνωρίζω </a:t>
            </a:r>
            <a:r>
              <a:rPr lang="el-GR" sz="2400" b="1" dirty="0" smtClean="0"/>
              <a:t>ότι</a:t>
            </a:r>
            <a:r>
              <a:rPr lang="el-GR" sz="2400" dirty="0" smtClean="0"/>
              <a:t> η Γη κινείται γύρω από τον Ήλιο.</a:t>
            </a:r>
          </a:p>
          <a:p>
            <a:pPr algn="just"/>
            <a:r>
              <a:rPr lang="el-GR" sz="2400" dirty="0" smtClean="0"/>
              <a:t>Για να έχουμε όμως επιστημονική γνώση της παραπάνω πρότασης πρέπει να γνωρίζουμε την αιτία, το </a:t>
            </a:r>
            <a:r>
              <a:rPr lang="el-GR" sz="2400" b="1" dirty="0" smtClean="0"/>
              <a:t>διότι</a:t>
            </a:r>
            <a:r>
              <a:rPr lang="el-GR" sz="2400" dirty="0" smtClean="0"/>
              <a:t>.</a:t>
            </a:r>
          </a:p>
          <a:p>
            <a:pPr algn="just"/>
            <a:r>
              <a:rPr lang="el-GR" sz="2400" dirty="0" smtClean="0"/>
              <a:t>Πόσοι διαφορετικοί τρόποι αναζήτησης της αιτίας υπάρχουν;</a:t>
            </a:r>
          </a:p>
          <a:p>
            <a:pPr marL="0" indent="0" algn="just">
              <a:buNone/>
            </a:pPr>
            <a:r>
              <a:rPr lang="el-GR" sz="2400" dirty="0" err="1" smtClean="0"/>
              <a:t>Π.χ</a:t>
            </a:r>
            <a:r>
              <a:rPr lang="el-GR" sz="2400" dirty="0" smtClean="0"/>
              <a:t>. (1) Πήρα το λεωφορείο (2) για να πάω στο Πανεπιστήμιο.</a:t>
            </a:r>
          </a:p>
          <a:p>
            <a:pPr marL="0" indent="0" algn="just">
              <a:buNone/>
            </a:pPr>
            <a:r>
              <a:rPr lang="el-GR" sz="2400" dirty="0" smtClean="0"/>
              <a:t>Το (2) είναι αίτιο του (1) ως σκοπός του, ως τελικό αίτιο.</a:t>
            </a:r>
          </a:p>
          <a:p>
            <a:pPr marL="0" indent="0" algn="just">
              <a:buNone/>
            </a:pPr>
            <a:r>
              <a:rPr lang="el-GR" sz="2400" dirty="0" smtClean="0"/>
              <a:t>Και το (1) όμως είναι αίτιο του (2) ως αυτό που με μετακίνησε ώστε να βρεθώ στον συγκεκριμένο </a:t>
            </a:r>
            <a:r>
              <a:rPr lang="el-GR" sz="2400" dirty="0" smtClean="0"/>
              <a:t>τόπο.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0786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αριστοτελική θεωρία των αιτίων 2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Ενα ακόμη παράδειγμα: (1) το φάρμακο που έδωσε ο γιατρός (2) έριξε τον πυρετό.</a:t>
            </a:r>
          </a:p>
          <a:p>
            <a:pPr marL="0" indent="0" algn="just">
              <a:buNone/>
            </a:pPr>
            <a:r>
              <a:rPr lang="el-GR" sz="2400" dirty="0" smtClean="0"/>
              <a:t>Το (1) είναι αίτιο του (2) ως ποιητικό αίτιο,</a:t>
            </a:r>
          </a:p>
          <a:p>
            <a:pPr marL="0" indent="0" algn="just">
              <a:buNone/>
            </a:pPr>
            <a:r>
              <a:rPr lang="el-GR" sz="2400" dirty="0" smtClean="0"/>
              <a:t>ενώ το (2) είναι τελικό αίτιο του (1) (ο γιατρός χορήγησε το φάρμακο για αυτόν τον σκοπό).</a:t>
            </a:r>
          </a:p>
          <a:p>
            <a:pPr marL="0" indent="0"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Άρα έχουμε ανάγκη </a:t>
            </a:r>
            <a:r>
              <a:rPr lang="el-GR" sz="2400" b="1" dirty="0" smtClean="0"/>
              <a:t>τουλάχιστον</a:t>
            </a:r>
            <a:r>
              <a:rPr lang="el-GR" sz="2400" dirty="0" smtClean="0"/>
              <a:t> δύο διαφορετικές έννοιες της αιτίας ή δύο διαφορετικού τύπου απαντήσεις στο ερώτημα γιατί. Μια που αφορά τα ποιητικά αίτια και μια που αφορά τα τελικά </a:t>
            </a:r>
            <a:r>
              <a:rPr lang="el-GR" sz="2400" dirty="0" smtClean="0"/>
              <a:t>αίτια</a:t>
            </a:r>
            <a:r>
              <a:rPr lang="el-GR" sz="2400" b="1" dirty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29041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αριστοτελική θεωρία των αιτίων 3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400" dirty="0" smtClean="0"/>
              <a:t>Ας υποθέσουμε ότι ρωτάμε</a:t>
            </a:r>
          </a:p>
          <a:p>
            <a:pPr marL="0" indent="0" algn="just">
              <a:buNone/>
            </a:pPr>
            <a:r>
              <a:rPr lang="el-GR" sz="2400" dirty="0" smtClean="0"/>
              <a:t>«γιατί υπάρχει αυτή η μεγάλη αίθουσα διδασκαλίας;». </a:t>
            </a:r>
          </a:p>
          <a:p>
            <a:pPr algn="just"/>
            <a:r>
              <a:rPr lang="el-GR" sz="2400" dirty="0" smtClean="0"/>
              <a:t>Μπορούμε να σκεφτούμε διάφορες εξηγήσεις ή τύπους απαντήσεων που μπορούν να δοθούν.</a:t>
            </a:r>
          </a:p>
          <a:p>
            <a:pPr marL="0" indent="0" algn="just">
              <a:buNone/>
            </a:pPr>
            <a:r>
              <a:rPr lang="el-GR" sz="2400" dirty="0" err="1" smtClean="0"/>
              <a:t>Π.χ</a:t>
            </a:r>
            <a:r>
              <a:rPr lang="el-GR" sz="2400" dirty="0" smtClean="0"/>
              <a:t>.:</a:t>
            </a:r>
          </a:p>
          <a:p>
            <a:pPr algn="just"/>
            <a:r>
              <a:rPr lang="el-GR" sz="2400" dirty="0" smtClean="0"/>
              <a:t>Επειδή χρησιμοποιήθηκε ο ανάλογος όγκος υλικών. (ύλη) </a:t>
            </a:r>
          </a:p>
          <a:p>
            <a:pPr algn="just"/>
            <a:r>
              <a:rPr lang="el-GR" sz="2400" dirty="0" smtClean="0"/>
              <a:t>Επειδή ο αρχιτέκτονας τη σχεδίασε μεγάλη. (είδος)</a:t>
            </a:r>
          </a:p>
          <a:p>
            <a:pPr algn="just"/>
            <a:r>
              <a:rPr lang="el-GR" sz="2400" dirty="0" smtClean="0"/>
              <a:t>Επειδή η αίθουσα είναι χρήσιμη για τα μαθήματα. (σκοπός)</a:t>
            </a:r>
          </a:p>
          <a:p>
            <a:pPr marL="0" indent="0" algn="just">
              <a:buNone/>
            </a:pPr>
            <a:r>
              <a:rPr lang="el-GR" sz="2400" dirty="0" smtClean="0"/>
              <a:t>Ο σκοπός φαίνεται να είναι το αίτιο εκείνο που καθορίζει το χαρακτήρα των άλλων αιτίων που συμβάλλουν (είναι αναγκαία) για να παραχθεί το αποτέλεσμα ή προϊόν</a:t>
            </a:r>
            <a:r>
              <a:rPr lang="el-GR" sz="2400" dirty="0" smtClean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521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αριστοτελική θεωρία των αιτίων 4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sz="2400" dirty="0" smtClean="0"/>
              <a:t>Υλικό αίτιο: εκείνο από το οποίο συντίθεται κάτι, τα υλικά του μέρη</a:t>
            </a:r>
          </a:p>
          <a:p>
            <a:pPr algn="just"/>
            <a:r>
              <a:rPr lang="el-GR" sz="2400" dirty="0" smtClean="0"/>
              <a:t>Ποιητικό αίτιο: εκείνο το οποίο κατασκευάζει, δημιουργεί η κινεί ώστε να προκύψει το αποτέλεσμα ή το προϊόν</a:t>
            </a:r>
          </a:p>
          <a:p>
            <a:pPr algn="just"/>
            <a:r>
              <a:rPr lang="el-GR" sz="2400" dirty="0" smtClean="0"/>
              <a:t>Ειδικό αίτιο: ο ορισμός που ορίζει τι είναι ένα πράγμα (π.χ. Ποια είναι η λειτουργία του)</a:t>
            </a:r>
          </a:p>
          <a:p>
            <a:pPr algn="just"/>
            <a:r>
              <a:rPr lang="el-GR" sz="2400" dirty="0" smtClean="0"/>
              <a:t>Τελικό αίτιο: ο σκοπός για τον οποίο συμβαίνει μια μεταβολή ή γεννιέται μια οντότητα (ο σκοπός μπορεί να είναι η λειτουργία του και τότε ταυτίζεται με το ειδικό αίτιο)</a:t>
            </a:r>
          </a:p>
          <a:p>
            <a:pPr marL="0" indent="0" algn="just">
              <a:buNone/>
            </a:pPr>
            <a:r>
              <a:rPr lang="el-GR" sz="2400" u="sng" dirty="0" smtClean="0"/>
              <a:t>ΠΡΟΣΟΧΗ</a:t>
            </a:r>
            <a:r>
              <a:rPr lang="el-GR" sz="2400" dirty="0" smtClean="0"/>
              <a:t>: δεν έχουμε </a:t>
            </a:r>
            <a:r>
              <a:rPr lang="el-GR" sz="2400" dirty="0"/>
              <a:t>και τα τέσσερα είδη αιτιακών εξηγήσεων</a:t>
            </a:r>
            <a:r>
              <a:rPr lang="el-GR" sz="2400" dirty="0" smtClean="0"/>
              <a:t> σε όλα τα γνωστικά πεδία (</a:t>
            </a:r>
            <a:r>
              <a:rPr lang="el-GR" sz="2400" dirty="0" err="1" smtClean="0"/>
              <a:t>π.χ</a:t>
            </a:r>
            <a:r>
              <a:rPr lang="el-GR" sz="2400" dirty="0" smtClean="0"/>
              <a:t>. στα μαθηματικά δεν έχουμε τελικά αίτια ή και υλικά αίτια</a:t>
            </a:r>
            <a:r>
              <a:rPr lang="el-GR" sz="2400" dirty="0" smtClean="0"/>
              <a:t>)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38303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Θεωρητικές &amp; μη θεωρητικές επιστήμες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/>
              <a:t>Θεωρητικές επιστήμες:</a:t>
            </a:r>
          </a:p>
          <a:p>
            <a:pPr marL="0" indent="0" algn="just">
              <a:buNone/>
            </a:pPr>
            <a:r>
              <a:rPr lang="el-GR" dirty="0"/>
              <a:t>Ε</a:t>
            </a:r>
            <a:r>
              <a:rPr lang="el-GR" dirty="0" smtClean="0"/>
              <a:t>πιστήμες η μελέτη του αντικειμένου των οποίων δεν στοχεύει σε κάτι πέρα από αυτήν την ίδια μελέτη (π.χ. Μαθηματικά). Η γνώση του αντικειμένου είναι αυτοσκοπός.</a:t>
            </a:r>
          </a:p>
          <a:p>
            <a:pPr algn="just"/>
            <a:r>
              <a:rPr lang="el-GR" dirty="0" smtClean="0"/>
              <a:t>Μη Θεωρητικές (πρακτικές &amp; ποιητικές) επιστήμες:</a:t>
            </a:r>
          </a:p>
          <a:p>
            <a:pPr marL="0" indent="0" algn="just">
              <a:buNone/>
            </a:pPr>
            <a:r>
              <a:rPr lang="el-GR" dirty="0"/>
              <a:t>Ε</a:t>
            </a:r>
            <a:r>
              <a:rPr lang="el-GR" dirty="0" smtClean="0"/>
              <a:t>πιστήμες η μελέτη του αντικειμένου των οποίων στοχεύει σε ένα προϊόν ή αποτέλεσμα πέρα από την ίδια τη μέλετη (π.χ. </a:t>
            </a:r>
            <a:r>
              <a:rPr lang="el-GR" dirty="0"/>
              <a:t>η</a:t>
            </a:r>
            <a:r>
              <a:rPr lang="el-GR" dirty="0" smtClean="0"/>
              <a:t>θική, η μελέτη στοχεύει να μας κάνει </a:t>
            </a:r>
            <a:r>
              <a:rPr lang="el-GR" dirty="0" smtClean="0"/>
              <a:t>ευδαίμονες</a:t>
            </a:r>
            <a:r>
              <a:rPr lang="el-GR" dirty="0"/>
              <a:t> </a:t>
            </a:r>
            <a:r>
              <a:rPr lang="el-GR" dirty="0" smtClean="0"/>
              <a:t>/ </a:t>
            </a:r>
            <a:r>
              <a:rPr lang="el-GR" dirty="0" smtClean="0"/>
              <a:t>μηχανική</a:t>
            </a:r>
            <a:r>
              <a:rPr lang="el-GR" dirty="0" smtClean="0"/>
              <a:t>, η μελέτη στοχεύει να κατασκευάσει κάποιο προϊόν)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1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Μη-θεωρητικές: πρακτικές &amp; ποιητικές επιστήμες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Ποιητικές επιστήμες (ή τέχνες): Ναυπηγική, Ιατρική, Αδριαντοποιτική κτλ. </a:t>
            </a:r>
          </a:p>
          <a:p>
            <a:r>
              <a:rPr lang="el-GR" dirty="0" smtClean="0"/>
              <a:t>Πρακτικές επιστήμες: Ηθική, Πολιτική.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αντικείμενο της μεταφυσικής (θεωρητικής επιστήμης)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i="1" dirty="0" smtClean="0"/>
              <a:t>Μετά τα Φυσικά </a:t>
            </a:r>
            <a:r>
              <a:rPr lang="en-US" dirty="0" smtClean="0"/>
              <a:t>Ε</a:t>
            </a:r>
            <a:r>
              <a:rPr lang="en-US" dirty="0"/>
              <a:t>.1 </a:t>
            </a:r>
            <a:r>
              <a:rPr lang="en-US" dirty="0" smtClean="0"/>
              <a:t>1025</a:t>
            </a:r>
            <a:r>
              <a:rPr lang="en-US" dirty="0"/>
              <a:t>b</a:t>
            </a:r>
            <a:r>
              <a:rPr lang="en-US" dirty="0" smtClean="0"/>
              <a:t>3</a:t>
            </a:r>
            <a:r>
              <a:rPr lang="en-US" dirty="0"/>
              <a:t>-4: </a:t>
            </a:r>
            <a:r>
              <a:rPr lang="en-US" dirty="0" err="1"/>
              <a:t>Αἱ</a:t>
            </a:r>
            <a:r>
              <a:rPr lang="en-US" dirty="0"/>
              <a:t> </a:t>
            </a:r>
            <a:r>
              <a:rPr lang="en-US" dirty="0" err="1"/>
              <a:t>ἀρχ</a:t>
            </a:r>
            <a:r>
              <a:rPr lang="en-US" dirty="0"/>
              <a:t>α</a:t>
            </a:r>
            <a:r>
              <a:rPr lang="en-US" dirty="0" err="1"/>
              <a:t>ὶ</a:t>
            </a:r>
            <a:r>
              <a:rPr lang="en-US" dirty="0"/>
              <a:t> </a:t>
            </a:r>
            <a:r>
              <a:rPr lang="en-US" dirty="0" err="1"/>
              <a:t>κ</a:t>
            </a:r>
            <a:r>
              <a:rPr lang="en-US" dirty="0"/>
              <a:t>α</a:t>
            </a:r>
            <a:r>
              <a:rPr lang="en-US" dirty="0" err="1"/>
              <a:t>ὶ</a:t>
            </a:r>
            <a:r>
              <a:rPr lang="en-US" dirty="0"/>
              <a:t> </a:t>
            </a:r>
            <a:r>
              <a:rPr lang="en-US" dirty="0" err="1"/>
              <a:t>τὰ</a:t>
            </a:r>
            <a:r>
              <a:rPr lang="en-US" dirty="0"/>
              <a:t> α</a:t>
            </a:r>
            <a:r>
              <a:rPr lang="en-US" dirty="0" err="1"/>
              <a:t>ἴτι</a:t>
            </a:r>
            <a:r>
              <a:rPr lang="en-US" dirty="0"/>
              <a:t>α </a:t>
            </a:r>
            <a:r>
              <a:rPr lang="en-US" dirty="0" err="1"/>
              <a:t>ζητεῖτ</a:t>
            </a:r>
            <a:r>
              <a:rPr lang="en-US" dirty="0"/>
              <a:t>α</a:t>
            </a:r>
            <a:r>
              <a:rPr lang="en-US" dirty="0" err="1"/>
              <a:t>ι</a:t>
            </a:r>
            <a:r>
              <a:rPr lang="en-US" dirty="0"/>
              <a:t> </a:t>
            </a:r>
            <a:r>
              <a:rPr lang="en-US" dirty="0" err="1"/>
              <a:t>τῶν</a:t>
            </a:r>
            <a:r>
              <a:rPr lang="en-US" dirty="0"/>
              <a:t> </a:t>
            </a:r>
            <a:r>
              <a:rPr lang="en-US" dirty="0" err="1"/>
              <a:t>ὄντων</a:t>
            </a:r>
            <a:r>
              <a:rPr lang="en-US" dirty="0"/>
              <a:t>, </a:t>
            </a:r>
            <a:r>
              <a:rPr lang="en-US" dirty="0" err="1"/>
              <a:t>δῆλον</a:t>
            </a:r>
            <a:r>
              <a:rPr lang="en-US" dirty="0"/>
              <a:t> </a:t>
            </a:r>
            <a:r>
              <a:rPr lang="en-US" dirty="0" err="1"/>
              <a:t>δὲ</a:t>
            </a:r>
            <a:r>
              <a:rPr lang="en-US" dirty="0"/>
              <a:t> </a:t>
            </a:r>
            <a:r>
              <a:rPr lang="en-US" dirty="0" err="1"/>
              <a:t>ὅτι</a:t>
            </a:r>
            <a:r>
              <a:rPr lang="en-US" dirty="0"/>
              <a:t> </a:t>
            </a:r>
            <a:r>
              <a:rPr lang="en-US" dirty="0" err="1"/>
              <a:t>ᾗ</a:t>
            </a:r>
            <a:r>
              <a:rPr lang="en-US" dirty="0"/>
              <a:t> </a:t>
            </a:r>
            <a:r>
              <a:rPr lang="en-US" dirty="0" err="1"/>
              <a:t>ὄντ</a:t>
            </a:r>
            <a:r>
              <a:rPr lang="en-US" dirty="0"/>
              <a:t>α.</a:t>
            </a:r>
            <a:r>
              <a:rPr lang="en-US" i="1" dirty="0"/>
              <a:t> </a:t>
            </a:r>
            <a:endParaRPr lang="el-GR" i="1" dirty="0" smtClean="0"/>
          </a:p>
          <a:p>
            <a:pPr algn="just"/>
            <a:r>
              <a:rPr lang="el-GR" dirty="0" smtClean="0"/>
              <a:t>Ερευνούμε για τις αρχές, δηλαδή τα αίτια των όντων ως όντων (ως προς το γεγονός ότι είναι όντα και μόνο). </a:t>
            </a:r>
          </a:p>
          <a:p>
            <a:pPr algn="just"/>
            <a:r>
              <a:rPr lang="el-GR" dirty="0" smtClean="0"/>
              <a:t>Άλλα όντα είναι μαθηματικά όντα, άλλα φυσικά όντα, κτλ. Άλλα όντα είναι συμβεβηκότα και άλλα όντα είναι ουσίες.</a:t>
            </a:r>
          </a:p>
          <a:p>
            <a:pPr algn="just"/>
            <a:r>
              <a:rPr lang="el-GR" dirty="0" smtClean="0"/>
              <a:t>Στα </a:t>
            </a:r>
            <a:r>
              <a:rPr lang="el-GR" i="1" dirty="0" smtClean="0"/>
              <a:t>Μετά τα Φυσικά </a:t>
            </a:r>
            <a:r>
              <a:rPr lang="el-GR" dirty="0" smtClean="0"/>
              <a:t>ο Αριστοτέλης ερευνά για τις αρχές ή τα αίτια εκείνα που εξηγούν μόνο το γεγονός ότι όλα τα παραπάνω είναι όντα.  </a:t>
            </a:r>
          </a:p>
          <a:p>
            <a:pPr algn="just"/>
            <a:r>
              <a:rPr lang="el-GR" dirty="0" smtClean="0"/>
              <a:t>Ερευνά ποια είναι η κύρια και κοινή σημασία του όντος, η απόλυτη και χωρίς άλλον προσδιορισμό σημασία του</a:t>
            </a:r>
            <a:r>
              <a:rPr lang="el-GR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9343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1006</Words>
  <Application>Microsoft Macintosh PowerPoint</Application>
  <PresentationFormat>On-screen Show (4:3)</PresentationFormat>
  <Paragraphs>104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Αριστοτέλης: Γνωσιοθεωρία Μεταφυσική</vt:lpstr>
      <vt:lpstr>Σκοποί  ενότητας</vt:lpstr>
      <vt:lpstr>Η αριστοτελική θεωρία των αιτίων 1</vt:lpstr>
      <vt:lpstr>Η αριστοτελική θεωρία των αιτίων 2</vt:lpstr>
      <vt:lpstr>Η αριστοτελική θεωρία των αιτίων 3</vt:lpstr>
      <vt:lpstr>Η αριστοτελική θεωρία των αιτίων 4</vt:lpstr>
      <vt:lpstr>Θεωρητικές &amp; μη θεωρητικές επιστήμες</vt:lpstr>
      <vt:lpstr>Μη-θεωρητικές: πρακτικές &amp; ποιητικές επιστήμες</vt:lpstr>
      <vt:lpstr>Το αντικείμενο της μεταφυσικής (θεωρητικής επιστήμης)</vt:lpstr>
      <vt:lpstr>Το ον λέγεται πολλαχώς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Lampros Spiliopoulos</cp:lastModifiedBy>
  <cp:revision>313</cp:revision>
  <dcterms:created xsi:type="dcterms:W3CDTF">2012-09-06T09:03:05Z</dcterms:created>
  <dcterms:modified xsi:type="dcterms:W3CDTF">2015-09-18T20:37:35Z</dcterms:modified>
</cp:coreProperties>
</file>