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2"/>
  </p:notesMasterIdLst>
  <p:sldIdLst>
    <p:sldId id="256" r:id="rId2"/>
    <p:sldId id="257" r:id="rId3"/>
    <p:sldId id="273" r:id="rId4"/>
    <p:sldId id="274"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2" r:id="rId19"/>
    <p:sldId id="275" r:id="rId20"/>
    <p:sldId id="271"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0053" autoAdjust="0"/>
  </p:normalViewPr>
  <p:slideViewPr>
    <p:cSldViewPr>
      <p:cViewPr varScale="1">
        <p:scale>
          <a:sx n="65" d="100"/>
          <a:sy n="65" d="100"/>
        </p:scale>
        <p:origin x="-1524"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7587C5-6C64-4177-B998-B82B2EC7EC6D}" type="datetimeFigureOut">
              <a:rPr lang="el-GR" smtClean="0"/>
              <a:pPr/>
              <a:t>11/1/2016</a:t>
            </a:fld>
            <a:endParaRPr lang="el-GR" dirty="0"/>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8E05EB-698E-455E-84A5-0DB4CA11933E}" type="slidenum">
              <a:rPr lang="el-GR" smtClean="0"/>
              <a:pPr/>
              <a:t>‹#›</a:t>
            </a:fld>
            <a:endParaRPr lang="el-GR" dirty="0"/>
          </a:p>
        </p:txBody>
      </p:sp>
    </p:spTree>
    <p:extLst>
      <p:ext uri="{BB962C8B-B14F-4D97-AF65-F5344CB8AC3E}">
        <p14:creationId xmlns:p14="http://schemas.microsoft.com/office/powerpoint/2010/main" xmlns="" val="1972762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488E05EB-698E-455E-84A5-0DB4CA11933E}" type="slidenum">
              <a:rPr lang="el-GR" smtClean="0"/>
              <a:pPr/>
              <a:t>11</a:t>
            </a:fld>
            <a:endParaRPr lang="el-GR"/>
          </a:p>
        </p:txBody>
      </p:sp>
    </p:spTree>
    <p:extLst>
      <p:ext uri="{BB962C8B-B14F-4D97-AF65-F5344CB8AC3E}">
        <p14:creationId xmlns:p14="http://schemas.microsoft.com/office/powerpoint/2010/main" xmlns="" val="6397531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Ορθογώνιο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Ευθεία γραμμή σύνδεσης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Τίτλο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Στυλ κύριου τίτλου</a:t>
            </a:r>
            <a:endParaRPr kumimoji="0" lang="en-US"/>
          </a:p>
        </p:txBody>
      </p:sp>
      <p:sp>
        <p:nvSpPr>
          <p:cNvPr id="25" name="Υπότιτλο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Στυλ κύριου υπότιτλου</a:t>
            </a:r>
            <a:endParaRPr kumimoji="0" lang="en-US"/>
          </a:p>
        </p:txBody>
      </p:sp>
      <p:sp>
        <p:nvSpPr>
          <p:cNvPr id="31" name="Θέση ημερομηνίας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29C48E4-C593-4BD3-AC9B-A4074A3AFD3A}" type="datetimeFigureOut">
              <a:rPr lang="el-GR" smtClean="0"/>
              <a:pPr/>
              <a:t>11/1/2016</a:t>
            </a:fld>
            <a:endParaRPr lang="el-GR" dirty="0"/>
          </a:p>
        </p:txBody>
      </p:sp>
      <p:sp>
        <p:nvSpPr>
          <p:cNvPr id="18" name="Θέση υποσέλιδου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dirty="0"/>
          </a:p>
        </p:txBody>
      </p:sp>
      <p:sp>
        <p:nvSpPr>
          <p:cNvPr id="29" name="Θέση αριθμού διαφάνειας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9D55BBF-B31A-4637-B2CB-E1085C2FAA76}" type="slidenum">
              <a:rPr lang="el-GR" smtClean="0"/>
              <a:pPr/>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329C48E4-C593-4BD3-AC9B-A4074A3AFD3A}" type="datetimeFigureOut">
              <a:rPr lang="el-GR" smtClean="0"/>
              <a:pPr/>
              <a:t>11/1/2016</a:t>
            </a:fld>
            <a:endParaRPr lang="el-GR" dirty="0"/>
          </a:p>
        </p:txBody>
      </p:sp>
      <p:sp>
        <p:nvSpPr>
          <p:cNvPr id="5" name="Θέση υποσέλιδου 4"/>
          <p:cNvSpPr>
            <a:spLocks noGrp="1"/>
          </p:cNvSpPr>
          <p:nvPr>
            <p:ph type="ftr" sz="quarter" idx="11"/>
          </p:nvPr>
        </p:nvSpPr>
        <p:spPr/>
        <p:txBody>
          <a:bodyPr/>
          <a:lstStyle>
            <a:extLst/>
          </a:lstStyle>
          <a:p>
            <a:endParaRPr lang="el-GR" dirty="0"/>
          </a:p>
        </p:txBody>
      </p:sp>
      <p:sp>
        <p:nvSpPr>
          <p:cNvPr id="6" name="Θέση αριθμού διαφάνειας 5"/>
          <p:cNvSpPr>
            <a:spLocks noGrp="1"/>
          </p:cNvSpPr>
          <p:nvPr>
            <p:ph type="sldNum" sz="quarter" idx="12"/>
          </p:nvPr>
        </p:nvSpPr>
        <p:spPr/>
        <p:txBody>
          <a:bodyPr/>
          <a:lstStyle>
            <a:extLst/>
          </a:lstStyle>
          <a:p>
            <a:fld id="{99D55BBF-B31A-4637-B2CB-E1085C2FAA76}"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53200" y="274955"/>
            <a:ext cx="1524000" cy="5851525"/>
          </a:xfrm>
        </p:spPr>
        <p:txBody>
          <a:bodyPr vert="eaVert" anchor="t"/>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a:xfrm>
            <a:off x="4242816" y="6557946"/>
            <a:ext cx="2002464" cy="226902"/>
          </a:xfrm>
        </p:spPr>
        <p:txBody>
          <a:bodyPr/>
          <a:lstStyle>
            <a:extLst/>
          </a:lstStyle>
          <a:p>
            <a:fld id="{329C48E4-C593-4BD3-AC9B-A4074A3AFD3A}" type="datetimeFigureOut">
              <a:rPr lang="el-GR" smtClean="0"/>
              <a:pPr/>
              <a:t>11/1/2016</a:t>
            </a:fld>
            <a:endParaRPr lang="el-GR" dirty="0"/>
          </a:p>
        </p:txBody>
      </p:sp>
      <p:sp>
        <p:nvSpPr>
          <p:cNvPr id="5" name="Θέση υποσέλιδου 4"/>
          <p:cNvSpPr>
            <a:spLocks noGrp="1"/>
          </p:cNvSpPr>
          <p:nvPr>
            <p:ph type="ftr" sz="quarter" idx="11"/>
          </p:nvPr>
        </p:nvSpPr>
        <p:spPr>
          <a:xfrm>
            <a:off x="457200" y="6556248"/>
            <a:ext cx="3657600" cy="228600"/>
          </a:xfrm>
        </p:spPr>
        <p:txBody>
          <a:bodyPr/>
          <a:lstStyle>
            <a:extLst/>
          </a:lstStyle>
          <a:p>
            <a:endParaRPr lang="el-GR" dirty="0"/>
          </a:p>
        </p:txBody>
      </p:sp>
      <p:sp>
        <p:nvSpPr>
          <p:cNvPr id="6" name="Θέση αριθμού διαφάνειας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9D55BBF-B31A-4637-B2CB-E1085C2FAA76}"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329C48E4-C593-4BD3-AC9B-A4074A3AFD3A}" type="datetimeFigureOut">
              <a:rPr lang="el-GR" smtClean="0"/>
              <a:pPr/>
              <a:t>11/1/2016</a:t>
            </a:fld>
            <a:endParaRPr lang="el-GR" dirty="0"/>
          </a:p>
        </p:txBody>
      </p:sp>
      <p:sp>
        <p:nvSpPr>
          <p:cNvPr id="5" name="Θέση υποσέλιδου 4"/>
          <p:cNvSpPr>
            <a:spLocks noGrp="1"/>
          </p:cNvSpPr>
          <p:nvPr>
            <p:ph type="ftr" sz="quarter" idx="11"/>
          </p:nvPr>
        </p:nvSpPr>
        <p:spPr/>
        <p:txBody>
          <a:bodyPr/>
          <a:lstStyle>
            <a:extLst/>
          </a:lstStyle>
          <a:p>
            <a:endParaRPr lang="el-GR" dirty="0"/>
          </a:p>
        </p:txBody>
      </p:sp>
      <p:sp>
        <p:nvSpPr>
          <p:cNvPr id="6" name="Θέση αριθμού διαφάνειας 5"/>
          <p:cNvSpPr>
            <a:spLocks noGrp="1"/>
          </p:cNvSpPr>
          <p:nvPr>
            <p:ph type="sldNum" sz="quarter" idx="12"/>
          </p:nvPr>
        </p:nvSpPr>
        <p:spPr/>
        <p:txBody>
          <a:bodyPr/>
          <a:lstStyle>
            <a:extLst/>
          </a:lstStyle>
          <a:p>
            <a:fld id="{99D55BBF-B31A-4637-B2CB-E1085C2FAA76}"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29C48E4-C593-4BD3-AC9B-A4074A3AFD3A}" type="datetimeFigureOut">
              <a:rPr lang="el-GR" smtClean="0"/>
              <a:pPr/>
              <a:t>11/1/2016</a:t>
            </a:fld>
            <a:endParaRPr lang="el-GR" dirty="0"/>
          </a:p>
        </p:txBody>
      </p:sp>
      <p:sp>
        <p:nvSpPr>
          <p:cNvPr id="5" name="Θέση υποσέλιδου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dirty="0"/>
          </a:p>
        </p:txBody>
      </p:sp>
      <p:sp>
        <p:nvSpPr>
          <p:cNvPr id="6" name="Θέση αριθμού διαφάνειας 5"/>
          <p:cNvSpPr>
            <a:spLocks noGrp="1"/>
          </p:cNvSpPr>
          <p:nvPr>
            <p:ph type="sldNum" sz="quarter" idx="12"/>
          </p:nvPr>
        </p:nvSpPr>
        <p:spPr>
          <a:xfrm>
            <a:off x="6733952" y="6555112"/>
            <a:ext cx="588336" cy="228600"/>
          </a:xfrm>
        </p:spPr>
        <p:txBody>
          <a:bodyPr/>
          <a:lstStyle>
            <a:extLst/>
          </a:lstStyle>
          <a:p>
            <a:fld id="{99D55BBF-B31A-4637-B2CB-E1085C2FAA76}" type="slidenum">
              <a:rPr lang="el-GR" smtClean="0"/>
              <a:pPr/>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42048" cy="1143000"/>
          </a:xfrm>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329C48E4-C593-4BD3-AC9B-A4074A3AFD3A}" type="datetimeFigureOut">
              <a:rPr lang="el-GR" smtClean="0"/>
              <a:pPr/>
              <a:t>11/1/2016</a:t>
            </a:fld>
            <a:endParaRPr lang="el-GR" dirty="0"/>
          </a:p>
        </p:txBody>
      </p:sp>
      <p:sp>
        <p:nvSpPr>
          <p:cNvPr id="6" name="Θέση υποσέλιδου 5"/>
          <p:cNvSpPr>
            <a:spLocks noGrp="1"/>
          </p:cNvSpPr>
          <p:nvPr>
            <p:ph type="ftr" sz="quarter" idx="11"/>
          </p:nvPr>
        </p:nvSpPr>
        <p:spPr/>
        <p:txBody>
          <a:bodyPr/>
          <a:lstStyle>
            <a:extLst/>
          </a:lstStyle>
          <a:p>
            <a:endParaRPr lang="el-GR" dirty="0"/>
          </a:p>
        </p:txBody>
      </p:sp>
      <p:sp>
        <p:nvSpPr>
          <p:cNvPr id="7" name="Θέση αριθμού διαφάνειας 6"/>
          <p:cNvSpPr>
            <a:spLocks noGrp="1"/>
          </p:cNvSpPr>
          <p:nvPr>
            <p:ph type="sldNum" sz="quarter" idx="12"/>
          </p:nvPr>
        </p:nvSpPr>
        <p:spPr/>
        <p:txBody>
          <a:bodyPr/>
          <a:lstStyle>
            <a:extLst/>
          </a:lstStyle>
          <a:p>
            <a:fld id="{99D55BBF-B31A-4637-B2CB-E1085C2FAA76}"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42048" cy="1143000"/>
          </a:xfrm>
        </p:spPr>
        <p:txBody>
          <a:bodyPr anchor="b"/>
          <a:lstStyle>
            <a:lvl1pPr>
              <a:defRPr/>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extLst/>
          </a:lstStyle>
          <a:p>
            <a:fld id="{329C48E4-C593-4BD3-AC9B-A4074A3AFD3A}" type="datetimeFigureOut">
              <a:rPr lang="el-GR" smtClean="0"/>
              <a:pPr/>
              <a:t>11/1/2016</a:t>
            </a:fld>
            <a:endParaRPr lang="el-GR" dirty="0"/>
          </a:p>
        </p:txBody>
      </p:sp>
      <p:sp>
        <p:nvSpPr>
          <p:cNvPr id="8" name="Θέση υποσέλιδου 7"/>
          <p:cNvSpPr>
            <a:spLocks noGrp="1"/>
          </p:cNvSpPr>
          <p:nvPr>
            <p:ph type="ftr" sz="quarter" idx="11"/>
          </p:nvPr>
        </p:nvSpPr>
        <p:spPr/>
        <p:txBody>
          <a:bodyPr/>
          <a:lstStyle>
            <a:extLst/>
          </a:lstStyle>
          <a:p>
            <a:endParaRPr lang="el-GR" dirty="0"/>
          </a:p>
        </p:txBody>
      </p:sp>
      <p:sp>
        <p:nvSpPr>
          <p:cNvPr id="9" name="Θέση αριθμού διαφάνειας 8"/>
          <p:cNvSpPr>
            <a:spLocks noGrp="1"/>
          </p:cNvSpPr>
          <p:nvPr>
            <p:ph type="sldNum" sz="quarter" idx="12"/>
          </p:nvPr>
        </p:nvSpPr>
        <p:spPr/>
        <p:txBody>
          <a:bodyPr/>
          <a:lstStyle>
            <a:extLst/>
          </a:lstStyle>
          <a:p>
            <a:fld id="{99D55BBF-B31A-4637-B2CB-E1085C2FAA76}"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42048" cy="1143000"/>
          </a:xfrm>
        </p:spPr>
        <p:txBody>
          <a:bodyPr/>
          <a:lstStyle>
            <a:extLst/>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extLst/>
          </a:lstStyle>
          <a:p>
            <a:fld id="{329C48E4-C593-4BD3-AC9B-A4074A3AFD3A}" type="datetimeFigureOut">
              <a:rPr lang="el-GR" smtClean="0"/>
              <a:pPr/>
              <a:t>11/1/2016</a:t>
            </a:fld>
            <a:endParaRPr lang="el-GR" dirty="0"/>
          </a:p>
        </p:txBody>
      </p:sp>
      <p:sp>
        <p:nvSpPr>
          <p:cNvPr id="4" name="Θέση υποσέλιδου 3"/>
          <p:cNvSpPr>
            <a:spLocks noGrp="1"/>
          </p:cNvSpPr>
          <p:nvPr>
            <p:ph type="ftr" sz="quarter" idx="11"/>
          </p:nvPr>
        </p:nvSpPr>
        <p:spPr/>
        <p:txBody>
          <a:bodyPr/>
          <a:lstStyle>
            <a:extLst/>
          </a:lstStyle>
          <a:p>
            <a:endParaRPr lang="el-GR" dirty="0"/>
          </a:p>
        </p:txBody>
      </p:sp>
      <p:sp>
        <p:nvSpPr>
          <p:cNvPr id="5" name="Θέση αριθμού διαφάνειας 4"/>
          <p:cNvSpPr>
            <a:spLocks noGrp="1"/>
          </p:cNvSpPr>
          <p:nvPr>
            <p:ph type="sldNum" sz="quarter" idx="12"/>
          </p:nvPr>
        </p:nvSpPr>
        <p:spPr/>
        <p:txBody>
          <a:bodyPr/>
          <a:lstStyle>
            <a:extLst/>
          </a:lstStyle>
          <a:p>
            <a:fld id="{99D55BBF-B31A-4637-B2CB-E1085C2FAA76}"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solidFill>
                  <a:schemeClr val="tx2"/>
                </a:solidFill>
              </a:defRPr>
            </a:lvl1pPr>
            <a:extLst/>
          </a:lstStyle>
          <a:p>
            <a:fld id="{329C48E4-C593-4BD3-AC9B-A4074A3AFD3A}" type="datetimeFigureOut">
              <a:rPr lang="el-GR" smtClean="0"/>
              <a:pPr/>
              <a:t>11/1/2016</a:t>
            </a:fld>
            <a:endParaRPr lang="el-GR" dirty="0"/>
          </a:p>
        </p:txBody>
      </p:sp>
      <p:sp>
        <p:nvSpPr>
          <p:cNvPr id="3" name="Θέση υποσέλιδου 2"/>
          <p:cNvSpPr>
            <a:spLocks noGrp="1"/>
          </p:cNvSpPr>
          <p:nvPr>
            <p:ph type="ftr" sz="quarter" idx="11"/>
          </p:nvPr>
        </p:nvSpPr>
        <p:spPr/>
        <p:txBody>
          <a:bodyPr/>
          <a:lstStyle>
            <a:lvl1pPr>
              <a:defRPr>
                <a:solidFill>
                  <a:schemeClr val="tx2"/>
                </a:solidFill>
              </a:defRPr>
            </a:lvl1pPr>
            <a:extLst/>
          </a:lstStyle>
          <a:p>
            <a:endParaRPr lang="el-GR" dirty="0"/>
          </a:p>
        </p:txBody>
      </p:sp>
      <p:sp>
        <p:nvSpPr>
          <p:cNvPr id="4" name="Θέση αριθμού διαφάνειας 3"/>
          <p:cNvSpPr>
            <a:spLocks noGrp="1"/>
          </p:cNvSpPr>
          <p:nvPr>
            <p:ph type="sldNum" sz="quarter" idx="12"/>
          </p:nvPr>
        </p:nvSpPr>
        <p:spPr/>
        <p:txBody>
          <a:bodyPr/>
          <a:lstStyle>
            <a:extLst/>
          </a:lstStyle>
          <a:p>
            <a:fld id="{99D55BBF-B31A-4637-B2CB-E1085C2FAA76}"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329C48E4-C593-4BD3-AC9B-A4074A3AFD3A}" type="datetimeFigureOut">
              <a:rPr lang="el-GR" smtClean="0"/>
              <a:pPr/>
              <a:t>11/1/2016</a:t>
            </a:fld>
            <a:endParaRPr lang="el-GR" dirty="0"/>
          </a:p>
        </p:txBody>
      </p:sp>
      <p:sp>
        <p:nvSpPr>
          <p:cNvPr id="6" name="Θέση υποσέλιδου 5"/>
          <p:cNvSpPr>
            <a:spLocks noGrp="1"/>
          </p:cNvSpPr>
          <p:nvPr>
            <p:ph type="ftr" sz="quarter" idx="11"/>
          </p:nvPr>
        </p:nvSpPr>
        <p:spPr/>
        <p:txBody>
          <a:bodyPr/>
          <a:lstStyle>
            <a:extLst/>
          </a:lstStyle>
          <a:p>
            <a:endParaRPr lang="el-GR" dirty="0"/>
          </a:p>
        </p:txBody>
      </p:sp>
      <p:sp>
        <p:nvSpPr>
          <p:cNvPr id="7" name="Θέση αριθμού διαφάνειας 6"/>
          <p:cNvSpPr>
            <a:spLocks noGrp="1"/>
          </p:cNvSpPr>
          <p:nvPr>
            <p:ph type="sldNum" sz="quarter" idx="12"/>
          </p:nvPr>
        </p:nvSpPr>
        <p:spPr/>
        <p:txBody>
          <a:bodyPr/>
          <a:lstStyle>
            <a:extLst/>
          </a:lstStyle>
          <a:p>
            <a:fld id="{99D55BBF-B31A-4637-B2CB-E1085C2FAA76}"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Ορθογώνιο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Ορθογώνιο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Τίτλο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Στυλ κύριου τίτλου</a:t>
            </a:r>
            <a:endParaRPr kumimoji="0" lang="en-US" dirty="0"/>
          </a:p>
        </p:txBody>
      </p:sp>
      <p:sp>
        <p:nvSpPr>
          <p:cNvPr id="4" name="Θέση κειμένου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extLst/>
          </a:lstStyle>
          <a:p>
            <a:fld id="{329C48E4-C593-4BD3-AC9B-A4074A3AFD3A}" type="datetimeFigureOut">
              <a:rPr lang="el-GR" smtClean="0"/>
              <a:pPr/>
              <a:t>11/1/2016</a:t>
            </a:fld>
            <a:endParaRPr lang="el-GR" dirty="0"/>
          </a:p>
        </p:txBody>
      </p:sp>
      <p:sp>
        <p:nvSpPr>
          <p:cNvPr id="6" name="Θέση υποσέλιδου 5"/>
          <p:cNvSpPr>
            <a:spLocks noGrp="1"/>
          </p:cNvSpPr>
          <p:nvPr>
            <p:ph type="ftr" sz="quarter" idx="11"/>
          </p:nvPr>
        </p:nvSpPr>
        <p:spPr/>
        <p:txBody>
          <a:bodyPr/>
          <a:lstStyle>
            <a:extLst/>
          </a:lstStyle>
          <a:p>
            <a:endParaRPr lang="el-GR" dirty="0"/>
          </a:p>
        </p:txBody>
      </p:sp>
      <p:sp>
        <p:nvSpPr>
          <p:cNvPr id="7" name="Θέση αριθμού διαφάνειας 6"/>
          <p:cNvSpPr>
            <a:spLocks noGrp="1"/>
          </p:cNvSpPr>
          <p:nvPr>
            <p:ph type="sldNum" sz="quarter" idx="12"/>
          </p:nvPr>
        </p:nvSpPr>
        <p:spPr/>
        <p:txBody>
          <a:bodyPr/>
          <a:lstStyle>
            <a:extLst/>
          </a:lstStyle>
          <a:p>
            <a:fld id="{99D55BBF-B31A-4637-B2CB-E1085C2FAA76}" type="slidenum">
              <a:rPr lang="el-GR" smtClean="0"/>
              <a:pPr/>
              <a:t>‹#›</a:t>
            </a:fld>
            <a:endParaRPr lang="el-GR" dirty="0"/>
          </a:p>
        </p:txBody>
      </p:sp>
      <p:sp>
        <p:nvSpPr>
          <p:cNvPr id="10" name="Θέση εικόνας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dirty="0"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Ορθογώνιο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Θέση τίτλου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Στυλ κύριου τίτλου</a:t>
            </a:r>
            <a:endParaRPr kumimoji="0" lang="en-US"/>
          </a:p>
        </p:txBody>
      </p:sp>
      <p:sp>
        <p:nvSpPr>
          <p:cNvPr id="31" name="Θέση κειμένου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Θέση ημερομηνίας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29C48E4-C593-4BD3-AC9B-A4074A3AFD3A}" type="datetimeFigureOut">
              <a:rPr lang="el-GR" smtClean="0"/>
              <a:pPr/>
              <a:t>11/1/2016</a:t>
            </a:fld>
            <a:endParaRPr lang="el-GR" dirty="0"/>
          </a:p>
        </p:txBody>
      </p:sp>
      <p:sp>
        <p:nvSpPr>
          <p:cNvPr id="4" name="Θέση υποσέλιδου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dirty="0"/>
          </a:p>
        </p:txBody>
      </p:sp>
      <p:sp>
        <p:nvSpPr>
          <p:cNvPr id="16" name="Θέση αριθμού διαφάνειας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9D55BBF-B31A-4637-B2CB-E1085C2FAA76}"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627784" y="0"/>
            <a:ext cx="6120680" cy="2592288"/>
          </a:xfrm>
        </p:spPr>
        <p:txBody>
          <a:bodyPr/>
          <a:lstStyle/>
          <a:p>
            <a:r>
              <a:rPr lang="el-GR" sz="2400" dirty="0" err="1" smtClean="0"/>
              <a:t>τμημα</a:t>
            </a:r>
            <a:r>
              <a:rPr lang="el-GR" sz="2400" dirty="0" smtClean="0"/>
              <a:t> </a:t>
            </a:r>
            <a:r>
              <a:rPr lang="el-GR" sz="2400" dirty="0" err="1" smtClean="0"/>
              <a:t>φυσικοθεραπειασ</a:t>
            </a:r>
            <a:r>
              <a:rPr lang="el-GR" sz="2400" dirty="0" smtClean="0"/>
              <a:t/>
            </a:r>
            <a:br>
              <a:rPr lang="el-GR" sz="2400" dirty="0" smtClean="0"/>
            </a:br>
            <a:r>
              <a:rPr lang="el-GR" sz="2400" dirty="0" err="1" smtClean="0"/>
              <a:t>ατει</a:t>
            </a:r>
            <a:r>
              <a:rPr lang="el-GR" sz="2400" dirty="0" smtClean="0"/>
              <a:t> </a:t>
            </a:r>
            <a:r>
              <a:rPr lang="el-GR" sz="2400" dirty="0" err="1" smtClean="0"/>
              <a:t>αιγιου</a:t>
            </a:r>
            <a:r>
              <a:rPr lang="el-GR" sz="2400" dirty="0" smtClean="0"/>
              <a:t> </a:t>
            </a:r>
            <a:br>
              <a:rPr lang="el-GR" sz="2400" dirty="0" smtClean="0"/>
            </a:br>
            <a:r>
              <a:rPr lang="el-GR" sz="2400" dirty="0" err="1" smtClean="0"/>
              <a:t>μεθοδολογια</a:t>
            </a:r>
            <a:r>
              <a:rPr lang="el-GR" sz="2400" dirty="0" smtClean="0"/>
              <a:t> </a:t>
            </a:r>
            <a:r>
              <a:rPr lang="el-GR" sz="2400" dirty="0" err="1" smtClean="0"/>
              <a:t>τησ</a:t>
            </a:r>
            <a:r>
              <a:rPr lang="el-GR" sz="2400" dirty="0" smtClean="0"/>
              <a:t> </a:t>
            </a:r>
            <a:r>
              <a:rPr lang="el-GR" sz="2400" dirty="0" err="1" smtClean="0"/>
              <a:t>ερευνασ</a:t>
            </a:r>
            <a:r>
              <a:rPr lang="el-GR" sz="2400" dirty="0" smtClean="0"/>
              <a:t/>
            </a:r>
            <a:br>
              <a:rPr lang="el-GR" sz="2400" dirty="0" smtClean="0"/>
            </a:br>
            <a:r>
              <a:rPr lang="el-GR" sz="2400" dirty="0" err="1" smtClean="0"/>
              <a:t>καθηγητησ</a:t>
            </a:r>
            <a:r>
              <a:rPr lang="en-US" sz="2400" dirty="0" smtClean="0"/>
              <a:t>:</a:t>
            </a:r>
            <a:r>
              <a:rPr lang="el-GR" sz="2400" dirty="0" err="1" smtClean="0"/>
              <a:t>κωνσταντινοσ</a:t>
            </a:r>
            <a:r>
              <a:rPr lang="el-GR" sz="2400" dirty="0" smtClean="0"/>
              <a:t> </a:t>
            </a:r>
            <a:r>
              <a:rPr lang="el-GR" sz="2400" dirty="0" err="1" smtClean="0"/>
              <a:t>κουτσουγιαννησ</a:t>
            </a:r>
            <a:r>
              <a:rPr lang="el-GR" sz="2400" dirty="0" smtClean="0"/>
              <a:t>  </a:t>
            </a:r>
            <a:endParaRPr lang="el-GR" sz="2400" dirty="0"/>
          </a:p>
        </p:txBody>
      </p:sp>
      <p:sp>
        <p:nvSpPr>
          <p:cNvPr id="3" name="Υπότιτλος 2"/>
          <p:cNvSpPr>
            <a:spLocks noGrp="1"/>
          </p:cNvSpPr>
          <p:nvPr>
            <p:ph type="subTitle" idx="1"/>
          </p:nvPr>
        </p:nvSpPr>
        <p:spPr>
          <a:xfrm>
            <a:off x="3635896" y="3284984"/>
            <a:ext cx="5114778" cy="1656184"/>
          </a:xfrm>
          <a:effectLst>
            <a:innerShdw blurRad="63500" dist="50800" dir="16200000">
              <a:prstClr val="black">
                <a:alpha val="50000"/>
              </a:prstClr>
            </a:innerShdw>
          </a:effectLst>
        </p:spPr>
        <p:txBody>
          <a:bodyPr>
            <a:normAutofit fontScale="25000" lnSpcReduction="20000"/>
          </a:bodyPr>
          <a:lstStyle/>
          <a:p>
            <a:r>
              <a:rPr lang="el-GR" sz="14400" dirty="0" smtClean="0">
                <a:solidFill>
                  <a:srgbClr val="FFC000"/>
                </a:solidFill>
              </a:rPr>
              <a:t>ΑΣΚΗΣΗ ΚΑΙ ΥΠΝΟΣ ΣΕ ΗΛΙΚΙΩΜΕΝΟΥΣ</a:t>
            </a:r>
          </a:p>
          <a:p>
            <a:endParaRPr lang="el-GR" sz="3600" dirty="0">
              <a:solidFill>
                <a:srgbClr val="FFC000"/>
              </a:solidFill>
            </a:endParaRPr>
          </a:p>
          <a:p>
            <a:endParaRPr lang="el-GR" sz="3600" dirty="0" smtClean="0">
              <a:solidFill>
                <a:srgbClr val="FFC000"/>
              </a:solidFill>
            </a:endParaRPr>
          </a:p>
          <a:p>
            <a:endParaRPr lang="el-GR" sz="3600" dirty="0">
              <a:solidFill>
                <a:srgbClr val="FFC000"/>
              </a:solidFill>
            </a:endParaRPr>
          </a:p>
          <a:p>
            <a:endParaRPr lang="el-GR" sz="3600" dirty="0" smtClean="0">
              <a:solidFill>
                <a:srgbClr val="FFC000"/>
              </a:solidFill>
            </a:endParaRPr>
          </a:p>
          <a:p>
            <a:endParaRPr lang="el-GR" sz="3600" dirty="0">
              <a:solidFill>
                <a:srgbClr val="FFC000"/>
              </a:solidFill>
            </a:endParaRPr>
          </a:p>
          <a:p>
            <a:endParaRPr lang="el-GR" sz="3600" dirty="0" smtClean="0">
              <a:solidFill>
                <a:srgbClr val="FFC000"/>
              </a:solidFill>
            </a:endParaRPr>
          </a:p>
          <a:p>
            <a:endParaRPr lang="el-GR" sz="3600" dirty="0">
              <a:solidFill>
                <a:srgbClr val="FFC000"/>
              </a:solidFill>
            </a:endParaRPr>
          </a:p>
          <a:p>
            <a:pPr lvl="0">
              <a:buClr>
                <a:srgbClr val="B13F9A"/>
              </a:buClr>
            </a:pPr>
            <a:r>
              <a:rPr lang="el-GR" sz="6400" dirty="0">
                <a:solidFill>
                  <a:srgbClr val="FFC000"/>
                </a:solidFill>
              </a:rPr>
              <a:t> ΦΟΙΤΗΤΕΣ</a:t>
            </a:r>
            <a:r>
              <a:rPr lang="en-US" sz="6400" dirty="0">
                <a:solidFill>
                  <a:srgbClr val="FFC000"/>
                </a:solidFill>
              </a:rPr>
              <a:t>:</a:t>
            </a:r>
            <a:r>
              <a:rPr lang="el-GR" sz="6400" dirty="0">
                <a:solidFill>
                  <a:srgbClr val="FFC000"/>
                </a:solidFill>
              </a:rPr>
              <a:t>ΣΙΝΑΝΗ ΖΩΗ </a:t>
            </a:r>
          </a:p>
          <a:p>
            <a:pPr lvl="0">
              <a:buClr>
                <a:srgbClr val="B13F9A"/>
              </a:buClr>
            </a:pPr>
            <a:r>
              <a:rPr lang="el-GR" sz="6400" dirty="0">
                <a:solidFill>
                  <a:srgbClr val="FFC000"/>
                </a:solidFill>
              </a:rPr>
              <a:t>ΦΕΡΛΕ ΑΝΤΩΝΙΑ </a:t>
            </a:r>
          </a:p>
          <a:p>
            <a:pPr lvl="0">
              <a:buClr>
                <a:srgbClr val="B13F9A"/>
              </a:buClr>
            </a:pPr>
            <a:r>
              <a:rPr lang="el-GR" sz="6400" dirty="0">
                <a:solidFill>
                  <a:srgbClr val="FFC000"/>
                </a:solidFill>
              </a:rPr>
              <a:t>ΦΕΡΛΕ ΠΗΝΕΛΟΠΗ</a:t>
            </a:r>
            <a:endParaRPr lang="el-GR" sz="6400" dirty="0" smtClean="0">
              <a:solidFill>
                <a:srgbClr val="FFC000"/>
              </a:solidFill>
            </a:endParaRPr>
          </a:p>
          <a:p>
            <a:endParaRPr lang="el-GR" sz="3600" dirty="0" smtClean="0">
              <a:solidFill>
                <a:srgbClr val="FFC000"/>
              </a:solidFill>
            </a:endParaRPr>
          </a:p>
          <a:p>
            <a:endParaRPr lang="el-GR" sz="3600" dirty="0">
              <a:solidFill>
                <a:srgbClr val="FFC000"/>
              </a:solidFill>
            </a:endParaRPr>
          </a:p>
          <a:p>
            <a:endParaRPr lang="el-GR" sz="3600" dirty="0" smtClean="0">
              <a:solidFill>
                <a:srgbClr val="FFC000"/>
              </a:solidFill>
            </a:endParaRPr>
          </a:p>
          <a:p>
            <a:endParaRPr lang="el-GR" sz="3600" dirty="0">
              <a:solidFill>
                <a:srgbClr val="FFC000"/>
              </a:solidFill>
            </a:endParaRPr>
          </a:p>
          <a:p>
            <a:endParaRPr lang="el-GR" sz="3600" dirty="0" smtClean="0">
              <a:solidFill>
                <a:srgbClr val="FFC000"/>
              </a:solidFill>
            </a:endParaRPr>
          </a:p>
          <a:p>
            <a:endParaRPr lang="el-GR" sz="3600" dirty="0">
              <a:solidFill>
                <a:srgbClr val="FFC000"/>
              </a:solidFill>
            </a:endParaRPr>
          </a:p>
          <a:p>
            <a:r>
              <a:rPr lang="el-GR" sz="5600" dirty="0" smtClean="0">
                <a:solidFill>
                  <a:srgbClr val="FFC000"/>
                </a:solidFill>
              </a:rPr>
              <a:t>   </a:t>
            </a:r>
            <a:endParaRPr lang="el-GR" sz="5600" dirty="0">
              <a:solidFill>
                <a:srgbClr val="FFC000"/>
              </a:solidFill>
            </a:endParaRPr>
          </a:p>
        </p:txBody>
      </p:sp>
    </p:spTree>
    <p:extLst>
      <p:ext uri="{BB962C8B-B14F-4D97-AF65-F5344CB8AC3E}">
        <p14:creationId xmlns:p14="http://schemas.microsoft.com/office/powerpoint/2010/main" xmlns="" val="1032956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effectLst>
            <a:outerShdw blurRad="50800" dist="38100" dir="10800000" algn="r" rotWithShape="0">
              <a:prstClr val="black">
                <a:alpha val="40000"/>
              </a:prstClr>
            </a:outerShdw>
          </a:effectLst>
        </p:spPr>
        <p:txBody>
          <a:bodyPr/>
          <a:lstStyle/>
          <a:p>
            <a:r>
              <a:rPr lang="el-GR" dirty="0" err="1" smtClean="0">
                <a:solidFill>
                  <a:schemeClr val="accent1">
                    <a:lumMod val="75000"/>
                  </a:schemeClr>
                </a:solidFill>
              </a:rPr>
              <a:t>Αιτιεσ</a:t>
            </a:r>
            <a:r>
              <a:rPr lang="el-GR" dirty="0" smtClean="0">
                <a:solidFill>
                  <a:schemeClr val="accent1">
                    <a:lumMod val="75000"/>
                  </a:schemeClr>
                </a:solidFill>
              </a:rPr>
              <a:t> </a:t>
            </a:r>
            <a:r>
              <a:rPr lang="el-GR" dirty="0" err="1" smtClean="0">
                <a:solidFill>
                  <a:schemeClr val="accent1">
                    <a:lumMod val="75000"/>
                  </a:schemeClr>
                </a:solidFill>
              </a:rPr>
              <a:t>προβληματων</a:t>
            </a:r>
            <a:r>
              <a:rPr lang="el-GR" dirty="0" smtClean="0">
                <a:solidFill>
                  <a:schemeClr val="accent1">
                    <a:lumMod val="75000"/>
                  </a:schemeClr>
                </a:solidFill>
              </a:rPr>
              <a:t> </a:t>
            </a:r>
            <a:r>
              <a:rPr lang="el-GR" dirty="0" err="1" smtClean="0">
                <a:solidFill>
                  <a:schemeClr val="accent1">
                    <a:lumMod val="75000"/>
                  </a:schemeClr>
                </a:solidFill>
              </a:rPr>
              <a:t>υπνου</a:t>
            </a:r>
            <a:endParaRPr lang="el-GR" dirty="0">
              <a:solidFill>
                <a:schemeClr val="accent1">
                  <a:lumMod val="75000"/>
                </a:schemeClr>
              </a:solidFill>
            </a:endParaRPr>
          </a:p>
        </p:txBody>
      </p:sp>
      <p:sp>
        <p:nvSpPr>
          <p:cNvPr id="3" name="Θέση περιεχομένου 2"/>
          <p:cNvSpPr>
            <a:spLocks noGrp="1"/>
          </p:cNvSpPr>
          <p:nvPr>
            <p:ph idx="1"/>
          </p:nvPr>
        </p:nvSpPr>
        <p:spPr>
          <a:xfrm>
            <a:off x="395536" y="1916832"/>
            <a:ext cx="7300664" cy="4538904"/>
          </a:xfrm>
        </p:spPr>
        <p:txBody>
          <a:bodyPr>
            <a:normAutofit/>
          </a:bodyPr>
          <a:lstStyle/>
          <a:p>
            <a:pPr>
              <a:buFont typeface="+mj-lt"/>
              <a:buAutoNum type="arabicPeriod"/>
            </a:pPr>
            <a:r>
              <a:rPr lang="el-GR" sz="2000" dirty="0"/>
              <a:t>Σωματικοί πόνοι</a:t>
            </a:r>
          </a:p>
          <a:p>
            <a:pPr>
              <a:buFont typeface="+mj-lt"/>
              <a:buAutoNum type="arabicPeriod"/>
            </a:pPr>
            <a:r>
              <a:rPr lang="el-GR" sz="2000" dirty="0"/>
              <a:t>Ασθένεια</a:t>
            </a:r>
          </a:p>
          <a:p>
            <a:pPr>
              <a:buFont typeface="+mj-lt"/>
              <a:buAutoNum type="arabicPeriod"/>
            </a:pPr>
            <a:r>
              <a:rPr lang="el-GR" sz="2000" dirty="0"/>
              <a:t>Φαρμακευτική αγωγή</a:t>
            </a:r>
          </a:p>
          <a:p>
            <a:pPr>
              <a:buFont typeface="+mj-lt"/>
              <a:buAutoNum type="arabicPeriod"/>
            </a:pPr>
            <a:r>
              <a:rPr lang="el-GR" sz="2000" dirty="0"/>
              <a:t>Έλλειψη σωματικής άσκησης</a:t>
            </a:r>
          </a:p>
          <a:p>
            <a:pPr>
              <a:buFont typeface="+mj-lt"/>
              <a:buAutoNum type="arabicPeriod"/>
            </a:pPr>
            <a:r>
              <a:rPr lang="el-GR" sz="2000" dirty="0"/>
              <a:t>Οι ψυχολογικές διαταραχές</a:t>
            </a:r>
          </a:p>
          <a:p>
            <a:pPr>
              <a:buFont typeface="+mj-lt"/>
              <a:buAutoNum type="arabicPeriod"/>
            </a:pPr>
            <a:r>
              <a:rPr lang="el-GR" sz="2000" dirty="0"/>
              <a:t>Διαταραχές </a:t>
            </a:r>
            <a:r>
              <a:rPr lang="el-GR" sz="2000" dirty="0" smtClean="0"/>
              <a:t>ύπνου</a:t>
            </a:r>
          </a:p>
          <a:p>
            <a:pPr marL="0" indent="0">
              <a:buNone/>
            </a:pPr>
            <a:endParaRPr lang="el-GR" dirty="0" smtClean="0"/>
          </a:p>
          <a:p>
            <a:r>
              <a:rPr lang="el-GR" sz="2000" dirty="0" smtClean="0">
                <a:solidFill>
                  <a:schemeClr val="tx2">
                    <a:lumMod val="75000"/>
                  </a:schemeClr>
                </a:solidFill>
              </a:rPr>
              <a:t>Συνεπώς</a:t>
            </a:r>
            <a:r>
              <a:rPr lang="el-GR" sz="2000" dirty="0" smtClean="0"/>
              <a:t> αποδεικνύεται </a:t>
            </a:r>
            <a:r>
              <a:rPr lang="el-GR" sz="2000" dirty="0"/>
              <a:t>πως ο ύπνος είναι απαραίτητος για μια ομαλή διαβίωση και ειδικά στα άτομα τρίτης ηλικίας.</a:t>
            </a:r>
          </a:p>
          <a:p>
            <a:endParaRPr lang="el-GR" sz="2000" dirty="0"/>
          </a:p>
        </p:txBody>
      </p:sp>
    </p:spTree>
    <p:extLst>
      <p:ext uri="{BB962C8B-B14F-4D97-AF65-F5344CB8AC3E}">
        <p14:creationId xmlns:p14="http://schemas.microsoft.com/office/powerpoint/2010/main" xmlns="" val="3101038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περιεχομένου 4"/>
          <p:cNvPicPr>
            <a:picLocks noGrp="1" noChangeAspect="1"/>
          </p:cNvPicPr>
          <p:nvPr>
            <p:ph sz="half" idx="1"/>
          </p:nvPr>
        </p:nvPicPr>
        <p:blipFill>
          <a:blip r:embed="rId3">
            <a:extLst>
              <a:ext uri="{28A0092B-C50C-407E-A947-70E740481C1C}">
                <a14:useLocalDpi xmlns:a14="http://schemas.microsoft.com/office/drawing/2010/main" xmlns="" val="0"/>
              </a:ext>
            </a:extLst>
          </a:blip>
          <a:stretch>
            <a:fillRect/>
          </a:stretch>
        </p:blipFill>
        <p:spPr>
          <a:xfrm>
            <a:off x="179512" y="1556792"/>
            <a:ext cx="3960440" cy="4824536"/>
          </a:xfrm>
          <a:prstGeom prst="rect">
            <a:avLst/>
          </a:prstGeom>
          <a:ln>
            <a:noFill/>
          </a:ln>
          <a:effectLst>
            <a:softEdge rad="112500"/>
          </a:effectLst>
        </p:spPr>
      </p:pic>
      <p:pic>
        <p:nvPicPr>
          <p:cNvPr id="6" name="Θέση περιεχομένου 5"/>
          <p:cNvPicPr>
            <a:picLocks noGrp="1" noChangeAspect="1"/>
          </p:cNvPicPr>
          <p:nvPr>
            <p:ph sz="half" idx="2"/>
          </p:nvPr>
        </p:nvPicPr>
        <p:blipFill>
          <a:blip r:embed="rId4">
            <a:extLst>
              <a:ext uri="{28A0092B-C50C-407E-A947-70E740481C1C}">
                <a14:useLocalDpi xmlns:a14="http://schemas.microsoft.com/office/drawing/2010/main" xmlns="" val="0"/>
              </a:ext>
            </a:extLst>
          </a:blip>
          <a:stretch>
            <a:fillRect/>
          </a:stretch>
        </p:blipFill>
        <p:spPr>
          <a:xfrm>
            <a:off x="4427984" y="1556792"/>
            <a:ext cx="3672408" cy="4689520"/>
          </a:xfrm>
          <a:prstGeom prst="rect">
            <a:avLst/>
          </a:prstGeom>
          <a:ln>
            <a:noFill/>
          </a:ln>
          <a:effectLst>
            <a:softEdge rad="112500"/>
          </a:effectLst>
        </p:spPr>
      </p:pic>
    </p:spTree>
    <p:extLst>
      <p:ext uri="{BB962C8B-B14F-4D97-AF65-F5344CB8AC3E}">
        <p14:creationId xmlns:p14="http://schemas.microsoft.com/office/powerpoint/2010/main" xmlns="" val="4008239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Θέση περιεχομένου 5"/>
          <p:cNvGraphicFramePr>
            <a:graphicFrameLocks noGrp="1"/>
          </p:cNvGraphicFramePr>
          <p:nvPr>
            <p:ph idx="1"/>
            <p:extLst>
              <p:ext uri="{D42A27DB-BD31-4B8C-83A1-F6EECF244321}">
                <p14:modId xmlns:p14="http://schemas.microsoft.com/office/powerpoint/2010/main" xmlns="" val="1963489565"/>
              </p:ext>
            </p:extLst>
          </p:nvPr>
        </p:nvGraphicFramePr>
        <p:xfrm>
          <a:off x="251520" y="2060848"/>
          <a:ext cx="7632845" cy="2736304"/>
        </p:xfrm>
        <a:graphic>
          <a:graphicData uri="http://schemas.openxmlformats.org/drawingml/2006/table">
            <a:tbl>
              <a:tblPr firstRow="1" bandRow="1">
                <a:effectLst>
                  <a:innerShdw blurRad="63500" dist="50800" dir="16200000">
                    <a:prstClr val="black">
                      <a:alpha val="50000"/>
                    </a:prstClr>
                  </a:innerShdw>
                </a:effectLst>
                <a:tableStyleId>{5C22544A-7EE6-4342-B048-85BDC9FD1C3A}</a:tableStyleId>
              </a:tblPr>
              <a:tblGrid>
                <a:gridCol w="1526569"/>
                <a:gridCol w="1526569"/>
                <a:gridCol w="1526569"/>
                <a:gridCol w="1526569"/>
                <a:gridCol w="1526569"/>
              </a:tblGrid>
              <a:tr h="1815795">
                <a:tc>
                  <a:txBody>
                    <a:bodyPr/>
                    <a:lstStyle/>
                    <a:p>
                      <a:r>
                        <a:rPr lang="en-US" sz="1600" dirty="0" smtClean="0"/>
                        <a:t>Sleep quality</a:t>
                      </a:r>
                      <a:endParaRPr lang="el-GR" sz="1600" dirty="0"/>
                    </a:p>
                  </a:txBody>
                  <a:tcPr/>
                </a:tc>
                <a:tc>
                  <a:txBody>
                    <a:bodyPr/>
                    <a:lstStyle/>
                    <a:p>
                      <a:r>
                        <a:rPr lang="en-US" sz="1600" dirty="0" smtClean="0"/>
                        <a:t>Elderly</a:t>
                      </a:r>
                      <a:endParaRPr lang="el-GR" sz="1600" dirty="0"/>
                    </a:p>
                  </a:txBody>
                  <a:tcPr/>
                </a:tc>
                <a:tc>
                  <a:txBody>
                    <a:bodyPr/>
                    <a:lstStyle/>
                    <a:p>
                      <a:r>
                        <a:rPr lang="en-US" sz="1600" dirty="0" smtClean="0"/>
                        <a:t>Physical activity</a:t>
                      </a:r>
                      <a:endParaRPr lang="el-GR" sz="1600" dirty="0"/>
                    </a:p>
                  </a:txBody>
                  <a:tcPr/>
                </a:tc>
                <a:tc>
                  <a:txBody>
                    <a:bodyPr/>
                    <a:lstStyle/>
                    <a:p>
                      <a:r>
                        <a:rPr lang="en-US" sz="1600" dirty="0" smtClean="0"/>
                        <a:t>Physiotherapy </a:t>
                      </a:r>
                      <a:r>
                        <a:rPr lang="en-US" sz="1600" dirty="0" err="1" smtClean="0"/>
                        <a:t>endervation</a:t>
                      </a:r>
                      <a:endParaRPr lang="el-GR" sz="1600" dirty="0"/>
                    </a:p>
                  </a:txBody>
                  <a:tcPr/>
                </a:tc>
                <a:tc>
                  <a:txBody>
                    <a:bodyPr/>
                    <a:lstStyle/>
                    <a:p>
                      <a:r>
                        <a:rPr lang="en-US" sz="1600" dirty="0" err="1" smtClean="0"/>
                        <a:t>Polysomnography</a:t>
                      </a:r>
                      <a:endParaRPr lang="en-US" sz="1600" dirty="0" smtClean="0"/>
                    </a:p>
                    <a:p>
                      <a:endParaRPr lang="el-GR" sz="1600" dirty="0"/>
                    </a:p>
                  </a:txBody>
                  <a:tcPr/>
                </a:tc>
              </a:tr>
              <a:tr h="920509">
                <a:tc>
                  <a:txBody>
                    <a:bodyPr/>
                    <a:lstStyle/>
                    <a:p>
                      <a:r>
                        <a:rPr lang="en-US" sz="1400" dirty="0" smtClean="0"/>
                        <a:t> 17.985 </a:t>
                      </a:r>
                      <a:r>
                        <a:rPr lang="el-GR" sz="1400" dirty="0" smtClean="0"/>
                        <a:t>άρθρα</a:t>
                      </a:r>
                      <a:endParaRPr lang="el-GR" sz="1400" dirty="0"/>
                    </a:p>
                  </a:txBody>
                  <a:tcPr/>
                </a:tc>
                <a:tc>
                  <a:txBody>
                    <a:bodyPr/>
                    <a:lstStyle/>
                    <a:p>
                      <a:r>
                        <a:rPr lang="en-US" sz="1400" dirty="0" smtClean="0"/>
                        <a:t>9.104 </a:t>
                      </a:r>
                      <a:r>
                        <a:rPr lang="el-GR" sz="1400" dirty="0" smtClean="0"/>
                        <a:t>άρθρα</a:t>
                      </a:r>
                      <a:endParaRPr lang="el-GR" sz="1400" dirty="0"/>
                    </a:p>
                  </a:txBody>
                  <a:tcPr/>
                </a:tc>
                <a:tc>
                  <a:txBody>
                    <a:bodyPr/>
                    <a:lstStyle/>
                    <a:p>
                      <a:r>
                        <a:rPr lang="en-US" sz="1400" dirty="0" smtClean="0"/>
                        <a:t>732 </a:t>
                      </a:r>
                      <a:r>
                        <a:rPr lang="el-GR" sz="1400" dirty="0" smtClean="0"/>
                        <a:t>άρθρα </a:t>
                      </a:r>
                      <a:endParaRPr lang="el-GR" sz="1400" dirty="0"/>
                    </a:p>
                  </a:txBody>
                  <a:tcPr/>
                </a:tc>
                <a:tc>
                  <a:txBody>
                    <a:bodyPr/>
                    <a:lstStyle/>
                    <a:p>
                      <a:r>
                        <a:rPr lang="en-US" sz="1400" dirty="0" smtClean="0"/>
                        <a:t>95</a:t>
                      </a:r>
                      <a:r>
                        <a:rPr lang="el-GR" sz="1400" dirty="0" smtClean="0"/>
                        <a:t> άρθρα</a:t>
                      </a:r>
                      <a:endParaRPr lang="el-GR" sz="1400" dirty="0"/>
                    </a:p>
                  </a:txBody>
                  <a:tcPr/>
                </a:tc>
                <a:tc>
                  <a:txBody>
                    <a:bodyPr/>
                    <a:lstStyle/>
                    <a:p>
                      <a:r>
                        <a:rPr lang="en-US" sz="1400" dirty="0" smtClean="0"/>
                        <a:t>14 </a:t>
                      </a:r>
                      <a:r>
                        <a:rPr lang="el-GR" sz="1400" dirty="0" smtClean="0"/>
                        <a:t>άρθρα</a:t>
                      </a:r>
                      <a:endParaRPr lang="el-GR" sz="1400" dirty="0"/>
                    </a:p>
                  </a:txBody>
                  <a:tcPr/>
                </a:tc>
              </a:tr>
            </a:tbl>
          </a:graphicData>
        </a:graphic>
      </p:graphicFrame>
    </p:spTree>
    <p:extLst>
      <p:ext uri="{BB962C8B-B14F-4D97-AF65-F5344CB8AC3E}">
        <p14:creationId xmlns:p14="http://schemas.microsoft.com/office/powerpoint/2010/main" xmlns="" val="616664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pPr marL="0" indent="0">
              <a:buNone/>
            </a:pPr>
            <a:r>
              <a:rPr lang="el-GR" sz="2000" dirty="0" smtClean="0">
                <a:solidFill>
                  <a:schemeClr val="tx2">
                    <a:lumMod val="75000"/>
                  </a:schemeClr>
                </a:solidFill>
              </a:rPr>
              <a:t>Από τα 14 άρθρα επιλέξαμε τα 5, καθώς απορρίψαμε τα 9 για τους εξής λόγους:</a:t>
            </a:r>
          </a:p>
          <a:p>
            <a:pPr>
              <a:buFont typeface="Wingdings" pitchFamily="2" charset="2"/>
              <a:buChar char="q"/>
            </a:pPr>
            <a:endParaRPr lang="el-GR" sz="1800" dirty="0" smtClean="0"/>
          </a:p>
          <a:p>
            <a:pPr>
              <a:buFont typeface="Wingdings" pitchFamily="2" charset="2"/>
              <a:buChar char="q"/>
            </a:pPr>
            <a:r>
              <a:rPr lang="el-GR" sz="1800" dirty="0" smtClean="0"/>
              <a:t>Παχυσαρκία</a:t>
            </a:r>
          </a:p>
          <a:p>
            <a:pPr>
              <a:buFont typeface="Wingdings" pitchFamily="2" charset="2"/>
              <a:buChar char="q"/>
            </a:pPr>
            <a:r>
              <a:rPr lang="el-GR" sz="1800" dirty="0" smtClean="0"/>
              <a:t>Ηλικία (παιδιά-έφηβοι)</a:t>
            </a:r>
          </a:p>
          <a:p>
            <a:pPr>
              <a:buFont typeface="Wingdings" pitchFamily="2" charset="2"/>
              <a:buChar char="q"/>
            </a:pPr>
            <a:r>
              <a:rPr lang="el-GR" sz="1800" dirty="0" smtClean="0"/>
              <a:t>Αποφρακτική  άπνοια</a:t>
            </a:r>
          </a:p>
          <a:p>
            <a:pPr>
              <a:buFont typeface="Wingdings" pitchFamily="2" charset="2"/>
              <a:buChar char="q"/>
            </a:pPr>
            <a:r>
              <a:rPr lang="el-GR" sz="1800" dirty="0" smtClean="0"/>
              <a:t>Χρόνια καρδιακή ανεπάρκεια</a:t>
            </a:r>
          </a:p>
          <a:p>
            <a:pPr>
              <a:buFont typeface="Wingdings" pitchFamily="2" charset="2"/>
              <a:buChar char="q"/>
            </a:pPr>
            <a:r>
              <a:rPr lang="el-GR" sz="1800" dirty="0" smtClean="0"/>
              <a:t>Σκοπός έρευνας των υπόλοιπων άρθρων  ήταν η επίδραση της αναπνοής , οι περιοδικές ασκήσεις των ποδιών, κατάθλιψη, χρόνια οσφυαλγία</a:t>
            </a:r>
          </a:p>
          <a:p>
            <a:endParaRPr lang="el-GR" sz="1800" dirty="0"/>
          </a:p>
        </p:txBody>
      </p:sp>
    </p:spTree>
    <p:extLst>
      <p:ext uri="{BB962C8B-B14F-4D97-AF65-F5344CB8AC3E}">
        <p14:creationId xmlns:p14="http://schemas.microsoft.com/office/powerpoint/2010/main" xmlns="" val="601642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Θέση περιεχομένου 9"/>
          <p:cNvGraphicFramePr>
            <a:graphicFrameLocks noGrp="1"/>
          </p:cNvGraphicFramePr>
          <p:nvPr>
            <p:ph idx="1"/>
            <p:extLst>
              <p:ext uri="{D42A27DB-BD31-4B8C-83A1-F6EECF244321}">
                <p14:modId xmlns:p14="http://schemas.microsoft.com/office/powerpoint/2010/main" xmlns="" val="1221329622"/>
              </p:ext>
            </p:extLst>
          </p:nvPr>
        </p:nvGraphicFramePr>
        <p:xfrm>
          <a:off x="-9174" y="0"/>
          <a:ext cx="8181574" cy="7125907"/>
        </p:xfrm>
        <a:graphic>
          <a:graphicData uri="http://schemas.openxmlformats.org/drawingml/2006/table">
            <a:tbl>
              <a:tblPr firstRow="1" bandRow="1">
                <a:tableStyleId>{5C22544A-7EE6-4342-B048-85BDC9FD1C3A}</a:tableStyleId>
              </a:tblPr>
              <a:tblGrid>
                <a:gridCol w="2015337"/>
                <a:gridCol w="1993635"/>
                <a:gridCol w="2037038"/>
                <a:gridCol w="2135564"/>
              </a:tblGrid>
              <a:tr h="378999">
                <a:tc>
                  <a:txBody>
                    <a:bodyPr/>
                    <a:lstStyle/>
                    <a:p>
                      <a:r>
                        <a:rPr lang="el-GR" dirty="0" smtClean="0"/>
                        <a:t>1</a:t>
                      </a:r>
                      <a:r>
                        <a:rPr lang="el-GR" baseline="30000" dirty="0" smtClean="0"/>
                        <a:t>η</a:t>
                      </a:r>
                      <a:r>
                        <a:rPr lang="el-GR" baseline="0" dirty="0" smtClean="0"/>
                        <a:t> έρευνα </a:t>
                      </a:r>
                      <a:endParaRPr lang="el-GR" dirty="0"/>
                    </a:p>
                  </a:txBody>
                  <a:tcPr/>
                </a:tc>
                <a:tc>
                  <a:txBody>
                    <a:bodyPr/>
                    <a:lstStyle/>
                    <a:p>
                      <a:endParaRPr lang="el-GR" dirty="0"/>
                    </a:p>
                  </a:txBody>
                  <a:tcPr/>
                </a:tc>
                <a:tc>
                  <a:txBody>
                    <a:bodyPr/>
                    <a:lstStyle/>
                    <a:p>
                      <a:endParaRPr lang="el-GR"/>
                    </a:p>
                  </a:txBody>
                  <a:tcPr/>
                </a:tc>
                <a:tc>
                  <a:txBody>
                    <a:bodyPr/>
                    <a:lstStyle/>
                    <a:p>
                      <a:endParaRPr lang="el-GR"/>
                    </a:p>
                  </a:txBody>
                  <a:tcPr/>
                </a:tc>
              </a:tr>
              <a:tr h="378999">
                <a:tc>
                  <a:txBody>
                    <a:bodyPr/>
                    <a:lstStyle/>
                    <a:p>
                      <a:r>
                        <a:rPr lang="el-GR" dirty="0" smtClean="0"/>
                        <a:t>Ερευνητές</a:t>
                      </a:r>
                      <a:endParaRPr lang="el-GR" dirty="0"/>
                    </a:p>
                  </a:txBody>
                  <a:tcPr/>
                </a:tc>
                <a:tc>
                  <a:txBody>
                    <a:bodyPr/>
                    <a:lstStyle/>
                    <a:p>
                      <a:r>
                        <a:rPr lang="el-GR" dirty="0" smtClean="0"/>
                        <a:t>θέμα</a:t>
                      </a:r>
                      <a:endParaRPr lang="el-GR" dirty="0"/>
                    </a:p>
                  </a:txBody>
                  <a:tcPr/>
                </a:tc>
                <a:tc>
                  <a:txBody>
                    <a:bodyPr/>
                    <a:lstStyle/>
                    <a:p>
                      <a:r>
                        <a:rPr lang="el-GR" dirty="0" smtClean="0"/>
                        <a:t>σκοπός</a:t>
                      </a:r>
                      <a:endParaRPr lang="el-GR" dirty="0"/>
                    </a:p>
                  </a:txBody>
                  <a:tcPr/>
                </a:tc>
                <a:tc>
                  <a:txBody>
                    <a:bodyPr/>
                    <a:lstStyle/>
                    <a:p>
                      <a:r>
                        <a:rPr lang="el-GR" dirty="0" smtClean="0"/>
                        <a:t>Αποτελέσματα</a:t>
                      </a:r>
                      <a:endParaRPr lang="el-GR" dirty="0"/>
                    </a:p>
                  </a:txBody>
                  <a:tcPr/>
                </a:tc>
              </a:tr>
              <a:tr h="5988910">
                <a:tc>
                  <a:txBody>
                    <a:bodyPr/>
                    <a:lstStyle/>
                    <a:p>
                      <a:r>
                        <a:rPr lang="en-US" sz="1600" b="0" i="0" dirty="0" smtClean="0">
                          <a:solidFill>
                            <a:srgbClr val="222222"/>
                          </a:solidFill>
                          <a:effectLst/>
                          <a:latin typeface="arial"/>
                        </a:rPr>
                        <a:t>King AC1, Pruitt LA, Woo S, Castro CM, </a:t>
                      </a:r>
                      <a:r>
                        <a:rPr lang="en-US" sz="1600" b="0" i="0" dirty="0" err="1" smtClean="0">
                          <a:solidFill>
                            <a:srgbClr val="222222"/>
                          </a:solidFill>
                          <a:effectLst/>
                          <a:latin typeface="arial"/>
                        </a:rPr>
                        <a:t>Ahn</a:t>
                      </a:r>
                      <a:r>
                        <a:rPr lang="en-US" sz="1600" b="0" i="0" dirty="0" smtClean="0">
                          <a:solidFill>
                            <a:srgbClr val="222222"/>
                          </a:solidFill>
                          <a:effectLst/>
                          <a:latin typeface="arial"/>
                        </a:rPr>
                        <a:t> DK, </a:t>
                      </a:r>
                      <a:r>
                        <a:rPr lang="en-US" sz="1600" b="0" i="0" dirty="0" err="1" smtClean="0">
                          <a:solidFill>
                            <a:srgbClr val="222222"/>
                          </a:solidFill>
                          <a:effectLst/>
                          <a:latin typeface="arial"/>
                        </a:rPr>
                        <a:t>Vitiello</a:t>
                      </a:r>
                      <a:r>
                        <a:rPr lang="en-US" sz="1600" b="0" i="0" dirty="0" smtClean="0">
                          <a:solidFill>
                            <a:srgbClr val="222222"/>
                          </a:solidFill>
                          <a:effectLst/>
                          <a:latin typeface="arial"/>
                        </a:rPr>
                        <a:t> MV, Woodward SH, </a:t>
                      </a:r>
                      <a:r>
                        <a:rPr lang="en-US" sz="1600" b="0" i="0" dirty="0" err="1" smtClean="0">
                          <a:solidFill>
                            <a:srgbClr val="222222"/>
                          </a:solidFill>
                          <a:effectLst/>
                          <a:latin typeface="arial"/>
                        </a:rPr>
                        <a:t>Bliwise</a:t>
                      </a:r>
                      <a:r>
                        <a:rPr lang="en-US" sz="1600" b="0" i="0" dirty="0" smtClean="0">
                          <a:solidFill>
                            <a:srgbClr val="222222"/>
                          </a:solidFill>
                          <a:effectLst/>
                          <a:latin typeface="arial"/>
                        </a:rPr>
                        <a:t> DL.</a:t>
                      </a:r>
                      <a:endParaRPr lang="el-GR" sz="1600" dirty="0"/>
                    </a:p>
                  </a:txBody>
                  <a:tcPr/>
                </a:tc>
                <a:tc>
                  <a:txBody>
                    <a:bodyPr/>
                    <a:lstStyle/>
                    <a:p>
                      <a:pPr algn="l" rtl="0"/>
                      <a:r>
                        <a:rPr lang="el-GR" sz="1600" b="0" dirty="0" smtClean="0">
                          <a:effectLst/>
                        </a:rPr>
                        <a:t>Συνέπειες  σε </a:t>
                      </a:r>
                      <a:r>
                        <a:rPr lang="el-GR" sz="1600" b="0" dirty="0" smtClean="0">
                          <a:effectLst/>
                        </a:rPr>
                        <a:t>μέτριας έντασης</a:t>
                      </a:r>
                      <a:r>
                        <a:rPr lang="el-GR" sz="1600" b="0" baseline="0" dirty="0" smtClean="0">
                          <a:effectLst/>
                        </a:rPr>
                        <a:t> </a:t>
                      </a:r>
                      <a:r>
                        <a:rPr lang="el-GR" sz="1600" b="0" dirty="0" smtClean="0">
                          <a:effectLst/>
                        </a:rPr>
                        <a:t>άσκηση</a:t>
                      </a:r>
                      <a:r>
                        <a:rPr lang="el-GR" sz="1600" b="0" dirty="0" smtClean="0">
                          <a:effectLst/>
                        </a:rPr>
                        <a:t>  σε </a:t>
                      </a:r>
                      <a:r>
                        <a:rPr lang="el-GR" sz="1600" b="0" dirty="0" err="1" smtClean="0">
                          <a:effectLst/>
                        </a:rPr>
                        <a:t>πολυυπνογραφική</a:t>
                      </a:r>
                      <a:r>
                        <a:rPr lang="el-GR" sz="1600" b="0" dirty="0" smtClean="0">
                          <a:effectLst/>
                        </a:rPr>
                        <a:t>  και υποκειμενική ποιότητα  του  ύπνου στους  ηλικιωμένους  με ήπια έως μέτρια προβλήματα ύπνου.</a:t>
                      </a:r>
                    </a:p>
                    <a:p>
                      <a:pPr rtl="0"/>
                      <a:r>
                        <a:rPr lang="el-GR" dirty="0" smtClean="0">
                          <a:effectLst/>
                        </a:rPr>
                        <a:t> </a:t>
                      </a:r>
                    </a:p>
                    <a:p>
                      <a:endParaRPr lang="el-GR" dirty="0"/>
                    </a:p>
                  </a:txBody>
                  <a:tcPr/>
                </a:tc>
                <a:tc>
                  <a:txBody>
                    <a:bodyPr/>
                    <a:lstStyle/>
                    <a:p>
                      <a:pPr rtl="0"/>
                      <a:r>
                        <a:rPr lang="el-GR" sz="1600" dirty="0" smtClean="0">
                          <a:effectLst/>
                        </a:rPr>
                        <a:t>Η μελέτη αυτή επιδιώκει  να προσδιορίσει  τα αποτελέσματα 12 μηνών άσκησης που αυξάνονται  σε αντικειμενική και υποκειμενική  ποιότητα του ύπνου στα αρχικά ανενεργά ηλικιωμένα άτομα με ήπια έως μέτρια προβλήματα ύπνου.</a:t>
                      </a:r>
                    </a:p>
                    <a:p>
                      <a:endParaRPr lang="el-GR" dirty="0"/>
                    </a:p>
                  </a:txBody>
                  <a:tcPr/>
                </a:tc>
                <a:tc>
                  <a:txBody>
                    <a:bodyPr/>
                    <a:lstStyle/>
                    <a:p>
                      <a:pPr rtl="0"/>
                      <a:r>
                        <a:rPr lang="el-GR" sz="1600" dirty="0" smtClean="0">
                          <a:effectLst/>
                        </a:rPr>
                        <a:t>Σε σύγκριση με την γενική εκπαίδευση σε θέματα υγείας, ένα 12-μηνο πρόγραμμα μέτριας έντασης άσκησης που να ικανοποιεί τις τρέχουσες συστάσεις για τη φυσική δραστηριότητα για ενήλικες μεγαλύτερης ηλικίας βελτιώνει κάποιες αντικειμενικές και υποκειμενικές διαστάσεις του ύπνου σε ένα μέτριο βαθμό. </a:t>
                      </a:r>
                    </a:p>
                    <a:p>
                      <a:endParaRPr lang="el-GR" dirty="0"/>
                    </a:p>
                  </a:txBody>
                  <a:tcPr/>
                </a:tc>
              </a:tr>
              <a:tr h="378999">
                <a:tc>
                  <a:txBody>
                    <a:bodyPr/>
                    <a:lstStyle/>
                    <a:p>
                      <a:endParaRPr lang="el-GR" dirty="0"/>
                    </a:p>
                  </a:txBody>
                  <a:tcPr/>
                </a:tc>
                <a:tc>
                  <a:txBody>
                    <a:bodyPr/>
                    <a:lstStyle/>
                    <a:p>
                      <a:endParaRPr lang="el-GR"/>
                    </a:p>
                  </a:txBody>
                  <a:tcPr/>
                </a:tc>
                <a:tc>
                  <a:txBody>
                    <a:bodyPr/>
                    <a:lstStyle/>
                    <a:p>
                      <a:endParaRPr lang="el-GR" dirty="0"/>
                    </a:p>
                  </a:txBody>
                  <a:tcPr/>
                </a:tc>
                <a:tc>
                  <a:txBody>
                    <a:bodyPr/>
                    <a:lstStyle/>
                    <a:p>
                      <a:endParaRPr lang="el-GR" dirty="0"/>
                    </a:p>
                  </a:txBody>
                  <a:tcPr/>
                </a:tc>
              </a:tr>
            </a:tbl>
          </a:graphicData>
        </a:graphic>
      </p:graphicFrame>
    </p:spTree>
    <p:extLst>
      <p:ext uri="{BB962C8B-B14F-4D97-AF65-F5344CB8AC3E}">
        <p14:creationId xmlns:p14="http://schemas.microsoft.com/office/powerpoint/2010/main" xmlns="" val="88481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3994578334"/>
              </p:ext>
            </p:extLst>
          </p:nvPr>
        </p:nvGraphicFramePr>
        <p:xfrm>
          <a:off x="29029" y="-23440"/>
          <a:ext cx="8260613" cy="6908824"/>
        </p:xfrm>
        <a:graphic>
          <a:graphicData uri="http://schemas.openxmlformats.org/drawingml/2006/table">
            <a:tbl>
              <a:tblPr firstRow="1" bandRow="1">
                <a:tableStyleId>{5C22544A-7EE6-4342-B048-85BDC9FD1C3A}</a:tableStyleId>
              </a:tblPr>
              <a:tblGrid>
                <a:gridCol w="2615069"/>
                <a:gridCol w="1596891"/>
                <a:gridCol w="1763325"/>
                <a:gridCol w="2285328"/>
              </a:tblGrid>
              <a:tr h="149736">
                <a:tc>
                  <a:txBody>
                    <a:bodyPr/>
                    <a:lstStyle/>
                    <a:p>
                      <a:r>
                        <a:rPr lang="el-GR" dirty="0" smtClean="0"/>
                        <a:t>2</a:t>
                      </a:r>
                      <a:r>
                        <a:rPr lang="el-GR" baseline="30000" dirty="0" smtClean="0"/>
                        <a:t>η</a:t>
                      </a:r>
                      <a:r>
                        <a:rPr lang="el-GR" dirty="0" smtClean="0"/>
                        <a:t> έρευνα</a:t>
                      </a:r>
                      <a:endParaRPr lang="el-GR" dirty="0"/>
                    </a:p>
                  </a:txBody>
                  <a:tcPr/>
                </a:tc>
                <a:tc>
                  <a:txBody>
                    <a:bodyPr/>
                    <a:lstStyle/>
                    <a:p>
                      <a:endParaRPr lang="el-GR" dirty="0"/>
                    </a:p>
                  </a:txBody>
                  <a:tcPr/>
                </a:tc>
                <a:tc>
                  <a:txBody>
                    <a:bodyPr/>
                    <a:lstStyle/>
                    <a:p>
                      <a:endParaRPr lang="el-GR" dirty="0"/>
                    </a:p>
                  </a:txBody>
                  <a:tcPr/>
                </a:tc>
                <a:tc>
                  <a:txBody>
                    <a:bodyPr/>
                    <a:lstStyle/>
                    <a:p>
                      <a:endParaRPr lang="el-GR" dirty="0"/>
                    </a:p>
                  </a:txBody>
                  <a:tcPr/>
                </a:tc>
              </a:tr>
              <a:tr h="352936">
                <a:tc>
                  <a:txBody>
                    <a:bodyPr/>
                    <a:lstStyle/>
                    <a:p>
                      <a:r>
                        <a:rPr lang="el-GR" dirty="0" smtClean="0"/>
                        <a:t>Ερευνητές</a:t>
                      </a:r>
                      <a:endParaRPr lang="el-GR" dirty="0"/>
                    </a:p>
                  </a:txBody>
                  <a:tcPr/>
                </a:tc>
                <a:tc>
                  <a:txBody>
                    <a:bodyPr/>
                    <a:lstStyle/>
                    <a:p>
                      <a:r>
                        <a:rPr lang="el-GR" dirty="0" smtClean="0"/>
                        <a:t>Θέμα</a:t>
                      </a:r>
                      <a:endParaRPr lang="el-GR" dirty="0"/>
                    </a:p>
                  </a:txBody>
                  <a:tcPr/>
                </a:tc>
                <a:tc>
                  <a:txBody>
                    <a:bodyPr/>
                    <a:lstStyle/>
                    <a:p>
                      <a:r>
                        <a:rPr lang="el-GR" dirty="0" smtClean="0"/>
                        <a:t>Σκοπός</a:t>
                      </a:r>
                      <a:endParaRPr lang="el-GR" dirty="0"/>
                    </a:p>
                  </a:txBody>
                  <a:tcPr/>
                </a:tc>
                <a:tc>
                  <a:txBody>
                    <a:bodyPr/>
                    <a:lstStyle/>
                    <a:p>
                      <a:r>
                        <a:rPr lang="el-GR" dirty="0" smtClean="0"/>
                        <a:t>Αποτελέσματα</a:t>
                      </a:r>
                      <a:endParaRPr lang="el-GR" dirty="0"/>
                    </a:p>
                  </a:txBody>
                  <a:tcPr/>
                </a:tc>
              </a:tr>
              <a:tr h="6177304">
                <a:tc>
                  <a:txBody>
                    <a:bodyPr/>
                    <a:lstStyle/>
                    <a:p>
                      <a:r>
                        <a:rPr lang="en-US" sz="1400" dirty="0" err="1" smtClean="0">
                          <a:solidFill>
                            <a:schemeClr val="tx1"/>
                          </a:solidFill>
                        </a:rPr>
                        <a:t>Buman</a:t>
                      </a:r>
                      <a:r>
                        <a:rPr lang="en-US" sz="1400" dirty="0" smtClean="0">
                          <a:solidFill>
                            <a:schemeClr val="tx1"/>
                          </a:solidFill>
                        </a:rPr>
                        <a:t> MP1, </a:t>
                      </a:r>
                      <a:r>
                        <a:rPr lang="en-US" sz="1400" dirty="0" err="1" smtClean="0">
                          <a:solidFill>
                            <a:schemeClr val="tx1"/>
                          </a:solidFill>
                        </a:rPr>
                        <a:t>Hekler</a:t>
                      </a:r>
                      <a:r>
                        <a:rPr lang="en-US" sz="1400" dirty="0" smtClean="0">
                          <a:solidFill>
                            <a:schemeClr val="tx1"/>
                          </a:solidFill>
                        </a:rPr>
                        <a:t> EB, </a:t>
                      </a:r>
                      <a:r>
                        <a:rPr lang="en-US" sz="1400" dirty="0" err="1" smtClean="0">
                          <a:solidFill>
                            <a:schemeClr val="tx1"/>
                          </a:solidFill>
                        </a:rPr>
                        <a:t>Bliwise</a:t>
                      </a:r>
                      <a:r>
                        <a:rPr lang="en-US" sz="1400" dirty="0" smtClean="0">
                          <a:solidFill>
                            <a:schemeClr val="tx1"/>
                          </a:solidFill>
                        </a:rPr>
                        <a:t> DL, King AC.</a:t>
                      </a:r>
                      <a:endParaRPr lang="el-GR" sz="1400" dirty="0">
                        <a:solidFill>
                          <a:schemeClr val="tx1"/>
                        </a:solidFill>
                      </a:endParaRPr>
                    </a:p>
                  </a:txBody>
                  <a:tcPr/>
                </a:tc>
                <a:tc>
                  <a:txBody>
                    <a:bodyPr/>
                    <a:lstStyle/>
                    <a:p>
                      <a:pPr algn="just" rtl="0"/>
                      <a:r>
                        <a:rPr lang="el-GR" sz="1400" dirty="0" smtClean="0">
                          <a:effectLst/>
                        </a:rPr>
                        <a:t>Συντονιστές και μεσολαβητές που προκαλούνται από  την άσκηση ,αντικειμενικές βελτιώσεις του ύπνου στη μέση ηλικία και  σε ενήλικες μεγαλύτερης ηλικίας με προβλήματα ύπνου.</a:t>
                      </a:r>
                    </a:p>
                    <a:p>
                      <a:endParaRPr lang="el-GR" sz="1400" dirty="0"/>
                    </a:p>
                  </a:txBody>
                  <a:tcPr/>
                </a:tc>
                <a:tc>
                  <a:txBody>
                    <a:bodyPr/>
                    <a:lstStyle/>
                    <a:p>
                      <a:pPr rtl="0"/>
                      <a:r>
                        <a:rPr lang="el-GR" sz="1400" dirty="0" smtClean="0">
                          <a:effectLst/>
                        </a:rPr>
                        <a:t>Η άσκηση μπορεί να βελτιώσει την ποιότητα του ύπνου, αλλά για ποιον και με ποια μέσα παραμένει ασαφής. Εξετάσαμε συντονιστές και τους διαμεσολαβητές της αντικειμενικής </a:t>
                      </a:r>
                      <a:r>
                        <a:rPr lang="el-GR" sz="1400" dirty="0" err="1" smtClean="0">
                          <a:effectLst/>
                        </a:rPr>
                        <a:t>βελτιώσης</a:t>
                      </a:r>
                      <a:r>
                        <a:rPr lang="el-GR" sz="1400" dirty="0" smtClean="0">
                          <a:effectLst/>
                        </a:rPr>
                        <a:t>  του ύπνου σε μια 12-μηνη  τυχαιοποιημένη ελεγχόμενη μελέτη μεταξύ υπολειτουργίας της  μέσης ηλικίας και ηλικιωμένων που αναφέρουν ήπια / μέτρια προβλήματα ύπνου</a:t>
                      </a:r>
                    </a:p>
                    <a:p>
                      <a:endParaRPr lang="el-GR" sz="1400" dirty="0"/>
                    </a:p>
                  </a:txBody>
                  <a:tcPr/>
                </a:tc>
                <a:tc>
                  <a:txBody>
                    <a:bodyPr/>
                    <a:lstStyle/>
                    <a:p>
                      <a:pPr rtl="0"/>
                      <a:r>
                        <a:rPr lang="el-GR" sz="1400" dirty="0" smtClean="0">
                          <a:effectLst/>
                        </a:rPr>
                        <a:t>Αρχικά λιγότερο δραστήρια άτομα με υψηλότερη αρχική φυσική λειτουργία και χειρότερη ποιότητα ύπνου βελτιώθηκαν περισσότερο. Προτιμήθηκαν ειδικοί παράμετροι που είναι </a:t>
                      </a:r>
                      <a:r>
                        <a:rPr lang="el-GR" sz="1400" dirty="0" err="1" smtClean="0">
                          <a:effectLst/>
                        </a:rPr>
                        <a:t>αποτελασματικοί</a:t>
                      </a:r>
                      <a:r>
                        <a:rPr lang="el-GR" sz="1400" dirty="0" smtClean="0">
                          <a:effectLst/>
                        </a:rPr>
                        <a:t> </a:t>
                      </a:r>
                      <a:r>
                        <a:rPr lang="el-GR" sz="1400" dirty="0" err="1" smtClean="0">
                          <a:effectLst/>
                        </a:rPr>
                        <a:t>λειτουργικοι</a:t>
                      </a:r>
                      <a:r>
                        <a:rPr lang="el-GR" sz="1400" dirty="0" smtClean="0">
                          <a:effectLst/>
                        </a:rPr>
                        <a:t> και μεταβολικοί μεσολαβητές για τον ύπνο. Αυτά τα αποτελέσματα υποδεικνύουν στρατηγικές για την πιο αποτελεσματική αντιμετώπιση του διαταραγμένου ύπνου μέσω της άσκησης σε ενήλικες μεγαλύτερης ηλικίας.</a:t>
                      </a:r>
                    </a:p>
                    <a:p>
                      <a:endParaRPr lang="el-GR" sz="1400" dirty="0"/>
                    </a:p>
                  </a:txBody>
                  <a:tcPr/>
                </a:tc>
              </a:tr>
            </a:tbl>
          </a:graphicData>
        </a:graphic>
      </p:graphicFrame>
    </p:spTree>
    <p:extLst>
      <p:ext uri="{BB962C8B-B14F-4D97-AF65-F5344CB8AC3E}">
        <p14:creationId xmlns:p14="http://schemas.microsoft.com/office/powerpoint/2010/main" xmlns="" val="3546760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1187744585"/>
              </p:ext>
            </p:extLst>
          </p:nvPr>
        </p:nvGraphicFramePr>
        <p:xfrm>
          <a:off x="0" y="26166"/>
          <a:ext cx="8100391" cy="6831833"/>
        </p:xfrm>
        <a:graphic>
          <a:graphicData uri="http://schemas.openxmlformats.org/drawingml/2006/table">
            <a:tbl>
              <a:tblPr firstRow="1" bandRow="1">
                <a:tableStyleId>{5C22544A-7EE6-4342-B048-85BDC9FD1C3A}</a:tableStyleId>
              </a:tblPr>
              <a:tblGrid>
                <a:gridCol w="2076412"/>
                <a:gridCol w="1998278"/>
                <a:gridCol w="2017708"/>
                <a:gridCol w="2007993"/>
              </a:tblGrid>
              <a:tr h="402846">
                <a:tc>
                  <a:txBody>
                    <a:bodyPr/>
                    <a:lstStyle/>
                    <a:p>
                      <a:r>
                        <a:rPr lang="el-GR" dirty="0" smtClean="0"/>
                        <a:t>3</a:t>
                      </a:r>
                      <a:r>
                        <a:rPr lang="el-GR" baseline="30000" dirty="0" smtClean="0"/>
                        <a:t>η</a:t>
                      </a:r>
                      <a:r>
                        <a:rPr lang="el-GR" dirty="0" smtClean="0"/>
                        <a:t> έρευνα</a:t>
                      </a:r>
                      <a:endParaRPr lang="el-GR" dirty="0"/>
                    </a:p>
                  </a:txBody>
                  <a:tcPr/>
                </a:tc>
                <a:tc>
                  <a:txBody>
                    <a:bodyPr/>
                    <a:lstStyle/>
                    <a:p>
                      <a:endParaRPr lang="el-GR" dirty="0"/>
                    </a:p>
                  </a:txBody>
                  <a:tcPr/>
                </a:tc>
                <a:tc>
                  <a:txBody>
                    <a:bodyPr/>
                    <a:lstStyle/>
                    <a:p>
                      <a:endParaRPr lang="el-GR" dirty="0"/>
                    </a:p>
                  </a:txBody>
                  <a:tcPr/>
                </a:tc>
                <a:tc>
                  <a:txBody>
                    <a:bodyPr/>
                    <a:lstStyle/>
                    <a:p>
                      <a:endParaRPr lang="el-GR"/>
                    </a:p>
                  </a:txBody>
                  <a:tcPr/>
                </a:tc>
              </a:tr>
              <a:tr h="402846">
                <a:tc>
                  <a:txBody>
                    <a:bodyPr/>
                    <a:lstStyle/>
                    <a:p>
                      <a:r>
                        <a:rPr lang="el-GR" dirty="0" smtClean="0"/>
                        <a:t>Ερευνητές</a:t>
                      </a:r>
                      <a:endParaRPr lang="el-GR" dirty="0"/>
                    </a:p>
                  </a:txBody>
                  <a:tcPr/>
                </a:tc>
                <a:tc>
                  <a:txBody>
                    <a:bodyPr/>
                    <a:lstStyle/>
                    <a:p>
                      <a:r>
                        <a:rPr lang="el-GR" dirty="0" smtClean="0"/>
                        <a:t>Θέμα</a:t>
                      </a:r>
                      <a:endParaRPr lang="el-GR" dirty="0"/>
                    </a:p>
                  </a:txBody>
                  <a:tcPr/>
                </a:tc>
                <a:tc>
                  <a:txBody>
                    <a:bodyPr/>
                    <a:lstStyle/>
                    <a:p>
                      <a:r>
                        <a:rPr lang="el-GR" dirty="0" smtClean="0"/>
                        <a:t>Σκοπός</a:t>
                      </a:r>
                      <a:endParaRPr lang="el-GR" dirty="0"/>
                    </a:p>
                  </a:txBody>
                  <a:tcPr/>
                </a:tc>
                <a:tc>
                  <a:txBody>
                    <a:bodyPr/>
                    <a:lstStyle/>
                    <a:p>
                      <a:r>
                        <a:rPr lang="el-GR" dirty="0" smtClean="0"/>
                        <a:t>Αποτελέσματα</a:t>
                      </a:r>
                      <a:endParaRPr lang="el-GR" dirty="0"/>
                    </a:p>
                  </a:txBody>
                  <a:tcPr/>
                </a:tc>
              </a:tr>
              <a:tr h="6026141">
                <a:tc>
                  <a:txBody>
                    <a:bodyPr/>
                    <a:lstStyle/>
                    <a:p>
                      <a:pPr algn="just" rtl="0"/>
                      <a:r>
                        <a:rPr lang="en-US" sz="1600" dirty="0" smtClean="0"/>
                        <a:t>Reid KJ 1, Baron KG, Lu </a:t>
                      </a:r>
                      <a:r>
                        <a:rPr lang="el-GR" sz="1600" dirty="0" smtClean="0"/>
                        <a:t>Β, </a:t>
                      </a:r>
                      <a:r>
                        <a:rPr lang="en-US" sz="1600" dirty="0" smtClean="0"/>
                        <a:t>Naylor </a:t>
                      </a:r>
                      <a:r>
                        <a:rPr lang="el-GR" sz="1600" dirty="0" smtClean="0"/>
                        <a:t>Ε, </a:t>
                      </a:r>
                      <a:r>
                        <a:rPr lang="en-US" sz="1600" dirty="0" smtClean="0"/>
                        <a:t>Wolfe L, Zee PC</a:t>
                      </a:r>
                      <a:endParaRPr lang="el-GR" sz="1600" dirty="0"/>
                    </a:p>
                  </a:txBody>
                  <a:tcPr/>
                </a:tc>
                <a:tc>
                  <a:txBody>
                    <a:bodyPr/>
                    <a:lstStyle/>
                    <a:p>
                      <a:pPr algn="just" rtl="0"/>
                      <a:r>
                        <a:rPr lang="el-GR" sz="1600" dirty="0" smtClean="0">
                          <a:effectLst/>
                        </a:rPr>
                        <a:t>Η αερόβια άσκηση βελτιώνει τον αυτό-αναφερόμενο ύπνο και την ποιότητα ζωής σε ενήλικες μεγαλύτερης ηλικίας που πάσχουν από αϋπνία.</a:t>
                      </a:r>
                    </a:p>
                    <a:p>
                      <a:endParaRPr lang="el-GR" dirty="0"/>
                    </a:p>
                  </a:txBody>
                  <a:tcPr/>
                </a:tc>
                <a:tc>
                  <a:txBody>
                    <a:bodyPr/>
                    <a:lstStyle/>
                    <a:p>
                      <a:pPr rtl="0"/>
                      <a:r>
                        <a:rPr lang="el-GR" sz="1600" dirty="0" smtClean="0">
                          <a:effectLst/>
                        </a:rPr>
                        <a:t>Για να εκτιμηθεί η αποτελεσματικότητα  της  μέτριας αερόβιας σωματικής  δραστηριότητας με την εκπαίδευση της  υγιεινής  του ύπνου  για τη βελτίωση του ύπνου, της διάθεσης και της  ποιότητας  ζωής σε ενήλικες μεγαλύτερης ηλικίας με χρόνια αϋπνία.</a:t>
                      </a:r>
                    </a:p>
                    <a:p>
                      <a:endParaRPr lang="el-GR" dirty="0"/>
                    </a:p>
                  </a:txBody>
                  <a:tcPr/>
                </a:tc>
                <a:tc>
                  <a:txBody>
                    <a:bodyPr/>
                    <a:lstStyle/>
                    <a:p>
                      <a:pPr rtl="0"/>
                      <a:r>
                        <a:rPr lang="el-GR" sz="1600" dirty="0" smtClean="0">
                          <a:effectLst/>
                        </a:rPr>
                        <a:t>Η αερόβια φυσική δραστηριότητα με την υγιεινή του ύπνου εκπαίδευση είναι μια αποτελεσματική θεραπευτική προσέγγιση για τη βελτίωση της ποιότητας του ύπνου, της διάθεσης και της ποιότητας ζωής σε ενήλικες μεγαλύτερης ηλικίας με χρόνια αϋπνία.</a:t>
                      </a:r>
                    </a:p>
                    <a:p>
                      <a:pPr algn="just" rtl="0"/>
                      <a:r>
                        <a:rPr lang="el-GR" dirty="0" smtClean="0">
                          <a:effectLst/>
                        </a:rPr>
                        <a:t/>
                      </a:r>
                      <a:br>
                        <a:rPr lang="el-GR" dirty="0" smtClean="0">
                          <a:effectLst/>
                        </a:rPr>
                      </a:br>
                      <a:endParaRPr lang="el-GR" dirty="0" smtClean="0">
                        <a:effectLst/>
                      </a:endParaRPr>
                    </a:p>
                    <a:p>
                      <a:endParaRPr lang="el-GR" dirty="0"/>
                    </a:p>
                  </a:txBody>
                  <a:tcPr/>
                </a:tc>
              </a:tr>
            </a:tbl>
          </a:graphicData>
        </a:graphic>
      </p:graphicFrame>
    </p:spTree>
    <p:extLst>
      <p:ext uri="{BB962C8B-B14F-4D97-AF65-F5344CB8AC3E}">
        <p14:creationId xmlns:p14="http://schemas.microsoft.com/office/powerpoint/2010/main" xmlns="" val="2912271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3667477986"/>
              </p:ext>
            </p:extLst>
          </p:nvPr>
        </p:nvGraphicFramePr>
        <p:xfrm>
          <a:off x="0" y="44625"/>
          <a:ext cx="8163744" cy="6813376"/>
        </p:xfrm>
        <a:graphic>
          <a:graphicData uri="http://schemas.openxmlformats.org/drawingml/2006/table">
            <a:tbl>
              <a:tblPr firstRow="1" bandRow="1">
                <a:tableStyleId>{5C22544A-7EE6-4342-B048-85BDC9FD1C3A}</a:tableStyleId>
              </a:tblPr>
              <a:tblGrid>
                <a:gridCol w="2040936"/>
                <a:gridCol w="2040936"/>
                <a:gridCol w="2040936"/>
                <a:gridCol w="2040936"/>
              </a:tblGrid>
              <a:tr h="682861">
                <a:tc>
                  <a:txBody>
                    <a:bodyPr/>
                    <a:lstStyle/>
                    <a:p>
                      <a:r>
                        <a:rPr lang="el-GR" dirty="0" smtClean="0"/>
                        <a:t>4</a:t>
                      </a:r>
                      <a:r>
                        <a:rPr lang="el-GR" baseline="30000" dirty="0" smtClean="0"/>
                        <a:t>η</a:t>
                      </a:r>
                      <a:r>
                        <a:rPr lang="el-GR" dirty="0" smtClean="0"/>
                        <a:t> έρευνα</a:t>
                      </a:r>
                      <a:endParaRPr lang="el-GR" dirty="0"/>
                    </a:p>
                  </a:txBody>
                  <a:tcPr/>
                </a:tc>
                <a:tc>
                  <a:txBody>
                    <a:bodyPr/>
                    <a:lstStyle/>
                    <a:p>
                      <a:endParaRPr lang="el-GR"/>
                    </a:p>
                  </a:txBody>
                  <a:tcPr/>
                </a:tc>
                <a:tc>
                  <a:txBody>
                    <a:bodyPr/>
                    <a:lstStyle/>
                    <a:p>
                      <a:endParaRPr lang="el-GR" dirty="0"/>
                    </a:p>
                  </a:txBody>
                  <a:tcPr/>
                </a:tc>
                <a:tc>
                  <a:txBody>
                    <a:bodyPr/>
                    <a:lstStyle/>
                    <a:p>
                      <a:endParaRPr lang="el-GR"/>
                    </a:p>
                  </a:txBody>
                  <a:tcPr/>
                </a:tc>
              </a:tr>
              <a:tr h="385114">
                <a:tc>
                  <a:txBody>
                    <a:bodyPr/>
                    <a:lstStyle/>
                    <a:p>
                      <a:r>
                        <a:rPr lang="el-GR" dirty="0" smtClean="0"/>
                        <a:t>Ερευνητές</a:t>
                      </a:r>
                      <a:endParaRPr lang="el-GR" dirty="0"/>
                    </a:p>
                  </a:txBody>
                  <a:tcPr/>
                </a:tc>
                <a:tc>
                  <a:txBody>
                    <a:bodyPr/>
                    <a:lstStyle/>
                    <a:p>
                      <a:r>
                        <a:rPr lang="el-GR" dirty="0" smtClean="0"/>
                        <a:t>Θέμα</a:t>
                      </a:r>
                      <a:endParaRPr lang="el-GR" dirty="0"/>
                    </a:p>
                  </a:txBody>
                  <a:tcPr/>
                </a:tc>
                <a:tc>
                  <a:txBody>
                    <a:bodyPr/>
                    <a:lstStyle/>
                    <a:p>
                      <a:r>
                        <a:rPr lang="el-GR" dirty="0" smtClean="0"/>
                        <a:t>Σκοπός</a:t>
                      </a:r>
                      <a:endParaRPr lang="el-GR" dirty="0"/>
                    </a:p>
                  </a:txBody>
                  <a:tcPr/>
                </a:tc>
                <a:tc>
                  <a:txBody>
                    <a:bodyPr/>
                    <a:lstStyle/>
                    <a:p>
                      <a:r>
                        <a:rPr lang="el-GR" dirty="0" smtClean="0"/>
                        <a:t>Αποτελέσματα</a:t>
                      </a:r>
                      <a:endParaRPr lang="el-GR" dirty="0"/>
                    </a:p>
                  </a:txBody>
                  <a:tcPr/>
                </a:tc>
              </a:tr>
              <a:tr h="5745401">
                <a:tc>
                  <a:txBody>
                    <a:bodyPr/>
                    <a:lstStyle/>
                    <a:p>
                      <a:r>
                        <a:rPr lang="en-US" sz="1600" dirty="0" err="1" smtClean="0"/>
                        <a:t>Buman</a:t>
                      </a:r>
                      <a:r>
                        <a:rPr lang="en-US" sz="1600" dirty="0" smtClean="0"/>
                        <a:t> MP1, </a:t>
                      </a:r>
                      <a:r>
                        <a:rPr lang="en-US" sz="1600" dirty="0" err="1" smtClean="0"/>
                        <a:t>Hekler</a:t>
                      </a:r>
                      <a:r>
                        <a:rPr lang="en-US" sz="1600" dirty="0" smtClean="0"/>
                        <a:t> EB, </a:t>
                      </a:r>
                      <a:r>
                        <a:rPr lang="en-US" sz="1600" dirty="0" err="1" smtClean="0"/>
                        <a:t>Bliwise</a:t>
                      </a:r>
                      <a:r>
                        <a:rPr lang="en-US" sz="1600" dirty="0" smtClean="0"/>
                        <a:t> DL, King AC</a:t>
                      </a:r>
                    </a:p>
                    <a:p>
                      <a:endParaRPr lang="el-GR" dirty="0"/>
                    </a:p>
                  </a:txBody>
                  <a:tcPr/>
                </a:tc>
                <a:tc>
                  <a:txBody>
                    <a:bodyPr/>
                    <a:lstStyle/>
                    <a:p>
                      <a:pPr algn="just" rtl="0"/>
                      <a:r>
                        <a:rPr lang="el-GR" sz="1600" dirty="0" smtClean="0">
                          <a:effectLst/>
                        </a:rPr>
                        <a:t>Αποτελέσματα  της άσκησης από νύχτα σε νύχτα διακυμάνσεις στην αυτό-βαθμολογία  ύπνου στους ηλικιωμένους ενήλικες με προβλήματα ύπνου.</a:t>
                      </a:r>
                    </a:p>
                    <a:p>
                      <a:endParaRPr lang="el-GR" dirty="0"/>
                    </a:p>
                  </a:txBody>
                  <a:tcPr/>
                </a:tc>
                <a:tc>
                  <a:txBody>
                    <a:bodyPr/>
                    <a:lstStyle/>
                    <a:p>
                      <a:pPr rtl="0"/>
                      <a:r>
                        <a:rPr lang="el-GR" sz="1600" dirty="0" smtClean="0">
                          <a:effectLst/>
                        </a:rPr>
                        <a:t>Οι παρεμβάσεις ύπνου έχουν σπάνια διερευνηθεί  από τις μειώσεις διακυμάνσεων από νύχτα σε νύχτα [δηλαδή </a:t>
                      </a:r>
                      <a:r>
                        <a:rPr lang="el-GR" sz="1600" dirty="0" err="1" smtClean="0">
                          <a:effectLst/>
                        </a:rPr>
                        <a:t>ενδο</a:t>
                      </a:r>
                      <a:r>
                        <a:rPr lang="el-GR" sz="1600" dirty="0" smtClean="0">
                          <a:effectLst/>
                        </a:rPr>
                        <a:t>-ατομική διακύμανση (IIV)] στον ύπνο, παρά τις αρνητικές επιπτώσεις αυτών των διακυμάνσεων στη συναισθηματικές καταστάσεις και τα </a:t>
                      </a:r>
                      <a:r>
                        <a:rPr lang="el-GR" sz="1600" dirty="0" err="1" smtClean="0">
                          <a:effectLst/>
                        </a:rPr>
                        <a:t>γνωσιακά</a:t>
                      </a:r>
                      <a:r>
                        <a:rPr lang="el-GR" sz="1600" dirty="0" smtClean="0">
                          <a:effectLst/>
                        </a:rPr>
                        <a:t> και σωματικά συμπτώματα.</a:t>
                      </a:r>
                    </a:p>
                    <a:p>
                      <a:endParaRPr lang="el-GR" dirty="0"/>
                    </a:p>
                  </a:txBody>
                  <a:tcPr/>
                </a:tc>
                <a:tc>
                  <a:txBody>
                    <a:bodyPr/>
                    <a:lstStyle/>
                    <a:p>
                      <a:pPr rtl="0"/>
                      <a:r>
                        <a:rPr lang="el-GR" sz="1600" dirty="0" smtClean="0">
                          <a:effectLst/>
                        </a:rPr>
                        <a:t>Δώδεκα μήνες μέτριας έντασης σωματικής άσκησης</a:t>
                      </a:r>
                      <a:r>
                        <a:rPr lang="el-GR" sz="1600" baseline="0" dirty="0" smtClean="0">
                          <a:effectLst/>
                        </a:rPr>
                        <a:t> </a:t>
                      </a:r>
                      <a:r>
                        <a:rPr lang="el-GR" sz="1600" dirty="0" smtClean="0">
                          <a:effectLst/>
                        </a:rPr>
                        <a:t>μειωμένη από νύχτα σε νύχτα. </a:t>
                      </a:r>
                      <a:r>
                        <a:rPr lang="el-GR" sz="1600" dirty="0" err="1" smtClean="0">
                          <a:effectLst/>
                        </a:rPr>
                        <a:t>Υπηρχαν</a:t>
                      </a:r>
                      <a:r>
                        <a:rPr lang="el-GR" sz="1600" baseline="0" dirty="0" smtClean="0">
                          <a:effectLst/>
                        </a:rPr>
                        <a:t> </a:t>
                      </a:r>
                      <a:r>
                        <a:rPr lang="el-GR" sz="1600" dirty="0" smtClean="0">
                          <a:effectLst/>
                        </a:rPr>
                        <a:t>διακυμάνσεις στην</a:t>
                      </a:r>
                      <a:r>
                        <a:rPr lang="el-GR" sz="1600" baseline="0" dirty="0" smtClean="0">
                          <a:effectLst/>
                        </a:rPr>
                        <a:t> </a:t>
                      </a:r>
                      <a:r>
                        <a:rPr lang="el-GR" sz="1600" baseline="0" dirty="0" err="1" smtClean="0">
                          <a:effectLst/>
                        </a:rPr>
                        <a:t>αυτοβαθμολόγηση</a:t>
                      </a:r>
                      <a:r>
                        <a:rPr lang="el-GR" sz="1600" baseline="0" dirty="0" smtClean="0">
                          <a:effectLst/>
                        </a:rPr>
                        <a:t> στο </a:t>
                      </a:r>
                      <a:r>
                        <a:rPr lang="el-GR" sz="1600" dirty="0" smtClean="0">
                          <a:effectLst/>
                        </a:rPr>
                        <a:t>χρόνο για να αποκοιμηθούν, και αυτή η σχέση ήταν ανεξάρτητη του χρόνου μέσου επιπέδου για να </a:t>
                      </a:r>
                      <a:r>
                        <a:rPr lang="el-GR" sz="1600" dirty="0" err="1" smtClean="0">
                          <a:effectLst/>
                        </a:rPr>
                        <a:t>κοιμηθουν</a:t>
                      </a:r>
                      <a:r>
                        <a:rPr lang="el-GR" sz="1600" dirty="0" smtClean="0">
                          <a:effectLst/>
                        </a:rPr>
                        <a:t>.</a:t>
                      </a:r>
                    </a:p>
                    <a:p>
                      <a:endParaRPr lang="el-GR" dirty="0"/>
                    </a:p>
                  </a:txBody>
                  <a:tcPr/>
                </a:tc>
              </a:tr>
            </a:tbl>
          </a:graphicData>
        </a:graphic>
      </p:graphicFrame>
    </p:spTree>
    <p:extLst>
      <p:ext uri="{BB962C8B-B14F-4D97-AF65-F5344CB8AC3E}">
        <p14:creationId xmlns:p14="http://schemas.microsoft.com/office/powerpoint/2010/main" xmlns="" val="2977490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165594322"/>
              </p:ext>
            </p:extLst>
          </p:nvPr>
        </p:nvGraphicFramePr>
        <p:xfrm>
          <a:off x="0" y="0"/>
          <a:ext cx="8172452" cy="6858001"/>
        </p:xfrm>
        <a:graphic>
          <a:graphicData uri="http://schemas.openxmlformats.org/drawingml/2006/table">
            <a:tbl>
              <a:tblPr firstRow="1" bandRow="1">
                <a:tableStyleId>{5C22544A-7EE6-4342-B048-85BDC9FD1C3A}</a:tableStyleId>
              </a:tblPr>
              <a:tblGrid>
                <a:gridCol w="2043113"/>
                <a:gridCol w="2043113"/>
                <a:gridCol w="2043113"/>
                <a:gridCol w="2043113"/>
              </a:tblGrid>
              <a:tr h="478618">
                <a:tc>
                  <a:txBody>
                    <a:bodyPr/>
                    <a:lstStyle/>
                    <a:p>
                      <a:r>
                        <a:rPr lang="el-GR" dirty="0" smtClean="0"/>
                        <a:t>5</a:t>
                      </a:r>
                      <a:r>
                        <a:rPr lang="el-GR" baseline="30000" dirty="0" smtClean="0"/>
                        <a:t>η</a:t>
                      </a:r>
                      <a:r>
                        <a:rPr lang="el-GR" dirty="0" smtClean="0"/>
                        <a:t> έρευνα</a:t>
                      </a:r>
                      <a:endParaRPr lang="el-GR" dirty="0"/>
                    </a:p>
                  </a:txBody>
                  <a:tcPr/>
                </a:tc>
                <a:tc>
                  <a:txBody>
                    <a:bodyPr/>
                    <a:lstStyle/>
                    <a:p>
                      <a:endParaRPr lang="el-GR"/>
                    </a:p>
                  </a:txBody>
                  <a:tcPr/>
                </a:tc>
                <a:tc>
                  <a:txBody>
                    <a:bodyPr/>
                    <a:lstStyle/>
                    <a:p>
                      <a:endParaRPr lang="el-GR"/>
                    </a:p>
                  </a:txBody>
                  <a:tcPr/>
                </a:tc>
                <a:tc>
                  <a:txBody>
                    <a:bodyPr/>
                    <a:lstStyle/>
                    <a:p>
                      <a:endParaRPr lang="el-GR"/>
                    </a:p>
                  </a:txBody>
                  <a:tcPr/>
                </a:tc>
              </a:tr>
              <a:tr h="478618">
                <a:tc>
                  <a:txBody>
                    <a:bodyPr/>
                    <a:lstStyle/>
                    <a:p>
                      <a:r>
                        <a:rPr lang="el-GR" dirty="0" smtClean="0"/>
                        <a:t>Ερευνητές</a:t>
                      </a:r>
                      <a:endParaRPr lang="el-GR" dirty="0"/>
                    </a:p>
                  </a:txBody>
                  <a:tcPr/>
                </a:tc>
                <a:tc>
                  <a:txBody>
                    <a:bodyPr/>
                    <a:lstStyle/>
                    <a:p>
                      <a:r>
                        <a:rPr lang="el-GR" dirty="0" smtClean="0"/>
                        <a:t>Θέμα</a:t>
                      </a:r>
                      <a:endParaRPr lang="el-GR" dirty="0"/>
                    </a:p>
                  </a:txBody>
                  <a:tcPr/>
                </a:tc>
                <a:tc>
                  <a:txBody>
                    <a:bodyPr/>
                    <a:lstStyle/>
                    <a:p>
                      <a:r>
                        <a:rPr lang="el-GR" dirty="0" smtClean="0"/>
                        <a:t>Σκοπός</a:t>
                      </a:r>
                      <a:endParaRPr lang="el-GR" dirty="0"/>
                    </a:p>
                  </a:txBody>
                  <a:tcPr/>
                </a:tc>
                <a:tc>
                  <a:txBody>
                    <a:bodyPr/>
                    <a:lstStyle/>
                    <a:p>
                      <a:r>
                        <a:rPr lang="el-GR" dirty="0" smtClean="0"/>
                        <a:t>Αποτελέσματα</a:t>
                      </a:r>
                      <a:endParaRPr lang="el-GR" dirty="0"/>
                    </a:p>
                  </a:txBody>
                  <a:tcPr/>
                </a:tc>
              </a:tr>
              <a:tr h="5900765">
                <a:tc>
                  <a:txBody>
                    <a:bodyPr/>
                    <a:lstStyle/>
                    <a:p>
                      <a:r>
                        <a:rPr lang="en-US" sz="1600" dirty="0" smtClean="0"/>
                        <a:t>Yang PY1, Ho KH, Chen HC, </a:t>
                      </a:r>
                      <a:r>
                        <a:rPr lang="en-US" sz="1600" dirty="0" err="1" smtClean="0"/>
                        <a:t>Chien</a:t>
                      </a:r>
                      <a:r>
                        <a:rPr lang="en-US" sz="1600" dirty="0" smtClean="0"/>
                        <a:t> MY</a:t>
                      </a:r>
                      <a:endParaRPr lang="el-GR" sz="1600" dirty="0"/>
                    </a:p>
                  </a:txBody>
                  <a:tcPr/>
                </a:tc>
                <a:tc>
                  <a:txBody>
                    <a:bodyPr/>
                    <a:lstStyle/>
                    <a:p>
                      <a:pPr algn="just" rtl="0"/>
                      <a:r>
                        <a:rPr lang="el-GR" sz="1600" dirty="0" smtClean="0">
                          <a:effectLst/>
                        </a:rPr>
                        <a:t>Η προπόνηση βελτιώνει την ποιότητα του ύπνου σε μεσήλικες και ηλικιωμένους με προβλήματα ύπνου :μια συστηματική ανασκόπηση </a:t>
                      </a:r>
                    </a:p>
                    <a:p>
                      <a:endParaRPr lang="el-GR" dirty="0"/>
                    </a:p>
                  </a:txBody>
                  <a:tcPr/>
                </a:tc>
                <a:tc>
                  <a:txBody>
                    <a:bodyPr/>
                    <a:lstStyle/>
                    <a:p>
                      <a:pPr algn="just" rtl="0"/>
                      <a:r>
                        <a:rPr lang="el-GR" sz="1600" dirty="0" smtClean="0">
                          <a:effectLst/>
                        </a:rPr>
                        <a:t>Συστηματική ανασκόπηση με </a:t>
                      </a:r>
                      <a:r>
                        <a:rPr lang="el-GR" sz="1600" dirty="0" err="1" smtClean="0">
                          <a:effectLst/>
                        </a:rPr>
                        <a:t>μετανάλυση</a:t>
                      </a:r>
                      <a:r>
                        <a:rPr lang="el-GR" sz="1600" dirty="0" smtClean="0">
                          <a:effectLst/>
                        </a:rPr>
                        <a:t> τυχαιοποιημένων μελετών</a:t>
                      </a:r>
                    </a:p>
                    <a:p>
                      <a:endParaRPr lang="el-GR" dirty="0"/>
                    </a:p>
                  </a:txBody>
                  <a:tcPr/>
                </a:tc>
                <a:tc>
                  <a:txBody>
                    <a:bodyPr/>
                    <a:lstStyle/>
                    <a:p>
                      <a:pPr algn="l" rtl="0"/>
                      <a:r>
                        <a:rPr lang="el-GR" sz="1600" b="0" i="0" dirty="0" smtClean="0">
                          <a:effectLst/>
                          <a:latin typeface="arial, helvetica, clean, sans-serif"/>
                        </a:rPr>
                        <a:t>Η συμμετοχή σε ένα πρόγραμμα άσκησης έχει μέτρια θετική επίδραση στην ποιότητα του ύπνου σε μεσήλικες και ηλικιωμένους. Η σωματική άσκηση θα μπορούσε να είναι μια εναλλακτική ή συμπληρωματική προσέγγιση για τις υπάρχουσες θεραπείες</a:t>
                      </a:r>
                      <a:endParaRPr lang="el-GR" sz="1600" b="0" i="0" dirty="0" smtClean="0">
                        <a:effectLst/>
                      </a:endParaRPr>
                    </a:p>
                    <a:p>
                      <a:pPr algn="l" rtl="0"/>
                      <a:r>
                        <a:rPr lang="el-GR" b="0" i="0" dirty="0" smtClean="0">
                          <a:effectLst/>
                        </a:rPr>
                        <a:t/>
                      </a:r>
                      <a:br>
                        <a:rPr lang="el-GR" b="0" i="0" dirty="0" smtClean="0">
                          <a:effectLst/>
                        </a:rPr>
                      </a:br>
                      <a:endParaRPr lang="el-GR" b="0" i="0" dirty="0" smtClean="0">
                        <a:effectLst/>
                      </a:endParaRPr>
                    </a:p>
                    <a:p>
                      <a:endParaRPr lang="el-GR" dirty="0"/>
                    </a:p>
                  </a:txBody>
                  <a:tcPr/>
                </a:tc>
              </a:tr>
            </a:tbl>
          </a:graphicData>
        </a:graphic>
      </p:graphicFrame>
    </p:spTree>
    <p:extLst>
      <p:ext uri="{BB962C8B-B14F-4D97-AF65-F5344CB8AC3E}">
        <p14:creationId xmlns:p14="http://schemas.microsoft.com/office/powerpoint/2010/main" xmlns="" val="22157068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chemeClr val="bg2">
                    <a:lumMod val="50000"/>
                  </a:schemeClr>
                </a:solidFill>
              </a:rPr>
              <a:t>ΣΥΜΠΕΡΑΣΜΑ ΕΡΕΥΝΩΝ</a:t>
            </a:r>
            <a:endParaRPr lang="el-GR" dirty="0">
              <a:solidFill>
                <a:schemeClr val="bg2">
                  <a:lumMod val="50000"/>
                </a:schemeClr>
              </a:solidFill>
            </a:endParaRPr>
          </a:p>
        </p:txBody>
      </p:sp>
      <p:sp>
        <p:nvSpPr>
          <p:cNvPr id="3" name="Θέση περιεχομένου 2"/>
          <p:cNvSpPr>
            <a:spLocks noGrp="1"/>
          </p:cNvSpPr>
          <p:nvPr>
            <p:ph idx="1"/>
          </p:nvPr>
        </p:nvSpPr>
        <p:spPr/>
        <p:txBody>
          <a:bodyPr>
            <a:normAutofit/>
          </a:bodyPr>
          <a:lstStyle/>
          <a:p>
            <a:pPr marL="0" indent="0" algn="just">
              <a:buNone/>
            </a:pPr>
            <a:r>
              <a:rPr lang="el-GR" sz="2400" dirty="0" smtClean="0"/>
              <a:t>Από τις έρευνες προέκυψε το συμπέρασμα ότι η άσκηση επιδρά σε μέτριο βαθμό στην ποιότητα του ύπνου σε άτομα της τρίτης ηλικίας.</a:t>
            </a:r>
            <a:endParaRPr lang="el-GR" sz="2400" dirty="0"/>
          </a:p>
          <a:p>
            <a:endParaRPr lang="el-GR" sz="2400" dirty="0"/>
          </a:p>
        </p:txBody>
      </p:sp>
    </p:spTree>
    <p:extLst>
      <p:ext uri="{BB962C8B-B14F-4D97-AF65-F5344CB8AC3E}">
        <p14:creationId xmlns:p14="http://schemas.microsoft.com/office/powerpoint/2010/main" xmlns="" val="496434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475656" y="1700808"/>
            <a:ext cx="5400600" cy="4248472"/>
          </a:xfrm>
          <a:prstGeom prst="rect">
            <a:avLst/>
          </a:prstGeom>
          <a:ln>
            <a:noFill/>
          </a:ln>
          <a:effectLst>
            <a:softEdge rad="112500"/>
          </a:effectLst>
        </p:spPr>
      </p:pic>
    </p:spTree>
    <p:extLst>
      <p:ext uri="{BB962C8B-B14F-4D97-AF65-F5344CB8AC3E}">
        <p14:creationId xmlns:p14="http://schemas.microsoft.com/office/powerpoint/2010/main" xmlns="" val="9309880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solidFill>
                  <a:schemeClr val="bg2">
                    <a:lumMod val="50000"/>
                  </a:schemeClr>
                </a:solidFill>
              </a:rPr>
              <a:t>βιβλιογραφια</a:t>
            </a:r>
            <a:endParaRPr lang="el-GR" dirty="0">
              <a:solidFill>
                <a:schemeClr val="bg2">
                  <a:lumMod val="50000"/>
                </a:schemeClr>
              </a:solidFill>
            </a:endParaRPr>
          </a:p>
        </p:txBody>
      </p:sp>
      <p:sp>
        <p:nvSpPr>
          <p:cNvPr id="3" name="Θέση περιεχομένου 2"/>
          <p:cNvSpPr>
            <a:spLocks noGrp="1"/>
          </p:cNvSpPr>
          <p:nvPr>
            <p:ph idx="1"/>
          </p:nvPr>
        </p:nvSpPr>
        <p:spPr/>
        <p:txBody>
          <a:bodyPr>
            <a:normAutofit lnSpcReduction="10000"/>
          </a:bodyPr>
          <a:lstStyle/>
          <a:p>
            <a:pPr>
              <a:spcBef>
                <a:spcPts val="0"/>
              </a:spcBef>
              <a:buClrTx/>
              <a:buSzTx/>
            </a:pPr>
            <a:r>
              <a:rPr lang="en-US" sz="1800" b="1" dirty="0">
                <a:solidFill>
                  <a:srgbClr val="000000"/>
                </a:solidFill>
                <a:latin typeface="arial"/>
              </a:rPr>
              <a:t>Effects of moderate-intensity exercise on </a:t>
            </a:r>
            <a:r>
              <a:rPr lang="en-US" sz="1800" b="1" dirty="0" err="1">
                <a:solidFill>
                  <a:srgbClr val="000000"/>
                </a:solidFill>
                <a:latin typeface="arial"/>
              </a:rPr>
              <a:t>polysomnographic</a:t>
            </a:r>
            <a:r>
              <a:rPr lang="en-US" sz="1800" b="1" dirty="0">
                <a:solidFill>
                  <a:srgbClr val="000000"/>
                </a:solidFill>
                <a:latin typeface="arial"/>
              </a:rPr>
              <a:t> and subjective sleep quality in older adults with mild to moderate sleep </a:t>
            </a:r>
            <a:r>
              <a:rPr lang="en-US" sz="1800" b="1" dirty="0" smtClean="0">
                <a:solidFill>
                  <a:srgbClr val="000000"/>
                </a:solidFill>
                <a:latin typeface="arial"/>
              </a:rPr>
              <a:t>complaints</a:t>
            </a:r>
            <a:r>
              <a:rPr lang="en-US" sz="1800" b="1" dirty="0">
                <a:solidFill>
                  <a:srgbClr val="000000"/>
                </a:solidFill>
                <a:latin typeface="arial"/>
              </a:rPr>
              <a:t>,</a:t>
            </a:r>
            <a:r>
              <a:rPr lang="el-GR" sz="1800" b="1" dirty="0" smtClean="0">
                <a:solidFill>
                  <a:srgbClr val="000000"/>
                </a:solidFill>
                <a:latin typeface="arial"/>
              </a:rPr>
              <a:t> </a:t>
            </a:r>
            <a:r>
              <a:rPr lang="en-US" sz="1800" b="1" dirty="0" smtClean="0">
                <a:solidFill>
                  <a:srgbClr val="000000"/>
                </a:solidFill>
                <a:latin typeface="arial"/>
              </a:rPr>
              <a:t>J. </a:t>
            </a:r>
            <a:r>
              <a:rPr lang="en-US" sz="1800" b="1" dirty="0" err="1" smtClean="0">
                <a:solidFill>
                  <a:srgbClr val="000000"/>
                </a:solidFill>
                <a:latin typeface="arial"/>
              </a:rPr>
              <a:t>Geroldo</a:t>
            </a:r>
            <a:r>
              <a:rPr lang="en-US" sz="1800" b="1" dirty="0" smtClean="0">
                <a:solidFill>
                  <a:srgbClr val="000000"/>
                </a:solidFill>
                <a:latin typeface="arial"/>
              </a:rPr>
              <a:t> A </a:t>
            </a:r>
            <a:r>
              <a:rPr lang="en-US" sz="1800" b="1" dirty="0" err="1" smtClean="0">
                <a:solidFill>
                  <a:srgbClr val="000000"/>
                </a:solidFill>
                <a:latin typeface="arial"/>
              </a:rPr>
              <a:t>Biol</a:t>
            </a:r>
            <a:r>
              <a:rPr lang="en-US" sz="1800" b="1" dirty="0" smtClean="0">
                <a:solidFill>
                  <a:srgbClr val="000000"/>
                </a:solidFill>
                <a:latin typeface="arial"/>
              </a:rPr>
              <a:t> </a:t>
            </a:r>
            <a:r>
              <a:rPr lang="en-US" sz="1800" b="1" dirty="0" err="1" smtClean="0">
                <a:solidFill>
                  <a:srgbClr val="000000"/>
                </a:solidFill>
                <a:latin typeface="arial"/>
              </a:rPr>
              <a:t>Sci</a:t>
            </a:r>
            <a:r>
              <a:rPr lang="en-US" sz="1800" b="1" dirty="0" smtClean="0">
                <a:solidFill>
                  <a:srgbClr val="000000"/>
                </a:solidFill>
                <a:latin typeface="arial"/>
              </a:rPr>
              <a:t> Med </a:t>
            </a:r>
            <a:r>
              <a:rPr lang="en-US" sz="1800" b="1" dirty="0" err="1" smtClean="0">
                <a:solidFill>
                  <a:srgbClr val="000000"/>
                </a:solidFill>
                <a:latin typeface="arial"/>
              </a:rPr>
              <a:t>Sci</a:t>
            </a:r>
            <a:r>
              <a:rPr lang="en-US" sz="1800" b="1" dirty="0" smtClean="0">
                <a:solidFill>
                  <a:srgbClr val="000000"/>
                </a:solidFill>
                <a:latin typeface="arial"/>
              </a:rPr>
              <a:t> 2008 Sept. ,</a:t>
            </a:r>
            <a:r>
              <a:rPr lang="en-US" sz="1800" dirty="0" smtClean="0">
                <a:solidFill>
                  <a:srgbClr val="222222"/>
                </a:solidFill>
                <a:latin typeface="arial"/>
              </a:rPr>
              <a:t> </a:t>
            </a:r>
            <a:r>
              <a:rPr lang="en-US" sz="1800" dirty="0">
                <a:solidFill>
                  <a:srgbClr val="222222"/>
                </a:solidFill>
                <a:latin typeface="arial"/>
              </a:rPr>
              <a:t>King AC1, Pruitt LA, Woo S, Castro CM, </a:t>
            </a:r>
            <a:r>
              <a:rPr lang="en-US" sz="1800" dirty="0" err="1">
                <a:solidFill>
                  <a:srgbClr val="222222"/>
                </a:solidFill>
                <a:latin typeface="arial"/>
              </a:rPr>
              <a:t>Ahn</a:t>
            </a:r>
            <a:r>
              <a:rPr lang="en-US" sz="1800" dirty="0">
                <a:solidFill>
                  <a:srgbClr val="222222"/>
                </a:solidFill>
                <a:latin typeface="arial"/>
              </a:rPr>
              <a:t> DK, </a:t>
            </a:r>
            <a:r>
              <a:rPr lang="en-US" sz="1800" dirty="0" err="1">
                <a:solidFill>
                  <a:srgbClr val="222222"/>
                </a:solidFill>
                <a:latin typeface="arial"/>
              </a:rPr>
              <a:t>Vitiello</a:t>
            </a:r>
            <a:r>
              <a:rPr lang="en-US" sz="1800" dirty="0">
                <a:solidFill>
                  <a:srgbClr val="222222"/>
                </a:solidFill>
                <a:latin typeface="arial"/>
              </a:rPr>
              <a:t> MV, Woodward SH, </a:t>
            </a:r>
            <a:r>
              <a:rPr lang="en-US" sz="1800" dirty="0" err="1">
                <a:solidFill>
                  <a:srgbClr val="222222"/>
                </a:solidFill>
                <a:latin typeface="arial"/>
              </a:rPr>
              <a:t>Bliwise</a:t>
            </a:r>
            <a:r>
              <a:rPr lang="en-US" sz="1800" dirty="0">
                <a:solidFill>
                  <a:srgbClr val="222222"/>
                </a:solidFill>
                <a:latin typeface="arial"/>
              </a:rPr>
              <a:t> DL</a:t>
            </a:r>
            <a:r>
              <a:rPr lang="en-US" sz="1800" dirty="0" smtClean="0">
                <a:solidFill>
                  <a:srgbClr val="222222"/>
                </a:solidFill>
                <a:latin typeface="arial"/>
              </a:rPr>
              <a:t>.</a:t>
            </a:r>
          </a:p>
          <a:p>
            <a:pPr>
              <a:spcBef>
                <a:spcPts val="0"/>
              </a:spcBef>
              <a:buClrTx/>
              <a:buSzTx/>
            </a:pPr>
            <a:r>
              <a:rPr lang="en-US" sz="1800" b="1" dirty="0">
                <a:solidFill>
                  <a:srgbClr val="000000"/>
                </a:solidFill>
                <a:latin typeface="arial"/>
              </a:rPr>
              <a:t>Moderators and mediators of exercise-induced objective sleep improvements in midlife and older adults with sleep </a:t>
            </a:r>
            <a:r>
              <a:rPr lang="en-US" sz="1800" b="1" dirty="0" smtClean="0">
                <a:solidFill>
                  <a:srgbClr val="000000"/>
                </a:solidFill>
                <a:latin typeface="arial"/>
              </a:rPr>
              <a:t>complaints</a:t>
            </a:r>
            <a:r>
              <a:rPr lang="en-US" sz="1800" b="1" dirty="0">
                <a:solidFill>
                  <a:srgbClr val="000000"/>
                </a:solidFill>
                <a:latin typeface="arial"/>
              </a:rPr>
              <a:t>,</a:t>
            </a:r>
            <a:r>
              <a:rPr lang="en-US" sz="1800" b="1" dirty="0" smtClean="0">
                <a:solidFill>
                  <a:srgbClr val="000000"/>
                </a:solidFill>
                <a:latin typeface="arial"/>
              </a:rPr>
              <a:t> Health </a:t>
            </a:r>
            <a:r>
              <a:rPr lang="en-US" sz="1800" b="1" dirty="0" err="1" smtClean="0">
                <a:solidFill>
                  <a:srgbClr val="000000"/>
                </a:solidFill>
                <a:latin typeface="arial"/>
              </a:rPr>
              <a:t>Phychol</a:t>
            </a:r>
            <a:r>
              <a:rPr lang="en-US" sz="1800" b="1" dirty="0" smtClean="0">
                <a:solidFill>
                  <a:srgbClr val="000000"/>
                </a:solidFill>
                <a:latin typeface="arial"/>
              </a:rPr>
              <a:t>  2011 Sept. , </a:t>
            </a:r>
            <a:r>
              <a:rPr lang="en-US" sz="1800" dirty="0" err="1">
                <a:solidFill>
                  <a:prstClr val="black"/>
                </a:solidFill>
              </a:rPr>
              <a:t>Buman</a:t>
            </a:r>
            <a:r>
              <a:rPr lang="en-US" sz="1800" dirty="0">
                <a:solidFill>
                  <a:prstClr val="black"/>
                </a:solidFill>
              </a:rPr>
              <a:t> MP1, </a:t>
            </a:r>
            <a:r>
              <a:rPr lang="en-US" sz="1800" dirty="0" err="1">
                <a:solidFill>
                  <a:prstClr val="black"/>
                </a:solidFill>
              </a:rPr>
              <a:t>Hekler</a:t>
            </a:r>
            <a:r>
              <a:rPr lang="en-US" sz="1800" dirty="0">
                <a:solidFill>
                  <a:prstClr val="black"/>
                </a:solidFill>
              </a:rPr>
              <a:t> EB, </a:t>
            </a:r>
            <a:r>
              <a:rPr lang="en-US" sz="1800" dirty="0" err="1">
                <a:solidFill>
                  <a:prstClr val="black"/>
                </a:solidFill>
              </a:rPr>
              <a:t>Bliwise</a:t>
            </a:r>
            <a:r>
              <a:rPr lang="en-US" sz="1800" dirty="0">
                <a:solidFill>
                  <a:prstClr val="black"/>
                </a:solidFill>
              </a:rPr>
              <a:t> DL, King AC</a:t>
            </a:r>
            <a:r>
              <a:rPr lang="en-US" sz="1800" dirty="0" smtClean="0">
                <a:solidFill>
                  <a:prstClr val="black"/>
                </a:solidFill>
              </a:rPr>
              <a:t>.</a:t>
            </a:r>
          </a:p>
          <a:p>
            <a:pPr algn="just">
              <a:spcBef>
                <a:spcPts val="0"/>
              </a:spcBef>
              <a:buClrTx/>
              <a:buSzTx/>
            </a:pPr>
            <a:r>
              <a:rPr lang="en-US" sz="1800" b="1" dirty="0">
                <a:solidFill>
                  <a:srgbClr val="000000"/>
                </a:solidFill>
                <a:latin typeface="arial"/>
              </a:rPr>
              <a:t>Aerobic exercise improves self-reported sleep and quality of life in older adults with </a:t>
            </a:r>
            <a:r>
              <a:rPr lang="en-US" sz="1800" b="1" dirty="0" smtClean="0">
                <a:solidFill>
                  <a:srgbClr val="000000"/>
                </a:solidFill>
                <a:latin typeface="arial"/>
              </a:rPr>
              <a:t>insomnia, Sleep Med 2010 Oct. ,</a:t>
            </a:r>
            <a:r>
              <a:rPr lang="en-US" sz="1800" dirty="0">
                <a:solidFill>
                  <a:prstClr val="black"/>
                </a:solidFill>
              </a:rPr>
              <a:t> Reid KJ 1, Baron KG, Lu </a:t>
            </a:r>
            <a:r>
              <a:rPr lang="el-GR" sz="1800" dirty="0">
                <a:solidFill>
                  <a:prstClr val="black"/>
                </a:solidFill>
              </a:rPr>
              <a:t>Β, </a:t>
            </a:r>
            <a:r>
              <a:rPr lang="en-US" sz="1800" dirty="0">
                <a:solidFill>
                  <a:prstClr val="black"/>
                </a:solidFill>
              </a:rPr>
              <a:t>Naylor </a:t>
            </a:r>
            <a:r>
              <a:rPr lang="el-GR" sz="1800" dirty="0">
                <a:solidFill>
                  <a:prstClr val="black"/>
                </a:solidFill>
              </a:rPr>
              <a:t>Ε, </a:t>
            </a:r>
            <a:r>
              <a:rPr lang="en-US" sz="1800" dirty="0">
                <a:solidFill>
                  <a:prstClr val="black"/>
                </a:solidFill>
              </a:rPr>
              <a:t>Wolfe L, Zee </a:t>
            </a:r>
            <a:r>
              <a:rPr lang="en-US" sz="1800" dirty="0" smtClean="0">
                <a:solidFill>
                  <a:prstClr val="black"/>
                </a:solidFill>
              </a:rPr>
              <a:t>PC</a:t>
            </a:r>
          </a:p>
          <a:p>
            <a:pPr>
              <a:spcBef>
                <a:spcPts val="0"/>
              </a:spcBef>
              <a:buClrTx/>
              <a:buSzTx/>
            </a:pPr>
            <a:r>
              <a:rPr lang="en-US" sz="1800" b="1" dirty="0" smtClean="0">
                <a:solidFill>
                  <a:srgbClr val="000000"/>
                </a:solidFill>
                <a:latin typeface="arial"/>
              </a:rPr>
              <a:t>Exercise effects on night-to-night fluctuations in self-rated sleep among older adults with sleep complaints, J. Sleep Res 2011 Mar , </a:t>
            </a:r>
            <a:r>
              <a:rPr lang="en-US" sz="1800" dirty="0" err="1" smtClean="0">
                <a:solidFill>
                  <a:prstClr val="black"/>
                </a:solidFill>
              </a:rPr>
              <a:t>Buman</a:t>
            </a:r>
            <a:r>
              <a:rPr lang="en-US" sz="1800" dirty="0" smtClean="0">
                <a:solidFill>
                  <a:prstClr val="black"/>
                </a:solidFill>
              </a:rPr>
              <a:t> MP1, </a:t>
            </a:r>
            <a:r>
              <a:rPr lang="en-US" sz="1800" dirty="0" err="1" smtClean="0">
                <a:solidFill>
                  <a:prstClr val="black"/>
                </a:solidFill>
              </a:rPr>
              <a:t>Hekler</a:t>
            </a:r>
            <a:r>
              <a:rPr lang="en-US" sz="1800" dirty="0" smtClean="0">
                <a:solidFill>
                  <a:prstClr val="black"/>
                </a:solidFill>
              </a:rPr>
              <a:t> EB, </a:t>
            </a:r>
            <a:r>
              <a:rPr lang="en-US" sz="1800" dirty="0" err="1" smtClean="0">
                <a:solidFill>
                  <a:prstClr val="black"/>
                </a:solidFill>
              </a:rPr>
              <a:t>Bliwise</a:t>
            </a:r>
            <a:r>
              <a:rPr lang="en-US" sz="1800" dirty="0" smtClean="0">
                <a:solidFill>
                  <a:prstClr val="black"/>
                </a:solidFill>
              </a:rPr>
              <a:t> DL, King AC</a:t>
            </a:r>
          </a:p>
          <a:p>
            <a:pPr>
              <a:spcBef>
                <a:spcPts val="0"/>
              </a:spcBef>
              <a:buClrTx/>
              <a:buSzTx/>
            </a:pPr>
            <a:r>
              <a:rPr lang="en-US" sz="1800" b="1" dirty="0">
                <a:solidFill>
                  <a:srgbClr val="000000"/>
                </a:solidFill>
                <a:latin typeface="arial"/>
              </a:rPr>
              <a:t>Exercise training improves sleep quality in middle-aged and older adults with sleep problems: a systematic </a:t>
            </a:r>
            <a:r>
              <a:rPr lang="en-US" sz="1800" b="1" dirty="0" smtClean="0">
                <a:solidFill>
                  <a:srgbClr val="000000"/>
                </a:solidFill>
                <a:latin typeface="arial"/>
              </a:rPr>
              <a:t>review</a:t>
            </a:r>
            <a:r>
              <a:rPr lang="en-US" sz="1800" b="1" dirty="0">
                <a:solidFill>
                  <a:srgbClr val="000000"/>
                </a:solidFill>
                <a:latin typeface="arial"/>
              </a:rPr>
              <a:t>,</a:t>
            </a:r>
            <a:r>
              <a:rPr lang="en-US" sz="1800" b="1" dirty="0" smtClean="0">
                <a:solidFill>
                  <a:srgbClr val="000000"/>
                </a:solidFill>
                <a:latin typeface="arial"/>
              </a:rPr>
              <a:t> J. Physiother,2012, </a:t>
            </a:r>
            <a:r>
              <a:rPr lang="en-US" sz="1800" dirty="0">
                <a:solidFill>
                  <a:prstClr val="black"/>
                </a:solidFill>
              </a:rPr>
              <a:t>Yang PY1, Ho KH, Chen HC, </a:t>
            </a:r>
            <a:r>
              <a:rPr lang="en-US" sz="1800" dirty="0" err="1">
                <a:solidFill>
                  <a:prstClr val="black"/>
                </a:solidFill>
              </a:rPr>
              <a:t>Chien</a:t>
            </a:r>
            <a:r>
              <a:rPr lang="en-US" sz="1800" dirty="0">
                <a:solidFill>
                  <a:prstClr val="black"/>
                </a:solidFill>
              </a:rPr>
              <a:t> MY</a:t>
            </a:r>
            <a:endParaRPr lang="el-GR" sz="1800" dirty="0">
              <a:solidFill>
                <a:prstClr val="black"/>
              </a:solidFill>
            </a:endParaRPr>
          </a:p>
          <a:p>
            <a:endParaRPr lang="en-US" sz="1800" b="1" dirty="0">
              <a:solidFill>
                <a:srgbClr val="000000"/>
              </a:solidFill>
              <a:latin typeface="arial"/>
            </a:endParaRPr>
          </a:p>
          <a:p>
            <a:pPr>
              <a:spcBef>
                <a:spcPts val="0"/>
              </a:spcBef>
              <a:buClrTx/>
              <a:buSzTx/>
            </a:pPr>
            <a:endParaRPr lang="en-US" sz="1800" dirty="0" smtClean="0">
              <a:solidFill>
                <a:prstClr val="black"/>
              </a:solidFill>
            </a:endParaRPr>
          </a:p>
          <a:p>
            <a:pPr marL="0" indent="0">
              <a:spcBef>
                <a:spcPts val="0"/>
              </a:spcBef>
              <a:buClrTx/>
              <a:buSzTx/>
              <a:buNone/>
            </a:pPr>
            <a:endParaRPr lang="en-US" sz="1800" dirty="0" smtClean="0">
              <a:solidFill>
                <a:prstClr val="black"/>
              </a:solidFill>
            </a:endParaRPr>
          </a:p>
          <a:p>
            <a:endParaRPr lang="el-GR" sz="1800" dirty="0" smtClean="0">
              <a:solidFill>
                <a:prstClr val="black"/>
              </a:solidFill>
            </a:endParaRPr>
          </a:p>
          <a:p>
            <a:endParaRPr lang="en-US" sz="1800" b="1" dirty="0">
              <a:solidFill>
                <a:srgbClr val="000000"/>
              </a:solidFill>
              <a:latin typeface="arial"/>
            </a:endParaRPr>
          </a:p>
          <a:p>
            <a:pPr>
              <a:spcBef>
                <a:spcPts val="0"/>
              </a:spcBef>
              <a:buClrTx/>
              <a:buSzTx/>
            </a:pPr>
            <a:endParaRPr lang="en-US" sz="1800" dirty="0" smtClean="0">
              <a:solidFill>
                <a:prstClr val="black"/>
              </a:solidFill>
            </a:endParaRPr>
          </a:p>
          <a:p>
            <a:pPr>
              <a:spcBef>
                <a:spcPts val="0"/>
              </a:spcBef>
              <a:buClrTx/>
              <a:buSzTx/>
            </a:pPr>
            <a:endParaRPr lang="en-US" sz="1800" dirty="0" smtClean="0">
              <a:solidFill>
                <a:prstClr val="black"/>
              </a:solidFill>
            </a:endParaRPr>
          </a:p>
          <a:p>
            <a:pPr marL="0" lvl="0" indent="0">
              <a:spcBef>
                <a:spcPts val="0"/>
              </a:spcBef>
              <a:buClrTx/>
              <a:buSzTx/>
              <a:buNone/>
            </a:pPr>
            <a:endParaRPr lang="el-GR" sz="1800" dirty="0">
              <a:solidFill>
                <a:prstClr val="black"/>
              </a:solidFill>
            </a:endParaRPr>
          </a:p>
          <a:p>
            <a:endParaRPr lang="en-US" sz="1800" b="1" dirty="0">
              <a:solidFill>
                <a:srgbClr val="000000"/>
              </a:solidFill>
              <a:latin typeface="arial"/>
            </a:endParaRPr>
          </a:p>
          <a:p>
            <a:pPr lvl="0">
              <a:spcBef>
                <a:spcPts val="0"/>
              </a:spcBef>
              <a:buClrTx/>
              <a:buSzTx/>
              <a:buFont typeface="Wingdings" pitchFamily="2" charset="2"/>
              <a:buChar char="v"/>
            </a:pPr>
            <a:endParaRPr lang="en-US" sz="1800" dirty="0" smtClean="0">
              <a:solidFill>
                <a:srgbClr val="222222"/>
              </a:solidFill>
              <a:latin typeface="arial"/>
            </a:endParaRPr>
          </a:p>
          <a:p>
            <a:pPr marL="0" lvl="0" indent="0">
              <a:spcBef>
                <a:spcPts val="0"/>
              </a:spcBef>
              <a:buClrTx/>
              <a:buSzTx/>
              <a:buNone/>
            </a:pPr>
            <a:endParaRPr lang="en-US" sz="1800" dirty="0">
              <a:solidFill>
                <a:srgbClr val="222222"/>
              </a:solidFill>
              <a:latin typeface="arial"/>
            </a:endParaRPr>
          </a:p>
          <a:p>
            <a:pPr marL="0" lvl="0" indent="0">
              <a:spcBef>
                <a:spcPts val="0"/>
              </a:spcBef>
              <a:buClrTx/>
              <a:buSzTx/>
              <a:buNone/>
            </a:pPr>
            <a:endParaRPr lang="el-GR" sz="1800" dirty="0">
              <a:solidFill>
                <a:prstClr val="black"/>
              </a:solidFill>
            </a:endParaRPr>
          </a:p>
          <a:p>
            <a:endParaRPr lang="en-US" b="1" dirty="0">
              <a:solidFill>
                <a:srgbClr val="000000"/>
              </a:solidFill>
              <a:latin typeface="arial"/>
            </a:endParaRPr>
          </a:p>
          <a:p>
            <a:endParaRPr lang="el-GR" dirty="0" smtClean="0"/>
          </a:p>
        </p:txBody>
      </p:sp>
    </p:spTree>
    <p:extLst>
      <p:ext uri="{BB962C8B-B14F-4D97-AF65-F5344CB8AC3E}">
        <p14:creationId xmlns:p14="http://schemas.microsoft.com/office/powerpoint/2010/main" xmlns="" val="2115384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solidFill>
                  <a:schemeClr val="bg2">
                    <a:lumMod val="25000"/>
                  </a:schemeClr>
                </a:solidFill>
              </a:rPr>
              <a:t>περιεχομενα</a:t>
            </a:r>
            <a:endParaRPr lang="el-GR" dirty="0">
              <a:solidFill>
                <a:schemeClr val="bg2">
                  <a:lumMod val="25000"/>
                </a:schemeClr>
              </a:solidFill>
            </a:endParaRPr>
          </a:p>
        </p:txBody>
      </p:sp>
      <p:sp>
        <p:nvSpPr>
          <p:cNvPr id="3" name="Θέση περιεχομένου 2"/>
          <p:cNvSpPr>
            <a:spLocks noGrp="1"/>
          </p:cNvSpPr>
          <p:nvPr>
            <p:ph idx="1"/>
          </p:nvPr>
        </p:nvSpPr>
        <p:spPr/>
        <p:txBody>
          <a:bodyPr>
            <a:normAutofit/>
          </a:bodyPr>
          <a:lstStyle/>
          <a:p>
            <a:r>
              <a:rPr lang="el-GR" dirty="0" smtClean="0"/>
              <a:t> </a:t>
            </a:r>
            <a:r>
              <a:rPr lang="el-GR" sz="1800" dirty="0" smtClean="0"/>
              <a:t>Τα οφέλη της άσκησης στην Τρίτη ηλικία-Βραχυπρόθεσμα οφέλη  σελ.5</a:t>
            </a:r>
          </a:p>
          <a:p>
            <a:r>
              <a:rPr lang="el-GR" sz="1800" dirty="0" smtClean="0"/>
              <a:t>Τα οφέλη της άσκησης στην Τρίτη ηλικία- Μακροπρόθεσμα οφέλη σελ.6</a:t>
            </a:r>
          </a:p>
          <a:p>
            <a:r>
              <a:rPr lang="el-GR" sz="1800" dirty="0" smtClean="0"/>
              <a:t>Άμεσοι στόχοι του προγράμματος άσκησης-βελτίωση κινητικότητας σελ.7</a:t>
            </a:r>
          </a:p>
          <a:p>
            <a:r>
              <a:rPr lang="el-GR" sz="1800" dirty="0" smtClean="0"/>
              <a:t>Η άσκηση ως προληπτικό μέσο σελ.8</a:t>
            </a:r>
          </a:p>
          <a:p>
            <a:r>
              <a:rPr lang="el-GR" sz="1800" dirty="0" smtClean="0"/>
              <a:t>Σημασία του ύπνου στους ηλικιωμένους σελ.9</a:t>
            </a:r>
          </a:p>
          <a:p>
            <a:r>
              <a:rPr lang="el-GR" sz="1800" dirty="0" smtClean="0"/>
              <a:t>Αιτίες προβλημάτων ύπνου σελ.10</a:t>
            </a:r>
          </a:p>
          <a:p>
            <a:r>
              <a:rPr lang="el-GR" sz="1800" dirty="0" smtClean="0"/>
              <a:t>Αναζήτηση-επιλογή άρθρων σελ.12-13</a:t>
            </a:r>
          </a:p>
          <a:p>
            <a:r>
              <a:rPr lang="el-GR" sz="1800" dirty="0" smtClean="0"/>
              <a:t>Άρθρο 1</a:t>
            </a:r>
            <a:r>
              <a:rPr lang="en-US" sz="1800" dirty="0" smtClean="0"/>
              <a:t>:</a:t>
            </a:r>
            <a:r>
              <a:rPr lang="el-GR" sz="1800" dirty="0">
                <a:solidFill>
                  <a:prstClr val="black"/>
                </a:solidFill>
              </a:rPr>
              <a:t>Συνέπειες  σε μέτρια ένταση άσκησης  σε </a:t>
            </a:r>
            <a:r>
              <a:rPr lang="el-GR" sz="1800" dirty="0" err="1">
                <a:solidFill>
                  <a:prstClr val="black"/>
                </a:solidFill>
              </a:rPr>
              <a:t>πολυυπνογραφική</a:t>
            </a:r>
            <a:r>
              <a:rPr lang="el-GR" sz="1800" dirty="0">
                <a:solidFill>
                  <a:prstClr val="black"/>
                </a:solidFill>
              </a:rPr>
              <a:t>  και υποκειμενική ποιότητα  του  ύπνου στους  ηλικιωμένους  με ήπια έως μέτρια προβλήματα </a:t>
            </a:r>
            <a:r>
              <a:rPr lang="el-GR" sz="1800" dirty="0" smtClean="0">
                <a:solidFill>
                  <a:prstClr val="black"/>
                </a:solidFill>
              </a:rPr>
              <a:t>ύπνου σελ.14</a:t>
            </a:r>
          </a:p>
          <a:p>
            <a:endParaRPr lang="el-GR" sz="2200" dirty="0" smtClean="0"/>
          </a:p>
          <a:p>
            <a:endParaRPr lang="el-GR" dirty="0" smtClean="0"/>
          </a:p>
          <a:p>
            <a:endParaRPr lang="el-GR" dirty="0" smtClean="0"/>
          </a:p>
          <a:p>
            <a:endParaRPr lang="el-GR" dirty="0" smtClean="0"/>
          </a:p>
          <a:p>
            <a:endParaRPr lang="el-GR" dirty="0" smtClean="0"/>
          </a:p>
          <a:p>
            <a:endParaRPr lang="el-GR" dirty="0"/>
          </a:p>
        </p:txBody>
      </p:sp>
    </p:spTree>
    <p:extLst>
      <p:ext uri="{BB962C8B-B14F-4D97-AF65-F5344CB8AC3E}">
        <p14:creationId xmlns:p14="http://schemas.microsoft.com/office/powerpoint/2010/main" xmlns="" val="955937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solidFill>
                  <a:schemeClr val="bg2">
                    <a:lumMod val="50000"/>
                  </a:schemeClr>
                </a:solidFill>
              </a:rPr>
              <a:t>Περιεχομενα</a:t>
            </a:r>
            <a:r>
              <a:rPr lang="el-GR" dirty="0" smtClean="0">
                <a:solidFill>
                  <a:schemeClr val="bg2">
                    <a:lumMod val="50000"/>
                  </a:schemeClr>
                </a:solidFill>
              </a:rPr>
              <a:t/>
            </a:r>
            <a:br>
              <a:rPr lang="el-GR" dirty="0" smtClean="0">
                <a:solidFill>
                  <a:schemeClr val="bg2">
                    <a:lumMod val="50000"/>
                  </a:schemeClr>
                </a:solidFill>
              </a:rPr>
            </a:br>
            <a:endParaRPr lang="el-GR" dirty="0">
              <a:solidFill>
                <a:schemeClr val="bg2">
                  <a:lumMod val="50000"/>
                </a:schemeClr>
              </a:solidFill>
            </a:endParaRPr>
          </a:p>
        </p:txBody>
      </p:sp>
      <p:sp>
        <p:nvSpPr>
          <p:cNvPr id="3" name="Θέση περιεχομένου 2"/>
          <p:cNvSpPr>
            <a:spLocks noGrp="1"/>
          </p:cNvSpPr>
          <p:nvPr>
            <p:ph idx="1"/>
          </p:nvPr>
        </p:nvSpPr>
        <p:spPr/>
        <p:txBody>
          <a:bodyPr>
            <a:normAutofit lnSpcReduction="10000"/>
          </a:bodyPr>
          <a:lstStyle/>
          <a:p>
            <a:pPr marL="0" lvl="0" indent="0" algn="just">
              <a:spcBef>
                <a:spcPts val="0"/>
              </a:spcBef>
              <a:buClrTx/>
              <a:buSzTx/>
              <a:buNone/>
            </a:pPr>
            <a:r>
              <a:rPr lang="el-GR" sz="1800" dirty="0" smtClean="0"/>
              <a:t>Άρθρο 2</a:t>
            </a:r>
            <a:r>
              <a:rPr lang="en-US" sz="1800" dirty="0" smtClean="0"/>
              <a:t>:</a:t>
            </a:r>
            <a:r>
              <a:rPr lang="el-GR" sz="1800" dirty="0">
                <a:solidFill>
                  <a:prstClr val="black"/>
                </a:solidFill>
              </a:rPr>
              <a:t>Συντονιστές και μεσολαβητές που προκαλούνται από  την άσκηση ,αντικειμενικές βελτιώσεις του ύπνου στη μέση ηλικία και  σε ενήλικες μεγαλύτερης ηλικίας με προβλήματα </a:t>
            </a:r>
            <a:r>
              <a:rPr lang="el-GR" sz="1800" dirty="0" smtClean="0">
                <a:solidFill>
                  <a:prstClr val="black"/>
                </a:solidFill>
              </a:rPr>
              <a:t>ύπνου. σελ .15</a:t>
            </a:r>
            <a:endParaRPr lang="el-GR" sz="1800" dirty="0">
              <a:solidFill>
                <a:prstClr val="black"/>
              </a:solidFill>
            </a:endParaRPr>
          </a:p>
          <a:p>
            <a:pPr marL="0" lvl="0" indent="0" algn="just">
              <a:spcBef>
                <a:spcPts val="0"/>
              </a:spcBef>
              <a:buClrTx/>
              <a:buSzTx/>
              <a:buNone/>
            </a:pPr>
            <a:r>
              <a:rPr lang="el-GR" sz="1800" dirty="0" smtClean="0"/>
              <a:t>Άρθρο 3 </a:t>
            </a:r>
            <a:r>
              <a:rPr lang="en-US" sz="1800" dirty="0" smtClean="0"/>
              <a:t>:</a:t>
            </a:r>
            <a:r>
              <a:rPr lang="el-GR" sz="1800" dirty="0">
                <a:solidFill>
                  <a:prstClr val="black"/>
                </a:solidFill>
              </a:rPr>
              <a:t>Η αερόβια άσκηση βελτιώνει τον αυτό-αναφερόμενο ύπνο και την ποιότητα ζωής σε ενήλικες μεγαλύτερης ηλικίας που πάσχουν από αϋπνία</a:t>
            </a:r>
            <a:r>
              <a:rPr lang="el-GR" sz="1800" dirty="0" smtClean="0">
                <a:solidFill>
                  <a:prstClr val="black"/>
                </a:solidFill>
              </a:rPr>
              <a:t>. Σελ.16</a:t>
            </a:r>
          </a:p>
          <a:p>
            <a:pPr marL="0" lvl="0" indent="0" algn="just">
              <a:spcBef>
                <a:spcPts val="0"/>
              </a:spcBef>
              <a:buClrTx/>
              <a:buSzTx/>
              <a:buNone/>
            </a:pPr>
            <a:endParaRPr lang="el-GR" sz="1800" dirty="0" smtClean="0">
              <a:solidFill>
                <a:prstClr val="black"/>
              </a:solidFill>
            </a:endParaRPr>
          </a:p>
          <a:p>
            <a:pPr marL="0" lvl="0" indent="0" algn="just">
              <a:spcBef>
                <a:spcPts val="0"/>
              </a:spcBef>
              <a:buClrTx/>
              <a:buSzTx/>
              <a:buNone/>
            </a:pPr>
            <a:r>
              <a:rPr lang="el-GR" sz="1800" dirty="0" smtClean="0">
                <a:solidFill>
                  <a:prstClr val="black"/>
                </a:solidFill>
              </a:rPr>
              <a:t>Άρθρο 4 </a:t>
            </a:r>
            <a:r>
              <a:rPr lang="en-US" sz="1800" dirty="0" smtClean="0">
                <a:solidFill>
                  <a:prstClr val="black"/>
                </a:solidFill>
              </a:rPr>
              <a:t>:</a:t>
            </a:r>
            <a:r>
              <a:rPr lang="el-GR" sz="1800" dirty="0">
                <a:solidFill>
                  <a:prstClr val="black"/>
                </a:solidFill>
              </a:rPr>
              <a:t>Αποτελέσματα  της άσκησης από νύχτα σε νύχτα διακυμάνσεις στην αυτό-βαθμολογία  ύπνου στους ηλικιωμένους ενήλικες με προβλήματα ύπνου</a:t>
            </a:r>
            <a:r>
              <a:rPr lang="el-GR" sz="1800" dirty="0" smtClean="0">
                <a:solidFill>
                  <a:prstClr val="black"/>
                </a:solidFill>
              </a:rPr>
              <a:t>. Σελ.17</a:t>
            </a:r>
          </a:p>
          <a:p>
            <a:pPr marL="0" lvl="0" indent="0" algn="just">
              <a:spcBef>
                <a:spcPts val="0"/>
              </a:spcBef>
              <a:buClrTx/>
              <a:buSzTx/>
              <a:buNone/>
            </a:pPr>
            <a:endParaRPr lang="el-GR" sz="1800" dirty="0">
              <a:solidFill>
                <a:prstClr val="black"/>
              </a:solidFill>
            </a:endParaRPr>
          </a:p>
          <a:p>
            <a:pPr marL="0" lvl="0" indent="0" algn="just">
              <a:spcBef>
                <a:spcPts val="0"/>
              </a:spcBef>
              <a:buClrTx/>
              <a:buSzTx/>
              <a:buNone/>
            </a:pPr>
            <a:r>
              <a:rPr lang="el-GR" sz="1800" dirty="0" smtClean="0">
                <a:solidFill>
                  <a:prstClr val="black"/>
                </a:solidFill>
              </a:rPr>
              <a:t>Άρθρο 5</a:t>
            </a:r>
            <a:r>
              <a:rPr lang="en-US" sz="1800" dirty="0" smtClean="0">
                <a:solidFill>
                  <a:prstClr val="black"/>
                </a:solidFill>
              </a:rPr>
              <a:t> :</a:t>
            </a:r>
            <a:r>
              <a:rPr lang="el-GR" sz="1800" dirty="0">
                <a:solidFill>
                  <a:prstClr val="black"/>
                </a:solidFill>
              </a:rPr>
              <a:t>Η προπόνηση βελτιώνει την ποιότητα του ύπνου σε μεσήλικες και ηλικιωμένους με προβλήματα ύπνου :μια συστηματική ανασκόπηση </a:t>
            </a:r>
            <a:r>
              <a:rPr lang="el-GR" sz="1800" dirty="0" smtClean="0">
                <a:solidFill>
                  <a:prstClr val="black"/>
                </a:solidFill>
              </a:rPr>
              <a:t>. Σελ.18</a:t>
            </a:r>
          </a:p>
          <a:p>
            <a:pPr marL="0" lvl="0" indent="0" algn="just">
              <a:spcBef>
                <a:spcPts val="0"/>
              </a:spcBef>
              <a:buClrTx/>
              <a:buSzTx/>
              <a:buNone/>
            </a:pPr>
            <a:endParaRPr lang="el-GR" sz="1800" dirty="0">
              <a:solidFill>
                <a:prstClr val="black"/>
              </a:solidFill>
            </a:endParaRPr>
          </a:p>
          <a:p>
            <a:pPr marL="0" lvl="0" indent="0" algn="just">
              <a:spcBef>
                <a:spcPts val="0"/>
              </a:spcBef>
              <a:buClrTx/>
              <a:buSzTx/>
              <a:buNone/>
            </a:pPr>
            <a:r>
              <a:rPr lang="el-GR" sz="1800" dirty="0" smtClean="0">
                <a:solidFill>
                  <a:prstClr val="black"/>
                </a:solidFill>
              </a:rPr>
              <a:t>Συμπέρασμα ερευνών σελ.19</a:t>
            </a:r>
          </a:p>
          <a:p>
            <a:pPr marL="0" lvl="0" indent="0" algn="just">
              <a:spcBef>
                <a:spcPts val="0"/>
              </a:spcBef>
              <a:buClrTx/>
              <a:buSzTx/>
              <a:buNone/>
            </a:pPr>
            <a:endParaRPr lang="el-GR" sz="1800" dirty="0">
              <a:solidFill>
                <a:prstClr val="black"/>
              </a:solidFill>
            </a:endParaRPr>
          </a:p>
          <a:p>
            <a:pPr marL="0" lvl="0" indent="0" algn="just">
              <a:spcBef>
                <a:spcPts val="0"/>
              </a:spcBef>
              <a:buClrTx/>
              <a:buSzTx/>
              <a:buNone/>
            </a:pPr>
            <a:r>
              <a:rPr lang="el-GR" sz="1800" dirty="0" smtClean="0">
                <a:solidFill>
                  <a:prstClr val="black"/>
                </a:solidFill>
              </a:rPr>
              <a:t>Βιβλιογραφία σελ.20</a:t>
            </a:r>
            <a:endParaRPr lang="el-GR" sz="1800" dirty="0">
              <a:solidFill>
                <a:prstClr val="black"/>
              </a:solidFill>
            </a:endParaRPr>
          </a:p>
          <a:p>
            <a:pPr marL="0" lvl="0" indent="0" algn="just">
              <a:spcBef>
                <a:spcPts val="0"/>
              </a:spcBef>
              <a:buClrTx/>
              <a:buSzTx/>
              <a:buNone/>
            </a:pPr>
            <a:endParaRPr lang="el-GR" sz="1600" dirty="0" smtClean="0">
              <a:solidFill>
                <a:prstClr val="black"/>
              </a:solidFill>
            </a:endParaRPr>
          </a:p>
          <a:p>
            <a:pPr marL="0" lvl="0" indent="0" algn="just">
              <a:spcBef>
                <a:spcPts val="0"/>
              </a:spcBef>
              <a:buClrTx/>
              <a:buSzTx/>
              <a:buNone/>
            </a:pPr>
            <a:endParaRPr lang="el-GR" sz="1600" dirty="0">
              <a:solidFill>
                <a:prstClr val="black"/>
              </a:solidFill>
            </a:endParaRPr>
          </a:p>
        </p:txBody>
      </p:sp>
    </p:spTree>
    <p:extLst>
      <p:ext uri="{BB962C8B-B14F-4D97-AF65-F5344CB8AC3E}">
        <p14:creationId xmlns:p14="http://schemas.microsoft.com/office/powerpoint/2010/main" xmlns="" val="3836797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8172400" cy="1268760"/>
          </a:xfrm>
          <a:effectLst>
            <a:glow rad="101600">
              <a:schemeClr val="accent2">
                <a:satMod val="175000"/>
                <a:alpha val="40000"/>
              </a:schemeClr>
            </a:glow>
            <a:outerShdw blurRad="50800" dist="38100" dir="8100000" algn="tr" rotWithShape="0">
              <a:prstClr val="black">
                <a:alpha val="40000"/>
              </a:prstClr>
            </a:outerShdw>
          </a:effectLst>
        </p:spPr>
        <p:txBody>
          <a:bodyPr>
            <a:normAutofit/>
          </a:bodyPr>
          <a:lstStyle/>
          <a:p>
            <a:pPr algn="just"/>
            <a:r>
              <a:rPr lang="el-GR" sz="2400" dirty="0" smtClean="0">
                <a:solidFill>
                  <a:schemeClr val="tx2">
                    <a:lumMod val="60000"/>
                    <a:lumOff val="40000"/>
                  </a:schemeClr>
                </a:solidFill>
              </a:rPr>
              <a:t>ποια </a:t>
            </a:r>
            <a:r>
              <a:rPr lang="el-GR" sz="2400" dirty="0" err="1" smtClean="0">
                <a:solidFill>
                  <a:schemeClr val="tx2">
                    <a:lumMod val="60000"/>
                    <a:lumOff val="40000"/>
                  </a:schemeClr>
                </a:solidFill>
              </a:rPr>
              <a:t>ειναι</a:t>
            </a:r>
            <a:r>
              <a:rPr lang="el-GR" sz="2400" dirty="0" smtClean="0">
                <a:solidFill>
                  <a:schemeClr val="tx2">
                    <a:lumMod val="60000"/>
                    <a:lumOff val="40000"/>
                  </a:schemeClr>
                </a:solidFill>
              </a:rPr>
              <a:t> τα </a:t>
            </a:r>
            <a:r>
              <a:rPr lang="el-GR" sz="2400" dirty="0" err="1" smtClean="0">
                <a:solidFill>
                  <a:schemeClr val="tx2">
                    <a:lumMod val="60000"/>
                    <a:lumOff val="40000"/>
                  </a:schemeClr>
                </a:solidFill>
              </a:rPr>
              <a:t>οφελη</a:t>
            </a:r>
            <a:r>
              <a:rPr lang="el-GR" sz="2400" dirty="0" smtClean="0">
                <a:solidFill>
                  <a:schemeClr val="tx2">
                    <a:lumMod val="60000"/>
                    <a:lumOff val="40000"/>
                  </a:schemeClr>
                </a:solidFill>
              </a:rPr>
              <a:t> </a:t>
            </a:r>
            <a:r>
              <a:rPr lang="el-GR" sz="2400" dirty="0" err="1" smtClean="0">
                <a:solidFill>
                  <a:schemeClr val="tx2">
                    <a:lumMod val="60000"/>
                    <a:lumOff val="40000"/>
                  </a:schemeClr>
                </a:solidFill>
              </a:rPr>
              <a:t>τησ</a:t>
            </a:r>
            <a:r>
              <a:rPr lang="el-GR" sz="2400" dirty="0" smtClean="0">
                <a:solidFill>
                  <a:schemeClr val="tx2">
                    <a:lumMod val="60000"/>
                    <a:lumOff val="40000"/>
                  </a:schemeClr>
                </a:solidFill>
              </a:rPr>
              <a:t> </a:t>
            </a:r>
            <a:r>
              <a:rPr lang="el-GR" sz="2400" dirty="0" err="1" smtClean="0">
                <a:solidFill>
                  <a:schemeClr val="tx2">
                    <a:lumMod val="60000"/>
                    <a:lumOff val="40000"/>
                  </a:schemeClr>
                </a:solidFill>
              </a:rPr>
              <a:t>ασκησησ</a:t>
            </a:r>
            <a:r>
              <a:rPr lang="el-GR" sz="2400" dirty="0" smtClean="0">
                <a:solidFill>
                  <a:schemeClr val="tx2">
                    <a:lumMod val="60000"/>
                    <a:lumOff val="40000"/>
                  </a:schemeClr>
                </a:solidFill>
              </a:rPr>
              <a:t> στην </a:t>
            </a:r>
            <a:r>
              <a:rPr lang="el-GR" sz="2400" dirty="0" err="1" smtClean="0">
                <a:solidFill>
                  <a:schemeClr val="tx2">
                    <a:lumMod val="60000"/>
                    <a:lumOff val="40000"/>
                  </a:schemeClr>
                </a:solidFill>
              </a:rPr>
              <a:t>τριτη</a:t>
            </a:r>
            <a:r>
              <a:rPr lang="el-GR" sz="2400" dirty="0" smtClean="0">
                <a:solidFill>
                  <a:schemeClr val="tx2">
                    <a:lumMod val="60000"/>
                    <a:lumOff val="40000"/>
                  </a:schemeClr>
                </a:solidFill>
              </a:rPr>
              <a:t> </a:t>
            </a:r>
            <a:r>
              <a:rPr lang="el-GR" sz="2400" dirty="0" err="1" smtClean="0">
                <a:solidFill>
                  <a:schemeClr val="tx2">
                    <a:lumMod val="60000"/>
                    <a:lumOff val="40000"/>
                  </a:schemeClr>
                </a:solidFill>
              </a:rPr>
              <a:t>ηλικια</a:t>
            </a:r>
            <a:r>
              <a:rPr lang="el-GR" sz="2400" dirty="0" smtClean="0">
                <a:solidFill>
                  <a:schemeClr val="tx2">
                    <a:lumMod val="60000"/>
                    <a:lumOff val="40000"/>
                  </a:schemeClr>
                </a:solidFill>
              </a:rPr>
              <a:t> </a:t>
            </a:r>
            <a:endParaRPr lang="el-GR" sz="2400" dirty="0">
              <a:solidFill>
                <a:schemeClr val="tx2">
                  <a:lumMod val="60000"/>
                  <a:lumOff val="40000"/>
                </a:schemeClr>
              </a:solidFill>
            </a:endParaRPr>
          </a:p>
        </p:txBody>
      </p:sp>
      <p:sp>
        <p:nvSpPr>
          <p:cNvPr id="3" name="Θέση περιεχομένου 2"/>
          <p:cNvSpPr>
            <a:spLocks noGrp="1"/>
          </p:cNvSpPr>
          <p:nvPr>
            <p:ph idx="1"/>
          </p:nvPr>
        </p:nvSpPr>
        <p:spPr/>
        <p:txBody>
          <a:bodyPr>
            <a:normAutofit/>
          </a:bodyPr>
          <a:lstStyle/>
          <a:p>
            <a:r>
              <a:rPr lang="el-GR" sz="2000" dirty="0" smtClean="0"/>
              <a:t>ΒΡΑΧΥΠΡΟΘΕΣΜΑ ΟΦΕΛΗ </a:t>
            </a:r>
          </a:p>
          <a:p>
            <a:pPr>
              <a:buFont typeface="Wingdings" pitchFamily="2" charset="2"/>
              <a:buChar char="v"/>
            </a:pPr>
            <a:r>
              <a:rPr lang="el-GR" sz="1600" dirty="0" smtClean="0"/>
              <a:t>Μείωση της γλυκόζης </a:t>
            </a:r>
          </a:p>
          <a:p>
            <a:pPr algn="just">
              <a:buFont typeface="Wingdings" pitchFamily="2" charset="2"/>
              <a:buChar char="v"/>
            </a:pPr>
            <a:r>
              <a:rPr lang="el-GR" sz="1600" dirty="0" smtClean="0"/>
              <a:t> δράση </a:t>
            </a:r>
            <a:r>
              <a:rPr lang="el-GR" sz="1600" dirty="0" err="1" smtClean="0"/>
              <a:t>κατεχολαμίνων</a:t>
            </a:r>
            <a:endParaRPr lang="el-GR" sz="1600" dirty="0"/>
          </a:p>
          <a:p>
            <a:pPr algn="just">
              <a:buFont typeface="Wingdings" pitchFamily="2" charset="2"/>
              <a:buChar char="v"/>
            </a:pPr>
            <a:r>
              <a:rPr lang="el-GR" sz="1600" dirty="0"/>
              <a:t>χαλάρωση</a:t>
            </a:r>
          </a:p>
          <a:p>
            <a:pPr algn="just">
              <a:buFont typeface="Wingdings" pitchFamily="2" charset="2"/>
              <a:buChar char="v"/>
            </a:pPr>
            <a:r>
              <a:rPr lang="el-GR" sz="1600" dirty="0"/>
              <a:t>μείωση άγχους</a:t>
            </a:r>
          </a:p>
          <a:p>
            <a:pPr algn="just">
              <a:buFont typeface="Wingdings" pitchFamily="2" charset="2"/>
              <a:buChar char="v"/>
            </a:pPr>
            <a:r>
              <a:rPr lang="el-GR" sz="1600" dirty="0"/>
              <a:t>καλύτερη διάθεση</a:t>
            </a:r>
          </a:p>
          <a:p>
            <a:pPr>
              <a:buFont typeface="Wingdings" pitchFamily="2" charset="2"/>
              <a:buChar char="v"/>
            </a:pPr>
            <a:endParaRPr lang="el-GR" sz="1600" dirty="0"/>
          </a:p>
        </p:txBody>
      </p:sp>
    </p:spTree>
    <p:extLst>
      <p:ext uri="{BB962C8B-B14F-4D97-AF65-F5344CB8AC3E}">
        <p14:creationId xmlns:p14="http://schemas.microsoft.com/office/powerpoint/2010/main" xmlns="" val="1418917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744" y="-171400"/>
            <a:ext cx="8496944" cy="1647056"/>
          </a:xfrm>
          <a:effectLst>
            <a:outerShdw blurRad="50800" dist="38100" dir="8100000" algn="tr" rotWithShape="0">
              <a:prstClr val="black">
                <a:alpha val="40000"/>
              </a:prstClr>
            </a:outerShdw>
          </a:effectLst>
        </p:spPr>
        <p:txBody>
          <a:bodyPr>
            <a:normAutofit/>
          </a:bodyPr>
          <a:lstStyle/>
          <a:p>
            <a:r>
              <a:rPr lang="el-GR" sz="2400" dirty="0" smtClean="0">
                <a:solidFill>
                  <a:schemeClr val="tx2">
                    <a:lumMod val="60000"/>
                    <a:lumOff val="40000"/>
                  </a:schemeClr>
                </a:solidFill>
              </a:rPr>
              <a:t>Ποια </a:t>
            </a:r>
            <a:r>
              <a:rPr lang="el-GR" sz="2400" dirty="0" err="1" smtClean="0">
                <a:solidFill>
                  <a:schemeClr val="tx2">
                    <a:lumMod val="60000"/>
                    <a:lumOff val="40000"/>
                  </a:schemeClr>
                </a:solidFill>
              </a:rPr>
              <a:t>ειναι</a:t>
            </a:r>
            <a:r>
              <a:rPr lang="el-GR" sz="2400" dirty="0" smtClean="0">
                <a:solidFill>
                  <a:schemeClr val="tx2">
                    <a:lumMod val="60000"/>
                    <a:lumOff val="40000"/>
                  </a:schemeClr>
                </a:solidFill>
              </a:rPr>
              <a:t> τα </a:t>
            </a:r>
            <a:r>
              <a:rPr lang="el-GR" sz="2400" dirty="0" err="1" smtClean="0">
                <a:solidFill>
                  <a:schemeClr val="tx2">
                    <a:lumMod val="60000"/>
                    <a:lumOff val="40000"/>
                  </a:schemeClr>
                </a:solidFill>
              </a:rPr>
              <a:t>οφελη</a:t>
            </a:r>
            <a:r>
              <a:rPr lang="el-GR" sz="2400" dirty="0" smtClean="0">
                <a:solidFill>
                  <a:schemeClr val="tx2">
                    <a:lumMod val="60000"/>
                    <a:lumOff val="40000"/>
                  </a:schemeClr>
                </a:solidFill>
              </a:rPr>
              <a:t> </a:t>
            </a:r>
            <a:r>
              <a:rPr lang="el-GR" sz="2400" dirty="0" err="1" smtClean="0">
                <a:solidFill>
                  <a:schemeClr val="tx2">
                    <a:lumMod val="60000"/>
                    <a:lumOff val="40000"/>
                  </a:schemeClr>
                </a:solidFill>
              </a:rPr>
              <a:t>τησ</a:t>
            </a:r>
            <a:r>
              <a:rPr lang="el-GR" sz="2400" dirty="0" smtClean="0">
                <a:solidFill>
                  <a:schemeClr val="tx2">
                    <a:lumMod val="60000"/>
                    <a:lumOff val="40000"/>
                  </a:schemeClr>
                </a:solidFill>
              </a:rPr>
              <a:t> </a:t>
            </a:r>
            <a:r>
              <a:rPr lang="el-GR" sz="2400" dirty="0" err="1" smtClean="0">
                <a:solidFill>
                  <a:schemeClr val="tx2">
                    <a:lumMod val="60000"/>
                    <a:lumOff val="40000"/>
                  </a:schemeClr>
                </a:solidFill>
              </a:rPr>
              <a:t>ασκησησ</a:t>
            </a:r>
            <a:r>
              <a:rPr lang="el-GR" sz="2400" dirty="0" smtClean="0">
                <a:solidFill>
                  <a:schemeClr val="tx2">
                    <a:lumMod val="60000"/>
                    <a:lumOff val="40000"/>
                  </a:schemeClr>
                </a:solidFill>
              </a:rPr>
              <a:t> στην </a:t>
            </a:r>
            <a:r>
              <a:rPr lang="el-GR" sz="2400" dirty="0" err="1" smtClean="0">
                <a:solidFill>
                  <a:schemeClr val="tx2">
                    <a:lumMod val="60000"/>
                    <a:lumOff val="40000"/>
                  </a:schemeClr>
                </a:solidFill>
              </a:rPr>
              <a:t>τριτη</a:t>
            </a:r>
            <a:r>
              <a:rPr lang="el-GR" sz="2400" dirty="0">
                <a:solidFill>
                  <a:schemeClr val="tx2">
                    <a:lumMod val="60000"/>
                    <a:lumOff val="40000"/>
                  </a:schemeClr>
                </a:solidFill>
              </a:rPr>
              <a:t> </a:t>
            </a:r>
            <a:r>
              <a:rPr lang="el-GR" sz="2400" dirty="0" err="1" smtClean="0">
                <a:solidFill>
                  <a:schemeClr val="tx2">
                    <a:lumMod val="60000"/>
                    <a:lumOff val="40000"/>
                  </a:schemeClr>
                </a:solidFill>
              </a:rPr>
              <a:t>ηλικια</a:t>
            </a:r>
            <a:r>
              <a:rPr lang="el-GR" sz="2400" dirty="0" smtClean="0">
                <a:solidFill>
                  <a:schemeClr val="tx2">
                    <a:lumMod val="60000"/>
                    <a:lumOff val="40000"/>
                  </a:schemeClr>
                </a:solidFill>
              </a:rPr>
              <a:t> </a:t>
            </a:r>
            <a:endParaRPr lang="el-GR" sz="2400" dirty="0">
              <a:solidFill>
                <a:schemeClr val="tx2">
                  <a:lumMod val="60000"/>
                  <a:lumOff val="40000"/>
                </a:schemeClr>
              </a:solidFill>
            </a:endParaRPr>
          </a:p>
        </p:txBody>
      </p:sp>
      <p:sp>
        <p:nvSpPr>
          <p:cNvPr id="3" name="Θέση περιεχομένου 2"/>
          <p:cNvSpPr>
            <a:spLocks noGrp="1"/>
          </p:cNvSpPr>
          <p:nvPr>
            <p:ph idx="1"/>
          </p:nvPr>
        </p:nvSpPr>
        <p:spPr>
          <a:xfrm>
            <a:off x="539552" y="1772816"/>
            <a:ext cx="7239000" cy="4846320"/>
          </a:xfrm>
        </p:spPr>
        <p:txBody>
          <a:bodyPr>
            <a:normAutofit fontScale="40000" lnSpcReduction="20000"/>
          </a:bodyPr>
          <a:lstStyle/>
          <a:p>
            <a:r>
              <a:rPr lang="el-GR" sz="5000" dirty="0" smtClean="0"/>
              <a:t>Μακροπρόθεσμα οφέλη </a:t>
            </a:r>
          </a:p>
          <a:p>
            <a:pPr>
              <a:buFont typeface="Wingdings" pitchFamily="2" charset="2"/>
              <a:buChar char="q"/>
            </a:pPr>
            <a:r>
              <a:rPr lang="el-GR" sz="4500" dirty="0" smtClean="0"/>
              <a:t>βελτίωση</a:t>
            </a:r>
            <a:endParaRPr lang="el-GR" sz="4500" dirty="0"/>
          </a:p>
          <a:p>
            <a:pPr algn="just">
              <a:buFont typeface="+mj-lt"/>
              <a:buAutoNum type="arabicPeriod"/>
            </a:pPr>
            <a:r>
              <a:rPr lang="el-GR" sz="3400" dirty="0"/>
              <a:t>Δύναμης</a:t>
            </a:r>
          </a:p>
          <a:p>
            <a:pPr algn="just">
              <a:buFont typeface="+mj-lt"/>
              <a:buAutoNum type="arabicPeriod"/>
            </a:pPr>
            <a:r>
              <a:rPr lang="el-GR" sz="3400" dirty="0"/>
              <a:t>Αερόβιας ικανότητας</a:t>
            </a:r>
          </a:p>
          <a:p>
            <a:pPr algn="just">
              <a:buFont typeface="+mj-lt"/>
              <a:buAutoNum type="arabicPeriod"/>
            </a:pPr>
            <a:r>
              <a:rPr lang="el-GR" sz="3400" dirty="0"/>
              <a:t>ισορροπίας</a:t>
            </a:r>
          </a:p>
          <a:p>
            <a:pPr algn="just">
              <a:buFont typeface="+mj-lt"/>
              <a:buAutoNum type="arabicPeriod"/>
            </a:pPr>
            <a:r>
              <a:rPr lang="el-GR" sz="3400" dirty="0"/>
              <a:t>Λειτουργικότητας</a:t>
            </a:r>
          </a:p>
          <a:p>
            <a:pPr algn="just">
              <a:buFont typeface="Wingdings" pitchFamily="2" charset="2"/>
              <a:buChar char="q"/>
            </a:pPr>
            <a:r>
              <a:rPr lang="el-GR" sz="4500" dirty="0"/>
              <a:t>συντονισμού κινήσεων</a:t>
            </a:r>
          </a:p>
          <a:p>
            <a:pPr algn="just">
              <a:buFont typeface="Arial"/>
              <a:buChar char="•"/>
            </a:pPr>
            <a:r>
              <a:rPr lang="el-GR" sz="3400" dirty="0"/>
              <a:t>Ταχύτητας</a:t>
            </a:r>
          </a:p>
          <a:p>
            <a:pPr algn="just">
              <a:buFont typeface="Arial"/>
              <a:buChar char="•"/>
            </a:pPr>
            <a:r>
              <a:rPr lang="el-GR" sz="3400" dirty="0"/>
              <a:t>ταχύτητας αντίδρασης </a:t>
            </a:r>
          </a:p>
          <a:p>
            <a:pPr algn="just">
              <a:buFont typeface="Arial"/>
              <a:buChar char="•"/>
            </a:pPr>
            <a:r>
              <a:rPr lang="el-GR" sz="3400" dirty="0"/>
              <a:t>Ευλυγισίας</a:t>
            </a:r>
          </a:p>
          <a:p>
            <a:pPr algn="just">
              <a:buFont typeface="Arial"/>
              <a:buChar char="•"/>
            </a:pPr>
            <a:r>
              <a:rPr lang="el-GR" sz="3400" dirty="0"/>
              <a:t>ψυχική υγεία</a:t>
            </a:r>
          </a:p>
          <a:p>
            <a:pPr algn="just">
              <a:buFont typeface="Wingdings" pitchFamily="2" charset="2"/>
              <a:buChar char="q"/>
            </a:pPr>
            <a:r>
              <a:rPr lang="el-GR" sz="4500" dirty="0"/>
              <a:t>Κατάθλιψη </a:t>
            </a:r>
          </a:p>
          <a:p>
            <a:pPr algn="just">
              <a:buFont typeface="Wingdings" pitchFamily="2" charset="2"/>
              <a:buChar char="q"/>
            </a:pPr>
            <a:r>
              <a:rPr lang="el-GR" sz="4500" dirty="0" smtClean="0"/>
              <a:t>Αυτοπεποίθηση</a:t>
            </a:r>
            <a:endParaRPr lang="el-GR" sz="4500" dirty="0"/>
          </a:p>
          <a:p>
            <a:pPr algn="just">
              <a:buFont typeface="Arial"/>
              <a:buChar char="•"/>
            </a:pPr>
            <a:r>
              <a:rPr lang="el-GR" sz="3400" dirty="0" smtClean="0"/>
              <a:t>Ικανοποίηση (</a:t>
            </a:r>
            <a:r>
              <a:rPr lang="el-GR" sz="3400" dirty="0"/>
              <a:t>για την ζωή τους)</a:t>
            </a:r>
          </a:p>
          <a:p>
            <a:pPr algn="just">
              <a:buFont typeface="Arial"/>
              <a:buChar char="•"/>
            </a:pPr>
            <a:r>
              <a:rPr lang="el-GR" sz="3400" dirty="0"/>
              <a:t>Αυτοεκτίμηση</a:t>
            </a:r>
          </a:p>
          <a:p>
            <a:pPr algn="just">
              <a:buFont typeface="Arial"/>
              <a:buChar char="•"/>
            </a:pPr>
            <a:r>
              <a:rPr lang="el-GR" sz="3400" dirty="0"/>
              <a:t>Λιγότερες διαταραχές συμπεριφοράς</a:t>
            </a:r>
          </a:p>
          <a:p>
            <a:pPr algn="just"/>
            <a:r>
              <a:rPr lang="el-GR" sz="3400" dirty="0"/>
              <a:t/>
            </a:r>
            <a:br>
              <a:rPr lang="el-GR" sz="3400" dirty="0"/>
            </a:br>
            <a:endParaRPr lang="el-GR" sz="3400" dirty="0"/>
          </a:p>
          <a:p>
            <a:endParaRPr lang="el-GR" dirty="0"/>
          </a:p>
        </p:txBody>
      </p:sp>
    </p:spTree>
    <p:extLst>
      <p:ext uri="{BB962C8B-B14F-4D97-AF65-F5344CB8AC3E}">
        <p14:creationId xmlns:p14="http://schemas.microsoft.com/office/powerpoint/2010/main" xmlns="" val="2282311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8066584" cy="971600"/>
          </a:xfrm>
          <a:effectLst>
            <a:outerShdw blurRad="50800" dist="38100" dir="8100000" algn="tr" rotWithShape="0">
              <a:prstClr val="black">
                <a:alpha val="40000"/>
              </a:prstClr>
            </a:outerShdw>
          </a:effectLst>
        </p:spPr>
        <p:txBody>
          <a:bodyPr>
            <a:normAutofit/>
          </a:bodyPr>
          <a:lstStyle/>
          <a:p>
            <a:r>
              <a:rPr lang="el-GR" sz="2400" dirty="0" smtClean="0">
                <a:solidFill>
                  <a:schemeClr val="tx2">
                    <a:lumMod val="60000"/>
                    <a:lumOff val="40000"/>
                  </a:schemeClr>
                </a:solidFill>
              </a:rPr>
              <a:t>ΑΜΕΣΟΙ ΣΤΟΧΟΙ ΤΟΥ ΠΡΟΓΡΑΜΜΑΤΟΣ ΑΣΚΗΣΗΣ</a:t>
            </a:r>
            <a:endParaRPr lang="el-GR" sz="2400" dirty="0">
              <a:solidFill>
                <a:schemeClr val="tx2">
                  <a:lumMod val="60000"/>
                  <a:lumOff val="40000"/>
                </a:schemeClr>
              </a:solidFill>
            </a:endParaRPr>
          </a:p>
        </p:txBody>
      </p:sp>
      <p:sp>
        <p:nvSpPr>
          <p:cNvPr id="3" name="Θέση περιεχομένου 2"/>
          <p:cNvSpPr>
            <a:spLocks noGrp="1"/>
          </p:cNvSpPr>
          <p:nvPr>
            <p:ph idx="1"/>
          </p:nvPr>
        </p:nvSpPr>
        <p:spPr/>
        <p:txBody>
          <a:bodyPr/>
          <a:lstStyle/>
          <a:p>
            <a:pPr algn="just"/>
            <a:r>
              <a:rPr lang="el-GR" sz="2800" dirty="0">
                <a:solidFill>
                  <a:schemeClr val="bg2">
                    <a:lumMod val="50000"/>
                  </a:schemeClr>
                </a:solidFill>
              </a:rPr>
              <a:t>Βελτίωση </a:t>
            </a:r>
            <a:r>
              <a:rPr lang="el-GR" sz="2800" dirty="0" smtClean="0">
                <a:solidFill>
                  <a:schemeClr val="bg2">
                    <a:lumMod val="50000"/>
                  </a:schemeClr>
                </a:solidFill>
              </a:rPr>
              <a:t>της </a:t>
            </a:r>
            <a:r>
              <a:rPr lang="el-GR" sz="2800" dirty="0">
                <a:solidFill>
                  <a:schemeClr val="bg2">
                    <a:lumMod val="50000"/>
                  </a:schemeClr>
                </a:solidFill>
              </a:rPr>
              <a:t>κινητικότητας:</a:t>
            </a:r>
          </a:p>
          <a:p>
            <a:pPr algn="just">
              <a:buFont typeface="Arial"/>
              <a:buChar char="•"/>
            </a:pPr>
            <a:r>
              <a:rPr lang="el-GR" dirty="0" smtClean="0"/>
              <a:t>Μυϊκή </a:t>
            </a:r>
            <a:r>
              <a:rPr lang="el-GR" dirty="0"/>
              <a:t>μάζα </a:t>
            </a:r>
          </a:p>
          <a:p>
            <a:pPr algn="just">
              <a:buFont typeface="Arial"/>
              <a:buChar char="•"/>
            </a:pPr>
            <a:r>
              <a:rPr lang="el-GR" dirty="0"/>
              <a:t>αερόβια ικανότητα</a:t>
            </a:r>
          </a:p>
          <a:p>
            <a:pPr algn="just">
              <a:buFont typeface="Arial"/>
              <a:buChar char="•"/>
            </a:pPr>
            <a:r>
              <a:rPr lang="el-GR" dirty="0"/>
              <a:t>ισορροπία</a:t>
            </a:r>
          </a:p>
          <a:p>
            <a:pPr algn="just">
              <a:buFont typeface="Arial"/>
              <a:buChar char="•"/>
            </a:pPr>
            <a:r>
              <a:rPr lang="el-GR" dirty="0"/>
              <a:t>βάδιση </a:t>
            </a:r>
            <a:r>
              <a:rPr lang="el-GR" dirty="0" smtClean="0"/>
              <a:t>(τρόπος, ταχύτητα</a:t>
            </a:r>
            <a:r>
              <a:rPr lang="el-GR" dirty="0"/>
              <a:t>)</a:t>
            </a:r>
          </a:p>
          <a:p>
            <a:pPr algn="just">
              <a:buFont typeface="Arial"/>
              <a:buChar char="•"/>
            </a:pPr>
            <a:r>
              <a:rPr lang="el-GR" dirty="0"/>
              <a:t>ευκαμψία</a:t>
            </a:r>
          </a:p>
          <a:p>
            <a:pPr algn="just">
              <a:buFont typeface="Arial"/>
              <a:buChar char="•"/>
            </a:pPr>
            <a:r>
              <a:rPr lang="el-GR" dirty="0"/>
              <a:t>συντονισμός κινήσεων</a:t>
            </a:r>
          </a:p>
          <a:p>
            <a:pPr algn="just">
              <a:buFont typeface="Arial"/>
              <a:buChar char="•"/>
            </a:pPr>
            <a:r>
              <a:rPr lang="el-GR" dirty="0"/>
              <a:t>χρόνος αντίδρασης</a:t>
            </a:r>
          </a:p>
          <a:p>
            <a:endParaRPr lang="el-GR" dirty="0"/>
          </a:p>
        </p:txBody>
      </p:sp>
    </p:spTree>
    <p:extLst>
      <p:ext uri="{BB962C8B-B14F-4D97-AF65-F5344CB8AC3E}">
        <p14:creationId xmlns:p14="http://schemas.microsoft.com/office/powerpoint/2010/main" xmlns="" val="23619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algn="just">
              <a:buFont typeface="Wingdings" pitchFamily="2" charset="2"/>
              <a:buChar char="Ø"/>
            </a:pPr>
            <a:r>
              <a:rPr lang="el-GR" dirty="0"/>
              <a:t>Πρόωρο θάνατο </a:t>
            </a:r>
          </a:p>
          <a:p>
            <a:pPr algn="just">
              <a:buFont typeface="Wingdings" pitchFamily="2" charset="2"/>
              <a:buChar char="Ø"/>
            </a:pPr>
            <a:r>
              <a:rPr lang="el-GR" dirty="0"/>
              <a:t>Καρδιακά επεισόδια</a:t>
            </a:r>
          </a:p>
          <a:p>
            <a:pPr algn="just">
              <a:buFont typeface="Wingdings" pitchFamily="2" charset="2"/>
              <a:buChar char="Ø"/>
            </a:pPr>
            <a:r>
              <a:rPr lang="el-GR" dirty="0"/>
              <a:t>Υπέρταση</a:t>
            </a:r>
          </a:p>
          <a:p>
            <a:pPr algn="just">
              <a:buFont typeface="Wingdings" pitchFamily="2" charset="2"/>
              <a:buChar char="Ø"/>
            </a:pPr>
            <a:r>
              <a:rPr lang="el-GR" dirty="0"/>
              <a:t>Διαβήτης τύπου ΙΙ (γεροντικός)</a:t>
            </a:r>
          </a:p>
          <a:p>
            <a:pPr algn="just">
              <a:buFont typeface="Wingdings" pitchFamily="2" charset="2"/>
              <a:buChar char="Ø"/>
            </a:pPr>
            <a:r>
              <a:rPr lang="el-GR" dirty="0"/>
              <a:t>Καρκίνο </a:t>
            </a:r>
            <a:r>
              <a:rPr lang="el-GR" dirty="0" err="1"/>
              <a:t>παχέος</a:t>
            </a:r>
            <a:r>
              <a:rPr lang="el-GR" dirty="0"/>
              <a:t> εντέρου</a:t>
            </a:r>
          </a:p>
          <a:p>
            <a:pPr algn="just">
              <a:buFont typeface="Wingdings" pitchFamily="2" charset="2"/>
              <a:buChar char="Ø"/>
            </a:pPr>
            <a:r>
              <a:rPr lang="el-GR" dirty="0"/>
              <a:t>Κατάθλιψη</a:t>
            </a:r>
          </a:p>
          <a:p>
            <a:pPr algn="just">
              <a:buFont typeface="Wingdings" pitchFamily="2" charset="2"/>
              <a:buChar char="Ø"/>
            </a:pPr>
            <a:r>
              <a:rPr lang="el-GR" dirty="0"/>
              <a:t>Άγχος</a:t>
            </a:r>
          </a:p>
          <a:p>
            <a:pPr algn="just">
              <a:buFont typeface="Wingdings" pitchFamily="2" charset="2"/>
              <a:buChar char="Ø"/>
            </a:pPr>
            <a:r>
              <a:rPr lang="el-GR" dirty="0"/>
              <a:t>Διάθεση</a:t>
            </a:r>
          </a:p>
          <a:p>
            <a:pPr marL="0" indent="0">
              <a:buNone/>
            </a:pPr>
            <a:endParaRPr lang="el-GR" dirty="0"/>
          </a:p>
        </p:txBody>
      </p:sp>
      <p:sp>
        <p:nvSpPr>
          <p:cNvPr id="5" name="Ορθογώνιο 4"/>
          <p:cNvSpPr/>
          <p:nvPr/>
        </p:nvSpPr>
        <p:spPr>
          <a:xfrm>
            <a:off x="1187624" y="385308"/>
            <a:ext cx="5756704" cy="830997"/>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wrap="none" lIns="91440" tIns="45720" rIns="91440" bIns="45720">
            <a:spAutoFit/>
          </a:bodyPr>
          <a:lstStyle/>
          <a:p>
            <a:pPr algn="ctr"/>
            <a:r>
              <a:rPr lang="el-GR" sz="2400" b="1" dirty="0" smtClean="0">
                <a:ln w="24500" cmpd="dbl">
                  <a:solidFill>
                    <a:schemeClr val="accent2">
                      <a:shade val="85000"/>
                      <a:satMod val="155000"/>
                    </a:schemeClr>
                  </a:solidFill>
                  <a:prstDash val="solid"/>
                  <a:miter lim="800000"/>
                </a:ln>
                <a:solidFill>
                  <a:schemeClr val="bg2">
                    <a:lumMod val="50000"/>
                  </a:schemeClr>
                </a:solidFill>
                <a:effectLst>
                  <a:outerShdw blurRad="38100" dist="38100" dir="7020000" algn="tl">
                    <a:srgbClr val="000000">
                      <a:alpha val="35000"/>
                    </a:srgbClr>
                  </a:outerShdw>
                </a:effectLst>
              </a:rPr>
              <a:t>Η ΑΣΚΗΣΗ ΩΣ ΠΡΟΛΗΠΤΙΚΟ ΜΕΣΟ ΓΙΑ</a:t>
            </a:r>
            <a:r>
              <a:rPr lang="en-US" sz="2400" b="1" dirty="0" smtClean="0">
                <a:ln w="24500" cmpd="dbl">
                  <a:solidFill>
                    <a:schemeClr val="accent2">
                      <a:shade val="85000"/>
                      <a:satMod val="155000"/>
                    </a:schemeClr>
                  </a:solidFill>
                  <a:prstDash val="solid"/>
                  <a:miter lim="800000"/>
                </a:ln>
                <a:solidFill>
                  <a:schemeClr val="bg2">
                    <a:lumMod val="50000"/>
                  </a:schemeClr>
                </a:solidFill>
                <a:effectLst>
                  <a:outerShdw blurRad="38100" dist="38100" dir="7020000" algn="tl">
                    <a:srgbClr val="000000">
                      <a:alpha val="35000"/>
                    </a:srgbClr>
                  </a:outerShdw>
                </a:effectLst>
              </a:rPr>
              <a:t>:</a:t>
            </a:r>
            <a:r>
              <a:rPr lang="el-GR" sz="2400" b="1" dirty="0" smtClean="0">
                <a:ln w="24500" cmpd="dbl">
                  <a:solidFill>
                    <a:schemeClr val="accent2">
                      <a:shade val="85000"/>
                      <a:satMod val="155000"/>
                    </a:schemeClr>
                  </a:solidFill>
                  <a:prstDash val="solid"/>
                  <a:miter lim="800000"/>
                </a:ln>
                <a:solidFill>
                  <a:schemeClr val="bg2">
                    <a:lumMod val="50000"/>
                  </a:schemeClr>
                </a:solidFill>
                <a:effectLst>
                  <a:outerShdw blurRad="38100" dist="38100" dir="7020000" algn="tl">
                    <a:srgbClr val="000000">
                      <a:alpha val="35000"/>
                    </a:srgbClr>
                  </a:outerShdw>
                </a:effectLst>
              </a:rPr>
              <a:t> </a:t>
            </a:r>
            <a:endParaRPr lang="en-US" sz="2400" b="1" dirty="0" smtClean="0">
              <a:ln w="24500" cmpd="dbl">
                <a:solidFill>
                  <a:schemeClr val="accent2">
                    <a:shade val="85000"/>
                    <a:satMod val="155000"/>
                  </a:schemeClr>
                </a:solidFill>
                <a:prstDash val="solid"/>
                <a:miter lim="800000"/>
              </a:ln>
              <a:solidFill>
                <a:schemeClr val="bg2">
                  <a:lumMod val="50000"/>
                </a:schemeClr>
              </a:solidFill>
              <a:effectLst>
                <a:outerShdw blurRad="38100" dist="38100" dir="7020000" algn="tl">
                  <a:srgbClr val="000000">
                    <a:alpha val="35000"/>
                  </a:srgbClr>
                </a:outerShdw>
              </a:effectLst>
            </a:endParaRPr>
          </a:p>
          <a:p>
            <a:pPr algn="ctr"/>
            <a:endParaRPr lang="el-GR" sz="2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extLst>
      <p:ext uri="{BB962C8B-B14F-4D97-AF65-F5344CB8AC3E}">
        <p14:creationId xmlns:p14="http://schemas.microsoft.com/office/powerpoint/2010/main" xmlns="" val="173261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04664"/>
            <a:ext cx="7239000" cy="1143000"/>
          </a:xfrm>
          <a:effectLst>
            <a:outerShdw blurRad="50800" dist="38100" dir="10800000" algn="r" rotWithShape="0">
              <a:prstClr val="black">
                <a:alpha val="40000"/>
              </a:prstClr>
            </a:outerShdw>
          </a:effectLst>
        </p:spPr>
        <p:txBody>
          <a:bodyPr>
            <a:normAutofit/>
          </a:bodyPr>
          <a:lstStyle/>
          <a:p>
            <a:r>
              <a:rPr lang="el-GR" sz="3200" dirty="0" smtClean="0">
                <a:solidFill>
                  <a:schemeClr val="accent1">
                    <a:lumMod val="75000"/>
                  </a:schemeClr>
                </a:solidFill>
              </a:rPr>
              <a:t>ΣΗΜΑΣΙΑ ΤΟΥ ΥΠΝΟΥ ΣΤΟΥΣ ΗΛΙΚΙΩΜΕΝΟΥΣ</a:t>
            </a:r>
            <a:endParaRPr lang="el-GR" sz="3200" dirty="0">
              <a:solidFill>
                <a:schemeClr val="accent1">
                  <a:lumMod val="75000"/>
                </a:schemeClr>
              </a:solidFill>
            </a:endParaRPr>
          </a:p>
        </p:txBody>
      </p:sp>
      <p:sp>
        <p:nvSpPr>
          <p:cNvPr id="3" name="Θέση περιεχομένου 2"/>
          <p:cNvSpPr>
            <a:spLocks noGrp="1"/>
          </p:cNvSpPr>
          <p:nvPr>
            <p:ph idx="1"/>
          </p:nvPr>
        </p:nvSpPr>
        <p:spPr>
          <a:xfrm>
            <a:off x="539552" y="1988840"/>
            <a:ext cx="7156648" cy="4466896"/>
          </a:xfrm>
        </p:spPr>
        <p:txBody>
          <a:bodyPr>
            <a:normAutofit/>
          </a:bodyPr>
          <a:lstStyle/>
          <a:p>
            <a:r>
              <a:rPr lang="el-GR" sz="2800" dirty="0"/>
              <a:t>Ο</a:t>
            </a:r>
            <a:r>
              <a:rPr lang="el-GR" sz="2800" dirty="0">
                <a:solidFill>
                  <a:schemeClr val="bg2">
                    <a:lumMod val="50000"/>
                  </a:schemeClr>
                </a:solidFill>
              </a:rPr>
              <a:t> ύπνος </a:t>
            </a:r>
            <a:r>
              <a:rPr lang="el-GR" sz="2800" dirty="0"/>
              <a:t>καταλαμβάνει περίπου το </a:t>
            </a:r>
            <a:r>
              <a:rPr lang="el-GR" sz="2800" dirty="0">
                <a:solidFill>
                  <a:schemeClr val="bg2">
                    <a:lumMod val="50000"/>
                  </a:schemeClr>
                </a:solidFill>
              </a:rPr>
              <a:t>1/3 </a:t>
            </a:r>
            <a:r>
              <a:rPr lang="el-GR" sz="2800" dirty="0"/>
              <a:t>του συνολικού χρόνου ζωής και αποτελεί την σημαντικότερη </a:t>
            </a:r>
            <a:r>
              <a:rPr lang="el-GR" sz="2800" dirty="0" smtClean="0"/>
              <a:t>βιολογική </a:t>
            </a:r>
            <a:r>
              <a:rPr lang="el-GR" sz="2800" dirty="0"/>
              <a:t>λειτουργία</a:t>
            </a:r>
            <a:r>
              <a:rPr lang="el-GR" sz="2800" dirty="0" smtClean="0"/>
              <a:t>. Η στέρηση </a:t>
            </a:r>
            <a:r>
              <a:rPr lang="el-GR" sz="2800" dirty="0"/>
              <a:t>του προκαλεί διαταραχές της προσοχής</a:t>
            </a:r>
            <a:r>
              <a:rPr lang="el-GR" sz="2800" dirty="0" smtClean="0"/>
              <a:t>, της </a:t>
            </a:r>
            <a:r>
              <a:rPr lang="el-GR" sz="2800" dirty="0"/>
              <a:t>απόδοσης</a:t>
            </a:r>
            <a:r>
              <a:rPr lang="el-GR" sz="2800" dirty="0" smtClean="0"/>
              <a:t>, της </a:t>
            </a:r>
            <a:r>
              <a:rPr lang="el-GR" sz="2800" dirty="0"/>
              <a:t>εργασίας και του συναισθήματος.</a:t>
            </a:r>
          </a:p>
          <a:p>
            <a:endParaRPr lang="el-GR" sz="2800" dirty="0"/>
          </a:p>
        </p:txBody>
      </p:sp>
    </p:spTree>
    <p:extLst>
      <p:ext uri="{BB962C8B-B14F-4D97-AF65-F5344CB8AC3E}">
        <p14:creationId xmlns:p14="http://schemas.microsoft.com/office/powerpoint/2010/main" xmlns="" val="35672691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1052</TotalTime>
  <Words>904</Words>
  <Application>Microsoft Office PowerPoint</Application>
  <PresentationFormat>Προβολή στην οθόνη (4:3)</PresentationFormat>
  <Paragraphs>183</Paragraphs>
  <Slides>20</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Αφθονία</vt:lpstr>
      <vt:lpstr>τμημα φυσικοθεραπειασ ατει αιγιου  μεθοδολογια τησ ερευνασ καθηγητησ:κωνσταντινοσ κουτσουγιαννησ  </vt:lpstr>
      <vt:lpstr>Διαφάνεια 2</vt:lpstr>
      <vt:lpstr>περιεχομενα</vt:lpstr>
      <vt:lpstr>Περιεχομενα </vt:lpstr>
      <vt:lpstr>ποια ειναι τα οφελη τησ ασκησησ στην τριτη ηλικια </vt:lpstr>
      <vt:lpstr>Ποια ειναι τα οφελη τησ ασκησησ στην τριτη ηλικια </vt:lpstr>
      <vt:lpstr>ΑΜΕΣΟΙ ΣΤΟΧΟΙ ΤΟΥ ΠΡΟΓΡΑΜΜΑΤΟΣ ΑΣΚΗΣΗΣ</vt:lpstr>
      <vt:lpstr>Διαφάνεια 8</vt:lpstr>
      <vt:lpstr>ΣΗΜΑΣΙΑ ΤΟΥ ΥΠΝΟΥ ΣΤΟΥΣ ΗΛΙΚΙΩΜΕΝΟΥΣ</vt:lpstr>
      <vt:lpstr>Αιτιεσ προβληματων υπνου</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ΣΥΜΠΕΡΑΣΜΑ ΕΡΕΥΝΩΝ</vt:lpstr>
      <vt:lpstr>βιβλιογραφια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τμημα φυσικοθεραπειασ ατει αιγιου  μεθοδολογια τησ ερευνασ καθηγητησ:κωνσταντινοσ κουτσουγιαννησ</dc:title>
  <dc:creator>Χρήστης</dc:creator>
  <cp:lastModifiedBy>user</cp:lastModifiedBy>
  <cp:revision>30</cp:revision>
  <dcterms:created xsi:type="dcterms:W3CDTF">2016-01-10T14:49:12Z</dcterms:created>
  <dcterms:modified xsi:type="dcterms:W3CDTF">2016-01-12T08:55:39Z</dcterms:modified>
</cp:coreProperties>
</file>