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8" r:id="rId5"/>
    <p:sldId id="259" r:id="rId6"/>
    <p:sldId id="260" r:id="rId7"/>
    <p:sldId id="262" r:id="rId8"/>
    <p:sldId id="263" r:id="rId9"/>
    <p:sldId id="264" r:id="rId10"/>
    <p:sldId id="265" r:id="rId11"/>
    <p:sldId id="266" r:id="rId12"/>
    <p:sldId id="267" r:id="rId13"/>
    <p:sldId id="268" r:id="rId14"/>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5ABD290-E772-4F3E-A5F1-D136B7F57FF0}"/>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64556FB2-1444-4036-A85C-7C6D8231E4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CE5CA347-42E2-4071-9823-D42EA9409A12}"/>
              </a:ext>
            </a:extLst>
          </p:cNvPr>
          <p:cNvSpPr>
            <a:spLocks noGrp="1"/>
          </p:cNvSpPr>
          <p:nvPr>
            <p:ph type="dt" sz="half" idx="10"/>
          </p:nvPr>
        </p:nvSpPr>
        <p:spPr/>
        <p:txBody>
          <a:bodyPr/>
          <a:lstStyle/>
          <a:p>
            <a:fld id="{DC666DF8-61AB-48B6-9030-65BA5521AB41}" type="datetimeFigureOut">
              <a:rPr lang="el-GR" smtClean="0"/>
              <a:t>25/5/2019</a:t>
            </a:fld>
            <a:endParaRPr lang="el-GR"/>
          </a:p>
        </p:txBody>
      </p:sp>
      <p:sp>
        <p:nvSpPr>
          <p:cNvPr id="5" name="Θέση υποσέλιδου 4">
            <a:extLst>
              <a:ext uri="{FF2B5EF4-FFF2-40B4-BE49-F238E27FC236}">
                <a16:creationId xmlns:a16="http://schemas.microsoft.com/office/drawing/2014/main" id="{28B32217-B828-461A-BC8A-F43AA761984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77436A8-B454-4A86-890A-F823C0B7F7EC}"/>
              </a:ext>
            </a:extLst>
          </p:cNvPr>
          <p:cNvSpPr>
            <a:spLocks noGrp="1"/>
          </p:cNvSpPr>
          <p:nvPr>
            <p:ph type="sldNum" sz="quarter" idx="12"/>
          </p:nvPr>
        </p:nvSpPr>
        <p:spPr/>
        <p:txBody>
          <a:bodyPr/>
          <a:lstStyle/>
          <a:p>
            <a:fld id="{613303E1-3880-47E1-A5A9-04EF93796953}" type="slidenum">
              <a:rPr lang="el-GR" smtClean="0"/>
              <a:t>‹#›</a:t>
            </a:fld>
            <a:endParaRPr lang="el-GR"/>
          </a:p>
        </p:txBody>
      </p:sp>
    </p:spTree>
    <p:extLst>
      <p:ext uri="{BB962C8B-B14F-4D97-AF65-F5344CB8AC3E}">
        <p14:creationId xmlns:p14="http://schemas.microsoft.com/office/powerpoint/2010/main" val="3004751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7E7C173-AE0E-4B7D-97A8-9F672FCBC2F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275189AD-2F7E-4ED5-AAC2-8B0077BF196E}"/>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3F90026-BB38-491C-AF04-6F27CD100216}"/>
              </a:ext>
            </a:extLst>
          </p:cNvPr>
          <p:cNvSpPr>
            <a:spLocks noGrp="1"/>
          </p:cNvSpPr>
          <p:nvPr>
            <p:ph type="dt" sz="half" idx="10"/>
          </p:nvPr>
        </p:nvSpPr>
        <p:spPr/>
        <p:txBody>
          <a:bodyPr/>
          <a:lstStyle/>
          <a:p>
            <a:fld id="{DC666DF8-61AB-48B6-9030-65BA5521AB41}" type="datetimeFigureOut">
              <a:rPr lang="el-GR" smtClean="0"/>
              <a:t>25/5/2019</a:t>
            </a:fld>
            <a:endParaRPr lang="el-GR"/>
          </a:p>
        </p:txBody>
      </p:sp>
      <p:sp>
        <p:nvSpPr>
          <p:cNvPr id="5" name="Θέση υποσέλιδου 4">
            <a:extLst>
              <a:ext uri="{FF2B5EF4-FFF2-40B4-BE49-F238E27FC236}">
                <a16:creationId xmlns:a16="http://schemas.microsoft.com/office/drawing/2014/main" id="{BB831155-D248-4147-B8FA-7052752D32C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6731228-F90C-49A1-A15C-F1A150678A6D}"/>
              </a:ext>
            </a:extLst>
          </p:cNvPr>
          <p:cNvSpPr>
            <a:spLocks noGrp="1"/>
          </p:cNvSpPr>
          <p:nvPr>
            <p:ph type="sldNum" sz="quarter" idx="12"/>
          </p:nvPr>
        </p:nvSpPr>
        <p:spPr/>
        <p:txBody>
          <a:bodyPr/>
          <a:lstStyle/>
          <a:p>
            <a:fld id="{613303E1-3880-47E1-A5A9-04EF93796953}" type="slidenum">
              <a:rPr lang="el-GR" smtClean="0"/>
              <a:t>‹#›</a:t>
            </a:fld>
            <a:endParaRPr lang="el-GR"/>
          </a:p>
        </p:txBody>
      </p:sp>
    </p:spTree>
    <p:extLst>
      <p:ext uri="{BB962C8B-B14F-4D97-AF65-F5344CB8AC3E}">
        <p14:creationId xmlns:p14="http://schemas.microsoft.com/office/powerpoint/2010/main" val="2552306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44E0259D-6D61-4D4F-BA4D-037EEB2753E7}"/>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0B11739C-F67C-47EA-B4C5-424CFF4582A3}"/>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4668DB0-F67F-4080-A2EF-33BE51B5891D}"/>
              </a:ext>
            </a:extLst>
          </p:cNvPr>
          <p:cNvSpPr>
            <a:spLocks noGrp="1"/>
          </p:cNvSpPr>
          <p:nvPr>
            <p:ph type="dt" sz="half" idx="10"/>
          </p:nvPr>
        </p:nvSpPr>
        <p:spPr/>
        <p:txBody>
          <a:bodyPr/>
          <a:lstStyle/>
          <a:p>
            <a:fld id="{DC666DF8-61AB-48B6-9030-65BA5521AB41}" type="datetimeFigureOut">
              <a:rPr lang="el-GR" smtClean="0"/>
              <a:t>25/5/2019</a:t>
            </a:fld>
            <a:endParaRPr lang="el-GR"/>
          </a:p>
        </p:txBody>
      </p:sp>
      <p:sp>
        <p:nvSpPr>
          <p:cNvPr id="5" name="Θέση υποσέλιδου 4">
            <a:extLst>
              <a:ext uri="{FF2B5EF4-FFF2-40B4-BE49-F238E27FC236}">
                <a16:creationId xmlns:a16="http://schemas.microsoft.com/office/drawing/2014/main" id="{7124768B-320D-4C5C-AC2D-B09B0F061FB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E226AF8-B252-47C3-80D2-6B9BCCC0DF7F}"/>
              </a:ext>
            </a:extLst>
          </p:cNvPr>
          <p:cNvSpPr>
            <a:spLocks noGrp="1"/>
          </p:cNvSpPr>
          <p:nvPr>
            <p:ph type="sldNum" sz="quarter" idx="12"/>
          </p:nvPr>
        </p:nvSpPr>
        <p:spPr/>
        <p:txBody>
          <a:bodyPr/>
          <a:lstStyle/>
          <a:p>
            <a:fld id="{613303E1-3880-47E1-A5A9-04EF93796953}" type="slidenum">
              <a:rPr lang="el-GR" smtClean="0"/>
              <a:t>‹#›</a:t>
            </a:fld>
            <a:endParaRPr lang="el-GR"/>
          </a:p>
        </p:txBody>
      </p:sp>
    </p:spTree>
    <p:extLst>
      <p:ext uri="{BB962C8B-B14F-4D97-AF65-F5344CB8AC3E}">
        <p14:creationId xmlns:p14="http://schemas.microsoft.com/office/powerpoint/2010/main" val="3026962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C1B263E-2CCD-4193-B4F9-F01AB681DA2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97112630-0449-4359-A060-1E4864DECB17}"/>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CCC9872C-2467-41FC-87AF-8E7182204386}"/>
              </a:ext>
            </a:extLst>
          </p:cNvPr>
          <p:cNvSpPr>
            <a:spLocks noGrp="1"/>
          </p:cNvSpPr>
          <p:nvPr>
            <p:ph type="dt" sz="half" idx="10"/>
          </p:nvPr>
        </p:nvSpPr>
        <p:spPr/>
        <p:txBody>
          <a:bodyPr/>
          <a:lstStyle/>
          <a:p>
            <a:fld id="{DC666DF8-61AB-48B6-9030-65BA5521AB41}" type="datetimeFigureOut">
              <a:rPr lang="el-GR" smtClean="0"/>
              <a:t>25/5/2019</a:t>
            </a:fld>
            <a:endParaRPr lang="el-GR"/>
          </a:p>
        </p:txBody>
      </p:sp>
      <p:sp>
        <p:nvSpPr>
          <p:cNvPr id="5" name="Θέση υποσέλιδου 4">
            <a:extLst>
              <a:ext uri="{FF2B5EF4-FFF2-40B4-BE49-F238E27FC236}">
                <a16:creationId xmlns:a16="http://schemas.microsoft.com/office/drawing/2014/main" id="{52B8D6FA-7F4F-4E60-95C9-49E2960577D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1AC3466-E403-494B-9F96-1195F0750440}"/>
              </a:ext>
            </a:extLst>
          </p:cNvPr>
          <p:cNvSpPr>
            <a:spLocks noGrp="1"/>
          </p:cNvSpPr>
          <p:nvPr>
            <p:ph type="sldNum" sz="quarter" idx="12"/>
          </p:nvPr>
        </p:nvSpPr>
        <p:spPr/>
        <p:txBody>
          <a:bodyPr/>
          <a:lstStyle/>
          <a:p>
            <a:fld id="{613303E1-3880-47E1-A5A9-04EF93796953}" type="slidenum">
              <a:rPr lang="el-GR" smtClean="0"/>
              <a:t>‹#›</a:t>
            </a:fld>
            <a:endParaRPr lang="el-GR"/>
          </a:p>
        </p:txBody>
      </p:sp>
    </p:spTree>
    <p:extLst>
      <p:ext uri="{BB962C8B-B14F-4D97-AF65-F5344CB8AC3E}">
        <p14:creationId xmlns:p14="http://schemas.microsoft.com/office/powerpoint/2010/main" val="575804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559DB47-C938-46A2-92D9-537A9BC78A87}"/>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72D8FB64-F6D8-4589-A20B-D441C5945AD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804FC06F-B372-48B9-A28E-5AFADBDDC72A}"/>
              </a:ext>
            </a:extLst>
          </p:cNvPr>
          <p:cNvSpPr>
            <a:spLocks noGrp="1"/>
          </p:cNvSpPr>
          <p:nvPr>
            <p:ph type="dt" sz="half" idx="10"/>
          </p:nvPr>
        </p:nvSpPr>
        <p:spPr/>
        <p:txBody>
          <a:bodyPr/>
          <a:lstStyle/>
          <a:p>
            <a:fld id="{DC666DF8-61AB-48B6-9030-65BA5521AB41}" type="datetimeFigureOut">
              <a:rPr lang="el-GR" smtClean="0"/>
              <a:t>25/5/2019</a:t>
            </a:fld>
            <a:endParaRPr lang="el-GR"/>
          </a:p>
        </p:txBody>
      </p:sp>
      <p:sp>
        <p:nvSpPr>
          <p:cNvPr id="5" name="Θέση υποσέλιδου 4">
            <a:extLst>
              <a:ext uri="{FF2B5EF4-FFF2-40B4-BE49-F238E27FC236}">
                <a16:creationId xmlns:a16="http://schemas.microsoft.com/office/drawing/2014/main" id="{6EDB97F6-C68E-4101-A427-F33304A0FE7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64AE8B4-9D24-45FF-8D40-01C4C41A3094}"/>
              </a:ext>
            </a:extLst>
          </p:cNvPr>
          <p:cNvSpPr>
            <a:spLocks noGrp="1"/>
          </p:cNvSpPr>
          <p:nvPr>
            <p:ph type="sldNum" sz="quarter" idx="12"/>
          </p:nvPr>
        </p:nvSpPr>
        <p:spPr/>
        <p:txBody>
          <a:bodyPr/>
          <a:lstStyle/>
          <a:p>
            <a:fld id="{613303E1-3880-47E1-A5A9-04EF93796953}" type="slidenum">
              <a:rPr lang="el-GR" smtClean="0"/>
              <a:t>‹#›</a:t>
            </a:fld>
            <a:endParaRPr lang="el-GR"/>
          </a:p>
        </p:txBody>
      </p:sp>
    </p:spTree>
    <p:extLst>
      <p:ext uri="{BB962C8B-B14F-4D97-AF65-F5344CB8AC3E}">
        <p14:creationId xmlns:p14="http://schemas.microsoft.com/office/powerpoint/2010/main" val="2535728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FEC9140-F45A-47A5-A215-A369A31D6AF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1F3FE22D-556D-4E2A-B9C2-65D098CFDFBC}"/>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4E914CBF-6BAF-4ABF-B96F-364FD87D4BC3}"/>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E84B809F-7C3C-4B82-B3CF-56F078C3771D}"/>
              </a:ext>
            </a:extLst>
          </p:cNvPr>
          <p:cNvSpPr>
            <a:spLocks noGrp="1"/>
          </p:cNvSpPr>
          <p:nvPr>
            <p:ph type="dt" sz="half" idx="10"/>
          </p:nvPr>
        </p:nvSpPr>
        <p:spPr/>
        <p:txBody>
          <a:bodyPr/>
          <a:lstStyle/>
          <a:p>
            <a:fld id="{DC666DF8-61AB-48B6-9030-65BA5521AB41}" type="datetimeFigureOut">
              <a:rPr lang="el-GR" smtClean="0"/>
              <a:t>25/5/2019</a:t>
            </a:fld>
            <a:endParaRPr lang="el-GR"/>
          </a:p>
        </p:txBody>
      </p:sp>
      <p:sp>
        <p:nvSpPr>
          <p:cNvPr id="6" name="Θέση υποσέλιδου 5">
            <a:extLst>
              <a:ext uri="{FF2B5EF4-FFF2-40B4-BE49-F238E27FC236}">
                <a16:creationId xmlns:a16="http://schemas.microsoft.com/office/drawing/2014/main" id="{49D4BEDB-F6BB-4DAA-801A-A1CA7F4BB86A}"/>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DA2FF01D-033F-4C8E-946D-6612EF2A9B16}"/>
              </a:ext>
            </a:extLst>
          </p:cNvPr>
          <p:cNvSpPr>
            <a:spLocks noGrp="1"/>
          </p:cNvSpPr>
          <p:nvPr>
            <p:ph type="sldNum" sz="quarter" idx="12"/>
          </p:nvPr>
        </p:nvSpPr>
        <p:spPr/>
        <p:txBody>
          <a:bodyPr/>
          <a:lstStyle/>
          <a:p>
            <a:fld id="{613303E1-3880-47E1-A5A9-04EF93796953}" type="slidenum">
              <a:rPr lang="el-GR" smtClean="0"/>
              <a:t>‹#›</a:t>
            </a:fld>
            <a:endParaRPr lang="el-GR"/>
          </a:p>
        </p:txBody>
      </p:sp>
    </p:spTree>
    <p:extLst>
      <p:ext uri="{BB962C8B-B14F-4D97-AF65-F5344CB8AC3E}">
        <p14:creationId xmlns:p14="http://schemas.microsoft.com/office/powerpoint/2010/main" val="1108351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67F52B-28EA-47B9-AE1C-64BF93D257DE}"/>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43AB6F79-5D20-4665-B64C-F9EA9413C35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1911EA99-F0C3-4502-8348-C59E9613761D}"/>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5418BB56-B050-4F4A-AAD8-865A02262E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CE5C49ED-2E6A-4A04-8FC5-56A6C1D8280B}"/>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A4D94724-BCDD-4524-B3E1-63AF98516983}"/>
              </a:ext>
            </a:extLst>
          </p:cNvPr>
          <p:cNvSpPr>
            <a:spLocks noGrp="1"/>
          </p:cNvSpPr>
          <p:nvPr>
            <p:ph type="dt" sz="half" idx="10"/>
          </p:nvPr>
        </p:nvSpPr>
        <p:spPr/>
        <p:txBody>
          <a:bodyPr/>
          <a:lstStyle/>
          <a:p>
            <a:fld id="{DC666DF8-61AB-48B6-9030-65BA5521AB41}" type="datetimeFigureOut">
              <a:rPr lang="el-GR" smtClean="0"/>
              <a:t>25/5/2019</a:t>
            </a:fld>
            <a:endParaRPr lang="el-GR"/>
          </a:p>
        </p:txBody>
      </p:sp>
      <p:sp>
        <p:nvSpPr>
          <p:cNvPr id="8" name="Θέση υποσέλιδου 7">
            <a:extLst>
              <a:ext uri="{FF2B5EF4-FFF2-40B4-BE49-F238E27FC236}">
                <a16:creationId xmlns:a16="http://schemas.microsoft.com/office/drawing/2014/main" id="{044EB3C5-756E-4183-8902-ACB39183BC04}"/>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2E3B566C-77DA-4C40-A2CE-EFF7EE0669C8}"/>
              </a:ext>
            </a:extLst>
          </p:cNvPr>
          <p:cNvSpPr>
            <a:spLocks noGrp="1"/>
          </p:cNvSpPr>
          <p:nvPr>
            <p:ph type="sldNum" sz="quarter" idx="12"/>
          </p:nvPr>
        </p:nvSpPr>
        <p:spPr/>
        <p:txBody>
          <a:bodyPr/>
          <a:lstStyle/>
          <a:p>
            <a:fld id="{613303E1-3880-47E1-A5A9-04EF93796953}" type="slidenum">
              <a:rPr lang="el-GR" smtClean="0"/>
              <a:t>‹#›</a:t>
            </a:fld>
            <a:endParaRPr lang="el-GR"/>
          </a:p>
        </p:txBody>
      </p:sp>
    </p:spTree>
    <p:extLst>
      <p:ext uri="{BB962C8B-B14F-4D97-AF65-F5344CB8AC3E}">
        <p14:creationId xmlns:p14="http://schemas.microsoft.com/office/powerpoint/2010/main" val="3753485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242231E-0331-492A-97EC-ECF9C152E7E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1D7E415C-6541-46E8-996F-DB497A1012A6}"/>
              </a:ext>
            </a:extLst>
          </p:cNvPr>
          <p:cNvSpPr>
            <a:spLocks noGrp="1"/>
          </p:cNvSpPr>
          <p:nvPr>
            <p:ph type="dt" sz="half" idx="10"/>
          </p:nvPr>
        </p:nvSpPr>
        <p:spPr/>
        <p:txBody>
          <a:bodyPr/>
          <a:lstStyle/>
          <a:p>
            <a:fld id="{DC666DF8-61AB-48B6-9030-65BA5521AB41}" type="datetimeFigureOut">
              <a:rPr lang="el-GR" smtClean="0"/>
              <a:t>25/5/2019</a:t>
            </a:fld>
            <a:endParaRPr lang="el-GR"/>
          </a:p>
        </p:txBody>
      </p:sp>
      <p:sp>
        <p:nvSpPr>
          <p:cNvPr id="4" name="Θέση υποσέλιδου 3">
            <a:extLst>
              <a:ext uri="{FF2B5EF4-FFF2-40B4-BE49-F238E27FC236}">
                <a16:creationId xmlns:a16="http://schemas.microsoft.com/office/drawing/2014/main" id="{1B0F7577-692F-479F-A2AE-2E63B4BFAA3D}"/>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715A61E2-C9EA-44B0-B7DC-E59D87875C9A}"/>
              </a:ext>
            </a:extLst>
          </p:cNvPr>
          <p:cNvSpPr>
            <a:spLocks noGrp="1"/>
          </p:cNvSpPr>
          <p:nvPr>
            <p:ph type="sldNum" sz="quarter" idx="12"/>
          </p:nvPr>
        </p:nvSpPr>
        <p:spPr/>
        <p:txBody>
          <a:bodyPr/>
          <a:lstStyle/>
          <a:p>
            <a:fld id="{613303E1-3880-47E1-A5A9-04EF93796953}" type="slidenum">
              <a:rPr lang="el-GR" smtClean="0"/>
              <a:t>‹#›</a:t>
            </a:fld>
            <a:endParaRPr lang="el-GR"/>
          </a:p>
        </p:txBody>
      </p:sp>
    </p:spTree>
    <p:extLst>
      <p:ext uri="{BB962C8B-B14F-4D97-AF65-F5344CB8AC3E}">
        <p14:creationId xmlns:p14="http://schemas.microsoft.com/office/powerpoint/2010/main" val="4187675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2332BD04-AC83-40ED-AFFC-2B8D425F4E54}"/>
              </a:ext>
            </a:extLst>
          </p:cNvPr>
          <p:cNvSpPr>
            <a:spLocks noGrp="1"/>
          </p:cNvSpPr>
          <p:nvPr>
            <p:ph type="dt" sz="half" idx="10"/>
          </p:nvPr>
        </p:nvSpPr>
        <p:spPr/>
        <p:txBody>
          <a:bodyPr/>
          <a:lstStyle/>
          <a:p>
            <a:fld id="{DC666DF8-61AB-48B6-9030-65BA5521AB41}" type="datetimeFigureOut">
              <a:rPr lang="el-GR" smtClean="0"/>
              <a:t>25/5/2019</a:t>
            </a:fld>
            <a:endParaRPr lang="el-GR"/>
          </a:p>
        </p:txBody>
      </p:sp>
      <p:sp>
        <p:nvSpPr>
          <p:cNvPr id="3" name="Θέση υποσέλιδου 2">
            <a:extLst>
              <a:ext uri="{FF2B5EF4-FFF2-40B4-BE49-F238E27FC236}">
                <a16:creationId xmlns:a16="http://schemas.microsoft.com/office/drawing/2014/main" id="{E15A0011-A382-4076-A491-B515F0475C28}"/>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F7BC1221-61D5-4E90-B1D8-BF8B91469A47}"/>
              </a:ext>
            </a:extLst>
          </p:cNvPr>
          <p:cNvSpPr>
            <a:spLocks noGrp="1"/>
          </p:cNvSpPr>
          <p:nvPr>
            <p:ph type="sldNum" sz="quarter" idx="12"/>
          </p:nvPr>
        </p:nvSpPr>
        <p:spPr/>
        <p:txBody>
          <a:bodyPr/>
          <a:lstStyle/>
          <a:p>
            <a:fld id="{613303E1-3880-47E1-A5A9-04EF93796953}" type="slidenum">
              <a:rPr lang="el-GR" smtClean="0"/>
              <a:t>‹#›</a:t>
            </a:fld>
            <a:endParaRPr lang="el-GR"/>
          </a:p>
        </p:txBody>
      </p:sp>
    </p:spTree>
    <p:extLst>
      <p:ext uri="{BB962C8B-B14F-4D97-AF65-F5344CB8AC3E}">
        <p14:creationId xmlns:p14="http://schemas.microsoft.com/office/powerpoint/2010/main" val="4051603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36736FB-40DA-446B-89EA-7157D8FAC073}"/>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E1FF198-A5A8-486D-97E8-AC3F37D448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8F3B1079-66F8-495D-97BC-D4D6351671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85F35250-CD6C-47F3-8174-D64FF4C891B7}"/>
              </a:ext>
            </a:extLst>
          </p:cNvPr>
          <p:cNvSpPr>
            <a:spLocks noGrp="1"/>
          </p:cNvSpPr>
          <p:nvPr>
            <p:ph type="dt" sz="half" idx="10"/>
          </p:nvPr>
        </p:nvSpPr>
        <p:spPr/>
        <p:txBody>
          <a:bodyPr/>
          <a:lstStyle/>
          <a:p>
            <a:fld id="{DC666DF8-61AB-48B6-9030-65BA5521AB41}" type="datetimeFigureOut">
              <a:rPr lang="el-GR" smtClean="0"/>
              <a:t>25/5/2019</a:t>
            </a:fld>
            <a:endParaRPr lang="el-GR"/>
          </a:p>
        </p:txBody>
      </p:sp>
      <p:sp>
        <p:nvSpPr>
          <p:cNvPr id="6" name="Θέση υποσέλιδου 5">
            <a:extLst>
              <a:ext uri="{FF2B5EF4-FFF2-40B4-BE49-F238E27FC236}">
                <a16:creationId xmlns:a16="http://schemas.microsoft.com/office/drawing/2014/main" id="{88D1AA6B-5508-4A6F-9114-AD1B28D361C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00F0E34C-48B5-4BC6-AC2D-484555FC0FAD}"/>
              </a:ext>
            </a:extLst>
          </p:cNvPr>
          <p:cNvSpPr>
            <a:spLocks noGrp="1"/>
          </p:cNvSpPr>
          <p:nvPr>
            <p:ph type="sldNum" sz="quarter" idx="12"/>
          </p:nvPr>
        </p:nvSpPr>
        <p:spPr/>
        <p:txBody>
          <a:bodyPr/>
          <a:lstStyle/>
          <a:p>
            <a:fld id="{613303E1-3880-47E1-A5A9-04EF93796953}" type="slidenum">
              <a:rPr lang="el-GR" smtClean="0"/>
              <a:t>‹#›</a:t>
            </a:fld>
            <a:endParaRPr lang="el-GR"/>
          </a:p>
        </p:txBody>
      </p:sp>
    </p:spTree>
    <p:extLst>
      <p:ext uri="{BB962C8B-B14F-4D97-AF65-F5344CB8AC3E}">
        <p14:creationId xmlns:p14="http://schemas.microsoft.com/office/powerpoint/2010/main" val="2265845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2321C6F-0C4F-4126-A733-A1F504FE3811}"/>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5C0DD15D-283A-49D9-9663-0B00307083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A4179D4E-E660-4791-A4EA-59B608D605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BC430293-3461-4FE7-9C04-D38A547D66EC}"/>
              </a:ext>
            </a:extLst>
          </p:cNvPr>
          <p:cNvSpPr>
            <a:spLocks noGrp="1"/>
          </p:cNvSpPr>
          <p:nvPr>
            <p:ph type="dt" sz="half" idx="10"/>
          </p:nvPr>
        </p:nvSpPr>
        <p:spPr/>
        <p:txBody>
          <a:bodyPr/>
          <a:lstStyle/>
          <a:p>
            <a:fld id="{DC666DF8-61AB-48B6-9030-65BA5521AB41}" type="datetimeFigureOut">
              <a:rPr lang="el-GR" smtClean="0"/>
              <a:t>25/5/2019</a:t>
            </a:fld>
            <a:endParaRPr lang="el-GR"/>
          </a:p>
        </p:txBody>
      </p:sp>
      <p:sp>
        <p:nvSpPr>
          <p:cNvPr id="6" name="Θέση υποσέλιδου 5">
            <a:extLst>
              <a:ext uri="{FF2B5EF4-FFF2-40B4-BE49-F238E27FC236}">
                <a16:creationId xmlns:a16="http://schemas.microsoft.com/office/drawing/2014/main" id="{CEBE5CFE-93B8-40B2-A949-17C744B988C9}"/>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05754B4C-5B00-4386-9CBB-096B12343480}"/>
              </a:ext>
            </a:extLst>
          </p:cNvPr>
          <p:cNvSpPr>
            <a:spLocks noGrp="1"/>
          </p:cNvSpPr>
          <p:nvPr>
            <p:ph type="sldNum" sz="quarter" idx="12"/>
          </p:nvPr>
        </p:nvSpPr>
        <p:spPr/>
        <p:txBody>
          <a:bodyPr/>
          <a:lstStyle/>
          <a:p>
            <a:fld id="{613303E1-3880-47E1-A5A9-04EF93796953}" type="slidenum">
              <a:rPr lang="el-GR" smtClean="0"/>
              <a:t>‹#›</a:t>
            </a:fld>
            <a:endParaRPr lang="el-GR"/>
          </a:p>
        </p:txBody>
      </p:sp>
    </p:spTree>
    <p:extLst>
      <p:ext uri="{BB962C8B-B14F-4D97-AF65-F5344CB8AC3E}">
        <p14:creationId xmlns:p14="http://schemas.microsoft.com/office/powerpoint/2010/main" val="1681733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5502AACC-B509-42BE-B0CA-1F34F5769E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4A164C2-44E0-409B-8796-1E599D3C58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DEA11DC-ED54-4FE3-8667-CE6E66DE95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666DF8-61AB-48B6-9030-65BA5521AB41}" type="datetimeFigureOut">
              <a:rPr lang="el-GR" smtClean="0"/>
              <a:t>25/5/2019</a:t>
            </a:fld>
            <a:endParaRPr lang="el-GR"/>
          </a:p>
        </p:txBody>
      </p:sp>
      <p:sp>
        <p:nvSpPr>
          <p:cNvPr id="5" name="Θέση υποσέλιδου 4">
            <a:extLst>
              <a:ext uri="{FF2B5EF4-FFF2-40B4-BE49-F238E27FC236}">
                <a16:creationId xmlns:a16="http://schemas.microsoft.com/office/drawing/2014/main" id="{224DF9E7-E278-4D9A-97C6-350540639E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FAD03E80-D6E9-4087-ADF9-0FA0833D9D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3303E1-3880-47E1-A5A9-04EF93796953}" type="slidenum">
              <a:rPr lang="el-GR" smtClean="0"/>
              <a:t>‹#›</a:t>
            </a:fld>
            <a:endParaRPr lang="el-GR"/>
          </a:p>
        </p:txBody>
      </p:sp>
    </p:spTree>
    <p:extLst>
      <p:ext uri="{BB962C8B-B14F-4D97-AF65-F5344CB8AC3E}">
        <p14:creationId xmlns:p14="http://schemas.microsoft.com/office/powerpoint/2010/main" val="1162287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greek-language.gr/digitalResources/literature/tools/concordance/biography.html?cnd_id=15"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Θέση περιεχομένου 4" descr="Εικόνα που περιέχει άνδρας, γραβάτα, φωτογραφία, ντύσιμο&#10;&#10;Περιγραφή που δημιουργήθηκε αυτόματα">
            <a:extLst>
              <a:ext uri="{FF2B5EF4-FFF2-40B4-BE49-F238E27FC236}">
                <a16:creationId xmlns:a16="http://schemas.microsoft.com/office/drawing/2014/main" id="{C5EDF827-4972-4D48-9159-4924FF31961A}"/>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3658" r="5720"/>
          <a:stretch/>
        </p:blipFill>
        <p:spPr>
          <a:xfrm>
            <a:off x="20" y="10"/>
            <a:ext cx="4637226" cy="6857990"/>
          </a:xfrm>
          <a:prstGeom prst="rect">
            <a:avLst/>
          </a:prstGeom>
        </p:spPr>
      </p:pic>
      <p:sp>
        <p:nvSpPr>
          <p:cNvPr id="12" name="Rectangle 9">
            <a:extLst>
              <a:ext uri="{FF2B5EF4-FFF2-40B4-BE49-F238E27FC236}">
                <a16:creationId xmlns:a16="http://schemas.microsoft.com/office/drawing/2014/main" id="{B9951BD9-0868-4CDB-ACD6-9C4209B5E4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4637247" y="0"/>
            <a:ext cx="7554754"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8D606B82-77C3-48DE-9868-68C9597743C8}"/>
              </a:ext>
            </a:extLst>
          </p:cNvPr>
          <p:cNvSpPr>
            <a:spLocks noGrp="1"/>
          </p:cNvSpPr>
          <p:nvPr>
            <p:ph type="title"/>
          </p:nvPr>
        </p:nvSpPr>
        <p:spPr>
          <a:xfrm>
            <a:off x="5277328" y="640082"/>
            <a:ext cx="6274591" cy="3351602"/>
          </a:xfrm>
        </p:spPr>
        <p:txBody>
          <a:bodyPr vert="horz" lIns="91440" tIns="45720" rIns="91440" bIns="45720" rtlCol="0" anchor="b">
            <a:normAutofit/>
          </a:bodyPr>
          <a:lstStyle/>
          <a:p>
            <a:r>
              <a:rPr lang="en-US" sz="6000" dirty="0" err="1">
                <a:solidFill>
                  <a:schemeClr val="bg1"/>
                </a:solidFill>
              </a:rPr>
              <a:t>Άγγελος</a:t>
            </a:r>
            <a:r>
              <a:rPr lang="en-US" sz="6000" dirty="0">
                <a:solidFill>
                  <a:schemeClr val="bg1"/>
                </a:solidFill>
              </a:rPr>
              <a:t> </a:t>
            </a:r>
            <a:r>
              <a:rPr lang="en-US" sz="6000" dirty="0" err="1">
                <a:solidFill>
                  <a:schemeClr val="bg1"/>
                </a:solidFill>
              </a:rPr>
              <a:t>Σικελι</a:t>
            </a:r>
            <a:r>
              <a:rPr lang="en-US" sz="6000" dirty="0">
                <a:solidFill>
                  <a:schemeClr val="bg1"/>
                </a:solidFill>
              </a:rPr>
              <a:t>ανός</a:t>
            </a:r>
            <a:br>
              <a:rPr lang="el-GR" sz="6000" dirty="0">
                <a:solidFill>
                  <a:schemeClr val="bg1"/>
                </a:solidFill>
              </a:rPr>
            </a:br>
            <a:r>
              <a:rPr lang="el-GR" sz="6000" dirty="0">
                <a:solidFill>
                  <a:schemeClr val="bg1"/>
                </a:solidFill>
              </a:rPr>
              <a:t>(1884-1951)</a:t>
            </a:r>
            <a:r>
              <a:rPr lang="en-US" sz="6000" dirty="0">
                <a:solidFill>
                  <a:schemeClr val="bg1"/>
                </a:solidFill>
              </a:rPr>
              <a:t> </a:t>
            </a:r>
          </a:p>
        </p:txBody>
      </p:sp>
    </p:spTree>
    <p:extLst>
      <p:ext uri="{BB962C8B-B14F-4D97-AF65-F5344CB8AC3E}">
        <p14:creationId xmlns:p14="http://schemas.microsoft.com/office/powerpoint/2010/main" val="39893055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5D99F3F-380A-445F-B830-4E49B90ECE93}"/>
              </a:ext>
            </a:extLst>
          </p:cNvPr>
          <p:cNvSpPr>
            <a:spLocks noGrp="1"/>
          </p:cNvSpPr>
          <p:nvPr>
            <p:ph type="title"/>
          </p:nvPr>
        </p:nvSpPr>
        <p:spPr/>
        <p:txBody>
          <a:bodyPr/>
          <a:lstStyle/>
          <a:p>
            <a:pPr algn="ctr"/>
            <a:r>
              <a:rPr lang="el-GR" dirty="0"/>
              <a:t>«Δελφικός Λόγος. Η αφιέρωση» (1927)</a:t>
            </a:r>
          </a:p>
        </p:txBody>
      </p:sp>
      <p:sp>
        <p:nvSpPr>
          <p:cNvPr id="3" name="Θέση περιεχομένου 2">
            <a:extLst>
              <a:ext uri="{FF2B5EF4-FFF2-40B4-BE49-F238E27FC236}">
                <a16:creationId xmlns:a16="http://schemas.microsoft.com/office/drawing/2014/main" id="{A1EAFDF4-8559-4C4E-B036-65A184B09F74}"/>
              </a:ext>
            </a:extLst>
          </p:cNvPr>
          <p:cNvSpPr>
            <a:spLocks noGrp="1"/>
          </p:cNvSpPr>
          <p:nvPr>
            <p:ph idx="1"/>
          </p:nvPr>
        </p:nvSpPr>
        <p:spPr>
          <a:xfrm>
            <a:off x="838200" y="2067951"/>
            <a:ext cx="10515600" cy="4109012"/>
          </a:xfrm>
        </p:spPr>
        <p:txBody>
          <a:bodyPr/>
          <a:lstStyle/>
          <a:p>
            <a:r>
              <a:rPr lang="el-GR" dirty="0"/>
              <a:t>Σε ομοιοκατάληκτο </a:t>
            </a:r>
            <a:r>
              <a:rPr lang="el-GR" dirty="0" err="1"/>
              <a:t>15σύλλαβο</a:t>
            </a:r>
            <a:r>
              <a:rPr lang="el-GR" dirty="0"/>
              <a:t> στίχο.</a:t>
            </a:r>
          </a:p>
          <a:p>
            <a:r>
              <a:rPr lang="el-GR" dirty="0"/>
              <a:t>Ιδεολογικό μανιφέστο της Δελφικής Ιδέας, γραμμένο σε στίχους και δημοσιευμένο λίγο πριν από τις πρώτες Δελφικές Εορτές. </a:t>
            </a:r>
          </a:p>
          <a:p>
            <a:r>
              <a:rPr lang="el-GR" dirty="0"/>
              <a:t>Αισθαντικότητα της γλώσσας και των εικόνων.</a:t>
            </a:r>
          </a:p>
        </p:txBody>
      </p:sp>
    </p:spTree>
    <p:extLst>
      <p:ext uri="{BB962C8B-B14F-4D97-AF65-F5344CB8AC3E}">
        <p14:creationId xmlns:p14="http://schemas.microsoft.com/office/powerpoint/2010/main" val="2967061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0A9BBCF-F6D8-4A6A-AECE-BD8A4117C093}"/>
              </a:ext>
            </a:extLst>
          </p:cNvPr>
          <p:cNvSpPr>
            <a:spLocks noGrp="1"/>
          </p:cNvSpPr>
          <p:nvPr>
            <p:ph type="title"/>
          </p:nvPr>
        </p:nvSpPr>
        <p:spPr/>
        <p:txBody>
          <a:bodyPr/>
          <a:lstStyle/>
          <a:p>
            <a:pPr algn="ctr"/>
            <a:r>
              <a:rPr lang="el-GR" dirty="0"/>
              <a:t>Γ΄ Περίοδος (1935-1947)</a:t>
            </a:r>
            <a:r>
              <a:rPr lang="en-US" dirty="0"/>
              <a:t> [</a:t>
            </a:r>
            <a:r>
              <a:rPr lang="el-GR" dirty="0"/>
              <a:t>«Μεταφυσική» περίοδος]</a:t>
            </a:r>
          </a:p>
        </p:txBody>
      </p:sp>
      <p:sp>
        <p:nvSpPr>
          <p:cNvPr id="3" name="Θέση περιεχομένου 2">
            <a:extLst>
              <a:ext uri="{FF2B5EF4-FFF2-40B4-BE49-F238E27FC236}">
                <a16:creationId xmlns:a16="http://schemas.microsoft.com/office/drawing/2014/main" id="{1AB72EA3-E34F-4300-9D03-DB189315BA90}"/>
              </a:ext>
            </a:extLst>
          </p:cNvPr>
          <p:cNvSpPr>
            <a:spLocks noGrp="1"/>
          </p:cNvSpPr>
          <p:nvPr>
            <p:ph idx="1"/>
          </p:nvPr>
        </p:nvSpPr>
        <p:spPr>
          <a:xfrm>
            <a:off x="323557" y="1927273"/>
            <a:ext cx="11507372" cy="4698609"/>
          </a:xfrm>
        </p:spPr>
        <p:txBody>
          <a:bodyPr>
            <a:normAutofit lnSpcReduction="10000"/>
          </a:bodyPr>
          <a:lstStyle/>
          <a:p>
            <a:r>
              <a:rPr lang="el-GR" dirty="0"/>
              <a:t>Μετά την αποτυχία της Δελφικής Ιδέας γράφει μια σειρά από ποιήματα, που συγκροτούν τα </a:t>
            </a:r>
            <a:r>
              <a:rPr lang="el-GR" i="1" dirty="0"/>
              <a:t>Λυρικά Β΄</a:t>
            </a:r>
            <a:r>
              <a:rPr lang="el-GR" dirty="0"/>
              <a:t>. Μετατόπιση του κέντρου βάρους στη μεταφυσική διάσταση της ζωής,</a:t>
            </a:r>
          </a:p>
          <a:p>
            <a:r>
              <a:rPr lang="el-GR" dirty="0"/>
              <a:t>Ο υψηλός ιερατικός τόνος της α’ και β’ περιόδου χαμηλώνει και ο λόγος μετατρέπεται από περήφανη εξαγγελία σε φιλική εκμυστήρευση. </a:t>
            </a:r>
          </a:p>
          <a:p>
            <a:r>
              <a:rPr lang="el-GR" dirty="0"/>
              <a:t>Την ίδια περίοδο αρχίζει να εκδίδει τις τραγωδίες του. Αρχαιοελληνικά θέματα, μάλλον ιδεολογικά και εκφραστικά υπερφορτωμένες. Περισσότερο λυρικά δράματα [</a:t>
            </a:r>
            <a:r>
              <a:rPr lang="el-GR" i="1" dirty="0"/>
              <a:t>Ο Διθύραμβος του Ρόδου </a:t>
            </a:r>
            <a:r>
              <a:rPr lang="el-GR" dirty="0"/>
              <a:t>(1932), </a:t>
            </a:r>
            <a:r>
              <a:rPr lang="el-GR" i="1" dirty="0"/>
              <a:t>Σίβυλλα</a:t>
            </a:r>
            <a:r>
              <a:rPr lang="el-GR" dirty="0"/>
              <a:t> (1940), </a:t>
            </a:r>
            <a:r>
              <a:rPr lang="el-GR" i="1" dirty="0"/>
              <a:t>Ο Δαίδαλος στην Κρήτη</a:t>
            </a:r>
            <a:r>
              <a:rPr lang="el-GR" dirty="0"/>
              <a:t> (1942), </a:t>
            </a:r>
            <a:r>
              <a:rPr lang="el-GR" i="1" dirty="0"/>
              <a:t>Ο Χριστός στη Ρώμη </a:t>
            </a:r>
            <a:r>
              <a:rPr lang="el-GR" dirty="0"/>
              <a:t>(1946), </a:t>
            </a:r>
            <a:r>
              <a:rPr lang="el-GR" i="1" dirty="0"/>
              <a:t>Ο Θάνατος του Διγενή </a:t>
            </a:r>
            <a:r>
              <a:rPr lang="el-GR" dirty="0"/>
              <a:t>(1947), </a:t>
            </a:r>
            <a:r>
              <a:rPr lang="el-GR" i="1" dirty="0"/>
              <a:t>Ασκληπιός</a:t>
            </a:r>
            <a:r>
              <a:rPr lang="el-GR" dirty="0"/>
              <a:t> (ημιτελής)]</a:t>
            </a:r>
          </a:p>
          <a:p>
            <a:r>
              <a:rPr lang="el-GR" dirty="0"/>
              <a:t>Στη διάρκεια της Κατοχής η φωνή του αποκτά ταπεινοφροσύνη και τραγικότητα.</a:t>
            </a:r>
          </a:p>
          <a:p>
            <a:endParaRPr lang="el-GR" dirty="0"/>
          </a:p>
        </p:txBody>
      </p:sp>
    </p:spTree>
    <p:extLst>
      <p:ext uri="{BB962C8B-B14F-4D97-AF65-F5344CB8AC3E}">
        <p14:creationId xmlns:p14="http://schemas.microsoft.com/office/powerpoint/2010/main" val="39330931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CE07F49-0CD6-424E-9728-6A8B852E8596}"/>
              </a:ext>
            </a:extLst>
          </p:cNvPr>
          <p:cNvSpPr>
            <a:spLocks noGrp="1"/>
          </p:cNvSpPr>
          <p:nvPr>
            <p:ph type="title"/>
          </p:nvPr>
        </p:nvSpPr>
        <p:spPr/>
        <p:txBody>
          <a:bodyPr/>
          <a:lstStyle/>
          <a:p>
            <a:pPr algn="ctr"/>
            <a:r>
              <a:rPr lang="el-GR" dirty="0"/>
              <a:t>Έκδοση έργων</a:t>
            </a:r>
          </a:p>
        </p:txBody>
      </p:sp>
      <p:sp>
        <p:nvSpPr>
          <p:cNvPr id="3" name="Θέση περιεχομένου 2">
            <a:extLst>
              <a:ext uri="{FF2B5EF4-FFF2-40B4-BE49-F238E27FC236}">
                <a16:creationId xmlns:a16="http://schemas.microsoft.com/office/drawing/2014/main" id="{CA95BE12-0FEF-4E9B-B8B0-6793A97DF01F}"/>
              </a:ext>
            </a:extLst>
          </p:cNvPr>
          <p:cNvSpPr>
            <a:spLocks noGrp="1"/>
          </p:cNvSpPr>
          <p:nvPr>
            <p:ph idx="1"/>
          </p:nvPr>
        </p:nvSpPr>
        <p:spPr>
          <a:xfrm>
            <a:off x="838200" y="2067951"/>
            <a:ext cx="10515600" cy="4109012"/>
          </a:xfrm>
        </p:spPr>
        <p:txBody>
          <a:bodyPr/>
          <a:lstStyle/>
          <a:p>
            <a:r>
              <a:rPr lang="el-GR" dirty="0"/>
              <a:t>Ο ίδιος εξέδωσε τα ποιητικά του έργα σε τρεις τόμους με τον τίτλο </a:t>
            </a:r>
            <a:r>
              <a:rPr lang="el-GR" i="1" dirty="0"/>
              <a:t>Λυρικός Βίος </a:t>
            </a:r>
            <a:r>
              <a:rPr lang="el-GR" dirty="0"/>
              <a:t>(Α΄ και Β΄ 1946, Γ΄ 1947), αφαιρώντας έργα που δε θεώρησε απαραίτητο να συμπεριλάβει.</a:t>
            </a:r>
          </a:p>
          <a:p>
            <a:r>
              <a:rPr lang="el-GR" dirty="0"/>
              <a:t>Το 1965 άρχισε η έκδοση των </a:t>
            </a:r>
            <a:r>
              <a:rPr lang="el-GR" i="1" dirty="0"/>
              <a:t>Απάντων</a:t>
            </a:r>
            <a:r>
              <a:rPr lang="el-GR" dirty="0"/>
              <a:t> του με επιμέλεια του Γ. Π. Σαββίδη. Εκδόθηκαν 5 τόμοι με το έργο που είχε δημοσιεύσει ο ποιητής (1965-1968) και έκτος τόμος (1969) με όσα ποιήματα είχε αφήσει εκτός στον </a:t>
            </a:r>
            <a:r>
              <a:rPr lang="el-GR" i="1" dirty="0"/>
              <a:t>Λυρικό Βίο.</a:t>
            </a:r>
          </a:p>
        </p:txBody>
      </p:sp>
    </p:spTree>
    <p:extLst>
      <p:ext uri="{BB962C8B-B14F-4D97-AF65-F5344CB8AC3E}">
        <p14:creationId xmlns:p14="http://schemas.microsoft.com/office/powerpoint/2010/main" val="27921508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84E99BD-BA70-43BE-9A02-C43310C1EEFE}"/>
              </a:ext>
            </a:extLst>
          </p:cNvPr>
          <p:cNvSpPr>
            <a:spLocks noGrp="1"/>
          </p:cNvSpPr>
          <p:nvPr>
            <p:ph type="title"/>
          </p:nvPr>
        </p:nvSpPr>
        <p:spPr>
          <a:xfrm>
            <a:off x="838200" y="365126"/>
            <a:ext cx="10515600" cy="315912"/>
          </a:xfrm>
        </p:spPr>
        <p:txBody>
          <a:bodyPr>
            <a:normAutofit fontScale="90000"/>
          </a:bodyPr>
          <a:lstStyle/>
          <a:p>
            <a:pPr algn="ctr"/>
            <a:r>
              <a:rPr lang="el-GR" dirty="0"/>
              <a:t>Βιβλιογραφία</a:t>
            </a:r>
          </a:p>
        </p:txBody>
      </p:sp>
      <p:sp>
        <p:nvSpPr>
          <p:cNvPr id="3" name="Θέση περιεχομένου 2">
            <a:extLst>
              <a:ext uri="{FF2B5EF4-FFF2-40B4-BE49-F238E27FC236}">
                <a16:creationId xmlns:a16="http://schemas.microsoft.com/office/drawing/2014/main" id="{D229DEA4-7FD1-4363-8B35-7277723FCFA7}"/>
              </a:ext>
            </a:extLst>
          </p:cNvPr>
          <p:cNvSpPr>
            <a:spLocks noGrp="1"/>
          </p:cNvSpPr>
          <p:nvPr>
            <p:ph idx="1"/>
          </p:nvPr>
        </p:nvSpPr>
        <p:spPr>
          <a:xfrm>
            <a:off x="464235" y="1825625"/>
            <a:ext cx="11296356" cy="4110941"/>
          </a:xfrm>
        </p:spPr>
        <p:txBody>
          <a:bodyPr/>
          <a:lstStyle/>
          <a:p>
            <a:r>
              <a:rPr lang="el-GR" i="1" dirty="0"/>
              <a:t>Εισαγωγή στην ποίηση του Σικελιανού: επιλογή κριτικών κειμένων</a:t>
            </a:r>
            <a:r>
              <a:rPr lang="el-GR" dirty="0"/>
              <a:t>, (</a:t>
            </a:r>
            <a:r>
              <a:rPr lang="el-GR" dirty="0" err="1"/>
              <a:t>επιμ</a:t>
            </a:r>
            <a:r>
              <a:rPr lang="el-GR" dirty="0"/>
              <a:t>.: </a:t>
            </a:r>
            <a:r>
              <a:rPr lang="el-GR" dirty="0" err="1"/>
              <a:t>Ερ</a:t>
            </a:r>
            <a:r>
              <a:rPr lang="el-GR" dirty="0"/>
              <a:t>. Καψωμένος), Ηράκλειο, Πανεπιστημιακές Εκδόσεις Κρήτης, 2011.</a:t>
            </a:r>
          </a:p>
          <a:p>
            <a:r>
              <a:rPr lang="el-GR" dirty="0"/>
              <a:t>Πρεβελάκης Παντελής, </a:t>
            </a:r>
            <a:r>
              <a:rPr lang="el-GR" i="1" dirty="0"/>
              <a:t>Άγγελος Σικελιανός. Τρία κεφάλαια βιογραφία κ’ ένας πρόλογος</a:t>
            </a:r>
            <a:r>
              <a:rPr lang="el-GR" dirty="0"/>
              <a:t>, Αθήνα, </a:t>
            </a:r>
            <a:r>
              <a:rPr lang="el-GR" dirty="0" err="1"/>
              <a:t>Μ.Ι.Ε.Τ</a:t>
            </a:r>
            <a:r>
              <a:rPr lang="el-GR" dirty="0"/>
              <a:t>., 1984.</a:t>
            </a:r>
          </a:p>
          <a:p>
            <a:r>
              <a:rPr lang="el-GR" dirty="0"/>
              <a:t>Σαββίδης Γ. Π. , «Βιβλιογραφικά στον Σικελιανό: 1909-1945», </a:t>
            </a:r>
            <a:r>
              <a:rPr lang="el-GR" i="1" dirty="0"/>
              <a:t>Ηώς</a:t>
            </a:r>
            <a:r>
              <a:rPr lang="el-GR" dirty="0"/>
              <a:t> τχ. 103-107 (1967) 305-336. </a:t>
            </a:r>
          </a:p>
          <a:p>
            <a:r>
              <a:rPr lang="ro-RO" dirty="0">
                <a:hlinkClick r:id="rId2"/>
              </a:rPr>
              <a:t>http://www.greek-language.gr/digitalResources/literature/tools/concordance/biography.html?cnd_id=15</a:t>
            </a:r>
            <a:r>
              <a:rPr lang="el-GR" dirty="0"/>
              <a:t> </a:t>
            </a:r>
          </a:p>
          <a:p>
            <a:endParaRPr lang="el-GR" dirty="0"/>
          </a:p>
          <a:p>
            <a:endParaRPr lang="el-GR" dirty="0"/>
          </a:p>
        </p:txBody>
      </p:sp>
    </p:spTree>
    <p:extLst>
      <p:ext uri="{BB962C8B-B14F-4D97-AF65-F5344CB8AC3E}">
        <p14:creationId xmlns:p14="http://schemas.microsoft.com/office/powerpoint/2010/main" val="4196740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FD2EC8-310B-4A1F-A862-835BCF291E2A}"/>
              </a:ext>
            </a:extLst>
          </p:cNvPr>
          <p:cNvSpPr>
            <a:spLocks noGrp="1"/>
          </p:cNvSpPr>
          <p:nvPr>
            <p:ph type="title"/>
          </p:nvPr>
        </p:nvSpPr>
        <p:spPr>
          <a:xfrm>
            <a:off x="838200" y="365126"/>
            <a:ext cx="10515600" cy="493004"/>
          </a:xfrm>
        </p:spPr>
        <p:txBody>
          <a:bodyPr>
            <a:normAutofit fontScale="90000"/>
          </a:bodyPr>
          <a:lstStyle/>
          <a:p>
            <a:pPr algn="ctr"/>
            <a:r>
              <a:rPr lang="el-GR" dirty="0"/>
              <a:t>Άγγελος Σικελιανός. Βιογραφικά στοιχεία</a:t>
            </a:r>
          </a:p>
        </p:txBody>
      </p:sp>
      <p:sp>
        <p:nvSpPr>
          <p:cNvPr id="3" name="Θέση περιεχομένου 2">
            <a:extLst>
              <a:ext uri="{FF2B5EF4-FFF2-40B4-BE49-F238E27FC236}">
                <a16:creationId xmlns:a16="http://schemas.microsoft.com/office/drawing/2014/main" id="{2266F498-369A-47E7-9173-F8EDE5D8EA97}"/>
              </a:ext>
            </a:extLst>
          </p:cNvPr>
          <p:cNvSpPr>
            <a:spLocks noGrp="1"/>
          </p:cNvSpPr>
          <p:nvPr>
            <p:ph idx="1"/>
          </p:nvPr>
        </p:nvSpPr>
        <p:spPr>
          <a:xfrm>
            <a:off x="351691" y="1055077"/>
            <a:ext cx="11591779" cy="5584874"/>
          </a:xfrm>
        </p:spPr>
        <p:txBody>
          <a:bodyPr>
            <a:normAutofit fontScale="92500" lnSpcReduction="20000"/>
          </a:bodyPr>
          <a:lstStyle/>
          <a:p>
            <a:r>
              <a:rPr lang="el-GR" b="1" dirty="0"/>
              <a:t>1884</a:t>
            </a:r>
            <a:r>
              <a:rPr lang="el-GR" dirty="0"/>
              <a:t>: Γεννήθηκε στη Λευκάδα όπου και έζησε τα παιδικά του χρόνια. Ήταν το τελευταίο, πέμπτο, παιδί της οικογένειας. Ο πατέρας του, Ιωάννης Σικελιανός, ήταν καθηγητής ξένων γλωσσών στο Γυμνάσιο της Λευκάδας και συγκαταλεγόταν στους διανοούμενους της εποχής του.</a:t>
            </a:r>
          </a:p>
          <a:p>
            <a:r>
              <a:rPr lang="el-GR" dirty="0"/>
              <a:t> </a:t>
            </a:r>
            <a:r>
              <a:rPr lang="el-GR" b="1" dirty="0"/>
              <a:t>1901</a:t>
            </a:r>
            <a:r>
              <a:rPr lang="el-GR" dirty="0"/>
              <a:t>: Εγκαθίσταται στην Αθήνα και γράφεται στη Νομική Σχολή, απ’ όπου, όμως δεν αποφοίτησε ποτέ.</a:t>
            </a:r>
          </a:p>
          <a:p>
            <a:r>
              <a:rPr lang="el-GR" dirty="0"/>
              <a:t>Συνεργάστηκε με τη Νέα Σκηνή του Κωνσταντίνου Χρηστομάνου και δημοσίευσε τα πρώτα του ποιήματα σε περιοδικά της εποχής. </a:t>
            </a:r>
          </a:p>
          <a:p>
            <a:r>
              <a:rPr lang="el-GR" b="1" dirty="0"/>
              <a:t>1907</a:t>
            </a:r>
            <a:r>
              <a:rPr lang="el-GR" dirty="0"/>
              <a:t>: Παντρεύεται την πλούσια διανοούμενη </a:t>
            </a:r>
            <a:r>
              <a:rPr lang="el-GR" dirty="0" err="1"/>
              <a:t>Eva</a:t>
            </a:r>
            <a:r>
              <a:rPr lang="el-GR" dirty="0"/>
              <a:t> </a:t>
            </a:r>
            <a:r>
              <a:rPr lang="el-GR" dirty="0" err="1"/>
              <a:t>Palmer</a:t>
            </a:r>
            <a:r>
              <a:rPr lang="el-GR" dirty="0"/>
              <a:t> με την οποία απέκτησε ένα γιο, το Γλαύκο. Με την Εύα εργάστηκαν για την υλοποίηση της Δελφικής Ιδέας, διοργανώνοντας Δελφικές Εορτές (1927-1930), που όμως δεν βρήκαν την κατάλληλη ανταπόκριση και οδηγήθηκαν σε αποτυχία. Η </a:t>
            </a:r>
            <a:r>
              <a:rPr lang="el-GR" dirty="0" err="1"/>
              <a:t>Eva</a:t>
            </a:r>
            <a:r>
              <a:rPr lang="el-GR" dirty="0"/>
              <a:t> καταστράφηκε οικονομικά και επέστρεψε στην Αμερική.</a:t>
            </a:r>
          </a:p>
          <a:p>
            <a:r>
              <a:rPr lang="el-GR" b="1" dirty="0"/>
              <a:t>1914</a:t>
            </a:r>
            <a:r>
              <a:rPr lang="el-GR" dirty="0"/>
              <a:t>: Γνωρίζει τον Νίκο Καζαντζάκη.</a:t>
            </a:r>
          </a:p>
          <a:p>
            <a:r>
              <a:rPr lang="el-GR" b="1" dirty="0"/>
              <a:t>1940</a:t>
            </a:r>
            <a:r>
              <a:rPr lang="el-GR" dirty="0"/>
              <a:t>: Παντρεύεται, για δεύτερη φορά, την Άννα Καραμάνη. </a:t>
            </a:r>
          </a:p>
          <a:p>
            <a:r>
              <a:rPr lang="el-GR" b="1" dirty="0"/>
              <a:t>1951</a:t>
            </a:r>
            <a:r>
              <a:rPr lang="el-GR" dirty="0"/>
              <a:t>: Πεθαίνει στην Αθήνα.</a:t>
            </a:r>
          </a:p>
          <a:p>
            <a:endParaRPr lang="el-GR" dirty="0"/>
          </a:p>
          <a:p>
            <a:endParaRPr lang="el-GR" dirty="0"/>
          </a:p>
        </p:txBody>
      </p:sp>
    </p:spTree>
    <p:extLst>
      <p:ext uri="{BB962C8B-B14F-4D97-AF65-F5344CB8AC3E}">
        <p14:creationId xmlns:p14="http://schemas.microsoft.com/office/powerpoint/2010/main" val="2501953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A9C8AA4-F798-4F17-872F-414556ABAEE1}"/>
              </a:ext>
            </a:extLst>
          </p:cNvPr>
          <p:cNvSpPr>
            <a:spLocks noGrp="1"/>
          </p:cNvSpPr>
          <p:nvPr>
            <p:ph type="title"/>
          </p:nvPr>
        </p:nvSpPr>
        <p:spPr>
          <a:xfrm>
            <a:off x="838200" y="365126"/>
            <a:ext cx="10515600" cy="577410"/>
          </a:xfrm>
        </p:spPr>
        <p:txBody>
          <a:bodyPr>
            <a:normAutofit fontScale="90000"/>
          </a:bodyPr>
          <a:lstStyle/>
          <a:p>
            <a:pPr algn="ctr"/>
            <a:r>
              <a:rPr lang="el-GR" dirty="0"/>
              <a:t>Γραμματολογικά και </a:t>
            </a:r>
            <a:r>
              <a:rPr lang="el-GR" dirty="0" err="1"/>
              <a:t>εργογραφικά</a:t>
            </a:r>
            <a:r>
              <a:rPr lang="el-GR" dirty="0"/>
              <a:t> στοιχεία</a:t>
            </a:r>
          </a:p>
        </p:txBody>
      </p:sp>
      <p:sp>
        <p:nvSpPr>
          <p:cNvPr id="3" name="Θέση περιεχομένου 2">
            <a:extLst>
              <a:ext uri="{FF2B5EF4-FFF2-40B4-BE49-F238E27FC236}">
                <a16:creationId xmlns:a16="http://schemas.microsoft.com/office/drawing/2014/main" id="{E20726D9-F4A4-4AA2-83D0-2C65A7268916}"/>
              </a:ext>
            </a:extLst>
          </p:cNvPr>
          <p:cNvSpPr>
            <a:spLocks noGrp="1"/>
          </p:cNvSpPr>
          <p:nvPr>
            <p:ph idx="1"/>
          </p:nvPr>
        </p:nvSpPr>
        <p:spPr>
          <a:xfrm>
            <a:off x="211015" y="1055078"/>
            <a:ext cx="11816862" cy="5613008"/>
          </a:xfrm>
        </p:spPr>
        <p:txBody>
          <a:bodyPr>
            <a:normAutofit lnSpcReduction="10000"/>
          </a:bodyPr>
          <a:lstStyle/>
          <a:p>
            <a:r>
              <a:rPr lang="el-GR" dirty="0"/>
              <a:t>Η επτανησιακή καταγωγή τον εντάσσει στην ομώνυμη σχολή, ως μακρινό απόγονο. Εκτός από την καταγωγή, με την επτανησιακή σχολή συνδέεται λόγω: αίσθησης και η γνώσης της γνήσια λαϊκής γλώσσας, επαφής με τις λογοτεχνίες της Δύσης και ειδικά της Ιταλίας, επιδράσεων από την ποίηση του Σολωμού (</a:t>
            </a:r>
            <a:r>
              <a:rPr lang="el-GR" i="1" dirty="0"/>
              <a:t>Αλαφροΐσκιωτος</a:t>
            </a:r>
            <a:r>
              <a:rPr lang="el-GR" dirty="0"/>
              <a:t>), του Βαλαωρίτη και του Μαβίλη.</a:t>
            </a:r>
          </a:p>
          <a:p>
            <a:r>
              <a:rPr lang="el-GR" dirty="0"/>
              <a:t>Ανήκει στη γενιά «των ποιητών του 1910» (κατά </a:t>
            </a:r>
            <a:r>
              <a:rPr lang="el-GR" dirty="0" err="1"/>
              <a:t>Αλέξ</a:t>
            </a:r>
            <a:r>
              <a:rPr lang="el-GR" dirty="0"/>
              <a:t>. Αργυρίου). Οι ποιητές που συγκαταλέγονται στην ομάδα, όπως ο Σικελιανός, ο Καζαντζάκης, ο Βάρναλης, δεν παρουσιάζουν </a:t>
            </a:r>
            <a:r>
              <a:rPr lang="el-GR" dirty="0" err="1"/>
              <a:t>θεματολογική</a:t>
            </a:r>
            <a:r>
              <a:rPr lang="el-GR" dirty="0"/>
              <a:t>, μορφολογική ή άλλη ομοιογένεια. Μόνο κοινό στοιχείο η παράλληλη εξέλιξη του ποιητικού τους έργου και το γεγονός ότι</a:t>
            </a:r>
            <a:r>
              <a:rPr lang="en-US" dirty="0"/>
              <a:t> </a:t>
            </a:r>
            <a:r>
              <a:rPr lang="el-GR" dirty="0"/>
              <a:t>γράφουν ποίηση φιλοσοφικών αναζητήσεων, επηρεασμένοι από φιλοσοφικές θεωρίες (όπως π.χ. του </a:t>
            </a:r>
            <a:r>
              <a:rPr lang="el-GR" dirty="0" err="1"/>
              <a:t>Υπερανθρώπου</a:t>
            </a:r>
            <a:r>
              <a:rPr lang="el-GR" dirty="0"/>
              <a:t> του Νίτσε).</a:t>
            </a:r>
          </a:p>
          <a:p>
            <a:r>
              <a:rPr lang="el-GR" dirty="0"/>
              <a:t>Το έργο του άσκησε επίδραση στην ποίηση της Γενιάς του ’30, και ιδιαίτερα στο έργο των Σεφέρη, Ελύτη και Εμπειρίκου. </a:t>
            </a:r>
          </a:p>
          <a:p>
            <a:r>
              <a:rPr lang="el-GR" dirty="0"/>
              <a:t>Υπήρξε 5 φορές υποψήφιος για το βραβείο Νόμπελ, αλλά δεν το πήρε ποτέ.</a:t>
            </a:r>
          </a:p>
          <a:p>
            <a:endParaRPr lang="el-GR" dirty="0"/>
          </a:p>
        </p:txBody>
      </p:sp>
    </p:spTree>
    <p:extLst>
      <p:ext uri="{BB962C8B-B14F-4D97-AF65-F5344CB8AC3E}">
        <p14:creationId xmlns:p14="http://schemas.microsoft.com/office/powerpoint/2010/main" val="18373753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962716E-C6E6-4006-966D-A633E32BAA96}"/>
              </a:ext>
            </a:extLst>
          </p:cNvPr>
          <p:cNvSpPr>
            <a:spLocks noGrp="1"/>
          </p:cNvSpPr>
          <p:nvPr>
            <p:ph type="title"/>
          </p:nvPr>
        </p:nvSpPr>
        <p:spPr>
          <a:xfrm>
            <a:off x="98474" y="232117"/>
            <a:ext cx="11929402" cy="1441938"/>
          </a:xfrm>
        </p:spPr>
        <p:txBody>
          <a:bodyPr>
            <a:noAutofit/>
          </a:bodyPr>
          <a:lstStyle/>
          <a:p>
            <a:pPr algn="ctr"/>
            <a:r>
              <a:rPr lang="el-GR" sz="3200" b="1" dirty="0"/>
              <a:t>Α΄ περίοδος (1909-1917) </a:t>
            </a:r>
            <a:r>
              <a:rPr lang="el-GR" sz="3200" dirty="0"/>
              <a:t>[«παγανιστική φάση»]: υμνείται ο φυσικός κόσμος, εμψυχωμένος από τις αιώνια παρούσες πανάρχαιες αρχαιοελληνικές θεότητες. </a:t>
            </a:r>
          </a:p>
        </p:txBody>
      </p:sp>
      <p:sp>
        <p:nvSpPr>
          <p:cNvPr id="3" name="Θέση περιεχομένου 2">
            <a:extLst>
              <a:ext uri="{FF2B5EF4-FFF2-40B4-BE49-F238E27FC236}">
                <a16:creationId xmlns:a16="http://schemas.microsoft.com/office/drawing/2014/main" id="{071C87CE-47A8-4474-9CE1-D3DD9C5310EE}"/>
              </a:ext>
            </a:extLst>
          </p:cNvPr>
          <p:cNvSpPr>
            <a:spLocks noGrp="1"/>
          </p:cNvSpPr>
          <p:nvPr>
            <p:ph idx="1"/>
          </p:nvPr>
        </p:nvSpPr>
        <p:spPr>
          <a:xfrm>
            <a:off x="98473" y="1955409"/>
            <a:ext cx="11929403" cy="4783016"/>
          </a:xfrm>
        </p:spPr>
        <p:txBody>
          <a:bodyPr>
            <a:normAutofit fontScale="92500" lnSpcReduction="20000"/>
          </a:bodyPr>
          <a:lstStyle/>
          <a:p>
            <a:pPr marL="0" indent="0" algn="ctr">
              <a:buNone/>
            </a:pPr>
            <a:r>
              <a:rPr lang="el-GR" b="1" i="1" dirty="0"/>
              <a:t>Αλαφροΐσκιωτος</a:t>
            </a:r>
            <a:r>
              <a:rPr lang="el-GR" dirty="0"/>
              <a:t> (1909): 2.293 στίχοι, σε 3 μέρη. </a:t>
            </a:r>
          </a:p>
          <a:p>
            <a:r>
              <a:rPr lang="el-GR" dirty="0"/>
              <a:t>Α΄ ενικό πρόσωπο, εξύμνηση της γενέθλιας γης, των λαϊκών παραδόσεων και του χαρισματικού ποιητικού εαυτού του. Διάδοχος του Ομήρου και του Σολωμού.</a:t>
            </a:r>
          </a:p>
          <a:p>
            <a:r>
              <a:rPr lang="el-GR" dirty="0"/>
              <a:t>Ο τίτλος παραπέμπει στη σολωμική ποίηση (Γ΄ σχεδίασμα </a:t>
            </a:r>
            <a:r>
              <a:rPr lang="el-GR" i="1" dirty="0"/>
              <a:t>Ελεύθερων </a:t>
            </a:r>
            <a:r>
              <a:rPr lang="el-GR" i="1" dirty="0" err="1"/>
              <a:t>Πολιορκημένων</a:t>
            </a:r>
            <a:r>
              <a:rPr lang="el-GR" dirty="0"/>
              <a:t>). Αλαφροΐσκιωτος: αυτός που βλέπει τα αόρατα, τα υπερφυσικά. </a:t>
            </a:r>
          </a:p>
          <a:p>
            <a:r>
              <a:rPr lang="el-GR" dirty="0"/>
              <a:t>Επιδράσεις από τον Ιταλό ποιητή </a:t>
            </a:r>
            <a:r>
              <a:rPr lang="el-GR" dirty="0" err="1"/>
              <a:t>Gabriele</a:t>
            </a:r>
            <a:r>
              <a:rPr lang="el-GR" dirty="0"/>
              <a:t> d’ </a:t>
            </a:r>
            <a:r>
              <a:rPr lang="el-GR" dirty="0" err="1"/>
              <a:t>Annunzio</a:t>
            </a:r>
            <a:r>
              <a:rPr lang="el-GR" dirty="0"/>
              <a:t>. Κοινά στοιχεία: πίστη στη δύναμη της νεότητας, έμφαση στη σωματική ρώμη, οξυμένη αισθαντικότητα και λατρεία της αρχαίας Ελλάδας.</a:t>
            </a:r>
          </a:p>
          <a:p>
            <a:r>
              <a:rPr lang="el-GR" dirty="0"/>
              <a:t>Ένα είδος αντιλόγου προς την παλαμική ποίηση και ειδικά προς τον </a:t>
            </a:r>
            <a:r>
              <a:rPr lang="el-GR" i="1" dirty="0" err="1"/>
              <a:t>Δωδεκάλογο</a:t>
            </a:r>
            <a:r>
              <a:rPr lang="el-GR" i="1" dirty="0"/>
              <a:t> του Γύφτου </a:t>
            </a:r>
            <a:r>
              <a:rPr lang="el-GR" dirty="0"/>
              <a:t>(1907). Στον ανέστιο, εικονοκλαστικό ποιητή-γύφτο, ο οποίος διακηρύσσει το θάνατο των θεών και των αρχαίων, ο Σικελιανός αντιτάσσει ένα αφηγητή βαθιά ριζωμένο στα χώματα της Λευκάδας, του νησιού όπου παραμένει ζωντανή η ομηρική παράδοση. </a:t>
            </a:r>
          </a:p>
          <a:p>
            <a:r>
              <a:rPr lang="el-GR" dirty="0"/>
              <a:t>Στίχος ελευθερωμένος.</a:t>
            </a:r>
          </a:p>
        </p:txBody>
      </p:sp>
    </p:spTree>
    <p:extLst>
      <p:ext uri="{BB962C8B-B14F-4D97-AF65-F5344CB8AC3E}">
        <p14:creationId xmlns:p14="http://schemas.microsoft.com/office/powerpoint/2010/main" val="2576625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822A5C-4027-466F-A1EC-927FE97434F2}"/>
              </a:ext>
            </a:extLst>
          </p:cNvPr>
          <p:cNvSpPr>
            <a:spLocks noGrp="1"/>
          </p:cNvSpPr>
          <p:nvPr>
            <p:ph type="title"/>
          </p:nvPr>
        </p:nvSpPr>
        <p:spPr>
          <a:xfrm>
            <a:off x="838200" y="365125"/>
            <a:ext cx="10515600" cy="633681"/>
          </a:xfrm>
        </p:spPr>
        <p:txBody>
          <a:bodyPr>
            <a:normAutofit fontScale="90000"/>
          </a:bodyPr>
          <a:lstStyle/>
          <a:p>
            <a:pPr algn="ctr"/>
            <a:r>
              <a:rPr lang="el-GR" i="1" dirty="0"/>
              <a:t>Ραψωδίες του Ιονίου</a:t>
            </a:r>
            <a:r>
              <a:rPr lang="el-GR" dirty="0"/>
              <a:t> (1909)</a:t>
            </a:r>
          </a:p>
        </p:txBody>
      </p:sp>
      <p:sp>
        <p:nvSpPr>
          <p:cNvPr id="3" name="Θέση περιεχομένου 2">
            <a:extLst>
              <a:ext uri="{FF2B5EF4-FFF2-40B4-BE49-F238E27FC236}">
                <a16:creationId xmlns:a16="http://schemas.microsoft.com/office/drawing/2014/main" id="{C15E8E6B-3567-4F01-8360-29F296BA46B6}"/>
              </a:ext>
            </a:extLst>
          </p:cNvPr>
          <p:cNvSpPr>
            <a:spLocks noGrp="1"/>
          </p:cNvSpPr>
          <p:nvPr>
            <p:ph idx="1"/>
          </p:nvPr>
        </p:nvSpPr>
        <p:spPr/>
        <p:txBody>
          <a:bodyPr/>
          <a:lstStyle/>
          <a:p>
            <a:r>
              <a:rPr lang="el-GR" dirty="0"/>
              <a:t>Σύνθεση αποτελούμενη από πέντε μέρη: με αισθησιασμό και αίσθημα γαλήνης περιγράφονται οι ειδυλλιακές στιγμές του ποιητικού υποκειμένου με μια συντροφιά γυναικών. Τα τέσσερα πρώτα μέρη εμπνευσμένα από το λευκαδίτικο τοπίο, το πέμπτο με αφορμή ένα επιτύμβιο ανάγλυφο του Αρχαιολογικού Μουσείου Αθηνών.</a:t>
            </a:r>
          </a:p>
          <a:p>
            <a:r>
              <a:rPr lang="el-GR" dirty="0"/>
              <a:t>Ανομοιοκατάληκτος </a:t>
            </a:r>
            <a:r>
              <a:rPr lang="el-GR" dirty="0" err="1"/>
              <a:t>15σύλλαβος</a:t>
            </a:r>
            <a:r>
              <a:rPr lang="el-GR" dirty="0"/>
              <a:t> στίχος. Στοιχεία του δημοτικού τραγουδιού, της ποίησης του Βαλαωρίτη, καθώς και των ομηρικών επών, κυρίως της μετάφρασης της Οδύσσειας από τον Πολυλά.</a:t>
            </a:r>
          </a:p>
          <a:p>
            <a:endParaRPr lang="el-GR" dirty="0"/>
          </a:p>
        </p:txBody>
      </p:sp>
    </p:spTree>
    <p:extLst>
      <p:ext uri="{BB962C8B-B14F-4D97-AF65-F5344CB8AC3E}">
        <p14:creationId xmlns:p14="http://schemas.microsoft.com/office/powerpoint/2010/main" val="463271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BAB9268-5A4F-4355-B345-F1D955702F44}"/>
              </a:ext>
            </a:extLst>
          </p:cNvPr>
          <p:cNvSpPr>
            <a:spLocks noGrp="1"/>
          </p:cNvSpPr>
          <p:nvPr>
            <p:ph type="title"/>
          </p:nvPr>
        </p:nvSpPr>
        <p:spPr>
          <a:xfrm>
            <a:off x="450165" y="365125"/>
            <a:ext cx="11465169" cy="352327"/>
          </a:xfrm>
        </p:spPr>
        <p:txBody>
          <a:bodyPr>
            <a:normAutofit fontScale="90000"/>
          </a:bodyPr>
          <a:lstStyle/>
          <a:p>
            <a:pPr algn="ctr"/>
            <a:r>
              <a:rPr lang="el-GR" i="1" dirty="0"/>
              <a:t>Πρόλογος στη ζωή </a:t>
            </a:r>
            <a:r>
              <a:rPr lang="el-GR" dirty="0"/>
              <a:t>(1915-1917, 1947):</a:t>
            </a:r>
          </a:p>
        </p:txBody>
      </p:sp>
      <p:sp>
        <p:nvSpPr>
          <p:cNvPr id="3" name="Θέση περιεχομένου 2">
            <a:extLst>
              <a:ext uri="{FF2B5EF4-FFF2-40B4-BE49-F238E27FC236}">
                <a16:creationId xmlns:a16="http://schemas.microsoft.com/office/drawing/2014/main" id="{1A275013-F717-48E9-B619-C35F6DF2F4A9}"/>
              </a:ext>
            </a:extLst>
          </p:cNvPr>
          <p:cNvSpPr>
            <a:spLocks noGrp="1"/>
          </p:cNvSpPr>
          <p:nvPr>
            <p:ph idx="1"/>
          </p:nvPr>
        </p:nvSpPr>
        <p:spPr>
          <a:xfrm>
            <a:off x="281353" y="956603"/>
            <a:ext cx="11760591" cy="5725551"/>
          </a:xfrm>
        </p:spPr>
        <p:txBody>
          <a:bodyPr>
            <a:normAutofit fontScale="85000" lnSpcReduction="20000"/>
          </a:bodyPr>
          <a:lstStyle/>
          <a:p>
            <a:r>
              <a:rPr lang="el-GR" dirty="0"/>
              <a:t>Εκτενές ποιητικό έργο, αποτελούμενο από 5 μέρη:</a:t>
            </a:r>
          </a:p>
          <a:p>
            <a:pPr>
              <a:buFont typeface="Wingdings" panose="05000000000000000000" pitchFamily="2" charset="2"/>
              <a:buChar char="Ø"/>
            </a:pPr>
            <a:r>
              <a:rPr lang="el-GR" i="1" dirty="0"/>
              <a:t>Η Συνείδηση της γης μου </a:t>
            </a:r>
            <a:r>
              <a:rPr lang="el-GR" dirty="0"/>
              <a:t>(1915) [περιήγηση στην ελληνική επικράτεια, αρχαία μνημεία]</a:t>
            </a:r>
          </a:p>
          <a:p>
            <a:pPr>
              <a:buFont typeface="Wingdings" panose="05000000000000000000" pitchFamily="2" charset="2"/>
              <a:buChar char="Ø"/>
            </a:pPr>
            <a:r>
              <a:rPr lang="el-GR" i="1" dirty="0"/>
              <a:t>Η Συνείδηση της φυλής μου </a:t>
            </a:r>
            <a:r>
              <a:rPr lang="el-GR" dirty="0"/>
              <a:t>(1915) [παλινόρθωση του έθνους]</a:t>
            </a:r>
          </a:p>
          <a:p>
            <a:pPr>
              <a:buFont typeface="Wingdings" panose="05000000000000000000" pitchFamily="2" charset="2"/>
              <a:buChar char="Ø"/>
            </a:pPr>
            <a:r>
              <a:rPr lang="el-GR" i="1" dirty="0"/>
              <a:t>Η Συνείδηση της γυναίκας </a:t>
            </a:r>
            <a:r>
              <a:rPr lang="el-GR" dirty="0"/>
              <a:t>(1916) [ερωτικό στοιχείο και ναρκισσισμός, ποιητική πράξη]</a:t>
            </a:r>
          </a:p>
          <a:p>
            <a:pPr>
              <a:buFont typeface="Wingdings" panose="05000000000000000000" pitchFamily="2" charset="2"/>
              <a:buChar char="Ø"/>
            </a:pPr>
            <a:r>
              <a:rPr lang="el-GR" i="1" dirty="0"/>
              <a:t>Η Συνείδηση της πίστης </a:t>
            </a:r>
            <a:r>
              <a:rPr lang="el-GR" dirty="0"/>
              <a:t>(1917) [τολμηρό θρησκευτικό όραμα, χριστιανικός μύθος]</a:t>
            </a:r>
          </a:p>
          <a:p>
            <a:pPr>
              <a:buFont typeface="Wingdings" panose="05000000000000000000" pitchFamily="2" charset="2"/>
              <a:buChar char="Ø"/>
            </a:pPr>
            <a:r>
              <a:rPr lang="el-GR" i="1" dirty="0"/>
              <a:t>Η Συνείδηση της προσωπικής δημιουργίας </a:t>
            </a:r>
            <a:r>
              <a:rPr lang="el-GR" dirty="0"/>
              <a:t>(1947) [υπαρξιακή και φιλοσοφική αγωνία]</a:t>
            </a:r>
          </a:p>
          <a:p>
            <a:r>
              <a:rPr lang="el-GR" dirty="0"/>
              <a:t>Ίχνη από την έντονα </a:t>
            </a:r>
            <a:r>
              <a:rPr lang="el-GR" dirty="0" err="1"/>
              <a:t>αυτοαναφορική</a:t>
            </a:r>
            <a:r>
              <a:rPr lang="el-GR" dirty="0"/>
              <a:t> και δοξαστική ποίηση του</a:t>
            </a:r>
            <a:r>
              <a:rPr lang="en-US" dirty="0"/>
              <a:t> </a:t>
            </a:r>
            <a:r>
              <a:rPr lang="el-GR" dirty="0" err="1"/>
              <a:t>αμερικανού</a:t>
            </a:r>
            <a:r>
              <a:rPr lang="el-GR" dirty="0"/>
              <a:t> ποιητή </a:t>
            </a:r>
            <a:r>
              <a:rPr lang="ro-RO" dirty="0"/>
              <a:t>Walt</a:t>
            </a:r>
            <a:r>
              <a:rPr lang="el-GR" dirty="0"/>
              <a:t> </a:t>
            </a:r>
            <a:r>
              <a:rPr lang="ro-RO" dirty="0"/>
              <a:t>Whitman</a:t>
            </a:r>
            <a:r>
              <a:rPr lang="el-GR" dirty="0"/>
              <a:t>. </a:t>
            </a:r>
          </a:p>
          <a:p>
            <a:r>
              <a:rPr lang="el-GR" dirty="0"/>
              <a:t>Αναβαθμοί της μύησης του ποιητικού υποκειμένου στα μυστικά του ελληνικού φυσικού κόσμου, του έθνους, της γυναίκας, της θρησκείας και της ποιητικής δημιουργίας. </a:t>
            </a:r>
          </a:p>
          <a:p>
            <a:r>
              <a:rPr lang="el-GR" dirty="0"/>
              <a:t>Αξιοποίηση αρχαιοελληνικών, βυζαντινών και νεοελληνικών παραδόσεων.</a:t>
            </a:r>
          </a:p>
          <a:p>
            <a:r>
              <a:rPr lang="el-GR" dirty="0"/>
              <a:t>Το πρώτο δείγμα ελευθέρου στόχου στην ελληνική ποίηση (χωρίς μέτρο και ομοιοκαταληξία).</a:t>
            </a:r>
          </a:p>
          <a:p>
            <a:r>
              <a:rPr lang="el-GR" dirty="0"/>
              <a:t>Εκτενείς παρομοιώσεις, νοηματική σκοτεινότητα, μυστικιστικό υπόβαθρο (μυστικισμός: η πίστη σε μια υπερβατική αλήθεια και βίωση μιας ενορατικής ένωσης με το θείο. Μυστικιστικές υπήρξαν οι </a:t>
            </a:r>
            <a:r>
              <a:rPr lang="el-GR" dirty="0" err="1"/>
              <a:t>αποκρυφιστικές</a:t>
            </a:r>
            <a:r>
              <a:rPr lang="el-GR" dirty="0"/>
              <a:t> λατρείες των αρχαίων Ελλήνων, π.χ. Ελευσίνια Μυστήρια, όπου συχνά παραπέμπουν οι Συνειδήσεις).</a:t>
            </a:r>
          </a:p>
          <a:p>
            <a:pPr marL="0" indent="0">
              <a:buNone/>
            </a:pPr>
            <a:endParaRPr lang="el-GR" dirty="0"/>
          </a:p>
          <a:p>
            <a:pPr marL="0" indent="0">
              <a:buNone/>
            </a:pPr>
            <a:endParaRPr lang="el-GR" dirty="0"/>
          </a:p>
          <a:p>
            <a:endParaRPr lang="el-GR" dirty="0"/>
          </a:p>
        </p:txBody>
      </p:sp>
    </p:spTree>
    <p:extLst>
      <p:ext uri="{BB962C8B-B14F-4D97-AF65-F5344CB8AC3E}">
        <p14:creationId xmlns:p14="http://schemas.microsoft.com/office/powerpoint/2010/main" val="2983840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EC8A50-0CB8-4454-A7A1-D2CBCA29178A}"/>
              </a:ext>
            </a:extLst>
          </p:cNvPr>
          <p:cNvSpPr>
            <a:spLocks noGrp="1"/>
          </p:cNvSpPr>
          <p:nvPr>
            <p:ph type="title"/>
          </p:nvPr>
        </p:nvSpPr>
        <p:spPr>
          <a:xfrm>
            <a:off x="838200" y="365126"/>
            <a:ext cx="10515600" cy="315912"/>
          </a:xfrm>
        </p:spPr>
        <p:txBody>
          <a:bodyPr>
            <a:normAutofit fontScale="90000"/>
          </a:bodyPr>
          <a:lstStyle/>
          <a:p>
            <a:pPr algn="ctr"/>
            <a:r>
              <a:rPr lang="el-GR" i="1" dirty="0"/>
              <a:t>Λυρικά Α΄</a:t>
            </a:r>
          </a:p>
        </p:txBody>
      </p:sp>
      <p:sp>
        <p:nvSpPr>
          <p:cNvPr id="3" name="Θέση περιεχομένου 2">
            <a:extLst>
              <a:ext uri="{FF2B5EF4-FFF2-40B4-BE49-F238E27FC236}">
                <a16:creationId xmlns:a16="http://schemas.microsoft.com/office/drawing/2014/main" id="{998C70EC-4EEF-4B84-9F44-3A72CA0A37E4}"/>
              </a:ext>
            </a:extLst>
          </p:cNvPr>
          <p:cNvSpPr>
            <a:spLocks noGrp="1"/>
          </p:cNvSpPr>
          <p:nvPr>
            <p:ph idx="1"/>
          </p:nvPr>
        </p:nvSpPr>
        <p:spPr/>
        <p:txBody>
          <a:bodyPr>
            <a:normAutofit/>
          </a:bodyPr>
          <a:lstStyle/>
          <a:p>
            <a:r>
              <a:rPr lang="el-GR" dirty="0"/>
              <a:t>Σύντομα ποιήματα, που γράφτηκαν παράλληλα με τις </a:t>
            </a:r>
            <a:r>
              <a:rPr lang="el-GR" i="1" dirty="0"/>
              <a:t>Συνειδήσεις</a:t>
            </a:r>
            <a:r>
              <a:rPr lang="el-GR" dirty="0"/>
              <a:t>, και αρχικά δημοσιεύθηκαν σε περιοδικά της εποχής. </a:t>
            </a:r>
          </a:p>
          <a:p>
            <a:r>
              <a:rPr lang="el-GR" dirty="0"/>
              <a:t>Εκφραστική λιτότητα, χρήση των παραδοσιακών μετρικών σχημάτων (π.χ. σονέτα), ρεαλιστικά δοξαστικά στιγμιότυπα της ζωής, με ψυχική ευφορία και αισθησιασμό. </a:t>
            </a:r>
          </a:p>
        </p:txBody>
      </p:sp>
    </p:spTree>
    <p:extLst>
      <p:ext uri="{BB962C8B-B14F-4D97-AF65-F5344CB8AC3E}">
        <p14:creationId xmlns:p14="http://schemas.microsoft.com/office/powerpoint/2010/main" val="1759282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CF1E3D7-2DE7-4DB2-8C0F-353F1EF69214}"/>
              </a:ext>
            </a:extLst>
          </p:cNvPr>
          <p:cNvSpPr>
            <a:spLocks noGrp="1"/>
          </p:cNvSpPr>
          <p:nvPr>
            <p:ph type="title"/>
          </p:nvPr>
        </p:nvSpPr>
        <p:spPr>
          <a:xfrm>
            <a:off x="838200" y="365126"/>
            <a:ext cx="10515600" cy="675884"/>
          </a:xfrm>
        </p:spPr>
        <p:txBody>
          <a:bodyPr>
            <a:noAutofit/>
          </a:bodyPr>
          <a:lstStyle/>
          <a:p>
            <a:pPr algn="ctr"/>
            <a:r>
              <a:rPr lang="el-GR" sz="3200" dirty="0"/>
              <a:t>Β΄ Περίοδος (1917-1934) [«Δελφική (και χριστιανική)» περίοδος]</a:t>
            </a:r>
          </a:p>
        </p:txBody>
      </p:sp>
      <p:sp>
        <p:nvSpPr>
          <p:cNvPr id="3" name="Θέση περιεχομένου 2">
            <a:extLst>
              <a:ext uri="{FF2B5EF4-FFF2-40B4-BE49-F238E27FC236}">
                <a16:creationId xmlns:a16="http://schemas.microsoft.com/office/drawing/2014/main" id="{5194D783-AB89-4CBB-8E63-6441629D64DC}"/>
              </a:ext>
            </a:extLst>
          </p:cNvPr>
          <p:cNvSpPr>
            <a:spLocks noGrp="1"/>
          </p:cNvSpPr>
          <p:nvPr>
            <p:ph idx="1"/>
          </p:nvPr>
        </p:nvSpPr>
        <p:spPr>
          <a:xfrm>
            <a:off x="838200" y="1631852"/>
            <a:ext cx="10515600" cy="4545111"/>
          </a:xfrm>
        </p:spPr>
        <p:txBody>
          <a:bodyPr/>
          <a:lstStyle/>
          <a:p>
            <a:pPr algn="ctr"/>
            <a:r>
              <a:rPr lang="el-GR" b="1" i="1" dirty="0"/>
              <a:t>Μήτηρ Θεού </a:t>
            </a:r>
            <a:r>
              <a:rPr lang="el-GR" b="1" dirty="0"/>
              <a:t>(1917-1919)</a:t>
            </a:r>
            <a:r>
              <a:rPr lang="el-GR" dirty="0"/>
              <a:t>: αποτελείται από πέντε μέρη.</a:t>
            </a:r>
          </a:p>
          <a:p>
            <a:r>
              <a:rPr lang="el-GR" dirty="0"/>
              <a:t>Ύμνος στην Παναγία, όσο και στη γυναίκα ως Μάνα-φύση και μήτρα της ζωής. Ταυτόχρονα λυρική μελέτη θανάτου, στην οποία ο θάνατος αναδεικνύεται σε πηγή ζωής μέσα στον αέναο κύκλο της δημιουργίας.</a:t>
            </a:r>
          </a:p>
          <a:p>
            <a:r>
              <a:rPr lang="el-GR" dirty="0"/>
              <a:t>Στο κλίμα του γαλλικού συμβολισμού. Δείγμα καθαρής ποίησης.</a:t>
            </a:r>
          </a:p>
          <a:p>
            <a:r>
              <a:rPr lang="el-GR" dirty="0"/>
              <a:t>Σε ομοιοκατάληκτο </a:t>
            </a:r>
            <a:r>
              <a:rPr lang="el-GR" dirty="0" err="1"/>
              <a:t>15σύλλαβο</a:t>
            </a:r>
            <a:r>
              <a:rPr lang="el-GR" dirty="0"/>
              <a:t> στίχο (στίχος του </a:t>
            </a:r>
            <a:r>
              <a:rPr lang="el-GR" dirty="0" err="1"/>
              <a:t>Ερωτόκριτου</a:t>
            </a:r>
            <a:r>
              <a:rPr lang="el-GR" dirty="0"/>
              <a:t> και του Β΄ Σχεδιάσματος των Ελεύθερων </a:t>
            </a:r>
            <a:r>
              <a:rPr lang="el-GR" dirty="0" err="1"/>
              <a:t>Πολιορκημένων</a:t>
            </a:r>
            <a:r>
              <a:rPr lang="el-GR" dirty="0"/>
              <a:t> του Σολωμού)</a:t>
            </a:r>
          </a:p>
        </p:txBody>
      </p:sp>
    </p:spTree>
    <p:extLst>
      <p:ext uri="{BB962C8B-B14F-4D97-AF65-F5344CB8AC3E}">
        <p14:creationId xmlns:p14="http://schemas.microsoft.com/office/powerpoint/2010/main" val="1356535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7FE0B54-3F4D-4A5B-8E07-4B0118D61252}"/>
              </a:ext>
            </a:extLst>
          </p:cNvPr>
          <p:cNvSpPr>
            <a:spLocks noGrp="1"/>
          </p:cNvSpPr>
          <p:nvPr>
            <p:ph type="title"/>
          </p:nvPr>
        </p:nvSpPr>
        <p:spPr>
          <a:xfrm>
            <a:off x="838200" y="365125"/>
            <a:ext cx="10515600" cy="732155"/>
          </a:xfrm>
        </p:spPr>
        <p:txBody>
          <a:bodyPr/>
          <a:lstStyle/>
          <a:p>
            <a:pPr algn="ctr"/>
            <a:r>
              <a:rPr lang="el-GR" i="1" dirty="0"/>
              <a:t>Πάσχα των Ελλήνων </a:t>
            </a:r>
            <a:r>
              <a:rPr lang="el-GR" dirty="0"/>
              <a:t>(1918-1935)</a:t>
            </a:r>
          </a:p>
        </p:txBody>
      </p:sp>
      <p:sp>
        <p:nvSpPr>
          <p:cNvPr id="3" name="Θέση περιεχομένου 2">
            <a:extLst>
              <a:ext uri="{FF2B5EF4-FFF2-40B4-BE49-F238E27FC236}">
                <a16:creationId xmlns:a16="http://schemas.microsoft.com/office/drawing/2014/main" id="{59188858-3F9B-4AB4-9D66-07A571322F89}"/>
              </a:ext>
            </a:extLst>
          </p:cNvPr>
          <p:cNvSpPr>
            <a:spLocks noGrp="1"/>
          </p:cNvSpPr>
          <p:nvPr>
            <p:ph idx="1"/>
          </p:nvPr>
        </p:nvSpPr>
        <p:spPr>
          <a:xfrm>
            <a:off x="182880" y="1690688"/>
            <a:ext cx="11802793" cy="4963330"/>
          </a:xfrm>
        </p:spPr>
        <p:txBody>
          <a:bodyPr>
            <a:normAutofit/>
          </a:bodyPr>
          <a:lstStyle/>
          <a:p>
            <a:r>
              <a:rPr lang="el-GR" dirty="0"/>
              <a:t>Εκτενές σύνθεμα που έμεινε ανολοκλήρωτο.</a:t>
            </a:r>
          </a:p>
          <a:p>
            <a:r>
              <a:rPr lang="el-GR" dirty="0"/>
              <a:t>Μία εκ νέου αφήγηση της ζωής του Χριστού, εμπλουτισμένη με υλικό αντλημένο από τα Απόκρυφα Ευαγγέλια. Τα πρώτα ποιήματα της σύνθεσης είναι αρχαιοελληνικής θεματικής (θρησκευτικός συγκρητισμός του Σικελιανού που είχε ήδη εκδηλωθεί από τη </a:t>
            </a:r>
            <a:r>
              <a:rPr lang="el-GR" i="1" dirty="0"/>
              <a:t>Συνείδηση της πίστης </a:t>
            </a:r>
            <a:r>
              <a:rPr lang="el-GR" dirty="0"/>
              <a:t>και το </a:t>
            </a:r>
            <a:r>
              <a:rPr lang="el-GR" i="1" dirty="0"/>
              <a:t>Μήτηρ Θεού</a:t>
            </a:r>
            <a:r>
              <a:rPr lang="el-GR" dirty="0"/>
              <a:t>, όπου χριστιανικά σύμβολα και εικόνες συνδυάζονται με μια παγανιστική αποθέωση της φύσης).</a:t>
            </a:r>
          </a:p>
          <a:p>
            <a:r>
              <a:rPr lang="el-GR" dirty="0"/>
              <a:t>Μετρικά: συνδυασμός </a:t>
            </a:r>
            <a:r>
              <a:rPr lang="el-GR" dirty="0" err="1"/>
              <a:t>15σύλλαβου</a:t>
            </a:r>
            <a:r>
              <a:rPr lang="el-GR" dirty="0"/>
              <a:t> με </a:t>
            </a:r>
            <a:r>
              <a:rPr lang="el-GR" dirty="0" err="1"/>
              <a:t>14σύλλαβους</a:t>
            </a:r>
            <a:r>
              <a:rPr lang="el-GR" dirty="0"/>
              <a:t> στίχους σε τετράστιχες στροφές. Τόσο ο διαφορετικός τρόπος αφήγησης όσο και η στιχουργική μορφή φανερώνουν μια αισθητή υποχώρηση της καλλιτεχνικής τόλμης. Απευθύνεται σε ευρύτερο αναγνωστικό κοινό, φιλοδοξώντας να λειτουργήσει ως δυναμικός παράγοντας εθνικής αναμόρφωσης.</a:t>
            </a:r>
          </a:p>
          <a:p>
            <a:endParaRPr lang="el-GR" dirty="0"/>
          </a:p>
        </p:txBody>
      </p:sp>
    </p:spTree>
    <p:extLst>
      <p:ext uri="{BB962C8B-B14F-4D97-AF65-F5344CB8AC3E}">
        <p14:creationId xmlns:p14="http://schemas.microsoft.com/office/powerpoint/2010/main" val="270644991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261</TotalTime>
  <Words>1419</Words>
  <Application>Microsoft Office PowerPoint</Application>
  <PresentationFormat>Ευρεία οθόνη</PresentationFormat>
  <Paragraphs>66</Paragraphs>
  <Slides>13</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13</vt:i4>
      </vt:variant>
    </vt:vector>
  </HeadingPairs>
  <TitlesOfParts>
    <vt:vector size="18" baseType="lpstr">
      <vt:lpstr>Arial</vt:lpstr>
      <vt:lpstr>Calibri</vt:lpstr>
      <vt:lpstr>Calibri Light</vt:lpstr>
      <vt:lpstr>Wingdings</vt:lpstr>
      <vt:lpstr>Θέμα του Office</vt:lpstr>
      <vt:lpstr>Άγγελος Σικελιανός (1884-1951) </vt:lpstr>
      <vt:lpstr>Άγγελος Σικελιανός. Βιογραφικά στοιχεία</vt:lpstr>
      <vt:lpstr>Γραμματολογικά και εργογραφικά στοιχεία</vt:lpstr>
      <vt:lpstr>Α΄ περίοδος (1909-1917) [«παγανιστική φάση»]: υμνείται ο φυσικός κόσμος, εμψυχωμένος από τις αιώνια παρούσες πανάρχαιες αρχαιοελληνικές θεότητες. </vt:lpstr>
      <vt:lpstr>Ραψωδίες του Ιονίου (1909)</vt:lpstr>
      <vt:lpstr>Πρόλογος στη ζωή (1915-1917, 1947):</vt:lpstr>
      <vt:lpstr>Λυρικά Α΄</vt:lpstr>
      <vt:lpstr>Β΄ Περίοδος (1917-1934) [«Δελφική (και χριστιανική)» περίοδος]</vt:lpstr>
      <vt:lpstr>Πάσχα των Ελλήνων (1918-1935)</vt:lpstr>
      <vt:lpstr>«Δελφικός Λόγος. Η αφιέρωση» (1927)</vt:lpstr>
      <vt:lpstr>Γ΄ Περίοδος (1935-1947) [«Μεταφυσική» περίοδος]</vt:lpstr>
      <vt:lpstr>Έκδοση έργων</vt:lpstr>
      <vt:lpstr>Βιβλιογραφία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Άγγελος Σικελιανός (1884-1951) </dc:title>
  <dc:creator>Θάλεια Ιερωνυμάκη</dc:creator>
  <cp:lastModifiedBy>Θάλεια Ιερωνυμάκη</cp:lastModifiedBy>
  <cp:revision>17</cp:revision>
  <dcterms:created xsi:type="dcterms:W3CDTF">2019-05-21T07:48:49Z</dcterms:created>
  <dcterms:modified xsi:type="dcterms:W3CDTF">2019-05-25T19:01:17Z</dcterms:modified>
</cp:coreProperties>
</file>