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9" d="100"/>
          <a:sy n="89" d="100"/>
        </p:scale>
        <p:origin x="1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l-GR" smtClean="0"/>
              <a:t>Στυλ κύριου τίτλου</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dirty="0"/>
          </a:p>
        </p:txBody>
      </p:sp>
      <p:sp>
        <p:nvSpPr>
          <p:cNvPr id="4" name="Date Placeholder 3"/>
          <p:cNvSpPr>
            <a:spLocks noGrp="1"/>
          </p:cNvSpPr>
          <p:nvPr>
            <p:ph type="dt" sz="half" idx="10"/>
          </p:nvPr>
        </p:nvSpPr>
        <p:spPr/>
        <p:txBody>
          <a:bodyPr/>
          <a:lstStyle/>
          <a:p>
            <a:fld id="{9AD50E85-037C-47DB-AE0F-FDBF5B50DCFD}" type="datetimeFigureOut">
              <a:rPr lang="el-GR" smtClean="0"/>
              <a:t>1/10/2016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5FF22F0-B172-4D0C-BCB3-1661F34F73E2}" type="slidenum">
              <a:rPr lang="el-GR" smtClean="0"/>
              <a:t>‹#›</a:t>
            </a:fld>
            <a:endParaRPr lang="el-GR"/>
          </a:p>
        </p:txBody>
      </p:sp>
    </p:spTree>
    <p:extLst>
      <p:ext uri="{BB962C8B-B14F-4D97-AF65-F5344CB8AC3E}">
        <p14:creationId xmlns:p14="http://schemas.microsoft.com/office/powerpoint/2010/main" val="2150080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Πανοραμική 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l-GR" smtClean="0"/>
              <a:t>Στυλ κύριου τίτλου</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smtClean="0"/>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9AD50E85-037C-47DB-AE0F-FDBF5B50DCFD}" type="datetimeFigureOut">
              <a:rPr lang="el-GR" smtClean="0"/>
              <a:t>1/10/2016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5FF22F0-B172-4D0C-BCB3-1661F34F73E2}" type="slidenum">
              <a:rPr lang="el-GR" smtClean="0"/>
              <a:t>‹#›</a:t>
            </a:fld>
            <a:endParaRPr lang="el-GR"/>
          </a:p>
        </p:txBody>
      </p:sp>
    </p:spTree>
    <p:extLst>
      <p:ext uri="{BB962C8B-B14F-4D97-AF65-F5344CB8AC3E}">
        <p14:creationId xmlns:p14="http://schemas.microsoft.com/office/powerpoint/2010/main" val="2927800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l-GR" smtClean="0"/>
              <a:t>Στυλ κύριου τίτλου</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9AD50E85-037C-47DB-AE0F-FDBF5B50DCFD}" type="datetimeFigureOut">
              <a:rPr lang="el-GR" smtClean="0"/>
              <a:t>1/10/2016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5FF22F0-B172-4D0C-BCB3-1661F34F73E2}" type="slidenum">
              <a:rPr lang="el-GR" smtClean="0"/>
              <a:t>‹#›</a:t>
            </a:fld>
            <a:endParaRPr lang="el-GR"/>
          </a:p>
        </p:txBody>
      </p:sp>
    </p:spTree>
    <p:extLst>
      <p:ext uri="{BB962C8B-B14F-4D97-AF65-F5344CB8AC3E}">
        <p14:creationId xmlns:p14="http://schemas.microsoft.com/office/powerpoint/2010/main" val="22213364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l-GR" smtClean="0"/>
              <a:t>Στυλ κύριου τίτλου</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l-GR" smtClean="0"/>
              <a:t>Στυλ υποδείγματος κειμένου</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9AD50E85-037C-47DB-AE0F-FDBF5B50DCFD}" type="datetimeFigureOut">
              <a:rPr lang="el-GR" smtClean="0"/>
              <a:t>1/10/2016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5FF22F0-B172-4D0C-BCB3-1661F34F73E2}" type="slidenum">
              <a:rPr lang="el-GR" smtClean="0"/>
              <a:t>‹#›</a:t>
            </a:fld>
            <a:endParaRPr lang="el-GR"/>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9742048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l-GR" smtClean="0"/>
              <a:t>Στυλ κύριου τίτλου</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9AD50E85-037C-47DB-AE0F-FDBF5B50DCFD}" type="datetimeFigureOut">
              <a:rPr lang="el-GR" smtClean="0"/>
              <a:t>1/10/2016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5FF22F0-B172-4D0C-BCB3-1661F34F73E2}" type="slidenum">
              <a:rPr lang="el-GR" smtClean="0"/>
              <a:t>‹#›</a:t>
            </a:fld>
            <a:endParaRPr lang="el-GR"/>
          </a:p>
        </p:txBody>
      </p:sp>
    </p:spTree>
    <p:extLst>
      <p:ext uri="{BB962C8B-B14F-4D97-AF65-F5344CB8AC3E}">
        <p14:creationId xmlns:p14="http://schemas.microsoft.com/office/powerpoint/2010/main" val="29505217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στήλε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l-GR" smtClean="0"/>
              <a:t>Στυλ κύριου τίτλου</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AD50E85-037C-47DB-AE0F-FDBF5B50DCFD}" type="datetimeFigureOut">
              <a:rPr lang="el-GR" smtClean="0"/>
              <a:t>1/10/2016</a:t>
            </a:fld>
            <a:endParaRPr lang="el-GR"/>
          </a:p>
        </p:txBody>
      </p:sp>
      <p:sp>
        <p:nvSpPr>
          <p:cNvPr id="4"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5FF22F0-B172-4D0C-BCB3-1661F34F73E2}" type="slidenum">
              <a:rPr lang="el-GR" smtClean="0"/>
              <a:t>‹#›</a:t>
            </a:fld>
            <a:endParaRPr lang="el-GR"/>
          </a:p>
        </p:txBody>
      </p:sp>
    </p:spTree>
    <p:extLst>
      <p:ext uri="{BB962C8B-B14F-4D97-AF65-F5344CB8AC3E}">
        <p14:creationId xmlns:p14="http://schemas.microsoft.com/office/powerpoint/2010/main" val="10275217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Στήλη 3 εικόνων">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l-GR" smtClean="0"/>
              <a:t>Στυλ κύριου τίτλου</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smtClean="0"/>
              <a:t>Κάντε κλικ στο εικονίδιο για να προσθέσετε εικόνα</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smtClean="0"/>
              <a:t>Κάντε κλικ στο εικονίδιο για να προσθέσετε εικόνα</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smtClean="0"/>
              <a:t>Κάντε κλικ στο εικονίδιο για να προσθέσετε εικόνα</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AD50E85-037C-47DB-AE0F-FDBF5B50DCFD}" type="datetimeFigureOut">
              <a:rPr lang="el-GR" smtClean="0"/>
              <a:t>1/10/2016</a:t>
            </a:fld>
            <a:endParaRPr lang="el-GR"/>
          </a:p>
        </p:txBody>
      </p:sp>
      <p:sp>
        <p:nvSpPr>
          <p:cNvPr id="4"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5FF22F0-B172-4D0C-BCB3-1661F34F73E2}" type="slidenum">
              <a:rPr lang="el-GR" smtClean="0"/>
              <a:t>‹#›</a:t>
            </a:fld>
            <a:endParaRPr lang="el-GR"/>
          </a:p>
        </p:txBody>
      </p:sp>
    </p:spTree>
    <p:extLst>
      <p:ext uri="{BB962C8B-B14F-4D97-AF65-F5344CB8AC3E}">
        <p14:creationId xmlns:p14="http://schemas.microsoft.com/office/powerpoint/2010/main" val="5689066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Vertical Text Placeholder 2"/>
          <p:cNvSpPr>
            <a:spLocks noGrp="1"/>
          </p:cNvSpPr>
          <p:nvPr>
            <p:ph type="body" orient="vert" idx="1"/>
          </p:nvPr>
        </p:nvSpPr>
        <p:spPr/>
        <p:txBody>
          <a:bodyPr vert="eaVert" anchor="t" anchorCtr="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9AD50E85-037C-47DB-AE0F-FDBF5B50DCFD}" type="datetimeFigureOut">
              <a:rPr lang="el-GR" smtClean="0"/>
              <a:t>1/10/2016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5FF22F0-B172-4D0C-BCB3-1661F34F73E2}" type="slidenum">
              <a:rPr lang="el-GR" smtClean="0"/>
              <a:t>‹#›</a:t>
            </a:fld>
            <a:endParaRPr lang="el-GR"/>
          </a:p>
        </p:txBody>
      </p:sp>
    </p:spTree>
    <p:extLst>
      <p:ext uri="{BB962C8B-B14F-4D97-AF65-F5344CB8AC3E}">
        <p14:creationId xmlns:p14="http://schemas.microsoft.com/office/powerpoint/2010/main" val="19175908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l-GR" smtClean="0"/>
              <a:t>Στυλ κύριου τίτλου</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9AD50E85-037C-47DB-AE0F-FDBF5B50DCFD}" type="datetimeFigureOut">
              <a:rPr lang="el-GR" smtClean="0"/>
              <a:t>1/10/2016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5FF22F0-B172-4D0C-BCB3-1661F34F73E2}" type="slidenum">
              <a:rPr lang="el-GR" smtClean="0"/>
              <a:t>‹#›</a:t>
            </a:fld>
            <a:endParaRPr lang="el-GR"/>
          </a:p>
        </p:txBody>
      </p:sp>
    </p:spTree>
    <p:extLst>
      <p:ext uri="{BB962C8B-B14F-4D97-AF65-F5344CB8AC3E}">
        <p14:creationId xmlns:p14="http://schemas.microsoft.com/office/powerpoint/2010/main" val="2287840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Content Placeholder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7" name="Date Placeholder 3"/>
          <p:cNvSpPr>
            <a:spLocks noGrp="1"/>
          </p:cNvSpPr>
          <p:nvPr>
            <p:ph type="dt" sz="half" idx="10"/>
          </p:nvPr>
        </p:nvSpPr>
        <p:spPr/>
        <p:txBody>
          <a:bodyPr/>
          <a:lstStyle/>
          <a:p>
            <a:fld id="{9AD50E85-037C-47DB-AE0F-FDBF5B50DCFD}" type="datetimeFigureOut">
              <a:rPr lang="el-GR" smtClean="0"/>
              <a:t>1/10/2016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5FF22F0-B172-4D0C-BCB3-1661F34F73E2}" type="slidenum">
              <a:rPr lang="el-GR" smtClean="0"/>
              <a:t>‹#›</a:t>
            </a:fld>
            <a:endParaRPr lang="el-GR"/>
          </a:p>
        </p:txBody>
      </p:sp>
    </p:spTree>
    <p:extLst>
      <p:ext uri="{BB962C8B-B14F-4D97-AF65-F5344CB8AC3E}">
        <p14:creationId xmlns:p14="http://schemas.microsoft.com/office/powerpoint/2010/main" val="24196807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l-GR" smtClean="0"/>
              <a:t>Στυλ κύριου τίτλου</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9AD50E85-037C-47DB-AE0F-FDBF5B50DCFD}" type="datetimeFigureOut">
              <a:rPr lang="el-GR" smtClean="0"/>
              <a:t>1/10/2016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5FF22F0-B172-4D0C-BCB3-1661F34F73E2}" type="slidenum">
              <a:rPr lang="el-GR" smtClean="0"/>
              <a:t>‹#›</a:t>
            </a:fld>
            <a:endParaRPr lang="el-GR"/>
          </a:p>
        </p:txBody>
      </p:sp>
    </p:spTree>
    <p:extLst>
      <p:ext uri="{BB962C8B-B14F-4D97-AF65-F5344CB8AC3E}">
        <p14:creationId xmlns:p14="http://schemas.microsoft.com/office/powerpoint/2010/main" val="781779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Date Placeholder 4"/>
          <p:cNvSpPr>
            <a:spLocks noGrp="1"/>
          </p:cNvSpPr>
          <p:nvPr>
            <p:ph type="dt" sz="half" idx="10"/>
          </p:nvPr>
        </p:nvSpPr>
        <p:spPr/>
        <p:txBody>
          <a:bodyPr/>
          <a:lstStyle/>
          <a:p>
            <a:fld id="{9AD50E85-037C-47DB-AE0F-FDBF5B50DCFD}" type="datetimeFigureOut">
              <a:rPr lang="el-GR" smtClean="0"/>
              <a:t>1/10/2016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5FF22F0-B172-4D0C-BCB3-1661F34F73E2}" type="slidenum">
              <a:rPr lang="el-GR" smtClean="0"/>
              <a:t>‹#›</a:t>
            </a:fld>
            <a:endParaRPr lang="el-GR"/>
          </a:p>
        </p:txBody>
      </p:sp>
    </p:spTree>
    <p:extLst>
      <p:ext uri="{BB962C8B-B14F-4D97-AF65-F5344CB8AC3E}">
        <p14:creationId xmlns:p14="http://schemas.microsoft.com/office/powerpoint/2010/main" val="1974467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smtClean="0"/>
              <a:t>Στυλ κύριου τίτλου</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7" name="Date Placeholder 6"/>
          <p:cNvSpPr>
            <a:spLocks noGrp="1"/>
          </p:cNvSpPr>
          <p:nvPr>
            <p:ph type="dt" sz="half" idx="10"/>
          </p:nvPr>
        </p:nvSpPr>
        <p:spPr/>
        <p:txBody>
          <a:bodyPr/>
          <a:lstStyle/>
          <a:p>
            <a:fld id="{9AD50E85-037C-47DB-AE0F-FDBF5B50DCFD}" type="datetimeFigureOut">
              <a:rPr lang="el-GR" smtClean="0"/>
              <a:t>1/10/2016</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E5FF22F0-B172-4D0C-BCB3-1661F34F73E2}" type="slidenum">
              <a:rPr lang="el-GR" smtClean="0"/>
              <a:t>‹#›</a:t>
            </a:fld>
            <a:endParaRPr lang="el-GR"/>
          </a:p>
        </p:txBody>
      </p:sp>
    </p:spTree>
    <p:extLst>
      <p:ext uri="{BB962C8B-B14F-4D97-AF65-F5344CB8AC3E}">
        <p14:creationId xmlns:p14="http://schemas.microsoft.com/office/powerpoint/2010/main" val="57701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7" name="Date Placeholder 2"/>
          <p:cNvSpPr>
            <a:spLocks noGrp="1"/>
          </p:cNvSpPr>
          <p:nvPr>
            <p:ph type="dt" sz="half" idx="10"/>
          </p:nvPr>
        </p:nvSpPr>
        <p:spPr/>
        <p:txBody>
          <a:bodyPr/>
          <a:lstStyle/>
          <a:p>
            <a:fld id="{9AD50E85-037C-47DB-AE0F-FDBF5B50DCFD}" type="datetimeFigureOut">
              <a:rPr lang="el-GR" smtClean="0"/>
              <a:t>1/10/2016</a:t>
            </a:fld>
            <a:endParaRPr lang="el-GR"/>
          </a:p>
        </p:txBody>
      </p:sp>
      <p:sp>
        <p:nvSpPr>
          <p:cNvPr id="5" name="Footer Placeholder 3"/>
          <p:cNvSpPr>
            <a:spLocks noGrp="1"/>
          </p:cNvSpPr>
          <p:nvPr>
            <p:ph type="ftr" sz="quarter" idx="11"/>
          </p:nvPr>
        </p:nvSpPr>
        <p:spPr/>
        <p:txBody>
          <a:bodyPr/>
          <a:lstStyle/>
          <a:p>
            <a:endParaRPr lang="el-GR"/>
          </a:p>
        </p:txBody>
      </p:sp>
      <p:sp>
        <p:nvSpPr>
          <p:cNvPr id="6" name="Slide Number Placeholder 4"/>
          <p:cNvSpPr>
            <a:spLocks noGrp="1"/>
          </p:cNvSpPr>
          <p:nvPr>
            <p:ph type="sldNum" sz="quarter" idx="12"/>
          </p:nvPr>
        </p:nvSpPr>
        <p:spPr/>
        <p:txBody>
          <a:bodyPr/>
          <a:lstStyle/>
          <a:p>
            <a:fld id="{E5FF22F0-B172-4D0C-BCB3-1661F34F73E2}" type="slidenum">
              <a:rPr lang="el-GR" smtClean="0"/>
              <a:t>‹#›</a:t>
            </a:fld>
            <a:endParaRPr lang="el-GR"/>
          </a:p>
        </p:txBody>
      </p:sp>
    </p:spTree>
    <p:extLst>
      <p:ext uri="{BB962C8B-B14F-4D97-AF65-F5344CB8AC3E}">
        <p14:creationId xmlns:p14="http://schemas.microsoft.com/office/powerpoint/2010/main" val="571152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9AD50E85-037C-47DB-AE0F-FDBF5B50DCFD}" type="datetimeFigureOut">
              <a:rPr lang="el-GR" smtClean="0"/>
              <a:t>1/10/2016</a:t>
            </a:fld>
            <a:endParaRPr lang="el-GR"/>
          </a:p>
        </p:txBody>
      </p:sp>
      <p:sp>
        <p:nvSpPr>
          <p:cNvPr id="5" name="Footer Placeholder 2"/>
          <p:cNvSpPr>
            <a:spLocks noGrp="1"/>
          </p:cNvSpPr>
          <p:nvPr>
            <p:ph type="ftr" sz="quarter" idx="11"/>
          </p:nvPr>
        </p:nvSpPr>
        <p:spPr/>
        <p:txBody>
          <a:bodyPr/>
          <a:lstStyle/>
          <a:p>
            <a:endParaRPr lang="el-GR"/>
          </a:p>
        </p:txBody>
      </p:sp>
      <p:sp>
        <p:nvSpPr>
          <p:cNvPr id="6" name="Slide Number Placeholder 3"/>
          <p:cNvSpPr>
            <a:spLocks noGrp="1"/>
          </p:cNvSpPr>
          <p:nvPr>
            <p:ph type="sldNum" sz="quarter" idx="12"/>
          </p:nvPr>
        </p:nvSpPr>
        <p:spPr/>
        <p:txBody>
          <a:bodyPr/>
          <a:lstStyle/>
          <a:p>
            <a:fld id="{E5FF22F0-B172-4D0C-BCB3-1661F34F73E2}" type="slidenum">
              <a:rPr lang="el-GR" smtClean="0"/>
              <a:t>‹#›</a:t>
            </a:fld>
            <a:endParaRPr lang="el-GR"/>
          </a:p>
        </p:txBody>
      </p:sp>
    </p:spTree>
    <p:extLst>
      <p:ext uri="{BB962C8B-B14F-4D97-AF65-F5344CB8AC3E}">
        <p14:creationId xmlns:p14="http://schemas.microsoft.com/office/powerpoint/2010/main" val="928497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l-GR" smtClean="0"/>
              <a:t>Στυλ κύριου τίτλου</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7" name="Date Placeholder 4"/>
          <p:cNvSpPr>
            <a:spLocks noGrp="1"/>
          </p:cNvSpPr>
          <p:nvPr>
            <p:ph type="dt" sz="half" idx="10"/>
          </p:nvPr>
        </p:nvSpPr>
        <p:spPr/>
        <p:txBody>
          <a:bodyPr/>
          <a:lstStyle/>
          <a:p>
            <a:fld id="{9AD50E85-037C-47DB-AE0F-FDBF5B50DCFD}" type="datetimeFigureOut">
              <a:rPr lang="el-GR" smtClean="0"/>
              <a:t>1/10/2016</a:t>
            </a:fld>
            <a:endParaRPr lang="el-GR"/>
          </a:p>
        </p:txBody>
      </p:sp>
      <p:sp>
        <p:nvSpPr>
          <p:cNvPr id="5" name="Footer Placeholder 5"/>
          <p:cNvSpPr>
            <a:spLocks noGrp="1"/>
          </p:cNvSpPr>
          <p:nvPr>
            <p:ph type="ftr" sz="quarter" idx="11"/>
          </p:nvPr>
        </p:nvSpPr>
        <p:spPr/>
        <p:txBody>
          <a:bodyPr/>
          <a:lstStyle/>
          <a:p>
            <a:endParaRPr lang="el-GR"/>
          </a:p>
        </p:txBody>
      </p:sp>
      <p:sp>
        <p:nvSpPr>
          <p:cNvPr id="6" name="Slide Number Placeholder 6"/>
          <p:cNvSpPr>
            <a:spLocks noGrp="1"/>
          </p:cNvSpPr>
          <p:nvPr>
            <p:ph type="sldNum" sz="quarter" idx="12"/>
          </p:nvPr>
        </p:nvSpPr>
        <p:spPr/>
        <p:txBody>
          <a:bodyPr/>
          <a:lstStyle/>
          <a:p>
            <a:fld id="{E5FF22F0-B172-4D0C-BCB3-1661F34F73E2}" type="slidenum">
              <a:rPr lang="el-GR" smtClean="0"/>
              <a:t>‹#›</a:t>
            </a:fld>
            <a:endParaRPr lang="el-GR"/>
          </a:p>
        </p:txBody>
      </p:sp>
    </p:spTree>
    <p:extLst>
      <p:ext uri="{BB962C8B-B14F-4D97-AF65-F5344CB8AC3E}">
        <p14:creationId xmlns:p14="http://schemas.microsoft.com/office/powerpoint/2010/main" val="1827730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l-GR" smtClean="0"/>
              <a:t>Στυλ κύριου τίτλου</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smtClean="0"/>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9AD50E85-037C-47DB-AE0F-FDBF5B50DCFD}" type="datetimeFigureOut">
              <a:rPr lang="el-GR" smtClean="0"/>
              <a:t>1/10/2016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5FF22F0-B172-4D0C-BCB3-1661F34F73E2}" type="slidenum">
              <a:rPr lang="el-GR" smtClean="0"/>
              <a:t>‹#›</a:t>
            </a:fld>
            <a:endParaRPr lang="el-GR"/>
          </a:p>
        </p:txBody>
      </p:sp>
    </p:spTree>
    <p:extLst>
      <p:ext uri="{BB962C8B-B14F-4D97-AF65-F5344CB8AC3E}">
        <p14:creationId xmlns:p14="http://schemas.microsoft.com/office/powerpoint/2010/main" val="37236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l-GR" smtClean="0"/>
              <a:t>Στυλ κύριου τίτλου</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9AD50E85-037C-47DB-AE0F-FDBF5B50DCFD}" type="datetimeFigureOut">
              <a:rPr lang="el-GR" smtClean="0"/>
              <a:t>1/10/2016</a:t>
            </a:fld>
            <a:endParaRPr lang="el-GR"/>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l-GR"/>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E5FF22F0-B172-4D0C-BCB3-1661F34F73E2}" type="slidenum">
              <a:rPr lang="el-GR" smtClean="0"/>
              <a:t>‹#›</a:t>
            </a:fld>
            <a:endParaRPr lang="el-GR"/>
          </a:p>
        </p:txBody>
      </p:sp>
    </p:spTree>
    <p:extLst>
      <p:ext uri="{BB962C8B-B14F-4D97-AF65-F5344CB8AC3E}">
        <p14:creationId xmlns:p14="http://schemas.microsoft.com/office/powerpoint/2010/main" val="397484358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smtClean="0"/>
              <a:t>Καλή αρχή και καλό μήνα</a:t>
            </a:r>
            <a:endParaRPr lang="el-GR" dirty="0"/>
          </a:p>
        </p:txBody>
      </p:sp>
      <p:sp>
        <p:nvSpPr>
          <p:cNvPr id="3" name="Υπότιτλος 2"/>
          <p:cNvSpPr>
            <a:spLocks noGrp="1"/>
          </p:cNvSpPr>
          <p:nvPr>
            <p:ph type="subTitle" idx="1"/>
          </p:nvPr>
        </p:nvSpPr>
        <p:spPr/>
        <p:txBody>
          <a:bodyPr/>
          <a:lstStyle/>
          <a:p>
            <a:r>
              <a:rPr lang="el-GR" dirty="0" smtClean="0"/>
              <a:t>1 Οκτωβρίου 2016</a:t>
            </a:r>
            <a:endParaRPr lang="el-GR" dirty="0"/>
          </a:p>
        </p:txBody>
      </p:sp>
    </p:spTree>
    <p:extLst>
      <p:ext uri="{BB962C8B-B14F-4D97-AF65-F5344CB8AC3E}">
        <p14:creationId xmlns:p14="http://schemas.microsoft.com/office/powerpoint/2010/main" val="7573482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Εξέλιξη του θεσμού</a:t>
            </a:r>
            <a:endParaRPr lang="el-GR" dirty="0"/>
          </a:p>
        </p:txBody>
      </p:sp>
      <p:sp>
        <p:nvSpPr>
          <p:cNvPr id="3" name="Θέση περιεχομένου 2"/>
          <p:cNvSpPr>
            <a:spLocks noGrp="1"/>
          </p:cNvSpPr>
          <p:nvPr>
            <p:ph idx="1"/>
          </p:nvPr>
        </p:nvSpPr>
        <p:spPr/>
        <p:txBody>
          <a:bodyPr>
            <a:normAutofit fontScale="70000" lnSpcReduction="20000"/>
          </a:bodyPr>
          <a:lstStyle/>
          <a:p>
            <a:pPr algn="just"/>
            <a:r>
              <a:rPr lang="el-GR" dirty="0" err="1" smtClean="0"/>
              <a:t>Αριστοκρατοποίηση</a:t>
            </a:r>
            <a:r>
              <a:rPr lang="el-GR" dirty="0" smtClean="0"/>
              <a:t> των καθηγητών και μείωση της ελκυστικότητας (15-17) αιώνας. Συνέπειες παράλληλα ιδρύματα κυρίως οι Κοινωνίες Επιστημόνων (16</a:t>
            </a:r>
            <a:r>
              <a:rPr lang="el-GR" baseline="30000" dirty="0" smtClean="0"/>
              <a:t>ος</a:t>
            </a:r>
            <a:r>
              <a:rPr lang="el-GR" dirty="0" smtClean="0"/>
              <a:t> αιώνας) οι Ακαδημίες (16-17</a:t>
            </a:r>
            <a:r>
              <a:rPr lang="el-GR" baseline="30000" dirty="0" smtClean="0"/>
              <a:t>ος</a:t>
            </a:r>
            <a:r>
              <a:rPr lang="el-GR" dirty="0" smtClean="0"/>
              <a:t> αιώνας) και το 18</a:t>
            </a:r>
            <a:r>
              <a:rPr lang="el-GR" baseline="30000" dirty="0" smtClean="0"/>
              <a:t>ο</a:t>
            </a:r>
            <a:r>
              <a:rPr lang="el-GR" dirty="0" smtClean="0"/>
              <a:t> αιώνα οι Μεγάλες Τεχνικές Σχολές  </a:t>
            </a:r>
          </a:p>
          <a:p>
            <a:pPr algn="just"/>
            <a:r>
              <a:rPr lang="el-GR" dirty="0" smtClean="0"/>
              <a:t>Παρόλα αυτά διάδοση του θεσμού σε άλλες Ηπείρους τον 17</a:t>
            </a:r>
            <a:r>
              <a:rPr lang="el-GR" baseline="30000" dirty="0" smtClean="0"/>
              <a:t>ο</a:t>
            </a:r>
            <a:r>
              <a:rPr lang="el-GR" dirty="0" smtClean="0"/>
              <a:t> αιώνα. Το Χάρβαρντ (1639) από τους Βρετανούς και </a:t>
            </a:r>
            <a:r>
              <a:rPr lang="el-GR" dirty="0" err="1" smtClean="0"/>
              <a:t>πάράληλα</a:t>
            </a:r>
            <a:r>
              <a:rPr lang="el-GR" dirty="0" smtClean="0"/>
              <a:t> Πανεπιστήμια στη Λατινική Αμερική. Το 1775 το πρώτο Πανεπιστήμιο στον Ορθόδοξο κόσμο (</a:t>
            </a:r>
            <a:r>
              <a:rPr lang="el-GR" dirty="0" err="1" smtClean="0"/>
              <a:t>Λομονόσωφ</a:t>
            </a:r>
            <a:r>
              <a:rPr lang="el-GR" dirty="0" smtClean="0"/>
              <a:t> στη Μόσχα)</a:t>
            </a:r>
            <a:r>
              <a:rPr lang="en-US" dirty="0" smtClean="0"/>
              <a:t>. </a:t>
            </a:r>
            <a:r>
              <a:rPr lang="el-GR" dirty="0"/>
              <a:t>Για να σχηματίσουμε συνολική εικόνα, από 13 το 1300, τα πανεπιστήμια φτάνουν τα 62 το 1500 και τα 143 το 1790. Το ίδιο διάστημα καταργούνται ή συγχωνεύονται πολλά, 50 από το 1500 ως το 1790 </a:t>
            </a:r>
            <a:endParaRPr lang="el-GR" dirty="0" smtClean="0"/>
          </a:p>
          <a:p>
            <a:pPr algn="just"/>
            <a:r>
              <a:rPr lang="el-GR" dirty="0" smtClean="0"/>
              <a:t>Χωρισμός σε κολέγια </a:t>
            </a:r>
            <a:r>
              <a:rPr lang="el-GR" dirty="0"/>
              <a:t>που δίδασκαν τις ανθρωπιστικές σπουδές και τα πανεπιστήμια </a:t>
            </a:r>
            <a:r>
              <a:rPr lang="en-US" i="1" dirty="0"/>
              <a:t>strict</a:t>
            </a:r>
            <a:r>
              <a:rPr lang="el-GR" i="1" dirty="0"/>
              <a:t>ο </a:t>
            </a:r>
            <a:r>
              <a:rPr lang="en-US" i="1" dirty="0" err="1"/>
              <a:t>sensu</a:t>
            </a:r>
            <a:r>
              <a:rPr lang="en-US" dirty="0"/>
              <a:t> </a:t>
            </a:r>
            <a:r>
              <a:rPr lang="el-GR" dirty="0"/>
              <a:t>τα οποία μυούσαν στις επιστήμες ή κατάρτιζαν σε επαγγέλματα </a:t>
            </a:r>
            <a:r>
              <a:rPr lang="el-GR" dirty="0" smtClean="0"/>
              <a:t>Αυτό </a:t>
            </a:r>
            <a:r>
              <a:rPr lang="el-GR" dirty="0"/>
              <a:t>πια αλλάζει. Στη Γαλλία τα κολέγια που είχαν από τον Μεσαίωνα προσαρτηθεί στα πανεπιστήμια, ως μέσο προσέλκυσης νέων στην υπηρεσία της εκκλησίας, συγχωνεύονται με τα σχολεία της δευτεροβάθμιας εκπαίδευσης. </a:t>
            </a:r>
            <a:r>
              <a:rPr lang="el-GR" dirty="0" smtClean="0"/>
              <a:t>Τα </a:t>
            </a:r>
            <a:r>
              <a:rPr lang="el-GR" dirty="0"/>
              <a:t>κολέγια </a:t>
            </a:r>
            <a:r>
              <a:rPr lang="el-GR" dirty="0" smtClean="0"/>
              <a:t>αναδεικνύονται σε </a:t>
            </a:r>
            <a:r>
              <a:rPr lang="el-GR" dirty="0"/>
              <a:t>κέντρα διδασκαλίας </a:t>
            </a:r>
            <a:r>
              <a:rPr lang="el-GR" dirty="0" smtClean="0"/>
              <a:t>σε Οξφόρδη </a:t>
            </a:r>
            <a:r>
              <a:rPr lang="el-GR" dirty="0"/>
              <a:t>και </a:t>
            </a:r>
            <a:r>
              <a:rPr lang="el-GR" dirty="0" err="1" smtClean="0"/>
              <a:t>Κέμπριτζ</a:t>
            </a:r>
            <a:r>
              <a:rPr lang="el-GR" dirty="0" smtClean="0"/>
              <a:t>. Τα </a:t>
            </a:r>
            <a:r>
              <a:rPr lang="el-GR" dirty="0"/>
              <a:t>κολέγια αποδυναμώνουν τα πανεπιστήμια και περιπλέκουν το ρόλο τους </a:t>
            </a:r>
            <a:r>
              <a:rPr lang="el-GR" dirty="0" smtClean="0"/>
              <a:t>(περιορίζουν </a:t>
            </a:r>
            <a:r>
              <a:rPr lang="el-GR" dirty="0"/>
              <a:t>το ρόλο του στην εκπαίδευσης ενώ στην περίπτωση της Γαλλίας τους αφαιρούν ένα μέρος των σπουδαστών (</a:t>
            </a:r>
            <a:r>
              <a:rPr lang="en-US" dirty="0"/>
              <a:t>Anderson</a:t>
            </a:r>
            <a:r>
              <a:rPr lang="el-GR" dirty="0"/>
              <a:t>, 2003: 8-9). </a:t>
            </a:r>
            <a:endParaRPr lang="el-GR" dirty="0" smtClean="0"/>
          </a:p>
          <a:p>
            <a:r>
              <a:rPr lang="el-GR" dirty="0" smtClean="0"/>
              <a:t>Αύξηση του αριθμού των φοιτητών. Η μελέτη του </a:t>
            </a:r>
            <a:r>
              <a:rPr lang="en-US" dirty="0" smtClean="0"/>
              <a:t>Stone.</a:t>
            </a:r>
            <a:r>
              <a:rPr lang="el-GR" dirty="0" smtClean="0"/>
              <a:t> Ανάλυση. Ο ρόλος του Κράτους</a:t>
            </a:r>
            <a:endParaRPr lang="en-US" dirty="0" smtClean="0"/>
          </a:p>
          <a:p>
            <a:r>
              <a:rPr lang="el-GR" dirty="0" smtClean="0"/>
              <a:t>Απαξίωση στη διάρκεια της Γαλλικής Επανάστασης – κατάργηση των Πανεπιστημίων</a:t>
            </a:r>
            <a:endParaRPr lang="el-GR" dirty="0"/>
          </a:p>
        </p:txBody>
      </p:sp>
    </p:spTree>
    <p:extLst>
      <p:ext uri="{BB962C8B-B14F-4D97-AF65-F5344CB8AC3E}">
        <p14:creationId xmlns:p14="http://schemas.microsoft.com/office/powerpoint/2010/main" val="3213131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Το τέλος του Μεσαιωνικού Πανεπιστημίου</a:t>
            </a:r>
            <a:endParaRPr lang="el-GR" dirty="0"/>
          </a:p>
        </p:txBody>
      </p:sp>
      <p:sp>
        <p:nvSpPr>
          <p:cNvPr id="3" name="Θέση περιεχομένου 2"/>
          <p:cNvSpPr>
            <a:spLocks noGrp="1"/>
          </p:cNvSpPr>
          <p:nvPr>
            <p:ph idx="1"/>
          </p:nvPr>
        </p:nvSpPr>
        <p:spPr/>
        <p:txBody>
          <a:bodyPr/>
          <a:lstStyle/>
          <a:p>
            <a:pPr algn="just"/>
            <a:r>
              <a:rPr lang="el-GR" dirty="0" smtClean="0"/>
              <a:t>Βερολίνο – </a:t>
            </a:r>
            <a:r>
              <a:rPr lang="el-GR" dirty="0" err="1" smtClean="0"/>
              <a:t>Χούμπολτ</a:t>
            </a:r>
            <a:r>
              <a:rPr lang="el-GR" dirty="0" smtClean="0"/>
              <a:t> (</a:t>
            </a:r>
            <a:r>
              <a:rPr lang="el-GR" dirty="0" err="1" smtClean="0"/>
              <a:t>Κάντ</a:t>
            </a:r>
            <a:r>
              <a:rPr lang="el-GR" dirty="0" smtClean="0"/>
              <a:t> και ο Διαφωτισμός). </a:t>
            </a:r>
            <a:r>
              <a:rPr lang="el-GR" dirty="0" err="1" smtClean="0"/>
              <a:t>Χούμπολτ</a:t>
            </a:r>
            <a:r>
              <a:rPr lang="el-GR" dirty="0" smtClean="0"/>
              <a:t> και η λογική του </a:t>
            </a:r>
            <a:r>
              <a:rPr lang="el-GR" dirty="0" err="1" smtClean="0"/>
              <a:t>σύγρονου</a:t>
            </a:r>
            <a:r>
              <a:rPr lang="el-GR" dirty="0" smtClean="0"/>
              <a:t> Πανεπιστημίου 1810. </a:t>
            </a:r>
          </a:p>
          <a:p>
            <a:pPr algn="just"/>
            <a:r>
              <a:rPr lang="el-GR" dirty="0" smtClean="0"/>
              <a:t>Τι είναι τελικά το μεσαιωνικό πανεπιστήμιο</a:t>
            </a:r>
            <a:r>
              <a:rPr lang="el-GR" dirty="0"/>
              <a:t>;</a:t>
            </a:r>
            <a:r>
              <a:rPr lang="en-US" dirty="0" smtClean="0"/>
              <a:t> </a:t>
            </a:r>
            <a:r>
              <a:rPr lang="el-GR" dirty="0" smtClean="0"/>
              <a:t>(</a:t>
            </a:r>
            <a:r>
              <a:rPr lang="en-US" dirty="0" smtClean="0"/>
              <a:t>W</a:t>
            </a:r>
            <a:r>
              <a:rPr lang="el-GR" dirty="0"/>
              <a:t>. </a:t>
            </a:r>
            <a:r>
              <a:rPr lang="en-US" dirty="0" err="1" smtClean="0"/>
              <a:t>Frijhoff</a:t>
            </a:r>
            <a:r>
              <a:rPr lang="el-GR" dirty="0" smtClean="0"/>
              <a:t>). θεσμός ετερογενής </a:t>
            </a:r>
            <a:r>
              <a:rPr lang="el-GR" dirty="0"/>
              <a:t>από πολλές πτυχές: τη σχέση του με τις κάθε λογής εξουσίες, το δομή και τη λειτουργία του, τους σκοπούς. Έχει ωστόσο, δύο κοινά χαρακτηριστικά. Είναι αναγνωρισμένο από την αρμόδια αρχή, θρησκευτική βασικά αρχικά και με το χρόνο όλο και περισσότερο κοσμική, ως τέτοιο και διαδραματίζει σημαντικό ρόλο είτε στην εκπαίδευση, είτε στην έρευνα, είτε και στα δύο. </a:t>
            </a:r>
          </a:p>
          <a:p>
            <a:endParaRPr lang="el-GR" dirty="0"/>
          </a:p>
        </p:txBody>
      </p:sp>
    </p:spTree>
    <p:extLst>
      <p:ext uri="{BB962C8B-B14F-4D97-AF65-F5344CB8AC3E}">
        <p14:creationId xmlns:p14="http://schemas.microsoft.com/office/powerpoint/2010/main" val="17507810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ΘΕ:1</a:t>
            </a:r>
            <a:r>
              <a:rPr lang="en-US" b="1" smtClean="0"/>
              <a:t>.</a:t>
            </a:r>
            <a:r>
              <a:rPr lang="el-GR" b="1" smtClean="0"/>
              <a:t>2.α</a:t>
            </a:r>
            <a:r>
              <a:rPr lang="el-GR" b="1" dirty="0" smtClean="0"/>
              <a:t>. </a:t>
            </a:r>
            <a:r>
              <a:rPr lang="el-GR" sz="3600" b="1" dirty="0" smtClean="0"/>
              <a:t>Οι μεταβολές του Πανεπιστημίου μέσα στην ιστορία του</a:t>
            </a:r>
            <a:r>
              <a:rPr lang="el-GR" sz="3600" dirty="0" smtClean="0"/>
              <a:t>. </a:t>
            </a:r>
            <a:r>
              <a:rPr lang="el-GR" sz="3600" b="1" dirty="0" smtClean="0"/>
              <a:t>Παντελής Κυπριανός</a:t>
            </a:r>
            <a:endParaRPr lang="el-GR" sz="3600" dirty="0"/>
          </a:p>
        </p:txBody>
      </p:sp>
      <p:sp>
        <p:nvSpPr>
          <p:cNvPr id="3" name="Θέση περιεχομένου 2"/>
          <p:cNvSpPr>
            <a:spLocks noGrp="1"/>
          </p:cNvSpPr>
          <p:nvPr>
            <p:ph idx="1"/>
          </p:nvPr>
        </p:nvSpPr>
        <p:spPr/>
        <p:txBody>
          <a:bodyPr>
            <a:normAutofit fontScale="25000" lnSpcReduction="20000"/>
          </a:bodyPr>
          <a:lstStyle/>
          <a:p>
            <a:pPr marL="0" indent="0">
              <a:buNone/>
            </a:pPr>
            <a:r>
              <a:rPr lang="el-GR" sz="6400" dirty="0" smtClean="0"/>
              <a:t>1</a:t>
            </a:r>
            <a:r>
              <a:rPr lang="el-GR" sz="6400" dirty="0"/>
              <a:t>. Αντικείμενο εισήγησης (έως 200 λέξεις)</a:t>
            </a:r>
          </a:p>
          <a:p>
            <a:r>
              <a:rPr lang="el-GR" sz="6400" dirty="0" smtClean="0"/>
              <a:t>Στόχος: Να </a:t>
            </a:r>
            <a:r>
              <a:rPr lang="el-GR" sz="6400" dirty="0"/>
              <a:t>παρουσιάσει τους βασικούς σταθμούς από τη γέννηση του Πανεπιστημίου τον 12</a:t>
            </a:r>
            <a:r>
              <a:rPr lang="el-GR" sz="6400" baseline="30000" dirty="0"/>
              <a:t>ο</a:t>
            </a:r>
            <a:r>
              <a:rPr lang="el-GR" sz="6400" dirty="0"/>
              <a:t> μέχρι τη γέννηση του σύγχρονου Πανεπιστημίου του Βερολίνου τον 19</a:t>
            </a:r>
            <a:r>
              <a:rPr lang="el-GR" sz="6400" baseline="30000" dirty="0"/>
              <a:t>ο</a:t>
            </a:r>
            <a:r>
              <a:rPr lang="el-GR" sz="6400" dirty="0"/>
              <a:t> αιώνα. </a:t>
            </a:r>
          </a:p>
          <a:p>
            <a:r>
              <a:rPr lang="el-GR" sz="6400" dirty="0"/>
              <a:t>2. Επιδιωκόμενοι μαθησιακοί στόχοι </a:t>
            </a:r>
          </a:p>
          <a:p>
            <a:r>
              <a:rPr lang="el-GR" sz="6400" dirty="0"/>
              <a:t>Οι φοιτητές να αποκτήσουν εικόνα της γέννησης και της εξέλιξης του Πανεπιστημίου και των μεταβολών του στον χρόνο. </a:t>
            </a:r>
            <a:r>
              <a:rPr lang="el-GR" sz="6400" dirty="0" smtClean="0"/>
              <a:t>Να </a:t>
            </a:r>
            <a:r>
              <a:rPr lang="el-GR" sz="6400" dirty="0"/>
              <a:t>κατανοήσουν πληρέστερα τις σύγχρονες αλλαγές. </a:t>
            </a:r>
          </a:p>
          <a:p>
            <a:r>
              <a:rPr lang="el-GR" sz="6400" dirty="0"/>
              <a:t>3. Είδος </a:t>
            </a:r>
            <a:r>
              <a:rPr lang="el-GR" sz="6400" dirty="0" smtClean="0"/>
              <a:t>διδασκαλίας. Συνεργατική- </a:t>
            </a:r>
            <a:r>
              <a:rPr lang="el-GR" sz="6400" dirty="0" err="1" smtClean="0"/>
              <a:t>ανακαλυπτική</a:t>
            </a:r>
            <a:r>
              <a:rPr lang="el-GR" sz="6400" dirty="0" smtClean="0"/>
              <a:t>  μάθηση </a:t>
            </a:r>
            <a:r>
              <a:rPr lang="el-GR" sz="6400" dirty="0"/>
              <a:t>μέσω της αλληλεπίδρασης διδάσκοντος- διδασκομένων. </a:t>
            </a:r>
          </a:p>
          <a:p>
            <a:r>
              <a:rPr lang="el-GR" sz="6400" dirty="0"/>
              <a:t>4. Βασική βιβλιογραφία</a:t>
            </a:r>
          </a:p>
          <a:p>
            <a:r>
              <a:rPr lang="en-US" sz="6400" b="1" dirty="0" err="1" smtClean="0">
                <a:effectLst>
                  <a:outerShdw blurRad="38100" dist="38100" dir="2700000" algn="tl">
                    <a:srgbClr val="000000"/>
                  </a:outerShdw>
                </a:effectLst>
              </a:rPr>
              <a:t>Charle</a:t>
            </a:r>
            <a:r>
              <a:rPr lang="en-US" sz="6400" b="1" dirty="0" smtClean="0">
                <a:effectLst>
                  <a:outerShdw blurRad="38100" dist="38100" dir="2700000" algn="tl">
                    <a:srgbClr val="000000"/>
                  </a:outerShdw>
                </a:effectLst>
              </a:rPr>
              <a:t> Ch., Verger J. (2007), Histoire des </a:t>
            </a:r>
            <a:r>
              <a:rPr lang="en-US" sz="6400" b="1" dirty="0" err="1" smtClean="0">
                <a:effectLst>
                  <a:outerShdw blurRad="38100" dist="38100" dir="2700000" algn="tl">
                    <a:srgbClr val="000000"/>
                  </a:outerShdw>
                </a:effectLst>
              </a:rPr>
              <a:t>Universites</a:t>
            </a:r>
            <a:r>
              <a:rPr lang="en-US" sz="6400" b="1" dirty="0" smtClean="0">
                <a:effectLst>
                  <a:outerShdw blurRad="38100" dist="38100" dir="2700000" algn="tl">
                    <a:srgbClr val="000000"/>
                  </a:outerShdw>
                </a:effectLst>
              </a:rPr>
              <a:t>, PUF, Paris.</a:t>
            </a:r>
          </a:p>
          <a:p>
            <a:r>
              <a:rPr lang="el-GR" sz="6400" b="1" dirty="0" smtClean="0">
                <a:effectLst>
                  <a:outerShdw blurRad="38100" dist="38100" dir="2700000" algn="tl">
                    <a:srgbClr val="000000"/>
                  </a:outerShdw>
                </a:effectLst>
              </a:rPr>
              <a:t>Κυπριανός </a:t>
            </a:r>
            <a:r>
              <a:rPr lang="el-GR" sz="6400" b="1" dirty="0">
                <a:effectLst>
                  <a:outerShdw blurRad="38100" dist="38100" dir="2700000" algn="tl">
                    <a:srgbClr val="000000"/>
                  </a:outerShdw>
                </a:effectLst>
              </a:rPr>
              <a:t>Π., (2009), Συγκριτική Ιστορία της Ελληνικής Εκπαίδευσης, </a:t>
            </a:r>
            <a:r>
              <a:rPr lang="el-GR" sz="6400" b="1" dirty="0" err="1">
                <a:effectLst>
                  <a:outerShdw blurRad="38100" dist="38100" dir="2700000" algn="tl">
                    <a:srgbClr val="000000"/>
                  </a:outerShdw>
                </a:effectLst>
              </a:rPr>
              <a:t>Βιβλιόραμα</a:t>
            </a:r>
            <a:r>
              <a:rPr lang="el-GR" sz="6400" b="1" dirty="0">
                <a:effectLst>
                  <a:outerShdw blurRad="38100" dist="38100" dir="2700000" algn="tl">
                    <a:srgbClr val="000000"/>
                  </a:outerShdw>
                </a:effectLst>
              </a:rPr>
              <a:t>, Αθήνα. </a:t>
            </a:r>
            <a:endParaRPr lang="el-GR" sz="6400" b="1" dirty="0"/>
          </a:p>
          <a:p>
            <a:r>
              <a:rPr lang="fr-FR" sz="6400" b="1" dirty="0">
                <a:effectLst>
                  <a:outerShdw blurRad="38100" dist="38100" dir="2700000" algn="tl">
                    <a:srgbClr val="000000"/>
                  </a:outerShdw>
                </a:effectLst>
              </a:rPr>
              <a:t>Le Goff</a:t>
            </a:r>
            <a:r>
              <a:rPr lang="el-GR" sz="6400" b="1" dirty="0">
                <a:effectLst>
                  <a:outerShdw blurRad="38100" dist="38100" dir="2700000" algn="tl">
                    <a:srgbClr val="000000"/>
                  </a:outerShdw>
                </a:effectLst>
              </a:rPr>
              <a:t>, </a:t>
            </a:r>
            <a:r>
              <a:rPr lang="fr-FR" sz="6400" b="1" dirty="0">
                <a:effectLst>
                  <a:outerShdw blurRad="38100" dist="38100" dir="2700000" algn="tl">
                    <a:srgbClr val="000000"/>
                  </a:outerShdw>
                </a:effectLst>
              </a:rPr>
              <a:t>J</a:t>
            </a:r>
            <a:r>
              <a:rPr lang="el-GR" sz="6400" b="1" dirty="0">
                <a:effectLst>
                  <a:outerShdw blurRad="38100" dist="38100" dir="2700000" algn="tl">
                    <a:srgbClr val="000000"/>
                  </a:outerShdw>
                </a:effectLst>
              </a:rPr>
              <a:t>. , (2002) Οι Διανοούμενοι στο Μεσαίωνα, Κέδρος, Αθήνα. </a:t>
            </a:r>
            <a:endParaRPr lang="el-GR" sz="6400" b="1" dirty="0"/>
          </a:p>
          <a:p>
            <a:r>
              <a:rPr lang="el-GR" sz="6400" b="1" dirty="0" err="1">
                <a:effectLst>
                  <a:outerShdw blurRad="38100" dist="38100" dir="2700000" algn="tl">
                    <a:srgbClr val="000000"/>
                  </a:outerShdw>
                </a:effectLst>
              </a:rPr>
              <a:t>Ράσης</a:t>
            </a:r>
            <a:r>
              <a:rPr lang="el-GR" sz="6400" b="1" dirty="0">
                <a:effectLst>
                  <a:outerShdw blurRad="38100" dist="38100" dir="2700000" algn="tl">
                    <a:srgbClr val="000000"/>
                  </a:outerShdw>
                </a:effectLst>
              </a:rPr>
              <a:t>, Σ., (2004) Τα Πανεπιστήμια χθες και σήμερα. Συμβολή στην Ιστορία της Εκπαίδευσης: Η Αγγλοσαξονική Εμπειρία, </a:t>
            </a:r>
            <a:r>
              <a:rPr lang="el-GR" sz="6400" b="1" dirty="0" err="1">
                <a:effectLst>
                  <a:outerShdw blurRad="38100" dist="38100" dir="2700000" algn="tl">
                    <a:srgbClr val="000000"/>
                  </a:outerShdw>
                </a:effectLst>
              </a:rPr>
              <a:t>Παπαζήσης</a:t>
            </a:r>
            <a:r>
              <a:rPr lang="el-GR" sz="6400" b="1" dirty="0">
                <a:effectLst>
                  <a:outerShdw blurRad="38100" dist="38100" dir="2700000" algn="tl">
                    <a:srgbClr val="000000"/>
                  </a:outerShdw>
                </a:effectLst>
              </a:rPr>
              <a:t>, Αθήνα. </a:t>
            </a:r>
            <a:endParaRPr lang="el-GR" sz="6400" b="1" dirty="0"/>
          </a:p>
          <a:p>
            <a:r>
              <a:rPr lang="el-GR" sz="6400" b="1" dirty="0" err="1">
                <a:effectLst>
                  <a:outerShdw blurRad="38100" dist="38100" dir="2700000" algn="tl">
                    <a:srgbClr val="000000"/>
                  </a:outerShdw>
                </a:effectLst>
              </a:rPr>
              <a:t>Ρενώ</a:t>
            </a:r>
            <a:r>
              <a:rPr lang="el-GR" sz="6400" b="1" dirty="0">
                <a:effectLst>
                  <a:outerShdw blurRad="38100" dist="38100" dir="2700000" algn="tl">
                    <a:srgbClr val="000000"/>
                  </a:outerShdw>
                </a:effectLst>
              </a:rPr>
              <a:t>:, Α.,  (2002), Οι Επαναστάσεις του Πανεπιστημίου, </a:t>
            </a:r>
            <a:r>
              <a:rPr lang="el-GR" sz="6400" b="1" dirty="0" err="1">
                <a:effectLst>
                  <a:outerShdw blurRad="38100" dist="38100" dir="2700000" algn="tl">
                    <a:srgbClr val="000000"/>
                  </a:outerShdw>
                </a:effectLst>
              </a:rPr>
              <a:t>εκδ</a:t>
            </a:r>
            <a:r>
              <a:rPr lang="el-GR" sz="6400" b="1" dirty="0">
                <a:effectLst>
                  <a:outerShdw blurRad="38100" dist="38100" dir="2700000" algn="tl">
                    <a:srgbClr val="000000"/>
                  </a:outerShdw>
                </a:effectLst>
              </a:rPr>
              <a:t>. </a:t>
            </a:r>
            <a:r>
              <a:rPr lang="en-US" sz="6400" b="1" dirty="0">
                <a:effectLst>
                  <a:outerShdw blurRad="38100" dist="38100" dir="2700000" algn="tl">
                    <a:srgbClr val="000000"/>
                  </a:outerShdw>
                </a:effectLst>
              </a:rPr>
              <a:t>Gutenberg</a:t>
            </a:r>
            <a:r>
              <a:rPr lang="el-GR" sz="6400" b="1" dirty="0">
                <a:effectLst>
                  <a:outerShdw blurRad="38100" dist="38100" dir="2700000" algn="tl">
                    <a:srgbClr val="000000"/>
                  </a:outerShdw>
                </a:effectLst>
              </a:rPr>
              <a:t>. </a:t>
            </a:r>
            <a:endParaRPr lang="el-GR" sz="6400" b="1" dirty="0"/>
          </a:p>
          <a:p>
            <a:r>
              <a:rPr lang="en-US" sz="6400" b="1" dirty="0" smtClean="0">
                <a:effectLst>
                  <a:outerShdw blurRad="38100" dist="38100" dir="2700000" algn="tl">
                    <a:srgbClr val="000000"/>
                  </a:outerShdw>
                </a:effectLst>
              </a:rPr>
              <a:t>Ridder-</a:t>
            </a:r>
            <a:r>
              <a:rPr lang="en-US" sz="6400" b="1" dirty="0" err="1" smtClean="0">
                <a:effectLst>
                  <a:outerShdw blurRad="38100" dist="38100" dir="2700000" algn="tl">
                    <a:srgbClr val="000000"/>
                  </a:outerShdw>
                </a:effectLst>
              </a:rPr>
              <a:t>Symoens</a:t>
            </a:r>
            <a:r>
              <a:rPr lang="en-US" sz="6400" b="1" dirty="0">
                <a:effectLst>
                  <a:outerShdw blurRad="38100" dist="38100" dir="2700000" algn="tl">
                    <a:srgbClr val="000000"/>
                  </a:outerShdw>
                </a:effectLst>
              </a:rPr>
              <a:t>, Hilde de (ed.), A History of the University in Europe - Vol.1: Universities in the Middle Ages, Cambridge University Press, 1992.[</a:t>
            </a:r>
            <a:r>
              <a:rPr lang="el-GR" sz="6400" b="1" dirty="0">
                <a:effectLst>
                  <a:outerShdw blurRad="38100" dist="38100" dir="2700000" algn="tl">
                    <a:srgbClr val="000000"/>
                  </a:outerShdw>
                </a:effectLst>
              </a:rPr>
              <a:t>ιδίως τα κεφάλαια </a:t>
            </a:r>
            <a:r>
              <a:rPr lang="en-US" sz="6400" b="1" dirty="0">
                <a:effectLst>
                  <a:outerShdw blurRad="38100" dist="38100" dir="2700000" algn="tl">
                    <a:srgbClr val="000000"/>
                  </a:outerShdw>
                </a:effectLst>
              </a:rPr>
              <a:t>Relations with Authority (Paolo </a:t>
            </a:r>
            <a:r>
              <a:rPr lang="en-US" sz="6400" b="1" dirty="0" err="1">
                <a:effectLst>
                  <a:outerShdw blurRad="38100" dist="38100" dir="2700000" algn="tl">
                    <a:srgbClr val="000000"/>
                  </a:outerShdw>
                </a:effectLst>
              </a:rPr>
              <a:t>Nardi</a:t>
            </a:r>
            <a:r>
              <a:rPr lang="en-US" sz="6400" b="1" dirty="0">
                <a:effectLst>
                  <a:outerShdw blurRad="38100" dist="38100" dir="2700000" algn="tl">
                    <a:srgbClr val="000000"/>
                  </a:outerShdw>
                </a:effectLst>
              </a:rPr>
              <a:t>), p. 77-106 </a:t>
            </a:r>
            <a:r>
              <a:rPr lang="el-GR" sz="6400" b="1" dirty="0">
                <a:effectLst>
                  <a:outerShdw blurRad="38100" dist="38100" dir="2700000" algn="tl">
                    <a:srgbClr val="000000"/>
                  </a:outerShdw>
                </a:effectLst>
              </a:rPr>
              <a:t>και </a:t>
            </a:r>
            <a:r>
              <a:rPr lang="en-US" sz="6400" b="1" dirty="0">
                <a:effectLst>
                  <a:outerShdw blurRad="38100" dist="38100" dir="2700000" algn="tl">
                    <a:srgbClr val="000000"/>
                  </a:outerShdw>
                </a:effectLst>
              </a:rPr>
              <a:t>Teachers (Jacques Verger), p. 144-169]. </a:t>
            </a:r>
            <a:endParaRPr lang="el-GR" sz="6400" b="1" dirty="0"/>
          </a:p>
          <a:p>
            <a:pPr marL="0" indent="0">
              <a:buNone/>
            </a:pPr>
            <a:r>
              <a:rPr lang="en-US" sz="6400" b="1" dirty="0"/>
              <a:t> </a:t>
            </a:r>
            <a:endParaRPr lang="el-GR" sz="6400" b="1" dirty="0"/>
          </a:p>
        </p:txBody>
      </p:sp>
    </p:spTree>
    <p:extLst>
      <p:ext uri="{BB962C8B-B14F-4D97-AF65-F5344CB8AC3E}">
        <p14:creationId xmlns:p14="http://schemas.microsoft.com/office/powerpoint/2010/main" val="57383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Γιατί ασχολούμαστε με το Πανεπιστήμιο;</a:t>
            </a:r>
            <a:endParaRPr lang="el-GR" dirty="0"/>
          </a:p>
        </p:txBody>
      </p:sp>
      <p:sp>
        <p:nvSpPr>
          <p:cNvPr id="3" name="Θέση περιεχομένου 2"/>
          <p:cNvSpPr>
            <a:spLocks noGrp="1"/>
          </p:cNvSpPr>
          <p:nvPr>
            <p:ph idx="1"/>
          </p:nvPr>
        </p:nvSpPr>
        <p:spPr/>
        <p:txBody>
          <a:bodyPr/>
          <a:lstStyle/>
          <a:p>
            <a:r>
              <a:rPr lang="el-GR" dirty="0" smtClean="0"/>
              <a:t>Κοινωνία της γνώσης, πληροφορίας, ανθρώπινο κεφάλαιο. </a:t>
            </a:r>
          </a:p>
          <a:p>
            <a:r>
              <a:rPr lang="el-GR" dirty="0" smtClean="0"/>
              <a:t>Θα δούμε στη συνέχεια. </a:t>
            </a:r>
          </a:p>
          <a:p>
            <a:r>
              <a:rPr lang="el-GR" dirty="0" smtClean="0"/>
              <a:t>Σε κάθε περίπτωση σήμερα κατά μέσο όρο πάνω από το 50% και σε πολλές χώρες το 70% περνάνε από το πανεπιστήμιο. </a:t>
            </a:r>
            <a:endParaRPr lang="el-GR" dirty="0"/>
          </a:p>
        </p:txBody>
      </p:sp>
    </p:spTree>
    <p:extLst>
      <p:ext uri="{BB962C8B-B14F-4D97-AF65-F5344CB8AC3E}">
        <p14:creationId xmlns:p14="http://schemas.microsoft.com/office/powerpoint/2010/main" val="1446809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38200" y="-62808"/>
            <a:ext cx="10515600" cy="1325563"/>
          </a:xfrm>
        </p:spPr>
        <p:txBody>
          <a:bodyPr>
            <a:normAutofit/>
          </a:bodyPr>
          <a:lstStyle/>
          <a:p>
            <a:r>
              <a:rPr lang="el-GR" sz="2800" dirty="0" smtClean="0"/>
              <a:t>Πώς θα μπορούσαμε να έχουμε σήμερα συνολική εικόνα για το Πανεπιστήμιο; Το πανεπιστήμιο ως δίκτυο σχέσεων</a:t>
            </a:r>
            <a:endParaRPr lang="el-GR" sz="2800" dirty="0"/>
          </a:p>
        </p:txBody>
      </p:sp>
      <p:pic>
        <p:nvPicPr>
          <p:cNvPr id="4" name="Picture 4" descr="10 διάγραμμα_η εκπαίδευση ως δίκτυο σχέσεων"/>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3355475" y="2052638"/>
            <a:ext cx="4442825" cy="4195762"/>
          </a:xfrm>
          <a:noFill/>
        </p:spPr>
      </p:pic>
    </p:spTree>
    <p:extLst>
      <p:ext uri="{BB962C8B-B14F-4D97-AF65-F5344CB8AC3E}">
        <p14:creationId xmlns:p14="http://schemas.microsoft.com/office/powerpoint/2010/main" val="730650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Διακριτικό του Πανεπιστημίου</a:t>
            </a:r>
            <a:endParaRPr lang="el-GR" dirty="0"/>
          </a:p>
        </p:txBody>
      </p:sp>
      <p:sp>
        <p:nvSpPr>
          <p:cNvPr id="3" name="Θέση περιεχομένου 2"/>
          <p:cNvSpPr>
            <a:spLocks noGrp="1"/>
          </p:cNvSpPr>
          <p:nvPr>
            <p:ph idx="1"/>
          </p:nvPr>
        </p:nvSpPr>
        <p:spPr/>
        <p:txBody>
          <a:bodyPr/>
          <a:lstStyle/>
          <a:p>
            <a:r>
              <a:rPr lang="el-GR" dirty="0" smtClean="0"/>
              <a:t>Η </a:t>
            </a:r>
            <a:r>
              <a:rPr lang="el-GR" dirty="0"/>
              <a:t>μεγαλύτερη αυτονομία ιστορικά από τα άλλα </a:t>
            </a:r>
            <a:r>
              <a:rPr lang="el-GR" dirty="0" smtClean="0"/>
              <a:t>ιδρύματα (θα δούμε παρακάτω) </a:t>
            </a:r>
          </a:p>
          <a:p>
            <a:pPr marL="0" indent="0">
              <a:buNone/>
            </a:pPr>
            <a:endParaRPr lang="el-GR" dirty="0" smtClean="0"/>
          </a:p>
          <a:p>
            <a:r>
              <a:rPr lang="el-GR" dirty="0" smtClean="0"/>
              <a:t>Πόσο ισχύει αυτό σήμερα; </a:t>
            </a:r>
          </a:p>
          <a:p>
            <a:pPr marL="0" indent="0">
              <a:buNone/>
            </a:pPr>
            <a:r>
              <a:rPr lang="el-GR" dirty="0" smtClean="0"/>
              <a:t>Στις επόμενες συναντήσεις</a:t>
            </a:r>
            <a:endParaRPr lang="el-GR" dirty="0"/>
          </a:p>
        </p:txBody>
      </p:sp>
    </p:spTree>
    <p:extLst>
      <p:ext uri="{BB962C8B-B14F-4D97-AF65-F5344CB8AC3E}">
        <p14:creationId xmlns:p14="http://schemas.microsoft.com/office/powerpoint/2010/main" val="3923930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Τι είναι το Πανεπιστήμιο; Καλύτερα τι ήταν αρχικά για να συνεννοηθούμε</a:t>
            </a:r>
            <a:endParaRPr lang="el-GR" dirty="0"/>
          </a:p>
        </p:txBody>
      </p:sp>
      <p:sp>
        <p:nvSpPr>
          <p:cNvPr id="3" name="Θέση περιεχομένου 2"/>
          <p:cNvSpPr>
            <a:spLocks noGrp="1"/>
          </p:cNvSpPr>
          <p:nvPr>
            <p:ph idx="1"/>
          </p:nvPr>
        </p:nvSpPr>
        <p:spPr/>
        <p:txBody>
          <a:bodyPr/>
          <a:lstStyle/>
          <a:p>
            <a:pPr algn="just"/>
            <a:r>
              <a:rPr lang="el-GR" dirty="0" smtClean="0"/>
              <a:t>Είναι (καλύτερη ήταν) «μία κοινότητα (λίγο πολύ) αυτόνομη δασκάλων και φοιτητών που συναντήθηκαν για να διασφαλίσουν τη διδασκαλία, σε ανώτερο επίπεδο, ενός αριθμού επιστημών» (</a:t>
            </a:r>
            <a:r>
              <a:rPr lang="en-US" dirty="0" err="1" smtClean="0"/>
              <a:t>Charle</a:t>
            </a:r>
            <a:r>
              <a:rPr lang="en-US" dirty="0" smtClean="0"/>
              <a:t>, Verger, 2007, </a:t>
            </a:r>
            <a:r>
              <a:rPr lang="el-GR" dirty="0" smtClean="0"/>
              <a:t> </a:t>
            </a:r>
            <a:r>
              <a:rPr lang="en-US" dirty="0" smtClean="0"/>
              <a:t>3). </a:t>
            </a:r>
          </a:p>
          <a:p>
            <a:pPr algn="just"/>
            <a:r>
              <a:rPr lang="el-GR" dirty="0" smtClean="0"/>
              <a:t>Μεσαιωνικός ευρωπαϊκός θεσμός. Ο μακροβιότερος. Συζήτηση. Κάποιοι λένε Βυζαντινός, άλλοι αραβικός. Κάποιες αραβικές επιρροές στα γνωστικά αντικείμενα αλλά όχι στη διάρθρωση </a:t>
            </a:r>
            <a:endParaRPr lang="el-GR" dirty="0"/>
          </a:p>
        </p:txBody>
      </p:sp>
    </p:spTree>
    <p:extLst>
      <p:ext uri="{BB962C8B-B14F-4D97-AF65-F5344CB8AC3E}">
        <p14:creationId xmlns:p14="http://schemas.microsoft.com/office/powerpoint/2010/main" val="3004372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Πότε εμφανίστηκε το Πανεπιστήμιο; </a:t>
            </a:r>
            <a:endParaRPr lang="el-GR" dirty="0"/>
          </a:p>
        </p:txBody>
      </p:sp>
      <p:sp>
        <p:nvSpPr>
          <p:cNvPr id="3" name="Θέση περιεχομένου 2"/>
          <p:cNvSpPr>
            <a:spLocks noGrp="1"/>
          </p:cNvSpPr>
          <p:nvPr>
            <p:ph idx="1"/>
          </p:nvPr>
        </p:nvSpPr>
        <p:spPr/>
        <p:txBody>
          <a:bodyPr/>
          <a:lstStyle/>
          <a:p>
            <a:pPr algn="just"/>
            <a:r>
              <a:rPr lang="el-GR" dirty="0" smtClean="0"/>
              <a:t>Μπολόνια, επετειακές εκδηλώσεις το 1888 και το 1988 για τα 800 και τα 900 χρόνια αντίστοιχα. </a:t>
            </a:r>
            <a:endParaRPr lang="el-GR" dirty="0"/>
          </a:p>
          <a:p>
            <a:pPr algn="just"/>
            <a:r>
              <a:rPr lang="el-GR" dirty="0" smtClean="0"/>
              <a:t>Το πρώτο Πανεπιστήμιο το 1088; Όχι . Έχουμε εκπαιδευτήρια αλλά όχι πανεπιστήμια. </a:t>
            </a:r>
          </a:p>
          <a:p>
            <a:pPr algn="just"/>
            <a:r>
              <a:rPr lang="el-GR" dirty="0" smtClean="0"/>
              <a:t>Απαρχές Πανεπιστημίου. Αρχές 13</a:t>
            </a:r>
            <a:r>
              <a:rPr lang="el-GR" baseline="30000" dirty="0" smtClean="0"/>
              <a:t>ου</a:t>
            </a:r>
            <a:r>
              <a:rPr lang="el-GR" dirty="0" smtClean="0"/>
              <a:t> αιώνα. Τα πρώτα Μπολόνια, Παρίσι, </a:t>
            </a:r>
            <a:r>
              <a:rPr lang="el-GR" dirty="0" err="1" smtClean="0"/>
              <a:t>Κέιμπριτζ</a:t>
            </a:r>
            <a:r>
              <a:rPr lang="el-GR" dirty="0" smtClean="0"/>
              <a:t>.</a:t>
            </a:r>
          </a:p>
          <a:p>
            <a:pPr algn="just"/>
            <a:r>
              <a:rPr lang="el-GR" dirty="0" smtClean="0"/>
              <a:t>Πώς έγινε. Συντεχνίες τις εποχής. </a:t>
            </a:r>
          </a:p>
          <a:p>
            <a:pPr algn="just"/>
            <a:r>
              <a:rPr lang="el-GR" dirty="0" smtClean="0"/>
              <a:t>Δύο ειδών –φοιτητών και καθηγητών. Το πρώτο παραδειγματικά Μπολόνια. Το δεύτερο Παρίσι.</a:t>
            </a:r>
            <a:endParaRPr lang="el-GR" dirty="0"/>
          </a:p>
        </p:txBody>
      </p:sp>
    </p:spTree>
    <p:extLst>
      <p:ext uri="{BB962C8B-B14F-4D97-AF65-F5344CB8AC3E}">
        <p14:creationId xmlns:p14="http://schemas.microsoft.com/office/powerpoint/2010/main" val="2155955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Λόγοι εμφάνισης. Όχι κεραυνός εν αιθρία. </a:t>
            </a:r>
            <a:endParaRPr lang="el-GR" dirty="0"/>
          </a:p>
        </p:txBody>
      </p:sp>
      <p:sp>
        <p:nvSpPr>
          <p:cNvPr id="3" name="Θέση περιεχομένου 2"/>
          <p:cNvSpPr>
            <a:spLocks noGrp="1"/>
          </p:cNvSpPr>
          <p:nvPr>
            <p:ph idx="1"/>
          </p:nvPr>
        </p:nvSpPr>
        <p:spPr/>
        <p:txBody>
          <a:bodyPr/>
          <a:lstStyle/>
          <a:p>
            <a:r>
              <a:rPr lang="el-GR" dirty="0" smtClean="0"/>
              <a:t>Εμφάνιση της Πόλης</a:t>
            </a:r>
          </a:p>
          <a:p>
            <a:pPr algn="just"/>
            <a:r>
              <a:rPr lang="el-GR" dirty="0" smtClean="0"/>
              <a:t>Μετά τον 11</a:t>
            </a:r>
            <a:r>
              <a:rPr lang="el-GR" baseline="30000" dirty="0" smtClean="0"/>
              <a:t>ο</a:t>
            </a:r>
            <a:r>
              <a:rPr lang="el-GR" dirty="0" smtClean="0"/>
              <a:t> αιώνα ως συνέχεια και της σχετικής οικονομικής ανάπτυξης και της παγίωσης της ειρήνης πυκνώνει το σχολικό δίκτυο. Κυρίως καθεδρικές σχολές. </a:t>
            </a:r>
          </a:p>
          <a:p>
            <a:r>
              <a:rPr lang="el-GR" dirty="0" smtClean="0"/>
              <a:t>Σώρευση και ανανέωση γνώσης. Γνώση της αρχαιότητας κυρίως του Αριστοτέλη. Ανάπτυξη νομικών σπουδών. </a:t>
            </a:r>
            <a:r>
              <a:rPr lang="el-GR" dirty="0" err="1" smtClean="0"/>
              <a:t>Αξιοδότηση</a:t>
            </a:r>
            <a:r>
              <a:rPr lang="el-GR" dirty="0" smtClean="0"/>
              <a:t> των εγγράμματων </a:t>
            </a:r>
            <a:r>
              <a:rPr lang="en-US" dirty="0" smtClean="0"/>
              <a:t>–</a:t>
            </a:r>
            <a:r>
              <a:rPr lang="en-US" dirty="0" err="1" smtClean="0"/>
              <a:t>magistri</a:t>
            </a:r>
            <a:endParaRPr lang="en-US" dirty="0" smtClean="0"/>
          </a:p>
          <a:p>
            <a:pPr algn="just"/>
            <a:r>
              <a:rPr lang="el-GR" dirty="0" smtClean="0"/>
              <a:t>Αύξηση μορφωμένων που ψάχνουν να ζήσουν εκτός εκκλησίας. </a:t>
            </a:r>
            <a:r>
              <a:rPr lang="el-GR" dirty="0" err="1" smtClean="0"/>
              <a:t>Γολιάρδοι</a:t>
            </a:r>
            <a:r>
              <a:rPr lang="el-GR" dirty="0" smtClean="0"/>
              <a:t> (</a:t>
            </a:r>
            <a:r>
              <a:rPr lang="el-GR" dirty="0" err="1" smtClean="0"/>
              <a:t>Λε</a:t>
            </a:r>
            <a:r>
              <a:rPr lang="el-GR" dirty="0" smtClean="0"/>
              <a:t> </a:t>
            </a:r>
            <a:r>
              <a:rPr lang="el-GR" dirty="0" err="1" smtClean="0"/>
              <a:t>Γκοφ</a:t>
            </a:r>
            <a:r>
              <a:rPr lang="el-GR" dirty="0" smtClean="0"/>
              <a:t>) </a:t>
            </a:r>
            <a:endParaRPr lang="el-GR" dirty="0"/>
          </a:p>
        </p:txBody>
      </p:sp>
    </p:spTree>
    <p:extLst>
      <p:ext uri="{BB962C8B-B14F-4D97-AF65-F5344CB8AC3E}">
        <p14:creationId xmlns:p14="http://schemas.microsoft.com/office/powerpoint/2010/main" val="22055682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Ποια τα βασικά χαρακτηριστικά του Πανεπιστημίου; </a:t>
            </a:r>
            <a:endParaRPr lang="el-GR" dirty="0"/>
          </a:p>
        </p:txBody>
      </p:sp>
      <p:sp>
        <p:nvSpPr>
          <p:cNvPr id="3" name="Θέση περιεχομένου 2"/>
          <p:cNvSpPr>
            <a:spLocks noGrp="1"/>
          </p:cNvSpPr>
          <p:nvPr>
            <p:ph idx="1"/>
          </p:nvPr>
        </p:nvSpPr>
        <p:spPr/>
        <p:txBody>
          <a:bodyPr/>
          <a:lstStyle/>
          <a:p>
            <a:pPr algn="just"/>
            <a:r>
              <a:rPr lang="el-GR" dirty="0" smtClean="0"/>
              <a:t>Το βασικότερο. Νέος πόλος εξουσίας ανάμεσα στην εκκλησία και την κοσμική εξουσία (</a:t>
            </a:r>
            <a:r>
              <a:rPr lang="en-US" dirty="0" smtClean="0"/>
              <a:t>regnum, </a:t>
            </a:r>
            <a:r>
              <a:rPr lang="en-US" dirty="0" err="1" smtClean="0"/>
              <a:t>sacerdotium</a:t>
            </a:r>
            <a:r>
              <a:rPr lang="en-US" dirty="0" smtClean="0"/>
              <a:t>, stadium). </a:t>
            </a:r>
          </a:p>
          <a:p>
            <a:pPr algn="just"/>
            <a:r>
              <a:rPr lang="el-GR" dirty="0" smtClean="0"/>
              <a:t>Από τον ανταγωνισμό κερδίζει το Π.. Κέρδος τα «προνόμια» (φορολογία, ξεχωριστά δικαστήρια, παραχώρηση περιουσίας για ίδια αξιοποίηση</a:t>
            </a:r>
            <a:r>
              <a:rPr lang="en-US" dirty="0" smtClean="0"/>
              <a:t>).</a:t>
            </a:r>
          </a:p>
          <a:p>
            <a:r>
              <a:rPr lang="el-GR" dirty="0" smtClean="0"/>
              <a:t> Οργάνωση. Τέσσερεις σχολές</a:t>
            </a:r>
            <a:r>
              <a:rPr lang="en-US" dirty="0" smtClean="0"/>
              <a:t> (</a:t>
            </a:r>
            <a:r>
              <a:rPr lang="el-GR" dirty="0" smtClean="0"/>
              <a:t>αυτό θα </a:t>
            </a:r>
            <a:r>
              <a:rPr lang="el-GR" dirty="0" err="1" smtClean="0"/>
              <a:t>μεινει</a:t>
            </a:r>
            <a:r>
              <a:rPr lang="el-GR" dirty="0" smtClean="0"/>
              <a:t> για αιώνες)</a:t>
            </a:r>
          </a:p>
          <a:p>
            <a:r>
              <a:rPr lang="el-GR" dirty="0" smtClean="0"/>
              <a:t>Διοίκηση. Ίδιους πόρους και αυτοδιοικούμενο (Πρύτανης – </a:t>
            </a:r>
            <a:r>
              <a:rPr lang="en-US" dirty="0" smtClean="0"/>
              <a:t>Rector)</a:t>
            </a:r>
            <a:endParaRPr lang="el-GR" dirty="0" smtClean="0"/>
          </a:p>
          <a:p>
            <a:r>
              <a:rPr lang="el-GR" dirty="0" smtClean="0"/>
              <a:t>Στόχος. </a:t>
            </a:r>
            <a:r>
              <a:rPr lang="en-US" dirty="0" err="1" smtClean="0"/>
              <a:t>Studium</a:t>
            </a:r>
            <a:r>
              <a:rPr lang="en-US" dirty="0" smtClean="0"/>
              <a:t> </a:t>
            </a:r>
            <a:r>
              <a:rPr lang="en-US" dirty="0" err="1" smtClean="0"/>
              <a:t>generale</a:t>
            </a:r>
            <a:r>
              <a:rPr lang="en-US" dirty="0" smtClean="0"/>
              <a:t> </a:t>
            </a:r>
          </a:p>
          <a:p>
            <a:endParaRPr lang="el-GR" dirty="0"/>
          </a:p>
        </p:txBody>
      </p:sp>
    </p:spTree>
    <p:extLst>
      <p:ext uri="{BB962C8B-B14F-4D97-AF65-F5344CB8AC3E}">
        <p14:creationId xmlns:p14="http://schemas.microsoft.com/office/powerpoint/2010/main" val="26735903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Ιόν">
  <a:themeElements>
    <a:clrScheme name="Ιό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Ιό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Ιό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221</TotalTime>
  <Words>996</Words>
  <Application>Microsoft Office PowerPoint</Application>
  <PresentationFormat>Ευρεία οθόνη</PresentationFormat>
  <Paragraphs>55</Paragraphs>
  <Slides>11</Slides>
  <Notes>0</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11</vt:i4>
      </vt:variant>
    </vt:vector>
  </HeadingPairs>
  <TitlesOfParts>
    <vt:vector size="15" baseType="lpstr">
      <vt:lpstr>Arial</vt:lpstr>
      <vt:lpstr>Century Gothic</vt:lpstr>
      <vt:lpstr>Wingdings 3</vt:lpstr>
      <vt:lpstr>Ιόν</vt:lpstr>
      <vt:lpstr>Καλή αρχή και καλό μήνα</vt:lpstr>
      <vt:lpstr>ΘΕ:1.2.α. Οι μεταβολές του Πανεπιστημίου μέσα στην ιστορία του. Παντελής Κυπριανός</vt:lpstr>
      <vt:lpstr>Γιατί ασχολούμαστε με το Πανεπιστήμιο;</vt:lpstr>
      <vt:lpstr>Πώς θα μπορούσαμε να έχουμε σήμερα συνολική εικόνα για το Πανεπιστήμιο; Το πανεπιστήμιο ως δίκτυο σχέσεων</vt:lpstr>
      <vt:lpstr>Διακριτικό του Πανεπιστημίου</vt:lpstr>
      <vt:lpstr>Τι είναι το Πανεπιστήμιο; Καλύτερα τι ήταν αρχικά για να συνεννοηθούμε</vt:lpstr>
      <vt:lpstr>Πότε εμφανίστηκε το Πανεπιστήμιο; </vt:lpstr>
      <vt:lpstr>Λόγοι εμφάνισης. Όχι κεραυνός εν αιθρία. </vt:lpstr>
      <vt:lpstr>Ποια τα βασικά χαρακτηριστικά του Πανεπιστημίου; </vt:lpstr>
      <vt:lpstr>Εξέλιξη του θεσμού</vt:lpstr>
      <vt:lpstr>Το τέλος του Μεσαιωνικού Πανεπιστημίου</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Καλή αρχή και καλό μήνα</dc:title>
  <dc:creator>pandelis kiprianos</dc:creator>
  <cp:lastModifiedBy>pandelis kiprianos</cp:lastModifiedBy>
  <cp:revision>16</cp:revision>
  <dcterms:created xsi:type="dcterms:W3CDTF">2016-09-29T17:43:34Z</dcterms:created>
  <dcterms:modified xsi:type="dcterms:W3CDTF">2016-10-01T06:36:08Z</dcterms:modified>
</cp:coreProperties>
</file>