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4" r:id="rId4"/>
    <p:sldId id="273" r:id="rId5"/>
    <p:sldId id="275" r:id="rId6"/>
    <p:sldId id="276" r:id="rId7"/>
    <p:sldId id="293" r:id="rId8"/>
    <p:sldId id="284" r:id="rId9"/>
    <p:sldId id="294" r:id="rId10"/>
    <p:sldId id="285" r:id="rId11"/>
    <p:sldId id="259" r:id="rId12"/>
    <p:sldId id="277" r:id="rId13"/>
    <p:sldId id="286" r:id="rId14"/>
    <p:sldId id="287" r:id="rId15"/>
    <p:sldId id="301" r:id="rId16"/>
    <p:sldId id="288" r:id="rId17"/>
    <p:sldId id="304" r:id="rId18"/>
    <p:sldId id="305" r:id="rId19"/>
    <p:sldId id="260" r:id="rId20"/>
    <p:sldId id="296" r:id="rId21"/>
    <p:sldId id="278" r:id="rId22"/>
    <p:sldId id="279" r:id="rId23"/>
    <p:sldId id="262" r:id="rId24"/>
    <p:sldId id="302" r:id="rId25"/>
    <p:sldId id="303" r:id="rId26"/>
    <p:sldId id="280" r:id="rId27"/>
    <p:sldId id="281" r:id="rId28"/>
    <p:sldId id="289" r:id="rId29"/>
    <p:sldId id="290" r:id="rId30"/>
    <p:sldId id="291" r:id="rId31"/>
    <p:sldId id="297" r:id="rId32"/>
    <p:sldId id="295" r:id="rId33"/>
    <p:sldId id="292" r:id="rId34"/>
    <p:sldId id="298" r:id="rId35"/>
    <p:sldId id="299" r:id="rId36"/>
    <p:sldId id="300" r:id="rId37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70C4F1F-7A6B-4388-A933-B23C080DAC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70F1D26-46BF-4BB1-80F4-AD7EA91DC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AD6F146-1128-4559-8AF4-36C9E76D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7A1A67C-B143-43A2-B516-B945712AD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69D4F1-2FB8-434A-BAE6-71E6E800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2457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240FC0-86A2-459A-9A6A-2C2769583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2B4B1BE-9FF2-4CE3-A240-CB298CB6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B81EF5-E796-4566-8FF9-0064814F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88F4E1D-CCE6-4883-9924-B0D6B5B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009445-E595-4460-AC49-DEA79AE95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216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376D012-0A1C-457C-9A3A-A14884682E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5A2B8ED0-7116-4E50-A420-BD47F813F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F542EBD-8A27-4785-A374-0F450CC2B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FF231DC-4B7A-4F85-B5E1-CA39E3784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076C646-D3C4-40EF-92C5-770FC5BF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3519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ABC435C-F6AA-4430-91A0-BCCA3D57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00CD002-95ED-41E7-8A22-53C5213B0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122AA2C-3282-4F01-923E-A37C1FE3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711A7EF-A43E-4F67-A449-C91B6FDAF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55B5DA-43BB-4EAD-9CE1-3BCB4AC8C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417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F095A1C-6E99-49D7-BE60-E0E6181D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F2B1649-EE5A-408D-856A-AC3259524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1F32B74-716D-445F-A41B-061430C01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7C61F7E-A080-46AD-B24D-A5A9DB3F6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E10B228-0807-431B-87B9-B0F9A7476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0101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F20B16A-C7D6-421E-AE87-C928DBCA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EA25AFA-16F8-4D22-9FE0-0D3332ADFB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EA1BEAE-15B6-49D4-A12A-143BE64CB8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AC20857-3395-464D-9214-BEC6223F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652E10F-280E-4CD7-B60D-A0F44CA02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EADD53-DDB6-4C9B-954B-399B1536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6177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A2CDE6-DB86-4C4B-8A5B-54477B519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947DD47-7409-4961-85BF-4E3240BFC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8213A7-8E98-47A8-A9F4-62FA6ACFC1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FD90545-F3AD-4E0D-936B-2986CD9AC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B6CD9E0-0C95-482C-AEFF-44DE04CC07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4038B1F9-BB0E-4D42-AE78-7B7D082EA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19BDE20-0C6B-41A4-82CD-8B5F3D3A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B5BF15AF-38EC-4CB2-9B25-5F8A325AE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12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46C286-16C5-44CB-A00D-47E03CF3C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2406FC0-863D-4A4D-9BBB-59EC9E313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0BE2117-0BBA-4E71-B6B8-D0CDAEDF3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AA5117F-7CB5-4105-AA36-1DBA578B7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9802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DF05096-ED2A-43AC-B96E-7A87F7CE2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9A9EB472-D250-4F23-8759-3DC49248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80CB9A62-7438-4488-8536-C1539E936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7644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D9AB515-B411-4650-A95F-A3E33F27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C3D98F8-19D6-44F2-B48F-856297DE1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DE1B5185-E826-4CB3-A9D9-EEC8893CA3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F9989D2-7D6A-4CE6-96A3-8AAA9C96E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0A1B06F-6A9E-4254-B755-47989935E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ECD1899-4D56-45C5-9238-7C7BC9C69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9274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1F8E9D5-1346-4C5E-92E0-FF72EADBF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F0587513-9551-43C2-9B6E-27D42C9BFB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D8B4230-8789-4313-8890-4718A79EB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8C45902-87EA-40DF-A4B0-7FB19584A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0B148CE-6A66-4FF1-82A0-9B14E37DF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506431A-1C92-435E-8A2F-752260BD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2839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29849CE3-447E-44BE-ABBB-541CA5B5F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7FDCEC1-2D29-4F35-B414-F23B00FBA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A9D0083-E5F4-478C-A5D3-67254F17B5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77F65-694E-4772-8810-D03F1674F685}" type="datetimeFigureOut">
              <a:rPr lang="el-GR" smtClean="0"/>
              <a:t>6/11/2024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6291546-02B9-4311-8B82-800EDBF09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18C2A2AA-14AD-4FCD-AA41-3D9653018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0BA15-5D08-42FB-B67D-460EF79F713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731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C02216-4BED-4722-80D2-94F0CAA83D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865463"/>
          </a:xfrm>
        </p:spPr>
        <p:txBody>
          <a:bodyPr>
            <a:normAutofit fontScale="90000"/>
          </a:bodyPr>
          <a:lstStyle/>
          <a:p>
            <a:r>
              <a:rPr lang="el-GR" dirty="0"/>
              <a:t>ΒΙΟΧΗΜΕΙΑ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BE253DE3-2EB7-457B-83EA-7B91BD57E5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252871"/>
            <a:ext cx="9144000" cy="3004930"/>
          </a:xfrm>
        </p:spPr>
        <p:txBody>
          <a:bodyPr/>
          <a:lstStyle/>
          <a:p>
            <a:pPr algn="l"/>
            <a:r>
              <a:rPr lang="el-GR" dirty="0"/>
              <a:t>ΒΙΒΛΙΟΓΡΑΦΙΑ: </a:t>
            </a:r>
            <a:r>
              <a:rPr lang="en-US" dirty="0"/>
              <a:t>HARPER’S </a:t>
            </a:r>
            <a:r>
              <a:rPr lang="el-GR" dirty="0"/>
              <a:t>ΒΙΟΛΟΓΙΚΗ ΧΗΜΕΙΑ</a:t>
            </a:r>
          </a:p>
          <a:p>
            <a:pPr algn="l"/>
            <a:r>
              <a:rPr lang="el-GR" dirty="0"/>
              <a:t>ΚΕΦ. 19: ΜΕΤΑΒΟΛΙΣΜΟΣ ΓΛΥΚΟΓΟΝΟΥ</a:t>
            </a:r>
          </a:p>
          <a:p>
            <a:pPr algn="l"/>
            <a:r>
              <a:rPr lang="el-GR" dirty="0"/>
              <a:t>ΚΕΦ. 20: ΓΛΥΚΟΝΕΟΓΕΝΕΣΗ ΚΑΙ ΡΥΘΜΙΣΗ ΤΗΣ ΓΛΥΚΟΖΗΣ ΤΟΥ ΑΙΜΑΤΟΣ</a:t>
            </a:r>
          </a:p>
        </p:txBody>
      </p:sp>
    </p:spTree>
    <p:extLst>
      <p:ext uri="{BB962C8B-B14F-4D97-AF65-F5344CB8AC3E}">
        <p14:creationId xmlns:p14="http://schemas.microsoft.com/office/powerpoint/2010/main" val="822001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138686-C045-4791-A704-AEC05A025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Οδός βιοσύνθεσης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0EA1F5-15FC-4D32-8499-C5EC5BA9C4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Με την δημιουργία των κλάδων αυξάνεται κατά πολύ και ο αριθμός των αναγωγικών άκρων του γλυκογόνου με αποτέλεσμα: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Το μόριο να γίνεται συμπαγέστερο και να αυξάνει η δυνατότητα αποθήκευσης της γλυκόζης άρα αύξηση στη ταχύτητα σύνθεσης του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Επιτρέπει την γρήγορη αποδόμησή του και την κινητοποίηση της γλυκόζης</a:t>
            </a:r>
          </a:p>
          <a:p>
            <a:r>
              <a:rPr lang="el-GR" dirty="0"/>
              <a:t>Η σύνθεση του γλυκογόνου περιορίζεται από ένα σημείο και μετά</a:t>
            </a:r>
          </a:p>
          <a:p>
            <a:pPr marL="0" indent="0">
              <a:buNone/>
            </a:pPr>
            <a:r>
              <a:rPr lang="el-GR" dirty="0"/>
              <a:t>Στο ήπαρ όταν η τιμή του γλυκογόνου περάσει τα 50-60</a:t>
            </a:r>
            <a:r>
              <a:rPr lang="en-US" dirty="0"/>
              <a:t>g/kg</a:t>
            </a:r>
            <a:r>
              <a:rPr lang="el-GR" dirty="0"/>
              <a:t> ιστού η περίσσεια της γλυκόζης χρησιμοποιείται για την σύνθεση λίπους.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Αντίστοιχα </a:t>
            </a:r>
            <a:r>
              <a:rPr lang="el-GR" dirty="0"/>
              <a:t>συμβαίνει και με τους σκελετικούς μύες  ακόμη και εάν η τιμή της γλυκόζης του αίματος διατηρείται συνεχώς σε ψηλά επίπεδα</a:t>
            </a:r>
          </a:p>
        </p:txBody>
      </p:sp>
    </p:spTree>
    <p:extLst>
      <p:ext uri="{BB962C8B-B14F-4D97-AF65-F5344CB8AC3E}">
        <p14:creationId xmlns:p14="http://schemas.microsoft.com/office/powerpoint/2010/main" val="2906814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A85984-891E-422D-90BC-5E66BD664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5"/>
            <a:ext cx="10515600" cy="854075"/>
          </a:xfrm>
        </p:spPr>
        <p:txBody>
          <a:bodyPr/>
          <a:lstStyle/>
          <a:p>
            <a:pPr algn="ctr"/>
            <a:r>
              <a:rPr lang="el-GR" dirty="0" err="1"/>
              <a:t>Γλυκογονόλυση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6B566D6-C190-48BB-BB75-85084CE893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112"/>
            <a:ext cx="10515600" cy="5077033"/>
          </a:xfrm>
        </p:spPr>
        <p:txBody>
          <a:bodyPr>
            <a:normAutofit fontScale="92500"/>
          </a:bodyPr>
          <a:lstStyle/>
          <a:p>
            <a:r>
              <a:rPr lang="el-GR" dirty="0"/>
              <a:t>Η </a:t>
            </a:r>
            <a:r>
              <a:rPr lang="el-GR" b="1" dirty="0" err="1"/>
              <a:t>φωσφορυλάση</a:t>
            </a:r>
            <a:r>
              <a:rPr lang="el-GR" b="1" dirty="0"/>
              <a:t> του γλυκογόνου </a:t>
            </a:r>
            <a:r>
              <a:rPr lang="el-GR" dirty="0"/>
              <a:t>καταλύει την </a:t>
            </a:r>
            <a:r>
              <a:rPr lang="el-GR" dirty="0" err="1"/>
              <a:t>φωσφορολυτική</a:t>
            </a:r>
            <a:r>
              <a:rPr lang="el-GR" dirty="0"/>
              <a:t> διάσπαση των </a:t>
            </a:r>
            <a:r>
              <a:rPr lang="el-GR" dirty="0" smtClean="0"/>
              <a:t>α(1-4) </a:t>
            </a:r>
            <a:r>
              <a:rPr lang="el-GR" dirty="0"/>
              <a:t>δεσμών του γλυκογόνου ώστε να αποδοθεί </a:t>
            </a:r>
            <a:r>
              <a:rPr lang="el-GR" b="1" dirty="0"/>
              <a:t>1-φωσφορική γλυκόζη</a:t>
            </a:r>
            <a:r>
              <a:rPr lang="el-GR" dirty="0"/>
              <a:t>. Το συνένζυμο είναι η φωσφορική </a:t>
            </a:r>
            <a:r>
              <a:rPr lang="el-GR" dirty="0" err="1"/>
              <a:t>πυριδοξάλη</a:t>
            </a:r>
            <a:r>
              <a:rPr lang="en-US" dirty="0"/>
              <a:t> </a:t>
            </a:r>
            <a:r>
              <a:rPr lang="el-GR" dirty="0"/>
              <a:t>(Β6)</a:t>
            </a:r>
          </a:p>
          <a:p>
            <a:r>
              <a:rPr lang="el-GR" dirty="0"/>
              <a:t>Απομένουν 4 κατάλοιπα γλυκόζης γύρω από κάθε δεσμό </a:t>
            </a:r>
            <a:r>
              <a:rPr lang="el-GR" dirty="0" smtClean="0"/>
              <a:t>α(1-6) </a:t>
            </a:r>
            <a:r>
              <a:rPr lang="el-GR" dirty="0"/>
              <a:t>των διακλαδώσεων (οριακή </a:t>
            </a:r>
            <a:r>
              <a:rPr lang="el-GR" dirty="0" err="1"/>
              <a:t>δεξτρίνη</a:t>
            </a:r>
            <a:r>
              <a:rPr lang="el-GR" dirty="0"/>
              <a:t>). Η </a:t>
            </a:r>
            <a:r>
              <a:rPr lang="el-GR" b="1" dirty="0" err="1"/>
              <a:t>τρανσφεράση</a:t>
            </a:r>
            <a:r>
              <a:rPr lang="el-GR" b="1" dirty="0"/>
              <a:t> της </a:t>
            </a:r>
            <a:r>
              <a:rPr lang="el-GR" b="1" dirty="0" err="1"/>
              <a:t>γλυκάνης</a:t>
            </a:r>
            <a:r>
              <a:rPr lang="el-GR" b="1" dirty="0"/>
              <a:t> </a:t>
            </a:r>
            <a:r>
              <a:rPr lang="en-US" dirty="0"/>
              <a:t>(</a:t>
            </a:r>
            <a:r>
              <a:rPr lang="el-GR" dirty="0" err="1"/>
              <a:t>μεταφοράση</a:t>
            </a:r>
            <a:r>
              <a:rPr lang="el-GR" dirty="0"/>
              <a:t>) μεταφέρει μια </a:t>
            </a:r>
            <a:r>
              <a:rPr lang="el-GR" dirty="0" err="1"/>
              <a:t>τρισακχαρική</a:t>
            </a:r>
            <a:r>
              <a:rPr lang="el-GR" dirty="0"/>
              <a:t> μονάδα από τον ένα γειτονικό κλάδο στον άλλο εκθέτοντας το 1-6 σημείο της διακλάδωσης</a:t>
            </a:r>
          </a:p>
          <a:p>
            <a:r>
              <a:rPr lang="el-GR" dirty="0"/>
              <a:t>Το </a:t>
            </a:r>
            <a:r>
              <a:rPr lang="el-GR" b="1" dirty="0"/>
              <a:t>ένζυμο της </a:t>
            </a:r>
            <a:r>
              <a:rPr lang="el-GR" b="1" dirty="0" err="1"/>
              <a:t>αποδιακλάδωσης</a:t>
            </a:r>
            <a:r>
              <a:rPr lang="el-GR" b="1" dirty="0"/>
              <a:t> </a:t>
            </a:r>
            <a:r>
              <a:rPr lang="el-GR" dirty="0"/>
              <a:t>(α,1-6 </a:t>
            </a:r>
            <a:r>
              <a:rPr lang="el-GR" dirty="0" err="1"/>
              <a:t>γλυκοσιδάση</a:t>
            </a:r>
            <a:r>
              <a:rPr lang="el-GR" dirty="0"/>
              <a:t>) που στην πραγματικότητα είναι η ίδια </a:t>
            </a:r>
            <a:r>
              <a:rPr lang="el-GR" dirty="0" err="1"/>
              <a:t>ενζυμική</a:t>
            </a:r>
            <a:r>
              <a:rPr lang="el-GR" dirty="0"/>
              <a:t> οντότητα (2 ενεργά κέντρα στο ίδιο μόριο) με την </a:t>
            </a:r>
            <a:r>
              <a:rPr lang="el-GR" dirty="0" err="1"/>
              <a:t>τρανφεράση</a:t>
            </a:r>
            <a:r>
              <a:rPr lang="el-GR" dirty="0"/>
              <a:t> της </a:t>
            </a:r>
            <a:r>
              <a:rPr lang="el-GR" dirty="0" err="1"/>
              <a:t>γλυκάνης</a:t>
            </a:r>
            <a:r>
              <a:rPr lang="en-US" dirty="0"/>
              <a:t>,</a:t>
            </a:r>
            <a:r>
              <a:rPr lang="el-GR" dirty="0"/>
              <a:t> </a:t>
            </a:r>
            <a:r>
              <a:rPr lang="el-GR" dirty="0" err="1"/>
              <a:t>υδρολύει</a:t>
            </a:r>
            <a:r>
              <a:rPr lang="el-GR" dirty="0"/>
              <a:t> τους δεσμούς 1-6 ώστε να ολοκληρωθεί η αποδόμηση του γλυκογόνου από την </a:t>
            </a:r>
            <a:r>
              <a:rPr lang="el-GR" dirty="0" err="1"/>
              <a:t>φωσφορυλάση</a:t>
            </a:r>
            <a:r>
              <a:rPr lang="el-GR" dirty="0"/>
              <a:t> και η απελευθέρωση 1-φωσφορικής γλυκόζης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1916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07762E-DEB7-4A18-9A5A-38EDC63A8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528" y="0"/>
            <a:ext cx="4504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14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D1F9D63-26D7-4D56-8D2B-2C0206C04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err="1"/>
              <a:t>Γλυκογονόλυση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3C70CFE-DFD4-4383-A15F-8D76404FF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25625"/>
            <a:ext cx="11065564" cy="4351338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Η 1-φωσφορική γλυκόζη μετατρέπεται σε 6-φωσφορική γλυκόζη με τη δράση της </a:t>
            </a:r>
            <a:r>
              <a:rPr lang="el-GR" b="1" dirty="0" err="1"/>
              <a:t>φωσφογλυκομουτάσης</a:t>
            </a:r>
            <a:endParaRPr lang="el-GR" b="1" dirty="0"/>
          </a:p>
          <a:p>
            <a:pPr marL="0" indent="0">
              <a:buNone/>
            </a:pPr>
            <a:r>
              <a:rPr lang="el-GR" dirty="0"/>
              <a:t>                          1-φωσφορική γλυκόζη ↔ 6-φωσφορική γλυκόζη</a:t>
            </a:r>
          </a:p>
          <a:p>
            <a:endParaRPr lang="el-GR" dirty="0"/>
          </a:p>
          <a:p>
            <a:r>
              <a:rPr lang="el-GR" dirty="0"/>
              <a:t>Στο ήπαρ και τους </a:t>
            </a:r>
            <a:r>
              <a:rPr lang="el-GR" dirty="0" err="1"/>
              <a:t>νεφρούς</a:t>
            </a:r>
            <a:r>
              <a:rPr lang="el-GR" dirty="0"/>
              <a:t> (όχι στους σκελετικούς μύες) η </a:t>
            </a:r>
            <a:r>
              <a:rPr lang="el-GR" b="1" dirty="0" err="1"/>
              <a:t>φωσφατάση</a:t>
            </a:r>
            <a:r>
              <a:rPr lang="el-GR" b="1" dirty="0"/>
              <a:t> της 6-φωσφορικής γλυκόζης </a:t>
            </a:r>
            <a:r>
              <a:rPr lang="el-GR" dirty="0" err="1"/>
              <a:t>υδρολύει</a:t>
            </a:r>
            <a:r>
              <a:rPr lang="el-GR" dirty="0"/>
              <a:t> την 6-φωσφορική γλυκόζη, αποδίδοντας γλυκόζη στο αίμα </a:t>
            </a:r>
          </a:p>
          <a:p>
            <a:pPr marL="0" indent="0">
              <a:buNone/>
            </a:pPr>
            <a:r>
              <a:rPr lang="el-GR" dirty="0"/>
              <a:t>                             6-φωσφορική γλυκόζη→ γλυκόζη</a:t>
            </a:r>
          </a:p>
          <a:p>
            <a:pPr marL="0" indent="0">
              <a:buNone/>
            </a:pPr>
            <a:r>
              <a:rPr lang="el-GR" dirty="0"/>
              <a:t>Η </a:t>
            </a:r>
            <a:r>
              <a:rPr lang="el-GR" dirty="0" err="1"/>
              <a:t>γλυκογονόλυση</a:t>
            </a:r>
            <a:r>
              <a:rPr lang="el-GR" dirty="0"/>
              <a:t> δεν προχωρά στην πλήρη αποικοδόμηση όλου του γλυκογόνου. Παραμένει πάντα ένας πυρήνας-μαγιά για να δράσει ως αφετηρία της </a:t>
            </a:r>
            <a:r>
              <a:rPr lang="el-GR" dirty="0" err="1"/>
              <a:t>γλυκογονοσύνθεσης</a:t>
            </a:r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7390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D386934-FA1C-4BF6-819B-7604E9EBF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8378"/>
            <a:ext cx="10515600" cy="1211884"/>
          </a:xfrm>
        </p:spPr>
        <p:txBody>
          <a:bodyPr>
            <a:normAutofit/>
          </a:bodyPr>
          <a:lstStyle/>
          <a:p>
            <a:pPr algn="ctr"/>
            <a:r>
              <a:rPr lang="el-GR" sz="3600" dirty="0"/>
              <a:t>Ρύθμιση </a:t>
            </a:r>
            <a:r>
              <a:rPr lang="el-GR" sz="3600" dirty="0" err="1"/>
              <a:t>γλυκογονοσύνθεσης</a:t>
            </a:r>
            <a:r>
              <a:rPr lang="el-GR" sz="3600" dirty="0"/>
              <a:t> - </a:t>
            </a:r>
            <a:r>
              <a:rPr lang="el-GR" sz="3600" dirty="0" err="1"/>
              <a:t>γλυκογονόλυσης</a:t>
            </a:r>
            <a:endParaRPr lang="el-GR" sz="36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0E8BEB1-0FD9-4963-955D-0412E97B7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690688"/>
            <a:ext cx="11661913" cy="4351338"/>
          </a:xfrm>
        </p:spPr>
        <p:txBody>
          <a:bodyPr/>
          <a:lstStyle/>
          <a:p>
            <a:r>
              <a:rPr lang="el-GR" dirty="0"/>
              <a:t>Με </a:t>
            </a:r>
            <a:r>
              <a:rPr lang="el-GR" b="1" dirty="0" err="1"/>
              <a:t>φωσφορυλίωση</a:t>
            </a:r>
            <a:r>
              <a:rPr lang="el-GR" b="1" dirty="0"/>
              <a:t> - </a:t>
            </a:r>
            <a:r>
              <a:rPr lang="el-GR" b="1" dirty="0" err="1"/>
              <a:t>αποφωσφορυλίωση</a:t>
            </a:r>
            <a:r>
              <a:rPr lang="el-GR" b="1" dirty="0"/>
              <a:t> </a:t>
            </a:r>
            <a:r>
              <a:rPr lang="el-GR" dirty="0"/>
              <a:t>της </a:t>
            </a:r>
            <a:r>
              <a:rPr lang="el-GR" b="1" dirty="0" err="1"/>
              <a:t>φωσφορυλάσης</a:t>
            </a:r>
            <a:r>
              <a:rPr lang="el-GR" dirty="0"/>
              <a:t> και της </a:t>
            </a:r>
            <a:r>
              <a:rPr lang="el-GR" b="1" dirty="0" err="1"/>
              <a:t>συνθάσης</a:t>
            </a:r>
            <a:r>
              <a:rPr lang="el-GR" dirty="0"/>
              <a:t> του γλυκογόνου. Με </a:t>
            </a:r>
            <a:r>
              <a:rPr lang="el-GR" dirty="0" err="1"/>
              <a:t>φωσφορυλίωση</a:t>
            </a:r>
            <a:r>
              <a:rPr lang="el-GR" dirty="0"/>
              <a:t> ενεργοποιείται η </a:t>
            </a:r>
            <a:r>
              <a:rPr lang="el-GR" dirty="0" err="1"/>
              <a:t>φωσφορυλάση</a:t>
            </a:r>
            <a:r>
              <a:rPr lang="el-GR" dirty="0"/>
              <a:t> και απενεργοποιείται η </a:t>
            </a:r>
            <a:r>
              <a:rPr lang="el-GR" dirty="0" err="1"/>
              <a:t>συνθάση</a:t>
            </a:r>
            <a:r>
              <a:rPr lang="el-GR" dirty="0"/>
              <a:t> ενώ η </a:t>
            </a:r>
            <a:r>
              <a:rPr lang="el-GR" dirty="0" err="1"/>
              <a:t>αποφωσφορυλίωση</a:t>
            </a:r>
            <a:r>
              <a:rPr lang="el-GR" dirty="0"/>
              <a:t> οδηγεί σε αντίθετα αποτελέσματα</a:t>
            </a:r>
          </a:p>
          <a:p>
            <a:r>
              <a:rPr lang="el-GR" b="1" dirty="0" err="1"/>
              <a:t>Αλλοστερικές</a:t>
            </a:r>
            <a:r>
              <a:rPr lang="el-GR" b="1" dirty="0"/>
              <a:t> επιδράσεις </a:t>
            </a:r>
            <a:r>
              <a:rPr lang="el-GR" dirty="0" err="1"/>
              <a:t>μεταβολιτών</a:t>
            </a:r>
            <a:r>
              <a:rPr lang="el-GR" dirty="0"/>
              <a:t> στη </a:t>
            </a:r>
            <a:r>
              <a:rPr lang="el-GR" dirty="0" err="1"/>
              <a:t>φωσφορυλάση</a:t>
            </a:r>
            <a:r>
              <a:rPr lang="el-GR" dirty="0"/>
              <a:t> και </a:t>
            </a:r>
            <a:r>
              <a:rPr lang="el-GR" dirty="0" err="1"/>
              <a:t>συνθάση</a:t>
            </a:r>
            <a:endParaRPr lang="el-GR" dirty="0"/>
          </a:p>
          <a:p>
            <a:r>
              <a:rPr lang="el-GR" b="1" dirty="0"/>
              <a:t>Ορμονικές δράσεις </a:t>
            </a:r>
            <a:r>
              <a:rPr lang="el-GR" dirty="0"/>
              <a:t>οι οποίες ασκούν μεγάλη επίδραση στους ιστούς και κυρίως στο ήπαρ (</a:t>
            </a:r>
            <a:r>
              <a:rPr lang="el-GR" dirty="0" err="1"/>
              <a:t>γλυκαγόνη</a:t>
            </a:r>
            <a:r>
              <a:rPr lang="el-GR" dirty="0"/>
              <a:t>, ινσουλίνη, αδρεναλίνη) και τους μύες (ινσουλίνη, αδρεναλίνη)</a:t>
            </a:r>
          </a:p>
        </p:txBody>
      </p:sp>
    </p:spTree>
    <p:extLst>
      <p:ext uri="{BB962C8B-B14F-4D97-AF65-F5344CB8AC3E}">
        <p14:creationId xmlns:p14="http://schemas.microsoft.com/office/powerpoint/2010/main" val="4285747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665" y="2798808"/>
            <a:ext cx="3575958" cy="4051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927" y="1289519"/>
            <a:ext cx="52948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Binding sites for glycogen phosphorylase-a (</a:t>
            </a:r>
            <a:r>
              <a:rPr lang="en-US" dirty="0" err="1"/>
              <a:t>Gpa</a:t>
            </a:r>
            <a:r>
              <a:rPr lang="en-US" dirty="0"/>
              <a:t>). Adapted from protein data base (PDB), Adenosine monophosphate (AMP); pyridoxal phosphate (PLP); </a:t>
            </a:r>
            <a:r>
              <a:rPr lang="en-US" dirty="0" err="1"/>
              <a:t>GlcNAc</a:t>
            </a:r>
            <a:r>
              <a:rPr lang="en-US" dirty="0"/>
              <a:t> (glucose binding site); CP-403, 700 (glycogen storage site )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053737" y="374469"/>
            <a:ext cx="46873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glycogen phosphorylase-a </a:t>
            </a:r>
            <a:endParaRPr lang="el-GR" sz="3200" b="1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709" y="1544609"/>
            <a:ext cx="6173485" cy="5305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47954" y="357051"/>
            <a:ext cx="6304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Η </a:t>
            </a:r>
            <a:r>
              <a:rPr lang="el-GR" dirty="0" err="1" smtClean="0"/>
              <a:t>φωσφορυλάση</a:t>
            </a:r>
            <a:r>
              <a:rPr lang="el-GR" dirty="0" smtClean="0"/>
              <a:t> αποτελείται από 2 όμοιες </a:t>
            </a:r>
            <a:r>
              <a:rPr lang="el-GR" dirty="0" err="1" smtClean="0"/>
              <a:t>π.α</a:t>
            </a:r>
            <a:r>
              <a:rPr lang="el-GR" dirty="0" smtClean="0"/>
              <a:t>, που περιέχουν </a:t>
            </a:r>
          </a:p>
          <a:p>
            <a:r>
              <a:rPr lang="el-GR" dirty="0" smtClean="0"/>
              <a:t>την καταλυτική περιοχή διάσπασης του γλυκογόνου, την περιοχή</a:t>
            </a:r>
          </a:p>
          <a:p>
            <a:r>
              <a:rPr lang="el-GR" dirty="0"/>
              <a:t>σ</a:t>
            </a:r>
            <a:r>
              <a:rPr lang="el-GR" dirty="0" smtClean="0"/>
              <a:t>ύνδεσης του ΑΜΡ και την περιοχή </a:t>
            </a:r>
            <a:r>
              <a:rPr lang="el-GR" dirty="0" err="1" smtClean="0"/>
              <a:t>φωσφορυλίωσης</a:t>
            </a:r>
            <a:r>
              <a:rPr lang="el-GR" dirty="0" smtClean="0"/>
              <a:t> της </a:t>
            </a:r>
            <a:r>
              <a:rPr lang="en-US" dirty="0" err="1" smtClean="0"/>
              <a:t>ser</a:t>
            </a:r>
            <a:r>
              <a:rPr lang="en-US" dirty="0" smtClean="0"/>
              <a:t> </a:t>
            </a:r>
            <a:endParaRPr lang="el-GR" dirty="0"/>
          </a:p>
          <a:p>
            <a:r>
              <a:rPr lang="el-GR" dirty="0"/>
              <a:t>α</a:t>
            </a:r>
            <a:r>
              <a:rPr lang="el-GR" dirty="0" smtClean="0"/>
              <a:t>πό το ΑΤΡ.</a:t>
            </a:r>
          </a:p>
        </p:txBody>
      </p:sp>
    </p:spTree>
    <p:extLst>
      <p:ext uri="{BB962C8B-B14F-4D97-AF65-F5344CB8AC3E}">
        <p14:creationId xmlns:p14="http://schemas.microsoft.com/office/powerpoint/2010/main" val="2449157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A63999-B627-47C8-A768-D74BD16D8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443" y="1"/>
            <a:ext cx="10515600" cy="836022"/>
          </a:xfrm>
        </p:spPr>
        <p:txBody>
          <a:bodyPr/>
          <a:lstStyle/>
          <a:p>
            <a:pPr algn="ctr"/>
            <a:r>
              <a:rPr lang="el-GR" dirty="0"/>
              <a:t>Ρύθμιση δράσης της </a:t>
            </a:r>
            <a:r>
              <a:rPr lang="el-GR" dirty="0" err="1"/>
              <a:t>φωσφορυλάσης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A75185C-ADA5-4A06-8A1B-1A9AF8D18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37" y="836023"/>
            <a:ext cx="11775126" cy="5843451"/>
          </a:xfrm>
        </p:spPr>
        <p:txBody>
          <a:bodyPr>
            <a:noAutofit/>
          </a:bodyPr>
          <a:lstStyle/>
          <a:p>
            <a:r>
              <a:rPr lang="el-GR" sz="2000" dirty="0"/>
              <a:t>Η </a:t>
            </a:r>
            <a:r>
              <a:rPr lang="el-GR" sz="2000" dirty="0" err="1"/>
              <a:t>φωσφορυλάση</a:t>
            </a:r>
            <a:r>
              <a:rPr lang="el-GR" sz="2000" dirty="0"/>
              <a:t> βρίσκεται σε 2 μορφές: 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την</a:t>
            </a:r>
            <a:r>
              <a:rPr lang="en-US" sz="2000" dirty="0"/>
              <a:t> </a:t>
            </a:r>
            <a:r>
              <a:rPr lang="el-GR" sz="2000" b="1" dirty="0" err="1"/>
              <a:t>φωσφορυλάση</a:t>
            </a:r>
            <a:r>
              <a:rPr lang="el-GR" sz="2000" b="1" dirty="0"/>
              <a:t> α</a:t>
            </a:r>
            <a:r>
              <a:rPr lang="en-US" sz="2000" dirty="0"/>
              <a:t> </a:t>
            </a:r>
            <a:r>
              <a:rPr lang="el-GR" sz="2000" dirty="0"/>
              <a:t>η οποία είναι </a:t>
            </a:r>
            <a:r>
              <a:rPr lang="el-GR" sz="2000" dirty="0" err="1"/>
              <a:t>φωσφορυλιωμένη</a:t>
            </a:r>
            <a:r>
              <a:rPr lang="el-GR" sz="2000" dirty="0"/>
              <a:t> (ενεργή μορφή) και την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b="1" dirty="0" err="1"/>
              <a:t>φωσφορυλάση</a:t>
            </a:r>
            <a:r>
              <a:rPr lang="el-GR" sz="2000" b="1" dirty="0"/>
              <a:t> β</a:t>
            </a:r>
            <a:r>
              <a:rPr lang="en-US" sz="2000" dirty="0"/>
              <a:t> </a:t>
            </a:r>
            <a:r>
              <a:rPr lang="el-GR" sz="2000" dirty="0"/>
              <a:t>που δεν είναι </a:t>
            </a:r>
            <a:r>
              <a:rPr lang="el-GR" sz="2000" dirty="0" err="1"/>
              <a:t>φωσφορυλιωμένη</a:t>
            </a:r>
            <a:r>
              <a:rPr lang="el-GR" sz="2000" dirty="0"/>
              <a:t> (ανενεργή μορφή)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φωσφορυλάση</a:t>
            </a:r>
            <a:r>
              <a:rPr lang="el-GR" sz="2000" dirty="0"/>
              <a:t> του γλυκογόνου μέσω ενός καταρράκτη αντιδράσεων </a:t>
            </a:r>
            <a:r>
              <a:rPr lang="el-GR" sz="2000" u="sng" dirty="0"/>
              <a:t>ενεργοποιείται</a:t>
            </a:r>
            <a:r>
              <a:rPr lang="el-GR" sz="2000" dirty="0"/>
              <a:t> με </a:t>
            </a:r>
            <a:r>
              <a:rPr lang="el-GR" sz="2000" dirty="0" err="1"/>
              <a:t>φωσφορυλίωση</a:t>
            </a:r>
            <a:r>
              <a:rPr lang="el-GR" sz="2000" dirty="0"/>
              <a:t> που καταλύεται από την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/>
              <a:t>φωσφορυλάσης</a:t>
            </a:r>
            <a:r>
              <a:rPr lang="el-GR" sz="2000" b="1" dirty="0"/>
              <a:t> σε</a:t>
            </a:r>
            <a:r>
              <a:rPr lang="el-GR" sz="2000" dirty="0"/>
              <a:t> </a:t>
            </a:r>
            <a:r>
              <a:rPr lang="el-GR" sz="2000" b="1" dirty="0" err="1"/>
              <a:t>φωσφορυλάση</a:t>
            </a:r>
            <a:r>
              <a:rPr lang="el-GR" sz="2000" b="1" dirty="0"/>
              <a:t> α.</a:t>
            </a:r>
            <a:r>
              <a:rPr lang="el-GR" sz="2000" dirty="0"/>
              <a:t> </a:t>
            </a:r>
            <a:endParaRPr lang="el-GR" sz="2000" dirty="0" smtClean="0"/>
          </a:p>
          <a:p>
            <a:r>
              <a:rPr lang="el-GR" sz="2000" dirty="0" smtClean="0"/>
              <a:t>Η </a:t>
            </a:r>
            <a:r>
              <a:rPr lang="el-GR" sz="2000" dirty="0" err="1"/>
              <a:t>κινάση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είναι εξαρτώμενη επίσης από </a:t>
            </a:r>
            <a:r>
              <a:rPr lang="el-GR" sz="2000"/>
              <a:t>το </a:t>
            </a:r>
            <a:r>
              <a:rPr lang="el-GR" sz="2000" smtClean="0"/>
              <a:t>Ca</a:t>
            </a:r>
            <a:r>
              <a:rPr lang="el-GR" sz="2000" baseline="30000" smtClean="0"/>
              <a:t>2+</a:t>
            </a:r>
            <a:r>
              <a:rPr lang="el-GR" sz="2000" smtClean="0"/>
              <a:t> </a:t>
            </a:r>
            <a:r>
              <a:rPr lang="el-GR" sz="2000" dirty="0" smtClean="0"/>
              <a:t>/</a:t>
            </a:r>
            <a:r>
              <a:rPr lang="el-GR" sz="2000" dirty="0" err="1"/>
              <a:t>καλμοδουλίνη</a:t>
            </a:r>
            <a:r>
              <a:rPr lang="el-GR" sz="2000" dirty="0" smtClean="0"/>
              <a:t> </a:t>
            </a:r>
            <a:endParaRPr lang="en-US" sz="2000" dirty="0"/>
          </a:p>
          <a:p>
            <a:r>
              <a:rPr lang="el-GR" sz="2000" dirty="0"/>
              <a:t>Η </a:t>
            </a:r>
            <a:r>
              <a:rPr lang="el-GR" sz="2000" dirty="0" err="1"/>
              <a:t>κινάση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ενεργοποιείται με </a:t>
            </a:r>
            <a:r>
              <a:rPr lang="el-GR" sz="2000" dirty="0" err="1"/>
              <a:t>φωσφορυλίωση</a:t>
            </a:r>
            <a:r>
              <a:rPr lang="el-GR" sz="2000" dirty="0"/>
              <a:t> από την </a:t>
            </a:r>
            <a:r>
              <a:rPr lang="el-GR" sz="2000" b="1" dirty="0"/>
              <a:t>πρωτεϊνική </a:t>
            </a:r>
            <a:r>
              <a:rPr lang="el-GR" sz="2000" b="1" dirty="0" err="1"/>
              <a:t>κινάση</a:t>
            </a:r>
            <a:r>
              <a:rPr lang="el-GR" sz="2000" b="1" dirty="0"/>
              <a:t> </a:t>
            </a:r>
            <a:r>
              <a:rPr lang="en-US" sz="2000" b="1" dirty="0"/>
              <a:t>A </a:t>
            </a:r>
            <a:r>
              <a:rPr lang="el-GR" sz="2000" dirty="0"/>
              <a:t>ως απόκριση στο </a:t>
            </a:r>
            <a:r>
              <a:rPr lang="el-GR" sz="2000" b="1" dirty="0" err="1"/>
              <a:t>cAMP</a:t>
            </a:r>
            <a:r>
              <a:rPr lang="el-GR" sz="2000" dirty="0"/>
              <a:t>,  ευνοώντας έτσι την ενεργή μορφή της </a:t>
            </a:r>
            <a:r>
              <a:rPr lang="el-GR" sz="2000" dirty="0" err="1"/>
              <a:t>φωσφορυλάσης</a:t>
            </a:r>
            <a:r>
              <a:rPr lang="el-GR" sz="2000" dirty="0"/>
              <a:t> (</a:t>
            </a:r>
            <a:r>
              <a:rPr lang="el-GR" sz="2000" dirty="0" err="1"/>
              <a:t>φωσφορυλάση</a:t>
            </a:r>
            <a:r>
              <a:rPr lang="el-GR" sz="2000" dirty="0"/>
              <a:t> α) και την αποδόμηση του γλυκογόνου</a:t>
            </a:r>
          </a:p>
          <a:p>
            <a:r>
              <a:rPr lang="el-GR" sz="2000" dirty="0"/>
              <a:t>Η </a:t>
            </a:r>
            <a:r>
              <a:rPr lang="el-GR" sz="2000" dirty="0" err="1"/>
              <a:t>φωσφορυλάση</a:t>
            </a:r>
            <a:r>
              <a:rPr lang="el-GR" sz="2000" dirty="0"/>
              <a:t> του γλυκογόνου </a:t>
            </a:r>
            <a:r>
              <a:rPr lang="el-GR" sz="2000" u="sng" dirty="0"/>
              <a:t>απενεργοποιείται</a:t>
            </a:r>
            <a:r>
              <a:rPr lang="el-GR" sz="2000" dirty="0"/>
              <a:t> με </a:t>
            </a:r>
            <a:r>
              <a:rPr lang="el-GR" sz="2000" dirty="0" err="1" smtClean="0"/>
              <a:t>αποφωσφορυλίωση</a:t>
            </a:r>
            <a:r>
              <a:rPr lang="el-GR" sz="2000" dirty="0" smtClean="0"/>
              <a:t> </a:t>
            </a:r>
            <a:r>
              <a:rPr lang="el-GR" sz="2000" dirty="0"/>
              <a:t>από την </a:t>
            </a:r>
            <a:r>
              <a:rPr lang="el-GR" sz="2000" b="1" dirty="0"/>
              <a:t>πρωτεϊνική φωσφατάση-1 </a:t>
            </a:r>
            <a:r>
              <a:rPr lang="el-GR" sz="2000" dirty="0"/>
              <a:t>(παράγοντας την </a:t>
            </a:r>
            <a:r>
              <a:rPr lang="el-GR" sz="2000" b="1" dirty="0" err="1"/>
              <a:t>φωσφορυλάση</a:t>
            </a:r>
            <a:r>
              <a:rPr lang="el-GR" sz="2000" b="1" dirty="0"/>
              <a:t> β</a:t>
            </a:r>
            <a:r>
              <a:rPr lang="el-GR" sz="2000" dirty="0"/>
              <a:t>), ως απόκριση σε ορμονικά και άλλα σήματα πχ η ινσουλίνη ενισχύει την ενεργοποίηση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β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Στο ήπαρ  η περίσσεια </a:t>
            </a:r>
            <a:r>
              <a:rPr lang="el-GR" sz="2000" dirty="0" smtClean="0"/>
              <a:t>γλυκόζης (6Ρ-γλυκόζη) </a:t>
            </a:r>
            <a:r>
              <a:rPr lang="el-GR" sz="2000" dirty="0"/>
              <a:t>λειτουργεί ως αρνητικός </a:t>
            </a:r>
            <a:r>
              <a:rPr lang="el-GR" sz="2000" dirty="0" err="1"/>
              <a:t>αλλοστερικός</a:t>
            </a:r>
            <a:r>
              <a:rPr lang="el-GR" sz="2000" dirty="0"/>
              <a:t> </a:t>
            </a:r>
            <a:r>
              <a:rPr lang="el-GR" sz="2000" dirty="0" err="1"/>
              <a:t>τροποποιητής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α</a:t>
            </a:r>
            <a:r>
              <a:rPr lang="el-GR" sz="2000" dirty="0" smtClean="0"/>
              <a:t> </a:t>
            </a:r>
            <a:r>
              <a:rPr lang="el-GR" sz="2000" dirty="0"/>
              <a:t>η οποία γίνεται ευάλωτη στη δράση της </a:t>
            </a:r>
            <a:r>
              <a:rPr lang="el-GR" sz="2000" dirty="0" err="1"/>
              <a:t>φωσφατάσης</a:t>
            </a:r>
            <a:r>
              <a:rPr lang="el-GR" sz="2000" dirty="0"/>
              <a:t> και μετατρέπεται σε ανενεργή </a:t>
            </a:r>
            <a:r>
              <a:rPr lang="el-GR" sz="2000" dirty="0" err="1"/>
              <a:t>φωσφορυλάση</a:t>
            </a:r>
            <a:r>
              <a:rPr lang="el-GR" sz="2000" dirty="0"/>
              <a:t> </a:t>
            </a:r>
            <a:r>
              <a:rPr lang="el-GR" sz="2000" dirty="0" smtClean="0"/>
              <a:t>β. Επίσης σταθεροποιεί την ανενεργή μορφή της </a:t>
            </a:r>
            <a:r>
              <a:rPr lang="el-GR" sz="2000" dirty="0" err="1" smtClean="0"/>
              <a:t>φωσφορυλάσης</a:t>
            </a:r>
            <a:r>
              <a:rPr lang="el-GR" sz="2000" dirty="0" smtClean="0"/>
              <a:t> β.</a:t>
            </a:r>
            <a:endParaRPr lang="el-GR" sz="2000" dirty="0"/>
          </a:p>
          <a:p>
            <a:pPr>
              <a:buFont typeface="Wingdings" panose="05000000000000000000" pitchFamily="2" charset="2"/>
              <a:buChar char="q"/>
            </a:pPr>
            <a:r>
              <a:rPr lang="el-GR" sz="2000" dirty="0"/>
              <a:t>Το ΑΜΡ αποτελεί θετικό </a:t>
            </a:r>
            <a:r>
              <a:rPr lang="el-GR" sz="2000" dirty="0" err="1"/>
              <a:t>τροποποιητή</a:t>
            </a:r>
            <a:r>
              <a:rPr lang="el-GR" sz="2000" dirty="0"/>
              <a:t> της </a:t>
            </a:r>
            <a:r>
              <a:rPr lang="el-GR" sz="2000" dirty="0" err="1"/>
              <a:t>φωσφορυλάσης</a:t>
            </a:r>
            <a:r>
              <a:rPr lang="el-GR" sz="2000" dirty="0"/>
              <a:t> </a:t>
            </a:r>
            <a:r>
              <a:rPr lang="el-GR" sz="2000" dirty="0" smtClean="0"/>
              <a:t>β, </a:t>
            </a:r>
            <a:r>
              <a:rPr lang="el-GR" sz="2000" dirty="0"/>
              <a:t>ώστε απουσία αποθεμάτων ενέργειας </a:t>
            </a:r>
            <a:r>
              <a:rPr lang="el-GR" sz="2000" dirty="0" smtClean="0"/>
              <a:t>να μετατραπεί </a:t>
            </a:r>
            <a:r>
              <a:rPr lang="el-GR" sz="2000" dirty="0"/>
              <a:t>από την </a:t>
            </a:r>
            <a:r>
              <a:rPr lang="el-GR" sz="2000" dirty="0" err="1"/>
              <a:t>κινάση</a:t>
            </a:r>
            <a:r>
              <a:rPr lang="el-GR" sz="2000" dirty="0"/>
              <a:t> σε </a:t>
            </a:r>
            <a:r>
              <a:rPr lang="el-GR" sz="2000" dirty="0" err="1" smtClean="0"/>
              <a:t>φωσφορυλ</a:t>
            </a:r>
            <a:r>
              <a:rPr lang="el-GR" sz="2000" dirty="0" err="1"/>
              <a:t>ά</a:t>
            </a:r>
            <a:r>
              <a:rPr lang="el-GR" sz="2000" dirty="0" err="1" smtClean="0"/>
              <a:t>ση</a:t>
            </a:r>
            <a:r>
              <a:rPr lang="el-GR" sz="2000" dirty="0" smtClean="0"/>
              <a:t> </a:t>
            </a:r>
            <a:r>
              <a:rPr lang="el-GR" sz="2000" dirty="0"/>
              <a:t>α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48200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407" y="932887"/>
            <a:ext cx="6818810" cy="5791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0789" y="130628"/>
            <a:ext cx="10551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Η </a:t>
            </a:r>
            <a:r>
              <a:rPr lang="el-GR" sz="2400" b="1" dirty="0" err="1"/>
              <a:t>κινάση</a:t>
            </a:r>
            <a:r>
              <a:rPr lang="el-GR" sz="2400" b="1" dirty="0"/>
              <a:t> της </a:t>
            </a:r>
            <a:r>
              <a:rPr lang="el-GR" sz="2400" b="1" dirty="0" err="1"/>
              <a:t>φωσφορυλάσης</a:t>
            </a:r>
            <a:r>
              <a:rPr lang="el-GR" sz="2400" b="1" dirty="0"/>
              <a:t> είναι εξαρτώμενη επίσης από το </a:t>
            </a:r>
            <a:r>
              <a:rPr lang="el-GR" sz="2400" b="1" dirty="0" err="1"/>
              <a:t>Ca</a:t>
            </a:r>
            <a:r>
              <a:rPr lang="el-GR" sz="2400" b="1" dirty="0"/>
              <a:t>/</a:t>
            </a:r>
            <a:r>
              <a:rPr lang="el-GR" sz="2400" b="1" dirty="0" err="1"/>
              <a:t>καλμοδουλίνη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5230097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1951" y="1149531"/>
            <a:ext cx="7826493" cy="50596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463" y="444137"/>
            <a:ext cx="567706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</a:t>
            </a:r>
            <a:r>
              <a:rPr lang="el-GR" sz="2000" dirty="0" smtClean="0"/>
              <a:t>ο </a:t>
            </a:r>
            <a:r>
              <a:rPr lang="el-GR" sz="2000" b="1" dirty="0" smtClean="0"/>
              <a:t>ΑΜΡ</a:t>
            </a:r>
            <a:r>
              <a:rPr lang="el-GR" sz="2000" dirty="0" smtClean="0"/>
              <a:t> λειτουργεί ως </a:t>
            </a:r>
            <a:r>
              <a:rPr lang="el-GR" sz="2000" dirty="0" err="1" smtClean="0"/>
              <a:t>αλλοστερικός</a:t>
            </a:r>
            <a:r>
              <a:rPr lang="el-GR" sz="2000" dirty="0" smtClean="0"/>
              <a:t> </a:t>
            </a:r>
          </a:p>
          <a:p>
            <a:r>
              <a:rPr lang="el-GR" sz="2000" dirty="0" err="1"/>
              <a:t>τ</a:t>
            </a:r>
            <a:r>
              <a:rPr lang="el-GR" sz="2000" dirty="0" err="1" smtClean="0"/>
              <a:t>ροποποιητής</a:t>
            </a:r>
            <a:r>
              <a:rPr lang="el-GR" sz="2000" dirty="0" smtClean="0"/>
              <a:t> που σταθεροποιεί την </a:t>
            </a:r>
            <a:r>
              <a:rPr lang="en-US" sz="2000" dirty="0" smtClean="0"/>
              <a:t>R </a:t>
            </a:r>
            <a:r>
              <a:rPr lang="el-GR" sz="2000" dirty="0" smtClean="0"/>
              <a:t>μορφή</a:t>
            </a:r>
          </a:p>
          <a:p>
            <a:r>
              <a:rPr lang="el-GR" sz="2000" dirty="0"/>
              <a:t>τ</a:t>
            </a:r>
            <a:r>
              <a:rPr lang="el-GR" sz="2000" dirty="0" smtClean="0"/>
              <a:t>ης </a:t>
            </a:r>
            <a:r>
              <a:rPr lang="el-GR" sz="2000" dirty="0" err="1" smtClean="0"/>
              <a:t>φωσφορυλάσης</a:t>
            </a:r>
            <a:r>
              <a:rPr lang="el-GR" sz="2000" dirty="0" smtClean="0"/>
              <a:t> β, η οποία ευνοεί την μετάβαση</a:t>
            </a:r>
          </a:p>
          <a:p>
            <a:r>
              <a:rPr lang="el-GR" sz="2000" dirty="0"/>
              <a:t>σ</a:t>
            </a:r>
            <a:r>
              <a:rPr lang="el-GR" sz="2000" dirty="0" smtClean="0"/>
              <a:t>την ενεργή </a:t>
            </a:r>
            <a:r>
              <a:rPr lang="el-GR" sz="2000" dirty="0" err="1" smtClean="0"/>
              <a:t>φωσφορυλάση</a:t>
            </a:r>
            <a:r>
              <a:rPr lang="el-GR" sz="2000" dirty="0" smtClean="0"/>
              <a:t> α. </a:t>
            </a:r>
          </a:p>
          <a:p>
            <a:r>
              <a:rPr lang="el-GR" sz="2000" dirty="0" smtClean="0"/>
              <a:t>Η </a:t>
            </a:r>
            <a:r>
              <a:rPr lang="el-GR" sz="2000" b="1" dirty="0" smtClean="0"/>
              <a:t>6-φωσφορική γλυκόζη </a:t>
            </a:r>
            <a:r>
              <a:rPr lang="el-GR" sz="2000" dirty="0" smtClean="0"/>
              <a:t>όπως και το </a:t>
            </a:r>
            <a:r>
              <a:rPr lang="el-GR" sz="2000" b="1" dirty="0" smtClean="0"/>
              <a:t>ΑΤΡ</a:t>
            </a:r>
          </a:p>
          <a:p>
            <a:r>
              <a:rPr lang="el-GR" sz="2000" dirty="0" smtClean="0"/>
              <a:t>σταθεροποιούν την Τ μορφή της </a:t>
            </a:r>
            <a:r>
              <a:rPr lang="el-GR" sz="2000" dirty="0"/>
              <a:t>α</a:t>
            </a:r>
            <a:r>
              <a:rPr lang="el-GR" sz="2000" dirty="0" smtClean="0"/>
              <a:t>νενεργής</a:t>
            </a:r>
          </a:p>
          <a:p>
            <a:r>
              <a:rPr lang="el-GR" sz="2000" dirty="0" err="1"/>
              <a:t>φ</a:t>
            </a:r>
            <a:r>
              <a:rPr lang="el-GR" sz="2000" dirty="0" err="1" smtClean="0"/>
              <a:t>ωσφορυλάσης</a:t>
            </a:r>
            <a:r>
              <a:rPr lang="el-GR" sz="2000" dirty="0" smtClean="0"/>
              <a:t> β.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4348415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B7249D-FDF4-46EF-A40C-C921A49E2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7571"/>
          </a:xfrm>
        </p:spPr>
        <p:txBody>
          <a:bodyPr>
            <a:normAutofit/>
          </a:bodyPr>
          <a:lstStyle/>
          <a:p>
            <a:pPr algn="ctr"/>
            <a:r>
              <a:rPr lang="el-GR" sz="3200" b="1" dirty="0"/>
              <a:t>Το </a:t>
            </a:r>
            <a:r>
              <a:rPr lang="en-US" sz="3200" b="1" dirty="0"/>
              <a:t>cAMP </a:t>
            </a:r>
            <a:r>
              <a:rPr lang="el-GR" sz="3200" b="1" dirty="0"/>
              <a:t>στη ρύθμιση της </a:t>
            </a:r>
            <a:r>
              <a:rPr lang="el-GR" sz="3200" b="1" dirty="0" err="1"/>
              <a:t>γλυκογονόλυσης</a:t>
            </a:r>
            <a:r>
              <a:rPr lang="el-GR" sz="3200" b="1" dirty="0"/>
              <a:t> 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BF92A17-229C-4EDA-BF07-DD7094D50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226"/>
            <a:ext cx="10515600" cy="5234609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 </a:t>
            </a:r>
            <a:r>
              <a:rPr lang="en-US" b="1" dirty="0"/>
              <a:t>cAMP</a:t>
            </a:r>
            <a:r>
              <a:rPr lang="en-US" dirty="0"/>
              <a:t> </a:t>
            </a:r>
            <a:r>
              <a:rPr lang="el-GR" dirty="0"/>
              <a:t>σχηματίζεται από το ΑΤΡ με τη δράση της </a:t>
            </a:r>
            <a:r>
              <a:rPr lang="el-GR" b="1" dirty="0" err="1"/>
              <a:t>αδενυλικής</a:t>
            </a:r>
            <a:r>
              <a:rPr lang="el-GR" b="1" dirty="0"/>
              <a:t> </a:t>
            </a:r>
            <a:r>
              <a:rPr lang="el-GR" b="1" dirty="0" err="1"/>
              <a:t>κυκλάσης</a:t>
            </a:r>
            <a:r>
              <a:rPr lang="el-GR" b="1" dirty="0"/>
              <a:t> </a:t>
            </a:r>
            <a:r>
              <a:rPr lang="el-GR" dirty="0"/>
              <a:t>στην εσωτερική πλευρά της κυτταρικής μεμβράνης ως απόκριση ορμονών όπως η </a:t>
            </a:r>
            <a:r>
              <a:rPr lang="el-GR" dirty="0" err="1"/>
              <a:t>επινεφρίνη</a:t>
            </a:r>
            <a:r>
              <a:rPr lang="el-GR" dirty="0"/>
              <a:t>, η </a:t>
            </a:r>
            <a:r>
              <a:rPr lang="el-GR" dirty="0" err="1"/>
              <a:t>νορεπινεφρίνη</a:t>
            </a:r>
            <a:r>
              <a:rPr lang="el-GR" dirty="0"/>
              <a:t> και η </a:t>
            </a:r>
            <a:r>
              <a:rPr lang="el-GR" dirty="0" err="1"/>
              <a:t>γλυκαγόνη</a:t>
            </a:r>
            <a:endParaRPr lang="el-GR" dirty="0"/>
          </a:p>
          <a:p>
            <a:r>
              <a:rPr lang="el-GR" dirty="0"/>
              <a:t>Το </a:t>
            </a:r>
            <a:r>
              <a:rPr lang="en-US" dirty="0"/>
              <a:t>cAMP </a:t>
            </a:r>
            <a:r>
              <a:rPr lang="el-GR" dirty="0"/>
              <a:t>αντιθέτως </a:t>
            </a:r>
            <a:r>
              <a:rPr lang="el-GR" dirty="0" err="1"/>
              <a:t>υδρολύεται</a:t>
            </a:r>
            <a:r>
              <a:rPr lang="el-GR" dirty="0"/>
              <a:t> από τη </a:t>
            </a:r>
            <a:r>
              <a:rPr lang="el-GR" b="1" dirty="0" err="1"/>
              <a:t>φωσφοριεστεράση</a:t>
            </a:r>
            <a:r>
              <a:rPr lang="el-GR" dirty="0"/>
              <a:t> (</a:t>
            </a:r>
            <a:r>
              <a:rPr lang="en-US" dirty="0"/>
              <a:t>cAMP→5’AMP) </a:t>
            </a:r>
            <a:r>
              <a:rPr lang="el-GR" dirty="0"/>
              <a:t>και τερματίζει την ορμονική δράση πχ στο ήπαρ η ινσουλίνη αυξάνει την </a:t>
            </a:r>
            <a:r>
              <a:rPr lang="el-GR" dirty="0" err="1"/>
              <a:t>ενεργότητα</a:t>
            </a:r>
            <a:r>
              <a:rPr lang="el-GR" dirty="0"/>
              <a:t> της </a:t>
            </a:r>
            <a:r>
              <a:rPr lang="el-GR" dirty="0" err="1"/>
              <a:t>φωσφοδιεστεράσης</a:t>
            </a:r>
            <a:endParaRPr lang="el-GR" dirty="0"/>
          </a:p>
          <a:p>
            <a:r>
              <a:rPr lang="el-GR" dirty="0"/>
              <a:t>Η </a:t>
            </a:r>
            <a:r>
              <a:rPr lang="el-GR" b="1" dirty="0" err="1"/>
              <a:t>κινάση</a:t>
            </a:r>
            <a:r>
              <a:rPr lang="el-GR" b="1" dirty="0"/>
              <a:t> της </a:t>
            </a:r>
            <a:r>
              <a:rPr lang="el-GR" b="1" dirty="0" err="1"/>
              <a:t>φωσφορυλάσης</a:t>
            </a:r>
            <a:r>
              <a:rPr lang="el-GR" b="1" dirty="0"/>
              <a:t> </a:t>
            </a:r>
            <a:r>
              <a:rPr lang="el-GR" dirty="0"/>
              <a:t>ενεργοποιείται</a:t>
            </a:r>
            <a:r>
              <a:rPr lang="en-US" dirty="0"/>
              <a:t> </a:t>
            </a:r>
            <a:r>
              <a:rPr lang="el-GR" dirty="0"/>
              <a:t>ως απόκριση στο </a:t>
            </a:r>
            <a:r>
              <a:rPr lang="en-US" dirty="0"/>
              <a:t>cAMP</a:t>
            </a:r>
            <a:endParaRPr lang="el-GR" dirty="0"/>
          </a:p>
          <a:p>
            <a:r>
              <a:rPr lang="el-GR" dirty="0"/>
              <a:t>Στο </a:t>
            </a:r>
            <a:r>
              <a:rPr lang="el-GR" b="1" dirty="0"/>
              <a:t>ήπαρ</a:t>
            </a:r>
            <a:r>
              <a:rPr lang="el-GR" dirty="0"/>
              <a:t> το </a:t>
            </a:r>
            <a:r>
              <a:rPr lang="en-US" dirty="0"/>
              <a:t>cAMP </a:t>
            </a:r>
            <a:r>
              <a:rPr lang="el-GR" dirty="0"/>
              <a:t>σχηματίζεται σε απόκριση στη </a:t>
            </a:r>
            <a:r>
              <a:rPr lang="el-GR" b="1" dirty="0" err="1"/>
              <a:t>γλυκαγόνη</a:t>
            </a:r>
            <a:r>
              <a:rPr lang="el-GR" dirty="0"/>
              <a:t> η οποία εκκρίνεται σε πτώση της γλυκόζης του </a:t>
            </a:r>
            <a:r>
              <a:rPr lang="el-GR" dirty="0" smtClean="0"/>
              <a:t>αίματος</a:t>
            </a:r>
            <a:r>
              <a:rPr lang="el-GR" dirty="0"/>
              <a:t>.</a:t>
            </a:r>
            <a:r>
              <a:rPr lang="el-GR" dirty="0" smtClean="0"/>
              <a:t> </a:t>
            </a:r>
            <a:endParaRPr lang="el-GR" dirty="0"/>
          </a:p>
          <a:p>
            <a:r>
              <a:rPr lang="el-GR" dirty="0"/>
              <a:t>Οι </a:t>
            </a:r>
            <a:r>
              <a:rPr lang="el-GR" b="1" dirty="0"/>
              <a:t>μύες</a:t>
            </a:r>
            <a:r>
              <a:rPr lang="el-GR" dirty="0"/>
              <a:t> δεν ανταποκρίνονται στη </a:t>
            </a:r>
            <a:r>
              <a:rPr lang="el-GR" dirty="0" err="1"/>
              <a:t>γλυκαγόνη</a:t>
            </a:r>
            <a:r>
              <a:rPr lang="el-GR" dirty="0"/>
              <a:t>, σε αυτούς το σήμα (μέσω των </a:t>
            </a:r>
            <a:r>
              <a:rPr lang="el-GR" dirty="0" err="1"/>
              <a:t>αδρενεργικών</a:t>
            </a:r>
            <a:r>
              <a:rPr lang="el-GR" dirty="0"/>
              <a:t> υποδοχέων) για αυξημένη σύνθεση </a:t>
            </a:r>
            <a:r>
              <a:rPr lang="en-US" dirty="0"/>
              <a:t>cAMP </a:t>
            </a:r>
            <a:r>
              <a:rPr lang="el-GR" dirty="0"/>
              <a:t>είναι η δράση της </a:t>
            </a:r>
            <a:r>
              <a:rPr lang="el-GR" b="1" dirty="0" err="1"/>
              <a:t>επινεφρίνης</a:t>
            </a:r>
            <a:r>
              <a:rPr lang="el-GR" dirty="0"/>
              <a:t> και </a:t>
            </a:r>
            <a:r>
              <a:rPr lang="el-GR" b="1" dirty="0" err="1" smtClean="0"/>
              <a:t>νορεπινεφρίνης</a:t>
            </a:r>
            <a:r>
              <a:rPr lang="el-GR" dirty="0" smtClean="0"/>
              <a:t> </a:t>
            </a:r>
            <a:r>
              <a:rPr lang="el-GR" dirty="0"/>
              <a:t>η οποία εκκρίνεται ως απάντηση στο φόβο</a:t>
            </a:r>
            <a:r>
              <a:rPr lang="en-US" dirty="0"/>
              <a:t>,</a:t>
            </a:r>
            <a:r>
              <a:rPr lang="el-GR" dirty="0"/>
              <a:t> όπου υπάρχει ταχεία ανάγκη </a:t>
            </a:r>
            <a:r>
              <a:rPr lang="el-GR" dirty="0" err="1"/>
              <a:t>γλυκογονόλυσης</a:t>
            </a:r>
            <a:r>
              <a:rPr lang="el-GR" dirty="0"/>
              <a:t> για μυϊκό έργο</a:t>
            </a:r>
          </a:p>
        </p:txBody>
      </p:sp>
    </p:spTree>
    <p:extLst>
      <p:ext uri="{BB962C8B-B14F-4D97-AF65-F5344CB8AC3E}">
        <p14:creationId xmlns:p14="http://schemas.microsoft.com/office/powerpoint/2010/main" val="1538642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F7F407F-918A-403E-95FE-C26183642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61310"/>
          </a:xfrm>
        </p:spPr>
        <p:txBody>
          <a:bodyPr/>
          <a:lstStyle/>
          <a:p>
            <a:pPr algn="ctr"/>
            <a:r>
              <a:rPr lang="el-GR" dirty="0"/>
              <a:t>ΓΛΥΚΟΓΟΝΟ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7C6AA8-B2C8-4795-9F36-FA0E660C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Αποθηκευτικός πολυσακχαρίτης των ζώων, αποθηκεύεται κυρίως στο ήπαρ και τους σκελετικούς μύες (1/4 στο ήπαρ και 3/4 στους μύες)</a:t>
            </a:r>
          </a:p>
          <a:p>
            <a:pPr marL="0" indent="0">
              <a:buNone/>
            </a:pPr>
            <a:r>
              <a:rPr lang="el-GR" dirty="0"/>
              <a:t>   60-70</a:t>
            </a:r>
            <a:r>
              <a:rPr lang="en-US" dirty="0"/>
              <a:t>g/Kg </a:t>
            </a:r>
            <a:r>
              <a:rPr lang="el-GR" dirty="0"/>
              <a:t>ιστού ήπατος, 10-20</a:t>
            </a:r>
            <a:r>
              <a:rPr lang="en-US" dirty="0"/>
              <a:t>g/Kg </a:t>
            </a:r>
            <a:r>
              <a:rPr lang="el-GR" dirty="0"/>
              <a:t>μυϊκού ιστού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Συνολική ποσότητα γλυκογόνου ήπατος 90-100</a:t>
            </a:r>
            <a:r>
              <a:rPr lang="en-US" dirty="0"/>
              <a:t>g.</a:t>
            </a:r>
          </a:p>
          <a:p>
            <a:r>
              <a:rPr lang="el-GR" dirty="0"/>
              <a:t>Συνολική ποσότητα γλυκογόνου μυών</a:t>
            </a:r>
            <a:r>
              <a:rPr lang="en-US" dirty="0"/>
              <a:t> </a:t>
            </a:r>
            <a:r>
              <a:rPr lang="el-GR" dirty="0"/>
              <a:t>400-500</a:t>
            </a:r>
            <a:r>
              <a:rPr lang="en-US" dirty="0"/>
              <a:t>g.</a:t>
            </a:r>
          </a:p>
          <a:p>
            <a:r>
              <a:rPr lang="el-GR" dirty="0"/>
              <a:t>Εντοπίζεται στο </a:t>
            </a:r>
            <a:r>
              <a:rPr lang="el-GR" dirty="0" err="1" smtClean="0"/>
              <a:t>κυτ</a:t>
            </a:r>
            <a:r>
              <a:rPr lang="el-GR" dirty="0" err="1"/>
              <a:t>τ</a:t>
            </a:r>
            <a:r>
              <a:rPr lang="el-GR" dirty="0" err="1" smtClean="0"/>
              <a:t>οδιάλυμα</a:t>
            </a:r>
            <a:r>
              <a:rPr lang="el-GR" dirty="0" smtClean="0"/>
              <a:t>  </a:t>
            </a:r>
            <a:r>
              <a:rPr lang="el-GR" dirty="0"/>
              <a:t>των κυττάρων με τη μορφή κοκκίων μεγέθους 100-400Α</a:t>
            </a:r>
          </a:p>
          <a:p>
            <a:r>
              <a:rPr lang="el-GR" dirty="0"/>
              <a:t>Το </a:t>
            </a:r>
            <a:r>
              <a:rPr lang="el-GR" b="1" dirty="0"/>
              <a:t>γλυκογόνο των μυών </a:t>
            </a:r>
            <a:r>
              <a:rPr lang="el-GR" dirty="0"/>
              <a:t>παρέχει άμεσα διαθέσιμη πηγή γλυκόζης για την </a:t>
            </a:r>
            <a:r>
              <a:rPr lang="el-GR" dirty="0" err="1"/>
              <a:t>γλυκόλυση</a:t>
            </a:r>
            <a:r>
              <a:rPr lang="el-GR" dirty="0"/>
              <a:t> των μυϊκών κυττάρων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/>
              <a:t>Το </a:t>
            </a:r>
            <a:r>
              <a:rPr lang="el-GR" b="1" dirty="0"/>
              <a:t>γλυκογόνο του ήπατος </a:t>
            </a:r>
            <a:r>
              <a:rPr lang="el-GR" dirty="0"/>
              <a:t>αποθηκεύει και εξάγει γλυκόζη διατηρώντας τη γλυκόζη αίματος μεταξύ των γευμάτων</a:t>
            </a:r>
            <a:r>
              <a:rPr lang="en-US" dirty="0"/>
              <a:t>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910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6BD1AFC-989F-2EC3-3978-FEB4A6CB06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93" y="1152939"/>
            <a:ext cx="4930648" cy="204621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1D51F0-9C21-1A1F-DC93-F03D4928C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000" y="2188449"/>
            <a:ext cx="6803785" cy="3326295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63D6F8-6B04-BCEB-5399-169C0744D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787" y="3851597"/>
            <a:ext cx="2021260" cy="2794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1C433A-F2D1-E022-1C05-676E59D936FA}"/>
              </a:ext>
            </a:extLst>
          </p:cNvPr>
          <p:cNvSpPr txBox="1"/>
          <p:nvPr/>
        </p:nvSpPr>
        <p:spPr>
          <a:xfrm>
            <a:off x="2337759" y="404352"/>
            <a:ext cx="7516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cAMP, A</a:t>
            </a:r>
            <a:r>
              <a:rPr lang="el-GR" sz="2400" b="1" dirty="0" err="1"/>
              <a:t>δενυλική</a:t>
            </a:r>
            <a:r>
              <a:rPr lang="el-GR" sz="2400" b="1" dirty="0"/>
              <a:t> </a:t>
            </a:r>
            <a:r>
              <a:rPr lang="el-GR" sz="2400" b="1" dirty="0" err="1"/>
              <a:t>κυκλάση</a:t>
            </a:r>
            <a:r>
              <a:rPr lang="en-US" sz="2400" b="1" dirty="0"/>
              <a:t> </a:t>
            </a:r>
            <a:r>
              <a:rPr lang="el-GR" sz="2400" b="1" dirty="0"/>
              <a:t>και  </a:t>
            </a:r>
            <a:r>
              <a:rPr lang="el-GR" sz="2400" b="1" dirty="0" err="1"/>
              <a:t>φωσφοριεστεράση</a:t>
            </a:r>
            <a:r>
              <a:rPr lang="el-GR" sz="2400" b="1" dirty="0"/>
              <a:t> (</a:t>
            </a:r>
            <a:r>
              <a:rPr lang="en-US" sz="2400" b="1" dirty="0"/>
              <a:t>PDE)</a:t>
            </a:r>
            <a:r>
              <a:rPr lang="el-GR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4661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AA5106-835F-40BA-BBDB-B3ED01D6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50" y="132070"/>
            <a:ext cx="11867019" cy="65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35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0ADDAE6-200C-410A-98AA-CA862622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60" y="40297"/>
            <a:ext cx="11605317" cy="670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72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1D5D7FE-30C6-4F60-8F57-FFCBE2B6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80"/>
            <a:ext cx="10515600" cy="655292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Ρύθμιση της </a:t>
            </a:r>
            <a:r>
              <a:rPr lang="el-GR" dirty="0" err="1"/>
              <a:t>συνθάσης</a:t>
            </a:r>
            <a:r>
              <a:rPr lang="el-GR" dirty="0"/>
              <a:t> του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A8AB32A-284B-4E08-A2FF-E25F12126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811" y="783770"/>
            <a:ext cx="10972800" cy="5961017"/>
          </a:xfrm>
        </p:spPr>
        <p:txBody>
          <a:bodyPr>
            <a:normAutofit lnSpcReduction="10000"/>
          </a:bodyPr>
          <a:lstStyle/>
          <a:p>
            <a:r>
              <a:rPr lang="el-GR" sz="2000" dirty="0"/>
              <a:t>Η </a:t>
            </a:r>
            <a:r>
              <a:rPr lang="el-GR" sz="2000" dirty="0" err="1"/>
              <a:t>συνθάση</a:t>
            </a:r>
            <a:r>
              <a:rPr lang="el-GR" sz="2000" dirty="0"/>
              <a:t> του γλυκογόνου βρίσκεται σε 2 μορφές:</a:t>
            </a:r>
            <a:endParaRPr lang="en-US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</a:t>
            </a:r>
            <a:r>
              <a:rPr lang="el-GR" sz="2000" b="1" dirty="0"/>
              <a:t>ενεργός μορφή </a:t>
            </a:r>
            <a:r>
              <a:rPr lang="el-GR" sz="2000" dirty="0"/>
              <a:t>της </a:t>
            </a:r>
            <a:r>
              <a:rPr lang="el-GR" sz="2000" dirty="0" err="1"/>
              <a:t>συνθάσης</a:t>
            </a:r>
            <a:r>
              <a:rPr lang="el-GR" sz="2000" dirty="0"/>
              <a:t> του γλυκογόνου (</a:t>
            </a:r>
            <a:r>
              <a:rPr lang="el-GR" sz="2000" b="1" dirty="0" err="1"/>
              <a:t>συνθάση</a:t>
            </a:r>
            <a:r>
              <a:rPr lang="el-GR" sz="2000" b="1" dirty="0"/>
              <a:t> α</a:t>
            </a:r>
            <a:r>
              <a:rPr lang="el-GR" sz="2000" dirty="0"/>
              <a:t>), είναι </a:t>
            </a:r>
            <a:r>
              <a:rPr lang="el-GR" sz="2000" b="1" dirty="0" err="1"/>
              <a:t>αποφωσφορυλιωμένη</a:t>
            </a:r>
            <a:r>
              <a:rPr lang="en-US" sz="2000" dirty="0"/>
              <a:t>. </a:t>
            </a:r>
            <a:endParaRPr lang="el-GR" sz="2000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</a:t>
            </a:r>
            <a:r>
              <a:rPr lang="el-GR" sz="2000" b="1" dirty="0"/>
              <a:t>ανενεργός μορφή </a:t>
            </a:r>
            <a:r>
              <a:rPr lang="el-GR" sz="2000" dirty="0"/>
              <a:t>της </a:t>
            </a:r>
            <a:r>
              <a:rPr lang="el-GR" sz="2000" dirty="0" err="1"/>
              <a:t>συνθάσης</a:t>
            </a:r>
            <a:r>
              <a:rPr lang="el-GR" sz="2000" dirty="0"/>
              <a:t> του γλυκογόνου (</a:t>
            </a:r>
            <a:r>
              <a:rPr lang="el-GR" sz="2000" b="1" dirty="0" err="1"/>
              <a:t>συνθάση</a:t>
            </a:r>
            <a:r>
              <a:rPr lang="el-GR" sz="2000" b="1" dirty="0"/>
              <a:t> β</a:t>
            </a:r>
            <a:r>
              <a:rPr lang="el-GR" sz="2000" dirty="0"/>
              <a:t>), είναι </a:t>
            </a:r>
            <a:r>
              <a:rPr lang="el-GR" sz="2000" b="1" dirty="0" err="1"/>
              <a:t>φωσφορυλιωμένη</a:t>
            </a:r>
            <a:r>
              <a:rPr lang="el-GR" sz="2000" dirty="0"/>
              <a:t>. </a:t>
            </a:r>
          </a:p>
          <a:p>
            <a:r>
              <a:rPr lang="el-GR" sz="2000" dirty="0"/>
              <a:t>Έξι διαφορετικές </a:t>
            </a:r>
            <a:r>
              <a:rPr lang="el-GR" sz="2000" b="1" dirty="0"/>
              <a:t>πρωτεϊνικές </a:t>
            </a:r>
            <a:r>
              <a:rPr lang="el-GR" sz="2000" b="1" dirty="0" err="1"/>
              <a:t>κινάσες</a:t>
            </a:r>
            <a:r>
              <a:rPr lang="el-GR" sz="2000" b="1" dirty="0"/>
              <a:t> </a:t>
            </a:r>
            <a:r>
              <a:rPr lang="el-GR" sz="2000" dirty="0"/>
              <a:t>δρουν στη </a:t>
            </a:r>
            <a:r>
              <a:rPr lang="el-GR" sz="2000" dirty="0" err="1"/>
              <a:t>συνθάση</a:t>
            </a:r>
            <a:r>
              <a:rPr lang="el-GR" sz="2000" dirty="0"/>
              <a:t> του </a:t>
            </a:r>
            <a:r>
              <a:rPr lang="el-GR" sz="2000" dirty="0" smtClean="0"/>
              <a:t>γλυκογόνου και την απενεργοποιούν. </a:t>
            </a:r>
            <a:r>
              <a:rPr lang="el-GR" sz="2000" dirty="0"/>
              <a:t>Μ</a:t>
            </a:r>
            <a:r>
              <a:rPr lang="el-GR" sz="2000" dirty="0" smtClean="0"/>
              <a:t>ια </a:t>
            </a:r>
            <a:r>
              <a:rPr lang="el-GR" sz="2000" dirty="0"/>
              <a:t>από αυτές είναι και η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 smtClean="0"/>
              <a:t>φωσφορυλάσης</a:t>
            </a:r>
            <a:r>
              <a:rPr lang="el-GR" sz="2000" dirty="0"/>
              <a:t>,</a:t>
            </a:r>
            <a:r>
              <a:rPr lang="el-GR" sz="2000" dirty="0" smtClean="0"/>
              <a:t> </a:t>
            </a:r>
            <a:r>
              <a:rPr lang="el-GR" sz="2000" dirty="0"/>
              <a:t>όπως και η εξαρτώμενη από το </a:t>
            </a:r>
            <a:r>
              <a:rPr lang="en-US" sz="2000" dirty="0"/>
              <a:t>cAMP </a:t>
            </a:r>
            <a:r>
              <a:rPr lang="el-GR" sz="2000" b="1" dirty="0"/>
              <a:t>πρωτεϊνική </a:t>
            </a:r>
            <a:r>
              <a:rPr lang="el-GR" sz="2000" b="1" dirty="0" err="1"/>
              <a:t>κινάση</a:t>
            </a:r>
            <a:r>
              <a:rPr lang="el-GR" sz="2000" b="1" dirty="0"/>
              <a:t> Α </a:t>
            </a:r>
            <a:r>
              <a:rPr lang="el-GR" sz="2000" dirty="0"/>
              <a:t>η οποία </a:t>
            </a:r>
            <a:r>
              <a:rPr lang="el-GR" sz="2000" dirty="0" err="1"/>
              <a:t>αναστέλει</a:t>
            </a:r>
            <a:r>
              <a:rPr lang="el-GR" sz="2000" dirty="0"/>
              <a:t> την </a:t>
            </a:r>
            <a:r>
              <a:rPr lang="el-GR" sz="2000" dirty="0" err="1"/>
              <a:t>γλυκογονοσύνθεση</a:t>
            </a:r>
            <a:r>
              <a:rPr lang="el-GR" sz="2000" dirty="0"/>
              <a:t> μέσω ορμονικών σημάτων διαμεσολαβούντος του </a:t>
            </a:r>
            <a:r>
              <a:rPr lang="en-US" sz="2000" dirty="0"/>
              <a:t>cAMP. H </a:t>
            </a:r>
            <a:r>
              <a:rPr lang="el-GR" sz="2000" b="1" dirty="0" err="1"/>
              <a:t>κινάση</a:t>
            </a:r>
            <a:r>
              <a:rPr lang="el-GR" sz="2000" b="1" dirty="0"/>
              <a:t> της </a:t>
            </a:r>
            <a:r>
              <a:rPr lang="el-GR" sz="2000" b="1" dirty="0" err="1"/>
              <a:t>συνθάσης</a:t>
            </a:r>
            <a:r>
              <a:rPr lang="el-GR" sz="2000" b="1" dirty="0"/>
              <a:t> </a:t>
            </a:r>
            <a:r>
              <a:rPr lang="el-GR" sz="2000" dirty="0"/>
              <a:t>του γλυκογόνου επίσης επιδρά με </a:t>
            </a:r>
            <a:r>
              <a:rPr lang="el-GR" sz="2000" dirty="0" err="1"/>
              <a:t>φωσφορυλίωση</a:t>
            </a:r>
            <a:r>
              <a:rPr lang="el-GR" sz="2000" dirty="0"/>
              <a:t> στην </a:t>
            </a:r>
            <a:r>
              <a:rPr lang="el-GR" sz="2000" dirty="0" err="1" smtClean="0"/>
              <a:t>συνθάση</a:t>
            </a:r>
            <a:r>
              <a:rPr lang="el-GR" sz="2000" dirty="0" smtClean="0"/>
              <a:t> α </a:t>
            </a:r>
            <a:r>
              <a:rPr lang="el-GR" sz="2000" dirty="0"/>
              <a:t>και την απενεργοποιεί (</a:t>
            </a:r>
            <a:r>
              <a:rPr lang="el-GR" sz="2000" dirty="0" err="1"/>
              <a:t>συνθάση</a:t>
            </a:r>
            <a:r>
              <a:rPr lang="el-GR" sz="2000" dirty="0"/>
              <a:t> β</a:t>
            </a:r>
            <a:r>
              <a:rPr lang="el-GR" sz="2000" dirty="0" smtClean="0"/>
              <a:t>)</a:t>
            </a:r>
            <a:endParaRPr lang="el-GR" sz="2000" dirty="0"/>
          </a:p>
          <a:p>
            <a:r>
              <a:rPr lang="el-GR" sz="2000" dirty="0"/>
              <a:t>Η 6-φωσφορική γλυκόζη (που περισσεύει από τη </a:t>
            </a:r>
            <a:r>
              <a:rPr lang="el-GR" sz="2000" dirty="0" err="1"/>
              <a:t>γλυκόλυση</a:t>
            </a:r>
            <a:r>
              <a:rPr lang="el-GR" sz="2000" dirty="0"/>
              <a:t> στους μύες) είναι θετικός </a:t>
            </a:r>
            <a:r>
              <a:rPr lang="el-GR" sz="2000" dirty="0" err="1"/>
              <a:t>αλλοστερικός</a:t>
            </a:r>
            <a:r>
              <a:rPr lang="el-GR" sz="2000" dirty="0"/>
              <a:t>  </a:t>
            </a:r>
            <a:r>
              <a:rPr lang="el-GR" sz="2000" dirty="0" err="1"/>
              <a:t>τροποποιητής</a:t>
            </a:r>
            <a:r>
              <a:rPr lang="el-GR" sz="2000" dirty="0"/>
              <a:t> της ανενεργούς </a:t>
            </a:r>
            <a:r>
              <a:rPr lang="el-GR" sz="2000" dirty="0" err="1"/>
              <a:t>συνθάσης</a:t>
            </a:r>
            <a:r>
              <a:rPr lang="el-GR" sz="2000" dirty="0"/>
              <a:t> β ώστε να μετατραπεί σε ενεργή </a:t>
            </a:r>
            <a:r>
              <a:rPr lang="el-GR" sz="2000" dirty="0" err="1"/>
              <a:t>συνθάση</a:t>
            </a:r>
            <a:r>
              <a:rPr lang="el-GR" sz="2000" dirty="0"/>
              <a:t> α. Το γλυκογόνο </a:t>
            </a:r>
            <a:r>
              <a:rPr lang="el-GR" sz="2000" dirty="0" smtClean="0"/>
              <a:t>αντίθετα είναι αρνητικός </a:t>
            </a:r>
            <a:r>
              <a:rPr lang="el-GR" sz="2000" dirty="0" err="1" smtClean="0"/>
              <a:t>τροποποιητής</a:t>
            </a:r>
            <a:r>
              <a:rPr lang="el-GR" sz="2000" dirty="0"/>
              <a:t> </a:t>
            </a:r>
            <a:r>
              <a:rPr lang="el-GR" sz="2000" dirty="0" smtClean="0"/>
              <a:t>της </a:t>
            </a:r>
            <a:r>
              <a:rPr lang="el-GR" sz="2000" dirty="0" err="1" smtClean="0"/>
              <a:t>συνθάσης</a:t>
            </a:r>
            <a:r>
              <a:rPr lang="el-GR" sz="2000" dirty="0" smtClean="0"/>
              <a:t> του γλυκογόνου.</a:t>
            </a:r>
            <a:endParaRPr lang="en-US" sz="2000" dirty="0"/>
          </a:p>
          <a:p>
            <a:r>
              <a:rPr lang="en-US" sz="2000" dirty="0"/>
              <a:t>  </a:t>
            </a:r>
            <a:r>
              <a:rPr lang="el-GR" sz="2000" dirty="0"/>
              <a:t>Η </a:t>
            </a:r>
            <a:r>
              <a:rPr lang="el-GR" sz="2000" dirty="0" err="1"/>
              <a:t>αποφωσφορυλίωση</a:t>
            </a:r>
            <a:r>
              <a:rPr lang="el-GR" sz="2000" dirty="0"/>
              <a:t> της </a:t>
            </a:r>
            <a:r>
              <a:rPr lang="el-GR" sz="2000" dirty="0" err="1"/>
              <a:t>συνθάσης</a:t>
            </a:r>
            <a:r>
              <a:rPr lang="el-GR" sz="2000" dirty="0"/>
              <a:t> β του γλυκογόνου διεξάγεται από την </a:t>
            </a:r>
            <a:r>
              <a:rPr lang="el-GR" sz="2000" b="1" dirty="0"/>
              <a:t>πρωτεϊνική φωσφατάση-1</a:t>
            </a:r>
            <a:r>
              <a:rPr lang="el-GR" sz="2000" dirty="0"/>
              <a:t>, η οποία βρίσκεται επίσης υπό τον έλεγχο της</a:t>
            </a:r>
            <a:r>
              <a:rPr lang="en-US" sz="2000" dirty="0"/>
              <a:t>  </a:t>
            </a:r>
            <a:r>
              <a:rPr lang="el-GR" sz="2000" dirty="0"/>
              <a:t>ινσουλίνης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/>
              <a:t>Η </a:t>
            </a:r>
            <a:r>
              <a:rPr lang="el-GR" sz="2000" b="1" dirty="0"/>
              <a:t>ινσουλίνη</a:t>
            </a:r>
            <a:r>
              <a:rPr lang="el-GR" sz="2000" dirty="0"/>
              <a:t> προάγει την </a:t>
            </a:r>
            <a:r>
              <a:rPr lang="el-GR" sz="2000" dirty="0" err="1"/>
              <a:t>γλυκογονογένεση</a:t>
            </a:r>
            <a:r>
              <a:rPr lang="el-GR" sz="2000" dirty="0"/>
              <a:t> στους μύες την ίδια στιγμή που αναστέλλει τη </a:t>
            </a:r>
            <a:r>
              <a:rPr lang="el-GR" sz="2000" dirty="0" err="1"/>
              <a:t>γλυκογονόλυση</a:t>
            </a:r>
            <a:r>
              <a:rPr lang="el-GR" sz="2000" dirty="0"/>
              <a:t> (αναστολή </a:t>
            </a:r>
            <a:r>
              <a:rPr lang="el-GR" sz="2000" dirty="0" err="1"/>
              <a:t>φωσφορυλάσης</a:t>
            </a:r>
            <a:r>
              <a:rPr lang="en-US" sz="2000" dirty="0"/>
              <a:t>)</a:t>
            </a:r>
            <a:r>
              <a:rPr lang="el-GR" sz="2000" dirty="0"/>
              <a:t> α) μέσω αύξησης της συγκέντρωσης της 6-φωσφορικής γλυκόζης, η οποία παράλληλα διεγείρει και την </a:t>
            </a:r>
            <a:r>
              <a:rPr lang="el-GR" sz="2000" dirty="0" err="1"/>
              <a:t>αποφωσφορυλίωση</a:t>
            </a:r>
            <a:r>
              <a:rPr lang="el-GR" sz="2000" dirty="0"/>
              <a:t> της </a:t>
            </a:r>
            <a:r>
              <a:rPr lang="el-GR" sz="2000" dirty="0" err="1"/>
              <a:t>συνθάσης</a:t>
            </a:r>
            <a:r>
              <a:rPr lang="el-GR" sz="2000" dirty="0"/>
              <a:t> β σε ενεργή </a:t>
            </a:r>
            <a:r>
              <a:rPr lang="el-GR" sz="2000" dirty="0" err="1"/>
              <a:t>συνθάση</a:t>
            </a:r>
            <a:r>
              <a:rPr lang="el-GR" sz="2000" dirty="0"/>
              <a:t> α του γλυκογόνου και β) με ενεργοποίηση της πρωτεϊνικής φωσφατάσης-1 (</a:t>
            </a:r>
            <a:r>
              <a:rPr lang="el-GR" sz="2000" dirty="0" err="1"/>
              <a:t>συνθάση</a:t>
            </a:r>
            <a:r>
              <a:rPr lang="el-GR" sz="2000" dirty="0"/>
              <a:t> β → </a:t>
            </a:r>
            <a:r>
              <a:rPr lang="el-GR" sz="2000" dirty="0" err="1"/>
              <a:t>συνθάση</a:t>
            </a:r>
            <a:r>
              <a:rPr lang="el-GR" sz="2000" dirty="0"/>
              <a:t> α</a:t>
            </a:r>
            <a:r>
              <a:rPr lang="el-GR" sz="2000" dirty="0" smtClean="0"/>
              <a:t>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l-GR" sz="2000" dirty="0" smtClean="0"/>
              <a:t>Η </a:t>
            </a:r>
            <a:r>
              <a:rPr lang="el-GR" sz="2000" dirty="0" err="1" smtClean="0"/>
              <a:t>φωσφορυλάση</a:t>
            </a:r>
            <a:r>
              <a:rPr lang="el-GR" sz="2000" dirty="0" smtClean="0"/>
              <a:t> α ασκεί ανασταλτική επίδραση στην </a:t>
            </a:r>
            <a:r>
              <a:rPr lang="el-GR" sz="2000" dirty="0" err="1" smtClean="0"/>
              <a:t>συνθάση</a:t>
            </a:r>
            <a:r>
              <a:rPr lang="el-GR" sz="2000" dirty="0" smtClean="0"/>
              <a:t> α ευνοώντας την ανενεργή μορφή του ενζύμου (</a:t>
            </a:r>
            <a:r>
              <a:rPr lang="el-GR" sz="2000" dirty="0" err="1" smtClean="0"/>
              <a:t>συνθάση</a:t>
            </a:r>
            <a:r>
              <a:rPr lang="el-GR" sz="2000" dirty="0" smtClean="0"/>
              <a:t> β) μέσω παρεμπόδισης της πρωτεϊνικής φωσφατάσης-1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977862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0" y="461553"/>
            <a:ext cx="9558786" cy="40326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3405" y="4859382"/>
            <a:ext cx="107986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Schematic representation of the conformational states underlying regulation of Gsy2p activity. The individual subunits are colored according to the coloring </a:t>
            </a:r>
            <a:r>
              <a:rPr lang="en-US" dirty="0" smtClean="0"/>
              <a:t>scheme. </a:t>
            </a:r>
            <a:r>
              <a:rPr lang="en-US" dirty="0"/>
              <a:t>The regulatory helices containing the </a:t>
            </a:r>
            <a:r>
              <a:rPr lang="en-US" dirty="0" err="1"/>
              <a:t>arginines</a:t>
            </a:r>
            <a:r>
              <a:rPr lang="en-US" dirty="0"/>
              <a:t> are labeled R and the approximate positions of nucleotide-donor sugar (D) and glycogen acceptor (A) are shown for the I- and R-states, respectively. Phosphorylation of Thr668 is shown as “locking” the enzyme in the T-state conformation through </a:t>
            </a:r>
            <a:r>
              <a:rPr lang="en-US" dirty="0" err="1"/>
              <a:t>intersubunit</a:t>
            </a:r>
            <a:r>
              <a:rPr lang="en-US" dirty="0"/>
              <a:t> interactions across the regulatory interface. Glucose-6-phosphate binding frees these constraining interactions to fully activate the enzyme in the R-state conformation.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2316479" y="-112"/>
            <a:ext cx="7857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b="1" dirty="0"/>
              <a:t>Ρύθμιση της </a:t>
            </a:r>
            <a:r>
              <a:rPr lang="el-GR" sz="2400" b="1" dirty="0" err="1"/>
              <a:t>συνθάσης</a:t>
            </a:r>
            <a:r>
              <a:rPr lang="el-GR" sz="2400" b="1" dirty="0"/>
              <a:t> του </a:t>
            </a:r>
            <a:r>
              <a:rPr lang="el-GR" sz="2400" b="1" dirty="0" smtClean="0"/>
              <a:t>γλυκογόνου από την 6Ρ-γλυκόζη</a:t>
            </a:r>
            <a:endParaRPr lang="el-GR" sz="2400" b="1" dirty="0"/>
          </a:p>
        </p:txBody>
      </p:sp>
    </p:spTree>
    <p:extLst>
      <p:ext uri="{BB962C8B-B14F-4D97-AF65-F5344CB8AC3E}">
        <p14:creationId xmlns:p14="http://schemas.microsoft.com/office/powerpoint/2010/main" val="2055018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17" y="964697"/>
            <a:ext cx="5648325" cy="3941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58" y="226423"/>
            <a:ext cx="3784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Glycogen synthase structure</a:t>
            </a:r>
            <a:endParaRPr lang="el-GR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358537" y="5495108"/>
            <a:ext cx="95620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Glycogen synthase can be classified in two general protein families. The first family (GT3), which is from mammals and yeast, is approximately 80 </a:t>
            </a:r>
            <a:r>
              <a:rPr lang="en-US" dirty="0" err="1"/>
              <a:t>kDa</a:t>
            </a:r>
            <a:r>
              <a:rPr lang="en-US" dirty="0"/>
              <a:t>, uses UDP-glucose as a sugar donor, and is regulated by phosphorylation and ligand </a:t>
            </a:r>
            <a:r>
              <a:rPr lang="en-US" dirty="0" smtClean="0"/>
              <a:t>binding. The </a:t>
            </a:r>
            <a:r>
              <a:rPr lang="en-US" dirty="0"/>
              <a:t>second family (GT5), which is from bacteria and plants, is approximately 50 </a:t>
            </a:r>
            <a:r>
              <a:rPr lang="en-US" dirty="0" err="1"/>
              <a:t>kDA</a:t>
            </a:r>
            <a:r>
              <a:rPr lang="en-US" dirty="0"/>
              <a:t>, uses ADP-glucose as a sugar donor, and is unregulated</a:t>
            </a:r>
            <a:r>
              <a:rPr lang="en-US" dirty="0" smtClean="0"/>
              <a:t>.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719" y="770343"/>
            <a:ext cx="5191019" cy="4111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97189" y="4990011"/>
            <a:ext cx="5216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Glycogen synthase </a:t>
            </a:r>
            <a:r>
              <a:rPr lang="en-US" sz="1600" dirty="0" err="1"/>
              <a:t>homotetramer</a:t>
            </a:r>
            <a:r>
              <a:rPr lang="en-US" sz="1600" dirty="0"/>
              <a:t>, Saccharomyces cerevisiae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1835282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7E8A046E-6201-4034-8F60-47D1820EC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146" y="78377"/>
            <a:ext cx="10345305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9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61520D22-F6CA-48B2-A1F4-B72F665B7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496" y="0"/>
            <a:ext cx="425500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DD434-1209-1071-3979-1DEFF9168647}"/>
              </a:ext>
            </a:extLst>
          </p:cNvPr>
          <p:cNvSpPr txBox="1"/>
          <p:nvPr/>
        </p:nvSpPr>
        <p:spPr>
          <a:xfrm>
            <a:off x="8077730" y="2438400"/>
            <a:ext cx="3186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Απενεργοποίηση της </a:t>
            </a:r>
            <a:r>
              <a:rPr lang="el-GR" dirty="0" err="1"/>
              <a:t>κινάσης</a:t>
            </a:r>
            <a:r>
              <a:rPr lang="el-GR" dirty="0"/>
              <a:t> της </a:t>
            </a:r>
            <a:r>
              <a:rPr lang="el-GR" dirty="0" err="1"/>
              <a:t>συνθάσης</a:t>
            </a:r>
            <a:r>
              <a:rPr lang="el-GR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FF070C-9ED0-B37E-E3B9-883C809553ED}"/>
              </a:ext>
            </a:extLst>
          </p:cNvPr>
          <p:cNvSpPr txBox="1"/>
          <p:nvPr/>
        </p:nvSpPr>
        <p:spPr>
          <a:xfrm>
            <a:off x="6811617" y="3882887"/>
            <a:ext cx="3186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Ενεργοποίηση της πρωτεϊνικής </a:t>
            </a:r>
            <a:r>
              <a:rPr lang="el-GR" dirty="0" err="1"/>
              <a:t>φωσφατάσης</a:t>
            </a:r>
            <a:r>
              <a:rPr lang="el-GR" dirty="0"/>
              <a:t> Ι</a:t>
            </a:r>
          </a:p>
        </p:txBody>
      </p:sp>
    </p:spTree>
    <p:extLst>
      <p:ext uri="{BB962C8B-B14F-4D97-AF65-F5344CB8AC3E}">
        <p14:creationId xmlns:p14="http://schemas.microsoft.com/office/powerpoint/2010/main" val="3435855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85BA056-B38C-4009-BC3E-B136826FA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9605"/>
          </a:xfrm>
        </p:spPr>
        <p:txBody>
          <a:bodyPr/>
          <a:lstStyle/>
          <a:p>
            <a:pPr algn="ctr"/>
            <a:r>
              <a:rPr lang="el-GR" dirty="0"/>
              <a:t>Γλυκογόνο-ήπαρ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5871AF-2434-4BCA-9D2F-717489DC8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5" y="1825625"/>
            <a:ext cx="10840277" cy="4351338"/>
          </a:xfrm>
        </p:spPr>
        <p:txBody>
          <a:bodyPr>
            <a:normAutofit/>
          </a:bodyPr>
          <a:lstStyle/>
          <a:p>
            <a:r>
              <a:rPr lang="el-GR" dirty="0"/>
              <a:t>Επίδραση της </a:t>
            </a:r>
            <a:r>
              <a:rPr lang="el-GR" b="1" dirty="0" err="1"/>
              <a:t>γλυκαγόνης</a:t>
            </a:r>
            <a:r>
              <a:rPr lang="el-GR" dirty="0"/>
              <a:t> (α</a:t>
            </a:r>
            <a:r>
              <a:rPr lang="en-US" dirty="0"/>
              <a:t>-</a:t>
            </a:r>
            <a:r>
              <a:rPr lang="el-GR" dirty="0"/>
              <a:t>κύτταρα νησιδίων του </a:t>
            </a:r>
            <a:r>
              <a:rPr lang="en-US" dirty="0"/>
              <a:t>Langerhans) </a:t>
            </a:r>
            <a:r>
              <a:rPr lang="el-GR" dirty="0"/>
              <a:t>στο ηπατικό κύτταρο έχει ως αποτέλεσμα την </a:t>
            </a:r>
            <a:r>
              <a:rPr lang="el-GR" dirty="0" err="1"/>
              <a:t>γλυκογονόλυση</a:t>
            </a:r>
            <a:r>
              <a:rPr lang="el-GR" dirty="0"/>
              <a:t> και απελευθέρωση στο αίμα γλυκόζης με τη δράση της </a:t>
            </a:r>
            <a:r>
              <a:rPr lang="el-GR" dirty="0" err="1"/>
              <a:t>φωσφατάσης</a:t>
            </a:r>
            <a:r>
              <a:rPr lang="el-GR" dirty="0"/>
              <a:t> της 6-φωσφορικής γλυκόζης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Η σύνδεση της </a:t>
            </a:r>
            <a:r>
              <a:rPr lang="el-GR" dirty="0" err="1"/>
              <a:t>γλυκαγόνης</a:t>
            </a:r>
            <a:r>
              <a:rPr lang="el-GR" dirty="0"/>
              <a:t> στον υποδοχέα της, προκαλεί ταυτόχρονα: α) Ενεργοποίηση της πρωτεϊνικής </a:t>
            </a:r>
            <a:r>
              <a:rPr lang="el-GR" dirty="0" err="1"/>
              <a:t>κινάσης</a:t>
            </a:r>
            <a:r>
              <a:rPr lang="el-GR" dirty="0"/>
              <a:t> </a:t>
            </a:r>
            <a:r>
              <a:rPr lang="el-GR" dirty="0" smtClean="0"/>
              <a:t>(ΡΚΑ), που </a:t>
            </a:r>
            <a:r>
              <a:rPr lang="el-GR" dirty="0"/>
              <a:t>ενεργοποιεί την </a:t>
            </a:r>
            <a:r>
              <a:rPr lang="el-GR" dirty="0" err="1"/>
              <a:t>κινάση</a:t>
            </a:r>
            <a:r>
              <a:rPr lang="el-GR" dirty="0"/>
              <a:t> της </a:t>
            </a:r>
            <a:r>
              <a:rPr lang="el-GR" dirty="0" err="1"/>
              <a:t>φωσφορυλάσης</a:t>
            </a:r>
            <a:r>
              <a:rPr lang="el-GR" dirty="0"/>
              <a:t> ώστε να </a:t>
            </a:r>
            <a:r>
              <a:rPr lang="el-GR" dirty="0" err="1"/>
              <a:t>φωσφορυλιώσει</a:t>
            </a:r>
            <a:r>
              <a:rPr lang="el-GR" dirty="0"/>
              <a:t> την </a:t>
            </a:r>
            <a:r>
              <a:rPr lang="el-GR" dirty="0" err="1"/>
              <a:t>φωσφορυλάση</a:t>
            </a:r>
            <a:r>
              <a:rPr lang="el-GR" dirty="0"/>
              <a:t> β σε ενεργή </a:t>
            </a:r>
            <a:r>
              <a:rPr lang="el-GR" dirty="0" err="1"/>
              <a:t>φωσφορυλάση</a:t>
            </a:r>
            <a:r>
              <a:rPr lang="el-GR" dirty="0"/>
              <a:t> α και</a:t>
            </a:r>
          </a:p>
          <a:p>
            <a:pPr marL="0" indent="0">
              <a:buNone/>
            </a:pPr>
            <a:r>
              <a:rPr lang="el-GR" dirty="0"/>
              <a:t>β) Απενεργοποιεί με </a:t>
            </a:r>
            <a:r>
              <a:rPr lang="el-GR" dirty="0" err="1"/>
              <a:t>φωσφορυλίωση</a:t>
            </a:r>
            <a:r>
              <a:rPr lang="el-GR" dirty="0"/>
              <a:t> και την </a:t>
            </a:r>
            <a:r>
              <a:rPr lang="el-GR" dirty="0" err="1"/>
              <a:t>συνθάση</a:t>
            </a:r>
            <a:r>
              <a:rPr lang="el-GR" dirty="0"/>
              <a:t> (μετατρέποντας την σε ανενεργή </a:t>
            </a:r>
            <a:r>
              <a:rPr lang="el-GR" dirty="0" err="1"/>
              <a:t>συνθάση</a:t>
            </a:r>
            <a:r>
              <a:rPr lang="el-GR" dirty="0"/>
              <a:t> </a:t>
            </a:r>
            <a:r>
              <a:rPr lang="el-GR" dirty="0" smtClean="0"/>
              <a:t>β</a:t>
            </a:r>
            <a:r>
              <a:rPr lang="en-US" dirty="0" smtClean="0"/>
              <a:t>)</a:t>
            </a:r>
            <a:r>
              <a:rPr lang="el-GR" dirty="0" smtClean="0"/>
              <a:t> </a:t>
            </a:r>
            <a:r>
              <a:rPr lang="el-GR" dirty="0"/>
              <a:t>ώστε να διακοπεί η </a:t>
            </a:r>
            <a:r>
              <a:rPr lang="el-GR" dirty="0" err="1"/>
              <a:t>γλυκογονοσύνθεση</a:t>
            </a:r>
            <a:r>
              <a:rPr lang="el-G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3883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D842693-B633-4DFF-8D98-AF5C06EE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909" y="0"/>
            <a:ext cx="10515600" cy="1325563"/>
          </a:xfrm>
        </p:spPr>
        <p:txBody>
          <a:bodyPr/>
          <a:lstStyle/>
          <a:p>
            <a:pPr algn="ctr"/>
            <a:r>
              <a:rPr lang="el-GR" dirty="0"/>
              <a:t>Γλυκογόνο-ήπαρ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DBE1C5-0B86-4D00-B199-83F8B3617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869" y="1555658"/>
            <a:ext cx="10535194" cy="4940935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Επίδραση της </a:t>
            </a:r>
            <a:r>
              <a:rPr lang="el-GR" b="1" dirty="0"/>
              <a:t>ινσουλίνης</a:t>
            </a:r>
            <a:r>
              <a:rPr lang="el-GR" dirty="0"/>
              <a:t> (β-κύτταρα νησιδίων </a:t>
            </a:r>
            <a:r>
              <a:rPr lang="el-GR" dirty="0" err="1"/>
              <a:t>Langerhans</a:t>
            </a:r>
            <a:r>
              <a:rPr lang="el-GR" dirty="0"/>
              <a:t>) προωθεί την εναποθήκευση της γλυκόζης στο γλυκογόνο διατηρώντας την </a:t>
            </a:r>
            <a:r>
              <a:rPr lang="el-GR" dirty="0" err="1"/>
              <a:t>συνθάση</a:t>
            </a:r>
            <a:r>
              <a:rPr lang="el-GR" dirty="0"/>
              <a:t> στην ενεργή της μορφή α (με απενεργοποίηση της </a:t>
            </a:r>
            <a:r>
              <a:rPr lang="el-GR" dirty="0" err="1"/>
              <a:t>κινάσης</a:t>
            </a:r>
            <a:r>
              <a:rPr lang="el-GR" dirty="0"/>
              <a:t> της </a:t>
            </a:r>
            <a:r>
              <a:rPr lang="el-GR" dirty="0" err="1"/>
              <a:t>συνθάσης</a:t>
            </a:r>
            <a:r>
              <a:rPr lang="el-GR" dirty="0"/>
              <a:t> και ενεργοποίηση της πρωτεϊνικής </a:t>
            </a:r>
            <a:r>
              <a:rPr lang="el-GR" dirty="0" err="1"/>
              <a:t>φωσφατάσης</a:t>
            </a:r>
            <a:r>
              <a:rPr lang="el-GR" dirty="0"/>
              <a:t> Ι)</a:t>
            </a:r>
            <a:endParaRPr lang="en-US" dirty="0"/>
          </a:p>
          <a:p>
            <a:r>
              <a:rPr lang="el-GR" dirty="0"/>
              <a:t>Σε περίσσεια </a:t>
            </a:r>
            <a:r>
              <a:rPr lang="el-GR" b="1" dirty="0"/>
              <a:t>γλυκόζης </a:t>
            </a:r>
            <a:r>
              <a:rPr lang="el-GR" dirty="0"/>
              <a:t>στο ηπατικό κύτταρο το σύμπλεγμα γλυκόζης-</a:t>
            </a:r>
            <a:r>
              <a:rPr lang="el-GR" dirty="0" err="1"/>
              <a:t>φωσφορυλάσης</a:t>
            </a:r>
            <a:r>
              <a:rPr lang="el-GR" dirty="0"/>
              <a:t> α είναι πρακτικά ανενεργό </a:t>
            </a:r>
            <a:r>
              <a:rPr lang="el-GR" dirty="0" err="1"/>
              <a:t>ενζυμικά</a:t>
            </a:r>
            <a:r>
              <a:rPr lang="el-GR" dirty="0"/>
              <a:t> και οδηγεί προς ανενεργή </a:t>
            </a:r>
            <a:r>
              <a:rPr lang="el-GR" dirty="0" err="1"/>
              <a:t>φωσφορυλάση</a:t>
            </a:r>
            <a:r>
              <a:rPr lang="el-GR" dirty="0"/>
              <a:t> β (με τη δράση </a:t>
            </a:r>
            <a:r>
              <a:rPr lang="el-GR" dirty="0" err="1"/>
              <a:t>φωσφατάσης</a:t>
            </a:r>
            <a:r>
              <a:rPr lang="el-GR" dirty="0"/>
              <a:t>)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l-GR" dirty="0"/>
              <a:t> Έτσι η μετατροπή της </a:t>
            </a:r>
            <a:r>
              <a:rPr lang="el-GR" dirty="0" err="1"/>
              <a:t>φωσφορυλάσης</a:t>
            </a:r>
            <a:r>
              <a:rPr lang="el-GR" dirty="0"/>
              <a:t> α σε </a:t>
            </a:r>
            <a:r>
              <a:rPr lang="el-GR" dirty="0" err="1"/>
              <a:t>φωσφορυλάση</a:t>
            </a:r>
            <a:r>
              <a:rPr lang="el-GR" dirty="0"/>
              <a:t> </a:t>
            </a:r>
            <a:r>
              <a:rPr lang="el-GR" dirty="0" smtClean="0"/>
              <a:t>β, </a:t>
            </a:r>
            <a:r>
              <a:rPr lang="el-GR" dirty="0"/>
              <a:t>παρουσία περίσσειας </a:t>
            </a:r>
            <a:r>
              <a:rPr lang="el-GR" dirty="0" smtClean="0"/>
              <a:t>γλυκόζης, </a:t>
            </a:r>
            <a:r>
              <a:rPr lang="el-GR" dirty="0"/>
              <a:t>αίρει την ανασταλτική επίδραση της  στην </a:t>
            </a:r>
            <a:r>
              <a:rPr lang="el-GR" dirty="0" err="1" smtClean="0"/>
              <a:t>συνθάση</a:t>
            </a:r>
            <a:r>
              <a:rPr lang="el-GR" dirty="0" smtClean="0"/>
              <a:t> β </a:t>
            </a:r>
            <a:r>
              <a:rPr lang="el-GR" dirty="0"/>
              <a:t>του γλυκογόνου, ή οποία </a:t>
            </a:r>
            <a:r>
              <a:rPr lang="el-GR" dirty="0" smtClean="0"/>
              <a:t>γίνεται πιο ευαίσθητη στη δράση της </a:t>
            </a:r>
            <a:r>
              <a:rPr lang="el-GR" dirty="0" err="1" smtClean="0"/>
              <a:t>φωσφατάσης</a:t>
            </a:r>
            <a:r>
              <a:rPr lang="el-GR" dirty="0" smtClean="0"/>
              <a:t> ώστε τελικά να μετατραπεί στην </a:t>
            </a:r>
            <a:r>
              <a:rPr lang="el-GR" dirty="0"/>
              <a:t>ενεργή μορφή της (</a:t>
            </a:r>
            <a:r>
              <a:rPr lang="el-GR" dirty="0" err="1"/>
              <a:t>συνθάση</a:t>
            </a:r>
            <a:r>
              <a:rPr lang="el-GR" dirty="0"/>
              <a:t> α) και </a:t>
            </a:r>
            <a:r>
              <a:rPr lang="el-GR" dirty="0" smtClean="0"/>
              <a:t>να συνθέσει γλυκογόνο.</a:t>
            </a:r>
            <a:endParaRPr lang="el-GR" dirty="0"/>
          </a:p>
          <a:p>
            <a:pPr>
              <a:buFont typeface="Wingdings" panose="05000000000000000000" pitchFamily="2" charset="2"/>
              <a:buChar char="ü"/>
            </a:pPr>
            <a:r>
              <a:rPr lang="el-GR" dirty="0"/>
              <a:t>Άρα σε περίσσεια γλυκόζης στο ηπατικό κύτταρο ευνοείται η ανενεργή </a:t>
            </a:r>
            <a:r>
              <a:rPr lang="el-GR" dirty="0" err="1"/>
              <a:t>φωσφορυλάση</a:t>
            </a:r>
            <a:r>
              <a:rPr lang="el-GR" dirty="0"/>
              <a:t> β (παύση </a:t>
            </a:r>
            <a:r>
              <a:rPr lang="el-GR" dirty="0" err="1"/>
              <a:t>γλυκογονόλυσης</a:t>
            </a:r>
            <a:r>
              <a:rPr lang="el-GR" dirty="0"/>
              <a:t>) και η ενεργή </a:t>
            </a:r>
            <a:r>
              <a:rPr lang="el-GR" dirty="0" err="1"/>
              <a:t>συνθάση</a:t>
            </a:r>
            <a:r>
              <a:rPr lang="el-GR" dirty="0"/>
              <a:t> α (έναρξη </a:t>
            </a:r>
            <a:r>
              <a:rPr lang="el-GR" dirty="0" err="1"/>
              <a:t>γλυκογονοσύνθεσης</a:t>
            </a:r>
            <a:r>
              <a:rPr lang="el-GR" dirty="0" smtClean="0"/>
              <a:t>).</a:t>
            </a:r>
            <a:endParaRPr lang="el-GR" dirty="0"/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1699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3E5AA0D4-FA45-4C5B-9A1F-87AC8D153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03" y="670321"/>
            <a:ext cx="9144793" cy="551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831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6DF3F36-BBB6-4E06-8C9C-726732B1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Νοσήματα εναποθήκευσης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9A7120F-BBE4-4EFE-A201-E9958812A3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b="1" dirty="0"/>
              <a:t>Νόσος εναποθήκευσης τύπου Ι:</a:t>
            </a:r>
            <a:r>
              <a:rPr lang="el-GR" dirty="0"/>
              <a:t> Νόσος </a:t>
            </a:r>
            <a:r>
              <a:rPr lang="en-US" dirty="0"/>
              <a:t>von </a:t>
            </a:r>
            <a:r>
              <a:rPr lang="en-US" dirty="0" err="1"/>
              <a:t>Gierke</a:t>
            </a:r>
            <a:r>
              <a:rPr lang="en-US" dirty="0"/>
              <a:t>, </a:t>
            </a:r>
            <a:r>
              <a:rPr lang="el-GR" dirty="0"/>
              <a:t>οφείλεται στην έλλειψη του ενζύμου </a:t>
            </a:r>
            <a:r>
              <a:rPr lang="el-GR" u="sng" dirty="0" err="1"/>
              <a:t>φωσφατάση</a:t>
            </a:r>
            <a:r>
              <a:rPr lang="el-GR" u="sng" dirty="0"/>
              <a:t> της 6-φωσφορικής γλυκόζης</a:t>
            </a:r>
            <a:r>
              <a:rPr lang="el-GR" dirty="0"/>
              <a:t>. Υπογλυκαιμία, αύξηση </a:t>
            </a:r>
            <a:r>
              <a:rPr lang="el-GR" dirty="0" err="1"/>
              <a:t>τριγλυκεριδίων</a:t>
            </a:r>
            <a:r>
              <a:rPr lang="el-GR" dirty="0"/>
              <a:t>, </a:t>
            </a:r>
            <a:r>
              <a:rPr lang="el-GR" dirty="0" err="1"/>
              <a:t>κετονοσωμάτων</a:t>
            </a:r>
            <a:r>
              <a:rPr lang="el-GR" dirty="0"/>
              <a:t>, ηπατομεγαλία. </a:t>
            </a:r>
            <a:r>
              <a:rPr lang="el-GR" dirty="0" err="1"/>
              <a:t>Αυτοσωματικά</a:t>
            </a:r>
            <a:r>
              <a:rPr lang="el-GR" dirty="0"/>
              <a:t> υπολειπόμενο νόσημα</a:t>
            </a:r>
          </a:p>
          <a:p>
            <a:r>
              <a:rPr lang="el-GR" b="1" dirty="0"/>
              <a:t>Νόσος εναποθήκευσης τύπου ΙΙ: </a:t>
            </a:r>
            <a:r>
              <a:rPr lang="el-GR" dirty="0"/>
              <a:t>Νόσος του </a:t>
            </a:r>
            <a:r>
              <a:rPr lang="en-US" dirty="0" err="1"/>
              <a:t>Pompe</a:t>
            </a:r>
            <a:r>
              <a:rPr lang="en-US" dirty="0"/>
              <a:t> </a:t>
            </a:r>
            <a:r>
              <a:rPr lang="el-GR" dirty="0"/>
              <a:t>ή γενικευμένη </a:t>
            </a:r>
            <a:r>
              <a:rPr lang="el-GR" dirty="0" err="1"/>
              <a:t>γλυκογονίαση</a:t>
            </a:r>
            <a:r>
              <a:rPr lang="el-GR" dirty="0"/>
              <a:t>, συσσώρευση του γλυκογόνου στα </a:t>
            </a:r>
            <a:r>
              <a:rPr lang="el-GR" dirty="0" err="1"/>
              <a:t>λυσσοσωμάτια</a:t>
            </a:r>
            <a:r>
              <a:rPr lang="el-GR" dirty="0"/>
              <a:t>. Έλλειψη του ενζύμου </a:t>
            </a:r>
            <a:r>
              <a:rPr lang="el-GR" u="sng" dirty="0"/>
              <a:t>α(1-4) όξινη </a:t>
            </a:r>
            <a:r>
              <a:rPr lang="el-GR" u="sng" dirty="0" err="1"/>
              <a:t>γλυκοσιδάση</a:t>
            </a:r>
            <a:r>
              <a:rPr lang="el-GR" dirty="0"/>
              <a:t>. Εμφάνιση υποτονίας στην ηλικία των 2 μηνών, προσδόκιμο τα 2 έτη, κατάληξη λόγω </a:t>
            </a:r>
            <a:r>
              <a:rPr lang="el-GR" dirty="0" err="1"/>
              <a:t>καρδιοαναπνευστικής</a:t>
            </a:r>
            <a:r>
              <a:rPr lang="el-GR" dirty="0"/>
              <a:t> ανεπάρκειας. </a:t>
            </a:r>
            <a:r>
              <a:rPr lang="el-GR" dirty="0" err="1"/>
              <a:t>Αυτοσωματικά</a:t>
            </a:r>
            <a:r>
              <a:rPr lang="el-GR" dirty="0"/>
              <a:t> υπολειπόμενο νόσημα</a:t>
            </a:r>
            <a:endParaRPr lang="el-GR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05172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2339A468-DFA8-77CD-7CFD-16D08375F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26" y="195189"/>
            <a:ext cx="6123214" cy="3429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AA4992D8-DC7F-0FFF-7E64-B3C2D57A3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3429000"/>
            <a:ext cx="4114800" cy="34290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551681-5C6C-558B-5984-E8BB3CD3A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480" y="2314580"/>
            <a:ext cx="5891520" cy="460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00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08" y="707571"/>
            <a:ext cx="5093698" cy="254684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98" y="3492138"/>
            <a:ext cx="4070325" cy="301752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902" y="3492138"/>
            <a:ext cx="3669665" cy="3013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2720" y="1680754"/>
            <a:ext cx="365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600" b="1" dirty="0"/>
              <a:t>Νόσος του </a:t>
            </a:r>
            <a:r>
              <a:rPr lang="en-US" sz="3600" b="1" dirty="0" err="1"/>
              <a:t>Pompe</a:t>
            </a:r>
            <a:endParaRPr lang="el-GR" sz="3600" b="1" dirty="0"/>
          </a:p>
        </p:txBody>
      </p:sp>
    </p:spTree>
    <p:extLst>
      <p:ext uri="{BB962C8B-B14F-4D97-AF65-F5344CB8AC3E}">
        <p14:creationId xmlns:p14="http://schemas.microsoft.com/office/powerpoint/2010/main" val="180563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749919D-F287-48DB-A903-8571116FA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Νοσήματα εναποθήκευσης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575726-F91A-4528-8B87-B64DBD01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4443" cy="4351338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/>
              <a:t>Νόσος εναποθήκευσης τύπου ΙΙΙ: </a:t>
            </a:r>
            <a:r>
              <a:rPr lang="el-GR" dirty="0"/>
              <a:t>Νόσος του </a:t>
            </a:r>
            <a:r>
              <a:rPr lang="el-GR" dirty="0" err="1"/>
              <a:t>Cori</a:t>
            </a:r>
            <a:r>
              <a:rPr lang="el-GR" dirty="0"/>
              <a:t>, οφείλεται στην έλλειψη του ενζύμου </a:t>
            </a:r>
            <a:r>
              <a:rPr lang="el-GR" u="sng" dirty="0" err="1"/>
              <a:t>αποδιακλάδωσης</a:t>
            </a:r>
            <a:r>
              <a:rPr lang="el-GR" u="sng" dirty="0"/>
              <a:t> του γλυκογόνου</a:t>
            </a:r>
            <a:r>
              <a:rPr lang="el-GR" dirty="0"/>
              <a:t>. Υπογλυκαιμία, μερική αποικοδόμηση του γλυκογόνου. </a:t>
            </a:r>
            <a:r>
              <a:rPr lang="el-GR" dirty="0" err="1"/>
              <a:t>Αυτοσωματικά</a:t>
            </a:r>
            <a:r>
              <a:rPr lang="el-GR" dirty="0"/>
              <a:t> υπολειπόμενο νόσημα</a:t>
            </a:r>
          </a:p>
          <a:p>
            <a:r>
              <a:rPr lang="el-GR" b="1" dirty="0"/>
              <a:t>Νόσος εναποθήκευσης τύπου ΙV: </a:t>
            </a:r>
            <a:r>
              <a:rPr lang="el-GR" dirty="0"/>
              <a:t>Νόσος του </a:t>
            </a:r>
            <a:r>
              <a:rPr lang="el-GR" dirty="0" err="1"/>
              <a:t>Andersen</a:t>
            </a:r>
            <a:r>
              <a:rPr lang="el-GR" dirty="0"/>
              <a:t> ή </a:t>
            </a:r>
            <a:r>
              <a:rPr lang="el-GR" dirty="0" err="1"/>
              <a:t>αμυλοπηκτίνωση</a:t>
            </a:r>
            <a:r>
              <a:rPr lang="el-GR" dirty="0"/>
              <a:t>, οφείλεται στην έλλειψη του </a:t>
            </a:r>
            <a:r>
              <a:rPr lang="el-GR" u="sng" dirty="0"/>
              <a:t>ενζύμου διακλάδωσης</a:t>
            </a:r>
            <a:r>
              <a:rPr lang="el-GR" dirty="0"/>
              <a:t>. </a:t>
            </a:r>
            <a:r>
              <a:rPr lang="el-GR" dirty="0" err="1"/>
              <a:t>Κίρωση</a:t>
            </a:r>
            <a:r>
              <a:rPr lang="el-GR" dirty="0"/>
              <a:t> του ήπατος, </a:t>
            </a:r>
            <a:r>
              <a:rPr lang="el-GR" dirty="0" err="1"/>
              <a:t>κατάλληξη</a:t>
            </a:r>
            <a:r>
              <a:rPr lang="el-GR" dirty="0"/>
              <a:t> στην ηλικία των 2 ετών.</a:t>
            </a:r>
          </a:p>
          <a:p>
            <a:r>
              <a:rPr lang="el-GR" b="1" dirty="0"/>
              <a:t>Νόσος εναποθήκευσης τύπου </a:t>
            </a:r>
            <a:r>
              <a:rPr lang="en-US" b="1" dirty="0"/>
              <a:t>V: </a:t>
            </a:r>
            <a:r>
              <a:rPr lang="el-GR" dirty="0"/>
              <a:t>Νόσος </a:t>
            </a:r>
            <a:r>
              <a:rPr lang="en-US" dirty="0"/>
              <a:t>Mc Ardie, </a:t>
            </a:r>
            <a:r>
              <a:rPr lang="el-GR" dirty="0"/>
              <a:t>οφείλεται στην έλλειψη της </a:t>
            </a:r>
            <a:r>
              <a:rPr lang="el-GR" u="sng" dirty="0" err="1"/>
              <a:t>φωσφορυλάσης</a:t>
            </a:r>
            <a:r>
              <a:rPr lang="el-GR" u="sng" dirty="0"/>
              <a:t> </a:t>
            </a:r>
            <a:r>
              <a:rPr lang="el-GR" dirty="0"/>
              <a:t>των σκελετικών μυών και αδυναμία </a:t>
            </a:r>
            <a:r>
              <a:rPr lang="el-GR" dirty="0" err="1"/>
              <a:t>γλυκογονόλυσης</a:t>
            </a:r>
            <a:r>
              <a:rPr lang="el-GR" dirty="0"/>
              <a:t> σε έντονη μυϊκή εργασία. </a:t>
            </a:r>
            <a:r>
              <a:rPr lang="el-GR" dirty="0" err="1"/>
              <a:t>Αυτοσωμικά</a:t>
            </a:r>
            <a:r>
              <a:rPr lang="el-GR" dirty="0"/>
              <a:t> υπολειπόμενη νόσος</a:t>
            </a:r>
          </a:p>
          <a:p>
            <a:r>
              <a:rPr lang="el-GR" b="1" dirty="0"/>
              <a:t>Νόσος τύπου </a:t>
            </a:r>
            <a:r>
              <a:rPr lang="en-US" b="1" dirty="0"/>
              <a:t>VI, VII,VIII </a:t>
            </a:r>
            <a:r>
              <a:rPr lang="el-GR" b="1" dirty="0"/>
              <a:t>και </a:t>
            </a:r>
            <a:r>
              <a:rPr lang="en-US" b="1" dirty="0"/>
              <a:t>IX</a:t>
            </a:r>
            <a:r>
              <a:rPr lang="el-GR" b="1" dirty="0"/>
              <a:t>, </a:t>
            </a:r>
            <a:r>
              <a:rPr lang="el-GR" dirty="0"/>
              <a:t>αποτελούν παραλλαγές των προηγούμενων τύπων</a:t>
            </a:r>
          </a:p>
        </p:txBody>
      </p:sp>
    </p:spTree>
    <p:extLst>
      <p:ext uri="{BB962C8B-B14F-4D97-AF65-F5344CB8AC3E}">
        <p14:creationId xmlns:p14="http://schemas.microsoft.com/office/powerpoint/2010/main" val="37185789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110D57BC-5772-EBC3-8C91-27A43D306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6023" y="1"/>
            <a:ext cx="9143998" cy="685799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85318D47-976E-63DF-40E8-54B7CF263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9" y="4023361"/>
            <a:ext cx="5359026" cy="17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183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4AE2119F-DE93-C50A-ACF2-C1912BCB4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10734DC-034F-C451-A394-65EDE0090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2" y="98882"/>
            <a:ext cx="4927989" cy="62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39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70EF9CF5-0CB4-0D1F-84E2-06C75C7FC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98" y="2489981"/>
            <a:ext cx="3758713" cy="2104879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3087B3AD-9C3E-3AB7-DD3F-F37D60832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53" y="802957"/>
            <a:ext cx="7505153" cy="525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6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CFF7C9D9-B1D6-4A90-88F3-28D2FDACD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611" y="0"/>
            <a:ext cx="4315968" cy="6858000"/>
          </a:xfrm>
          <a:prstGeom prst="rect">
            <a:avLst/>
          </a:prstGeom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491" y="322826"/>
            <a:ext cx="5734205" cy="566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6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509781D4-F20A-492E-B4DB-9147A33C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956" y="362446"/>
            <a:ext cx="5816088" cy="613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6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ADA5450-67BB-45AC-A879-759B51D29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082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Οδός βιοσύνθεσης γλυκογόνου</a:t>
            </a:r>
            <a:r>
              <a:rPr lang="en-US" dirty="0"/>
              <a:t> </a:t>
            </a:r>
            <a:r>
              <a:rPr lang="el-GR" dirty="0"/>
              <a:t>(</a:t>
            </a:r>
            <a:r>
              <a:rPr lang="el-GR" dirty="0" err="1"/>
              <a:t>Γλυκονογένεση</a:t>
            </a:r>
            <a:r>
              <a:rPr lang="el-GR" dirty="0"/>
              <a:t>)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4D7B9D-6482-429E-B7F6-919D38E5B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565" y="1524000"/>
            <a:ext cx="11476383" cy="5075583"/>
          </a:xfrm>
        </p:spPr>
        <p:txBody>
          <a:bodyPr>
            <a:normAutofit/>
          </a:bodyPr>
          <a:lstStyle/>
          <a:p>
            <a:r>
              <a:rPr lang="el-GR" dirty="0"/>
              <a:t>Αρχικά η γλυκόζη </a:t>
            </a:r>
            <a:r>
              <a:rPr lang="el-GR" dirty="0" err="1"/>
              <a:t>φωσφορυλιώνεται</a:t>
            </a:r>
            <a:r>
              <a:rPr lang="el-GR" dirty="0"/>
              <a:t> προς 6-φωσφορική γλυκόζη που καταλύεται από το ένζυμο </a:t>
            </a:r>
            <a:r>
              <a:rPr lang="el-GR" b="1" dirty="0" err="1"/>
              <a:t>εξοκινάση</a:t>
            </a:r>
            <a:r>
              <a:rPr lang="el-GR" dirty="0"/>
              <a:t> στους μύες και την </a:t>
            </a:r>
            <a:r>
              <a:rPr lang="el-GR" b="1" dirty="0" err="1"/>
              <a:t>γλυκοκινάση</a:t>
            </a:r>
            <a:r>
              <a:rPr lang="el-GR" dirty="0"/>
              <a:t> στο ήπαρ</a:t>
            </a:r>
          </a:p>
          <a:p>
            <a:pPr marL="0" indent="0">
              <a:buNone/>
            </a:pPr>
            <a:r>
              <a:rPr lang="el-GR" dirty="0"/>
              <a:t>                    </a:t>
            </a:r>
            <a:r>
              <a:rPr lang="en-US" dirty="0"/>
              <a:t>           </a:t>
            </a:r>
            <a:r>
              <a:rPr lang="el-GR" dirty="0"/>
              <a:t>Γλυκόζη + </a:t>
            </a:r>
            <a:r>
              <a:rPr lang="en-US" dirty="0"/>
              <a:t>ATP </a:t>
            </a:r>
            <a:r>
              <a:rPr lang="el-GR" dirty="0"/>
              <a:t>→ 6-φωσφορική γλυκόζη</a:t>
            </a:r>
            <a:r>
              <a:rPr lang="en-US" dirty="0"/>
              <a:t> + ADP</a:t>
            </a:r>
            <a:endParaRPr lang="el-GR" dirty="0"/>
          </a:p>
          <a:p>
            <a:r>
              <a:rPr lang="el-GR" dirty="0"/>
              <a:t>Η 6-φωσφορική γλυκόζη </a:t>
            </a:r>
            <a:r>
              <a:rPr lang="el-GR" dirty="0" err="1"/>
              <a:t>ισομερίζεται</a:t>
            </a:r>
            <a:r>
              <a:rPr lang="el-GR" dirty="0"/>
              <a:t> προς 1-φωσφορική γλυκόζη από το ένζυμο </a:t>
            </a:r>
            <a:r>
              <a:rPr lang="el-GR" b="1" dirty="0" err="1" smtClean="0"/>
              <a:t>φωσφογλυκομουτάση</a:t>
            </a:r>
            <a:r>
              <a:rPr lang="en-US" b="1" dirty="0" smtClean="0"/>
              <a:t> </a:t>
            </a:r>
            <a:r>
              <a:rPr lang="el-GR" dirty="0" smtClean="0"/>
              <a:t>παρουσία ιόντων </a:t>
            </a:r>
            <a:r>
              <a:rPr lang="en-US" dirty="0" smtClean="0"/>
              <a:t>Mg</a:t>
            </a:r>
            <a:r>
              <a:rPr lang="el-GR" baseline="30000" dirty="0" smtClean="0"/>
              <a:t>++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6-φωσφορική γλυκόζη↔1,6 </a:t>
            </a:r>
            <a:r>
              <a:rPr lang="el-GR" dirty="0" err="1"/>
              <a:t>διφωσφορική</a:t>
            </a:r>
            <a:r>
              <a:rPr lang="el-GR" dirty="0"/>
              <a:t> γλυκόζη↔1-φωσφορική γλυκόζη</a:t>
            </a:r>
          </a:p>
          <a:p>
            <a:r>
              <a:rPr lang="el-GR" dirty="0"/>
              <a:t>Η 1-φωσφορική γλυκόζη αντιδρά με την </a:t>
            </a:r>
            <a:r>
              <a:rPr lang="el-GR" dirty="0" err="1"/>
              <a:t>τριφωσφορική</a:t>
            </a:r>
            <a:r>
              <a:rPr lang="el-GR" dirty="0"/>
              <a:t> </a:t>
            </a:r>
            <a:r>
              <a:rPr lang="el-GR" dirty="0" err="1"/>
              <a:t>ουριδίνη</a:t>
            </a:r>
            <a:r>
              <a:rPr lang="el-GR" dirty="0"/>
              <a:t> (</a:t>
            </a:r>
            <a:r>
              <a:rPr lang="en-US" dirty="0"/>
              <a:t>U</a:t>
            </a:r>
            <a:r>
              <a:rPr lang="el-GR" dirty="0"/>
              <a:t>Τ</a:t>
            </a:r>
            <a:r>
              <a:rPr lang="en-US" dirty="0"/>
              <a:t>P) </a:t>
            </a:r>
            <a:r>
              <a:rPr lang="el-GR" dirty="0"/>
              <a:t>σχηματίζοντας την </a:t>
            </a:r>
            <a:r>
              <a:rPr lang="el-GR" dirty="0" err="1"/>
              <a:t>ουριδίνο-διφωσφορική</a:t>
            </a:r>
            <a:r>
              <a:rPr lang="el-GR" dirty="0"/>
              <a:t> γλυκόζη (</a:t>
            </a:r>
            <a:r>
              <a:rPr lang="en-US" dirty="0" err="1"/>
              <a:t>UDPGIc</a:t>
            </a:r>
            <a:r>
              <a:rPr lang="en-US" dirty="0"/>
              <a:t>)</a:t>
            </a:r>
            <a:r>
              <a:rPr lang="el-GR" dirty="0"/>
              <a:t>, αντίδραση που καταλύεται από την </a:t>
            </a:r>
            <a:r>
              <a:rPr lang="el-GR" b="1" dirty="0" err="1"/>
              <a:t>πυροφωσφορυλάση</a:t>
            </a:r>
            <a:r>
              <a:rPr lang="el-GR" b="1" dirty="0"/>
              <a:t> της </a:t>
            </a:r>
            <a:r>
              <a:rPr lang="en-US" b="1" dirty="0" err="1"/>
              <a:t>UDPGIc</a:t>
            </a:r>
            <a:endParaRPr lang="el-GR" b="1" dirty="0"/>
          </a:p>
          <a:p>
            <a:pPr marL="0" indent="0">
              <a:buNone/>
            </a:pPr>
            <a:r>
              <a:rPr lang="el-GR" b="1" dirty="0"/>
              <a:t> </a:t>
            </a:r>
            <a:r>
              <a:rPr lang="en-US" b="1" dirty="0"/>
              <a:t>            </a:t>
            </a:r>
            <a:r>
              <a:rPr lang="el-GR" dirty="0"/>
              <a:t>1-φωσφορική γλυκόζη</a:t>
            </a:r>
            <a:r>
              <a:rPr lang="en-US" dirty="0"/>
              <a:t> </a:t>
            </a:r>
            <a:r>
              <a:rPr lang="el-GR" dirty="0"/>
              <a:t>+ </a:t>
            </a:r>
            <a:r>
              <a:rPr lang="en-US" dirty="0"/>
              <a:t>UTP </a:t>
            </a:r>
            <a:r>
              <a:rPr lang="el-GR" dirty="0"/>
              <a:t>↔</a:t>
            </a:r>
            <a:r>
              <a:rPr lang="en-US" dirty="0"/>
              <a:t> UDP-</a:t>
            </a:r>
            <a:r>
              <a:rPr lang="el-GR" dirty="0"/>
              <a:t>γλυκόζη + </a:t>
            </a:r>
            <a:r>
              <a:rPr lang="en-US" dirty="0" err="1"/>
              <a:t>PPi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1420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2FE9ED82-2577-4EEF-8AE6-01B610AB8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75" y="954850"/>
            <a:ext cx="7047923" cy="49440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706AFB-4AF0-430C-8FBE-C38C0F8396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8AC53B5C-1F4B-4D51-ADA0-F74EBA6A514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3BBF50A-9667-4DFA-9066-13B535B573A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A5C05B-059E-FAFC-5B8C-6C8E33E58082}"/>
              </a:ext>
            </a:extLst>
          </p:cNvPr>
          <p:cNvSpPr txBox="1"/>
          <p:nvPr/>
        </p:nvSpPr>
        <p:spPr>
          <a:xfrm>
            <a:off x="643467" y="6055292"/>
            <a:ext cx="7047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Στη </a:t>
            </a:r>
            <a:r>
              <a:rPr lang="en-US" dirty="0"/>
              <a:t>UDP-</a:t>
            </a:r>
            <a:r>
              <a:rPr lang="el-GR" dirty="0"/>
              <a:t>γλυκόζη η </a:t>
            </a:r>
            <a:r>
              <a:rPr lang="el-GR" dirty="0" err="1"/>
              <a:t>γλυκοσυλική</a:t>
            </a:r>
            <a:r>
              <a:rPr lang="el-GR" dirty="0"/>
              <a:t> ομάδα είναι ενεργοποιημένη ώστε να ακολουθήσει η </a:t>
            </a:r>
            <a:r>
              <a:rPr lang="el-GR" dirty="0" err="1"/>
              <a:t>βιοσυνθετική</a:t>
            </a:r>
            <a:r>
              <a:rPr lang="el-GR" dirty="0"/>
              <a:t> πορεία του γλυκογόνου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12122" y="3170949"/>
            <a:ext cx="51684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1-φωσφορική γλυκόζη</a:t>
            </a:r>
            <a:r>
              <a:rPr lang="en-US" b="1" dirty="0"/>
              <a:t> </a:t>
            </a:r>
            <a:r>
              <a:rPr lang="el-GR" b="1" dirty="0"/>
              <a:t>+ </a:t>
            </a:r>
            <a:r>
              <a:rPr lang="en-US" b="1" dirty="0"/>
              <a:t>UTP </a:t>
            </a:r>
            <a:r>
              <a:rPr lang="el-GR" b="1" dirty="0"/>
              <a:t>↔</a:t>
            </a:r>
            <a:r>
              <a:rPr lang="en-US" b="1" dirty="0"/>
              <a:t> UDP-</a:t>
            </a:r>
            <a:r>
              <a:rPr lang="el-GR" b="1" dirty="0"/>
              <a:t>γλυκόζη + </a:t>
            </a:r>
            <a:r>
              <a:rPr lang="en-US" b="1" dirty="0" err="1"/>
              <a:t>PPi</a:t>
            </a:r>
            <a:endParaRPr lang="en-US" b="1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353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2CA6695-557B-491D-8B85-21433105A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0092"/>
          </a:xfrm>
        </p:spPr>
        <p:txBody>
          <a:bodyPr/>
          <a:lstStyle/>
          <a:p>
            <a:pPr algn="ctr"/>
            <a:r>
              <a:rPr lang="el-GR" dirty="0"/>
              <a:t>Οδός βιοσύνθεσης γλυκογόνου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5F391FD-B9BF-48DD-824E-5BCB9E9C0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218"/>
            <a:ext cx="10515600" cy="4851745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Η </a:t>
            </a:r>
            <a:r>
              <a:rPr lang="el-GR" b="1" dirty="0" err="1"/>
              <a:t>συνθάση</a:t>
            </a:r>
            <a:r>
              <a:rPr lang="el-GR" b="1" dirty="0"/>
              <a:t> του γλυκογόνου </a:t>
            </a:r>
            <a:r>
              <a:rPr lang="el-GR" dirty="0"/>
              <a:t>καταλύει το σχηματισμό ενός </a:t>
            </a:r>
            <a:r>
              <a:rPr lang="el-GR" dirty="0" err="1"/>
              <a:t>γλυκοζιτικού</a:t>
            </a:r>
            <a:r>
              <a:rPr lang="el-GR" dirty="0"/>
              <a:t> δεσμού μεταξύ του C-1 της γλυκόζης της </a:t>
            </a:r>
            <a:r>
              <a:rPr lang="el-GR" dirty="0" err="1"/>
              <a:t>UDPGIc</a:t>
            </a:r>
            <a:r>
              <a:rPr lang="el-GR" dirty="0"/>
              <a:t> και του C-4 ενός μορίου γλυκόζης που βρίσκεται πάνω σε ένα προϋπάρχουν μόριο γλυκογόνου γνωστό ως ‘</a:t>
            </a:r>
            <a:r>
              <a:rPr lang="el-GR" u="sng" dirty="0" err="1"/>
              <a:t>εκκινητής</a:t>
            </a:r>
            <a:r>
              <a:rPr lang="el-GR" u="sng" dirty="0"/>
              <a:t> γλυκογόνου</a:t>
            </a:r>
            <a:r>
              <a:rPr lang="el-GR" dirty="0"/>
              <a:t>’ </a:t>
            </a:r>
            <a:r>
              <a:rPr lang="en-US" dirty="0"/>
              <a:t>(</a:t>
            </a:r>
            <a:r>
              <a:rPr lang="el-GR" dirty="0"/>
              <a:t>περιέχει το λιγότερο 4 </a:t>
            </a:r>
            <a:r>
              <a:rPr lang="el-GR" dirty="0" err="1"/>
              <a:t>υπολείματα</a:t>
            </a:r>
            <a:r>
              <a:rPr lang="el-GR" dirty="0"/>
              <a:t> γλυκόζης) το οποίο πρέπει να είναι παρόν για την έναρξη αυτής της αντίδρασης. Η </a:t>
            </a:r>
            <a:r>
              <a:rPr lang="el-GR" dirty="0" err="1"/>
              <a:t>συνθάση</a:t>
            </a:r>
            <a:r>
              <a:rPr lang="el-GR" dirty="0"/>
              <a:t> του γλυκογόνου καταλύει μόνο α,1-4 </a:t>
            </a:r>
            <a:r>
              <a:rPr lang="el-GR" dirty="0" err="1"/>
              <a:t>γλυκοζιτικούς</a:t>
            </a:r>
            <a:r>
              <a:rPr lang="el-GR" dirty="0"/>
              <a:t> δεσμούς</a:t>
            </a:r>
          </a:p>
          <a:p>
            <a:r>
              <a:rPr lang="el-GR" dirty="0"/>
              <a:t>Ο </a:t>
            </a:r>
            <a:r>
              <a:rPr lang="el-GR" dirty="0" err="1"/>
              <a:t>εκκινητής</a:t>
            </a:r>
            <a:r>
              <a:rPr lang="el-GR" dirty="0"/>
              <a:t> γλυκογόνου με τη σειρά του σχηματίζεται επάνω σε έναν πρωτεϊνικό </a:t>
            </a:r>
            <a:r>
              <a:rPr lang="el-GR" dirty="0" err="1"/>
              <a:t>εκκινητή</a:t>
            </a:r>
            <a:r>
              <a:rPr lang="el-GR" dirty="0"/>
              <a:t> που ονομάζεται </a:t>
            </a:r>
            <a:r>
              <a:rPr lang="el-GR" b="1" dirty="0" err="1"/>
              <a:t>γλυκογονίνη</a:t>
            </a:r>
            <a:endParaRPr lang="el-GR" b="1" dirty="0"/>
          </a:p>
          <a:p>
            <a:r>
              <a:rPr lang="el-GR" dirty="0"/>
              <a:t>Το </a:t>
            </a:r>
            <a:r>
              <a:rPr lang="el-GR" b="1" dirty="0"/>
              <a:t>ένζυμο διακλάδωσης (1,6 </a:t>
            </a:r>
            <a:r>
              <a:rPr lang="el-GR" b="1" dirty="0" err="1"/>
              <a:t>γλυκανοτρανσφεράση</a:t>
            </a:r>
            <a:r>
              <a:rPr lang="el-GR" b="1" dirty="0"/>
              <a:t>) </a:t>
            </a:r>
            <a:r>
              <a:rPr lang="el-GR" dirty="0"/>
              <a:t>αποσπά 6-7 τουλάχιστον κατάλοιπα γλυκόζης από τη αρχική σχηματιζόμενη α,1→4 αλυσίδα και τα μεταφέρει σε μια παρακείμενη άλυσο αφού τα προσδέσει με α,1→6 </a:t>
            </a:r>
            <a:r>
              <a:rPr lang="el-GR" dirty="0" err="1"/>
              <a:t>γλυκοζιτικό</a:t>
            </a:r>
            <a:r>
              <a:rPr lang="el-GR" dirty="0"/>
              <a:t> δεσμό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490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277F3F9F-3FBA-4681-9047-862CA800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8439" y="0"/>
            <a:ext cx="6675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2787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2056</Words>
  <Application>Microsoft Office PowerPoint</Application>
  <PresentationFormat>Ευρεία οθόνη</PresentationFormat>
  <Paragraphs>112</Paragraphs>
  <Slides>36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Wingdings</vt:lpstr>
      <vt:lpstr>Θέμα του Office</vt:lpstr>
      <vt:lpstr>ΒΙΟΧΗΜΕΙΑ</vt:lpstr>
      <vt:lpstr>ΓΛΥΚΟΓΟΝΟ</vt:lpstr>
      <vt:lpstr>Παρουσίαση του PowerPoint</vt:lpstr>
      <vt:lpstr>Παρουσίαση του PowerPoint</vt:lpstr>
      <vt:lpstr>Παρουσίαση του PowerPoint</vt:lpstr>
      <vt:lpstr>Οδός βιοσύνθεσης γλυκογόνου (Γλυκονογένεση)</vt:lpstr>
      <vt:lpstr>Παρουσίαση του PowerPoint</vt:lpstr>
      <vt:lpstr>Οδός βιοσύνθεσης γλυκογόνου</vt:lpstr>
      <vt:lpstr>Παρουσίαση του PowerPoint</vt:lpstr>
      <vt:lpstr>Οδός βιοσύνθεσης γλυκογόνου</vt:lpstr>
      <vt:lpstr>Γλυκογονόλυση</vt:lpstr>
      <vt:lpstr>Παρουσίαση του PowerPoint</vt:lpstr>
      <vt:lpstr>Γλυκογονόλυση</vt:lpstr>
      <vt:lpstr>Ρύθμιση γλυκογονοσύνθεσης - γλυκογονόλυσης</vt:lpstr>
      <vt:lpstr>Παρουσίαση του PowerPoint</vt:lpstr>
      <vt:lpstr>Ρύθμιση δράσης της φωσφορυλάσης</vt:lpstr>
      <vt:lpstr>Παρουσίαση του PowerPoint</vt:lpstr>
      <vt:lpstr>Παρουσίαση του PowerPoint</vt:lpstr>
      <vt:lpstr>Το cAMP στη ρύθμιση της γλυκογονόλυσης </vt:lpstr>
      <vt:lpstr>Παρουσίαση του PowerPoint</vt:lpstr>
      <vt:lpstr>Παρουσίαση του PowerPoint</vt:lpstr>
      <vt:lpstr>Παρουσίαση του PowerPoint</vt:lpstr>
      <vt:lpstr>Ρύθμιση της συνθάσης του γλυκογόνου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Γλυκογόνο-ήπαρ</vt:lpstr>
      <vt:lpstr>Γλυκογόνο-ήπαρ</vt:lpstr>
      <vt:lpstr>Νοσήματα εναποθήκευσης γλυκογόνου</vt:lpstr>
      <vt:lpstr>Παρουσίαση του PowerPoint</vt:lpstr>
      <vt:lpstr>Παρουσίαση του PowerPoint</vt:lpstr>
      <vt:lpstr>Νοσήματα εναποθήκευσης γλυκογόνου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ΒΙΟΧΗΜΕΙΑ</dc:title>
  <dc:creator>Χριστόπουλος Θεόδωρος</dc:creator>
  <cp:lastModifiedBy>User</cp:lastModifiedBy>
  <cp:revision>123</cp:revision>
  <dcterms:created xsi:type="dcterms:W3CDTF">2021-11-12T19:33:52Z</dcterms:created>
  <dcterms:modified xsi:type="dcterms:W3CDTF">2024-11-06T15:31:48Z</dcterms:modified>
</cp:coreProperties>
</file>